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332" r:id="rId17"/>
    <p:sldId id="291" r:id="rId18"/>
    <p:sldId id="329" r:id="rId19"/>
    <p:sldId id="314" r:id="rId20"/>
    <p:sldId id="294" r:id="rId21"/>
    <p:sldId id="295" r:id="rId22"/>
    <p:sldId id="296" r:id="rId23"/>
    <p:sldId id="297" r:id="rId24"/>
    <p:sldId id="298" r:id="rId25"/>
    <p:sldId id="299" r:id="rId26"/>
    <p:sldId id="330" r:id="rId27"/>
    <p:sldId id="328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16" r:id="rId36"/>
    <p:sldId id="331" r:id="rId37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1" autoAdjust="0"/>
  </p:normalViewPr>
  <p:slideViewPr>
    <p:cSldViewPr>
      <p:cViewPr varScale="1">
        <p:scale>
          <a:sx n="100" d="100"/>
          <a:sy n="100" d="100"/>
        </p:scale>
        <p:origin x="19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D45A65C-E809-4927-A828-1EC82210B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FF0CB3-9D23-4D1D-8304-713FDF2AB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A83B-51C2-4022-9419-1185D7AF0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5BB63-BE7D-48CC-BF92-A41E4C0BE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DF5A-CE0A-48FE-86D9-AC8DC086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E4996-E898-470B-B3EE-86D0F8640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43C8-DEE1-4207-8390-7A4D6BBF7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FC1C-E82F-487A-B97C-B7A444F31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C32E-0F0D-4B03-8FBD-9E7881827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E44C-92FE-4FDF-A735-A4EEFCA46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11022-3B43-44CF-BD23-039DBB98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57CD-9EE7-42B9-8253-939DC384D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D5EC8-1F0A-48A8-9099-A43C68688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A429B20-8001-42AF-87E6-5A73D378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9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97.png"/><Relationship Id="rId5" Type="http://schemas.openxmlformats.org/officeDocument/2006/relationships/image" Target="../media/image104.png"/><Relationship Id="rId10" Type="http://schemas.openxmlformats.org/officeDocument/2006/relationships/image" Target="../media/image95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97.png"/><Relationship Id="rId7" Type="http://schemas.openxmlformats.org/officeDocument/2006/relationships/image" Target="../media/image11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92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06B56-01D1-4D4F-8564-7129AE29453F}" type="slidenum">
              <a:rPr lang="en-US"/>
              <a:pPr/>
              <a:t>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Regular Expressions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2464" y="304800"/>
            <a:ext cx="2795617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388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Instructor: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Hashi</a:t>
            </a:r>
            <a:r>
              <a:rPr lang="en-US" sz="2800" kern="0" dirty="0">
                <a:latin typeface="+mn-lt"/>
              </a:rPr>
              <a:t>m Ayub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en-US" sz="1600" dirty="0"/>
              <a:t>Book: Prof. </a:t>
            </a:r>
            <a:r>
              <a:rPr lang="en-US" sz="1600" dirty="0" err="1"/>
              <a:t>Sipser</a:t>
            </a:r>
            <a:r>
              <a:rPr lang="en-US" sz="1600" dirty="0"/>
              <a:t>-MIT</a:t>
            </a:r>
          </a:p>
          <a:p>
            <a:pPr>
              <a:defRPr/>
            </a:pPr>
            <a:r>
              <a:rPr lang="en-US" sz="1600" dirty="0"/>
              <a:t>Slides: Prof. Busch - LSU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B17ADB-EFFD-46DE-A91C-E6AF7A9FADCE}" type="slidenum">
              <a:rPr lang="en-US"/>
              <a:pPr/>
              <a:t>10</a:t>
            </a:fld>
            <a:endParaRPr 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Regular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Object 4"/>
              <p:cNvSpPr txBox="1"/>
              <p:nvPr/>
            </p:nvSpPr>
            <p:spPr bwMode="auto">
              <a:xfrm>
                <a:off x="4406900" y="1422400"/>
                <a:ext cx="3390900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2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6900" y="1422400"/>
                <a:ext cx="3390900" cy="55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Object 5"/>
              <p:cNvSpPr txBox="1"/>
              <p:nvPr/>
            </p:nvSpPr>
            <p:spPr bwMode="auto">
              <a:xfrm>
                <a:off x="1778000" y="3390900"/>
                <a:ext cx="5765800" cy="723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:    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21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8000" y="3390900"/>
                <a:ext cx="5765800" cy="72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FC7917-8E90-44F9-A7BD-0B1AF6397C95}" type="slidenum">
              <a:rPr lang="en-US"/>
              <a:pPr/>
              <a:t>11</a:t>
            </a:fld>
            <a:endParaRPr lang="en-US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Regular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2" name="Object 4"/>
              <p:cNvSpPr txBox="1"/>
              <p:nvPr/>
            </p:nvSpPr>
            <p:spPr bwMode="auto">
              <a:xfrm>
                <a:off x="4267200" y="1447800"/>
                <a:ext cx="4432300" cy="5429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=(0+1)∗00 (0+1)∗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2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1447800"/>
                <a:ext cx="4432300" cy="542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8" name="Group 7"/>
          <p:cNvGrpSpPr>
            <a:grpSpLocks/>
          </p:cNvGrpSpPr>
          <p:nvPr/>
        </p:nvGrpSpPr>
        <p:grpSpPr bwMode="auto">
          <a:xfrm>
            <a:off x="381000" y="3429000"/>
            <a:ext cx="8748713" cy="579438"/>
            <a:chOff x="836" y="2128"/>
            <a:chExt cx="5511" cy="3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43" name="Object 5"/>
                <p:cNvSpPr txBox="1"/>
                <p:nvPr/>
              </p:nvSpPr>
              <p:spPr bwMode="auto">
                <a:xfrm>
                  <a:off x="836" y="2144"/>
                  <a:ext cx="584" cy="335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0243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6" y="2144"/>
                  <a:ext cx="584" cy="3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49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486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 { all strings  containing substring </a:t>
              </a:r>
              <a:r>
                <a:rPr lang="en-US">
                  <a:solidFill>
                    <a:schemeClr val="tx1"/>
                  </a:solidFill>
                </a:rPr>
                <a:t>00</a:t>
              </a:r>
              <a:r>
                <a:rPr lang="en-US"/>
                <a:t> }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0A676A-29D8-489D-B3B7-DCF049623464}" type="slidenum">
              <a:rPr lang="en-US"/>
              <a:pPr/>
              <a:t>12</a:t>
            </a:fld>
            <a:endParaRPr 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Regular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6" name="Object 4"/>
              <p:cNvSpPr txBox="1"/>
              <p:nvPr/>
            </p:nvSpPr>
            <p:spPr bwMode="auto">
              <a:xfrm>
                <a:off x="4267200" y="1447800"/>
                <a:ext cx="3911600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=(1+01)∗(0+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2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1447800"/>
                <a:ext cx="3911600" cy="531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533400" y="3429000"/>
            <a:ext cx="8034338" cy="579438"/>
            <a:chOff x="836" y="2128"/>
            <a:chExt cx="5061" cy="3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7" name="Object 5"/>
                <p:cNvSpPr txBox="1"/>
                <p:nvPr/>
              </p:nvSpPr>
              <p:spPr bwMode="auto">
                <a:xfrm>
                  <a:off x="836" y="2144"/>
                  <a:ext cx="584" cy="335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126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6" y="2144"/>
                  <a:ext cx="584" cy="3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44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 { all strings without substring </a:t>
              </a:r>
              <a:r>
                <a:rPr lang="en-US">
                  <a:solidFill>
                    <a:schemeClr val="tx1"/>
                  </a:solidFill>
                </a:rPr>
                <a:t>00 </a:t>
              </a:r>
              <a:r>
                <a:rPr lang="en-US"/>
                <a:t>}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86200" y="53340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916901-7054-471F-9A7B-6B5E57E0B495}" type="slidenum">
              <a:rPr lang="en-US"/>
              <a:pPr/>
              <a:t>13</a:t>
            </a:fld>
            <a:endParaRPr lang="en-US"/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Regular Expressions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009900"/>
                </a:solidFill>
              </a:rPr>
              <a:t>Definition: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Regular expressions        and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are </a:t>
            </a:r>
            <a:r>
              <a:rPr lang="en-US" sz="3600" b="1">
                <a:solidFill>
                  <a:srgbClr val="FF0000"/>
                </a:solidFill>
              </a:rPr>
              <a:t>equivalent</a:t>
            </a:r>
            <a:r>
              <a:rPr lang="en-US"/>
              <a:t> if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0" name="Object 4"/>
              <p:cNvSpPr txBox="1"/>
              <p:nvPr/>
            </p:nvSpPr>
            <p:spPr bwMode="auto">
              <a:xfrm>
                <a:off x="4876800" y="2590800"/>
                <a:ext cx="304800" cy="5715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29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2590800"/>
                <a:ext cx="304800" cy="571500"/>
              </a:xfrm>
              <a:prstGeom prst="rect">
                <a:avLst/>
              </a:prstGeom>
              <a:blipFill>
                <a:blip r:embed="rId2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Object 5"/>
              <p:cNvSpPr txBox="1"/>
              <p:nvPr/>
            </p:nvSpPr>
            <p:spPr bwMode="auto">
              <a:xfrm>
                <a:off x="6477000" y="2590800"/>
                <a:ext cx="379413" cy="5715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29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590800"/>
                <a:ext cx="379413" cy="571500"/>
              </a:xfrm>
              <a:prstGeom prst="rect">
                <a:avLst/>
              </a:prstGeom>
              <a:blipFill>
                <a:blip r:embed="rId3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2" name="Object 6"/>
              <p:cNvSpPr txBox="1"/>
              <p:nvPr/>
            </p:nvSpPr>
            <p:spPr bwMode="auto">
              <a:xfrm>
                <a:off x="4495800" y="3810000"/>
                <a:ext cx="25908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29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3810000"/>
                <a:ext cx="2590800" cy="571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E3252-7D55-4F00-933F-CAB8BBF680EB}" type="slidenum">
              <a:rPr lang="en-US"/>
              <a:pPr/>
              <a:t>14</a:t>
            </a:fld>
            <a:endParaRPr lang="en-US"/>
          </a:p>
        </p:txBody>
      </p:sp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Object 4"/>
              <p:cNvSpPr txBox="1"/>
              <p:nvPr/>
            </p:nvSpPr>
            <p:spPr bwMode="auto">
              <a:xfrm>
                <a:off x="469900" y="977900"/>
                <a:ext cx="3286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31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900" y="977900"/>
                <a:ext cx="328613" cy="39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4" name="Text Box 5"/>
          <p:cNvSpPr txBox="1">
            <a:spLocks noChangeArrowheads="1"/>
          </p:cNvSpPr>
          <p:nvPr/>
        </p:nvSpPr>
        <p:spPr bwMode="auto">
          <a:xfrm>
            <a:off x="914400" y="914400"/>
            <a:ext cx="713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= { all strings without substring </a:t>
            </a:r>
            <a:r>
              <a:rPr lang="en-US" dirty="0">
                <a:solidFill>
                  <a:schemeClr val="tx1"/>
                </a:solidFill>
              </a:rPr>
              <a:t>00</a:t>
            </a:r>
            <a:r>
              <a:rPr lang="en-US" dirty="0"/>
              <a:t> }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Object 6"/>
              <p:cNvSpPr txBox="1"/>
              <p:nvPr/>
            </p:nvSpPr>
            <p:spPr bwMode="auto">
              <a:xfrm>
                <a:off x="1333500" y="2565400"/>
                <a:ext cx="40005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=(1+01)∗(0+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31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500" y="2565400"/>
                <a:ext cx="4000500" cy="57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Object 7"/>
              <p:cNvSpPr txBox="1"/>
              <p:nvPr/>
            </p:nvSpPr>
            <p:spPr bwMode="auto">
              <a:xfrm>
                <a:off x="1193800" y="3556000"/>
                <a:ext cx="6808788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=(1∗011∗)∗(0+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)+1∗(0+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316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800" y="3556000"/>
                <a:ext cx="6808788" cy="571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7" name="Object 8"/>
              <p:cNvSpPr txBox="1"/>
              <p:nvPr/>
            </p:nvSpPr>
            <p:spPr bwMode="auto">
              <a:xfrm>
                <a:off x="285750" y="5156200"/>
                <a:ext cx="33909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31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" y="5156200"/>
                <a:ext cx="3390900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25" name="Group 16"/>
          <p:cNvGrpSpPr>
            <a:grpSpLocks/>
          </p:cNvGrpSpPr>
          <p:nvPr/>
        </p:nvGrpSpPr>
        <p:grpSpPr bwMode="auto">
          <a:xfrm>
            <a:off x="3873500" y="4800600"/>
            <a:ext cx="5270500" cy="1773238"/>
            <a:chOff x="2496" y="3024"/>
            <a:chExt cx="3320" cy="1117"/>
          </a:xfrm>
        </p:grpSpPr>
        <p:sp>
          <p:nvSpPr>
            <p:cNvPr id="13326" name="AutoShape 10"/>
            <p:cNvSpPr>
              <a:spLocks noChangeArrowheads="1"/>
            </p:cNvSpPr>
            <p:nvPr/>
          </p:nvSpPr>
          <p:spPr bwMode="auto">
            <a:xfrm>
              <a:off x="2496" y="326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8" name="Object 11"/>
                <p:cNvSpPr txBox="1"/>
                <p:nvPr/>
              </p:nvSpPr>
              <p:spPr bwMode="auto">
                <a:xfrm>
                  <a:off x="3504" y="3024"/>
                  <a:ext cx="192" cy="360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318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4" y="3024"/>
                  <a:ext cx="192" cy="360"/>
                </a:xfrm>
                <a:prstGeom prst="rect">
                  <a:avLst/>
                </a:prstGeom>
                <a:blipFill>
                  <a:blip r:embed="rId6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9" name="Object 12"/>
                <p:cNvSpPr txBox="1"/>
                <p:nvPr/>
              </p:nvSpPr>
              <p:spPr bwMode="auto">
                <a:xfrm>
                  <a:off x="4560" y="3024"/>
                  <a:ext cx="239" cy="360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319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0" y="3024"/>
                  <a:ext cx="239" cy="360"/>
                </a:xfrm>
                <a:prstGeom prst="rect">
                  <a:avLst/>
                </a:prstGeom>
                <a:blipFill>
                  <a:blip r:embed="rId7"/>
                  <a:stretch>
                    <a:fillRect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27" name="Text Box 13"/>
            <p:cNvSpPr txBox="1">
              <a:spLocks noChangeArrowheads="1"/>
            </p:cNvSpPr>
            <p:nvPr/>
          </p:nvSpPr>
          <p:spPr bwMode="auto">
            <a:xfrm>
              <a:off x="3888" y="3024"/>
              <a:ext cx="5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  <p:sp>
          <p:nvSpPr>
            <p:cNvPr id="1332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456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are equivalent</a:t>
              </a:r>
            </a:p>
            <a:p>
              <a:r>
                <a:rPr lang="en-US"/>
                <a:t>regular expressions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61E06-65C5-4043-818C-38725BFAA08F}" type="slidenum">
              <a:rPr lang="en-US"/>
              <a:pPr/>
              <a:t>15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Regular Expressions</a:t>
            </a:r>
            <a:br>
              <a:rPr lang="en-US" sz="4400"/>
            </a:br>
            <a:r>
              <a:rPr lang="en-US" sz="4400"/>
              <a:t>and</a:t>
            </a:r>
            <a:br>
              <a:rPr lang="en-US" sz="4400"/>
            </a:br>
            <a:r>
              <a:rPr lang="en-US" sz="4400"/>
              <a:t>Regular Languages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BCEDE-E2C2-406F-B9A8-AC493A991737}" type="slidenum">
              <a:rPr lang="en-US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4"/>
              <p:cNvSpPr txBox="1"/>
              <p:nvPr/>
            </p:nvSpPr>
            <p:spPr bwMode="auto">
              <a:xfrm>
                <a:off x="4495800" y="152400"/>
                <a:ext cx="430213" cy="5715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152400"/>
                <a:ext cx="430213" cy="571500"/>
              </a:xfrm>
              <a:prstGeom prst="rect">
                <a:avLst/>
              </a:prstGeom>
              <a:blipFill>
                <a:blip r:embed="rId2"/>
                <a:stretch>
                  <a:fillRect l="-4286"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Object 5"/>
              <p:cNvSpPr txBox="1"/>
              <p:nvPr/>
            </p:nvSpPr>
            <p:spPr bwMode="auto">
              <a:xfrm>
                <a:off x="6019800" y="152400"/>
                <a:ext cx="5080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2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152400"/>
                <a:ext cx="508000" cy="57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3" name="Object 7"/>
                <p:cNvSpPr txBox="1"/>
                <p:nvPr/>
              </p:nvSpPr>
              <p:spPr bwMode="auto">
                <a:xfrm>
                  <a:off x="2420" y="1952"/>
                  <a:ext cx="584" cy="36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033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0" y="1952"/>
                  <a:ext cx="584" cy="3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7" name="Text Box 11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Object 8"/>
              <p:cNvSpPr txBox="1"/>
              <p:nvPr/>
            </p:nvSpPr>
            <p:spPr bwMode="auto">
              <a:xfrm>
                <a:off x="3733800" y="3429000"/>
                <a:ext cx="762000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2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429000"/>
                <a:ext cx="762000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2" name="Object 6"/>
                <p:cNvSpPr txBox="1"/>
                <p:nvPr/>
              </p:nvSpPr>
              <p:spPr bwMode="auto">
                <a:xfrm>
                  <a:off x="2400" y="1680"/>
                  <a:ext cx="952" cy="36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032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1680"/>
                  <a:ext cx="952" cy="3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486400" y="1676400"/>
            <a:ext cx="3236913" cy="4876800"/>
            <a:chOff x="3504" y="1680"/>
            <a:chExt cx="1992" cy="2304"/>
          </a:xfrm>
        </p:grpSpPr>
        <p:sp>
          <p:nvSpPr>
            <p:cNvPr id="1044" name="AutoShape 9"/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Text Box 13"/>
            <p:cNvSpPr txBox="1">
              <a:spLocks noChangeArrowheads="1"/>
            </p:cNvSpPr>
            <p:nvPr/>
          </p:nvSpPr>
          <p:spPr bwMode="auto">
            <a:xfrm>
              <a:off x="4032" y="2400"/>
              <a:ext cx="1464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Are regular</a:t>
              </a:r>
            </a:p>
            <a:p>
              <a:r>
                <a:rPr lang="en-US"/>
                <a:t>Languages</a:t>
              </a:r>
            </a:p>
          </p:txBody>
        </p:sp>
      </p:grpSp>
      <p:sp>
        <p:nvSpPr>
          <p:cNvPr id="1040" name="Text Box 26"/>
          <p:cNvSpPr txBox="1">
            <a:spLocks noChangeArrowheads="1"/>
          </p:cNvSpPr>
          <p:nvPr/>
        </p:nvSpPr>
        <p:spPr bwMode="auto">
          <a:xfrm>
            <a:off x="152400" y="152400"/>
            <a:ext cx="66800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For regular languages       and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Object 29"/>
              <p:cNvSpPr txBox="1"/>
              <p:nvPr/>
            </p:nvSpPr>
            <p:spPr bwMode="auto">
              <a:xfrm>
                <a:off x="3733800" y="5257800"/>
                <a:ext cx="482600" cy="5969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29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5257800"/>
                <a:ext cx="482600" cy="596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Object 30"/>
              <p:cNvSpPr txBox="1"/>
              <p:nvPr/>
            </p:nvSpPr>
            <p:spPr bwMode="auto">
              <a:xfrm>
                <a:off x="3657600" y="6096000"/>
                <a:ext cx="15113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3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6096000"/>
                <a:ext cx="1511300" cy="571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1" name="Text Box 32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042" name="Text Box 33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1" name="Object 34"/>
              <p:cNvSpPr txBox="1"/>
              <p:nvPr/>
            </p:nvSpPr>
            <p:spPr bwMode="auto">
              <a:xfrm>
                <a:off x="3733800" y="4191000"/>
                <a:ext cx="723900" cy="736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31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4191000"/>
                <a:ext cx="723900" cy="736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3" name="Text Box 35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0" y="2482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9900"/>
                </a:solidFill>
              </a:rPr>
              <a:t>RECAP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D1479-56FD-4829-AF81-DC16322D69CA}" type="slidenum">
              <a:rPr lang="en-US"/>
              <a:pPr/>
              <a:t>17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Theorem</a:t>
            </a:r>
          </a:p>
        </p:txBody>
      </p:sp>
      <p:sp>
        <p:nvSpPr>
          <p:cNvPr id="14342" name="AutoShape 10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4344" name="AutoShape 12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13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14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Object 18"/>
              <p:cNvSpPr txBox="1"/>
              <p:nvPr/>
            </p:nvSpPr>
            <p:spPr bwMode="auto">
              <a:xfrm>
                <a:off x="4953000" y="1905000"/>
                <a:ext cx="762000" cy="609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33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905000"/>
                <a:ext cx="7620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BE5F9-6555-4987-B45A-A43E3536B2A0}" type="slidenum">
              <a:rPr lang="en-US"/>
              <a:pPr/>
              <a:t>18</a:t>
            </a:fld>
            <a:endParaRPr lang="en-US"/>
          </a:p>
        </p:txBody>
      </p:sp>
      <p:sp>
        <p:nvSpPr>
          <p:cNvPr id="15366" name="AutoShape 7"/>
          <p:cNvSpPr>
            <a:spLocks/>
          </p:cNvSpPr>
          <p:nvPr/>
        </p:nvSpPr>
        <p:spPr bwMode="auto">
          <a:xfrm>
            <a:off x="0" y="1117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288925" y="11430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5368" name="AutoShape 9"/>
          <p:cNvSpPr>
            <a:spLocks/>
          </p:cNvSpPr>
          <p:nvPr/>
        </p:nvSpPr>
        <p:spPr bwMode="auto">
          <a:xfrm flipH="1">
            <a:off x="4098925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AutoShape 10"/>
          <p:cNvSpPr>
            <a:spLocks/>
          </p:cNvSpPr>
          <p:nvPr/>
        </p:nvSpPr>
        <p:spPr bwMode="auto">
          <a:xfrm>
            <a:off x="5943600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AutoShape 11"/>
          <p:cNvSpPr>
            <a:spLocks/>
          </p:cNvSpPr>
          <p:nvPr/>
        </p:nvSpPr>
        <p:spPr bwMode="auto">
          <a:xfrm flipH="1">
            <a:off x="8442325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6308725" y="13716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Object 13"/>
              <p:cNvSpPr txBox="1"/>
              <p:nvPr/>
            </p:nvSpPr>
            <p:spPr bwMode="auto">
              <a:xfrm>
                <a:off x="4784725" y="1501775"/>
                <a:ext cx="828675" cy="784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362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4725" y="1501775"/>
                <a:ext cx="828675" cy="78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2" name="AutoShape 14"/>
          <p:cNvSpPr>
            <a:spLocks/>
          </p:cNvSpPr>
          <p:nvPr/>
        </p:nvSpPr>
        <p:spPr bwMode="auto">
          <a:xfrm>
            <a:off x="0" y="4165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288925" y="41910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5374" name="AutoShape 16"/>
          <p:cNvSpPr>
            <a:spLocks/>
          </p:cNvSpPr>
          <p:nvPr/>
        </p:nvSpPr>
        <p:spPr bwMode="auto">
          <a:xfrm flipH="1">
            <a:off x="40989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utoShape 17"/>
          <p:cNvSpPr>
            <a:spLocks/>
          </p:cNvSpPr>
          <p:nvPr/>
        </p:nvSpPr>
        <p:spPr bwMode="auto">
          <a:xfrm>
            <a:off x="59277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AutoShape 18"/>
          <p:cNvSpPr>
            <a:spLocks/>
          </p:cNvSpPr>
          <p:nvPr/>
        </p:nvSpPr>
        <p:spPr bwMode="auto">
          <a:xfrm flipH="1">
            <a:off x="84423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9"/>
          <p:cNvSpPr txBox="1">
            <a:spLocks noChangeArrowheads="1"/>
          </p:cNvSpPr>
          <p:nvPr/>
        </p:nvSpPr>
        <p:spPr bwMode="auto">
          <a:xfrm>
            <a:off x="6308725" y="44196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Object 20"/>
              <p:cNvSpPr txBox="1"/>
              <p:nvPr/>
            </p:nvSpPr>
            <p:spPr bwMode="auto">
              <a:xfrm>
                <a:off x="4784725" y="4572000"/>
                <a:ext cx="828675" cy="784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363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4725" y="4572000"/>
                <a:ext cx="828675" cy="784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8" name="Text Box 21"/>
          <p:cNvSpPr txBox="1">
            <a:spLocks noChangeArrowheads="1"/>
          </p:cNvSpPr>
          <p:nvPr/>
        </p:nvSpPr>
        <p:spPr bwMode="auto">
          <a:xfrm>
            <a:off x="152400" y="152400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C5D8E-A986-46EC-B203-110CAD192ED8}" type="slidenum">
              <a:rPr lang="en-US"/>
              <a:pPr/>
              <a:t>19</a:t>
            </a:fld>
            <a:endParaRPr lang="en-US"/>
          </a:p>
        </p:txBody>
      </p:sp>
      <p:sp>
        <p:nvSpPr>
          <p:cNvPr id="16392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0000"/>
                </a:solidFill>
              </a:rPr>
              <a:t>Proof - Part 1</a:t>
            </a:r>
          </a:p>
        </p:txBody>
      </p:sp>
      <p:grpSp>
        <p:nvGrpSpPr>
          <p:cNvPr id="16393" name="Group 3"/>
          <p:cNvGrpSpPr>
            <a:grpSpLocks/>
          </p:cNvGrpSpPr>
          <p:nvPr/>
        </p:nvGrpSpPr>
        <p:grpSpPr bwMode="auto">
          <a:xfrm>
            <a:off x="1295400" y="3657600"/>
            <a:ext cx="6310313" cy="1293813"/>
            <a:chOff x="96" y="912"/>
            <a:chExt cx="3975" cy="8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88" name="Object 4"/>
                <p:cNvSpPr txBox="1"/>
                <p:nvPr/>
              </p:nvSpPr>
              <p:spPr bwMode="auto">
                <a:xfrm>
                  <a:off x="3840" y="1056"/>
                  <a:ext cx="159" cy="183"/>
                </a:xfrm>
                <a:prstGeom prst="rect">
                  <a:avLst/>
                </a:prstGeom>
                <a:noFill/>
              </p:spPr>
              <p:txBody>
                <a:bodyPr>
                  <a:normAutofit fontScale="4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388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0" y="1056"/>
                  <a:ext cx="159" cy="1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89" name="Object 5"/>
                <p:cNvSpPr txBox="1"/>
                <p:nvPr/>
              </p:nvSpPr>
              <p:spPr bwMode="auto">
                <a:xfrm>
                  <a:off x="2160" y="1392"/>
                  <a:ext cx="584" cy="335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389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1392"/>
                  <a:ext cx="584" cy="3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02" name="Text Box 6"/>
            <p:cNvSpPr txBox="1">
              <a:spLocks noChangeArrowheads="1"/>
            </p:cNvSpPr>
            <p:nvPr/>
          </p:nvSpPr>
          <p:spPr bwMode="auto">
            <a:xfrm>
              <a:off x="96" y="912"/>
              <a:ext cx="3975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0000"/>
                  </a:solidFill>
                </a:rPr>
                <a:t>  </a:t>
              </a:r>
              <a:r>
                <a:rPr lang="en-US"/>
                <a:t>  For any regular expression</a:t>
              </a:r>
            </a:p>
            <a:p>
              <a:r>
                <a:rPr lang="en-US"/>
                <a:t>     the language           is regular</a:t>
              </a:r>
            </a:p>
          </p:txBody>
        </p:sp>
      </p:grpSp>
      <p:sp>
        <p:nvSpPr>
          <p:cNvPr id="16394" name="AutoShape 27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28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6396" name="AutoShape 29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AutoShape 30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AutoShape 31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32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6" name="Object 33"/>
              <p:cNvSpPr txBox="1"/>
              <p:nvPr/>
            </p:nvSpPr>
            <p:spPr bwMode="auto">
              <a:xfrm>
                <a:off x="4953000" y="1828800"/>
                <a:ext cx="828675" cy="784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386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828800"/>
                <a:ext cx="828675" cy="78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00" name="Group 34"/>
          <p:cNvGrpSpPr>
            <a:grpSpLocks/>
          </p:cNvGrpSpPr>
          <p:nvPr/>
        </p:nvGrpSpPr>
        <p:grpSpPr bwMode="auto">
          <a:xfrm>
            <a:off x="1447800" y="5638800"/>
            <a:ext cx="6823075" cy="579438"/>
            <a:chOff x="518" y="2608"/>
            <a:chExt cx="4298" cy="365"/>
          </a:xfrm>
        </p:grpSpPr>
        <p:sp>
          <p:nvSpPr>
            <p:cNvPr id="16401" name="Text Box 35"/>
            <p:cNvSpPr txBox="1">
              <a:spLocks noChangeArrowheads="1"/>
            </p:cNvSpPr>
            <p:nvPr/>
          </p:nvSpPr>
          <p:spPr bwMode="auto">
            <a:xfrm>
              <a:off x="518" y="2608"/>
              <a:ext cx="40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Proof by induction on the size of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87" name="Object 36"/>
                <p:cNvSpPr txBox="1"/>
                <p:nvPr/>
              </p:nvSpPr>
              <p:spPr bwMode="auto">
                <a:xfrm>
                  <a:off x="4656" y="2736"/>
                  <a:ext cx="160" cy="184"/>
                </a:xfrm>
                <a:prstGeom prst="rect">
                  <a:avLst/>
                </a:prstGeom>
                <a:noFill/>
              </p:spPr>
              <p:txBody>
                <a:bodyPr>
                  <a:normAutofit fontScale="4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387" name="Object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" y="2736"/>
                  <a:ext cx="160" cy="1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2A9BF-9283-4A04-BDA4-E29DDEFCD8AB}" type="slidenum">
              <a:rPr lang="en-US"/>
              <a:pPr/>
              <a:t>2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Regular expressions </a:t>
            </a:r>
          </a:p>
          <a:p>
            <a:pPr>
              <a:buFontTx/>
              <a:buNone/>
            </a:pPr>
            <a:r>
              <a:rPr lang="en-US"/>
              <a:t>describe regular languages 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Example: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           describes the language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4"/>
              <p:cNvSpPr txBox="1"/>
              <p:nvPr/>
            </p:nvSpPr>
            <p:spPr bwMode="auto">
              <a:xfrm>
                <a:off x="2590800" y="3200400"/>
                <a:ext cx="2108200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200400"/>
                <a:ext cx="2108200" cy="531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Object 5"/>
              <p:cNvSpPr txBox="1"/>
              <p:nvPr/>
            </p:nvSpPr>
            <p:spPr bwMode="auto">
              <a:xfrm>
                <a:off x="2190750" y="5080000"/>
                <a:ext cx="6694488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𝑏𝑐𝑎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2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0750" y="5080000"/>
                <a:ext cx="6694488" cy="55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5943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see how this language is created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7FFB3C-BEEC-4C66-AA5F-C5C46B138237}" type="slidenum">
              <a:rPr lang="en-US"/>
              <a:pPr/>
              <a:t>20</a:t>
            </a:fld>
            <a:endParaRPr lang="en-US"/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Induction Basis</a:t>
            </a:r>
          </a:p>
        </p:txBody>
      </p:sp>
      <p:sp>
        <p:nvSpPr>
          <p:cNvPr id="17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Primitive Regular Expressions: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Object 4"/>
              <p:cNvSpPr txBox="1"/>
              <p:nvPr/>
            </p:nvSpPr>
            <p:spPr bwMode="auto">
              <a:xfrm>
                <a:off x="6216650" y="889000"/>
                <a:ext cx="2082800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∅,   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41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6650" y="889000"/>
                <a:ext cx="2082800" cy="531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9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30019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Corresponding </a:t>
            </a:r>
          </a:p>
          <a:p>
            <a:r>
              <a:rPr lang="en-US">
                <a:solidFill>
                  <a:srgbClr val="009900"/>
                </a:solidFill>
              </a:rPr>
              <a:t>NFAs</a:t>
            </a:r>
          </a:p>
        </p:txBody>
      </p:sp>
      <p:grpSp>
        <p:nvGrpSpPr>
          <p:cNvPr id="17420" name="Group 25"/>
          <p:cNvGrpSpPr>
            <a:grpSpLocks/>
          </p:cNvGrpSpPr>
          <p:nvPr/>
        </p:nvGrpSpPr>
        <p:grpSpPr bwMode="auto">
          <a:xfrm>
            <a:off x="152400" y="2590800"/>
            <a:ext cx="6362700" cy="762000"/>
            <a:chOff x="96" y="1632"/>
            <a:chExt cx="4008" cy="480"/>
          </a:xfrm>
        </p:grpSpPr>
        <p:sp>
          <p:nvSpPr>
            <p:cNvPr id="17436" name="Oval 7"/>
            <p:cNvSpPr>
              <a:spLocks noChangeArrowheads="1"/>
            </p:cNvSpPr>
            <p:nvPr/>
          </p:nvSpPr>
          <p:spPr bwMode="auto">
            <a:xfrm>
              <a:off x="480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8"/>
            <p:cNvSpPr>
              <a:spLocks noChangeShapeType="1"/>
            </p:cNvSpPr>
            <p:nvPr/>
          </p:nvSpPr>
          <p:spPr bwMode="auto">
            <a:xfrm>
              <a:off x="96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14" name="Object 16"/>
                <p:cNvSpPr txBox="1"/>
                <p:nvPr/>
              </p:nvSpPr>
              <p:spPr bwMode="auto">
                <a:xfrm>
                  <a:off x="1920" y="1680"/>
                  <a:ext cx="2184" cy="328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)=∅=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(∅)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414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1680"/>
                  <a:ext cx="2184" cy="3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38" name="Rectangle 19"/>
            <p:cNvSpPr>
              <a:spLocks noChangeArrowheads="1"/>
            </p:cNvSpPr>
            <p:nvPr/>
          </p:nvSpPr>
          <p:spPr bwMode="auto">
            <a:xfrm>
              <a:off x="288" y="1632"/>
              <a:ext cx="672" cy="4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1" name="Group 26"/>
          <p:cNvGrpSpPr>
            <a:grpSpLocks/>
          </p:cNvGrpSpPr>
          <p:nvPr/>
        </p:nvGrpSpPr>
        <p:grpSpPr bwMode="auto">
          <a:xfrm>
            <a:off x="152400" y="3733800"/>
            <a:ext cx="6413500" cy="914400"/>
            <a:chOff x="96" y="2352"/>
            <a:chExt cx="4040" cy="576"/>
          </a:xfrm>
        </p:grpSpPr>
        <p:sp>
          <p:nvSpPr>
            <p:cNvPr id="17432" name="Oval 9"/>
            <p:cNvSpPr>
              <a:spLocks noChangeArrowheads="1"/>
            </p:cNvSpPr>
            <p:nvPr/>
          </p:nvSpPr>
          <p:spPr bwMode="auto">
            <a:xfrm>
              <a:off x="480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10"/>
            <p:cNvSpPr>
              <a:spLocks noChangeShapeType="1"/>
            </p:cNvSpPr>
            <p:nvPr/>
          </p:nvSpPr>
          <p:spPr bwMode="auto">
            <a:xfrm>
              <a:off x="96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8"/>
            <p:cNvSpPr>
              <a:spLocks noChangeArrowheads="1"/>
            </p:cNvSpPr>
            <p:nvPr/>
          </p:nvSpPr>
          <p:spPr bwMode="auto">
            <a:xfrm>
              <a:off x="43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Rectangle 20"/>
            <p:cNvSpPr>
              <a:spLocks noChangeArrowheads="1"/>
            </p:cNvSpPr>
            <p:nvPr/>
          </p:nvSpPr>
          <p:spPr bwMode="auto">
            <a:xfrm>
              <a:off x="288" y="2352"/>
              <a:ext cx="672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13" name="Object 21"/>
                <p:cNvSpPr txBox="1"/>
                <p:nvPr/>
              </p:nvSpPr>
              <p:spPr bwMode="auto">
                <a:xfrm>
                  <a:off x="1824" y="2496"/>
                  <a:ext cx="2312" cy="328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)={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413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4" y="2496"/>
                  <a:ext cx="2312" cy="3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22" name="Group 27"/>
          <p:cNvGrpSpPr>
            <a:grpSpLocks/>
          </p:cNvGrpSpPr>
          <p:nvPr/>
        </p:nvGrpSpPr>
        <p:grpSpPr bwMode="auto">
          <a:xfrm>
            <a:off x="152400" y="5105400"/>
            <a:ext cx="6400800" cy="914400"/>
            <a:chOff x="96" y="3216"/>
            <a:chExt cx="4032" cy="576"/>
          </a:xfrm>
        </p:grpSpPr>
        <p:sp>
          <p:nvSpPr>
            <p:cNvPr id="17426" name="Oval 11"/>
            <p:cNvSpPr>
              <a:spLocks noChangeArrowheads="1"/>
            </p:cNvSpPr>
            <p:nvPr/>
          </p:nvSpPr>
          <p:spPr bwMode="auto">
            <a:xfrm>
              <a:off x="48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>
              <a:off x="9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13"/>
            <p:cNvSpPr>
              <a:spLocks noChangeArrowheads="1"/>
            </p:cNvSpPr>
            <p:nvPr/>
          </p:nvSpPr>
          <p:spPr bwMode="auto">
            <a:xfrm>
              <a:off x="1296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14"/>
            <p:cNvSpPr>
              <a:spLocks noChangeArrowheads="1"/>
            </p:cNvSpPr>
            <p:nvPr/>
          </p:nvSpPr>
          <p:spPr bwMode="auto">
            <a:xfrm>
              <a:off x="1248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15"/>
            <p:cNvSpPr>
              <a:spLocks noChangeShapeType="1"/>
            </p:cNvSpPr>
            <p:nvPr/>
          </p:nvSpPr>
          <p:spPr bwMode="auto">
            <a:xfrm>
              <a:off x="76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17"/>
            <p:cNvSpPr>
              <a:spLocks noChangeArrowheads="1"/>
            </p:cNvSpPr>
            <p:nvPr/>
          </p:nvSpPr>
          <p:spPr bwMode="auto">
            <a:xfrm>
              <a:off x="288" y="3216"/>
              <a:ext cx="1440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12" name="Object 22"/>
                <p:cNvSpPr txBox="1"/>
                <p:nvPr/>
              </p:nvSpPr>
              <p:spPr bwMode="auto">
                <a:xfrm>
                  <a:off x="1872" y="3360"/>
                  <a:ext cx="2256" cy="335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)={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412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3360"/>
                  <a:ext cx="2256" cy="3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23" name="Group 28"/>
          <p:cNvGrpSpPr>
            <a:grpSpLocks/>
          </p:cNvGrpSpPr>
          <p:nvPr/>
        </p:nvGrpSpPr>
        <p:grpSpPr bwMode="auto">
          <a:xfrm>
            <a:off x="6553200" y="2590800"/>
            <a:ext cx="2590800" cy="3276600"/>
            <a:chOff x="4128" y="1632"/>
            <a:chExt cx="1632" cy="2064"/>
          </a:xfrm>
        </p:grpSpPr>
        <p:sp>
          <p:nvSpPr>
            <p:cNvPr id="17424" name="AutoShape 23"/>
            <p:cNvSpPr>
              <a:spLocks/>
            </p:cNvSpPr>
            <p:nvPr/>
          </p:nvSpPr>
          <p:spPr bwMode="auto">
            <a:xfrm>
              <a:off x="4128" y="1632"/>
              <a:ext cx="336" cy="2064"/>
            </a:xfrm>
            <a:prstGeom prst="rightBrace">
              <a:avLst>
                <a:gd name="adj1" fmla="val 511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24"/>
            <p:cNvSpPr txBox="1">
              <a:spLocks noChangeArrowheads="1"/>
            </p:cNvSpPr>
            <p:nvPr/>
          </p:nvSpPr>
          <p:spPr bwMode="auto">
            <a:xfrm>
              <a:off x="4508" y="2304"/>
              <a:ext cx="1252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regular</a:t>
              </a:r>
            </a:p>
            <a:p>
              <a:r>
                <a:rPr lang="en-US"/>
                <a:t>languages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Object 30"/>
              <p:cNvSpPr txBox="1"/>
              <p:nvPr/>
            </p:nvSpPr>
            <p:spPr bwMode="auto">
              <a:xfrm>
                <a:off x="1447800" y="5257800"/>
                <a:ext cx="241300" cy="2540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41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257800"/>
                <a:ext cx="241300" cy="25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28C89-4B5D-42D4-BF3E-D317421B8EBF}" type="slidenum">
              <a:rPr lang="en-US"/>
              <a:pPr/>
              <a:t>21</a:t>
            </a:fld>
            <a:endParaRPr lang="en-US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Hypothesis</a:t>
            </a:r>
          </a:p>
        </p:txBody>
      </p:sp>
      <p:sp>
        <p:nvSpPr>
          <p:cNvPr id="184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>
                <a:solidFill>
                  <a:srgbClr val="009900"/>
                </a:solidFill>
              </a:rPr>
              <a:t>Suppose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that for regular expressions        and     ,  </a:t>
            </a:r>
          </a:p>
          <a:p>
            <a:pPr>
              <a:buFontTx/>
              <a:buNone/>
            </a:pPr>
            <a:r>
              <a:rPr lang="en-US"/>
              <a:t>           and             are regular languages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Object 4"/>
              <p:cNvSpPr txBox="1"/>
              <p:nvPr/>
            </p:nvSpPr>
            <p:spPr bwMode="auto">
              <a:xfrm>
                <a:off x="5867400" y="1981200"/>
                <a:ext cx="304800" cy="5715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43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1981200"/>
                <a:ext cx="304800" cy="571500"/>
              </a:xfrm>
              <a:prstGeom prst="rect">
                <a:avLst/>
              </a:prstGeom>
              <a:blipFill>
                <a:blip r:embed="rId2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Object 5"/>
              <p:cNvSpPr txBox="1"/>
              <p:nvPr/>
            </p:nvSpPr>
            <p:spPr bwMode="auto">
              <a:xfrm>
                <a:off x="7467600" y="1981200"/>
                <a:ext cx="379413" cy="5715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43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981200"/>
                <a:ext cx="379413" cy="571500"/>
              </a:xfrm>
              <a:prstGeom prst="rect">
                <a:avLst/>
              </a:prstGeom>
              <a:blipFill>
                <a:blip r:embed="rId3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6" name="Object 6"/>
              <p:cNvSpPr txBox="1"/>
              <p:nvPr/>
            </p:nvSpPr>
            <p:spPr bwMode="auto">
              <a:xfrm>
                <a:off x="304800" y="2590800"/>
                <a:ext cx="10160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43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590800"/>
                <a:ext cx="1016000" cy="571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Object 7"/>
              <p:cNvSpPr txBox="1"/>
              <p:nvPr/>
            </p:nvSpPr>
            <p:spPr bwMode="auto">
              <a:xfrm>
                <a:off x="2438400" y="2590800"/>
                <a:ext cx="10922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43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590800"/>
                <a:ext cx="1092200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7CBB7-221C-452B-996D-B38D8C77A9A5}" type="slidenum">
              <a:rPr lang="en-US"/>
              <a:pPr/>
              <a:t>22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Step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We will prove:</a:t>
            </a:r>
          </a:p>
          <a:p>
            <a:pPr>
              <a:buFontTx/>
              <a:buNone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8" name="Object 4"/>
              <p:cNvSpPr txBox="1"/>
              <p:nvPr/>
            </p:nvSpPr>
            <p:spPr bwMode="auto">
              <a:xfrm>
                <a:off x="3181350" y="1422400"/>
                <a:ext cx="2216150" cy="5168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5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1350" y="1422400"/>
                <a:ext cx="2216150" cy="5168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3" name="AutoShape 5"/>
          <p:cNvSpPr>
            <a:spLocks/>
          </p:cNvSpPr>
          <p:nvPr/>
        </p:nvSpPr>
        <p:spPr bwMode="auto">
          <a:xfrm>
            <a:off x="5105400" y="1371600"/>
            <a:ext cx="457200" cy="52578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943600" y="3352800"/>
            <a:ext cx="25019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regular </a:t>
            </a:r>
          </a:p>
          <a:p>
            <a:r>
              <a:rPr lang="en-US"/>
              <a:t>Languages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76594-210B-476B-9111-65B9B98E7BF2}" type="slidenum">
              <a:rPr lang="en-US"/>
              <a:pPr/>
              <a:t>23</a:t>
            </a:fld>
            <a:endParaRPr lang="en-US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By definition of regular expressions:</a:t>
            </a:r>
          </a:p>
          <a:p>
            <a:pPr>
              <a:buFontTx/>
              <a:buNone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Object 4"/>
              <p:cNvSpPr txBox="1"/>
              <p:nvPr/>
            </p:nvSpPr>
            <p:spPr bwMode="auto">
              <a:xfrm>
                <a:off x="1828800" y="1143000"/>
                <a:ext cx="4902200" cy="5168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48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143000"/>
                <a:ext cx="4902200" cy="5168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444D06-1AB2-4580-B4E3-86D90FDCA917}" type="slidenum">
              <a:rPr lang="en-US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6" name="Object 4"/>
              <p:cNvSpPr txBox="1"/>
              <p:nvPr/>
            </p:nvSpPr>
            <p:spPr bwMode="auto">
              <a:xfrm>
                <a:off x="457200" y="838200"/>
                <a:ext cx="10160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50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838200"/>
                <a:ext cx="1016000" cy="571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Object 5"/>
              <p:cNvSpPr txBox="1"/>
              <p:nvPr/>
            </p:nvSpPr>
            <p:spPr bwMode="auto">
              <a:xfrm>
                <a:off x="2590800" y="838200"/>
                <a:ext cx="10922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50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838200"/>
                <a:ext cx="1092200" cy="57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304800" y="228600"/>
            <a:ext cx="7808913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By inductive hypothesis we know:</a:t>
            </a:r>
          </a:p>
          <a:p>
            <a:r>
              <a:rPr lang="en-US"/>
              <a:t>           and             are regular languages</a:t>
            </a:r>
          </a:p>
          <a:p>
            <a:endParaRPr lang="en-US"/>
          </a:p>
        </p:txBody>
      </p:sp>
      <p:grpSp>
        <p:nvGrpSpPr>
          <p:cNvPr id="21512" name="Group 15"/>
          <p:cNvGrpSpPr>
            <a:grpSpLocks/>
          </p:cNvGrpSpPr>
          <p:nvPr/>
        </p:nvGrpSpPr>
        <p:grpSpPr bwMode="auto">
          <a:xfrm>
            <a:off x="304800" y="2514600"/>
            <a:ext cx="6921500" cy="3416300"/>
            <a:chOff x="0" y="1584"/>
            <a:chExt cx="4360" cy="2152"/>
          </a:xfrm>
        </p:grpSpPr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0" y="1968"/>
              <a:ext cx="43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Regular languages are closed under: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08" name="Object 8"/>
                <p:cNvSpPr txBox="1"/>
                <p:nvPr/>
              </p:nvSpPr>
              <p:spPr bwMode="auto">
                <a:xfrm>
                  <a:off x="2736" y="2400"/>
                  <a:ext cx="1624" cy="133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1508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36" y="2400"/>
                  <a:ext cx="1624" cy="1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864" y="2400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00"/>
                  </a:solidFill>
                </a:rPr>
                <a:t>Union </a:t>
              </a:r>
            </a:p>
          </p:txBody>
        </p: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816" y="2832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00"/>
                  </a:solidFill>
                </a:rPr>
                <a:t>Concatenation </a:t>
              </a:r>
            </a:p>
          </p:txBody>
        </p:sp>
        <p:sp>
          <p:nvSpPr>
            <p:cNvPr id="21516" name="Text Box 13"/>
            <p:cNvSpPr txBox="1">
              <a:spLocks noChangeArrowheads="1"/>
            </p:cNvSpPr>
            <p:nvPr/>
          </p:nvSpPr>
          <p:spPr bwMode="auto">
            <a:xfrm>
              <a:off x="864" y="3360"/>
              <a:ext cx="7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00"/>
                  </a:solidFill>
                </a:rPr>
                <a:t>Star </a:t>
              </a:r>
            </a:p>
          </p:txBody>
        </p:sp>
        <p:sp>
          <p:nvSpPr>
            <p:cNvPr id="21517" name="Text Box 14"/>
            <p:cNvSpPr txBox="1">
              <a:spLocks noChangeArrowheads="1"/>
            </p:cNvSpPr>
            <p:nvPr/>
          </p:nvSpPr>
          <p:spPr bwMode="auto">
            <a:xfrm>
              <a:off x="0" y="1584"/>
              <a:ext cx="17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We also know: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91A2C8-905E-4800-81DE-042DB2EF828F}" type="slidenum">
              <a:rPr lang="en-US"/>
              <a:pPr/>
              <a:t>25</a:t>
            </a:fld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3429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Therefore: </a:t>
            </a:r>
          </a:p>
        </p:txBody>
      </p:sp>
      <p:sp>
        <p:nvSpPr>
          <p:cNvPr id="22535" name="AutoShape 5"/>
          <p:cNvSpPr>
            <a:spLocks/>
          </p:cNvSpPr>
          <p:nvPr/>
        </p:nvSpPr>
        <p:spPr bwMode="auto">
          <a:xfrm>
            <a:off x="5257800" y="533400"/>
            <a:ext cx="609600" cy="39624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Object 6"/>
              <p:cNvSpPr txBox="1"/>
              <p:nvPr/>
            </p:nvSpPr>
            <p:spPr bwMode="auto">
              <a:xfrm>
                <a:off x="304800" y="609600"/>
                <a:ext cx="4902200" cy="3644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25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609600"/>
                <a:ext cx="4902200" cy="3644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019800" y="2362200"/>
            <a:ext cx="23796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Are regular</a:t>
            </a:r>
          </a:p>
          <a:p>
            <a:r>
              <a:rPr lang="en-US" dirty="0"/>
              <a:t>languages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775325" y="627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0" y="4876800"/>
            <a:ext cx="8731878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Thus,</a:t>
            </a:r>
          </a:p>
          <a:p>
            <a:r>
              <a:rPr lang="en-US" sz="2800" dirty="0"/>
              <a:t>Every Language Generated by a Regular Expression</a:t>
            </a:r>
          </a:p>
          <a:p>
            <a:r>
              <a:rPr lang="en-US" sz="2800" dirty="0"/>
              <a:t> is a Regular Language. </a:t>
            </a:r>
            <a:r>
              <a:rPr lang="en-US" sz="2800" dirty="0">
                <a:solidFill>
                  <a:srgbClr val="009900"/>
                </a:solidFill>
              </a:rPr>
              <a:t>(</a:t>
            </a:r>
            <a:r>
              <a:rPr lang="en-US" sz="2800" i="1" dirty="0">
                <a:solidFill>
                  <a:srgbClr val="009900"/>
                </a:solidFill>
              </a:rPr>
              <a:t>End of Proof-Part 1</a:t>
            </a:r>
            <a:r>
              <a:rPr lang="en-US" sz="2800" dirty="0">
                <a:solidFill>
                  <a:srgbClr val="009900"/>
                </a:solidFill>
              </a:rPr>
              <a:t>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C7B501-C122-43F2-8BCF-88DCC684CE8D}" type="slidenum">
              <a:rPr lang="en-US"/>
              <a:pPr/>
              <a:t>26</a:t>
            </a:fld>
            <a:endParaRPr lang="en-US"/>
          </a:p>
        </p:txBody>
      </p:sp>
      <p:sp>
        <p:nvSpPr>
          <p:cNvPr id="23564" name="Text Box 4"/>
          <p:cNvSpPr txBox="1">
            <a:spLocks noChangeArrowheads="1"/>
          </p:cNvSpPr>
          <p:nvPr/>
        </p:nvSpPr>
        <p:spPr bwMode="auto">
          <a:xfrm>
            <a:off x="0" y="228600"/>
            <a:ext cx="9012404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Note: </a:t>
            </a:r>
            <a:r>
              <a:rPr lang="en-US" dirty="0"/>
              <a:t>Using the regular closure of operations,</a:t>
            </a:r>
          </a:p>
          <a:p>
            <a:r>
              <a:rPr lang="en-US" dirty="0"/>
              <a:t>we can construct recursively the NFA </a:t>
            </a:r>
          </a:p>
          <a:p>
            <a:r>
              <a:rPr lang="en-US" dirty="0"/>
              <a:t>that accepts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Object 5"/>
              <p:cNvSpPr txBox="1"/>
              <p:nvPr/>
            </p:nvSpPr>
            <p:spPr bwMode="auto">
              <a:xfrm>
                <a:off x="7391400" y="762000"/>
                <a:ext cx="666750" cy="622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55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762000"/>
                <a:ext cx="666750" cy="62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Object 6"/>
              <p:cNvSpPr txBox="1"/>
              <p:nvPr/>
            </p:nvSpPr>
            <p:spPr bwMode="auto">
              <a:xfrm>
                <a:off x="2667000" y="1447800"/>
                <a:ext cx="2406650" cy="611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55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1447800"/>
                <a:ext cx="2406650" cy="611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5" name="Text Box 7"/>
          <p:cNvSpPr txBox="1">
            <a:spLocks noChangeArrowheads="1"/>
          </p:cNvSpPr>
          <p:nvPr/>
        </p:nvSpPr>
        <p:spPr bwMode="auto">
          <a:xfrm>
            <a:off x="2133600" y="22860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Object 8"/>
              <p:cNvSpPr txBox="1"/>
              <p:nvPr/>
            </p:nvSpPr>
            <p:spPr bwMode="auto">
              <a:xfrm>
                <a:off x="3962400" y="2362200"/>
                <a:ext cx="1828800" cy="5873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55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2362200"/>
                <a:ext cx="1828800" cy="587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6" name="Line 9"/>
          <p:cNvSpPr>
            <a:spLocks noChangeShapeType="1"/>
          </p:cNvSpPr>
          <p:nvPr/>
        </p:nvSpPr>
        <p:spPr bwMode="auto">
          <a:xfrm>
            <a:off x="0" y="21336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Rectangle 10"/>
          <p:cNvSpPr>
            <a:spLocks noChangeArrowheads="1"/>
          </p:cNvSpPr>
          <p:nvPr/>
        </p:nvSpPr>
        <p:spPr bwMode="auto">
          <a:xfrm>
            <a:off x="228600" y="3505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1"/>
          <p:cNvSpPr>
            <a:spLocks noChangeArrowheads="1"/>
          </p:cNvSpPr>
          <p:nvPr/>
        </p:nvSpPr>
        <p:spPr bwMode="auto">
          <a:xfrm>
            <a:off x="228600" y="5410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Oval 12"/>
          <p:cNvSpPr>
            <a:spLocks noChangeArrowheads="1"/>
          </p:cNvSpPr>
          <p:nvPr/>
        </p:nvSpPr>
        <p:spPr bwMode="auto">
          <a:xfrm>
            <a:off x="5334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13"/>
          <p:cNvSpPr>
            <a:spLocks noChangeArrowheads="1"/>
          </p:cNvSpPr>
          <p:nvPr/>
        </p:nvSpPr>
        <p:spPr bwMode="auto">
          <a:xfrm>
            <a:off x="5334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Oval 14"/>
          <p:cNvSpPr>
            <a:spLocks noChangeArrowheads="1"/>
          </p:cNvSpPr>
          <p:nvPr/>
        </p:nvSpPr>
        <p:spPr bwMode="auto">
          <a:xfrm>
            <a:off x="21336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Oval 15"/>
          <p:cNvSpPr>
            <a:spLocks noChangeArrowheads="1"/>
          </p:cNvSpPr>
          <p:nvPr/>
        </p:nvSpPr>
        <p:spPr bwMode="auto">
          <a:xfrm>
            <a:off x="2133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16"/>
          <p:cNvSpPr>
            <a:spLocks noChangeArrowheads="1"/>
          </p:cNvSpPr>
          <p:nvPr/>
        </p:nvSpPr>
        <p:spPr bwMode="auto">
          <a:xfrm>
            <a:off x="19812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Oval 17"/>
          <p:cNvSpPr>
            <a:spLocks noChangeArrowheads="1"/>
          </p:cNvSpPr>
          <p:nvPr/>
        </p:nvSpPr>
        <p:spPr bwMode="auto">
          <a:xfrm>
            <a:off x="19812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Object 18"/>
              <p:cNvSpPr txBox="1"/>
              <p:nvPr/>
            </p:nvSpPr>
            <p:spPr bwMode="auto">
              <a:xfrm>
                <a:off x="685800" y="2971800"/>
                <a:ext cx="1828800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557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971800"/>
                <a:ext cx="1828800" cy="469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58" name="Object 20"/>
              <p:cNvSpPr txBox="1"/>
              <p:nvPr/>
            </p:nvSpPr>
            <p:spPr bwMode="auto">
              <a:xfrm>
                <a:off x="660400" y="4953000"/>
                <a:ext cx="1881188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558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0" y="4953000"/>
                <a:ext cx="1881188" cy="469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75" name="Line 21"/>
          <p:cNvSpPr>
            <a:spLocks noChangeShapeType="1"/>
          </p:cNvSpPr>
          <p:nvPr/>
        </p:nvSpPr>
        <p:spPr bwMode="auto">
          <a:xfrm>
            <a:off x="3048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>
            <a:off x="304800" y="594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Freeform 24"/>
          <p:cNvSpPr>
            <a:spLocks/>
          </p:cNvSpPr>
          <p:nvPr/>
        </p:nvSpPr>
        <p:spPr bwMode="auto">
          <a:xfrm>
            <a:off x="881063" y="3741738"/>
            <a:ext cx="1081087" cy="384175"/>
          </a:xfrm>
          <a:custGeom>
            <a:avLst/>
            <a:gdLst>
              <a:gd name="T0" fmla="*/ 0 w 681"/>
              <a:gd name="T1" fmla="*/ 109 h 242"/>
              <a:gd name="T2" fmla="*/ 56 w 681"/>
              <a:gd name="T3" fmla="*/ 31 h 242"/>
              <a:gd name="T4" fmla="*/ 119 w 681"/>
              <a:gd name="T5" fmla="*/ 10 h 242"/>
              <a:gd name="T6" fmla="*/ 140 w 681"/>
              <a:gd name="T7" fmla="*/ 3 h 242"/>
              <a:gd name="T8" fmla="*/ 232 w 681"/>
              <a:gd name="T9" fmla="*/ 17 h 242"/>
              <a:gd name="T10" fmla="*/ 288 w 681"/>
              <a:gd name="T11" fmla="*/ 73 h 242"/>
              <a:gd name="T12" fmla="*/ 344 w 681"/>
              <a:gd name="T13" fmla="*/ 200 h 242"/>
              <a:gd name="T14" fmla="*/ 386 w 681"/>
              <a:gd name="T15" fmla="*/ 228 h 242"/>
              <a:gd name="T16" fmla="*/ 428 w 681"/>
              <a:gd name="T17" fmla="*/ 242 h 242"/>
              <a:gd name="T18" fmla="*/ 555 w 681"/>
              <a:gd name="T19" fmla="*/ 235 h 242"/>
              <a:gd name="T20" fmla="*/ 618 w 681"/>
              <a:gd name="T21" fmla="*/ 214 h 242"/>
              <a:gd name="T22" fmla="*/ 639 w 681"/>
              <a:gd name="T23" fmla="*/ 207 h 242"/>
              <a:gd name="T24" fmla="*/ 681 w 681"/>
              <a:gd name="T25" fmla="*/ 172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1"/>
              <a:gd name="T40" fmla="*/ 0 h 242"/>
              <a:gd name="T41" fmla="*/ 681 w 681"/>
              <a:gd name="T42" fmla="*/ 242 h 2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Freeform 25"/>
          <p:cNvSpPr>
            <a:spLocks/>
          </p:cNvSpPr>
          <p:nvPr/>
        </p:nvSpPr>
        <p:spPr bwMode="auto">
          <a:xfrm>
            <a:off x="914400" y="5638800"/>
            <a:ext cx="1081088" cy="384175"/>
          </a:xfrm>
          <a:custGeom>
            <a:avLst/>
            <a:gdLst>
              <a:gd name="T0" fmla="*/ 0 w 681"/>
              <a:gd name="T1" fmla="*/ 109 h 242"/>
              <a:gd name="T2" fmla="*/ 56 w 681"/>
              <a:gd name="T3" fmla="*/ 31 h 242"/>
              <a:gd name="T4" fmla="*/ 119 w 681"/>
              <a:gd name="T5" fmla="*/ 10 h 242"/>
              <a:gd name="T6" fmla="*/ 140 w 681"/>
              <a:gd name="T7" fmla="*/ 3 h 242"/>
              <a:gd name="T8" fmla="*/ 232 w 681"/>
              <a:gd name="T9" fmla="*/ 17 h 242"/>
              <a:gd name="T10" fmla="*/ 288 w 681"/>
              <a:gd name="T11" fmla="*/ 73 h 242"/>
              <a:gd name="T12" fmla="*/ 344 w 681"/>
              <a:gd name="T13" fmla="*/ 200 h 242"/>
              <a:gd name="T14" fmla="*/ 386 w 681"/>
              <a:gd name="T15" fmla="*/ 228 h 242"/>
              <a:gd name="T16" fmla="*/ 428 w 681"/>
              <a:gd name="T17" fmla="*/ 242 h 242"/>
              <a:gd name="T18" fmla="*/ 555 w 681"/>
              <a:gd name="T19" fmla="*/ 235 h 242"/>
              <a:gd name="T20" fmla="*/ 618 w 681"/>
              <a:gd name="T21" fmla="*/ 214 h 242"/>
              <a:gd name="T22" fmla="*/ 639 w 681"/>
              <a:gd name="T23" fmla="*/ 207 h 242"/>
              <a:gd name="T24" fmla="*/ 681 w 681"/>
              <a:gd name="T25" fmla="*/ 172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1"/>
              <a:gd name="T40" fmla="*/ 0 h 242"/>
              <a:gd name="T41" fmla="*/ 681 w 681"/>
              <a:gd name="T42" fmla="*/ 242 h 2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Rectangle 26"/>
          <p:cNvSpPr>
            <a:spLocks noChangeArrowheads="1"/>
          </p:cNvSpPr>
          <p:nvPr/>
        </p:nvSpPr>
        <p:spPr bwMode="auto">
          <a:xfrm>
            <a:off x="6019800" y="3505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7"/>
          <p:cNvSpPr>
            <a:spLocks noChangeArrowheads="1"/>
          </p:cNvSpPr>
          <p:nvPr/>
        </p:nvSpPr>
        <p:spPr bwMode="auto">
          <a:xfrm>
            <a:off x="6019800" y="5410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Oval 28"/>
          <p:cNvSpPr>
            <a:spLocks noChangeArrowheads="1"/>
          </p:cNvSpPr>
          <p:nvPr/>
        </p:nvSpPr>
        <p:spPr bwMode="auto">
          <a:xfrm>
            <a:off x="63246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Oval 29"/>
          <p:cNvSpPr>
            <a:spLocks noChangeArrowheads="1"/>
          </p:cNvSpPr>
          <p:nvPr/>
        </p:nvSpPr>
        <p:spPr bwMode="auto">
          <a:xfrm>
            <a:off x="6324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Oval 30"/>
          <p:cNvSpPr>
            <a:spLocks noChangeArrowheads="1"/>
          </p:cNvSpPr>
          <p:nvPr/>
        </p:nvSpPr>
        <p:spPr bwMode="auto">
          <a:xfrm>
            <a:off x="79248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31"/>
          <p:cNvSpPr>
            <a:spLocks noChangeArrowheads="1"/>
          </p:cNvSpPr>
          <p:nvPr/>
        </p:nvSpPr>
        <p:spPr bwMode="auto">
          <a:xfrm>
            <a:off x="79248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Oval 32"/>
          <p:cNvSpPr>
            <a:spLocks noChangeArrowheads="1"/>
          </p:cNvSpPr>
          <p:nvPr/>
        </p:nvSpPr>
        <p:spPr bwMode="auto">
          <a:xfrm>
            <a:off x="77724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Oval 33"/>
          <p:cNvSpPr>
            <a:spLocks noChangeArrowheads="1"/>
          </p:cNvSpPr>
          <p:nvPr/>
        </p:nvSpPr>
        <p:spPr bwMode="auto">
          <a:xfrm>
            <a:off x="77724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Freeform 38"/>
          <p:cNvSpPr>
            <a:spLocks/>
          </p:cNvSpPr>
          <p:nvPr/>
        </p:nvSpPr>
        <p:spPr bwMode="auto">
          <a:xfrm>
            <a:off x="6672263" y="3741738"/>
            <a:ext cx="1081087" cy="384175"/>
          </a:xfrm>
          <a:custGeom>
            <a:avLst/>
            <a:gdLst>
              <a:gd name="T0" fmla="*/ 0 w 681"/>
              <a:gd name="T1" fmla="*/ 109 h 242"/>
              <a:gd name="T2" fmla="*/ 56 w 681"/>
              <a:gd name="T3" fmla="*/ 31 h 242"/>
              <a:gd name="T4" fmla="*/ 119 w 681"/>
              <a:gd name="T5" fmla="*/ 10 h 242"/>
              <a:gd name="T6" fmla="*/ 140 w 681"/>
              <a:gd name="T7" fmla="*/ 3 h 242"/>
              <a:gd name="T8" fmla="*/ 232 w 681"/>
              <a:gd name="T9" fmla="*/ 17 h 242"/>
              <a:gd name="T10" fmla="*/ 288 w 681"/>
              <a:gd name="T11" fmla="*/ 73 h 242"/>
              <a:gd name="T12" fmla="*/ 344 w 681"/>
              <a:gd name="T13" fmla="*/ 200 h 242"/>
              <a:gd name="T14" fmla="*/ 386 w 681"/>
              <a:gd name="T15" fmla="*/ 228 h 242"/>
              <a:gd name="T16" fmla="*/ 428 w 681"/>
              <a:gd name="T17" fmla="*/ 242 h 242"/>
              <a:gd name="T18" fmla="*/ 555 w 681"/>
              <a:gd name="T19" fmla="*/ 235 h 242"/>
              <a:gd name="T20" fmla="*/ 618 w 681"/>
              <a:gd name="T21" fmla="*/ 214 h 242"/>
              <a:gd name="T22" fmla="*/ 639 w 681"/>
              <a:gd name="T23" fmla="*/ 207 h 242"/>
              <a:gd name="T24" fmla="*/ 681 w 681"/>
              <a:gd name="T25" fmla="*/ 172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1"/>
              <a:gd name="T40" fmla="*/ 0 h 242"/>
              <a:gd name="T41" fmla="*/ 681 w 681"/>
              <a:gd name="T42" fmla="*/ 242 h 2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88" name="Freeform 39"/>
          <p:cNvSpPr>
            <a:spLocks/>
          </p:cNvSpPr>
          <p:nvPr/>
        </p:nvSpPr>
        <p:spPr bwMode="auto">
          <a:xfrm>
            <a:off x="6705600" y="5638800"/>
            <a:ext cx="1081088" cy="384175"/>
          </a:xfrm>
          <a:custGeom>
            <a:avLst/>
            <a:gdLst>
              <a:gd name="T0" fmla="*/ 0 w 681"/>
              <a:gd name="T1" fmla="*/ 109 h 242"/>
              <a:gd name="T2" fmla="*/ 56 w 681"/>
              <a:gd name="T3" fmla="*/ 31 h 242"/>
              <a:gd name="T4" fmla="*/ 119 w 681"/>
              <a:gd name="T5" fmla="*/ 10 h 242"/>
              <a:gd name="T6" fmla="*/ 140 w 681"/>
              <a:gd name="T7" fmla="*/ 3 h 242"/>
              <a:gd name="T8" fmla="*/ 232 w 681"/>
              <a:gd name="T9" fmla="*/ 17 h 242"/>
              <a:gd name="T10" fmla="*/ 288 w 681"/>
              <a:gd name="T11" fmla="*/ 73 h 242"/>
              <a:gd name="T12" fmla="*/ 344 w 681"/>
              <a:gd name="T13" fmla="*/ 200 h 242"/>
              <a:gd name="T14" fmla="*/ 386 w 681"/>
              <a:gd name="T15" fmla="*/ 228 h 242"/>
              <a:gd name="T16" fmla="*/ 428 w 681"/>
              <a:gd name="T17" fmla="*/ 242 h 242"/>
              <a:gd name="T18" fmla="*/ 555 w 681"/>
              <a:gd name="T19" fmla="*/ 235 h 242"/>
              <a:gd name="T20" fmla="*/ 618 w 681"/>
              <a:gd name="T21" fmla="*/ 214 h 242"/>
              <a:gd name="T22" fmla="*/ 639 w 681"/>
              <a:gd name="T23" fmla="*/ 207 h 242"/>
              <a:gd name="T24" fmla="*/ 681 w 681"/>
              <a:gd name="T25" fmla="*/ 172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1"/>
              <a:gd name="T40" fmla="*/ 0 h 242"/>
              <a:gd name="T41" fmla="*/ 681 w 681"/>
              <a:gd name="T42" fmla="*/ 242 h 2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89" name="Line 40"/>
          <p:cNvSpPr>
            <a:spLocks noChangeShapeType="1"/>
          </p:cNvSpPr>
          <p:nvPr/>
        </p:nvSpPr>
        <p:spPr bwMode="auto">
          <a:xfrm flipV="1">
            <a:off x="5334000" y="4110038"/>
            <a:ext cx="985838" cy="690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0" name="Line 41"/>
          <p:cNvSpPr>
            <a:spLocks noChangeShapeType="1"/>
          </p:cNvSpPr>
          <p:nvPr/>
        </p:nvSpPr>
        <p:spPr bwMode="auto">
          <a:xfrm>
            <a:off x="5334000" y="5029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Oval 42"/>
          <p:cNvSpPr>
            <a:spLocks noChangeArrowheads="1"/>
          </p:cNvSpPr>
          <p:nvPr/>
        </p:nvSpPr>
        <p:spPr bwMode="auto">
          <a:xfrm>
            <a:off x="49530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3"/>
          <p:cNvSpPr>
            <a:spLocks noChangeShapeType="1"/>
          </p:cNvSpPr>
          <p:nvPr/>
        </p:nvSpPr>
        <p:spPr bwMode="auto">
          <a:xfrm>
            <a:off x="45720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3" name="Rectangle 44"/>
          <p:cNvSpPr>
            <a:spLocks noChangeArrowheads="1"/>
          </p:cNvSpPr>
          <p:nvPr/>
        </p:nvSpPr>
        <p:spPr bwMode="auto">
          <a:xfrm>
            <a:off x="4419600" y="3352800"/>
            <a:ext cx="44196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9" name="Object 45"/>
              <p:cNvSpPr txBox="1"/>
              <p:nvPr/>
            </p:nvSpPr>
            <p:spPr bwMode="auto">
              <a:xfrm>
                <a:off x="6400800" y="2667000"/>
                <a:ext cx="2406650" cy="611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559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2667000"/>
                <a:ext cx="2406650" cy="611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60" name="Object 46"/>
              <p:cNvSpPr txBox="1"/>
              <p:nvPr/>
            </p:nvSpPr>
            <p:spPr bwMode="auto">
              <a:xfrm>
                <a:off x="5410200" y="4114800"/>
                <a:ext cx="369888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560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14800"/>
                <a:ext cx="369888" cy="469900"/>
              </a:xfrm>
              <a:prstGeom prst="rect">
                <a:avLst/>
              </a:prstGeom>
              <a:blipFill>
                <a:blip r:embed="rId8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61" name="Object 47"/>
              <p:cNvSpPr txBox="1"/>
              <p:nvPr/>
            </p:nvSpPr>
            <p:spPr bwMode="auto">
              <a:xfrm>
                <a:off x="5562600" y="4953000"/>
                <a:ext cx="369888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561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4953000"/>
                <a:ext cx="369888" cy="469900"/>
              </a:xfrm>
              <a:prstGeom prst="rect">
                <a:avLst/>
              </a:prstGeom>
              <a:blipFill>
                <a:blip r:embed="rId9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E7993-46AB-4BB1-B4A1-999446CE51A1}" type="slidenum">
              <a:rPr lang="en-US"/>
              <a:pPr/>
              <a:t>27</a:t>
            </a:fld>
            <a:endParaRPr lang="en-US"/>
          </a:p>
        </p:txBody>
      </p:sp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0" y="3810000"/>
            <a:ext cx="78930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For any regular language       there is</a:t>
            </a:r>
          </a:p>
          <a:p>
            <a:r>
              <a:rPr lang="en-US"/>
              <a:t>      a regular expression       with</a:t>
            </a:r>
          </a:p>
        </p:txBody>
      </p:sp>
      <p:sp>
        <p:nvSpPr>
          <p:cNvPr id="2458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0000"/>
                </a:solidFill>
              </a:rPr>
              <a:t>Proof - Part 2</a:t>
            </a:r>
          </a:p>
        </p:txBody>
      </p:sp>
      <p:sp>
        <p:nvSpPr>
          <p:cNvPr id="24587" name="AutoShape 3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24589" name="AutoShape 5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AutoShape 6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AutoShape 7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8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8" name="Object 9"/>
              <p:cNvSpPr txBox="1"/>
              <p:nvPr/>
            </p:nvSpPr>
            <p:spPr bwMode="auto">
              <a:xfrm>
                <a:off x="4953000" y="1828800"/>
                <a:ext cx="828675" cy="784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578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828800"/>
                <a:ext cx="828675" cy="78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Object 11"/>
              <p:cNvSpPr txBox="1"/>
              <p:nvPr/>
            </p:nvSpPr>
            <p:spPr bwMode="auto">
              <a:xfrm>
                <a:off x="5638800" y="3865563"/>
                <a:ext cx="3286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5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865563"/>
                <a:ext cx="328613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Object 12"/>
              <p:cNvSpPr txBox="1"/>
              <p:nvPr/>
            </p:nvSpPr>
            <p:spPr bwMode="auto">
              <a:xfrm>
                <a:off x="4953000" y="4551363"/>
                <a:ext cx="252413" cy="290512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5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4551363"/>
                <a:ext cx="252413" cy="290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Object 13"/>
              <p:cNvSpPr txBox="1"/>
              <p:nvPr/>
            </p:nvSpPr>
            <p:spPr bwMode="auto">
              <a:xfrm>
                <a:off x="6629400" y="4398963"/>
                <a:ext cx="1727200" cy="5318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5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4398963"/>
                <a:ext cx="1727200" cy="5318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381000" y="5562600"/>
            <a:ext cx="73152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will convert an NFA that accepts </a:t>
            </a:r>
          </a:p>
          <a:p>
            <a:r>
              <a:rPr lang="en-US"/>
              <a:t>to a regular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2" name="Object 16"/>
              <p:cNvSpPr txBox="1"/>
              <p:nvPr/>
            </p:nvSpPr>
            <p:spPr bwMode="auto">
              <a:xfrm>
                <a:off x="7620000" y="5638800"/>
                <a:ext cx="3286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58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5638800"/>
                <a:ext cx="328613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2CCF0-A175-47EA-B86A-790F66662DD2}" type="slidenum">
              <a:rPr lang="en-US"/>
              <a:pPr/>
              <a:t>28</a:t>
            </a:fld>
            <a:endParaRPr lang="en-US"/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Since       is regular, there is a</a:t>
            </a:r>
          </a:p>
          <a:p>
            <a:pPr>
              <a:buFontTx/>
              <a:buNone/>
            </a:pPr>
            <a:r>
              <a:rPr lang="en-US"/>
              <a:t>NFA       that accepts it</a:t>
            </a:r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Object 0"/>
              <p:cNvSpPr txBox="1"/>
              <p:nvPr/>
            </p:nvSpPr>
            <p:spPr bwMode="auto">
              <a:xfrm>
                <a:off x="1511300" y="901700"/>
                <a:ext cx="3286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602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300" y="901700"/>
                <a:ext cx="328613" cy="39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Object 1"/>
              <p:cNvSpPr txBox="1"/>
              <p:nvPr/>
            </p:nvSpPr>
            <p:spPr bwMode="auto">
              <a:xfrm>
                <a:off x="1270000" y="1511300"/>
                <a:ext cx="5445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603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000" y="1511300"/>
                <a:ext cx="544513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2590800" y="3657600"/>
            <a:ext cx="2971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2819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4724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9"/>
          <p:cNvSpPr>
            <a:spLocks noChangeArrowheads="1"/>
          </p:cNvSpPr>
          <p:nvPr/>
        </p:nvSpPr>
        <p:spPr bwMode="auto">
          <a:xfrm>
            <a:off x="46482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057400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Object 2"/>
              <p:cNvSpPr txBox="1"/>
              <p:nvPr/>
            </p:nvSpPr>
            <p:spPr bwMode="auto">
              <a:xfrm>
                <a:off x="3200400" y="3200400"/>
                <a:ext cx="1816100" cy="4810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60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3200400"/>
                <a:ext cx="1816100" cy="481013"/>
              </a:xfrm>
              <a:prstGeom prst="rect">
                <a:avLst/>
              </a:prstGeom>
              <a:blipFill>
                <a:blip r:embed="rId4"/>
                <a:stretch>
                  <a:fillRect l="-1007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3" name="Freeform 13"/>
          <p:cNvSpPr>
            <a:spLocks/>
          </p:cNvSpPr>
          <p:nvPr/>
        </p:nvSpPr>
        <p:spPr bwMode="auto">
          <a:xfrm>
            <a:off x="3276600" y="3848100"/>
            <a:ext cx="1371600" cy="698500"/>
          </a:xfrm>
          <a:custGeom>
            <a:avLst/>
            <a:gdLst>
              <a:gd name="T0" fmla="*/ 0 w 864"/>
              <a:gd name="T1" fmla="*/ 264 h 440"/>
              <a:gd name="T2" fmla="*/ 144 w 864"/>
              <a:gd name="T3" fmla="*/ 120 h 440"/>
              <a:gd name="T4" fmla="*/ 240 w 864"/>
              <a:gd name="T5" fmla="*/ 360 h 440"/>
              <a:gd name="T6" fmla="*/ 384 w 864"/>
              <a:gd name="T7" fmla="*/ 216 h 440"/>
              <a:gd name="T8" fmla="*/ 528 w 864"/>
              <a:gd name="T9" fmla="*/ 408 h 440"/>
              <a:gd name="T10" fmla="*/ 624 w 864"/>
              <a:gd name="T11" fmla="*/ 24 h 440"/>
              <a:gd name="T12" fmla="*/ 720 w 864"/>
              <a:gd name="T13" fmla="*/ 264 h 440"/>
              <a:gd name="T14" fmla="*/ 864 w 864"/>
              <a:gd name="T15" fmla="*/ 264 h 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64"/>
              <a:gd name="T25" fmla="*/ 0 h 440"/>
              <a:gd name="T26" fmla="*/ 864 w 864"/>
              <a:gd name="T27" fmla="*/ 440 h 4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64" h="440">
                <a:moveTo>
                  <a:pt x="0" y="264"/>
                </a:moveTo>
                <a:cubicBezTo>
                  <a:pt x="52" y="184"/>
                  <a:pt x="104" y="104"/>
                  <a:pt x="144" y="120"/>
                </a:cubicBezTo>
                <a:cubicBezTo>
                  <a:pt x="184" y="136"/>
                  <a:pt x="200" y="344"/>
                  <a:pt x="240" y="360"/>
                </a:cubicBezTo>
                <a:cubicBezTo>
                  <a:pt x="280" y="376"/>
                  <a:pt x="336" y="208"/>
                  <a:pt x="384" y="216"/>
                </a:cubicBezTo>
                <a:cubicBezTo>
                  <a:pt x="432" y="224"/>
                  <a:pt x="488" y="440"/>
                  <a:pt x="528" y="408"/>
                </a:cubicBezTo>
                <a:cubicBezTo>
                  <a:pt x="568" y="376"/>
                  <a:pt x="592" y="48"/>
                  <a:pt x="624" y="24"/>
                </a:cubicBezTo>
                <a:cubicBezTo>
                  <a:pt x="656" y="0"/>
                  <a:pt x="680" y="224"/>
                  <a:pt x="720" y="264"/>
                </a:cubicBezTo>
                <a:cubicBezTo>
                  <a:pt x="760" y="304"/>
                  <a:pt x="812" y="284"/>
                  <a:pt x="864" y="2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219200" y="5562600"/>
            <a:ext cx="6523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Take it with a single accept state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29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From       construct the equivalent</a:t>
            </a: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Generalized Transition Graph</a:t>
            </a:r>
          </a:p>
          <a:p>
            <a:pPr>
              <a:buFontTx/>
              <a:buNone/>
            </a:pPr>
            <a:r>
              <a:rPr lang="en-US" sz="2800"/>
              <a:t>in which transition labels are regular expressions</a:t>
            </a:r>
            <a:r>
              <a:rPr 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Object 4"/>
              <p:cNvSpPr txBox="1"/>
              <p:nvPr/>
            </p:nvSpPr>
            <p:spPr bwMode="auto">
              <a:xfrm>
                <a:off x="1423988" y="901700"/>
                <a:ext cx="542925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6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3988" y="901700"/>
                <a:ext cx="542925" cy="39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7" name="Text Box 5"/>
          <p:cNvSpPr txBox="1">
            <a:spLocks noChangeArrowheads="1"/>
          </p:cNvSpPr>
          <p:nvPr/>
        </p:nvSpPr>
        <p:spPr bwMode="auto">
          <a:xfrm>
            <a:off x="0" y="35052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9906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Oval 8"/>
          <p:cNvSpPr>
            <a:spLocks noChangeArrowheads="1"/>
          </p:cNvSpPr>
          <p:nvPr/>
        </p:nvSpPr>
        <p:spPr bwMode="auto">
          <a:xfrm>
            <a:off x="28194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9"/>
          <p:cNvSpPr>
            <a:spLocks noChangeArrowheads="1"/>
          </p:cNvSpPr>
          <p:nvPr/>
        </p:nvSpPr>
        <p:spPr bwMode="auto">
          <a:xfrm>
            <a:off x="27432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0"/>
          <p:cNvSpPr>
            <a:spLocks noChangeShapeType="1"/>
          </p:cNvSpPr>
          <p:nvPr/>
        </p:nvSpPr>
        <p:spPr bwMode="auto">
          <a:xfrm>
            <a:off x="14478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Freeform 11"/>
          <p:cNvSpPr>
            <a:spLocks/>
          </p:cNvSpPr>
          <p:nvPr/>
        </p:nvSpPr>
        <p:spPr bwMode="auto">
          <a:xfrm>
            <a:off x="977900" y="5245100"/>
            <a:ext cx="482600" cy="546100"/>
          </a:xfrm>
          <a:custGeom>
            <a:avLst/>
            <a:gdLst>
              <a:gd name="T0" fmla="*/ 200 w 304"/>
              <a:gd name="T1" fmla="*/ 344 h 344"/>
              <a:gd name="T2" fmla="*/ 296 w 304"/>
              <a:gd name="T3" fmla="*/ 104 h 344"/>
              <a:gd name="T4" fmla="*/ 152 w 304"/>
              <a:gd name="T5" fmla="*/ 8 h 344"/>
              <a:gd name="T6" fmla="*/ 8 w 304"/>
              <a:gd name="T7" fmla="*/ 56 h 344"/>
              <a:gd name="T8" fmla="*/ 104 w 304"/>
              <a:gd name="T9" fmla="*/ 344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Freeform 12"/>
          <p:cNvSpPr>
            <a:spLocks/>
          </p:cNvSpPr>
          <p:nvPr/>
        </p:nvSpPr>
        <p:spPr bwMode="auto">
          <a:xfrm>
            <a:off x="2743200" y="51816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Object 13"/>
              <p:cNvSpPr txBox="1"/>
              <p:nvPr/>
            </p:nvSpPr>
            <p:spPr bwMode="auto">
              <a:xfrm>
                <a:off x="10668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627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8768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Object 14"/>
              <p:cNvSpPr txBox="1"/>
              <p:nvPr/>
            </p:nvSpPr>
            <p:spPr bwMode="auto">
              <a:xfrm>
                <a:off x="1733550" y="5524500"/>
                <a:ext cx="6477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62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550" y="5524500"/>
                <a:ext cx="647700" cy="469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4" name="Line 15"/>
          <p:cNvSpPr>
            <a:spLocks noChangeShapeType="1"/>
          </p:cNvSpPr>
          <p:nvPr/>
        </p:nvSpPr>
        <p:spPr bwMode="auto">
          <a:xfrm>
            <a:off x="4572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16"/>
          <p:cNvSpPr>
            <a:spLocks noChangeArrowheads="1"/>
          </p:cNvSpPr>
          <p:nvPr/>
        </p:nvSpPr>
        <p:spPr bwMode="auto">
          <a:xfrm>
            <a:off x="6858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9" name="Object 17"/>
              <p:cNvSpPr txBox="1"/>
              <p:nvPr/>
            </p:nvSpPr>
            <p:spPr bwMode="auto">
              <a:xfrm>
                <a:off x="2971800" y="4876800"/>
                <a:ext cx="2397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62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4876800"/>
                <a:ext cx="239713" cy="27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0" name="Object 18"/>
              <p:cNvSpPr txBox="1"/>
              <p:nvPr/>
            </p:nvSpPr>
            <p:spPr bwMode="auto">
              <a:xfrm>
                <a:off x="1803400" y="4178300"/>
                <a:ext cx="5445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63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400" y="4178300"/>
                <a:ext cx="544513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6" name="Oval 19"/>
          <p:cNvSpPr>
            <a:spLocks noChangeArrowheads="1"/>
          </p:cNvSpPr>
          <p:nvPr/>
        </p:nvSpPr>
        <p:spPr bwMode="auto">
          <a:xfrm>
            <a:off x="53340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20"/>
          <p:cNvSpPr>
            <a:spLocks noChangeArrowheads="1"/>
          </p:cNvSpPr>
          <p:nvPr/>
        </p:nvSpPr>
        <p:spPr bwMode="auto">
          <a:xfrm>
            <a:off x="7162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Oval 21"/>
          <p:cNvSpPr>
            <a:spLocks noChangeArrowheads="1"/>
          </p:cNvSpPr>
          <p:nvPr/>
        </p:nvSpPr>
        <p:spPr bwMode="auto">
          <a:xfrm>
            <a:off x="70866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2"/>
          <p:cNvSpPr>
            <a:spLocks noChangeShapeType="1"/>
          </p:cNvSpPr>
          <p:nvPr/>
        </p:nvSpPr>
        <p:spPr bwMode="auto">
          <a:xfrm>
            <a:off x="57912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Freeform 23"/>
          <p:cNvSpPr>
            <a:spLocks/>
          </p:cNvSpPr>
          <p:nvPr/>
        </p:nvSpPr>
        <p:spPr bwMode="auto">
          <a:xfrm>
            <a:off x="5321300" y="5245100"/>
            <a:ext cx="482600" cy="546100"/>
          </a:xfrm>
          <a:custGeom>
            <a:avLst/>
            <a:gdLst>
              <a:gd name="T0" fmla="*/ 200 w 304"/>
              <a:gd name="T1" fmla="*/ 344 h 344"/>
              <a:gd name="T2" fmla="*/ 296 w 304"/>
              <a:gd name="T3" fmla="*/ 104 h 344"/>
              <a:gd name="T4" fmla="*/ 152 w 304"/>
              <a:gd name="T5" fmla="*/ 8 h 344"/>
              <a:gd name="T6" fmla="*/ 8 w 304"/>
              <a:gd name="T7" fmla="*/ 56 h 344"/>
              <a:gd name="T8" fmla="*/ 104 w 304"/>
              <a:gd name="T9" fmla="*/ 344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Freeform 24"/>
          <p:cNvSpPr>
            <a:spLocks/>
          </p:cNvSpPr>
          <p:nvPr/>
        </p:nvSpPr>
        <p:spPr bwMode="auto">
          <a:xfrm>
            <a:off x="7086600" y="51816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31" name="Object 25"/>
              <p:cNvSpPr txBox="1"/>
              <p:nvPr/>
            </p:nvSpPr>
            <p:spPr bwMode="auto">
              <a:xfrm>
                <a:off x="54102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63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8768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2" name="Object 26"/>
              <p:cNvSpPr txBox="1"/>
              <p:nvPr/>
            </p:nvSpPr>
            <p:spPr bwMode="auto">
              <a:xfrm>
                <a:off x="5943600" y="5562600"/>
                <a:ext cx="914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632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5562600"/>
                <a:ext cx="914400" cy="392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50292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33" name="Object 28"/>
              <p:cNvSpPr txBox="1"/>
              <p:nvPr/>
            </p:nvSpPr>
            <p:spPr bwMode="auto">
              <a:xfrm>
                <a:off x="7315200" y="4876800"/>
                <a:ext cx="2397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633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876800"/>
                <a:ext cx="239713" cy="27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3" name="Line 30"/>
          <p:cNvSpPr>
            <a:spLocks noChangeShapeType="1"/>
          </p:cNvSpPr>
          <p:nvPr/>
        </p:nvSpPr>
        <p:spPr bwMode="auto">
          <a:xfrm>
            <a:off x="48006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AutoShape 31"/>
          <p:cNvSpPr>
            <a:spLocks noChangeArrowheads="1"/>
          </p:cNvSpPr>
          <p:nvPr/>
        </p:nvSpPr>
        <p:spPr bwMode="auto">
          <a:xfrm>
            <a:off x="38862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Text Box 33"/>
          <p:cNvSpPr txBox="1">
            <a:spLocks noChangeArrowheads="1"/>
          </p:cNvSpPr>
          <p:nvPr/>
        </p:nvSpPr>
        <p:spPr bwMode="auto">
          <a:xfrm>
            <a:off x="4953000" y="3810000"/>
            <a:ext cx="3568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Corresponding</a:t>
            </a:r>
          </a:p>
          <a:p>
            <a:r>
              <a:rPr lang="en-US" sz="2000">
                <a:solidFill>
                  <a:schemeClr val="tx1"/>
                </a:solidFill>
              </a:rPr>
              <a:t>Generalized transition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96D5AC-6973-4A67-9C3C-A2C7FE9E5BAD}" type="slidenum">
              <a:rPr lang="en-US"/>
              <a:pPr/>
              <a:t>3</a:t>
            </a:fld>
            <a:endParaRPr 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4"/>
              <p:cNvSpPr txBox="1"/>
              <p:nvPr/>
            </p:nvSpPr>
            <p:spPr bwMode="auto">
              <a:xfrm>
                <a:off x="6096000" y="990600"/>
                <a:ext cx="2082800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∅,   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990600"/>
                <a:ext cx="2082800" cy="531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Object 7"/>
              <p:cNvSpPr txBox="1"/>
              <p:nvPr/>
            </p:nvSpPr>
            <p:spPr bwMode="auto">
              <a:xfrm>
                <a:off x="76200" y="3657600"/>
                <a:ext cx="4267200" cy="2209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3657600"/>
                <a:ext cx="4267200" cy="2209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7" name="Group 14"/>
          <p:cNvGrpSpPr>
            <a:grpSpLocks/>
          </p:cNvGrpSpPr>
          <p:nvPr/>
        </p:nvGrpSpPr>
        <p:grpSpPr bwMode="auto">
          <a:xfrm>
            <a:off x="3810000" y="3429000"/>
            <a:ext cx="5181601" cy="2743200"/>
            <a:chOff x="2400" y="2160"/>
            <a:chExt cx="3264" cy="1728"/>
          </a:xfrm>
        </p:grpSpPr>
        <p:sp>
          <p:nvSpPr>
            <p:cNvPr id="2061" name="AutoShape 8"/>
            <p:cNvSpPr>
              <a:spLocks/>
            </p:cNvSpPr>
            <p:nvPr/>
          </p:nvSpPr>
          <p:spPr bwMode="auto">
            <a:xfrm>
              <a:off x="2400" y="2160"/>
              <a:ext cx="336" cy="1728"/>
            </a:xfrm>
            <a:prstGeom prst="rightBrace">
              <a:avLst>
                <a:gd name="adj1" fmla="val 428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 Box 9"/>
            <p:cNvSpPr txBox="1">
              <a:spLocks noChangeArrowheads="1"/>
            </p:cNvSpPr>
            <p:nvPr/>
          </p:nvSpPr>
          <p:spPr bwMode="auto">
            <a:xfrm>
              <a:off x="2681" y="2832"/>
              <a:ext cx="29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Are regular expressions</a:t>
              </a:r>
            </a:p>
          </p:txBody>
        </p:sp>
      </p:grp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0" y="914400"/>
            <a:ext cx="6123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 Primitive regular expressions:</a:t>
            </a:r>
          </a:p>
        </p:txBody>
      </p:sp>
      <p:grpSp>
        <p:nvGrpSpPr>
          <p:cNvPr id="2059" name="Group 13"/>
          <p:cNvGrpSpPr>
            <a:grpSpLocks/>
          </p:cNvGrpSpPr>
          <p:nvPr/>
        </p:nvGrpSpPr>
        <p:grpSpPr bwMode="auto">
          <a:xfrm>
            <a:off x="190499" y="2254249"/>
            <a:ext cx="7048500" cy="1144588"/>
            <a:chOff x="207" y="1280"/>
            <a:chExt cx="4440" cy="7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2" name="Object 5"/>
                <p:cNvSpPr txBox="1"/>
                <p:nvPr/>
              </p:nvSpPr>
              <p:spPr bwMode="auto">
                <a:xfrm>
                  <a:off x="4320" y="1296"/>
                  <a:ext cx="327" cy="54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52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" y="1296"/>
                  <a:ext cx="327" cy="5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3" name="Object 6"/>
                <p:cNvSpPr txBox="1"/>
                <p:nvPr/>
              </p:nvSpPr>
              <p:spPr bwMode="auto">
                <a:xfrm>
                  <a:off x="3400" y="1280"/>
                  <a:ext cx="575" cy="72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53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1280"/>
                  <a:ext cx="575" cy="7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207" y="1296"/>
              <a:ext cx="41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Given regular expressions   </a:t>
              </a:r>
              <a:r>
                <a:rPr lang="en-US" sz="2400" dirty="0"/>
                <a:t>  </a:t>
              </a:r>
              <a:r>
                <a:rPr lang="en-US" dirty="0"/>
                <a:t> and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8600" y="15240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fr-F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alphabet </a:t>
            </a:r>
            <a:r>
              <a:rPr lang="el-G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9EA8E-6D26-433B-8FC2-71F48C631D13}" type="slidenum">
              <a:rPr lang="en-US"/>
              <a:pPr/>
              <a:t>30</a:t>
            </a:fld>
            <a:endParaRPr lang="en-US"/>
          </a:p>
        </p:txBody>
      </p:sp>
      <p:sp>
        <p:nvSpPr>
          <p:cNvPr id="27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Another Example:</a:t>
            </a:r>
          </a:p>
        </p:txBody>
      </p:sp>
      <p:sp>
        <p:nvSpPr>
          <p:cNvPr id="27669" name="Oval 20"/>
          <p:cNvSpPr>
            <a:spLocks noChangeArrowheads="1"/>
          </p:cNvSpPr>
          <p:nvPr/>
        </p:nvSpPr>
        <p:spPr bwMode="auto">
          <a:xfrm>
            <a:off x="38862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Oval 21"/>
          <p:cNvSpPr>
            <a:spLocks noChangeArrowheads="1"/>
          </p:cNvSpPr>
          <p:nvPr/>
        </p:nvSpPr>
        <p:spPr bwMode="auto">
          <a:xfrm>
            <a:off x="75438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22"/>
          <p:cNvSpPr>
            <a:spLocks noChangeArrowheads="1"/>
          </p:cNvSpPr>
          <p:nvPr/>
        </p:nvSpPr>
        <p:spPr bwMode="auto">
          <a:xfrm>
            <a:off x="5715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3124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6248400" y="548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Freeform 26"/>
          <p:cNvSpPr>
            <a:spLocks/>
          </p:cNvSpPr>
          <p:nvPr/>
        </p:nvSpPr>
        <p:spPr bwMode="auto">
          <a:xfrm>
            <a:off x="4343400" y="56388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Freeform 27"/>
          <p:cNvSpPr>
            <a:spLocks/>
          </p:cNvSpPr>
          <p:nvPr/>
        </p:nvSpPr>
        <p:spPr bwMode="auto">
          <a:xfrm>
            <a:off x="4419600" y="51054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5638800" y="45720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0" name="Object 0"/>
              <p:cNvSpPr txBox="1"/>
              <p:nvPr/>
            </p:nvSpPr>
            <p:spPr bwMode="auto">
              <a:xfrm>
                <a:off x="6419850" y="5067300"/>
                <a:ext cx="914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0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9850" y="5067300"/>
                <a:ext cx="914400" cy="392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Object 1"/>
              <p:cNvSpPr txBox="1"/>
              <p:nvPr/>
            </p:nvSpPr>
            <p:spPr bwMode="auto">
              <a:xfrm>
                <a:off x="4953000" y="48006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1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48006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2" name="Object 2"/>
              <p:cNvSpPr txBox="1"/>
              <p:nvPr/>
            </p:nvSpPr>
            <p:spPr bwMode="auto">
              <a:xfrm>
                <a:off x="5867400" y="41910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4191000"/>
                <a:ext cx="252413" cy="392113"/>
              </a:xfrm>
              <a:prstGeom prst="rect">
                <a:avLst/>
              </a:prstGeom>
              <a:blipFill>
                <a:blip r:embed="rId4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77" name="AutoShape 34"/>
          <p:cNvSpPr>
            <a:spLocks noChangeArrowheads="1"/>
          </p:cNvSpPr>
          <p:nvPr/>
        </p:nvSpPr>
        <p:spPr bwMode="auto">
          <a:xfrm>
            <a:off x="6400800" y="29718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3" name="Object 3"/>
              <p:cNvSpPr txBox="1"/>
              <p:nvPr/>
            </p:nvSpPr>
            <p:spPr bwMode="auto">
              <a:xfrm>
                <a:off x="4978400" y="59690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400" y="5969000"/>
                <a:ext cx="252413" cy="392113"/>
              </a:xfrm>
              <a:prstGeom prst="rect">
                <a:avLst/>
              </a:prstGeom>
              <a:blipFill>
                <a:blip r:embed="rId5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78" name="Oval 36"/>
          <p:cNvSpPr>
            <a:spLocks noChangeArrowheads="1"/>
          </p:cNvSpPr>
          <p:nvPr/>
        </p:nvSpPr>
        <p:spPr bwMode="auto">
          <a:xfrm>
            <a:off x="7620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4" name="Object 4"/>
              <p:cNvSpPr txBox="1"/>
              <p:nvPr/>
            </p:nvSpPr>
            <p:spPr bwMode="auto">
              <a:xfrm>
                <a:off x="3962400" y="51054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5105400"/>
                <a:ext cx="430213" cy="531813"/>
              </a:xfrm>
              <a:prstGeom prst="rect">
                <a:avLst/>
              </a:prstGeom>
              <a:blipFill>
                <a:blip r:embed="rId6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5" name="Object 5"/>
              <p:cNvSpPr txBox="1"/>
              <p:nvPr/>
            </p:nvSpPr>
            <p:spPr bwMode="auto">
              <a:xfrm>
                <a:off x="5791200" y="5105400"/>
                <a:ext cx="368300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5105400"/>
                <a:ext cx="368300" cy="520700"/>
              </a:xfrm>
              <a:prstGeom prst="rect">
                <a:avLst/>
              </a:prstGeom>
              <a:blipFill>
                <a:blip r:embed="rId7"/>
                <a:stretch>
                  <a:fillRect l="-1667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6" name="Object 6"/>
              <p:cNvSpPr txBox="1"/>
              <p:nvPr/>
            </p:nvSpPr>
            <p:spPr bwMode="auto">
              <a:xfrm>
                <a:off x="7696200" y="51054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5105400"/>
                <a:ext cx="442913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79" name="Oval 40"/>
          <p:cNvSpPr>
            <a:spLocks noChangeArrowheads="1"/>
          </p:cNvSpPr>
          <p:nvPr/>
        </p:nvSpPr>
        <p:spPr bwMode="auto">
          <a:xfrm>
            <a:off x="38862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Oval 41"/>
          <p:cNvSpPr>
            <a:spLocks noChangeArrowheads="1"/>
          </p:cNvSpPr>
          <p:nvPr/>
        </p:nvSpPr>
        <p:spPr bwMode="auto">
          <a:xfrm>
            <a:off x="7543800" y="160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Oval 42"/>
          <p:cNvSpPr>
            <a:spLocks noChangeArrowheads="1"/>
          </p:cNvSpPr>
          <p:nvPr/>
        </p:nvSpPr>
        <p:spPr bwMode="auto">
          <a:xfrm>
            <a:off x="5715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43"/>
          <p:cNvSpPr>
            <a:spLocks noChangeShapeType="1"/>
          </p:cNvSpPr>
          <p:nvPr/>
        </p:nvSpPr>
        <p:spPr bwMode="auto">
          <a:xfrm>
            <a:off x="31242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44"/>
          <p:cNvSpPr>
            <a:spLocks noChangeShapeType="1"/>
          </p:cNvSpPr>
          <p:nvPr/>
        </p:nvSpPr>
        <p:spPr bwMode="auto">
          <a:xfrm>
            <a:off x="6248400" y="198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45"/>
          <p:cNvSpPr>
            <a:spLocks/>
          </p:cNvSpPr>
          <p:nvPr/>
        </p:nvSpPr>
        <p:spPr bwMode="auto">
          <a:xfrm>
            <a:off x="4343400" y="21336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Freeform 46"/>
          <p:cNvSpPr>
            <a:spLocks/>
          </p:cNvSpPr>
          <p:nvPr/>
        </p:nvSpPr>
        <p:spPr bwMode="auto">
          <a:xfrm>
            <a:off x="4419600" y="16002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Freeform 47"/>
          <p:cNvSpPr>
            <a:spLocks/>
          </p:cNvSpPr>
          <p:nvPr/>
        </p:nvSpPr>
        <p:spPr bwMode="auto">
          <a:xfrm>
            <a:off x="5638800" y="10668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7" name="Object 7"/>
              <p:cNvSpPr txBox="1"/>
              <p:nvPr/>
            </p:nvSpPr>
            <p:spPr bwMode="auto">
              <a:xfrm>
                <a:off x="6553200" y="1524000"/>
                <a:ext cx="6477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1524000"/>
                <a:ext cx="647700" cy="469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8" name="Object 8"/>
              <p:cNvSpPr txBox="1"/>
              <p:nvPr/>
            </p:nvSpPr>
            <p:spPr bwMode="auto">
              <a:xfrm>
                <a:off x="4953000" y="12954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2954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9" name="Object 9"/>
              <p:cNvSpPr txBox="1"/>
              <p:nvPr/>
            </p:nvSpPr>
            <p:spPr bwMode="auto">
              <a:xfrm>
                <a:off x="5867400" y="6858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5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685800"/>
                <a:ext cx="252413" cy="392113"/>
              </a:xfrm>
              <a:prstGeom prst="rect">
                <a:avLst/>
              </a:prstGeom>
              <a:blipFill>
                <a:blip r:embed="rId4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60" name="Object 10"/>
              <p:cNvSpPr txBox="1"/>
              <p:nvPr/>
            </p:nvSpPr>
            <p:spPr bwMode="auto">
              <a:xfrm>
                <a:off x="4978400" y="24638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6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400" y="2463800"/>
                <a:ext cx="252413" cy="392113"/>
              </a:xfrm>
              <a:prstGeom prst="rect">
                <a:avLst/>
              </a:prstGeom>
              <a:blipFill>
                <a:blip r:embed="rId5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87" name="Oval 52"/>
          <p:cNvSpPr>
            <a:spLocks noChangeArrowheads="1"/>
          </p:cNvSpPr>
          <p:nvPr/>
        </p:nvSpPr>
        <p:spPr bwMode="auto">
          <a:xfrm>
            <a:off x="7620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61" name="Object 11"/>
              <p:cNvSpPr txBox="1"/>
              <p:nvPr/>
            </p:nvSpPr>
            <p:spPr bwMode="auto">
              <a:xfrm>
                <a:off x="3962400" y="16002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6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1600200"/>
                <a:ext cx="430213" cy="531813"/>
              </a:xfrm>
              <a:prstGeom prst="rect">
                <a:avLst/>
              </a:prstGeom>
              <a:blipFill>
                <a:blip r:embed="rId6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62" name="Object 12"/>
              <p:cNvSpPr txBox="1"/>
              <p:nvPr/>
            </p:nvSpPr>
            <p:spPr bwMode="auto">
              <a:xfrm>
                <a:off x="5791200" y="1600200"/>
                <a:ext cx="368300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6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1600200"/>
                <a:ext cx="368300" cy="520700"/>
              </a:xfrm>
              <a:prstGeom prst="rect">
                <a:avLst/>
              </a:prstGeom>
              <a:blipFill>
                <a:blip r:embed="rId7"/>
                <a:stretch>
                  <a:fillRect l="-1667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63" name="Object 13"/>
              <p:cNvSpPr txBox="1"/>
              <p:nvPr/>
            </p:nvSpPr>
            <p:spPr bwMode="auto">
              <a:xfrm>
                <a:off x="7696200" y="16002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6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1600200"/>
                <a:ext cx="442913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88" name="Freeform 56"/>
          <p:cNvSpPr>
            <a:spLocks/>
          </p:cNvSpPr>
          <p:nvPr/>
        </p:nvSpPr>
        <p:spPr bwMode="auto">
          <a:xfrm>
            <a:off x="7620000" y="9906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64" name="Object 14"/>
              <p:cNvSpPr txBox="1"/>
              <p:nvPr/>
            </p:nvSpPr>
            <p:spPr bwMode="auto">
              <a:xfrm>
                <a:off x="7842250" y="6302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6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2250" y="630238"/>
                <a:ext cx="252413" cy="39211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89" name="Freeform 58"/>
          <p:cNvSpPr>
            <a:spLocks/>
          </p:cNvSpPr>
          <p:nvPr/>
        </p:nvSpPr>
        <p:spPr bwMode="auto">
          <a:xfrm>
            <a:off x="7543800" y="44958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65" name="Object 15"/>
              <p:cNvSpPr txBox="1"/>
              <p:nvPr/>
            </p:nvSpPr>
            <p:spPr bwMode="auto">
              <a:xfrm>
                <a:off x="7766050" y="41354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66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050" y="4135438"/>
                <a:ext cx="252413" cy="392112"/>
              </a:xfrm>
              <a:prstGeom prst="rect">
                <a:avLst/>
              </a:prstGeom>
              <a:blipFill>
                <a:blip r:embed="rId11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90" name="Text Box 60"/>
          <p:cNvSpPr txBox="1">
            <a:spLocks noChangeArrowheads="1"/>
          </p:cNvSpPr>
          <p:nvPr/>
        </p:nvSpPr>
        <p:spPr bwMode="auto">
          <a:xfrm>
            <a:off x="304800" y="4086225"/>
            <a:ext cx="30480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Transition labels </a:t>
            </a:r>
          </a:p>
          <a:p>
            <a:r>
              <a:rPr lang="en-US" sz="2800"/>
              <a:t>are regular </a:t>
            </a:r>
          </a:p>
          <a:p>
            <a:r>
              <a:rPr lang="en-US" sz="2800"/>
              <a:t>expressions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B0CAC9-761E-43D2-8386-C5FD492D1CF5}" type="slidenum">
              <a:rPr lang="en-US"/>
              <a:pPr/>
              <a:t>31</a:t>
            </a:fld>
            <a:endParaRPr lang="en-US"/>
          </a:p>
        </p:txBody>
      </p:sp>
      <p:sp>
        <p:nvSpPr>
          <p:cNvPr id="286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Reducing the states:</a:t>
            </a:r>
          </a:p>
        </p:txBody>
      </p:sp>
      <p:sp>
        <p:nvSpPr>
          <p:cNvPr id="28690" name="AutoShape 29"/>
          <p:cNvSpPr>
            <a:spLocks noChangeArrowheads="1"/>
          </p:cNvSpPr>
          <p:nvPr/>
        </p:nvSpPr>
        <p:spPr bwMode="auto">
          <a:xfrm>
            <a:off x="6400800" y="3048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Oval 32"/>
          <p:cNvSpPr>
            <a:spLocks noChangeArrowheads="1"/>
          </p:cNvSpPr>
          <p:nvPr/>
        </p:nvSpPr>
        <p:spPr bwMode="auto">
          <a:xfrm>
            <a:off x="39433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Oval 33"/>
          <p:cNvSpPr>
            <a:spLocks noChangeArrowheads="1"/>
          </p:cNvSpPr>
          <p:nvPr/>
        </p:nvSpPr>
        <p:spPr bwMode="auto">
          <a:xfrm>
            <a:off x="7600950" y="1638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Oval 34"/>
          <p:cNvSpPr>
            <a:spLocks noChangeArrowheads="1"/>
          </p:cNvSpPr>
          <p:nvPr/>
        </p:nvSpPr>
        <p:spPr bwMode="auto">
          <a:xfrm>
            <a:off x="5772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35"/>
          <p:cNvSpPr>
            <a:spLocks noChangeShapeType="1"/>
          </p:cNvSpPr>
          <p:nvPr/>
        </p:nvSpPr>
        <p:spPr bwMode="auto">
          <a:xfrm>
            <a:off x="3181350" y="2019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6"/>
          <p:cNvSpPr>
            <a:spLocks noChangeShapeType="1"/>
          </p:cNvSpPr>
          <p:nvPr/>
        </p:nvSpPr>
        <p:spPr bwMode="auto">
          <a:xfrm>
            <a:off x="6305550" y="20193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Freeform 37"/>
          <p:cNvSpPr>
            <a:spLocks/>
          </p:cNvSpPr>
          <p:nvPr/>
        </p:nvSpPr>
        <p:spPr bwMode="auto">
          <a:xfrm>
            <a:off x="4400550" y="21717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Freeform 38"/>
          <p:cNvSpPr>
            <a:spLocks/>
          </p:cNvSpPr>
          <p:nvPr/>
        </p:nvSpPr>
        <p:spPr bwMode="auto">
          <a:xfrm>
            <a:off x="4476750" y="16383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Freeform 39"/>
          <p:cNvSpPr>
            <a:spLocks/>
          </p:cNvSpPr>
          <p:nvPr/>
        </p:nvSpPr>
        <p:spPr bwMode="auto">
          <a:xfrm>
            <a:off x="5695950" y="11049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4" name="Object 0"/>
              <p:cNvSpPr txBox="1"/>
              <p:nvPr/>
            </p:nvSpPr>
            <p:spPr bwMode="auto">
              <a:xfrm>
                <a:off x="6477000" y="1600200"/>
                <a:ext cx="914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74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1600200"/>
                <a:ext cx="914400" cy="392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Object 1"/>
              <p:cNvSpPr txBox="1"/>
              <p:nvPr/>
            </p:nvSpPr>
            <p:spPr bwMode="auto">
              <a:xfrm>
                <a:off x="5010150" y="13335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7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0150" y="13335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6" name="Object 2"/>
              <p:cNvSpPr txBox="1"/>
              <p:nvPr/>
            </p:nvSpPr>
            <p:spPr bwMode="auto">
              <a:xfrm>
                <a:off x="5924550" y="7239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4550" y="723900"/>
                <a:ext cx="252413" cy="392113"/>
              </a:xfrm>
              <a:prstGeom prst="rect">
                <a:avLst/>
              </a:prstGeom>
              <a:blipFill>
                <a:blip r:embed="rId4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Object 3"/>
              <p:cNvSpPr txBox="1"/>
              <p:nvPr/>
            </p:nvSpPr>
            <p:spPr bwMode="auto">
              <a:xfrm>
                <a:off x="5035550" y="25019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7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550" y="2501900"/>
                <a:ext cx="252413" cy="392113"/>
              </a:xfrm>
              <a:prstGeom prst="rect">
                <a:avLst/>
              </a:prstGeom>
              <a:blipFill>
                <a:blip r:embed="rId5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99" name="Oval 44"/>
          <p:cNvSpPr>
            <a:spLocks noChangeArrowheads="1"/>
          </p:cNvSpPr>
          <p:nvPr/>
        </p:nvSpPr>
        <p:spPr bwMode="auto">
          <a:xfrm>
            <a:off x="7677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8" name="Object 4"/>
              <p:cNvSpPr txBox="1"/>
              <p:nvPr/>
            </p:nvSpPr>
            <p:spPr bwMode="auto">
              <a:xfrm>
                <a:off x="4019550" y="16383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7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9550" y="1638300"/>
                <a:ext cx="430213" cy="531813"/>
              </a:xfrm>
              <a:prstGeom prst="rect">
                <a:avLst/>
              </a:prstGeom>
              <a:blipFill>
                <a:blip r:embed="rId6"/>
                <a:stretch>
                  <a:fillRect l="-4225" r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9" name="Object 5"/>
              <p:cNvSpPr txBox="1"/>
              <p:nvPr/>
            </p:nvSpPr>
            <p:spPr bwMode="auto">
              <a:xfrm>
                <a:off x="5848350" y="1638300"/>
                <a:ext cx="368300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7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8350" y="1638300"/>
                <a:ext cx="368300" cy="520700"/>
              </a:xfrm>
              <a:prstGeom prst="rect">
                <a:avLst/>
              </a:prstGeom>
              <a:blipFill>
                <a:blip r:embed="rId7"/>
                <a:stretch>
                  <a:fillRect l="-1639" r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80" name="Object 6"/>
              <p:cNvSpPr txBox="1"/>
              <p:nvPr/>
            </p:nvSpPr>
            <p:spPr bwMode="auto">
              <a:xfrm>
                <a:off x="7753350" y="16383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8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350" y="1638300"/>
                <a:ext cx="442913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0" name="Freeform 48"/>
          <p:cNvSpPr>
            <a:spLocks/>
          </p:cNvSpPr>
          <p:nvPr/>
        </p:nvSpPr>
        <p:spPr bwMode="auto">
          <a:xfrm>
            <a:off x="7600950" y="10287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81" name="Object 7"/>
              <p:cNvSpPr txBox="1"/>
              <p:nvPr/>
            </p:nvSpPr>
            <p:spPr bwMode="auto">
              <a:xfrm>
                <a:off x="7823200" y="6683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8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0" y="668338"/>
                <a:ext cx="252413" cy="392112"/>
              </a:xfrm>
              <a:prstGeom prst="rect">
                <a:avLst/>
              </a:prstGeom>
              <a:blipFill>
                <a:blip r:embed="rId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1" name="Oval 50"/>
          <p:cNvSpPr>
            <a:spLocks noChangeArrowheads="1"/>
          </p:cNvSpPr>
          <p:nvPr/>
        </p:nvSpPr>
        <p:spPr bwMode="auto">
          <a:xfrm>
            <a:off x="38862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Oval 51"/>
          <p:cNvSpPr>
            <a:spLocks noChangeArrowheads="1"/>
          </p:cNvSpPr>
          <p:nvPr/>
        </p:nvSpPr>
        <p:spPr bwMode="auto">
          <a:xfrm>
            <a:off x="75438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53"/>
          <p:cNvSpPr>
            <a:spLocks noChangeShapeType="1"/>
          </p:cNvSpPr>
          <p:nvPr/>
        </p:nvSpPr>
        <p:spPr bwMode="auto">
          <a:xfrm>
            <a:off x="31242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62"/>
          <p:cNvSpPr>
            <a:spLocks noChangeArrowheads="1"/>
          </p:cNvSpPr>
          <p:nvPr/>
        </p:nvSpPr>
        <p:spPr bwMode="auto">
          <a:xfrm>
            <a:off x="76200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82" name="Object 8"/>
              <p:cNvSpPr txBox="1"/>
              <p:nvPr/>
            </p:nvSpPr>
            <p:spPr bwMode="auto">
              <a:xfrm>
                <a:off x="3962400" y="55626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8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5562600"/>
                <a:ext cx="430213" cy="531813"/>
              </a:xfrm>
              <a:prstGeom prst="rect">
                <a:avLst/>
              </a:prstGeom>
              <a:blipFill>
                <a:blip r:embed="rId10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83" name="Object 9"/>
              <p:cNvSpPr txBox="1"/>
              <p:nvPr/>
            </p:nvSpPr>
            <p:spPr bwMode="auto">
              <a:xfrm>
                <a:off x="7696200" y="55626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8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5562600"/>
                <a:ext cx="442913" cy="520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5" name="Freeform 66"/>
          <p:cNvSpPr>
            <a:spLocks/>
          </p:cNvSpPr>
          <p:nvPr/>
        </p:nvSpPr>
        <p:spPr bwMode="auto">
          <a:xfrm>
            <a:off x="7543800" y="49530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84" name="Object 10"/>
              <p:cNvSpPr txBox="1"/>
              <p:nvPr/>
            </p:nvSpPr>
            <p:spPr bwMode="auto">
              <a:xfrm>
                <a:off x="7766050" y="45926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8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050" y="4592638"/>
                <a:ext cx="252413" cy="392112"/>
              </a:xfrm>
              <a:prstGeom prst="rect">
                <a:avLst/>
              </a:prstGeom>
              <a:blipFill>
                <a:blip r:embed="rId12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6" name="Freeform 70"/>
          <p:cNvSpPr>
            <a:spLocks/>
          </p:cNvSpPr>
          <p:nvPr/>
        </p:nvSpPr>
        <p:spPr bwMode="auto">
          <a:xfrm>
            <a:off x="3810000" y="50292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85" name="Object 11"/>
              <p:cNvSpPr txBox="1"/>
              <p:nvPr/>
            </p:nvSpPr>
            <p:spPr bwMode="auto">
              <a:xfrm>
                <a:off x="3644900" y="4495800"/>
                <a:ext cx="10541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8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4900" y="4495800"/>
                <a:ext cx="1054100" cy="3921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86" name="Object 12"/>
              <p:cNvSpPr txBox="1"/>
              <p:nvPr/>
            </p:nvSpPr>
            <p:spPr bwMode="auto">
              <a:xfrm>
                <a:off x="4965700" y="5410200"/>
                <a:ext cx="2006600" cy="4810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686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5700" y="5410200"/>
                <a:ext cx="2006600" cy="481013"/>
              </a:xfrm>
              <a:prstGeom prst="rect">
                <a:avLst/>
              </a:prstGeom>
              <a:blipFill>
                <a:blip r:embed="rId14"/>
                <a:stretch>
                  <a:fillRect l="-121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7" name="Line 75"/>
          <p:cNvSpPr>
            <a:spLocks noChangeShapeType="1"/>
          </p:cNvSpPr>
          <p:nvPr/>
        </p:nvSpPr>
        <p:spPr bwMode="auto">
          <a:xfrm>
            <a:off x="4419600" y="5943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Text Box 77"/>
          <p:cNvSpPr txBox="1">
            <a:spLocks noChangeArrowheads="1"/>
          </p:cNvSpPr>
          <p:nvPr/>
        </p:nvSpPr>
        <p:spPr bwMode="auto">
          <a:xfrm>
            <a:off x="304800" y="4086225"/>
            <a:ext cx="30480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Transition labels </a:t>
            </a:r>
          </a:p>
          <a:p>
            <a:r>
              <a:rPr lang="en-US" sz="2800"/>
              <a:t>are regular </a:t>
            </a:r>
          </a:p>
          <a:p>
            <a:r>
              <a:rPr lang="en-US" sz="2800"/>
              <a:t>expressions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CEA4B-9BA0-4B5B-9B67-9589CC648BE2}" type="slidenum">
              <a:rPr lang="en-US"/>
              <a:pPr/>
              <a:t>32</a:t>
            </a:fld>
            <a:endParaRPr lang="en-US"/>
          </a:p>
        </p:txBody>
      </p:sp>
      <p:sp>
        <p:nvSpPr>
          <p:cNvPr id="29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Resulting Regular Expression: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9708" name="Oval 4"/>
          <p:cNvSpPr>
            <a:spLocks noChangeArrowheads="1"/>
          </p:cNvSpPr>
          <p:nvPr/>
        </p:nvSpPr>
        <p:spPr bwMode="auto">
          <a:xfrm>
            <a:off x="2514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5"/>
          <p:cNvSpPr>
            <a:spLocks noChangeArrowheads="1"/>
          </p:cNvSpPr>
          <p:nvPr/>
        </p:nvSpPr>
        <p:spPr bwMode="auto">
          <a:xfrm>
            <a:off x="6172200" y="2971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6"/>
          <p:cNvSpPr>
            <a:spLocks noChangeShapeType="1"/>
          </p:cNvSpPr>
          <p:nvPr/>
        </p:nvSpPr>
        <p:spPr bwMode="auto">
          <a:xfrm>
            <a:off x="17526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7"/>
          <p:cNvSpPr>
            <a:spLocks noChangeArrowheads="1"/>
          </p:cNvSpPr>
          <p:nvPr/>
        </p:nvSpPr>
        <p:spPr bwMode="auto">
          <a:xfrm>
            <a:off x="62484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8" name="Object 8"/>
              <p:cNvSpPr txBox="1"/>
              <p:nvPr/>
            </p:nvSpPr>
            <p:spPr bwMode="auto">
              <a:xfrm>
                <a:off x="2590800" y="29718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69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2971800"/>
                <a:ext cx="430213" cy="531813"/>
              </a:xfrm>
              <a:prstGeom prst="rect">
                <a:avLst/>
              </a:prstGeom>
              <a:blipFill>
                <a:blip r:embed="rId2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Object 9"/>
              <p:cNvSpPr txBox="1"/>
              <p:nvPr/>
            </p:nvSpPr>
            <p:spPr bwMode="auto">
              <a:xfrm>
                <a:off x="6324600" y="2971800"/>
                <a:ext cx="442913" cy="520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69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2971800"/>
                <a:ext cx="442913" cy="520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2" name="Freeform 10"/>
          <p:cNvSpPr>
            <a:spLocks/>
          </p:cNvSpPr>
          <p:nvPr/>
        </p:nvSpPr>
        <p:spPr bwMode="auto">
          <a:xfrm>
            <a:off x="6172200" y="23622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00" name="Object 11"/>
              <p:cNvSpPr txBox="1"/>
              <p:nvPr/>
            </p:nvSpPr>
            <p:spPr bwMode="auto">
              <a:xfrm>
                <a:off x="6394450" y="2001838"/>
                <a:ext cx="252413" cy="39211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700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4450" y="2001838"/>
                <a:ext cx="252413" cy="392112"/>
              </a:xfrm>
              <a:prstGeom prst="rect">
                <a:avLst/>
              </a:prstGeom>
              <a:blipFill>
                <a:blip r:embed="rId4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3" name="Freeform 12"/>
          <p:cNvSpPr>
            <a:spLocks/>
          </p:cNvSpPr>
          <p:nvPr/>
        </p:nvSpPr>
        <p:spPr bwMode="auto">
          <a:xfrm>
            <a:off x="2438400" y="24384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01" name="Object 13"/>
              <p:cNvSpPr txBox="1"/>
              <p:nvPr/>
            </p:nvSpPr>
            <p:spPr bwMode="auto">
              <a:xfrm>
                <a:off x="2273300" y="1905000"/>
                <a:ext cx="10541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70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3300" y="1905000"/>
                <a:ext cx="1054100" cy="392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02" name="Object 14"/>
              <p:cNvSpPr txBox="1"/>
              <p:nvPr/>
            </p:nvSpPr>
            <p:spPr bwMode="auto">
              <a:xfrm>
                <a:off x="3594100" y="2819400"/>
                <a:ext cx="2006600" cy="4810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70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4100" y="2819400"/>
                <a:ext cx="2006600" cy="481013"/>
              </a:xfrm>
              <a:prstGeom prst="rect">
                <a:avLst/>
              </a:prstGeom>
              <a:blipFill>
                <a:blip r:embed="rId6"/>
                <a:stretch>
                  <a:fillRect l="-121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4" name="Line 15"/>
          <p:cNvSpPr>
            <a:spLocks noChangeShapeType="1"/>
          </p:cNvSpPr>
          <p:nvPr/>
        </p:nvSpPr>
        <p:spPr bwMode="auto">
          <a:xfrm>
            <a:off x="3048000" y="3352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03" name="Object 16"/>
              <p:cNvSpPr txBox="1"/>
              <p:nvPr/>
            </p:nvSpPr>
            <p:spPr bwMode="auto">
              <a:xfrm>
                <a:off x="1600200" y="4495800"/>
                <a:ext cx="5810250" cy="590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703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495800"/>
                <a:ext cx="5810250" cy="590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04" name="Object 17"/>
              <p:cNvSpPr txBox="1"/>
              <p:nvPr/>
            </p:nvSpPr>
            <p:spPr bwMode="auto">
              <a:xfrm>
                <a:off x="1752600" y="5943600"/>
                <a:ext cx="3416300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70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5943600"/>
                <a:ext cx="3416300" cy="5318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B981A-5030-436D-9E42-9544D2A59280}" type="slidenum">
              <a:rPr lang="en-US"/>
              <a:pPr/>
              <a:t>33</a:t>
            </a:fld>
            <a:endParaRPr lang="en-US"/>
          </a:p>
        </p:txBody>
      </p:sp>
      <p:sp>
        <p:nvSpPr>
          <p:cNvPr id="3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General</a:t>
            </a:r>
          </a:p>
        </p:txBody>
      </p:sp>
      <p:sp>
        <p:nvSpPr>
          <p:cNvPr id="3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Removing a state:</a:t>
            </a:r>
          </a:p>
        </p:txBody>
      </p:sp>
      <p:sp>
        <p:nvSpPr>
          <p:cNvPr id="30740" name="Oval 4"/>
          <p:cNvSpPr>
            <a:spLocks noChangeArrowheads="1"/>
          </p:cNvSpPr>
          <p:nvPr/>
        </p:nvSpPr>
        <p:spPr bwMode="auto">
          <a:xfrm>
            <a:off x="28956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5"/>
          <p:cNvSpPr>
            <a:spLocks noChangeArrowheads="1"/>
          </p:cNvSpPr>
          <p:nvPr/>
        </p:nvSpPr>
        <p:spPr bwMode="auto">
          <a:xfrm>
            <a:off x="5257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Oval 6"/>
          <p:cNvSpPr>
            <a:spLocks noChangeArrowheads="1"/>
          </p:cNvSpPr>
          <p:nvPr/>
        </p:nvSpPr>
        <p:spPr bwMode="auto">
          <a:xfrm>
            <a:off x="7543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Freeform 7"/>
          <p:cNvSpPr>
            <a:spLocks/>
          </p:cNvSpPr>
          <p:nvPr/>
        </p:nvSpPr>
        <p:spPr bwMode="auto">
          <a:xfrm>
            <a:off x="3505200" y="2667000"/>
            <a:ext cx="19050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Freeform 9"/>
          <p:cNvSpPr>
            <a:spLocks/>
          </p:cNvSpPr>
          <p:nvPr/>
        </p:nvSpPr>
        <p:spPr bwMode="auto">
          <a:xfrm>
            <a:off x="3505200" y="1752600"/>
            <a:ext cx="18288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Freeform 10"/>
          <p:cNvSpPr>
            <a:spLocks/>
          </p:cNvSpPr>
          <p:nvPr/>
        </p:nvSpPr>
        <p:spPr bwMode="auto">
          <a:xfrm>
            <a:off x="5791200" y="2743200"/>
            <a:ext cx="19812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Freeform 11"/>
          <p:cNvSpPr>
            <a:spLocks/>
          </p:cNvSpPr>
          <p:nvPr/>
        </p:nvSpPr>
        <p:spPr bwMode="auto">
          <a:xfrm>
            <a:off x="5867400" y="1752600"/>
            <a:ext cx="18288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Freeform 12"/>
          <p:cNvSpPr>
            <a:spLocks/>
          </p:cNvSpPr>
          <p:nvPr/>
        </p:nvSpPr>
        <p:spPr bwMode="auto">
          <a:xfrm>
            <a:off x="5168900" y="11938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Object 13"/>
              <p:cNvSpPr txBox="1"/>
              <p:nvPr/>
            </p:nvSpPr>
            <p:spPr bwMode="auto">
              <a:xfrm>
                <a:off x="3048000" y="2133600"/>
                <a:ext cx="354013" cy="5318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22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133600"/>
                <a:ext cx="354013" cy="531813"/>
              </a:xfrm>
              <a:prstGeom prst="rect">
                <a:avLst/>
              </a:prstGeom>
              <a:blipFill>
                <a:blip r:embed="rId2"/>
                <a:stretch>
                  <a:fillRect l="-1724" r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Object 14"/>
              <p:cNvSpPr txBox="1"/>
              <p:nvPr/>
            </p:nvSpPr>
            <p:spPr bwMode="auto">
              <a:xfrm>
                <a:off x="5486400" y="2286000"/>
                <a:ext cx="265113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23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2286000"/>
                <a:ext cx="265113" cy="368300"/>
              </a:xfrm>
              <a:prstGeom prst="rect">
                <a:avLst/>
              </a:prstGeom>
              <a:blipFill>
                <a:blip r:embed="rId3"/>
                <a:stretch>
                  <a:fillRect r="-1395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4" name="Object 15"/>
              <p:cNvSpPr txBox="1"/>
              <p:nvPr/>
            </p:nvSpPr>
            <p:spPr bwMode="auto">
              <a:xfrm>
                <a:off x="7696200" y="2133600"/>
                <a:ext cx="442913" cy="6096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24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2133600"/>
                <a:ext cx="442913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Object 16"/>
              <p:cNvSpPr txBox="1"/>
              <p:nvPr/>
            </p:nvSpPr>
            <p:spPr bwMode="auto">
              <a:xfrm>
                <a:off x="4343400" y="28194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25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819400"/>
                <a:ext cx="265113" cy="27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6" name="Object 17"/>
              <p:cNvSpPr txBox="1"/>
              <p:nvPr/>
            </p:nvSpPr>
            <p:spPr bwMode="auto">
              <a:xfrm>
                <a:off x="6705600" y="2819400"/>
                <a:ext cx="2524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26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2819400"/>
                <a:ext cx="252413" cy="392113"/>
              </a:xfrm>
              <a:prstGeom prst="rect">
                <a:avLst/>
              </a:prstGeom>
              <a:blipFill>
                <a:blip r:embed="rId6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7" name="Object 18"/>
              <p:cNvSpPr txBox="1"/>
              <p:nvPr/>
            </p:nvSpPr>
            <p:spPr bwMode="auto">
              <a:xfrm>
                <a:off x="6705600" y="1447800"/>
                <a:ext cx="2397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27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1447800"/>
                <a:ext cx="239713" cy="279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8" name="Object 19"/>
              <p:cNvSpPr txBox="1"/>
              <p:nvPr/>
            </p:nvSpPr>
            <p:spPr bwMode="auto">
              <a:xfrm>
                <a:off x="4343400" y="1371600"/>
                <a:ext cx="3032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28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371600"/>
                <a:ext cx="303213" cy="392113"/>
              </a:xfrm>
              <a:prstGeom prst="rect">
                <a:avLst/>
              </a:prstGeom>
              <a:blipFill>
                <a:blip r:embed="rId8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9" name="Object 20"/>
              <p:cNvSpPr txBox="1"/>
              <p:nvPr/>
            </p:nvSpPr>
            <p:spPr bwMode="auto">
              <a:xfrm>
                <a:off x="5562600" y="914400"/>
                <a:ext cx="228600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29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914400"/>
                <a:ext cx="228600" cy="279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8" name="Oval 21"/>
          <p:cNvSpPr>
            <a:spLocks noChangeArrowheads="1"/>
          </p:cNvSpPr>
          <p:nvPr/>
        </p:nvSpPr>
        <p:spPr bwMode="auto">
          <a:xfrm>
            <a:off x="28956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Oval 23"/>
          <p:cNvSpPr>
            <a:spLocks noChangeArrowheads="1"/>
          </p:cNvSpPr>
          <p:nvPr/>
        </p:nvSpPr>
        <p:spPr bwMode="auto">
          <a:xfrm>
            <a:off x="7543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Freeform 26"/>
          <p:cNvSpPr>
            <a:spLocks/>
          </p:cNvSpPr>
          <p:nvPr/>
        </p:nvSpPr>
        <p:spPr bwMode="auto">
          <a:xfrm>
            <a:off x="3505200" y="6019800"/>
            <a:ext cx="41148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Freeform 27"/>
          <p:cNvSpPr>
            <a:spLocks/>
          </p:cNvSpPr>
          <p:nvPr/>
        </p:nvSpPr>
        <p:spPr bwMode="auto">
          <a:xfrm>
            <a:off x="3581400" y="5181600"/>
            <a:ext cx="40386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30" name="Object 29"/>
              <p:cNvSpPr txBox="1"/>
              <p:nvPr/>
            </p:nvSpPr>
            <p:spPr bwMode="auto">
              <a:xfrm>
                <a:off x="3048000" y="5486400"/>
                <a:ext cx="354013" cy="5318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3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486400"/>
                <a:ext cx="354013" cy="531813"/>
              </a:xfrm>
              <a:prstGeom prst="rect">
                <a:avLst/>
              </a:prstGeom>
              <a:blipFill>
                <a:blip r:embed="rId2"/>
                <a:stretch>
                  <a:fillRect l="-1724" r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31" name="Object 31"/>
              <p:cNvSpPr txBox="1"/>
              <p:nvPr/>
            </p:nvSpPr>
            <p:spPr bwMode="auto">
              <a:xfrm>
                <a:off x="7696200" y="5486400"/>
                <a:ext cx="442913" cy="6096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31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5486400"/>
                <a:ext cx="442913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2" name="Freeform 37"/>
          <p:cNvSpPr>
            <a:spLocks/>
          </p:cNvSpPr>
          <p:nvPr/>
        </p:nvSpPr>
        <p:spPr bwMode="auto">
          <a:xfrm>
            <a:off x="2819400" y="45720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Freeform 38"/>
          <p:cNvSpPr>
            <a:spLocks/>
          </p:cNvSpPr>
          <p:nvPr/>
        </p:nvSpPr>
        <p:spPr bwMode="auto">
          <a:xfrm>
            <a:off x="7467600" y="45720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32" name="Object 39"/>
              <p:cNvSpPr txBox="1"/>
              <p:nvPr/>
            </p:nvSpPr>
            <p:spPr bwMode="auto">
              <a:xfrm>
                <a:off x="2743200" y="4191000"/>
                <a:ext cx="10795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32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191000"/>
                <a:ext cx="1079500" cy="392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33" name="Object 40"/>
              <p:cNvSpPr txBox="1"/>
              <p:nvPr/>
            </p:nvSpPr>
            <p:spPr bwMode="auto">
              <a:xfrm>
                <a:off x="7467600" y="4191000"/>
                <a:ext cx="9779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33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4191000"/>
                <a:ext cx="977900" cy="3921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34" name="Object 41"/>
              <p:cNvSpPr txBox="1"/>
              <p:nvPr/>
            </p:nvSpPr>
            <p:spPr bwMode="auto">
              <a:xfrm>
                <a:off x="5105400" y="4724400"/>
                <a:ext cx="10414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34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4724400"/>
                <a:ext cx="1041400" cy="3921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35" name="Object 42"/>
              <p:cNvSpPr txBox="1"/>
              <p:nvPr/>
            </p:nvSpPr>
            <p:spPr bwMode="auto">
              <a:xfrm>
                <a:off x="5105400" y="6096000"/>
                <a:ext cx="1016000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35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6096000"/>
                <a:ext cx="1016000" cy="3921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4" name="AutoShape 44"/>
          <p:cNvSpPr>
            <a:spLocks noChangeArrowheads="1"/>
          </p:cNvSpPr>
          <p:nvPr/>
        </p:nvSpPr>
        <p:spPr bwMode="auto">
          <a:xfrm>
            <a:off x="5410200" y="3276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20A98-33C9-4F22-B8E2-56761219EFBD}" type="slidenum">
              <a:rPr lang="en-US"/>
              <a:pPr/>
              <a:t>34</a:t>
            </a:fld>
            <a:endParaRPr lang="en-US"/>
          </a:p>
        </p:txBody>
      </p:sp>
      <p:sp>
        <p:nvSpPr>
          <p:cNvPr id="31756" name="Oval 4"/>
          <p:cNvSpPr>
            <a:spLocks noChangeArrowheads="1"/>
          </p:cNvSpPr>
          <p:nvPr/>
        </p:nvSpPr>
        <p:spPr bwMode="auto">
          <a:xfrm>
            <a:off x="57150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5"/>
          <p:cNvSpPr>
            <a:spLocks noChangeArrowheads="1"/>
          </p:cNvSpPr>
          <p:nvPr/>
        </p:nvSpPr>
        <p:spPr bwMode="auto">
          <a:xfrm>
            <a:off x="7924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6"/>
          <p:cNvSpPr>
            <a:spLocks noChangeArrowheads="1"/>
          </p:cNvSpPr>
          <p:nvPr/>
        </p:nvSpPr>
        <p:spPr bwMode="auto">
          <a:xfrm>
            <a:off x="7848600" y="2971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6" name="Object 7"/>
              <p:cNvSpPr txBox="1"/>
              <p:nvPr/>
            </p:nvSpPr>
            <p:spPr bwMode="auto">
              <a:xfrm>
                <a:off x="5791200" y="3048000"/>
                <a:ext cx="430213" cy="53181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746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3048000"/>
                <a:ext cx="430213" cy="531813"/>
              </a:xfrm>
              <a:prstGeom prst="rect">
                <a:avLst/>
              </a:prstGeom>
              <a:blipFill>
                <a:blip r:embed="rId2"/>
                <a:stretch>
                  <a:fillRect l="-4225"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47" name="Object 8"/>
              <p:cNvSpPr txBox="1"/>
              <p:nvPr/>
            </p:nvSpPr>
            <p:spPr bwMode="auto">
              <a:xfrm>
                <a:off x="8001000" y="3048000"/>
                <a:ext cx="508000" cy="609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74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3048000"/>
                <a:ext cx="5080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9" name="Freeform 9"/>
          <p:cNvSpPr>
            <a:spLocks/>
          </p:cNvSpPr>
          <p:nvPr/>
        </p:nvSpPr>
        <p:spPr bwMode="auto">
          <a:xfrm>
            <a:off x="6248400" y="3581400"/>
            <a:ext cx="1676400" cy="393700"/>
          </a:xfrm>
          <a:custGeom>
            <a:avLst/>
            <a:gdLst>
              <a:gd name="T0" fmla="*/ 0 w 1056"/>
              <a:gd name="T1" fmla="*/ 0 h 248"/>
              <a:gd name="T2" fmla="*/ 528 w 1056"/>
              <a:gd name="T3" fmla="*/ 240 h 248"/>
              <a:gd name="T4" fmla="*/ 1056 w 1056"/>
              <a:gd name="T5" fmla="*/ 48 h 248"/>
              <a:gd name="T6" fmla="*/ 0 60000 65536"/>
              <a:gd name="T7" fmla="*/ 0 60000 65536"/>
              <a:gd name="T8" fmla="*/ 0 60000 65536"/>
              <a:gd name="T9" fmla="*/ 0 w 1056"/>
              <a:gd name="T10" fmla="*/ 0 h 248"/>
              <a:gd name="T11" fmla="*/ 1056 w 105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8">
                <a:moveTo>
                  <a:pt x="0" y="0"/>
                </a:moveTo>
                <a:cubicBezTo>
                  <a:pt x="176" y="116"/>
                  <a:pt x="352" y="232"/>
                  <a:pt x="528" y="240"/>
                </a:cubicBezTo>
                <a:cubicBezTo>
                  <a:pt x="704" y="248"/>
                  <a:pt x="880" y="148"/>
                  <a:pt x="105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Freeform 10"/>
          <p:cNvSpPr>
            <a:spLocks/>
          </p:cNvSpPr>
          <p:nvPr/>
        </p:nvSpPr>
        <p:spPr bwMode="auto">
          <a:xfrm>
            <a:off x="6248400" y="2743200"/>
            <a:ext cx="1676400" cy="381000"/>
          </a:xfrm>
          <a:custGeom>
            <a:avLst/>
            <a:gdLst>
              <a:gd name="T0" fmla="*/ 1056 w 1056"/>
              <a:gd name="T1" fmla="*/ 240 h 240"/>
              <a:gd name="T2" fmla="*/ 576 w 1056"/>
              <a:gd name="T3" fmla="*/ 0 h 240"/>
              <a:gd name="T4" fmla="*/ 0 w 1056"/>
              <a:gd name="T5" fmla="*/ 240 h 240"/>
              <a:gd name="T6" fmla="*/ 0 60000 65536"/>
              <a:gd name="T7" fmla="*/ 0 60000 65536"/>
              <a:gd name="T8" fmla="*/ 0 60000 65536"/>
              <a:gd name="T9" fmla="*/ 0 w 1056"/>
              <a:gd name="T10" fmla="*/ 0 h 240"/>
              <a:gd name="T11" fmla="*/ 1056 w 105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0">
                <a:moveTo>
                  <a:pt x="1056" y="240"/>
                </a:moveTo>
                <a:cubicBezTo>
                  <a:pt x="904" y="120"/>
                  <a:pt x="752" y="0"/>
                  <a:pt x="576" y="0"/>
                </a:cubicBezTo>
                <a:cubicBezTo>
                  <a:pt x="400" y="0"/>
                  <a:pt x="200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Freeform 11"/>
          <p:cNvSpPr>
            <a:spLocks/>
          </p:cNvSpPr>
          <p:nvPr/>
        </p:nvSpPr>
        <p:spPr bwMode="auto">
          <a:xfrm>
            <a:off x="5689600" y="2184400"/>
            <a:ext cx="647700" cy="863600"/>
          </a:xfrm>
          <a:custGeom>
            <a:avLst/>
            <a:gdLst>
              <a:gd name="T0" fmla="*/ 304 w 408"/>
              <a:gd name="T1" fmla="*/ 544 h 544"/>
              <a:gd name="T2" fmla="*/ 400 w 408"/>
              <a:gd name="T3" fmla="*/ 208 h 544"/>
              <a:gd name="T4" fmla="*/ 256 w 408"/>
              <a:gd name="T5" fmla="*/ 16 h 544"/>
              <a:gd name="T6" fmla="*/ 16 w 408"/>
              <a:gd name="T7" fmla="*/ 112 h 544"/>
              <a:gd name="T8" fmla="*/ 160 w 408"/>
              <a:gd name="T9" fmla="*/ 54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544"/>
              <a:gd name="T17" fmla="*/ 408 w 40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Freeform 12"/>
          <p:cNvSpPr>
            <a:spLocks/>
          </p:cNvSpPr>
          <p:nvPr/>
        </p:nvSpPr>
        <p:spPr bwMode="auto">
          <a:xfrm>
            <a:off x="7924800" y="2133600"/>
            <a:ext cx="647700" cy="863600"/>
          </a:xfrm>
          <a:custGeom>
            <a:avLst/>
            <a:gdLst>
              <a:gd name="T0" fmla="*/ 304 w 408"/>
              <a:gd name="T1" fmla="*/ 544 h 544"/>
              <a:gd name="T2" fmla="*/ 400 w 408"/>
              <a:gd name="T3" fmla="*/ 208 h 544"/>
              <a:gd name="T4" fmla="*/ 256 w 408"/>
              <a:gd name="T5" fmla="*/ 16 h 544"/>
              <a:gd name="T6" fmla="*/ 16 w 408"/>
              <a:gd name="T7" fmla="*/ 112 h 544"/>
              <a:gd name="T8" fmla="*/ 160 w 408"/>
              <a:gd name="T9" fmla="*/ 54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544"/>
              <a:gd name="T17" fmla="*/ 408 w 40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3"/>
          <p:cNvSpPr>
            <a:spLocks noChangeShapeType="1"/>
          </p:cNvSpPr>
          <p:nvPr/>
        </p:nvSpPr>
        <p:spPr bwMode="auto">
          <a:xfrm>
            <a:off x="5181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8" name="Object 14"/>
              <p:cNvSpPr txBox="1"/>
              <p:nvPr/>
            </p:nvSpPr>
            <p:spPr bwMode="auto">
              <a:xfrm>
                <a:off x="5867400" y="1676400"/>
                <a:ext cx="279400" cy="520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74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1676400"/>
                <a:ext cx="279400" cy="520700"/>
              </a:xfrm>
              <a:prstGeom prst="rect">
                <a:avLst/>
              </a:prstGeom>
              <a:blipFill>
                <a:blip r:embed="rId4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49" name="Object 15"/>
              <p:cNvSpPr txBox="1"/>
              <p:nvPr/>
            </p:nvSpPr>
            <p:spPr bwMode="auto">
              <a:xfrm>
                <a:off x="6934200" y="3429000"/>
                <a:ext cx="341313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749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3429000"/>
                <a:ext cx="341313" cy="520700"/>
              </a:xfrm>
              <a:prstGeom prst="rect">
                <a:avLst/>
              </a:prstGeom>
              <a:blipFill>
                <a:blip r:embed="rId5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50" name="Object 16"/>
              <p:cNvSpPr txBox="1"/>
              <p:nvPr/>
            </p:nvSpPr>
            <p:spPr bwMode="auto">
              <a:xfrm>
                <a:off x="6934200" y="2209800"/>
                <a:ext cx="315913" cy="531813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750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2209800"/>
                <a:ext cx="315913" cy="531813"/>
              </a:xfrm>
              <a:prstGeom prst="rect">
                <a:avLst/>
              </a:prstGeom>
              <a:blipFill>
                <a:blip r:embed="rId6"/>
                <a:stretch>
                  <a:fillRect r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51" name="Object 17"/>
              <p:cNvSpPr txBox="1"/>
              <p:nvPr/>
            </p:nvSpPr>
            <p:spPr bwMode="auto">
              <a:xfrm>
                <a:off x="8001000" y="1676400"/>
                <a:ext cx="341313" cy="520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75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676400"/>
                <a:ext cx="341313" cy="520700"/>
              </a:xfrm>
              <a:prstGeom prst="rect">
                <a:avLst/>
              </a:prstGeom>
              <a:blipFill>
                <a:blip r:embed="rId7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52" name="Object 18"/>
              <p:cNvSpPr txBox="1"/>
              <p:nvPr/>
            </p:nvSpPr>
            <p:spPr bwMode="auto">
              <a:xfrm>
                <a:off x="3048000" y="4800600"/>
                <a:ext cx="4775200" cy="582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75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800600"/>
                <a:ext cx="4775200" cy="5826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53" name="Object 19"/>
              <p:cNvSpPr txBox="1"/>
              <p:nvPr/>
            </p:nvSpPr>
            <p:spPr bwMode="auto">
              <a:xfrm>
                <a:off x="3048000" y="5562600"/>
                <a:ext cx="3416300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753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562600"/>
                <a:ext cx="3416300" cy="5318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0" y="4114800"/>
            <a:ext cx="647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resulting regular expression: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0" y="0"/>
            <a:ext cx="81121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repeating the process until </a:t>
            </a:r>
          </a:p>
          <a:p>
            <a:r>
              <a:rPr lang="en-US"/>
              <a:t>two states are left, the resulting graph is</a:t>
            </a:r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381000" y="190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9144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12954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6"/>
          <p:cNvSpPr>
            <a:spLocks noChangeArrowheads="1"/>
          </p:cNvSpPr>
          <p:nvPr/>
        </p:nvSpPr>
        <p:spPr bwMode="auto">
          <a:xfrm>
            <a:off x="20574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27"/>
          <p:cNvSpPr>
            <a:spLocks noChangeArrowheads="1"/>
          </p:cNvSpPr>
          <p:nvPr/>
        </p:nvSpPr>
        <p:spPr bwMode="auto">
          <a:xfrm>
            <a:off x="914400" y="3352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28"/>
          <p:cNvSpPr>
            <a:spLocks noChangeArrowheads="1"/>
          </p:cNvSpPr>
          <p:nvPr/>
        </p:nvSpPr>
        <p:spPr bwMode="auto">
          <a:xfrm>
            <a:off x="2133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9"/>
          <p:cNvSpPr>
            <a:spLocks noChangeArrowheads="1"/>
          </p:cNvSpPr>
          <p:nvPr/>
        </p:nvSpPr>
        <p:spPr bwMode="auto">
          <a:xfrm>
            <a:off x="19050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7620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167640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 flipV="1">
            <a:off x="1219200" y="2209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Line 33"/>
          <p:cNvSpPr>
            <a:spLocks noChangeShapeType="1"/>
          </p:cNvSpPr>
          <p:nvPr/>
        </p:nvSpPr>
        <p:spPr bwMode="auto">
          <a:xfrm flipH="1" flipV="1">
            <a:off x="1295400" y="2667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 flipV="1">
            <a:off x="2286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 flipV="1">
            <a:off x="12192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 flipH="1" flipV="1">
            <a:off x="1219200" y="2819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7"/>
          <p:cNvSpPr>
            <a:spLocks noChangeShapeType="1"/>
          </p:cNvSpPr>
          <p:nvPr/>
        </p:nvSpPr>
        <p:spPr bwMode="auto">
          <a:xfrm>
            <a:off x="685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Oval 38"/>
          <p:cNvSpPr>
            <a:spLocks noChangeArrowheads="1"/>
          </p:cNvSpPr>
          <p:nvPr/>
        </p:nvSpPr>
        <p:spPr bwMode="auto">
          <a:xfrm>
            <a:off x="28194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Oval 39"/>
          <p:cNvSpPr>
            <a:spLocks noChangeArrowheads="1"/>
          </p:cNvSpPr>
          <p:nvPr/>
        </p:nvSpPr>
        <p:spPr bwMode="auto">
          <a:xfrm>
            <a:off x="2667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40"/>
          <p:cNvSpPr>
            <a:spLocks noChangeShapeType="1"/>
          </p:cNvSpPr>
          <p:nvPr/>
        </p:nvSpPr>
        <p:spPr bwMode="auto">
          <a:xfrm>
            <a:off x="2438400" y="2133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Line 41"/>
          <p:cNvSpPr>
            <a:spLocks noChangeShapeType="1"/>
          </p:cNvSpPr>
          <p:nvPr/>
        </p:nvSpPr>
        <p:spPr bwMode="auto">
          <a:xfrm flipV="1">
            <a:off x="28956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Line 42"/>
          <p:cNvSpPr>
            <a:spLocks noChangeShapeType="1"/>
          </p:cNvSpPr>
          <p:nvPr/>
        </p:nvSpPr>
        <p:spPr bwMode="auto">
          <a:xfrm flipV="1">
            <a:off x="2209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Line 43"/>
          <p:cNvSpPr>
            <a:spLocks noChangeShapeType="1"/>
          </p:cNvSpPr>
          <p:nvPr/>
        </p:nvSpPr>
        <p:spPr bwMode="auto">
          <a:xfrm>
            <a:off x="2362200" y="2971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AutoShape 44"/>
          <p:cNvSpPr>
            <a:spLocks noChangeArrowheads="1"/>
          </p:cNvSpPr>
          <p:nvPr/>
        </p:nvSpPr>
        <p:spPr bwMode="auto">
          <a:xfrm>
            <a:off x="3810000" y="2514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5"/>
          <p:cNvSpPr>
            <a:spLocks noChangeShapeType="1"/>
          </p:cNvSpPr>
          <p:nvPr/>
        </p:nvSpPr>
        <p:spPr bwMode="auto">
          <a:xfrm>
            <a:off x="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Oval 46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Text Box 47"/>
          <p:cNvSpPr txBox="1">
            <a:spLocks noChangeArrowheads="1"/>
          </p:cNvSpPr>
          <p:nvPr/>
        </p:nvSpPr>
        <p:spPr bwMode="auto">
          <a:xfrm>
            <a:off x="533400" y="1295400"/>
            <a:ext cx="195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Initial graph</a:t>
            </a:r>
          </a:p>
        </p:txBody>
      </p:sp>
      <p:sp>
        <p:nvSpPr>
          <p:cNvPr id="31791" name="Text Box 48"/>
          <p:cNvSpPr txBox="1">
            <a:spLocks noChangeArrowheads="1"/>
          </p:cNvSpPr>
          <p:nvPr/>
        </p:nvSpPr>
        <p:spPr bwMode="auto">
          <a:xfrm>
            <a:off x="5943600" y="12954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Resulting graph</a:t>
            </a:r>
          </a:p>
        </p:txBody>
      </p:sp>
      <p:sp>
        <p:nvSpPr>
          <p:cNvPr id="31792" name="Text Box 49"/>
          <p:cNvSpPr txBox="1">
            <a:spLocks noChangeArrowheads="1"/>
          </p:cNvSpPr>
          <p:nvPr/>
        </p:nvSpPr>
        <p:spPr bwMode="auto">
          <a:xfrm>
            <a:off x="5470525" y="62944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33"/>
                </a:solidFill>
              </a:rPr>
              <a:t>End of Proof-Part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36CE4-8367-4552-BEDF-61E5FA756055}" type="slidenum">
              <a:rPr lang="en-US"/>
              <a:pPr/>
              <a:t>35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r>
              <a:rPr lang="en-US" dirty="0"/>
              <a:t>Summary: Standard Representations </a:t>
            </a:r>
            <a:br>
              <a:rPr lang="en-US" dirty="0"/>
            </a:br>
            <a:r>
              <a:rPr lang="en-US" dirty="0"/>
              <a:t>of Regular Languages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819400" y="14478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Regular Languages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600200" y="3505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DFAs</a:t>
            </a:r>
            <a:endParaRPr lang="en-US" b="1"/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429000" y="4800600"/>
            <a:ext cx="1249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NFAs</a:t>
            </a:r>
            <a:endParaRPr lang="en-US" b="1"/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096000" y="4419600"/>
            <a:ext cx="24495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Expressions</a:t>
            </a:r>
            <a:endParaRPr lang="en-US" b="1"/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2743200" y="1295400"/>
            <a:ext cx="3962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AutoShape 9"/>
          <p:cNvSpPr>
            <a:spLocks noChangeArrowheads="1"/>
          </p:cNvSpPr>
          <p:nvPr/>
        </p:nvSpPr>
        <p:spPr bwMode="auto">
          <a:xfrm>
            <a:off x="1524000" y="3276600"/>
            <a:ext cx="1447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5" name="AutoShape 10"/>
          <p:cNvSpPr>
            <a:spLocks noChangeArrowheads="1"/>
          </p:cNvSpPr>
          <p:nvPr/>
        </p:nvSpPr>
        <p:spPr bwMode="auto">
          <a:xfrm>
            <a:off x="3200400" y="4648200"/>
            <a:ext cx="1600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6" name="AutoShape 11"/>
          <p:cNvSpPr>
            <a:spLocks noChangeArrowheads="1"/>
          </p:cNvSpPr>
          <p:nvPr/>
        </p:nvSpPr>
        <p:spPr bwMode="auto">
          <a:xfrm>
            <a:off x="5943600" y="4419600"/>
            <a:ext cx="2743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286000" y="22098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3962400" y="2209800"/>
            <a:ext cx="381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6096000" y="2209800"/>
            <a:ext cx="1143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11022-3B43-44CF-BD23-039DBB98114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2800" y="2362200"/>
            <a:ext cx="26670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Questions?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862ED9-073C-4F62-B7D0-7634DE926D5D}" type="slidenum">
              <a:rPr lang="en-US"/>
              <a:pPr/>
              <a:t>4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Object 4"/>
              <p:cNvSpPr txBox="1"/>
              <p:nvPr/>
            </p:nvSpPr>
            <p:spPr bwMode="auto">
              <a:xfrm>
                <a:off x="5029200" y="1676400"/>
                <a:ext cx="3721100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∗⋅(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+∅)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1676400"/>
                <a:ext cx="3721100" cy="55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65125" y="1625600"/>
            <a:ext cx="424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regular expression:</a:t>
            </a:r>
          </a:p>
        </p:txBody>
      </p:sp>
      <p:sp>
        <p:nvSpPr>
          <p:cNvPr id="3075" name="Object 5"/>
          <p:cNvSpPr txBox="1"/>
          <p:nvPr/>
        </p:nvSpPr>
        <p:spPr bwMode="auto">
          <a:xfrm>
            <a:off x="5867400" y="3886200"/>
            <a:ext cx="1701800" cy="55880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779CA-7668-4A0F-A9DD-8D43A274D966}" type="slidenum">
              <a:rPr lang="en-US"/>
              <a:pPr/>
              <a:t>5</a:t>
            </a:fld>
            <a:endParaRPr lang="en-US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 of Regular Expressions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      </a:t>
            </a:r>
          </a:p>
          <a:p>
            <a:pPr>
              <a:buFontTx/>
              <a:buNone/>
            </a:pPr>
            <a:r>
              <a:rPr lang="en-US"/>
              <a:t>        :   language of regular expression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Example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Object 4"/>
              <p:cNvSpPr txBox="1"/>
              <p:nvPr/>
            </p:nvSpPr>
            <p:spPr bwMode="auto">
              <a:xfrm>
                <a:off x="192088" y="1422400"/>
                <a:ext cx="885825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088" y="1422400"/>
                <a:ext cx="885825" cy="55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Object 5"/>
              <p:cNvSpPr txBox="1"/>
              <p:nvPr/>
            </p:nvSpPr>
            <p:spPr bwMode="auto">
              <a:xfrm>
                <a:off x="7689850" y="1587500"/>
                <a:ext cx="252413" cy="290513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9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9850" y="1587500"/>
                <a:ext cx="252413" cy="29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Object 6"/>
              <p:cNvSpPr txBox="1"/>
              <p:nvPr/>
            </p:nvSpPr>
            <p:spPr bwMode="auto">
              <a:xfrm>
                <a:off x="361950" y="4013200"/>
                <a:ext cx="7964488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𝑏𝑐𝑎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0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950" y="4013200"/>
                <a:ext cx="7964488" cy="558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F5006-E337-4651-8FAD-EE0BEEA36F33}" type="slidenum">
              <a:rPr lang="en-US"/>
              <a:pPr/>
              <a:t>6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For primitive regular expressions: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Object 4"/>
              <p:cNvSpPr txBox="1"/>
              <p:nvPr/>
            </p:nvSpPr>
            <p:spPr bwMode="auto">
              <a:xfrm>
                <a:off x="3200400" y="2438400"/>
                <a:ext cx="2120900" cy="3606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12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2438400"/>
                <a:ext cx="2120900" cy="3606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34877-6316-4018-8DF7-905332C26251}" type="slidenum">
              <a:rPr lang="en-US"/>
              <a:pPr/>
              <a:t>7</a:t>
            </a:fld>
            <a:endParaRPr lang="en-US"/>
          </a:p>
        </p:txBody>
      </p:sp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(continued)</a:t>
            </a:r>
          </a:p>
        </p:txBody>
      </p:sp>
      <p:sp>
        <p:nvSpPr>
          <p:cNvPr id="6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For regular expressions       and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Object 4"/>
              <p:cNvSpPr txBox="1"/>
              <p:nvPr/>
            </p:nvSpPr>
            <p:spPr bwMode="auto">
              <a:xfrm>
                <a:off x="4953000" y="1371600"/>
                <a:ext cx="304800" cy="5715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371600"/>
                <a:ext cx="304800" cy="571500"/>
              </a:xfrm>
              <a:prstGeom prst="rect">
                <a:avLst/>
              </a:prstGeom>
              <a:blipFill>
                <a:blip r:embed="rId2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5"/>
              <p:cNvSpPr txBox="1"/>
              <p:nvPr/>
            </p:nvSpPr>
            <p:spPr bwMode="auto">
              <a:xfrm>
                <a:off x="6477000" y="1371600"/>
                <a:ext cx="379413" cy="5715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4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1371600"/>
                <a:ext cx="379413" cy="571500"/>
              </a:xfrm>
              <a:prstGeom prst="rect">
                <a:avLst/>
              </a:prstGeom>
              <a:blipFill>
                <a:blip r:embed="rId3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8" name="Object 6"/>
              <p:cNvSpPr txBox="1"/>
              <p:nvPr/>
            </p:nvSpPr>
            <p:spPr bwMode="auto">
              <a:xfrm>
                <a:off x="1981200" y="2286000"/>
                <a:ext cx="49022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4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286000"/>
                <a:ext cx="4902200" cy="571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Object 8"/>
              <p:cNvSpPr txBox="1"/>
              <p:nvPr/>
            </p:nvSpPr>
            <p:spPr bwMode="auto">
              <a:xfrm>
                <a:off x="2133600" y="3505200"/>
                <a:ext cx="42545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4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3505200"/>
                <a:ext cx="4254500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50" name="Object 9"/>
              <p:cNvSpPr txBox="1"/>
              <p:nvPr/>
            </p:nvSpPr>
            <p:spPr bwMode="auto">
              <a:xfrm>
                <a:off x="2438400" y="4648200"/>
                <a:ext cx="3340100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5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4648200"/>
                <a:ext cx="3340100" cy="571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51" name="Object 10"/>
              <p:cNvSpPr txBox="1"/>
              <p:nvPr/>
            </p:nvSpPr>
            <p:spPr bwMode="auto">
              <a:xfrm>
                <a:off x="2438400" y="5791200"/>
                <a:ext cx="2768600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5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791200"/>
                <a:ext cx="2768600" cy="5715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F91AD-605B-4CAB-B41E-CB829B5EAA47}" type="slidenum">
              <a:rPr lang="en-US"/>
              <a:pPr/>
              <a:t>8</a:t>
            </a:fld>
            <a:endParaRPr lang="en-US"/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Regular expression: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Object 4"/>
              <p:cNvSpPr txBox="1"/>
              <p:nvPr/>
            </p:nvSpPr>
            <p:spPr bwMode="auto">
              <a:xfrm>
                <a:off x="4057650" y="889000"/>
                <a:ext cx="2120900" cy="5588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7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650" y="889000"/>
                <a:ext cx="2120900" cy="55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Object 5"/>
              <p:cNvSpPr txBox="1"/>
              <p:nvPr/>
            </p:nvSpPr>
            <p:spPr bwMode="auto">
              <a:xfrm>
                <a:off x="381000" y="1981200"/>
                <a:ext cx="2768600" cy="5588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7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981200"/>
                <a:ext cx="2768600" cy="55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Object 8"/>
              <p:cNvSpPr txBox="1"/>
              <p:nvPr/>
            </p:nvSpPr>
            <p:spPr bwMode="auto">
              <a:xfrm>
                <a:off x="3352800" y="1981200"/>
                <a:ext cx="3644900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7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1981200"/>
                <a:ext cx="3644900" cy="571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Object 9"/>
              <p:cNvSpPr txBox="1"/>
              <p:nvPr/>
            </p:nvSpPr>
            <p:spPr bwMode="auto">
              <a:xfrm>
                <a:off x="3352800" y="2743200"/>
                <a:ext cx="33274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7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2743200"/>
                <a:ext cx="3327400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Object 12"/>
              <p:cNvSpPr txBox="1"/>
              <p:nvPr/>
            </p:nvSpPr>
            <p:spPr bwMode="auto">
              <a:xfrm>
                <a:off x="3352800" y="3505200"/>
                <a:ext cx="4699000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7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3505200"/>
                <a:ext cx="4699000" cy="571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5" name="Object 13"/>
              <p:cNvSpPr txBox="1"/>
              <p:nvPr/>
            </p:nvSpPr>
            <p:spPr bwMode="auto">
              <a:xfrm>
                <a:off x="3352800" y="4267200"/>
                <a:ext cx="37846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7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4267200"/>
                <a:ext cx="3784600" cy="5715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6" name="Object 14"/>
              <p:cNvSpPr txBox="1"/>
              <p:nvPr/>
            </p:nvSpPr>
            <p:spPr bwMode="auto">
              <a:xfrm>
                <a:off x="3352800" y="5029200"/>
                <a:ext cx="4749800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7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5029200"/>
                <a:ext cx="4749800" cy="571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7" name="Object 15"/>
              <p:cNvSpPr txBox="1"/>
              <p:nvPr/>
            </p:nvSpPr>
            <p:spPr bwMode="auto">
              <a:xfrm>
                <a:off x="3352800" y="5867400"/>
                <a:ext cx="5664200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𝑏𝑎𝑎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7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5867400"/>
                <a:ext cx="5664200" cy="558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3EA8D-9A2C-4238-9371-A821F8822C6D}" type="slidenum">
              <a:rPr lang="en-US"/>
              <a:pPr/>
              <a:t>9</a:t>
            </a:fld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Regular expression </a:t>
            </a:r>
          </a:p>
          <a:p>
            <a:pPr>
              <a:buFontTx/>
              <a:buNone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4"/>
              <p:cNvSpPr txBox="1"/>
              <p:nvPr/>
            </p:nvSpPr>
            <p:spPr bwMode="auto">
              <a:xfrm>
                <a:off x="4229100" y="1498600"/>
                <a:ext cx="3962400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19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9100" y="1498600"/>
                <a:ext cx="3962400" cy="55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Object 5"/>
              <p:cNvSpPr txBox="1"/>
              <p:nvPr/>
            </p:nvSpPr>
            <p:spPr bwMode="auto">
              <a:xfrm>
                <a:off x="1371600" y="3784600"/>
                <a:ext cx="6376988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19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784600"/>
                <a:ext cx="6376988" cy="55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717BC09008B4A861193D5B49D2307" ma:contentTypeVersion="3" ma:contentTypeDescription="Create a new document." ma:contentTypeScope="" ma:versionID="cb14f659c39394f83856383c8e609268">
  <xsd:schema xmlns:xsd="http://www.w3.org/2001/XMLSchema" xmlns:xs="http://www.w3.org/2001/XMLSchema" xmlns:p="http://schemas.microsoft.com/office/2006/metadata/properties" xmlns:ns2="0293bec9-2f0c-4cfc-b0eb-102def91a4bd" targetNamespace="http://schemas.microsoft.com/office/2006/metadata/properties" ma:root="true" ma:fieldsID="24809d699fb4617e52f857badbc857cb" ns2:_="">
    <xsd:import namespace="0293bec9-2f0c-4cfc-b0eb-102def91a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3bec9-2f0c-4cfc-b0eb-102def91a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FDFF1D-E520-414B-A18F-1FAAF21865FE}"/>
</file>

<file path=customXml/itemProps2.xml><?xml version="1.0" encoding="utf-8"?>
<ds:datastoreItem xmlns:ds="http://schemas.openxmlformats.org/officeDocument/2006/customXml" ds:itemID="{EAECF177-2B32-46EC-9235-77B2B0F3A7F3}"/>
</file>

<file path=customXml/itemProps3.xml><?xml version="1.0" encoding="utf-8"?>
<ds:datastoreItem xmlns:ds="http://schemas.openxmlformats.org/officeDocument/2006/customXml" ds:itemID="{472B9E48-ACA5-48C6-9FF8-E2E61575E860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3883</TotalTime>
  <Words>1130</Words>
  <Application>Microsoft Office PowerPoint</Application>
  <PresentationFormat>On-screen Show (4:3)</PresentationFormat>
  <Paragraphs>378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Cambria Math</vt:lpstr>
      <vt:lpstr>Comic Sans MS</vt:lpstr>
      <vt:lpstr>Times New Roman</vt:lpstr>
      <vt:lpstr>class</vt:lpstr>
      <vt:lpstr>Regular Expressions</vt:lpstr>
      <vt:lpstr>Regular Expressions</vt:lpstr>
      <vt:lpstr>Recursive Definition</vt:lpstr>
      <vt:lpstr>Examples</vt:lpstr>
      <vt:lpstr>Languages of Regular Expressions</vt:lpstr>
      <vt:lpstr>Definition</vt:lpstr>
      <vt:lpstr>Definition (continued)</vt:lpstr>
      <vt:lpstr>Example</vt:lpstr>
      <vt:lpstr>Example</vt:lpstr>
      <vt:lpstr>Example</vt:lpstr>
      <vt:lpstr>Example</vt:lpstr>
      <vt:lpstr>Example</vt:lpstr>
      <vt:lpstr>Equivalent Regular Expressions</vt:lpstr>
      <vt:lpstr>Example</vt:lpstr>
      <vt:lpstr>Regular Expressions and Regular Languages</vt:lpstr>
      <vt:lpstr>PowerPoint Presentation</vt:lpstr>
      <vt:lpstr>Theorem</vt:lpstr>
      <vt:lpstr>PowerPoint Presentation</vt:lpstr>
      <vt:lpstr>PowerPoint Presentation</vt:lpstr>
      <vt:lpstr>Induction Basis</vt:lpstr>
      <vt:lpstr>Inductive Hypothesis</vt:lpstr>
      <vt:lpstr>Inductive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General</vt:lpstr>
      <vt:lpstr>PowerPoint Presentation</vt:lpstr>
      <vt:lpstr>Summary: Standard Representations  of Regular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Hashim Ayub</cp:lastModifiedBy>
  <cp:revision>685</cp:revision>
  <cp:lastPrinted>2000-09-14T14:50:03Z</cp:lastPrinted>
  <dcterms:created xsi:type="dcterms:W3CDTF">2000-08-31T01:12:33Z</dcterms:created>
  <dcterms:modified xsi:type="dcterms:W3CDTF">2022-11-11T07:58:12Z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0x010100067717BC09008B4A861193D5B49D2307</vt:lpwstr>
  </property>
</Properties>
</file>