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318" r:id="rId3"/>
    <p:sldId id="320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29" r:id="rId13"/>
    <p:sldId id="332" r:id="rId14"/>
    <p:sldId id="330" r:id="rId15"/>
    <p:sldId id="32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9" autoAdjust="0"/>
  </p:normalViewPr>
  <p:slideViewPr>
    <p:cSldViewPr snapToGrid="0">
      <p:cViewPr varScale="1">
        <p:scale>
          <a:sx n="43" d="100"/>
          <a:sy n="43" d="100"/>
        </p:scale>
        <p:origin x="53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C1F4-85D0-48EF-86E7-46B1CA2C33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54A2-94E0-4E69-AC9B-F5B853D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Step 2 Description: any node can be the root node. One may wonder why any video can be a root node. So the answer is, in the spanning tree all the nodes of a graph are included and because it is connected then there must be at least one edge, which will join it to the rest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D7-8854-4C1B-81CF-3FCD008B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B8A848-5AB6-47DF-B1C4-214BB49C7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3661"/>
            <a:ext cx="10761617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Check outgoing edges and select the one with less cost.</a:t>
            </a:r>
          </a:p>
          <a:p>
            <a:pPr marL="0" indent="0">
              <a:buNone/>
            </a:pPr>
            <a:r>
              <a:rPr lang="en-US" sz="2400" dirty="0"/>
              <a:t>After adding node </a:t>
            </a:r>
            <a:r>
              <a:rPr lang="en-US" sz="2400" b="1" dirty="0"/>
              <a:t>D</a:t>
            </a:r>
            <a:r>
              <a:rPr lang="en-US" sz="2400" dirty="0"/>
              <a:t> to the spanning tree. </a:t>
            </a:r>
          </a:p>
          <a:p>
            <a:pPr marL="0" indent="0">
              <a:buNone/>
            </a:pPr>
            <a:r>
              <a:rPr lang="en-US" sz="2400" dirty="0"/>
              <a:t>Have two edges going out of it having the same cost, i.e., (</a:t>
            </a:r>
            <a:r>
              <a:rPr lang="en-US" sz="2400" b="1" dirty="0"/>
              <a:t>D-2-T) or (D,T)</a:t>
            </a:r>
            <a:r>
              <a:rPr lang="en-US" sz="2400" dirty="0"/>
              <a:t> and (</a:t>
            </a:r>
            <a:r>
              <a:rPr lang="en-US" sz="2400" b="1" dirty="0"/>
              <a:t>D-2-B) or (D,B)</a:t>
            </a:r>
            <a:r>
              <a:rPr lang="en-US" sz="2400" dirty="0"/>
              <a:t>, add either one. </a:t>
            </a:r>
          </a:p>
          <a:p>
            <a:pPr marL="0" indent="0">
              <a:buNone/>
            </a:pPr>
            <a:r>
              <a:rPr lang="en-US" sz="2400" dirty="0"/>
              <a:t>But the next step will again yield edge 2 as the least cost. </a:t>
            </a:r>
          </a:p>
          <a:p>
            <a:pPr marL="0" indent="0">
              <a:buNone/>
            </a:pPr>
            <a:r>
              <a:rPr lang="en-US" sz="2400" dirty="0"/>
              <a:t>Hence, a spanning tree with both edges included is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ADDF9-0DEF-4F10-B6B6-EB6E1027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3981"/>
            <a:ext cx="5136802" cy="2759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CBB7B9-8E1B-4A99-8D13-C892C1EE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1261"/>
            <a:ext cx="5721933" cy="24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F43-045C-465F-AD4B-C00F967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Prim’s Algorithm 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636CB-3E11-496A-A2D0-0C8DA597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14" y="2296885"/>
            <a:ext cx="5475012" cy="2875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2321E8-D2D0-4FBE-8F5C-ABE0FA3B50C0}"/>
              </a:ext>
            </a:extLst>
          </p:cNvPr>
          <p:cNvSpPr/>
          <p:nvPr/>
        </p:nvSpPr>
        <p:spPr>
          <a:xfrm>
            <a:off x="1115377" y="1685835"/>
            <a:ext cx="9333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Construct a minimum spanning tree of the graph using prim's algorithm.</a:t>
            </a:r>
          </a:p>
        </p:txBody>
      </p:sp>
    </p:spTree>
    <p:extLst>
      <p:ext uri="{BB962C8B-B14F-4D97-AF65-F5344CB8AC3E}">
        <p14:creationId xmlns:p14="http://schemas.microsoft.com/office/powerpoint/2010/main" val="170171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5CE72-55D7-4125-98DB-D5C59DDB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" y="1751285"/>
            <a:ext cx="4785713" cy="2513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62660-BE92-4F91-8BAF-30D76059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55" y="506413"/>
            <a:ext cx="8953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4BC40-2C6D-449F-A930-F5150698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286" y="540385"/>
            <a:ext cx="2209800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1ADE4-A1FD-4A13-BB59-A0A324D6A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060" y="540385"/>
            <a:ext cx="225742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44C0D-2494-48E4-AC3E-6902E3F8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861" y="4059872"/>
            <a:ext cx="347662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15479-33C6-4638-8411-6F17EF243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085" y="3936047"/>
            <a:ext cx="3581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0CC2-3EB3-4087-BD69-ED8633AB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Prim’s Algorithm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C750B-1AD8-4C65-87F1-6CC1C4D9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66" y="1494680"/>
            <a:ext cx="9070468" cy="3041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0E817-86E2-4152-B858-EF3ADC7B07DB}"/>
              </a:ext>
            </a:extLst>
          </p:cNvPr>
          <p:cNvSpPr txBox="1"/>
          <p:nvPr/>
        </p:nvSpPr>
        <p:spPr>
          <a:xfrm>
            <a:off x="1055594" y="5292545"/>
            <a:ext cx="10080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021"/>
                </a:solidFill>
                <a:effectLst/>
                <a:latin typeface="Times-Roman"/>
              </a:rPr>
              <a:t>Begin by choosing any edge with smallest weight, putting it into the spanning tree. Successively add to</a:t>
            </a:r>
            <a:br>
              <a:rPr lang="en-US" b="0" i="0" dirty="0">
                <a:solidFill>
                  <a:srgbClr val="242021"/>
                </a:solidFill>
                <a:effectLst/>
                <a:latin typeface="Times-Roman"/>
              </a:rPr>
            </a:br>
            <a:r>
              <a:rPr lang="en-US" b="0" i="0" dirty="0">
                <a:solidFill>
                  <a:srgbClr val="242021"/>
                </a:solidFill>
                <a:effectLst/>
                <a:latin typeface="Times-Roman"/>
              </a:rPr>
              <a:t>the tree edges of minimum weight that are incident to a vertex already in the tree, never forming a simple circuit with those edges already in the tree													</a:t>
            </a:r>
            <a:r>
              <a:rPr lang="en-US" dirty="0"/>
              <a:t> 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12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1C84-252A-4C14-B753-BB2893F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A8A25-1CFB-47D2-8CC0-CCF54007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1" y="2087524"/>
            <a:ext cx="4200208" cy="268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79335-AB12-4E75-BB1A-0143D007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3" y="2184059"/>
            <a:ext cx="3316931" cy="2586417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E137F03-2939-404B-9566-81BAA269BE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4894515"/>
            <a:ext cx="33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A – E – B – E – C - 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499BF-6C22-4754-94A8-EE5A64347F41}"/>
              </a:ext>
            </a:extLst>
          </p:cNvPr>
          <p:cNvSpPr txBox="1"/>
          <p:nvPr/>
        </p:nvSpPr>
        <p:spPr>
          <a:xfrm>
            <a:off x="2488552" y="485428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B – C – F- E – F - 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F6BC7-8978-4A56-AB33-F190E2FC904A}"/>
              </a:ext>
            </a:extLst>
          </p:cNvPr>
          <p:cNvSpPr txBox="1"/>
          <p:nvPr/>
        </p:nvSpPr>
        <p:spPr>
          <a:xfrm>
            <a:off x="3016725" y="528656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MST = 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4057E-026C-4578-8A3E-4387A72D5C57}"/>
              </a:ext>
            </a:extLst>
          </p:cNvPr>
          <p:cNvSpPr txBox="1"/>
          <p:nvPr/>
        </p:nvSpPr>
        <p:spPr>
          <a:xfrm>
            <a:off x="7158023" y="532200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MST = 13</a:t>
            </a:r>
          </a:p>
        </p:txBody>
      </p:sp>
    </p:spTree>
    <p:extLst>
      <p:ext uri="{BB962C8B-B14F-4D97-AF65-F5344CB8AC3E}">
        <p14:creationId xmlns:p14="http://schemas.microsoft.com/office/powerpoint/2010/main" val="24979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F43-045C-465F-AD4B-C00F967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Prim’s Algorithm 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C2697-CF2D-4AC8-8756-53765288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48" y="1865721"/>
            <a:ext cx="3359351" cy="37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DC11A-12EB-4614-9B7D-9508E72C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61" y="1721165"/>
            <a:ext cx="3754791" cy="40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582E-4BE2-4AAD-8255-782862E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84"/>
            <a:ext cx="10515600" cy="789305"/>
          </a:xfrm>
        </p:spPr>
        <p:txBody>
          <a:bodyPr/>
          <a:lstStyle/>
          <a:p>
            <a:r>
              <a:rPr lang="en-US" b="1" u="sng" dirty="0"/>
              <a:t>Prim's Spanning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9AB5-1AFA-40C8-8A2D-50028A12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5325746"/>
          </a:xfrm>
        </p:spPr>
        <p:txBody>
          <a:bodyPr/>
          <a:lstStyle/>
          <a:p>
            <a:pPr algn="just"/>
            <a:r>
              <a:rPr lang="en-US" dirty="0"/>
              <a:t>Prim's algorithm to find minimum cost spanning tree (as Kruskal's algorithm) uses the greedy approach.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Prim's algorithm shares a similarity with the </a:t>
            </a:r>
            <a:r>
              <a:rPr lang="en-US" b="1" dirty="0"/>
              <a:t>shortest path </a:t>
            </a:r>
            <a:r>
              <a:rPr lang="en-US" dirty="0"/>
              <a:t>algorithms.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Prim's algorithm, in contrast with Kruskal's algorithm, treats the nodes as a single tree and keeps on adding new nodes to the spanning tree from the given graph.</a:t>
            </a:r>
          </a:p>
        </p:txBody>
      </p:sp>
    </p:spTree>
    <p:extLst>
      <p:ext uri="{BB962C8B-B14F-4D97-AF65-F5344CB8AC3E}">
        <p14:creationId xmlns:p14="http://schemas.microsoft.com/office/powerpoint/2010/main" val="243118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CEF6-798F-447E-9075-C315D72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</p:spPr>
        <p:txBody>
          <a:bodyPr/>
          <a:lstStyle/>
          <a:p>
            <a:r>
              <a:rPr lang="en-US" b="1" u="sng" dirty="0"/>
              <a:t>Prim's Algorithm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7D46-5AAA-4CCA-9E8D-84812AA2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5269865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Step 1 - Remove all loops and parallel edges</a:t>
            </a:r>
          </a:p>
          <a:p>
            <a:endParaRPr lang="en-US" b="1" dirty="0"/>
          </a:p>
          <a:p>
            <a:r>
              <a:rPr lang="en-US" b="1" dirty="0"/>
              <a:t>Step 2 - Choose any arbitrary node as root node</a:t>
            </a:r>
          </a:p>
          <a:p>
            <a:endParaRPr lang="en-US" b="1" dirty="0"/>
          </a:p>
          <a:p>
            <a:r>
              <a:rPr lang="en-US" b="1" dirty="0"/>
              <a:t>Step 3 - Check outgoing edges and select the one with less cost</a:t>
            </a:r>
          </a:p>
          <a:p>
            <a:endParaRPr lang="en-US" b="1" dirty="0"/>
          </a:p>
          <a:p>
            <a:r>
              <a:rPr lang="en-US" b="1" dirty="0"/>
              <a:t>Step 4 - Keep repeating step 3 until we get a minimum spanning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8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825-ABFE-4D18-9E56-8F7B26AA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65214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26B2-335C-41EA-8256-7027BCF0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417820"/>
          </a:xfrm>
        </p:spPr>
        <p:txBody>
          <a:bodyPr/>
          <a:lstStyle/>
          <a:p>
            <a:r>
              <a:rPr lang="en-US" dirty="0"/>
              <a:t>To contrast with Kruskal's algorithm and to understand Prim's algorithm better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E9812-2606-4A87-8F9D-AFF1D9536C02}"/>
              </a:ext>
            </a:extLst>
          </p:cNvPr>
          <p:cNvSpPr txBox="1">
            <a:spLocks/>
          </p:cNvSpPr>
          <p:nvPr/>
        </p:nvSpPr>
        <p:spPr>
          <a:xfrm>
            <a:off x="791271" y="1942352"/>
            <a:ext cx="8747760" cy="387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following graph:</a:t>
            </a:r>
          </a:p>
          <a:p>
            <a:pPr lvl="1"/>
            <a:r>
              <a:rPr lang="en-US" sz="2000" dirty="0"/>
              <a:t>Vertices = 6</a:t>
            </a:r>
          </a:p>
          <a:p>
            <a:pPr lvl="1"/>
            <a:r>
              <a:rPr lang="en-US" sz="2000" dirty="0"/>
              <a:t>Edges     = 11</a:t>
            </a:r>
          </a:p>
          <a:p>
            <a:pPr lvl="1"/>
            <a:r>
              <a:rPr lang="en-US" sz="2000" dirty="0"/>
              <a:t>MST =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340CB-B3B6-4D75-B2A8-9811B848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90" y="2763115"/>
            <a:ext cx="6419710" cy="39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1 - Remove all loops and Parallel Edges</a:t>
            </a:r>
          </a:p>
          <a:p>
            <a:pPr marL="0" indent="0">
              <a:buNone/>
            </a:pPr>
            <a:r>
              <a:rPr lang="en-US" sz="2000" dirty="0"/>
              <a:t>In case of parallel edges, keep the one which has the least cost associated and remove all others.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6996A-18CC-469A-BA98-88292447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2275114"/>
            <a:ext cx="4386943" cy="303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C5E4A-0963-4E9A-BD76-56AEAA99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16" y="2499399"/>
            <a:ext cx="4105275" cy="2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2 - Choose any arbitrary node as root node</a:t>
            </a:r>
          </a:p>
          <a:p>
            <a:pPr marL="0" indent="0">
              <a:buNone/>
            </a:pPr>
            <a:r>
              <a:rPr lang="en-US" dirty="0"/>
              <a:t>We choose </a:t>
            </a:r>
            <a:r>
              <a:rPr lang="en-US" b="1" dirty="0"/>
              <a:t>S</a:t>
            </a:r>
            <a:r>
              <a:rPr lang="en-US" dirty="0"/>
              <a:t> node as the root node of Prim's spanning tree.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5662B-AF2B-4787-89C5-58CDC90C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9399"/>
            <a:ext cx="4105275" cy="2694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CB78F3-99C4-4B0A-8FAC-3C83774B3B52}"/>
              </a:ext>
            </a:extLst>
          </p:cNvPr>
          <p:cNvSpPr/>
          <p:nvPr/>
        </p:nvSpPr>
        <p:spPr>
          <a:xfrm>
            <a:off x="5192486" y="2092356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node is arbitrarily chosen, so any node can be the root node.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Why any node can be a root node?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In the spanning tree all the nodes of a graph are included and because it is connected then there must be at least one edge, which will join it to the rest of the tree.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731A0-C6C3-4240-BC43-EBF74D3B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08" y="3846682"/>
            <a:ext cx="4466001" cy="293133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E753F1-2F09-426F-AB0D-404214C38481}"/>
              </a:ext>
            </a:extLst>
          </p:cNvPr>
          <p:cNvSpPr/>
          <p:nvPr/>
        </p:nvSpPr>
        <p:spPr>
          <a:xfrm>
            <a:off x="6363108" y="4813711"/>
            <a:ext cx="783772" cy="894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3661"/>
            <a:ext cx="10761617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Check outgoing edges and select the one with less cost</a:t>
            </a:r>
          </a:p>
          <a:p>
            <a:pPr marL="0" indent="0">
              <a:buNone/>
            </a:pPr>
            <a:r>
              <a:rPr lang="en-US" sz="2400" dirty="0"/>
              <a:t>Choosing the root node </a:t>
            </a:r>
            <a:r>
              <a:rPr lang="en-US" sz="2400" b="1" dirty="0"/>
              <a:t>S</a:t>
            </a:r>
            <a:r>
              <a:rPr lang="en-US" sz="2400" dirty="0"/>
              <a:t>, </a:t>
            </a:r>
            <a:r>
              <a:rPr lang="en-US" sz="2400" b="1" dirty="0"/>
              <a:t>(S,A)</a:t>
            </a:r>
            <a:r>
              <a:rPr lang="en-US" sz="2400" dirty="0"/>
              <a:t> and </a:t>
            </a:r>
            <a:r>
              <a:rPr lang="en-US" sz="2400" b="1" dirty="0"/>
              <a:t>(S,C)</a:t>
            </a:r>
            <a:r>
              <a:rPr lang="en-US" sz="2400" dirty="0"/>
              <a:t> are two edges with weight 7 and 8, respectively. </a:t>
            </a:r>
          </a:p>
          <a:p>
            <a:pPr marL="0" indent="0">
              <a:buNone/>
            </a:pPr>
            <a:r>
              <a:rPr lang="en-US" sz="2400" dirty="0"/>
              <a:t>Choose the edge </a:t>
            </a:r>
            <a:r>
              <a:rPr lang="en-US" sz="2400" b="1" dirty="0"/>
              <a:t>(S,A)</a:t>
            </a:r>
            <a:r>
              <a:rPr lang="en-US" sz="2400" dirty="0"/>
              <a:t> as it has low cost than the </a:t>
            </a:r>
            <a:r>
              <a:rPr lang="en-US" sz="2400" b="1" dirty="0"/>
              <a:t>(S,C)</a:t>
            </a:r>
            <a:r>
              <a:rPr lang="en-US" sz="2400" dirty="0"/>
              <a:t>.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731A0-C6C3-4240-BC43-EBF74D3B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65318"/>
            <a:ext cx="4870270" cy="31966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E753F1-2F09-426F-AB0D-404214C38481}"/>
              </a:ext>
            </a:extLst>
          </p:cNvPr>
          <p:cNvSpPr/>
          <p:nvPr/>
        </p:nvSpPr>
        <p:spPr>
          <a:xfrm>
            <a:off x="838199" y="4075045"/>
            <a:ext cx="854720" cy="948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922D8-4826-4E26-BF44-D2AE4681A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22" y="2808515"/>
            <a:ext cx="5134794" cy="31966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AF28C9-5760-496B-8EAF-EAAC1E88D1CA}"/>
              </a:ext>
            </a:extLst>
          </p:cNvPr>
          <p:cNvSpPr/>
          <p:nvPr/>
        </p:nvSpPr>
        <p:spPr>
          <a:xfrm rot="2902612">
            <a:off x="7040437" y="2689695"/>
            <a:ext cx="914511" cy="26084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3661"/>
            <a:ext cx="10761617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Check outgoing edges and select the one with less cost</a:t>
            </a:r>
          </a:p>
          <a:p>
            <a:pPr marL="0" indent="0">
              <a:buNone/>
            </a:pPr>
            <a:r>
              <a:rPr lang="en-US" sz="2400" dirty="0"/>
              <a:t>Tree (</a:t>
            </a:r>
            <a:r>
              <a:rPr lang="en-US" sz="2400" b="1" dirty="0"/>
              <a:t>S-7-A) or (S-A)</a:t>
            </a:r>
            <a:r>
              <a:rPr lang="en-US" sz="2400" dirty="0"/>
              <a:t> is treated as one node. </a:t>
            </a:r>
          </a:p>
          <a:p>
            <a:pPr marL="0" indent="0">
              <a:buNone/>
            </a:pPr>
            <a:r>
              <a:rPr lang="en-US" sz="2400" dirty="0"/>
              <a:t>Check for all edges going out from it. </a:t>
            </a:r>
          </a:p>
          <a:p>
            <a:pPr marL="0" indent="0">
              <a:buNone/>
            </a:pPr>
            <a:r>
              <a:rPr lang="en-US" sz="2400" dirty="0"/>
              <a:t>Select the one which has the lowest cost and include it in the tree.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922D8-4826-4E26-BF44-D2AE4681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6710"/>
            <a:ext cx="5134794" cy="31966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B5B035-503B-4844-9A25-594102A33F54}"/>
              </a:ext>
            </a:extLst>
          </p:cNvPr>
          <p:cNvSpPr/>
          <p:nvPr/>
        </p:nvSpPr>
        <p:spPr>
          <a:xfrm>
            <a:off x="5640187" y="3059668"/>
            <a:ext cx="5815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Choose the edge </a:t>
            </a:r>
            <a:r>
              <a:rPr lang="en-US" sz="2000" b="1" dirty="0"/>
              <a:t>(A,C)</a:t>
            </a:r>
            <a:r>
              <a:rPr lang="en-US" sz="2000" dirty="0"/>
              <a:t> with cost 3, as </a:t>
            </a:r>
            <a:r>
              <a:rPr lang="en-US" sz="2000" b="1" dirty="0"/>
              <a:t>(A,B)</a:t>
            </a:r>
            <a:r>
              <a:rPr lang="en-US" sz="2000" dirty="0"/>
              <a:t> has cost 6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D1619-E72F-477F-97EB-CDFBAD02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3846682"/>
            <a:ext cx="4729583" cy="240671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0F402CB-F96B-44BB-8B6D-886CEB7036A2}"/>
              </a:ext>
            </a:extLst>
          </p:cNvPr>
          <p:cNvSpPr/>
          <p:nvPr/>
        </p:nvSpPr>
        <p:spPr>
          <a:xfrm>
            <a:off x="7537269" y="3911962"/>
            <a:ext cx="770708" cy="24067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Prim's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3661"/>
            <a:ext cx="10761617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Check outgoing edges and select the one with less cost.</a:t>
            </a:r>
          </a:p>
          <a:p>
            <a:pPr marL="0" indent="0">
              <a:buNone/>
            </a:pPr>
            <a:r>
              <a:rPr lang="en-US" sz="2400" b="1" dirty="0"/>
              <a:t>(S-7-A-3-C) </a:t>
            </a:r>
            <a:r>
              <a:rPr lang="en-US" sz="2400" dirty="0"/>
              <a:t>or (</a:t>
            </a:r>
            <a:r>
              <a:rPr lang="en-US" sz="2400" b="1" dirty="0"/>
              <a:t>S-A-C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tree is formed. </a:t>
            </a:r>
          </a:p>
          <a:p>
            <a:pPr marL="0" indent="0">
              <a:buNone/>
            </a:pPr>
            <a:r>
              <a:rPr lang="en-US" sz="2400" dirty="0"/>
              <a:t>Treat it as a node and will check all the edges again. </a:t>
            </a:r>
          </a:p>
          <a:p>
            <a:pPr marL="0" indent="0">
              <a:buNone/>
            </a:pPr>
            <a:r>
              <a:rPr lang="en-US" sz="2400" dirty="0"/>
              <a:t>Choose only the least cost edge. </a:t>
            </a:r>
          </a:p>
          <a:p>
            <a:pPr marL="0" indent="0">
              <a:buNone/>
            </a:pPr>
            <a:r>
              <a:rPr lang="en-US" sz="2400" b="1" dirty="0"/>
              <a:t>(C-3-D) </a:t>
            </a:r>
            <a:r>
              <a:rPr lang="en-US" sz="2400" dirty="0"/>
              <a:t>or </a:t>
            </a:r>
            <a:r>
              <a:rPr lang="en-US" sz="2400" b="1" dirty="0"/>
              <a:t>(C,D)</a:t>
            </a:r>
            <a:r>
              <a:rPr lang="en-US" sz="2400" dirty="0"/>
              <a:t> is the new edge, which is less than other edges' cost 8, 6, 4, etc.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D1619-E72F-477F-97EB-CDFBAD02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4" y="3762103"/>
            <a:ext cx="4729583" cy="265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DDF9-0DEF-4F10-B6B6-EB6E1027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8008"/>
            <a:ext cx="5136802" cy="27598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911109A-8888-407E-8891-EDC340967C72}"/>
              </a:ext>
            </a:extLst>
          </p:cNvPr>
          <p:cNvSpPr/>
          <p:nvPr/>
        </p:nvSpPr>
        <p:spPr>
          <a:xfrm rot="5400000">
            <a:off x="8307041" y="4679594"/>
            <a:ext cx="853110" cy="2623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748</Words>
  <Application>Microsoft Office PowerPoint</Application>
  <PresentationFormat>Widescreen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Times-Roman</vt:lpstr>
      <vt:lpstr>Office Theme</vt:lpstr>
      <vt:lpstr>Graph Algorithm</vt:lpstr>
      <vt:lpstr>Prim's Spanning Tree Algorithm</vt:lpstr>
      <vt:lpstr>Prim's Algorithm Steps</vt:lpstr>
      <vt:lpstr>Prim's Algorithm</vt:lpstr>
      <vt:lpstr>Prim's Algorithm</vt:lpstr>
      <vt:lpstr>Prim's Algorithm</vt:lpstr>
      <vt:lpstr>Prim's Algorithm</vt:lpstr>
      <vt:lpstr>Prim's Algorithm</vt:lpstr>
      <vt:lpstr>Prim's Algorithm</vt:lpstr>
      <vt:lpstr>Prim's Algorithm</vt:lpstr>
      <vt:lpstr>Prim’s Algorithm Exercise</vt:lpstr>
      <vt:lpstr>PowerPoint Presentation</vt:lpstr>
      <vt:lpstr>Prim’s Algorithm</vt:lpstr>
      <vt:lpstr>Prim’s Algorithm</vt:lpstr>
      <vt:lpstr>Prim’s Algorithm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</dc:title>
  <dc:creator>Omaid Ghayyur</dc:creator>
  <cp:lastModifiedBy>Omaid Ghayyur</cp:lastModifiedBy>
  <cp:revision>116</cp:revision>
  <dcterms:created xsi:type="dcterms:W3CDTF">2020-03-18T06:56:16Z</dcterms:created>
  <dcterms:modified xsi:type="dcterms:W3CDTF">2022-04-29T07:49:21Z</dcterms:modified>
</cp:coreProperties>
</file>