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587" r:id="rId10"/>
    <p:sldId id="294" r:id="rId11"/>
    <p:sldId id="588" r:id="rId12"/>
    <p:sldId id="262" r:id="rId13"/>
    <p:sldId id="295" r:id="rId14"/>
    <p:sldId id="589" r:id="rId15"/>
    <p:sldId id="319" r:id="rId16"/>
    <p:sldId id="590" r:id="rId17"/>
    <p:sldId id="591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13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F38AB-2EB9-462E-A97D-D73F8C360C59}" type="datetimeFigureOut">
              <a:rPr lang="en-PK" smtClean="0"/>
              <a:t>28/09/2022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4747C-5259-4C30-8C19-7843124079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22373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C469C8C7-5133-4466-B854-570FF0C6A3D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61D5F5-4653-4D1D-8847-31A065E8B5C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435C61E8-3E6D-46F7-B27E-2714EAB4B0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C8280E0F-60F9-4D94-924E-666F4AFBEE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C5556938-779B-4D80-8452-A50AA267A3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E6E431-98DD-43D9-AE3A-D86EE6806F8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8AC42007-E0AA-43E6-9004-3457736091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6C5CF6F7-0F46-4E78-B6A8-DF3F983DC1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60E72E7D-0520-4836-9A74-E7E1B925F4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E0ACF8-EFC5-4580-A4B3-2679E68DF02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BEF7F018-71B1-4B65-9E5F-06C1EED303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F4F8BA25-609E-4517-AA5D-A73A9D312A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9A1C2DD8-CF7F-4D22-A969-F76A825CC09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D6B38A-2C24-4F1D-BBCD-F98CA702A32C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250A9E04-FA3C-44A8-88BD-C0D682CD05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AFA4BF7E-932B-4025-858B-67C442EA3E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>
            <a:extLst>
              <a:ext uri="{FF2B5EF4-FFF2-40B4-BE49-F238E27FC236}">
                <a16:creationId xmlns:a16="http://schemas.microsoft.com/office/drawing/2014/main" id="{BBBF0810-ADD2-4789-BB7E-FBE67FF9A2C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>
            <a:extLst>
              <a:ext uri="{FF2B5EF4-FFF2-40B4-BE49-F238E27FC236}">
                <a16:creationId xmlns:a16="http://schemas.microsoft.com/office/drawing/2014/main" id="{6EDD1B24-16CD-4509-9B80-31C8FADB5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20B5F117-6F92-4B96-9505-3C32F89E06A7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9D18D8-AD72-4ECB-BABE-1FE0B77DB8E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14855" y="1520952"/>
            <a:ext cx="6114415" cy="3817620"/>
          </a:xfrm>
          <a:custGeom>
            <a:avLst/>
            <a:gdLst/>
            <a:ahLst/>
            <a:cxnLst/>
            <a:rect l="l" t="t" r="r" b="b"/>
            <a:pathLst>
              <a:path w="6114415" h="3817620">
                <a:moveTo>
                  <a:pt x="0" y="3817620"/>
                </a:moveTo>
                <a:lnTo>
                  <a:pt x="6114288" y="3817620"/>
                </a:lnTo>
                <a:lnTo>
                  <a:pt x="6114288" y="0"/>
                </a:lnTo>
                <a:lnTo>
                  <a:pt x="0" y="0"/>
                </a:lnTo>
                <a:lnTo>
                  <a:pt x="0" y="3817620"/>
                </a:lnTo>
                <a:close/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3" y="3128772"/>
            <a:ext cx="1664081" cy="612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479792" y="3128772"/>
            <a:ext cx="1664080" cy="612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019300" y="3471671"/>
            <a:ext cx="5113020" cy="0"/>
          </a:xfrm>
          <a:custGeom>
            <a:avLst/>
            <a:gdLst/>
            <a:ahLst/>
            <a:cxnLst/>
            <a:rect l="l" t="t" r="r" b="b"/>
            <a:pathLst>
              <a:path w="5113020">
                <a:moveTo>
                  <a:pt x="0" y="0"/>
                </a:moveTo>
                <a:lnTo>
                  <a:pt x="5113020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52038" y="2489453"/>
            <a:ext cx="2439923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A13B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A13B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A13B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53212" y="542544"/>
            <a:ext cx="8041005" cy="5756275"/>
          </a:xfrm>
          <a:custGeom>
            <a:avLst/>
            <a:gdLst/>
            <a:ahLst/>
            <a:cxnLst/>
            <a:rect l="l" t="t" r="r" b="b"/>
            <a:pathLst>
              <a:path w="8041005" h="5756275">
                <a:moveTo>
                  <a:pt x="0" y="5756148"/>
                </a:moveTo>
                <a:lnTo>
                  <a:pt x="8040624" y="5756148"/>
                </a:lnTo>
                <a:lnTo>
                  <a:pt x="8040624" y="0"/>
                </a:lnTo>
                <a:lnTo>
                  <a:pt x="0" y="0"/>
                </a:lnTo>
                <a:lnTo>
                  <a:pt x="0" y="5756148"/>
                </a:lnTo>
                <a:close/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3128772"/>
            <a:ext cx="685799" cy="6065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467343" y="3128772"/>
            <a:ext cx="676655" cy="6065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3214" y="618490"/>
            <a:ext cx="849757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A13B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0895" y="1620977"/>
            <a:ext cx="7722209" cy="4571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5558" y="691337"/>
            <a:ext cx="75501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75" dirty="0">
                <a:solidFill>
                  <a:srgbClr val="000000"/>
                </a:solidFill>
                <a:latin typeface="Arial"/>
                <a:cs typeface="Arial"/>
              </a:rPr>
              <a:t>Konigsberg </a:t>
            </a:r>
            <a:r>
              <a:rPr sz="4400" b="1" spc="-120" dirty="0">
                <a:solidFill>
                  <a:srgbClr val="000000"/>
                </a:solidFill>
                <a:latin typeface="Arial"/>
                <a:cs typeface="Arial"/>
              </a:rPr>
              <a:t>Bridges</a:t>
            </a:r>
            <a:r>
              <a:rPr sz="4400" b="1" spc="-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1" spc="-10" dirty="0">
                <a:solidFill>
                  <a:srgbClr val="000000"/>
                </a:solidFill>
                <a:latin typeface="Arial"/>
                <a:cs typeface="Arial"/>
              </a:rPr>
              <a:t>Problem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0748" y="1524000"/>
            <a:ext cx="7883652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847A9F8-A6F6-4287-9777-7687B32C0B6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10894" y="618490"/>
            <a:ext cx="8109889" cy="62729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Graph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A07C6263-059C-4C66-AA5D-412AB6A9F98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In a graph, we have some </a:t>
            </a:r>
            <a:r>
              <a:rPr lang="en-US" altLang="zh-TW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vertices</a:t>
            </a: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 and </a:t>
            </a:r>
            <a:r>
              <a:rPr lang="en-US" altLang="zh-TW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edges</a:t>
            </a: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. An edge links two vertices together, with or without a direction. 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9220" name="Group 4">
            <a:extLst>
              <a:ext uri="{FF2B5EF4-FFF2-40B4-BE49-F238E27FC236}">
                <a16:creationId xmlns:a16="http://schemas.microsoft.com/office/drawing/2014/main" id="{651CF711-E738-4FAE-85FE-45E0701EDD8D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3810000"/>
            <a:ext cx="4724400" cy="2470150"/>
            <a:chOff x="1429" y="1616"/>
            <a:chExt cx="3356" cy="2087"/>
          </a:xfrm>
        </p:grpSpPr>
        <p:sp>
          <p:nvSpPr>
            <p:cNvPr id="9221" name="Oval 5">
              <a:extLst>
                <a:ext uri="{FF2B5EF4-FFF2-40B4-BE49-F238E27FC236}">
                  <a16:creationId xmlns:a16="http://schemas.microsoft.com/office/drawing/2014/main" id="{6BCFD7EF-8D5E-4DB4-854B-5A45E6E8F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1616"/>
              <a:ext cx="318" cy="318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222" name="Oval 6">
              <a:extLst>
                <a:ext uri="{FF2B5EF4-FFF2-40B4-BE49-F238E27FC236}">
                  <a16:creationId xmlns:a16="http://schemas.microsoft.com/office/drawing/2014/main" id="{2B004A42-03AE-4153-9DEE-D17F5E20A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2659"/>
              <a:ext cx="318" cy="318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9223" name="Oval 7">
              <a:extLst>
                <a:ext uri="{FF2B5EF4-FFF2-40B4-BE49-F238E27FC236}">
                  <a16:creationId xmlns:a16="http://schemas.microsoft.com/office/drawing/2014/main" id="{D8447897-9124-4965-9074-6AFE3D65F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1979"/>
              <a:ext cx="318" cy="318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9224" name="Oval 8">
              <a:extLst>
                <a:ext uri="{FF2B5EF4-FFF2-40B4-BE49-F238E27FC236}">
                  <a16:creationId xmlns:a16="http://schemas.microsoft.com/office/drawing/2014/main" id="{BC1A4FA7-6DC4-48E0-8D25-F80E7A4AA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3385"/>
              <a:ext cx="318" cy="318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95271" name="Line 9">
              <a:extLst>
                <a:ext uri="{FF2B5EF4-FFF2-40B4-BE49-F238E27FC236}">
                  <a16:creationId xmlns:a16="http://schemas.microsoft.com/office/drawing/2014/main" id="{A33E1C1F-E375-4BAE-88BC-AC3DBDDA9C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0" y="2930"/>
              <a:ext cx="680" cy="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3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5272" name="Line 10">
              <a:extLst>
                <a:ext uri="{FF2B5EF4-FFF2-40B4-BE49-F238E27FC236}">
                  <a16:creationId xmlns:a16="http://schemas.microsoft.com/office/drawing/2014/main" id="{BE74CF89-DFC3-46D5-B639-2498FF6211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9" y="2296"/>
              <a:ext cx="680" cy="11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3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5273" name="Line 11">
              <a:extLst>
                <a:ext uri="{FF2B5EF4-FFF2-40B4-BE49-F238E27FC236}">
                  <a16:creationId xmlns:a16="http://schemas.microsoft.com/office/drawing/2014/main" id="{A70E575F-26C0-4289-9949-1D0891D4FA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5" y="1933"/>
              <a:ext cx="454" cy="7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3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5274" name="Line 12">
              <a:extLst>
                <a:ext uri="{FF2B5EF4-FFF2-40B4-BE49-F238E27FC236}">
                  <a16:creationId xmlns:a16="http://schemas.microsoft.com/office/drawing/2014/main" id="{0684488D-4E47-45A3-9A40-D4A014A1EF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5" y="1933"/>
              <a:ext cx="227" cy="14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3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229" name="AutoShape 13">
              <a:extLst>
                <a:ext uri="{FF2B5EF4-FFF2-40B4-BE49-F238E27FC236}">
                  <a16:creationId xmlns:a16="http://schemas.microsoft.com/office/drawing/2014/main" id="{C1861C48-EC37-4CE2-B7F2-C46DD5BAE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1979"/>
              <a:ext cx="1180" cy="272"/>
            </a:xfrm>
            <a:prstGeom prst="leftArrowCallout">
              <a:avLst>
                <a:gd name="adj1" fmla="val 25000"/>
                <a:gd name="adj2" fmla="val 25000"/>
                <a:gd name="adj3" fmla="val 72304"/>
                <a:gd name="adj4" fmla="val 66667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新細明體" panose="020B0604030504040204" pitchFamily="18" charset="-120"/>
                  <a:cs typeface="Arial" panose="020B0604020202020204" pitchFamily="34" charset="0"/>
                </a:rPr>
                <a:t>vertex</a:t>
              </a:r>
            </a:p>
          </p:txBody>
        </p:sp>
        <p:sp>
          <p:nvSpPr>
            <p:cNvPr id="9230" name="AutoShape 14">
              <a:extLst>
                <a:ext uri="{FF2B5EF4-FFF2-40B4-BE49-F238E27FC236}">
                  <a16:creationId xmlns:a16="http://schemas.microsoft.com/office/drawing/2014/main" id="{ECC11AB1-41D7-4A40-8DCA-CB3D1C252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2795"/>
              <a:ext cx="1180" cy="272"/>
            </a:xfrm>
            <a:prstGeom prst="leftArrowCallout">
              <a:avLst>
                <a:gd name="adj1" fmla="val 25000"/>
                <a:gd name="adj2" fmla="val 25000"/>
                <a:gd name="adj3" fmla="val 72304"/>
                <a:gd name="adj4" fmla="val 66667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新細明體" panose="020B0604030504040204" pitchFamily="18" charset="-120"/>
                  <a:cs typeface="Arial" panose="020B0604020202020204" pitchFamily="34" charset="0"/>
                </a:rPr>
                <a:t>edge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DB38B0F-0F4E-4692-B483-F81EA76BD8B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10894" y="618490"/>
            <a:ext cx="8109889" cy="75311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Graph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73C13862-873B-4A7A-A89D-90D25FC4521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Mathematically, a </a:t>
            </a: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graph</a:t>
            </a: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 is defined as G=(V,E), </a:t>
            </a:r>
          </a:p>
          <a:p>
            <a:pPr lvl="1" eaLnBrk="1" hangingPunct="1">
              <a:defRPr/>
            </a:pP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V is the set of vertices (singular: vertex)</a:t>
            </a:r>
          </a:p>
          <a:p>
            <a:pPr lvl="1" eaLnBrk="1" hangingPunct="1">
              <a:defRPr/>
            </a:pP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E is the set of edges that connect some of the vertices</a:t>
            </a:r>
          </a:p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For convenience,</a:t>
            </a:r>
          </a:p>
          <a:p>
            <a:pPr lvl="1"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Label vertices with 1, 2, 3, …</a:t>
            </a:r>
          </a:p>
          <a:p>
            <a:pPr lvl="1"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Edges can be represented by their two endpoints.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73D0E556-1E67-4BA9-9422-14BC5353B3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10894" y="618490"/>
            <a:ext cx="8109889" cy="82931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Graph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863401C-B0E4-489C-8F3E-72C857E3952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Directed/Undirected Graph</a:t>
            </a:r>
          </a:p>
          <a:p>
            <a:pPr eaLnBrk="1" hangingPunct="1">
              <a:defRPr/>
            </a:pP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Weighted/Unweighted Graph</a:t>
            </a:r>
          </a:p>
          <a:p>
            <a:pPr eaLnBrk="1" hangingPunct="1">
              <a:defRPr/>
            </a:pP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Simple Graph</a:t>
            </a:r>
          </a:p>
          <a:p>
            <a:pPr eaLnBrk="1" hangingPunct="1">
              <a:defRPr/>
            </a:pP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Connectivity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48B0784-7138-4359-BB78-6324DA5DAC5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47067"/>
            <a:ext cx="7982584" cy="734060"/>
          </a:xfrm>
        </p:spPr>
        <p:txBody>
          <a:bodyPr/>
          <a:lstStyle/>
          <a:p>
            <a:pPr eaLnBrk="1" hangingPunct="1"/>
            <a:r>
              <a:rPr lang="en-US" altLang="en-US" dirty="0"/>
              <a:t>Graph Modelling</a:t>
            </a:r>
          </a:p>
        </p:txBody>
      </p:sp>
      <p:graphicFrame>
        <p:nvGraphicFramePr>
          <p:cNvPr id="12371" name="Group 83">
            <a:extLst>
              <a:ext uri="{FF2B5EF4-FFF2-40B4-BE49-F238E27FC236}">
                <a16:creationId xmlns:a16="http://schemas.microsoft.com/office/drawing/2014/main" id="{5B022ADC-7582-4846-9141-A1DC66580502}"/>
              </a:ext>
            </a:extLst>
          </p:cNvPr>
          <p:cNvGraphicFramePr>
            <a:graphicFrameLocks noGrp="1"/>
          </p:cNvGraphicFramePr>
          <p:nvPr>
            <p:ph type="chart" sz="half" idx="4294967295"/>
          </p:nvPr>
        </p:nvGraphicFramePr>
        <p:xfrm>
          <a:off x="1066800" y="2286000"/>
          <a:ext cx="3113088" cy="3352800"/>
        </p:xfrm>
        <a:graphic>
          <a:graphicData uri="http://schemas.openxmlformats.org/drawingml/2006/table">
            <a:tbl>
              <a:tblPr/>
              <a:tblGrid>
                <a:gridCol w="622300">
                  <a:extLst>
                    <a:ext uri="{9D8B030D-6E8A-4147-A177-3AD203B41FA5}">
                      <a16:colId xmlns:a16="http://schemas.microsoft.com/office/drawing/2014/main" val="3880737254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val="418217064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566969730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51923889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139956569"/>
                    </a:ext>
                  </a:extLst>
                </a:gridCol>
              </a:tblGrid>
              <a:tr h="6080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70394" marR="703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70394" marR="703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70394" marR="703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70394" marR="703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70394" marR="703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7463869"/>
                  </a:ext>
                </a:extLst>
              </a:tr>
              <a:tr h="60642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70394" marR="703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70394" marR="703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70394" marR="703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70394" marR="703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70394" marR="703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676640"/>
                  </a:ext>
                </a:extLst>
              </a:tr>
              <a:tr h="6080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70394" marR="703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70394" marR="703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70394" marR="703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70394" marR="703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70394" marR="703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9960915"/>
                  </a:ext>
                </a:extLst>
              </a:tr>
              <a:tr h="60642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70394" marR="703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70394" marR="703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70394" marR="703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70394" marR="703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70394" marR="703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7149309"/>
                  </a:ext>
                </a:extLst>
              </a:tr>
              <a:tr h="6080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70394" marR="703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70394" marR="703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70394" marR="703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70394" marR="703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E</a:t>
                      </a:r>
                    </a:p>
                  </a:txBody>
                  <a:tcPr marL="70394" marR="703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8181376"/>
                  </a:ext>
                </a:extLst>
              </a:tr>
            </a:tbl>
          </a:graphicData>
        </a:graphic>
      </p:graphicFrame>
      <p:sp>
        <p:nvSpPr>
          <p:cNvPr id="12329" name="AutoShape 84">
            <a:extLst>
              <a:ext uri="{FF2B5EF4-FFF2-40B4-BE49-F238E27FC236}">
                <a16:creationId xmlns:a16="http://schemas.microsoft.com/office/drawing/2014/main" id="{F02BF9E2-0FA6-4F21-AB58-64660BFBE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505200"/>
            <a:ext cx="609600" cy="609600"/>
          </a:xfrm>
          <a:prstGeom prst="rightArrow">
            <a:avLst>
              <a:gd name="adj1" fmla="val 33481"/>
              <a:gd name="adj2" fmla="val 51537"/>
            </a:avLst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2330" name="Group 37">
            <a:extLst>
              <a:ext uri="{FF2B5EF4-FFF2-40B4-BE49-F238E27FC236}">
                <a16:creationId xmlns:a16="http://schemas.microsoft.com/office/drawing/2014/main" id="{CBDD3ACC-C967-43F8-8AD9-5C153ECCADEC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2209800"/>
            <a:ext cx="3276600" cy="3276600"/>
            <a:chOff x="5257800" y="2209800"/>
            <a:chExt cx="3276600" cy="3276600"/>
          </a:xfrm>
        </p:grpSpPr>
        <p:sp>
          <p:nvSpPr>
            <p:cNvPr id="97366" name="Oval 86">
              <a:extLst>
                <a:ext uri="{FF2B5EF4-FFF2-40B4-BE49-F238E27FC236}">
                  <a16:creationId xmlns:a16="http://schemas.microsoft.com/office/drawing/2014/main" id="{04B802A0-BC57-456E-9F19-B8CEA02CC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2209800"/>
              <a:ext cx="533400" cy="533400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000" b="1" i="0" u="none" strike="noStrike" kern="1200" cap="none" spc="0" normalizeH="0" baseline="0" noProof="0">
                  <a:ln>
                    <a:noFill/>
                  </a:ln>
                  <a:solidFill>
                    <a:srgbClr val="33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97368" name="Oval 88">
              <a:extLst>
                <a:ext uri="{FF2B5EF4-FFF2-40B4-BE49-F238E27FC236}">
                  <a16:creationId xmlns:a16="http://schemas.microsoft.com/office/drawing/2014/main" id="{A873A556-CD70-475F-8AD0-D6149C17E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2209800"/>
              <a:ext cx="533400" cy="533400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3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7369" name="Oval 89">
              <a:extLst>
                <a:ext uri="{FF2B5EF4-FFF2-40B4-BE49-F238E27FC236}">
                  <a16:creationId xmlns:a16="http://schemas.microsoft.com/office/drawing/2014/main" id="{C14CE66F-9E1A-4BA5-8EDD-7A17625CE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2209800"/>
              <a:ext cx="533400" cy="533400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3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7370" name="Oval 90">
              <a:extLst>
                <a:ext uri="{FF2B5EF4-FFF2-40B4-BE49-F238E27FC236}">
                  <a16:creationId xmlns:a16="http://schemas.microsoft.com/office/drawing/2014/main" id="{F17057DC-6DF8-4785-93F8-EDA44F0A0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1000" y="2209800"/>
              <a:ext cx="533400" cy="533400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3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7392" name="Oval 112">
              <a:extLst>
                <a:ext uri="{FF2B5EF4-FFF2-40B4-BE49-F238E27FC236}">
                  <a16:creationId xmlns:a16="http://schemas.microsoft.com/office/drawing/2014/main" id="{FA63BEBD-6D68-45D6-8D51-D870574F1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2895600"/>
              <a:ext cx="533400" cy="533400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3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7393" name="Oval 113">
              <a:extLst>
                <a:ext uri="{FF2B5EF4-FFF2-40B4-BE49-F238E27FC236}">
                  <a16:creationId xmlns:a16="http://schemas.microsoft.com/office/drawing/2014/main" id="{25BDE672-8915-42EB-92C9-DCA086491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2895600"/>
              <a:ext cx="533400" cy="533400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3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7394" name="Oval 114">
              <a:extLst>
                <a:ext uri="{FF2B5EF4-FFF2-40B4-BE49-F238E27FC236}">
                  <a16:creationId xmlns:a16="http://schemas.microsoft.com/office/drawing/2014/main" id="{52AA9EF7-0FC3-4DF2-AAF8-1BB0AA665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2895600"/>
              <a:ext cx="533400" cy="533400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3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7396" name="Oval 116">
              <a:extLst>
                <a:ext uri="{FF2B5EF4-FFF2-40B4-BE49-F238E27FC236}">
                  <a16:creationId xmlns:a16="http://schemas.microsoft.com/office/drawing/2014/main" id="{117769CC-0C8B-49D6-8754-002D02702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1000" y="2895600"/>
              <a:ext cx="533400" cy="533400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3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7397" name="Oval 117">
              <a:extLst>
                <a:ext uri="{FF2B5EF4-FFF2-40B4-BE49-F238E27FC236}">
                  <a16:creationId xmlns:a16="http://schemas.microsoft.com/office/drawing/2014/main" id="{C97196F2-17F7-41AB-BDA1-42CC31021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3581400"/>
              <a:ext cx="533400" cy="533400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3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7401" name="Oval 121">
              <a:extLst>
                <a:ext uri="{FF2B5EF4-FFF2-40B4-BE49-F238E27FC236}">
                  <a16:creationId xmlns:a16="http://schemas.microsoft.com/office/drawing/2014/main" id="{457BD2BA-E3F8-45C2-A5A4-DEB636B78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1000" y="3581400"/>
              <a:ext cx="533400" cy="533400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3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7402" name="Oval 122">
              <a:extLst>
                <a:ext uri="{FF2B5EF4-FFF2-40B4-BE49-F238E27FC236}">
                  <a16:creationId xmlns:a16="http://schemas.microsoft.com/office/drawing/2014/main" id="{B3A99CCC-E57E-4DAC-8F01-500429A87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4267200"/>
              <a:ext cx="533400" cy="533400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3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7404" name="Oval 124">
              <a:extLst>
                <a:ext uri="{FF2B5EF4-FFF2-40B4-BE49-F238E27FC236}">
                  <a16:creationId xmlns:a16="http://schemas.microsoft.com/office/drawing/2014/main" id="{B1FFFD23-26AE-4157-A9AF-40148E21D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4267200"/>
              <a:ext cx="533400" cy="533400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3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7406" name="Oval 126">
              <a:extLst>
                <a:ext uri="{FF2B5EF4-FFF2-40B4-BE49-F238E27FC236}">
                  <a16:creationId xmlns:a16="http://schemas.microsoft.com/office/drawing/2014/main" id="{C069C19F-2FDF-4CCE-ABB0-89C6A693B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1000" y="4267200"/>
              <a:ext cx="533400" cy="533400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3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7407" name="Oval 127">
              <a:extLst>
                <a:ext uri="{FF2B5EF4-FFF2-40B4-BE49-F238E27FC236}">
                  <a16:creationId xmlns:a16="http://schemas.microsoft.com/office/drawing/2014/main" id="{BDE2F417-0918-44E6-A562-32D920518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4953000"/>
              <a:ext cx="533400" cy="533400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3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7408" name="Oval 128">
              <a:extLst>
                <a:ext uri="{FF2B5EF4-FFF2-40B4-BE49-F238E27FC236}">
                  <a16:creationId xmlns:a16="http://schemas.microsoft.com/office/drawing/2014/main" id="{BD9042DA-9DBC-42E9-9D3C-CAFFB14FD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4953000"/>
              <a:ext cx="533400" cy="533400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3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7409" name="Oval 129">
              <a:extLst>
                <a:ext uri="{FF2B5EF4-FFF2-40B4-BE49-F238E27FC236}">
                  <a16:creationId xmlns:a16="http://schemas.microsoft.com/office/drawing/2014/main" id="{C192D24F-B7C6-4B64-9881-D7C704129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4953000"/>
              <a:ext cx="533400" cy="533400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3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7411" name="Oval 131">
              <a:extLst>
                <a:ext uri="{FF2B5EF4-FFF2-40B4-BE49-F238E27FC236}">
                  <a16:creationId xmlns:a16="http://schemas.microsoft.com/office/drawing/2014/main" id="{9FA21BF2-9461-4FD5-8B81-E7E3A8DD5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1000" y="4953000"/>
              <a:ext cx="533400" cy="533400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000" b="1" i="0" u="none" strike="noStrike" kern="1200" cap="none" spc="0" normalizeH="0" baseline="0" noProof="0">
                  <a:ln>
                    <a:noFill/>
                  </a:ln>
                  <a:solidFill>
                    <a:srgbClr val="33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97412" name="Line 132">
              <a:extLst>
                <a:ext uri="{FF2B5EF4-FFF2-40B4-BE49-F238E27FC236}">
                  <a16:creationId xmlns:a16="http://schemas.microsoft.com/office/drawing/2014/main" id="{5863A2A8-45B1-4232-8DB9-31CE17E3B2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15150" y="4800600"/>
              <a:ext cx="0" cy="1524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3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7413" name="Line 133">
              <a:extLst>
                <a:ext uri="{FF2B5EF4-FFF2-40B4-BE49-F238E27FC236}">
                  <a16:creationId xmlns:a16="http://schemas.microsoft.com/office/drawing/2014/main" id="{8C450E5A-DB53-48B4-9A5A-F24379F57C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9263" y="4800600"/>
              <a:ext cx="0" cy="1524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3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7414" name="Line 134">
              <a:extLst>
                <a:ext uri="{FF2B5EF4-FFF2-40B4-BE49-F238E27FC236}">
                  <a16:creationId xmlns:a16="http://schemas.microsoft.com/office/drawing/2014/main" id="{DFCECE7F-B82E-401B-A246-4D5151BE94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62938" y="4800600"/>
              <a:ext cx="0" cy="1524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3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7415" name="Line 135">
              <a:extLst>
                <a:ext uri="{FF2B5EF4-FFF2-40B4-BE49-F238E27FC236}">
                  <a16:creationId xmlns:a16="http://schemas.microsoft.com/office/drawing/2014/main" id="{DE33BC77-5A92-4F02-80B4-79CA64CD79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9263" y="4114800"/>
              <a:ext cx="0" cy="1524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3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7416" name="Line 136">
              <a:extLst>
                <a:ext uri="{FF2B5EF4-FFF2-40B4-BE49-F238E27FC236}">
                  <a16:creationId xmlns:a16="http://schemas.microsoft.com/office/drawing/2014/main" id="{85611822-59DA-4D4A-ADB5-FBEC8FFA57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62938" y="4114800"/>
              <a:ext cx="0" cy="1524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3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7417" name="Line 137">
              <a:extLst>
                <a:ext uri="{FF2B5EF4-FFF2-40B4-BE49-F238E27FC236}">
                  <a16:creationId xmlns:a16="http://schemas.microsoft.com/office/drawing/2014/main" id="{FFC15117-A104-45CF-96C2-F531FC5222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9263" y="3429000"/>
              <a:ext cx="0" cy="1524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3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7418" name="Line 138">
              <a:extLst>
                <a:ext uri="{FF2B5EF4-FFF2-40B4-BE49-F238E27FC236}">
                  <a16:creationId xmlns:a16="http://schemas.microsoft.com/office/drawing/2014/main" id="{F4E055B4-F126-4AC0-B729-7225F72340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62938" y="3429000"/>
              <a:ext cx="0" cy="1524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3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7419" name="Line 139">
              <a:extLst>
                <a:ext uri="{FF2B5EF4-FFF2-40B4-BE49-F238E27FC236}">
                  <a16:creationId xmlns:a16="http://schemas.microsoft.com/office/drawing/2014/main" id="{DD5BA4F2-7D8B-47B4-830B-A2400DEFA1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9263" y="2743200"/>
              <a:ext cx="0" cy="1524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3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7420" name="Line 140">
              <a:extLst>
                <a:ext uri="{FF2B5EF4-FFF2-40B4-BE49-F238E27FC236}">
                  <a16:creationId xmlns:a16="http://schemas.microsoft.com/office/drawing/2014/main" id="{048995DE-5597-4B5C-A133-9DEF34770E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62938" y="2743200"/>
              <a:ext cx="0" cy="1524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3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7421" name="Line 141">
              <a:extLst>
                <a:ext uri="{FF2B5EF4-FFF2-40B4-BE49-F238E27FC236}">
                  <a16:creationId xmlns:a16="http://schemas.microsoft.com/office/drawing/2014/main" id="{1C9B9784-1256-47B5-9ABC-B823691893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0863" y="2743200"/>
              <a:ext cx="0" cy="1524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3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7423" name="Line 143">
              <a:extLst>
                <a:ext uri="{FF2B5EF4-FFF2-40B4-BE49-F238E27FC236}">
                  <a16:creationId xmlns:a16="http://schemas.microsoft.com/office/drawing/2014/main" id="{E47E3F8D-9B05-4A15-A307-DD1BB90760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1200" y="5229225"/>
              <a:ext cx="1524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3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7424" name="Line 144">
              <a:extLst>
                <a:ext uri="{FF2B5EF4-FFF2-40B4-BE49-F238E27FC236}">
                  <a16:creationId xmlns:a16="http://schemas.microsoft.com/office/drawing/2014/main" id="{737B09DB-70BD-41F5-BEF6-A33669016B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7000" y="5224463"/>
              <a:ext cx="1524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3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7425" name="Line 145">
              <a:extLst>
                <a:ext uri="{FF2B5EF4-FFF2-40B4-BE49-F238E27FC236}">
                  <a16:creationId xmlns:a16="http://schemas.microsoft.com/office/drawing/2014/main" id="{5F9FA6C4-F8C2-4C3C-B9A1-08A5EDD5FB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1200" y="3167063"/>
              <a:ext cx="1524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3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7426" name="Line 146">
              <a:extLst>
                <a:ext uri="{FF2B5EF4-FFF2-40B4-BE49-F238E27FC236}">
                  <a16:creationId xmlns:a16="http://schemas.microsoft.com/office/drawing/2014/main" id="{DFB47B7A-2518-4CA5-BBB4-DE4D235A34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7000" y="3157538"/>
              <a:ext cx="1524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3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7427" name="Line 147">
              <a:extLst>
                <a:ext uri="{FF2B5EF4-FFF2-40B4-BE49-F238E27FC236}">
                  <a16:creationId xmlns:a16="http://schemas.microsoft.com/office/drawing/2014/main" id="{1997E3DD-8114-41B1-B784-0513B2C288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2481263"/>
              <a:ext cx="1524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3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7428" name="Line 148">
              <a:extLst>
                <a:ext uri="{FF2B5EF4-FFF2-40B4-BE49-F238E27FC236}">
                  <a16:creationId xmlns:a16="http://schemas.microsoft.com/office/drawing/2014/main" id="{9F7FC231-AE39-4993-82EB-246566B0B7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8600" y="2466975"/>
              <a:ext cx="1524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3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D4A14DF3-11BB-45D9-BDAB-B0B018ED90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/>
          <a:p>
            <a:pPr eaLnBrk="1" hangingPunct="1"/>
            <a:r>
              <a:rPr lang="en-US" altLang="en-US" sz="3700"/>
              <a:t>GRAPH REPRESENTATION</a:t>
            </a:r>
          </a:p>
        </p:txBody>
      </p:sp>
      <p:sp>
        <p:nvSpPr>
          <p:cNvPr id="13315" name="Text Placeholder 2">
            <a:extLst>
              <a:ext uri="{FF2B5EF4-FFF2-40B4-BE49-F238E27FC236}">
                <a16:creationId xmlns:a16="http://schemas.microsoft.com/office/drawing/2014/main" id="{99481C3F-89E6-4DBA-89F2-A44F8DEA9A5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604963" y="2933700"/>
            <a:ext cx="6907212" cy="1400175"/>
          </a:xfrm>
        </p:spPr>
        <p:txBody>
          <a:bodyPr anchor="b"/>
          <a:lstStyle/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en-US" sz="1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720891E-A6FB-40A4-A415-DD921930BC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10894" y="618490"/>
            <a:ext cx="8109889" cy="75311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Representation of Graph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896DAA2D-837C-4BC4-8C4D-10B81B45D2A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How do we store a graph in a program?</a:t>
            </a:r>
          </a:p>
          <a:p>
            <a:pPr lvl="1"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Adjacency Matrix</a:t>
            </a:r>
          </a:p>
          <a:p>
            <a:pPr lvl="1"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Adjacency linked list</a:t>
            </a:r>
          </a:p>
          <a:p>
            <a:pPr lvl="1"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Edge list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6927F62D-E334-4ED1-A9C0-EACAE850059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62000" y="618490"/>
            <a:ext cx="8058784" cy="675322"/>
          </a:xfrm>
        </p:spPr>
        <p:txBody>
          <a:bodyPr/>
          <a:lstStyle/>
          <a:p>
            <a:pPr eaLnBrk="1" hangingPunct="1"/>
            <a:r>
              <a:rPr lang="en-US" altLang="en-US" dirty="0"/>
              <a:t>Adjacency Matrix</a:t>
            </a:r>
          </a:p>
        </p:txBody>
      </p:sp>
      <p:graphicFrame>
        <p:nvGraphicFramePr>
          <p:cNvPr id="115715" name="Group 3">
            <a:extLst>
              <a:ext uri="{FF2B5EF4-FFF2-40B4-BE49-F238E27FC236}">
                <a16:creationId xmlns:a16="http://schemas.microsoft.com/office/drawing/2014/main" id="{93BAE0F9-D3C5-480B-A62D-4F5B668186C6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48007319"/>
              </p:ext>
            </p:extLst>
          </p:nvPr>
        </p:nvGraphicFramePr>
        <p:xfrm>
          <a:off x="803276" y="1586704"/>
          <a:ext cx="4419600" cy="4751391"/>
        </p:xfrm>
        <a:graphic>
          <a:graphicData uri="http://schemas.openxmlformats.org/drawingml/2006/table">
            <a:tbl>
              <a:tblPr/>
              <a:tblGrid>
                <a:gridCol w="631825">
                  <a:extLst>
                    <a:ext uri="{9D8B030D-6E8A-4147-A177-3AD203B41FA5}">
                      <a16:colId xmlns:a16="http://schemas.microsoft.com/office/drawing/2014/main" val="144413626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393196550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837823468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3412331196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1527878474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3356055668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3286176908"/>
                    </a:ext>
                  </a:extLst>
                </a:gridCol>
              </a:tblGrid>
              <a:tr h="8366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2E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2E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2E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2E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2E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2E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2E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9394902"/>
                  </a:ext>
                </a:extLst>
              </a:tr>
              <a:tr h="6524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2E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A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2E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A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2E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A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2E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A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2E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A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2E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A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2E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AA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996909"/>
                  </a:ext>
                </a:extLst>
              </a:tr>
              <a:tr h="6524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1085471"/>
                  </a:ext>
                </a:extLst>
              </a:tr>
              <a:tr h="6524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A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A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A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A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A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A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AA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588673"/>
                  </a:ext>
                </a:extLst>
              </a:tr>
              <a:tr h="6524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3697665"/>
                  </a:ext>
                </a:extLst>
              </a:tr>
              <a:tr h="6524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A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A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A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A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A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A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AA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633954"/>
                  </a:ext>
                </a:extLst>
              </a:tr>
              <a:tr h="6524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2E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2E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2E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2E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2E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2E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2E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9751959"/>
                  </a:ext>
                </a:extLst>
              </a:tr>
            </a:tbl>
          </a:graphicData>
        </a:graphic>
      </p:graphicFrame>
      <p:cxnSp>
        <p:nvCxnSpPr>
          <p:cNvPr id="15416" name="Curved Connector 12">
            <a:extLst>
              <a:ext uri="{FF2B5EF4-FFF2-40B4-BE49-F238E27FC236}">
                <a16:creationId xmlns:a16="http://schemas.microsoft.com/office/drawing/2014/main" id="{3B799EB4-DE0D-4ED1-AB32-99F14F3A947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29200" y="3810000"/>
            <a:ext cx="1371600" cy="1562100"/>
          </a:xfrm>
          <a:prstGeom prst="curvedConnector2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15417" name="Group 38">
            <a:extLst>
              <a:ext uri="{FF2B5EF4-FFF2-40B4-BE49-F238E27FC236}">
                <a16:creationId xmlns:a16="http://schemas.microsoft.com/office/drawing/2014/main" id="{2B87C88E-1F33-47C5-9EF3-99EF7FE453F2}"/>
              </a:ext>
            </a:extLst>
          </p:cNvPr>
          <p:cNvGrpSpPr>
            <a:grpSpLocks/>
          </p:cNvGrpSpPr>
          <p:nvPr/>
        </p:nvGrpSpPr>
        <p:grpSpPr bwMode="auto">
          <a:xfrm>
            <a:off x="5905500" y="1981200"/>
            <a:ext cx="2057400" cy="2514600"/>
            <a:chOff x="5562600" y="2133600"/>
            <a:chExt cx="2057400" cy="25146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11B9A44-D5F9-499E-B73A-7B1847F8F33C}"/>
                </a:ext>
              </a:extLst>
            </p:cNvPr>
            <p:cNvSpPr/>
            <p:nvPr/>
          </p:nvSpPr>
          <p:spPr bwMode="auto">
            <a:xfrm>
              <a:off x="5562600" y="2133600"/>
              <a:ext cx="533400" cy="533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3333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7546F47-3254-4657-A8AC-9597BB5C12C1}"/>
                </a:ext>
              </a:extLst>
            </p:cNvPr>
            <p:cNvSpPr/>
            <p:nvPr/>
          </p:nvSpPr>
          <p:spPr bwMode="auto">
            <a:xfrm>
              <a:off x="7086600" y="3505200"/>
              <a:ext cx="533400" cy="533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3333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1DBC0CB-9161-49E8-B651-EA8D08587487}"/>
                </a:ext>
              </a:extLst>
            </p:cNvPr>
            <p:cNvSpPr/>
            <p:nvPr/>
          </p:nvSpPr>
          <p:spPr bwMode="auto">
            <a:xfrm>
              <a:off x="5562600" y="3657600"/>
              <a:ext cx="533400" cy="533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3333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A216E6B-BF08-4328-86AE-8E7ED230D147}"/>
                </a:ext>
              </a:extLst>
            </p:cNvPr>
            <p:cNvSpPr/>
            <p:nvPr/>
          </p:nvSpPr>
          <p:spPr bwMode="auto">
            <a:xfrm>
              <a:off x="6400800" y="4114800"/>
              <a:ext cx="533400" cy="533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3333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D20067A-9A87-4993-B2D6-6B6E38B4F371}"/>
                </a:ext>
              </a:extLst>
            </p:cNvPr>
            <p:cNvSpPr/>
            <p:nvPr/>
          </p:nvSpPr>
          <p:spPr bwMode="auto">
            <a:xfrm>
              <a:off x="6400800" y="2895600"/>
              <a:ext cx="533400" cy="533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3333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E32E698-227D-40CE-89DE-C523DC0E1FAE}"/>
                </a:ext>
              </a:extLst>
            </p:cNvPr>
            <p:cNvSpPr/>
            <p:nvPr/>
          </p:nvSpPr>
          <p:spPr bwMode="auto">
            <a:xfrm>
              <a:off x="7086600" y="2133600"/>
              <a:ext cx="533400" cy="533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3333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5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903F5E6-9C4D-4D42-B867-D20D6B4F5663}"/>
                </a:ext>
              </a:extLst>
            </p:cNvPr>
            <p:cNvCxnSpPr/>
            <p:nvPr/>
          </p:nvCxnSpPr>
          <p:spPr bwMode="auto">
            <a:xfrm rot="5400000">
              <a:off x="5280819" y="3177381"/>
              <a:ext cx="990600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0899820-02E4-4137-A6F8-63D8A6FA7D82}"/>
                </a:ext>
              </a:extLst>
            </p:cNvPr>
            <p:cNvCxnSpPr/>
            <p:nvPr/>
          </p:nvCxnSpPr>
          <p:spPr bwMode="auto">
            <a:xfrm rot="5400000" flipH="1" flipV="1">
              <a:off x="5379244" y="3147219"/>
              <a:ext cx="990600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5F2E3DD-8519-4965-A88C-683C2DA83910}"/>
                </a:ext>
              </a:extLst>
            </p:cNvPr>
            <p:cNvCxnSpPr>
              <a:stCxn id="6" idx="5"/>
              <a:endCxn id="10" idx="1"/>
            </p:cNvCxnSpPr>
            <p:nvPr/>
          </p:nvCxnSpPr>
          <p:spPr bwMode="auto">
            <a:xfrm rot="16200000" flipH="1">
              <a:off x="6056313" y="2551113"/>
              <a:ext cx="384175" cy="460375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32F6BC7-5EB3-468A-B69C-77E9D73BC8E8}"/>
                </a:ext>
              </a:extLst>
            </p:cNvPr>
            <p:cNvCxnSpPr>
              <a:stCxn id="6" idx="6"/>
              <a:endCxn id="11" idx="2"/>
            </p:cNvCxnSpPr>
            <p:nvPr/>
          </p:nvCxnSpPr>
          <p:spPr bwMode="auto">
            <a:xfrm>
              <a:off x="6096000" y="2400300"/>
              <a:ext cx="990600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8DCC76E-3410-4DFE-841D-0E70C4EF3700}"/>
                </a:ext>
              </a:extLst>
            </p:cNvPr>
            <p:cNvCxnSpPr>
              <a:stCxn id="10" idx="4"/>
              <a:endCxn id="9" idx="0"/>
            </p:cNvCxnSpPr>
            <p:nvPr/>
          </p:nvCxnSpPr>
          <p:spPr bwMode="auto">
            <a:xfrm rot="5400000">
              <a:off x="6324601" y="3771900"/>
              <a:ext cx="685800" cy="3175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2CEBDC8-F588-4A74-B8A4-805033E14FE5}"/>
                </a:ext>
              </a:extLst>
            </p:cNvPr>
            <p:cNvCxnSpPr>
              <a:stCxn id="11" idx="4"/>
              <a:endCxn id="7" idx="0"/>
            </p:cNvCxnSpPr>
            <p:nvPr/>
          </p:nvCxnSpPr>
          <p:spPr bwMode="auto">
            <a:xfrm rot="5400000">
              <a:off x="6934201" y="3086100"/>
              <a:ext cx="838200" cy="3175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474082F-163E-4D15-95C3-5A3BE9E37454}"/>
                </a:ext>
              </a:extLst>
            </p:cNvPr>
            <p:cNvCxnSpPr>
              <a:stCxn id="8" idx="7"/>
              <a:endCxn id="10" idx="3"/>
            </p:cNvCxnSpPr>
            <p:nvPr/>
          </p:nvCxnSpPr>
          <p:spPr bwMode="auto">
            <a:xfrm rot="5400000" flipH="1" flipV="1">
              <a:off x="6056313" y="3313113"/>
              <a:ext cx="384175" cy="460375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22CB3983-620A-4166-8D9B-12E01EE6F49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618490"/>
            <a:ext cx="8134984" cy="676910"/>
          </a:xfrm>
        </p:spPr>
        <p:txBody>
          <a:bodyPr/>
          <a:lstStyle/>
          <a:p>
            <a:pPr eaLnBrk="1" hangingPunct="1"/>
            <a:r>
              <a:rPr lang="en-US" altLang="en-US" dirty="0"/>
              <a:t>Adjacency Linked List</a:t>
            </a:r>
          </a:p>
        </p:txBody>
      </p:sp>
      <p:graphicFrame>
        <p:nvGraphicFramePr>
          <p:cNvPr id="116739" name="Group 3">
            <a:extLst>
              <a:ext uri="{FF2B5EF4-FFF2-40B4-BE49-F238E27FC236}">
                <a16:creationId xmlns:a16="http://schemas.microsoft.com/office/drawing/2014/main" id="{35C96F87-9EC0-4E54-9BDD-DE2D7A491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012189"/>
              </p:ext>
            </p:extLst>
          </p:nvPr>
        </p:nvGraphicFramePr>
        <p:xfrm>
          <a:off x="711200" y="1814511"/>
          <a:ext cx="4191000" cy="3914778"/>
        </p:xfrm>
        <a:graphic>
          <a:graphicData uri="http://schemas.openxmlformats.org/drawingml/2006/table">
            <a:tbl>
              <a:tblPr/>
              <a:tblGrid>
                <a:gridCol w="598488">
                  <a:extLst>
                    <a:ext uri="{9D8B030D-6E8A-4147-A177-3AD203B41FA5}">
                      <a16:colId xmlns:a16="http://schemas.microsoft.com/office/drawing/2014/main" val="1798838302"/>
                    </a:ext>
                  </a:extLst>
                </a:gridCol>
                <a:gridCol w="598487">
                  <a:extLst>
                    <a:ext uri="{9D8B030D-6E8A-4147-A177-3AD203B41FA5}">
                      <a16:colId xmlns:a16="http://schemas.microsoft.com/office/drawing/2014/main" val="2264875572"/>
                    </a:ext>
                  </a:extLst>
                </a:gridCol>
                <a:gridCol w="598488">
                  <a:extLst>
                    <a:ext uri="{9D8B030D-6E8A-4147-A177-3AD203B41FA5}">
                      <a16:colId xmlns:a16="http://schemas.microsoft.com/office/drawing/2014/main" val="1886742706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1816400972"/>
                    </a:ext>
                  </a:extLst>
                </a:gridCol>
                <a:gridCol w="598487">
                  <a:extLst>
                    <a:ext uri="{9D8B030D-6E8A-4147-A177-3AD203B41FA5}">
                      <a16:colId xmlns:a16="http://schemas.microsoft.com/office/drawing/2014/main" val="1495021027"/>
                    </a:ext>
                  </a:extLst>
                </a:gridCol>
                <a:gridCol w="598488">
                  <a:extLst>
                    <a:ext uri="{9D8B030D-6E8A-4147-A177-3AD203B41FA5}">
                      <a16:colId xmlns:a16="http://schemas.microsoft.com/office/drawing/2014/main" val="2721345081"/>
                    </a:ext>
                  </a:extLst>
                </a:gridCol>
                <a:gridCol w="598487">
                  <a:extLst>
                    <a:ext uri="{9D8B030D-6E8A-4147-A177-3AD203B41FA5}">
                      <a16:colId xmlns:a16="http://schemas.microsoft.com/office/drawing/2014/main" val="1391281773"/>
                    </a:ext>
                  </a:extLst>
                </a:gridCol>
              </a:tblGrid>
              <a:tr h="6524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endParaRPr kumimoji="0" lang="en-US" altLang="en-US" sz="2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33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33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endParaRPr kumimoji="0" lang="en-US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33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33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endParaRPr kumimoji="0" lang="en-US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33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33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971420"/>
                  </a:ext>
                </a:extLst>
              </a:tr>
              <a:tr h="6524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A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A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A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2E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A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A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2E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A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AA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050349"/>
                  </a:ext>
                </a:extLst>
              </a:tr>
              <a:tr h="6524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33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33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33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33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33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266772"/>
                  </a:ext>
                </a:extLst>
              </a:tr>
              <a:tr h="6524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A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A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A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A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A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A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AA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713877"/>
                  </a:ext>
                </a:extLst>
              </a:tr>
              <a:tr h="6524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33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33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33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5450828"/>
                  </a:ext>
                </a:extLst>
              </a:tr>
              <a:tr h="6524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A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33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A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33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A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33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2E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A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A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A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AA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124799"/>
                  </a:ext>
                </a:extLst>
              </a:tr>
            </a:tbl>
          </a:graphicData>
        </a:graphic>
      </p:graphicFrame>
      <p:grpSp>
        <p:nvGrpSpPr>
          <p:cNvPr id="16460" name="Group 21">
            <a:extLst>
              <a:ext uri="{FF2B5EF4-FFF2-40B4-BE49-F238E27FC236}">
                <a16:creationId xmlns:a16="http://schemas.microsoft.com/office/drawing/2014/main" id="{4C763428-D4B0-4D0A-8F15-B0DF999D358A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133600"/>
            <a:ext cx="2057400" cy="2514600"/>
            <a:chOff x="5562600" y="2133600"/>
            <a:chExt cx="2057400" cy="25146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8E1EFC9-197B-43E7-A191-8D1A6BCBBE60}"/>
                </a:ext>
              </a:extLst>
            </p:cNvPr>
            <p:cNvSpPr/>
            <p:nvPr/>
          </p:nvSpPr>
          <p:spPr bwMode="auto">
            <a:xfrm>
              <a:off x="5562600" y="2133600"/>
              <a:ext cx="533400" cy="533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3333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FE66EEB-FA64-43E7-A2F6-CB2AEE6AD5AF}"/>
                </a:ext>
              </a:extLst>
            </p:cNvPr>
            <p:cNvSpPr/>
            <p:nvPr/>
          </p:nvSpPr>
          <p:spPr bwMode="auto">
            <a:xfrm>
              <a:off x="7086600" y="3505200"/>
              <a:ext cx="533400" cy="533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3333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5C9C7DC-CF15-481E-B3B9-EB8ECCB8081E}"/>
                </a:ext>
              </a:extLst>
            </p:cNvPr>
            <p:cNvSpPr/>
            <p:nvPr/>
          </p:nvSpPr>
          <p:spPr bwMode="auto">
            <a:xfrm>
              <a:off x="5562600" y="3657600"/>
              <a:ext cx="533400" cy="533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3333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BBDF3F8-9C36-488A-8DF8-BBB28289FD46}"/>
                </a:ext>
              </a:extLst>
            </p:cNvPr>
            <p:cNvSpPr/>
            <p:nvPr/>
          </p:nvSpPr>
          <p:spPr bwMode="auto">
            <a:xfrm>
              <a:off x="6400800" y="4114800"/>
              <a:ext cx="533400" cy="533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3333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C3C70F1-DC60-4D16-A20C-06B2C411632E}"/>
                </a:ext>
              </a:extLst>
            </p:cNvPr>
            <p:cNvSpPr/>
            <p:nvPr/>
          </p:nvSpPr>
          <p:spPr bwMode="auto">
            <a:xfrm>
              <a:off x="6400800" y="2895600"/>
              <a:ext cx="533400" cy="533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3333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3881535-FC71-4FD2-81F9-E88B06C1364B}"/>
                </a:ext>
              </a:extLst>
            </p:cNvPr>
            <p:cNvSpPr/>
            <p:nvPr/>
          </p:nvSpPr>
          <p:spPr bwMode="auto">
            <a:xfrm>
              <a:off x="7086600" y="2133600"/>
              <a:ext cx="533400" cy="533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3333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5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88D49E7-59C7-49B8-B0E7-2D0CB203DD3B}"/>
                </a:ext>
              </a:extLst>
            </p:cNvPr>
            <p:cNvCxnSpPr/>
            <p:nvPr/>
          </p:nvCxnSpPr>
          <p:spPr bwMode="auto">
            <a:xfrm rot="5400000">
              <a:off x="5280819" y="3177381"/>
              <a:ext cx="990600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55BF1BA-A8F5-4108-AEAE-4E34D5891108}"/>
                </a:ext>
              </a:extLst>
            </p:cNvPr>
            <p:cNvCxnSpPr/>
            <p:nvPr/>
          </p:nvCxnSpPr>
          <p:spPr bwMode="auto">
            <a:xfrm rot="5400000" flipH="1" flipV="1">
              <a:off x="5379244" y="3147219"/>
              <a:ext cx="990600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561A55A-2BE1-47D0-9F7E-A9DFF03EC721}"/>
                </a:ext>
              </a:extLst>
            </p:cNvPr>
            <p:cNvCxnSpPr>
              <a:stCxn id="23" idx="5"/>
              <a:endCxn id="27" idx="1"/>
            </p:cNvCxnSpPr>
            <p:nvPr/>
          </p:nvCxnSpPr>
          <p:spPr bwMode="auto">
            <a:xfrm rot="16200000" flipH="1">
              <a:off x="6056313" y="2551113"/>
              <a:ext cx="384175" cy="460375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4ADE34C-1AF0-4F3D-97BD-7BA792169DFB}"/>
                </a:ext>
              </a:extLst>
            </p:cNvPr>
            <p:cNvCxnSpPr>
              <a:stCxn id="23" idx="6"/>
              <a:endCxn id="28" idx="2"/>
            </p:cNvCxnSpPr>
            <p:nvPr/>
          </p:nvCxnSpPr>
          <p:spPr bwMode="auto">
            <a:xfrm>
              <a:off x="6096000" y="2400300"/>
              <a:ext cx="990600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E67BCA1-B4C0-4F4F-9EA3-9A4B0FB58B75}"/>
                </a:ext>
              </a:extLst>
            </p:cNvPr>
            <p:cNvCxnSpPr>
              <a:stCxn id="27" idx="4"/>
              <a:endCxn id="26" idx="0"/>
            </p:cNvCxnSpPr>
            <p:nvPr/>
          </p:nvCxnSpPr>
          <p:spPr bwMode="auto">
            <a:xfrm rot="5400000">
              <a:off x="6324601" y="3771900"/>
              <a:ext cx="685800" cy="3175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34DB461-69A3-4790-A49C-B6CEF82A73C9}"/>
                </a:ext>
              </a:extLst>
            </p:cNvPr>
            <p:cNvCxnSpPr>
              <a:stCxn id="28" idx="4"/>
              <a:endCxn id="24" idx="0"/>
            </p:cNvCxnSpPr>
            <p:nvPr/>
          </p:nvCxnSpPr>
          <p:spPr bwMode="auto">
            <a:xfrm rot="5400000">
              <a:off x="6934201" y="3086100"/>
              <a:ext cx="838200" cy="3175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389A450-CD47-43F0-A9AF-276D1CF6B46B}"/>
                </a:ext>
              </a:extLst>
            </p:cNvPr>
            <p:cNvCxnSpPr>
              <a:stCxn id="25" idx="7"/>
              <a:endCxn id="27" idx="3"/>
            </p:cNvCxnSpPr>
            <p:nvPr/>
          </p:nvCxnSpPr>
          <p:spPr bwMode="auto">
            <a:xfrm rot="5400000" flipH="1" flipV="1">
              <a:off x="6056313" y="3313113"/>
              <a:ext cx="384175" cy="460375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79248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 algn="just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</a:t>
            </a:r>
            <a:r>
              <a:rPr spc="-95" dirty="0"/>
              <a:t>city </a:t>
            </a:r>
            <a:r>
              <a:rPr spc="-45" dirty="0"/>
              <a:t>now </a:t>
            </a:r>
            <a:r>
              <a:rPr spc="-90" dirty="0"/>
              <a:t>is </a:t>
            </a:r>
            <a:r>
              <a:rPr spc="-80" dirty="0"/>
              <a:t>called </a:t>
            </a:r>
            <a:r>
              <a:rPr spc="-45" dirty="0"/>
              <a:t>Kaliningrad </a:t>
            </a:r>
            <a:r>
              <a:rPr spc="-15" dirty="0"/>
              <a:t>(former </a:t>
            </a:r>
            <a:r>
              <a:rPr spc="5" dirty="0"/>
              <a:t>German </a:t>
            </a:r>
            <a:r>
              <a:rPr spc="-65" dirty="0"/>
              <a:t>name:</a:t>
            </a:r>
            <a:r>
              <a:rPr spc="415" dirty="0"/>
              <a:t> </a:t>
            </a:r>
            <a:r>
              <a:rPr spc="-50" dirty="0"/>
              <a:t>Königsberg)</a:t>
            </a:r>
          </a:p>
        </p:txBody>
      </p:sp>
      <p:sp>
        <p:nvSpPr>
          <p:cNvPr id="3" name="object 3"/>
          <p:cNvSpPr/>
          <p:nvPr/>
        </p:nvSpPr>
        <p:spPr>
          <a:xfrm>
            <a:off x="1447800" y="1447800"/>
            <a:ext cx="6316979" cy="4556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01606" y="5943600"/>
            <a:ext cx="36722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solidFill>
                  <a:srgbClr val="A13B33"/>
                </a:solidFill>
                <a:latin typeface="Times New Roman"/>
                <a:cs typeface="Times New Roman"/>
              </a:rPr>
              <a:t>Can </a:t>
            </a:r>
            <a:r>
              <a:rPr sz="2400" spc="-85" dirty="0">
                <a:solidFill>
                  <a:srgbClr val="A13B33"/>
                </a:solidFill>
                <a:latin typeface="Times New Roman"/>
                <a:cs typeface="Times New Roman"/>
              </a:rPr>
              <a:t>you </a:t>
            </a:r>
            <a:r>
              <a:rPr sz="2400" spc="-65" dirty="0">
                <a:solidFill>
                  <a:srgbClr val="A13B33"/>
                </a:solidFill>
                <a:latin typeface="Times New Roman"/>
                <a:cs typeface="Times New Roman"/>
              </a:rPr>
              <a:t>see </a:t>
            </a:r>
            <a:r>
              <a:rPr sz="2400" spc="-5" dirty="0">
                <a:solidFill>
                  <a:srgbClr val="A13B33"/>
                </a:solidFill>
                <a:latin typeface="Times New Roman"/>
                <a:cs typeface="Times New Roman"/>
              </a:rPr>
              <a:t>the </a:t>
            </a:r>
            <a:r>
              <a:rPr sz="2400" spc="-60" dirty="0">
                <a:solidFill>
                  <a:srgbClr val="A13B33"/>
                </a:solidFill>
                <a:latin typeface="Times New Roman"/>
                <a:cs typeface="Times New Roman"/>
              </a:rPr>
              <a:t>seven</a:t>
            </a:r>
            <a:r>
              <a:rPr sz="2400" spc="170" dirty="0">
                <a:solidFill>
                  <a:srgbClr val="A13B33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A13B33"/>
                </a:solidFill>
                <a:latin typeface="Times New Roman"/>
                <a:cs typeface="Times New Roman"/>
              </a:rPr>
              <a:t>bridges?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79248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 algn="just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</a:t>
            </a:r>
            <a:r>
              <a:rPr spc="-95" dirty="0"/>
              <a:t>city </a:t>
            </a:r>
            <a:r>
              <a:rPr spc="-45" dirty="0"/>
              <a:t>now </a:t>
            </a:r>
            <a:r>
              <a:rPr spc="-90" dirty="0"/>
              <a:t>is </a:t>
            </a:r>
            <a:r>
              <a:rPr spc="-80" dirty="0"/>
              <a:t>called </a:t>
            </a:r>
            <a:r>
              <a:rPr spc="-45" dirty="0"/>
              <a:t>Kaliningrad </a:t>
            </a:r>
            <a:r>
              <a:rPr spc="-15" dirty="0"/>
              <a:t>(former </a:t>
            </a:r>
            <a:r>
              <a:rPr spc="5" dirty="0"/>
              <a:t>German </a:t>
            </a:r>
            <a:r>
              <a:rPr spc="-65" dirty="0"/>
              <a:t>name:</a:t>
            </a:r>
            <a:r>
              <a:rPr spc="415" dirty="0"/>
              <a:t> </a:t>
            </a:r>
            <a:r>
              <a:rPr spc="-50" dirty="0"/>
              <a:t>Königsberg)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4255" y="5848350"/>
            <a:ext cx="4446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solidFill>
                  <a:srgbClr val="A13B33"/>
                </a:solidFill>
                <a:latin typeface="Times New Roman"/>
                <a:cs typeface="Times New Roman"/>
              </a:rPr>
              <a:t>Can </a:t>
            </a:r>
            <a:r>
              <a:rPr sz="2400" spc="-85" dirty="0">
                <a:solidFill>
                  <a:srgbClr val="A13B33"/>
                </a:solidFill>
                <a:latin typeface="Times New Roman"/>
                <a:cs typeface="Times New Roman"/>
              </a:rPr>
              <a:t>you </a:t>
            </a:r>
            <a:r>
              <a:rPr sz="2400" spc="-65" dirty="0">
                <a:solidFill>
                  <a:srgbClr val="A13B33"/>
                </a:solidFill>
                <a:latin typeface="Times New Roman"/>
                <a:cs typeface="Times New Roman"/>
              </a:rPr>
              <a:t>see </a:t>
            </a:r>
            <a:r>
              <a:rPr sz="2400" spc="-5" dirty="0">
                <a:solidFill>
                  <a:srgbClr val="A13B33"/>
                </a:solidFill>
                <a:latin typeface="Times New Roman"/>
                <a:cs typeface="Times New Roman"/>
              </a:rPr>
              <a:t>the </a:t>
            </a:r>
            <a:r>
              <a:rPr sz="2400" spc="-60" dirty="0">
                <a:solidFill>
                  <a:srgbClr val="A13B33"/>
                </a:solidFill>
                <a:latin typeface="Times New Roman"/>
                <a:cs typeface="Times New Roman"/>
              </a:rPr>
              <a:t>seven </a:t>
            </a:r>
            <a:r>
              <a:rPr sz="2400" spc="-65" dirty="0">
                <a:solidFill>
                  <a:srgbClr val="A13B33"/>
                </a:solidFill>
                <a:latin typeface="Times New Roman"/>
                <a:cs typeface="Times New Roman"/>
              </a:rPr>
              <a:t>bridges?</a:t>
            </a:r>
            <a:r>
              <a:rPr sz="2400" spc="229" dirty="0">
                <a:solidFill>
                  <a:srgbClr val="A13B33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A13B33"/>
                </a:solidFill>
                <a:latin typeface="Times New Roman"/>
                <a:cs typeface="Times New Roman"/>
              </a:rPr>
              <a:t>Now?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47800" y="1462492"/>
            <a:ext cx="6227063" cy="4413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2301" y="22352"/>
            <a:ext cx="4360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000000"/>
                </a:solidFill>
                <a:latin typeface="Times New Roman"/>
                <a:cs typeface="Times New Roman"/>
              </a:rPr>
              <a:t>The Seven </a:t>
            </a:r>
            <a:r>
              <a:rPr b="1" dirty="0">
                <a:solidFill>
                  <a:srgbClr val="000000"/>
                </a:solidFill>
                <a:latin typeface="Times New Roman"/>
                <a:cs typeface="Times New Roman"/>
              </a:rPr>
              <a:t>Bridges of</a:t>
            </a:r>
            <a:r>
              <a:rPr b="1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0000"/>
                </a:solidFill>
                <a:latin typeface="Times New Roman"/>
                <a:cs typeface="Times New Roman"/>
              </a:rPr>
              <a:t>Konigsberg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600202"/>
            <a:ext cx="674560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A crude </a:t>
            </a:r>
            <a:r>
              <a:rPr sz="2800" spc="-10" dirty="0">
                <a:latin typeface="Times New Roman"/>
                <a:cs typeface="Times New Roman"/>
              </a:rPr>
              <a:t>map </a:t>
            </a:r>
            <a:r>
              <a:rPr sz="2800" spc="-5" dirty="0">
                <a:latin typeface="Times New Roman"/>
                <a:cs typeface="Times New Roman"/>
              </a:rPr>
              <a:t>of the center of </a:t>
            </a:r>
            <a:r>
              <a:rPr sz="2800" spc="-10" dirty="0">
                <a:latin typeface="Times New Roman"/>
                <a:cs typeface="Times New Roman"/>
              </a:rPr>
              <a:t>Konigsberg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might  </a:t>
            </a:r>
            <a:r>
              <a:rPr sz="2800" dirty="0">
                <a:latin typeface="Times New Roman"/>
                <a:cs typeface="Times New Roman"/>
              </a:rPr>
              <a:t>look like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this: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4654372"/>
            <a:ext cx="7922260" cy="1306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people </a:t>
            </a:r>
            <a:r>
              <a:rPr sz="2800" spc="-5" dirty="0">
                <a:latin typeface="Times New Roman"/>
                <a:cs typeface="Times New Roman"/>
              </a:rPr>
              <a:t>wondered whether </a:t>
            </a:r>
            <a:r>
              <a:rPr sz="2800" dirty="0">
                <a:latin typeface="Times New Roman"/>
                <a:cs typeface="Times New Roman"/>
              </a:rPr>
              <a:t>or not one </a:t>
            </a:r>
            <a:r>
              <a:rPr sz="2800" spc="-5" dirty="0">
                <a:latin typeface="Times New Roman"/>
                <a:cs typeface="Times New Roman"/>
              </a:rPr>
              <a:t>could  walk </a:t>
            </a:r>
            <a:r>
              <a:rPr sz="2800" dirty="0">
                <a:latin typeface="Times New Roman"/>
                <a:cs typeface="Times New Roman"/>
              </a:rPr>
              <a:t>around </a:t>
            </a:r>
            <a:r>
              <a:rPr sz="2800" spc="-5" dirty="0">
                <a:latin typeface="Times New Roman"/>
                <a:cs typeface="Times New Roman"/>
              </a:rPr>
              <a:t>the city in a way that would </a:t>
            </a:r>
            <a:r>
              <a:rPr sz="2800" dirty="0">
                <a:latin typeface="Times New Roman"/>
                <a:cs typeface="Times New Roman"/>
              </a:rPr>
              <a:t>involve 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crossing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each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bridge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exactly</a:t>
            </a:r>
            <a:r>
              <a:rPr sz="2800" u="heavy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once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97503" y="1626184"/>
            <a:ext cx="4241292" cy="3028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3212" y="542544"/>
            <a:ext cx="8041005" cy="5756275"/>
          </a:xfrm>
          <a:custGeom>
            <a:avLst/>
            <a:gdLst/>
            <a:ahLst/>
            <a:cxnLst/>
            <a:rect l="l" t="t" r="r" b="b"/>
            <a:pathLst>
              <a:path w="8041005" h="5756275">
                <a:moveTo>
                  <a:pt x="0" y="5756148"/>
                </a:moveTo>
                <a:lnTo>
                  <a:pt x="8040624" y="5756148"/>
                </a:lnTo>
                <a:lnTo>
                  <a:pt x="8040624" y="0"/>
                </a:lnTo>
                <a:lnTo>
                  <a:pt x="0" y="0"/>
                </a:lnTo>
                <a:lnTo>
                  <a:pt x="0" y="5756148"/>
                </a:lnTo>
                <a:close/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128772"/>
            <a:ext cx="685799" cy="6065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67343" y="3128772"/>
            <a:ext cx="676655" cy="6065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2140" y="554481"/>
            <a:ext cx="787273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Euler realized that all problems </a:t>
            </a:r>
            <a:r>
              <a:rPr sz="2800" dirty="0">
                <a:latin typeface="Times New Roman"/>
                <a:cs typeface="Times New Roman"/>
              </a:rPr>
              <a:t>of this </a:t>
            </a:r>
            <a:r>
              <a:rPr sz="2800" spc="-5" dirty="0">
                <a:latin typeface="Times New Roman"/>
                <a:cs typeface="Times New Roman"/>
              </a:rPr>
              <a:t>form </a:t>
            </a:r>
            <a:r>
              <a:rPr sz="2800" dirty="0">
                <a:latin typeface="Times New Roman"/>
                <a:cs typeface="Times New Roman"/>
              </a:rPr>
              <a:t>could be  </a:t>
            </a:r>
            <a:r>
              <a:rPr sz="2800" spc="-5" dirty="0">
                <a:latin typeface="Times New Roman"/>
                <a:cs typeface="Times New Roman"/>
              </a:rPr>
              <a:t>represented by replacing areas of land </a:t>
            </a:r>
            <a:r>
              <a:rPr sz="2800" dirty="0">
                <a:latin typeface="Times New Roman"/>
                <a:cs typeface="Times New Roman"/>
              </a:rPr>
              <a:t>by points (he  </a:t>
            </a:r>
            <a:r>
              <a:rPr sz="2800" spc="-5" dirty="0">
                <a:latin typeface="Times New Roman"/>
                <a:cs typeface="Times New Roman"/>
              </a:rPr>
              <a:t>called </a:t>
            </a:r>
            <a:r>
              <a:rPr sz="2800" dirty="0">
                <a:latin typeface="Times New Roman"/>
                <a:cs typeface="Times New Roman"/>
              </a:rPr>
              <a:t>them </a:t>
            </a:r>
            <a:r>
              <a:rPr sz="2800" i="1" spc="-5" dirty="0">
                <a:latin typeface="Times New Roman"/>
                <a:cs typeface="Times New Roman"/>
              </a:rPr>
              <a:t>vertices</a:t>
            </a:r>
            <a:r>
              <a:rPr sz="2800" spc="-5" dirty="0">
                <a:latin typeface="Times New Roman"/>
                <a:cs typeface="Times New Roman"/>
              </a:rPr>
              <a:t>), and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bridges to and </a:t>
            </a:r>
            <a:r>
              <a:rPr sz="2800" dirty="0">
                <a:latin typeface="Times New Roman"/>
                <a:cs typeface="Times New Roman"/>
              </a:rPr>
              <a:t>from </a:t>
            </a:r>
            <a:r>
              <a:rPr sz="2800" spc="-5" dirty="0">
                <a:latin typeface="Times New Roman"/>
                <a:cs typeface="Times New Roman"/>
              </a:rPr>
              <a:t>them  </a:t>
            </a:r>
            <a:r>
              <a:rPr sz="2800" dirty="0">
                <a:latin typeface="Times New Roman"/>
                <a:cs typeface="Times New Roman"/>
              </a:rPr>
              <a:t>by </a:t>
            </a:r>
            <a:r>
              <a:rPr sz="2800" spc="-5" dirty="0">
                <a:latin typeface="Times New Roman"/>
                <a:cs typeface="Times New Roman"/>
              </a:rPr>
              <a:t>arcs. For Konigsberg, let </a:t>
            </a:r>
            <a:r>
              <a:rPr sz="2800" dirty="0">
                <a:latin typeface="Times New Roman"/>
                <a:cs typeface="Times New Roman"/>
              </a:rPr>
              <a:t>us </a:t>
            </a:r>
            <a:r>
              <a:rPr sz="2800" spc="-5" dirty="0">
                <a:latin typeface="Times New Roman"/>
                <a:cs typeface="Times New Roman"/>
              </a:rPr>
              <a:t>represent land with 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Blue dots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bridges </a:t>
            </a:r>
            <a:r>
              <a:rPr sz="2800" spc="-5" dirty="0">
                <a:latin typeface="Times New Roman"/>
                <a:cs typeface="Times New Roman"/>
              </a:rPr>
              <a:t>with black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curves: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64108" y="2819400"/>
            <a:ext cx="3403091" cy="24292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20055" y="2980944"/>
            <a:ext cx="2676144" cy="22006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98194" y="5502351"/>
            <a:ext cx="62649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0" dirty="0">
                <a:latin typeface="Times New Roman"/>
                <a:cs typeface="Times New Roman"/>
              </a:rPr>
              <a:t>Real </a:t>
            </a:r>
            <a:r>
              <a:rPr sz="2000" spc="-75" dirty="0">
                <a:latin typeface="Times New Roman"/>
                <a:cs typeface="Times New Roman"/>
              </a:rPr>
              <a:t>World </a:t>
            </a:r>
            <a:r>
              <a:rPr sz="2000" spc="-60" dirty="0">
                <a:latin typeface="Times New Roman"/>
                <a:cs typeface="Times New Roman"/>
              </a:rPr>
              <a:t>Map </a:t>
            </a:r>
            <a:r>
              <a:rPr sz="2000" spc="185" dirty="0">
                <a:latin typeface="Times New Roman"/>
                <a:cs typeface="Times New Roman"/>
              </a:rPr>
              <a:t>==========</a:t>
            </a:r>
            <a:r>
              <a:rPr sz="2000" spc="185" dirty="0">
                <a:latin typeface="Wingdings"/>
                <a:cs typeface="Wingdings"/>
              </a:rPr>
              <a:t>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Mathematical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Abstraction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644" y="3945458"/>
            <a:ext cx="672465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0000"/>
                </a:solidFill>
              </a:rPr>
              <a:t>The </a:t>
            </a:r>
            <a:r>
              <a:rPr sz="2800" dirty="0">
                <a:solidFill>
                  <a:srgbClr val="000000"/>
                </a:solidFill>
              </a:rPr>
              <a:t>problem </a:t>
            </a:r>
            <a:r>
              <a:rPr sz="2800" spc="-5" dirty="0">
                <a:solidFill>
                  <a:srgbClr val="000000"/>
                </a:solidFill>
              </a:rPr>
              <a:t>now becomes </a:t>
            </a:r>
            <a:r>
              <a:rPr sz="2800" dirty="0">
                <a:solidFill>
                  <a:srgbClr val="000000"/>
                </a:solidFill>
              </a:rPr>
              <a:t>one </a:t>
            </a:r>
            <a:r>
              <a:rPr sz="2800" spc="-5" dirty="0">
                <a:solidFill>
                  <a:srgbClr val="000000"/>
                </a:solidFill>
              </a:rPr>
              <a:t>of drawing</a:t>
            </a:r>
            <a:r>
              <a:rPr sz="2800" spc="-5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this  </a:t>
            </a:r>
            <a:r>
              <a:rPr sz="2800" spc="-5" dirty="0">
                <a:solidFill>
                  <a:srgbClr val="000000"/>
                </a:solidFill>
              </a:rPr>
              <a:t>picture without retracing </a:t>
            </a:r>
            <a:r>
              <a:rPr sz="2800" spc="-10" dirty="0">
                <a:solidFill>
                  <a:srgbClr val="000000"/>
                </a:solidFill>
              </a:rPr>
              <a:t>any </a:t>
            </a:r>
            <a:r>
              <a:rPr sz="2800" spc="-5" dirty="0">
                <a:solidFill>
                  <a:srgbClr val="000000"/>
                </a:solidFill>
              </a:rPr>
              <a:t>line and without  picking your pencil up </a:t>
            </a:r>
            <a:r>
              <a:rPr sz="2800" spc="-15" dirty="0">
                <a:solidFill>
                  <a:srgbClr val="000000"/>
                </a:solidFill>
              </a:rPr>
              <a:t>off </a:t>
            </a:r>
            <a:r>
              <a:rPr sz="2800" dirty="0">
                <a:solidFill>
                  <a:srgbClr val="000000"/>
                </a:solidFill>
              </a:rPr>
              <a:t>the</a:t>
            </a:r>
            <a:r>
              <a:rPr sz="2800" spc="-30" dirty="0">
                <a:solidFill>
                  <a:srgbClr val="000000"/>
                </a:solidFill>
              </a:rPr>
              <a:t> paper.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2878835" y="838200"/>
            <a:ext cx="3521964" cy="289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844" y="554481"/>
            <a:ext cx="725170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0000"/>
                </a:solidFill>
              </a:rPr>
              <a:t>Euler generalized this </a:t>
            </a:r>
            <a:r>
              <a:rPr sz="2800" spc="-10" dirty="0">
                <a:solidFill>
                  <a:srgbClr val="000000"/>
                </a:solidFill>
              </a:rPr>
              <a:t>mode </a:t>
            </a:r>
            <a:r>
              <a:rPr sz="2800" dirty="0">
                <a:solidFill>
                  <a:srgbClr val="000000"/>
                </a:solidFill>
              </a:rPr>
              <a:t>of thinking </a:t>
            </a:r>
            <a:r>
              <a:rPr sz="2800" spc="-5" dirty="0">
                <a:solidFill>
                  <a:srgbClr val="000000"/>
                </a:solidFill>
              </a:rPr>
              <a:t>by making  </a:t>
            </a:r>
            <a:r>
              <a:rPr sz="2800" dirty="0">
                <a:solidFill>
                  <a:srgbClr val="000000"/>
                </a:solidFill>
              </a:rPr>
              <a:t>the </a:t>
            </a:r>
            <a:r>
              <a:rPr sz="2800" spc="-5" dirty="0">
                <a:solidFill>
                  <a:srgbClr val="000000"/>
                </a:solidFill>
              </a:rPr>
              <a:t>following </a:t>
            </a:r>
            <a:r>
              <a:rPr sz="2800" dirty="0">
                <a:solidFill>
                  <a:srgbClr val="000000"/>
                </a:solidFill>
              </a:rPr>
              <a:t>definitions </a:t>
            </a:r>
            <a:r>
              <a:rPr sz="2800" spc="-5" dirty="0">
                <a:solidFill>
                  <a:srgbClr val="000000"/>
                </a:solidFill>
              </a:rPr>
              <a:t>and </a:t>
            </a:r>
            <a:r>
              <a:rPr sz="2800" dirty="0">
                <a:solidFill>
                  <a:srgbClr val="000000"/>
                </a:solidFill>
              </a:rPr>
              <a:t>proving </a:t>
            </a:r>
            <a:r>
              <a:rPr sz="2800" spc="-5" dirty="0">
                <a:solidFill>
                  <a:srgbClr val="000000"/>
                </a:solidFill>
              </a:rPr>
              <a:t>a</a:t>
            </a:r>
            <a:r>
              <a:rPr sz="2800" spc="-100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theorem: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040" marR="368935">
              <a:lnSpc>
                <a:spcPct val="100000"/>
              </a:lnSpc>
              <a:spcBef>
                <a:spcPts val="95"/>
              </a:spcBef>
            </a:pPr>
            <a:r>
              <a:rPr u="heavy" spc="-5" dirty="0">
                <a:uFill>
                  <a:solidFill>
                    <a:srgbClr val="000000"/>
                  </a:solidFill>
                </a:uFill>
              </a:rPr>
              <a:t>Definition</a:t>
            </a:r>
            <a:r>
              <a:rPr spc="-5" dirty="0"/>
              <a:t>: A network is a </a:t>
            </a:r>
            <a:r>
              <a:rPr dirty="0"/>
              <a:t>figure </a:t>
            </a:r>
            <a:r>
              <a:rPr spc="-5" dirty="0"/>
              <a:t>made up of</a:t>
            </a:r>
            <a:r>
              <a:rPr spc="-280" dirty="0"/>
              <a:t> </a:t>
            </a:r>
            <a:r>
              <a:rPr dirty="0"/>
              <a:t>points  </a:t>
            </a:r>
            <a:r>
              <a:rPr spc="-5" dirty="0"/>
              <a:t>(vertices) connected by non-intersecting curves  (arcs).</a:t>
            </a:r>
          </a:p>
          <a:p>
            <a:pPr marL="66040" marR="538480">
              <a:lnSpc>
                <a:spcPct val="100000"/>
              </a:lnSpc>
              <a:spcBef>
                <a:spcPts val="1685"/>
              </a:spcBef>
            </a:pPr>
            <a:r>
              <a:rPr u="heavy" spc="-5" dirty="0">
                <a:uFill>
                  <a:solidFill>
                    <a:srgbClr val="000000"/>
                  </a:solidFill>
                </a:uFill>
              </a:rPr>
              <a:t>Definition</a:t>
            </a:r>
            <a:r>
              <a:rPr spc="-5" dirty="0"/>
              <a:t>: A </a:t>
            </a:r>
            <a:r>
              <a:rPr dirty="0"/>
              <a:t>vertex </a:t>
            </a:r>
            <a:r>
              <a:rPr spc="-5" dirty="0"/>
              <a:t>is called </a:t>
            </a:r>
            <a:r>
              <a:rPr dirty="0"/>
              <a:t>odd </a:t>
            </a:r>
            <a:r>
              <a:rPr spc="-5" dirty="0"/>
              <a:t>if it has an </a:t>
            </a:r>
            <a:r>
              <a:rPr dirty="0"/>
              <a:t>odd  </a:t>
            </a:r>
            <a:r>
              <a:rPr spc="-5" dirty="0"/>
              <a:t>number of arcs leading to it, other wise it is called  even.</a:t>
            </a:r>
          </a:p>
          <a:p>
            <a:pPr marL="66040" marR="480695">
              <a:lnSpc>
                <a:spcPct val="100000"/>
              </a:lnSpc>
              <a:spcBef>
                <a:spcPts val="1680"/>
              </a:spcBef>
            </a:pPr>
            <a:r>
              <a:rPr u="heavy" spc="-5" dirty="0">
                <a:uFill>
                  <a:solidFill>
                    <a:srgbClr val="000000"/>
                  </a:solidFill>
                </a:uFill>
              </a:rPr>
              <a:t>Definition</a:t>
            </a:r>
            <a:r>
              <a:rPr spc="-5" dirty="0"/>
              <a:t>: An Euler path is a </a:t>
            </a:r>
            <a:r>
              <a:rPr dirty="0"/>
              <a:t>continuous </a:t>
            </a:r>
            <a:r>
              <a:rPr spc="-5" dirty="0"/>
              <a:t>path</a:t>
            </a:r>
            <a:r>
              <a:rPr spc="-130" dirty="0"/>
              <a:t> </a:t>
            </a:r>
            <a:r>
              <a:rPr spc="-5" dirty="0"/>
              <a:t>that  passes </a:t>
            </a:r>
            <a:r>
              <a:rPr dirty="0"/>
              <a:t>through </a:t>
            </a:r>
            <a:r>
              <a:rPr spc="-5" dirty="0"/>
              <a:t>every arc once </a:t>
            </a:r>
            <a:r>
              <a:rPr spc="-10" dirty="0"/>
              <a:t>and </a:t>
            </a:r>
            <a:r>
              <a:rPr spc="-5" dirty="0"/>
              <a:t>only</a:t>
            </a:r>
            <a:r>
              <a:rPr spc="-25" dirty="0"/>
              <a:t> </a:t>
            </a:r>
            <a:r>
              <a:rPr spc="-5" dirty="0"/>
              <a:t>once.</a:t>
            </a:r>
          </a:p>
          <a:p>
            <a:pPr marL="66040">
              <a:lnSpc>
                <a:spcPct val="100000"/>
              </a:lnSpc>
              <a:spcBef>
                <a:spcPts val="2675"/>
              </a:spcBef>
            </a:pPr>
            <a:r>
              <a:rPr sz="2400" spc="-95" dirty="0">
                <a:solidFill>
                  <a:srgbClr val="006FC0"/>
                </a:solidFill>
              </a:rPr>
              <a:t>Euler’s </a:t>
            </a:r>
            <a:r>
              <a:rPr sz="2400" spc="-65" dirty="0">
                <a:solidFill>
                  <a:srgbClr val="006FC0"/>
                </a:solidFill>
              </a:rPr>
              <a:t>work </a:t>
            </a:r>
            <a:r>
              <a:rPr sz="2400" spc="20" dirty="0">
                <a:solidFill>
                  <a:srgbClr val="006FC0"/>
                </a:solidFill>
              </a:rPr>
              <a:t>on </a:t>
            </a:r>
            <a:r>
              <a:rPr sz="2400" spc="-30" dirty="0">
                <a:solidFill>
                  <a:srgbClr val="006FC0"/>
                </a:solidFill>
              </a:rPr>
              <a:t>this </a:t>
            </a:r>
            <a:r>
              <a:rPr sz="2400" spc="-25" dirty="0">
                <a:solidFill>
                  <a:srgbClr val="006FC0"/>
                </a:solidFill>
              </a:rPr>
              <a:t>problem </a:t>
            </a:r>
            <a:r>
              <a:rPr sz="2400" spc="-45" dirty="0">
                <a:solidFill>
                  <a:srgbClr val="006FC0"/>
                </a:solidFill>
              </a:rPr>
              <a:t>has </a:t>
            </a:r>
            <a:r>
              <a:rPr sz="2400" spc="-90" dirty="0">
                <a:solidFill>
                  <a:srgbClr val="006FC0"/>
                </a:solidFill>
              </a:rPr>
              <a:t>given </a:t>
            </a:r>
            <a:r>
              <a:rPr sz="2400" dirty="0">
                <a:solidFill>
                  <a:srgbClr val="006FC0"/>
                </a:solidFill>
              </a:rPr>
              <a:t>birth </a:t>
            </a:r>
            <a:r>
              <a:rPr sz="2400" spc="20" dirty="0">
                <a:solidFill>
                  <a:srgbClr val="006FC0"/>
                </a:solidFill>
              </a:rPr>
              <a:t>to </a:t>
            </a:r>
            <a:r>
              <a:rPr sz="2400" spc="10" dirty="0">
                <a:solidFill>
                  <a:srgbClr val="006FC0"/>
                </a:solidFill>
              </a:rPr>
              <a:t>“Graph</a:t>
            </a:r>
            <a:r>
              <a:rPr sz="2400" spc="315" dirty="0">
                <a:solidFill>
                  <a:srgbClr val="006FC0"/>
                </a:solidFill>
              </a:rPr>
              <a:t> </a:t>
            </a:r>
            <a:r>
              <a:rPr sz="2400" spc="-20" dirty="0">
                <a:solidFill>
                  <a:srgbClr val="006FC0"/>
                </a:solidFill>
              </a:rPr>
              <a:t>Theory”</a:t>
            </a:r>
            <a:endParaRPr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554481"/>
            <a:ext cx="730059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00000"/>
                </a:solidFill>
              </a:rPr>
              <a:t>So, </a:t>
            </a:r>
            <a:r>
              <a:rPr sz="2800" spc="-5" dirty="0">
                <a:solidFill>
                  <a:srgbClr val="000000"/>
                </a:solidFill>
              </a:rPr>
              <a:t>Can </a:t>
            </a:r>
            <a:r>
              <a:rPr sz="2800" dirty="0">
                <a:solidFill>
                  <a:srgbClr val="000000"/>
                </a:solidFill>
              </a:rPr>
              <a:t>you find </a:t>
            </a:r>
            <a:r>
              <a:rPr sz="2800" spc="-5" dirty="0">
                <a:solidFill>
                  <a:srgbClr val="000000"/>
                </a:solidFill>
              </a:rPr>
              <a:t>a </a:t>
            </a:r>
            <a:r>
              <a:rPr sz="2800" dirty="0">
                <a:solidFill>
                  <a:srgbClr val="000000"/>
                </a:solidFill>
              </a:rPr>
              <a:t>solution for </a:t>
            </a:r>
            <a:r>
              <a:rPr sz="2800" spc="-5" dirty="0">
                <a:solidFill>
                  <a:srgbClr val="000000"/>
                </a:solidFill>
              </a:rPr>
              <a:t>Konigsberg</a:t>
            </a:r>
            <a:r>
              <a:rPr sz="2800" spc="-11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bridges  </a:t>
            </a:r>
            <a:r>
              <a:rPr sz="2800" spc="-5" dirty="0">
                <a:solidFill>
                  <a:srgbClr val="000000"/>
                </a:solidFill>
              </a:rPr>
              <a:t>problem?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12140" y="1406503"/>
            <a:ext cx="7896225" cy="1306830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No, and no 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one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can</a:t>
            </a:r>
            <a:r>
              <a:rPr sz="2800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either!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Thus,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there is no 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algorithm for this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problem!</a:t>
            </a:r>
            <a:r>
              <a:rPr sz="28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(NP-hard)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4108" y="2819400"/>
            <a:ext cx="3403091" cy="2429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0055" y="2980944"/>
            <a:ext cx="2676144" cy="22006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98194" y="5502351"/>
            <a:ext cx="62649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0" dirty="0">
                <a:latin typeface="Times New Roman"/>
                <a:cs typeface="Times New Roman"/>
              </a:rPr>
              <a:t>Real </a:t>
            </a:r>
            <a:r>
              <a:rPr sz="2000" spc="-75" dirty="0">
                <a:latin typeface="Times New Roman"/>
                <a:cs typeface="Times New Roman"/>
              </a:rPr>
              <a:t>World </a:t>
            </a:r>
            <a:r>
              <a:rPr sz="2000" spc="-60" dirty="0">
                <a:latin typeface="Times New Roman"/>
                <a:cs typeface="Times New Roman"/>
              </a:rPr>
              <a:t>Map </a:t>
            </a:r>
            <a:r>
              <a:rPr sz="2000" spc="185" dirty="0">
                <a:latin typeface="Times New Roman"/>
                <a:cs typeface="Times New Roman"/>
              </a:rPr>
              <a:t>==========</a:t>
            </a:r>
            <a:r>
              <a:rPr sz="2000" spc="185" dirty="0">
                <a:latin typeface="Wingdings"/>
                <a:cs typeface="Wingdings"/>
              </a:rPr>
              <a:t>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Mathematical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Abstraction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A3C3F30C-F7CB-4084-81A6-867305EDF57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/>
          <a:p>
            <a:pPr eaLnBrk="1" hangingPunct="1"/>
            <a:r>
              <a:rPr lang="en-US" altLang="en-US" sz="3700"/>
              <a:t>WHAT ARE GRAPHS?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525</Words>
  <Application>Microsoft Office PowerPoint</Application>
  <PresentationFormat>On-screen Show (4:3)</PresentationFormat>
  <Paragraphs>139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Tahoma</vt:lpstr>
      <vt:lpstr>Times New Roman</vt:lpstr>
      <vt:lpstr>Verdana</vt:lpstr>
      <vt:lpstr>Wingdings</vt:lpstr>
      <vt:lpstr>Office Theme</vt:lpstr>
      <vt:lpstr>Konigsberg Bridges Problem</vt:lpstr>
      <vt:lpstr>The city now is called Kaliningrad (former German name: Königsberg)</vt:lpstr>
      <vt:lpstr>The city now is called Kaliningrad (former German name: Königsberg)</vt:lpstr>
      <vt:lpstr>The Seven Bridges of Konigsberg</vt:lpstr>
      <vt:lpstr>PowerPoint Presentation</vt:lpstr>
      <vt:lpstr>The problem now becomes one of drawing this  picture without retracing any line and without  picking your pencil up off the paper.</vt:lpstr>
      <vt:lpstr>Euler generalized this mode of thinking by making  the following definitions and proving a theorem:</vt:lpstr>
      <vt:lpstr>So, Can you find a solution for Konigsberg bridges  problem?</vt:lpstr>
      <vt:lpstr>WHAT ARE GRAPHS?</vt:lpstr>
      <vt:lpstr>Graph</vt:lpstr>
      <vt:lpstr>Graph</vt:lpstr>
      <vt:lpstr>Graph</vt:lpstr>
      <vt:lpstr>Graph Modelling</vt:lpstr>
      <vt:lpstr>GRAPH REPRESENTATION</vt:lpstr>
      <vt:lpstr>Representation of Graph</vt:lpstr>
      <vt:lpstr>Adjacency Matrix</vt:lpstr>
      <vt:lpstr>Adjacency Linked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Tayyaba Zaheer</dc:creator>
  <cp:lastModifiedBy>Saif Ali</cp:lastModifiedBy>
  <cp:revision>6</cp:revision>
  <dcterms:created xsi:type="dcterms:W3CDTF">2018-05-11T19:55:03Z</dcterms:created>
  <dcterms:modified xsi:type="dcterms:W3CDTF">2022-09-28T09:55:40Z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2018-01-04T00:00:00Z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2018-05-11T00:00:00Z</vt:filetime>
  </property>
</Properties>
</file>