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6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0.xml" ContentType="application/vnd.openxmlformats-officedocument.presentationml.slide+xml"/>
  <Override PartName="/ppt/slides/slide69.xml" ContentType="application/vnd.openxmlformats-officedocument.presentationml.slide+xml"/>
  <Override PartName="/ppt/slides/slide68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8.xml" ContentType="application/vnd.openxmlformats-officedocument.presentationml.slide+xml"/>
  <Override PartName="/ppt/slides/slide57.xml" ContentType="application/vnd.openxmlformats-officedocument.presentationml.slide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9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3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36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57.xml" ContentType="application/vnd.openxmlformats-officedocument.presentationml.notesSlide+xml"/>
  <Override PartName="/ppt/slideLayouts/slideLayout7.xml" ContentType="application/vnd.openxmlformats-officedocument.presentationml.slideLayout+xml"/>
  <Override PartName="/ppt/notesSlides/notesSlide56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2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58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6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44.xml" ContentType="application/vnd.openxmlformats-officedocument.presentationml.notesSlide+xml"/>
  <Override PartName="/ppt/slideLayouts/slideLayout12.xml" ContentType="application/vnd.openxmlformats-officedocument.presentationml.slideLayout+xml"/>
  <Override PartName="/ppt/notesSlides/notesSlide43.xml" ContentType="application/vnd.openxmlformats-officedocument.presentationml.notesSlide+xml"/>
  <Override PartName="/ppt/slideLayouts/slideLayout13.xml" ContentType="application/vnd.openxmlformats-officedocument.presentationml.slideLayout+xml"/>
  <Override PartName="/ppt/notesSlides/notesSlide45.xml" ContentType="application/vnd.openxmlformats-officedocument.presentationml.notesSlide+xml"/>
  <Override PartName="/ppt/slideLayouts/slideLayout11.xml" ContentType="application/vnd.openxmlformats-officedocument.presentationml.slideLayout+xml"/>
  <Override PartName="/ppt/notesSlides/notesSlide50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2"/>
  </p:notesMasterIdLst>
  <p:handoutMasterIdLst>
    <p:handoutMasterId r:id="rId83"/>
  </p:handoutMasterIdLst>
  <p:sldIdLst>
    <p:sldId id="256" r:id="rId2"/>
    <p:sldId id="282" r:id="rId3"/>
    <p:sldId id="386" r:id="rId4"/>
    <p:sldId id="329" r:id="rId5"/>
    <p:sldId id="330" r:id="rId6"/>
    <p:sldId id="331" r:id="rId7"/>
    <p:sldId id="332" r:id="rId8"/>
    <p:sldId id="333" r:id="rId9"/>
    <p:sldId id="334" r:id="rId10"/>
    <p:sldId id="335" r:id="rId11"/>
    <p:sldId id="336" r:id="rId12"/>
    <p:sldId id="337" r:id="rId13"/>
    <p:sldId id="338" r:id="rId14"/>
    <p:sldId id="340" r:id="rId15"/>
    <p:sldId id="283" r:id="rId16"/>
    <p:sldId id="284" r:id="rId17"/>
    <p:sldId id="341" r:id="rId18"/>
    <p:sldId id="382" r:id="rId19"/>
    <p:sldId id="285" r:id="rId20"/>
    <p:sldId id="287" r:id="rId21"/>
    <p:sldId id="383" r:id="rId22"/>
    <p:sldId id="288" r:id="rId23"/>
    <p:sldId id="328" r:id="rId24"/>
    <p:sldId id="343" r:id="rId25"/>
    <p:sldId id="344" r:id="rId26"/>
    <p:sldId id="291" r:id="rId27"/>
    <p:sldId id="292" r:id="rId28"/>
    <p:sldId id="387" r:id="rId29"/>
    <p:sldId id="389" r:id="rId30"/>
    <p:sldId id="390" r:id="rId31"/>
    <p:sldId id="293" r:id="rId32"/>
    <p:sldId id="393" r:id="rId33"/>
    <p:sldId id="392" r:id="rId34"/>
    <p:sldId id="294" r:id="rId35"/>
    <p:sldId id="316" r:id="rId36"/>
    <p:sldId id="317" r:id="rId37"/>
    <p:sldId id="318" r:id="rId38"/>
    <p:sldId id="319" r:id="rId39"/>
    <p:sldId id="320" r:id="rId40"/>
    <p:sldId id="321" r:id="rId41"/>
    <p:sldId id="295" r:id="rId42"/>
    <p:sldId id="296" r:id="rId43"/>
    <p:sldId id="396" r:id="rId44"/>
    <p:sldId id="397" r:id="rId45"/>
    <p:sldId id="324" r:id="rId46"/>
    <p:sldId id="398" r:id="rId47"/>
    <p:sldId id="399" r:id="rId48"/>
    <p:sldId id="400" r:id="rId49"/>
    <p:sldId id="401" r:id="rId50"/>
    <p:sldId id="402" r:id="rId51"/>
    <p:sldId id="413" r:id="rId52"/>
    <p:sldId id="414" r:id="rId53"/>
    <p:sldId id="415" r:id="rId54"/>
    <p:sldId id="404" r:id="rId55"/>
    <p:sldId id="405" r:id="rId56"/>
    <p:sldId id="406" r:id="rId57"/>
    <p:sldId id="407" r:id="rId58"/>
    <p:sldId id="408" r:id="rId59"/>
    <p:sldId id="409" r:id="rId60"/>
    <p:sldId id="410" r:id="rId61"/>
    <p:sldId id="411" r:id="rId62"/>
    <p:sldId id="412" r:id="rId63"/>
    <p:sldId id="416" r:id="rId64"/>
    <p:sldId id="417" r:id="rId65"/>
    <p:sldId id="418" r:id="rId66"/>
    <p:sldId id="419" r:id="rId67"/>
    <p:sldId id="420" r:id="rId68"/>
    <p:sldId id="421" r:id="rId69"/>
    <p:sldId id="297" r:id="rId70"/>
    <p:sldId id="298" r:id="rId71"/>
    <p:sldId id="299" r:id="rId72"/>
    <p:sldId id="300" r:id="rId73"/>
    <p:sldId id="301" r:id="rId74"/>
    <p:sldId id="394" r:id="rId75"/>
    <p:sldId id="395" r:id="rId76"/>
    <p:sldId id="302" r:id="rId77"/>
    <p:sldId id="303" r:id="rId78"/>
    <p:sldId id="304" r:id="rId79"/>
    <p:sldId id="305" r:id="rId80"/>
    <p:sldId id="306" r:id="rId8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576" autoAdjust="0"/>
  </p:normalViewPr>
  <p:slideViewPr>
    <p:cSldViewPr>
      <p:cViewPr varScale="1">
        <p:scale>
          <a:sx n="59" d="100"/>
          <a:sy n="59" d="100"/>
        </p:scale>
        <p:origin x="171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89" Type="http://schemas.openxmlformats.org/officeDocument/2006/relationships/customXml" Target="../customXml/item2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customXml" Target="../customXml/item3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handoutMaster" Target="handoutMasters/handoutMaster1.xml"/><Relationship Id="rId88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3CF2554-8EA8-4054-A554-DC811A89CB4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0CA592-1635-4A0C-9BE8-87B54791063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D5AAAEA-4F1A-434C-A5D6-C45441BFBCE2}" type="datetimeFigureOut">
              <a:rPr lang="en-US"/>
              <a:pPr>
                <a:defRPr/>
              </a:pPr>
              <a:t>9/27/2022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2F0A8C-27CF-45DC-BDE1-3B025D2FAD0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18600"/>
            <a:ext cx="3170238" cy="481013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D17C3E-F0FC-405B-819E-AC2C065E3E7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375" y="9118600"/>
            <a:ext cx="3170238" cy="481013"/>
          </a:xfrm>
          <a:prstGeom prst="rect">
            <a:avLst/>
          </a:prstGeom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136F8A9C-5EB3-4497-A010-99610579DDC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D079D8C-6FF0-4331-AF81-9CA59AFC7D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757977-78CF-4CBF-BD9B-6D72F1512B5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345571CC-270C-47CC-8B22-E27125DB17CB}" type="datetimeFigureOut">
              <a:rPr lang="en-US"/>
              <a:pPr>
                <a:defRPr/>
              </a:pPr>
              <a:t>9/27/2022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5A9172E-21AE-4AC5-B594-23644213325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E57014A-886C-482F-BAFC-9995AF089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21175"/>
          </a:xfrm>
          <a:prstGeom prst="rect">
            <a:avLst/>
          </a:prstGeom>
        </p:spPr>
        <p:txBody>
          <a:bodyPr vert="horz" lIns="96653" tIns="48327" rIns="96653" bIns="4832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A9EB3-FB43-4260-B6B3-C545B34CA9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118600"/>
            <a:ext cx="3170238" cy="481013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95191-A231-4139-9312-173BDBCB59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143375" y="9118600"/>
            <a:ext cx="3170238" cy="481013"/>
          </a:xfrm>
          <a:prstGeom prst="rect">
            <a:avLst/>
          </a:prstGeom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1D182AB-7C85-4258-A393-4AE727F3BF2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Bit" TargetMode="External"/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en.wikipedia.org/wiki/Unicode_Transformation_Format" TargetMode="Externa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B9F194CC-A04D-46EE-A1DC-801781D70AF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>
            <a:extLst>
              <a:ext uri="{FF2B5EF4-FFF2-40B4-BE49-F238E27FC236}">
                <a16:creationId xmlns:a16="http://schemas.microsoft.com/office/drawing/2014/main" id="{11FB4D95-6D89-4819-BCA2-B848864516F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7081D48B-D4B5-4385-B36D-22D532A4C7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5F169FD-D716-4F81-B2C1-202E851E5897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>
            <a:extLst>
              <a:ext uri="{FF2B5EF4-FFF2-40B4-BE49-F238E27FC236}">
                <a16:creationId xmlns:a16="http://schemas.microsoft.com/office/drawing/2014/main" id="{AAF9FE32-67B1-470E-9B6C-5196AAC6DAC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>
            <a:extLst>
              <a:ext uri="{FF2B5EF4-FFF2-40B4-BE49-F238E27FC236}">
                <a16:creationId xmlns:a16="http://schemas.microsoft.com/office/drawing/2014/main" id="{1BD161BC-23A8-4481-91E2-73B464C144B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35844" name="Slide Number Placeholder 3">
            <a:extLst>
              <a:ext uri="{FF2B5EF4-FFF2-40B4-BE49-F238E27FC236}">
                <a16:creationId xmlns:a16="http://schemas.microsoft.com/office/drawing/2014/main" id="{6C5E0DD3-F7B7-45B3-908C-1F356F48CA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21A4EF7-D071-4A68-89F1-95E03B904B91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>
            <a:extLst>
              <a:ext uri="{FF2B5EF4-FFF2-40B4-BE49-F238E27FC236}">
                <a16:creationId xmlns:a16="http://schemas.microsoft.com/office/drawing/2014/main" id="{605BF8D2-1D12-475A-8DA6-827EAC2E07F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>
            <a:extLst>
              <a:ext uri="{FF2B5EF4-FFF2-40B4-BE49-F238E27FC236}">
                <a16:creationId xmlns:a16="http://schemas.microsoft.com/office/drawing/2014/main" id="{EF0D326C-D5C9-47BA-944A-F82EE8F57DA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37892" name="Slide Number Placeholder 3">
            <a:extLst>
              <a:ext uri="{FF2B5EF4-FFF2-40B4-BE49-F238E27FC236}">
                <a16:creationId xmlns:a16="http://schemas.microsoft.com/office/drawing/2014/main" id="{981C3049-EE1A-49F7-8928-6432F56807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18A1EC2-BDFC-41BB-8182-4084191F13FD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23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>
            <a:extLst>
              <a:ext uri="{FF2B5EF4-FFF2-40B4-BE49-F238E27FC236}">
                <a16:creationId xmlns:a16="http://schemas.microsoft.com/office/drawing/2014/main" id="{B32E3C9F-A5E3-4048-B700-60886623169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>
            <a:extLst>
              <a:ext uri="{FF2B5EF4-FFF2-40B4-BE49-F238E27FC236}">
                <a16:creationId xmlns:a16="http://schemas.microsoft.com/office/drawing/2014/main" id="{D0ADC12D-36CF-4739-B85F-C251B788F55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39940" name="Slide Number Placeholder 3">
            <a:extLst>
              <a:ext uri="{FF2B5EF4-FFF2-40B4-BE49-F238E27FC236}">
                <a16:creationId xmlns:a16="http://schemas.microsoft.com/office/drawing/2014/main" id="{15883780-7303-4FD5-8EBF-4A4D54928A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E02F8A6-592F-4ADA-A429-3D4E4EE5D588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24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>
            <a:extLst>
              <a:ext uri="{FF2B5EF4-FFF2-40B4-BE49-F238E27FC236}">
                <a16:creationId xmlns:a16="http://schemas.microsoft.com/office/drawing/2014/main" id="{1065C4D5-07A0-4794-9C37-672F0A34E65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>
            <a:extLst>
              <a:ext uri="{FF2B5EF4-FFF2-40B4-BE49-F238E27FC236}">
                <a16:creationId xmlns:a16="http://schemas.microsoft.com/office/drawing/2014/main" id="{63D6897F-E905-4124-ABEC-390C2F6E9DE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1988" name="Slide Number Placeholder 3">
            <a:extLst>
              <a:ext uri="{FF2B5EF4-FFF2-40B4-BE49-F238E27FC236}">
                <a16:creationId xmlns:a16="http://schemas.microsoft.com/office/drawing/2014/main" id="{CEE49E50-52BB-479E-9931-3709E7150E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87215C9-E573-415E-A76E-1284DCB9FDB0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>
            <a:extLst>
              <a:ext uri="{FF2B5EF4-FFF2-40B4-BE49-F238E27FC236}">
                <a16:creationId xmlns:a16="http://schemas.microsoft.com/office/drawing/2014/main" id="{56D4A476-ABE9-4CFF-A656-AA5FFA21F41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>
            <a:extLst>
              <a:ext uri="{FF2B5EF4-FFF2-40B4-BE49-F238E27FC236}">
                <a16:creationId xmlns:a16="http://schemas.microsoft.com/office/drawing/2014/main" id="{C899A7E1-DDF3-4E65-84B8-8DBEFF4B04B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4036" name="Slide Number Placeholder 3">
            <a:extLst>
              <a:ext uri="{FF2B5EF4-FFF2-40B4-BE49-F238E27FC236}">
                <a16:creationId xmlns:a16="http://schemas.microsoft.com/office/drawing/2014/main" id="{7BD03F38-18D7-4D80-A3C6-23CF23D935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7E42E03-2AC2-459C-9359-EB9288267E71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26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>
            <a:extLst>
              <a:ext uri="{FF2B5EF4-FFF2-40B4-BE49-F238E27FC236}">
                <a16:creationId xmlns:a16="http://schemas.microsoft.com/office/drawing/2014/main" id="{BA089D66-0F69-429E-AAA0-07BC70AC773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>
            <a:extLst>
              <a:ext uri="{FF2B5EF4-FFF2-40B4-BE49-F238E27FC236}">
                <a16:creationId xmlns:a16="http://schemas.microsoft.com/office/drawing/2014/main" id="{4A1A315D-B96B-4DDF-8AA2-D779C5A26E5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6084" name="Slide Number Placeholder 3">
            <a:extLst>
              <a:ext uri="{FF2B5EF4-FFF2-40B4-BE49-F238E27FC236}">
                <a16:creationId xmlns:a16="http://schemas.microsoft.com/office/drawing/2014/main" id="{CAEE8E37-56AB-4AC1-8188-0D00848099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FABCC19-7DF2-4564-A220-91417578F5D1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27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>
            <a:extLst>
              <a:ext uri="{FF2B5EF4-FFF2-40B4-BE49-F238E27FC236}">
                <a16:creationId xmlns:a16="http://schemas.microsoft.com/office/drawing/2014/main" id="{0EEF7BED-D656-4A8F-BBCA-7F375AB4F41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>
            <a:extLst>
              <a:ext uri="{FF2B5EF4-FFF2-40B4-BE49-F238E27FC236}">
                <a16:creationId xmlns:a16="http://schemas.microsoft.com/office/drawing/2014/main" id="{34384249-5A3D-40C3-96F9-3A0F18B91BD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8132" name="Slide Number Placeholder 3">
            <a:extLst>
              <a:ext uri="{FF2B5EF4-FFF2-40B4-BE49-F238E27FC236}">
                <a16:creationId xmlns:a16="http://schemas.microsoft.com/office/drawing/2014/main" id="{62B5B458-D148-4BD6-8FC3-CE97FCC1A1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1D8D2E2-37ED-4467-9F69-FE727943579D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28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>
            <a:extLst>
              <a:ext uri="{FF2B5EF4-FFF2-40B4-BE49-F238E27FC236}">
                <a16:creationId xmlns:a16="http://schemas.microsoft.com/office/drawing/2014/main" id="{0B9F098A-4513-4827-8639-13A4072523C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>
            <a:extLst>
              <a:ext uri="{FF2B5EF4-FFF2-40B4-BE49-F238E27FC236}">
                <a16:creationId xmlns:a16="http://schemas.microsoft.com/office/drawing/2014/main" id="{A89CDF36-9201-4112-968F-DF443B01FB5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50180" name="Slide Number Placeholder 3">
            <a:extLst>
              <a:ext uri="{FF2B5EF4-FFF2-40B4-BE49-F238E27FC236}">
                <a16:creationId xmlns:a16="http://schemas.microsoft.com/office/drawing/2014/main" id="{9B9622E9-14BE-42BD-AEC6-52540A3038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EEEB1CE-6B74-498A-9798-DE89AA4E7F5C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29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>
            <a:extLst>
              <a:ext uri="{FF2B5EF4-FFF2-40B4-BE49-F238E27FC236}">
                <a16:creationId xmlns:a16="http://schemas.microsoft.com/office/drawing/2014/main" id="{EFDDD493-58C3-4E78-B768-98947A95D0B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>
            <a:extLst>
              <a:ext uri="{FF2B5EF4-FFF2-40B4-BE49-F238E27FC236}">
                <a16:creationId xmlns:a16="http://schemas.microsoft.com/office/drawing/2014/main" id="{9EAFCF29-C0F6-47C1-A15E-AD24232D24E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52228" name="Slide Number Placeholder 3">
            <a:extLst>
              <a:ext uri="{FF2B5EF4-FFF2-40B4-BE49-F238E27FC236}">
                <a16:creationId xmlns:a16="http://schemas.microsoft.com/office/drawing/2014/main" id="{50ABA6B8-8FF4-496A-B0B3-F13E917EA5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A9E51CD-4351-4D8B-8101-BA42181C339C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30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>
            <a:extLst>
              <a:ext uri="{FF2B5EF4-FFF2-40B4-BE49-F238E27FC236}">
                <a16:creationId xmlns:a16="http://schemas.microsoft.com/office/drawing/2014/main" id="{5EC1D0A6-AC78-4B03-9A0F-77DD7BB958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>
            <a:extLst>
              <a:ext uri="{FF2B5EF4-FFF2-40B4-BE49-F238E27FC236}">
                <a16:creationId xmlns:a16="http://schemas.microsoft.com/office/drawing/2014/main" id="{47C220CB-D711-44C9-8FF3-41046070825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54276" name="Slide Number Placeholder 3">
            <a:extLst>
              <a:ext uri="{FF2B5EF4-FFF2-40B4-BE49-F238E27FC236}">
                <a16:creationId xmlns:a16="http://schemas.microsoft.com/office/drawing/2014/main" id="{71AD0354-6950-4CBD-9086-1BDF119B6F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C75E125-6056-46AD-8B0B-36E098A55558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>
            <a:extLst>
              <a:ext uri="{FF2B5EF4-FFF2-40B4-BE49-F238E27FC236}">
                <a16:creationId xmlns:a16="http://schemas.microsoft.com/office/drawing/2014/main" id="{4215C7DA-3727-46B3-904C-B11102B6F19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>
            <a:extLst>
              <a:ext uri="{FF2B5EF4-FFF2-40B4-BE49-F238E27FC236}">
                <a16:creationId xmlns:a16="http://schemas.microsoft.com/office/drawing/2014/main" id="{147DAC2E-3288-41DC-BE2F-51EE511BE54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7172" name="Slide Number Placeholder 3">
            <a:extLst>
              <a:ext uri="{FF2B5EF4-FFF2-40B4-BE49-F238E27FC236}">
                <a16:creationId xmlns:a16="http://schemas.microsoft.com/office/drawing/2014/main" id="{F277DEEA-B295-453C-9F4A-7321603A1B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EBDCA18-B176-4660-90CB-830F761B15A7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>
            <a:extLst>
              <a:ext uri="{FF2B5EF4-FFF2-40B4-BE49-F238E27FC236}">
                <a16:creationId xmlns:a16="http://schemas.microsoft.com/office/drawing/2014/main" id="{EA60285B-1B62-4EDC-A9CA-420A022F24B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>
            <a:extLst>
              <a:ext uri="{FF2B5EF4-FFF2-40B4-BE49-F238E27FC236}">
                <a16:creationId xmlns:a16="http://schemas.microsoft.com/office/drawing/2014/main" id="{284E1877-5661-4728-9882-52095C1D131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56324" name="Slide Number Placeholder 3">
            <a:extLst>
              <a:ext uri="{FF2B5EF4-FFF2-40B4-BE49-F238E27FC236}">
                <a16:creationId xmlns:a16="http://schemas.microsoft.com/office/drawing/2014/main" id="{E06F7E46-5469-4E7F-AEC0-042E666299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8AF2742-3640-4622-87D5-0481D6F45B70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>
            <a:extLst>
              <a:ext uri="{FF2B5EF4-FFF2-40B4-BE49-F238E27FC236}">
                <a16:creationId xmlns:a16="http://schemas.microsoft.com/office/drawing/2014/main" id="{1AB35819-5BC5-41AE-9418-E7DA74ACFF2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>
            <a:extLst>
              <a:ext uri="{FF2B5EF4-FFF2-40B4-BE49-F238E27FC236}">
                <a16:creationId xmlns:a16="http://schemas.microsoft.com/office/drawing/2014/main" id="{20058BD8-59F1-49A9-ABE4-0BAD47C9D43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58372" name="Slide Number Placeholder 3">
            <a:extLst>
              <a:ext uri="{FF2B5EF4-FFF2-40B4-BE49-F238E27FC236}">
                <a16:creationId xmlns:a16="http://schemas.microsoft.com/office/drawing/2014/main" id="{E8FC092F-2EFA-44F7-BD65-9E7983D44D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1123BAE-3897-49C6-B332-1A38841C6440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33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>
            <a:extLst>
              <a:ext uri="{FF2B5EF4-FFF2-40B4-BE49-F238E27FC236}">
                <a16:creationId xmlns:a16="http://schemas.microsoft.com/office/drawing/2014/main" id="{7AACAB38-9B0E-4DA8-9ACE-6D16CDA8996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>
            <a:extLst>
              <a:ext uri="{FF2B5EF4-FFF2-40B4-BE49-F238E27FC236}">
                <a16:creationId xmlns:a16="http://schemas.microsoft.com/office/drawing/2014/main" id="{82EFD5B8-E125-472E-BB22-B15407414B6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60420" name="Slide Number Placeholder 3">
            <a:extLst>
              <a:ext uri="{FF2B5EF4-FFF2-40B4-BE49-F238E27FC236}">
                <a16:creationId xmlns:a16="http://schemas.microsoft.com/office/drawing/2014/main" id="{4517F859-5D80-4F5B-BC7E-3AA724A118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D889617-C564-4804-8F68-FF231489F6AA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34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8BD43F22-D73B-4C44-B737-F8963F2988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74EED13-32EB-4B3D-85AF-B446CA4B58E9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35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54FB78F2-21BA-432E-8352-B4A01631C9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CEC58AF4-47C4-45AA-88F2-C86CB04C26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08A7C34D-A0B3-41B4-9033-EC753B8185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C627D1C-1528-47A6-8746-E7601365FA58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36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3467C6A0-4BDB-4235-B2DC-EC6113188D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0E486A7D-4771-40BB-94B9-35FF0B4CFE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6E343A03-3824-4BDB-805D-5566103B0B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985E1FE-74C4-4CD5-B8C0-80601912E5EB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37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EF0FA473-DF02-4CB1-9E38-924EA9616C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F87F719D-5B74-4E13-B4E7-6D30DCF737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94D10C9B-287A-408A-960C-B531D3D877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DD7EA98-4984-4C2B-82DE-303DDD8B6C71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38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0FEEB026-DD0D-4A29-AD2E-ECD2C9ED89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6E4A51FD-F05E-4DB1-A049-E8BF852D09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428C21B9-B985-46E2-89CA-70F370470C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C1E374-EAF1-4CAA-AFA5-05C840809C60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39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C7FCB972-AEDE-43B0-AB02-B9CC506624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A06BE48A-C4E8-437F-AE39-B1441B715B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6582CE91-BD77-4DFB-BDBF-85033DA805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450B29D-DEE8-46DD-9A56-75721F576AE4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40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D6C1F4A2-9937-45C4-9DB7-9BA2B3C65E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58B99FDC-E09A-4E83-8AFD-FD3687728A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>
            <a:extLst>
              <a:ext uri="{FF2B5EF4-FFF2-40B4-BE49-F238E27FC236}">
                <a16:creationId xmlns:a16="http://schemas.microsoft.com/office/drawing/2014/main" id="{C0F29150-0511-4C9A-A308-3556E5750C1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>
            <a:extLst>
              <a:ext uri="{FF2B5EF4-FFF2-40B4-BE49-F238E27FC236}">
                <a16:creationId xmlns:a16="http://schemas.microsoft.com/office/drawing/2014/main" id="{A32C4F0A-4ADD-42F7-AE26-535AA8C4122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Another Way::</a:t>
            </a:r>
          </a:p>
          <a:p>
            <a:r>
              <a:rPr lang="en-US" altLang="en-US"/>
              <a:t>Signed Value</a:t>
            </a:r>
            <a:r>
              <a:rPr lang="en-US" altLang="en-US">
                <a:sym typeface="Wingdings" panose="05000000000000000000" pitchFamily="2" charset="2"/>
              </a:rPr>
              <a:t></a:t>
            </a:r>
            <a:r>
              <a:rPr lang="en-US" altLang="en-US"/>
              <a:t>-1</a:t>
            </a:r>
          </a:p>
          <a:p>
            <a:r>
              <a:rPr lang="en-US" altLang="en-US"/>
              <a:t>2</a:t>
            </a:r>
            <a:r>
              <a:rPr lang="en-US" altLang="en-US" baseline="30000"/>
              <a:t>n</a:t>
            </a:r>
            <a:r>
              <a:rPr lang="en-US" altLang="en-US"/>
              <a:t>-(1)=256-1=255=Binary(11111111)</a:t>
            </a:r>
            <a:endParaRPr lang="en-US" altLang="en-US" baseline="30000"/>
          </a:p>
          <a:p>
            <a:endParaRPr lang="en-US" altLang="en-US"/>
          </a:p>
        </p:txBody>
      </p:sp>
      <p:sp>
        <p:nvSpPr>
          <p:cNvPr id="74756" name="Slide Number Placeholder 3">
            <a:extLst>
              <a:ext uri="{FF2B5EF4-FFF2-40B4-BE49-F238E27FC236}">
                <a16:creationId xmlns:a16="http://schemas.microsoft.com/office/drawing/2014/main" id="{DC80D3E2-098E-45B0-809C-DF69A3B500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C1C03CA-B02E-4759-84AD-87F4106B7DFB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>
            <a:extLst>
              <a:ext uri="{FF2B5EF4-FFF2-40B4-BE49-F238E27FC236}">
                <a16:creationId xmlns:a16="http://schemas.microsoft.com/office/drawing/2014/main" id="{2DC925B0-CDDD-43E4-9B2F-CD2DD7BF65D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>
            <a:extLst>
              <a:ext uri="{FF2B5EF4-FFF2-40B4-BE49-F238E27FC236}">
                <a16:creationId xmlns:a16="http://schemas.microsoft.com/office/drawing/2014/main" id="{12D9E699-3FD2-4000-B281-C8109AA9A3A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FF8F4049-674C-4380-94F0-3D72841087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0DB6E7E-4577-4C4B-96B0-EF12DF6AC257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>
            <a:extLst>
              <a:ext uri="{FF2B5EF4-FFF2-40B4-BE49-F238E27FC236}">
                <a16:creationId xmlns:a16="http://schemas.microsoft.com/office/drawing/2014/main" id="{3C05457D-7677-4923-8CC7-6D72870A3BE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>
            <a:extLst>
              <a:ext uri="{FF2B5EF4-FFF2-40B4-BE49-F238E27FC236}">
                <a16:creationId xmlns:a16="http://schemas.microsoft.com/office/drawing/2014/main" id="{7845C4F9-30ED-43F5-AD8B-24E9E04D26D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76804" name="Slide Number Placeholder 3">
            <a:extLst>
              <a:ext uri="{FF2B5EF4-FFF2-40B4-BE49-F238E27FC236}">
                <a16:creationId xmlns:a16="http://schemas.microsoft.com/office/drawing/2014/main" id="{B9BAF36E-2B04-43C5-9420-72D05A2DE1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C6D04FE-91EC-4702-A58D-434CFE6770EC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0600629C-FAB6-44DA-A3C8-A7A59F3BEB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EBC6148-B1C0-400A-9669-9D55313327C6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6FA1EC66-0149-4BF2-AAF8-F0A4C57B45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DD8766B9-0808-403F-B878-E289DA6531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A8364FC8-DDEA-4620-BFF0-92F71BE3A2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D952EF7-5172-44EB-97FB-7B88802F8705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DC2411FD-9C72-47FF-AA09-DD27D39979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BF0F00AB-2E02-4CB0-87C2-37BCA46FBA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>
            <a:extLst>
              <a:ext uri="{FF2B5EF4-FFF2-40B4-BE49-F238E27FC236}">
                <a16:creationId xmlns:a16="http://schemas.microsoft.com/office/drawing/2014/main" id="{4962ADC9-C146-4BD6-B363-923ED174104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>
            <a:extLst>
              <a:ext uri="{FF2B5EF4-FFF2-40B4-BE49-F238E27FC236}">
                <a16:creationId xmlns:a16="http://schemas.microsoft.com/office/drawing/2014/main" id="{67788534-77A0-456C-BBFA-E0CE2187AFC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82948" name="Slide Number Placeholder 3">
            <a:extLst>
              <a:ext uri="{FF2B5EF4-FFF2-40B4-BE49-F238E27FC236}">
                <a16:creationId xmlns:a16="http://schemas.microsoft.com/office/drawing/2014/main" id="{C6FD7170-B6E1-4786-9458-E52176B3FC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249D33E-0886-4BF3-97DC-E21D5A249FD0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769E76BB-8570-4548-B321-983A1B4666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A7C8EEA-001A-4DC3-815F-6DCE6E30B2E5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1D06E3B0-324A-40CB-AC57-FA290BDE49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DED83BDE-44B4-4020-B9D1-2832A2A00B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>
            <a:extLst>
              <a:ext uri="{FF2B5EF4-FFF2-40B4-BE49-F238E27FC236}">
                <a16:creationId xmlns:a16="http://schemas.microsoft.com/office/drawing/2014/main" id="{BA18FF7A-A48E-4468-A762-08CE89FE7D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Notes Placeholder 2">
            <a:extLst>
              <a:ext uri="{FF2B5EF4-FFF2-40B4-BE49-F238E27FC236}">
                <a16:creationId xmlns:a16="http://schemas.microsoft.com/office/drawing/2014/main" id="{F221EE0D-8C8E-429B-A292-61BD016B6F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89092" name="Slide Number Placeholder 3">
            <a:extLst>
              <a:ext uri="{FF2B5EF4-FFF2-40B4-BE49-F238E27FC236}">
                <a16:creationId xmlns:a16="http://schemas.microsoft.com/office/drawing/2014/main" id="{A7602A84-0D92-4F44-957F-573B830105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0B813C2-E23C-4E6E-81EF-565321F1B7F7}" type="slidenum">
              <a:rPr lang="en-US" altLang="en-US"/>
              <a:pPr/>
              <a:t>49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>
            <a:extLst>
              <a:ext uri="{FF2B5EF4-FFF2-40B4-BE49-F238E27FC236}">
                <a16:creationId xmlns:a16="http://schemas.microsoft.com/office/drawing/2014/main" id="{B7DC62BC-79D4-43CB-BF5E-BE1C24E0D1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Notes Placeholder 2">
            <a:extLst>
              <a:ext uri="{FF2B5EF4-FFF2-40B4-BE49-F238E27FC236}">
                <a16:creationId xmlns:a16="http://schemas.microsoft.com/office/drawing/2014/main" id="{3C09374F-47EE-4F0E-B95A-8EBB67C271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95236" name="Slide Number Placeholder 3">
            <a:extLst>
              <a:ext uri="{FF2B5EF4-FFF2-40B4-BE49-F238E27FC236}">
                <a16:creationId xmlns:a16="http://schemas.microsoft.com/office/drawing/2014/main" id="{ADA4AF3C-69D4-4DAC-A778-63F8E4D7A3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FBC7DAB-48FA-4DAB-9AD1-E3B23A0070D6}" type="slidenum">
              <a:rPr lang="en-US" altLang="en-US"/>
              <a:pPr/>
              <a:t>54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>
            <a:extLst>
              <a:ext uri="{FF2B5EF4-FFF2-40B4-BE49-F238E27FC236}">
                <a16:creationId xmlns:a16="http://schemas.microsoft.com/office/drawing/2014/main" id="{0FCDC35F-21E8-45D0-B5B2-9A551929A8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Notes Placeholder 2">
            <a:extLst>
              <a:ext uri="{FF2B5EF4-FFF2-40B4-BE49-F238E27FC236}">
                <a16:creationId xmlns:a16="http://schemas.microsoft.com/office/drawing/2014/main" id="{0B7AF88A-93B5-4DF8-97B3-E432071AD2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97284" name="Slide Number Placeholder 3">
            <a:extLst>
              <a:ext uri="{FF2B5EF4-FFF2-40B4-BE49-F238E27FC236}">
                <a16:creationId xmlns:a16="http://schemas.microsoft.com/office/drawing/2014/main" id="{3D4A5065-1483-4FEA-B254-01320EFDEE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51A121F-8895-44DA-B0F2-51F3AA43856D}" type="slidenum">
              <a:rPr lang="en-US" altLang="en-US"/>
              <a:pPr/>
              <a:t>55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>
            <a:extLst>
              <a:ext uri="{FF2B5EF4-FFF2-40B4-BE49-F238E27FC236}">
                <a16:creationId xmlns:a16="http://schemas.microsoft.com/office/drawing/2014/main" id="{7C1A0FC3-6511-4EE6-9F2E-A58FA84101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Notes Placeholder 2">
            <a:extLst>
              <a:ext uri="{FF2B5EF4-FFF2-40B4-BE49-F238E27FC236}">
                <a16:creationId xmlns:a16="http://schemas.microsoft.com/office/drawing/2014/main" id="{1DDC7272-1E68-4D86-B86B-BBDBCC73D1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99332" name="Slide Number Placeholder 3">
            <a:extLst>
              <a:ext uri="{FF2B5EF4-FFF2-40B4-BE49-F238E27FC236}">
                <a16:creationId xmlns:a16="http://schemas.microsoft.com/office/drawing/2014/main" id="{8476E7FB-2FFC-479D-B9A9-C2184E1B8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C2CD1C0-F67A-404E-AEC1-1AE2492F343D}" type="slidenum">
              <a:rPr lang="en-US" altLang="en-US"/>
              <a:pPr/>
              <a:t>56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>
            <a:extLst>
              <a:ext uri="{FF2B5EF4-FFF2-40B4-BE49-F238E27FC236}">
                <a16:creationId xmlns:a16="http://schemas.microsoft.com/office/drawing/2014/main" id="{9F42FFAD-F8D3-43B0-B86A-99B9C76B32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Notes Placeholder 2">
            <a:extLst>
              <a:ext uri="{FF2B5EF4-FFF2-40B4-BE49-F238E27FC236}">
                <a16:creationId xmlns:a16="http://schemas.microsoft.com/office/drawing/2014/main" id="{98EA67A4-7C38-4361-8109-A66FD147F7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01380" name="Slide Number Placeholder 3">
            <a:extLst>
              <a:ext uri="{FF2B5EF4-FFF2-40B4-BE49-F238E27FC236}">
                <a16:creationId xmlns:a16="http://schemas.microsoft.com/office/drawing/2014/main" id="{AC59E568-E706-4AFE-857C-FD06071C43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912DDE3-EF11-4890-AB40-C5335ADFF6C6}" type="slidenum">
              <a:rPr lang="en-US" altLang="en-US"/>
              <a:pPr/>
              <a:t>57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>
            <a:extLst>
              <a:ext uri="{FF2B5EF4-FFF2-40B4-BE49-F238E27FC236}">
                <a16:creationId xmlns:a16="http://schemas.microsoft.com/office/drawing/2014/main" id="{1C837802-8C46-411C-917B-FDB4CE77E23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>
            <a:extLst>
              <a:ext uri="{FF2B5EF4-FFF2-40B4-BE49-F238E27FC236}">
                <a16:creationId xmlns:a16="http://schemas.microsoft.com/office/drawing/2014/main" id="{01E28B9D-538A-413A-A69F-29D4FDA5E7D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F8FF22F0-53F1-4D40-8084-5D0F7D5BEF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8117FB4-AE8A-44E1-AA8D-F3A2AB096143}" type="slidenum">
              <a:rPr lang="en-US" altLang="en-US"/>
              <a:pPr/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>
            <a:extLst>
              <a:ext uri="{FF2B5EF4-FFF2-40B4-BE49-F238E27FC236}">
                <a16:creationId xmlns:a16="http://schemas.microsoft.com/office/drawing/2014/main" id="{F4C2D2D1-7C8B-4F17-A9F3-E568B5E959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Notes Placeholder 2">
            <a:extLst>
              <a:ext uri="{FF2B5EF4-FFF2-40B4-BE49-F238E27FC236}">
                <a16:creationId xmlns:a16="http://schemas.microsoft.com/office/drawing/2014/main" id="{AED4F7F3-7E21-4D07-B6CA-7AE728E6D5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03428" name="Slide Number Placeholder 3">
            <a:extLst>
              <a:ext uri="{FF2B5EF4-FFF2-40B4-BE49-F238E27FC236}">
                <a16:creationId xmlns:a16="http://schemas.microsoft.com/office/drawing/2014/main" id="{7FB4B09A-F91E-464D-ADF9-4AE8627164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3EF00F4-949C-4BB2-822C-43BC796C4541}" type="slidenum">
              <a:rPr lang="en-US" altLang="en-US"/>
              <a:pPr/>
              <a:t>58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>
            <a:extLst>
              <a:ext uri="{FF2B5EF4-FFF2-40B4-BE49-F238E27FC236}">
                <a16:creationId xmlns:a16="http://schemas.microsoft.com/office/drawing/2014/main" id="{8C2B775A-A357-4BFC-8BFE-41879C354E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Notes Placeholder 2">
            <a:extLst>
              <a:ext uri="{FF2B5EF4-FFF2-40B4-BE49-F238E27FC236}">
                <a16:creationId xmlns:a16="http://schemas.microsoft.com/office/drawing/2014/main" id="{EF2CD323-EF6C-4719-BDE1-2D4A373A79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05476" name="Slide Number Placeholder 3">
            <a:extLst>
              <a:ext uri="{FF2B5EF4-FFF2-40B4-BE49-F238E27FC236}">
                <a16:creationId xmlns:a16="http://schemas.microsoft.com/office/drawing/2014/main" id="{CE6DBBF1-D626-4A7F-A18F-AC58334946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C11A028-D46F-4EF2-8A79-FB80C2CEB219}" type="slidenum">
              <a:rPr lang="en-US" altLang="en-US"/>
              <a:pPr/>
              <a:t>59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>
            <a:extLst>
              <a:ext uri="{FF2B5EF4-FFF2-40B4-BE49-F238E27FC236}">
                <a16:creationId xmlns:a16="http://schemas.microsoft.com/office/drawing/2014/main" id="{761EA296-CADB-4CC8-BA6E-FCEFFEED3B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Notes Placeholder 2">
            <a:extLst>
              <a:ext uri="{FF2B5EF4-FFF2-40B4-BE49-F238E27FC236}">
                <a16:creationId xmlns:a16="http://schemas.microsoft.com/office/drawing/2014/main" id="{79097A82-C938-481B-B62A-CB4E6E88E6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07524" name="Slide Number Placeholder 3">
            <a:extLst>
              <a:ext uri="{FF2B5EF4-FFF2-40B4-BE49-F238E27FC236}">
                <a16:creationId xmlns:a16="http://schemas.microsoft.com/office/drawing/2014/main" id="{6670509E-65ED-4EFF-A6F6-4573E8A0C8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07B65BE-123E-4494-A890-5E35E692F85C}" type="slidenum">
              <a:rPr lang="en-US" altLang="en-US"/>
              <a:pPr/>
              <a:t>60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>
            <a:extLst>
              <a:ext uri="{FF2B5EF4-FFF2-40B4-BE49-F238E27FC236}">
                <a16:creationId xmlns:a16="http://schemas.microsoft.com/office/drawing/2014/main" id="{774BC0E3-3435-4BB6-B42B-ED896DCD8E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Notes Placeholder 2">
            <a:extLst>
              <a:ext uri="{FF2B5EF4-FFF2-40B4-BE49-F238E27FC236}">
                <a16:creationId xmlns:a16="http://schemas.microsoft.com/office/drawing/2014/main" id="{22799AD8-B81A-4CD5-908E-F0164D7D19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09572" name="Slide Number Placeholder 3">
            <a:extLst>
              <a:ext uri="{FF2B5EF4-FFF2-40B4-BE49-F238E27FC236}">
                <a16:creationId xmlns:a16="http://schemas.microsoft.com/office/drawing/2014/main" id="{A4E1EE81-1DAB-4224-B42E-CE7C7838E3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FB79040-2EAA-41A9-830F-27540069E668}" type="slidenum">
              <a:rPr lang="en-US" altLang="en-US"/>
              <a:pPr/>
              <a:t>61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>
            <a:extLst>
              <a:ext uri="{FF2B5EF4-FFF2-40B4-BE49-F238E27FC236}">
                <a16:creationId xmlns:a16="http://schemas.microsoft.com/office/drawing/2014/main" id="{4FA12431-C466-4754-9D28-08ED9F7AB7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Notes Placeholder 2">
            <a:extLst>
              <a:ext uri="{FF2B5EF4-FFF2-40B4-BE49-F238E27FC236}">
                <a16:creationId xmlns:a16="http://schemas.microsoft.com/office/drawing/2014/main" id="{15955476-E55C-453C-9587-A668A8ACB0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11620" name="Slide Number Placeholder 3">
            <a:extLst>
              <a:ext uri="{FF2B5EF4-FFF2-40B4-BE49-F238E27FC236}">
                <a16:creationId xmlns:a16="http://schemas.microsoft.com/office/drawing/2014/main" id="{0E95A9DD-0102-4EAB-BDF3-3897D274D1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B0B0380-F18F-4510-A803-6F6AB02A539A}" type="slidenum">
              <a:rPr lang="en-US" altLang="en-US"/>
              <a:pPr/>
              <a:t>62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>
            <a:extLst>
              <a:ext uri="{FF2B5EF4-FFF2-40B4-BE49-F238E27FC236}">
                <a16:creationId xmlns:a16="http://schemas.microsoft.com/office/drawing/2014/main" id="{02D91575-CB33-45FE-B633-EFB319519D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Notes Placeholder 2">
            <a:extLst>
              <a:ext uri="{FF2B5EF4-FFF2-40B4-BE49-F238E27FC236}">
                <a16:creationId xmlns:a16="http://schemas.microsoft.com/office/drawing/2014/main" id="{B1448924-796F-4993-BCE7-7E3E6B203E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13668" name="Slide Number Placeholder 3">
            <a:extLst>
              <a:ext uri="{FF2B5EF4-FFF2-40B4-BE49-F238E27FC236}">
                <a16:creationId xmlns:a16="http://schemas.microsoft.com/office/drawing/2014/main" id="{B98F90E0-BF32-4B9F-A852-59D4A8D3CE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A78E944-B498-4A84-BA2C-CC2D1BFC6945}" type="slidenum">
              <a:rPr lang="en-US" altLang="en-US"/>
              <a:pPr/>
              <a:t>63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>
            <a:extLst>
              <a:ext uri="{FF2B5EF4-FFF2-40B4-BE49-F238E27FC236}">
                <a16:creationId xmlns:a16="http://schemas.microsoft.com/office/drawing/2014/main" id="{E2D039CA-CDEC-4B52-B056-FDC6FFA47F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Notes Placeholder 2">
            <a:extLst>
              <a:ext uri="{FF2B5EF4-FFF2-40B4-BE49-F238E27FC236}">
                <a16:creationId xmlns:a16="http://schemas.microsoft.com/office/drawing/2014/main" id="{E599E160-FD55-4B57-8187-B86D9863F2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15716" name="Slide Number Placeholder 3">
            <a:extLst>
              <a:ext uri="{FF2B5EF4-FFF2-40B4-BE49-F238E27FC236}">
                <a16:creationId xmlns:a16="http://schemas.microsoft.com/office/drawing/2014/main" id="{652693CF-CB2F-4B0A-87C9-BB897C66AE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B5B95B2-876E-49FD-85F0-11EC8CFB8F87}" type="slidenum">
              <a:rPr lang="en-US" altLang="en-US"/>
              <a:pPr/>
              <a:t>64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>
            <a:extLst>
              <a:ext uri="{FF2B5EF4-FFF2-40B4-BE49-F238E27FC236}">
                <a16:creationId xmlns:a16="http://schemas.microsoft.com/office/drawing/2014/main" id="{4B726C76-495F-49BC-B970-E7AFE00275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3" name="Notes Placeholder 2">
            <a:extLst>
              <a:ext uri="{FF2B5EF4-FFF2-40B4-BE49-F238E27FC236}">
                <a16:creationId xmlns:a16="http://schemas.microsoft.com/office/drawing/2014/main" id="{78FB16A8-9E21-4FBF-95F5-7E8CA22F8D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17764" name="Slide Number Placeholder 3">
            <a:extLst>
              <a:ext uri="{FF2B5EF4-FFF2-40B4-BE49-F238E27FC236}">
                <a16:creationId xmlns:a16="http://schemas.microsoft.com/office/drawing/2014/main" id="{31A179D0-2396-4E31-B2F7-7F9771F753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0EE58DB-6773-4932-9FC5-81A6E7B853CB}" type="slidenum">
              <a:rPr lang="en-US" altLang="en-US"/>
              <a:pPr/>
              <a:t>65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>
            <a:extLst>
              <a:ext uri="{FF2B5EF4-FFF2-40B4-BE49-F238E27FC236}">
                <a16:creationId xmlns:a16="http://schemas.microsoft.com/office/drawing/2014/main" id="{28F08E12-5C17-494A-BA80-E6273C103C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9811" name="Notes Placeholder 2">
            <a:extLst>
              <a:ext uri="{FF2B5EF4-FFF2-40B4-BE49-F238E27FC236}">
                <a16:creationId xmlns:a16="http://schemas.microsoft.com/office/drawing/2014/main" id="{607261ED-080A-4AF4-83FF-E05BDE5D03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19812" name="Slide Number Placeholder 3">
            <a:extLst>
              <a:ext uri="{FF2B5EF4-FFF2-40B4-BE49-F238E27FC236}">
                <a16:creationId xmlns:a16="http://schemas.microsoft.com/office/drawing/2014/main" id="{3ECFAB63-2312-43C3-BE75-7D2604C5BA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9CD0ABC-0B88-44EF-A9D3-2D0830C5671F}" type="slidenum">
              <a:rPr lang="en-US" altLang="en-US"/>
              <a:pPr/>
              <a:t>66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>
            <a:extLst>
              <a:ext uri="{FF2B5EF4-FFF2-40B4-BE49-F238E27FC236}">
                <a16:creationId xmlns:a16="http://schemas.microsoft.com/office/drawing/2014/main" id="{4946BE74-50C5-45C6-829F-3402A30514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1859" name="Notes Placeholder 2">
            <a:extLst>
              <a:ext uri="{FF2B5EF4-FFF2-40B4-BE49-F238E27FC236}">
                <a16:creationId xmlns:a16="http://schemas.microsoft.com/office/drawing/2014/main" id="{CEA8B995-5059-4A81-B3CF-5C76550EF4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21860" name="Slide Number Placeholder 3">
            <a:extLst>
              <a:ext uri="{FF2B5EF4-FFF2-40B4-BE49-F238E27FC236}">
                <a16:creationId xmlns:a16="http://schemas.microsoft.com/office/drawing/2014/main" id="{C173D392-5BCE-47C0-991E-C70CCD18EF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C0E085E-40F5-46B5-8BB4-506D0A7D63B3}" type="slidenum">
              <a:rPr lang="en-US" altLang="en-US"/>
              <a:pPr/>
              <a:t>67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3E68654A-2F3B-4426-86BD-F23EFDCAF5C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0E23F1A4-2C54-4741-956E-9DCAB6DF420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420A0C6A-F36F-4F8C-AD04-2055794BD4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E36FEE5-C828-486D-8FCA-1A5D4F34B1CD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>
            <a:extLst>
              <a:ext uri="{FF2B5EF4-FFF2-40B4-BE49-F238E27FC236}">
                <a16:creationId xmlns:a16="http://schemas.microsoft.com/office/drawing/2014/main" id="{41F53484-AAA0-4B26-9401-543EE001F9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3907" name="Notes Placeholder 2">
            <a:extLst>
              <a:ext uri="{FF2B5EF4-FFF2-40B4-BE49-F238E27FC236}">
                <a16:creationId xmlns:a16="http://schemas.microsoft.com/office/drawing/2014/main" id="{2D9CDB77-E651-48BF-9191-24C3B581F1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23908" name="Slide Number Placeholder 3">
            <a:extLst>
              <a:ext uri="{FF2B5EF4-FFF2-40B4-BE49-F238E27FC236}">
                <a16:creationId xmlns:a16="http://schemas.microsoft.com/office/drawing/2014/main" id="{99B13AF4-78EF-4AA1-A6BB-D8991FB11C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4ECEA21-1EF0-4F64-A89B-5CA237F29A0F}" type="slidenum">
              <a:rPr lang="en-US" altLang="en-US"/>
              <a:pPr/>
              <a:t>68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>
            <a:extLst>
              <a:ext uri="{FF2B5EF4-FFF2-40B4-BE49-F238E27FC236}">
                <a16:creationId xmlns:a16="http://schemas.microsoft.com/office/drawing/2014/main" id="{C6F17C58-5F67-4877-B505-64FC329A857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5955" name="Notes Placeholder 2">
            <a:extLst>
              <a:ext uri="{FF2B5EF4-FFF2-40B4-BE49-F238E27FC236}">
                <a16:creationId xmlns:a16="http://schemas.microsoft.com/office/drawing/2014/main" id="{2FB1D086-CD68-44DA-A495-F5A98D4FB18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25956" name="Slide Number Placeholder 3">
            <a:extLst>
              <a:ext uri="{FF2B5EF4-FFF2-40B4-BE49-F238E27FC236}">
                <a16:creationId xmlns:a16="http://schemas.microsoft.com/office/drawing/2014/main" id="{16DDB77B-702E-4518-9914-0B1670A910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F90CA88-EAC6-49F7-9A0B-446D7D8A4500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69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>
            <a:extLst>
              <a:ext uri="{FF2B5EF4-FFF2-40B4-BE49-F238E27FC236}">
                <a16:creationId xmlns:a16="http://schemas.microsoft.com/office/drawing/2014/main" id="{7214FA68-7E98-4512-98B7-B5241D005B8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3" name="Notes Placeholder 2">
            <a:extLst>
              <a:ext uri="{FF2B5EF4-FFF2-40B4-BE49-F238E27FC236}">
                <a16:creationId xmlns:a16="http://schemas.microsoft.com/office/drawing/2014/main" id="{D09EFE74-12FD-42DA-88C8-6BFE574E47B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28004" name="Slide Number Placeholder 3">
            <a:extLst>
              <a:ext uri="{FF2B5EF4-FFF2-40B4-BE49-F238E27FC236}">
                <a16:creationId xmlns:a16="http://schemas.microsoft.com/office/drawing/2014/main" id="{B6AE3BEB-4B39-4F24-BCFB-CC73C3A62A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6ED4C47-3B38-4C17-A6BB-3F452037DA37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70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>
            <a:extLst>
              <a:ext uri="{FF2B5EF4-FFF2-40B4-BE49-F238E27FC236}">
                <a16:creationId xmlns:a16="http://schemas.microsoft.com/office/drawing/2014/main" id="{FF28DB0E-9E0F-4AD2-AEA3-3128335FA62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0051" name="Notes Placeholder 2">
            <a:extLst>
              <a:ext uri="{FF2B5EF4-FFF2-40B4-BE49-F238E27FC236}">
                <a16:creationId xmlns:a16="http://schemas.microsoft.com/office/drawing/2014/main" id="{8F592D8C-7AF5-4AEE-BBC7-25292AB62D8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30052" name="Slide Number Placeholder 3">
            <a:extLst>
              <a:ext uri="{FF2B5EF4-FFF2-40B4-BE49-F238E27FC236}">
                <a16:creationId xmlns:a16="http://schemas.microsoft.com/office/drawing/2014/main" id="{2DA45E88-F129-4005-B354-5173FBCB86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C730E41-BE2A-4DBC-A115-8419B8ECE2B8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>
            <a:extLst>
              <a:ext uri="{FF2B5EF4-FFF2-40B4-BE49-F238E27FC236}">
                <a16:creationId xmlns:a16="http://schemas.microsoft.com/office/drawing/2014/main" id="{B1FEAA32-EBA8-4284-931F-17B595394B2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2099" name="Notes Placeholder 2">
            <a:extLst>
              <a:ext uri="{FF2B5EF4-FFF2-40B4-BE49-F238E27FC236}">
                <a16:creationId xmlns:a16="http://schemas.microsoft.com/office/drawing/2014/main" id="{56A92D4A-3CCF-4421-9443-39FAF3E0FF6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01000100</a:t>
            </a:r>
          </a:p>
          <a:p>
            <a:endParaRPr lang="en-US" altLang="en-US"/>
          </a:p>
        </p:txBody>
      </p:sp>
      <p:sp>
        <p:nvSpPr>
          <p:cNvPr id="132100" name="Slide Number Placeholder 3">
            <a:extLst>
              <a:ext uri="{FF2B5EF4-FFF2-40B4-BE49-F238E27FC236}">
                <a16:creationId xmlns:a16="http://schemas.microsoft.com/office/drawing/2014/main" id="{EEAE645D-9FF4-4AFB-9D8F-17D9934A66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7F7D315-7D86-45EC-905D-EF72026A1DCB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>
            <a:extLst>
              <a:ext uri="{FF2B5EF4-FFF2-40B4-BE49-F238E27FC236}">
                <a16:creationId xmlns:a16="http://schemas.microsoft.com/office/drawing/2014/main" id="{50F2FA9D-EC83-4D02-89B1-6CA52D377E5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4147" name="Notes Placeholder 2">
            <a:extLst>
              <a:ext uri="{FF2B5EF4-FFF2-40B4-BE49-F238E27FC236}">
                <a16:creationId xmlns:a16="http://schemas.microsoft.com/office/drawing/2014/main" id="{577CB84D-9879-40C0-8500-90058178976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981C Bytes</a:t>
            </a:r>
          </a:p>
          <a:p>
            <a:endParaRPr lang="en-US" altLang="en-US"/>
          </a:p>
        </p:txBody>
      </p:sp>
      <p:sp>
        <p:nvSpPr>
          <p:cNvPr id="134148" name="Slide Number Placeholder 3">
            <a:extLst>
              <a:ext uri="{FF2B5EF4-FFF2-40B4-BE49-F238E27FC236}">
                <a16:creationId xmlns:a16="http://schemas.microsoft.com/office/drawing/2014/main" id="{E3D0D0A6-C8E4-4D9B-B04B-0C0F9C5751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9325D5E-6C5D-4191-9CAE-EA076CCA769E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73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>
            <a:extLst>
              <a:ext uri="{FF2B5EF4-FFF2-40B4-BE49-F238E27FC236}">
                <a16:creationId xmlns:a16="http://schemas.microsoft.com/office/drawing/2014/main" id="{698E4A6C-5A3F-4B16-AA42-858A611F757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6195" name="Notes Placeholder 2">
            <a:extLst>
              <a:ext uri="{FF2B5EF4-FFF2-40B4-BE49-F238E27FC236}">
                <a16:creationId xmlns:a16="http://schemas.microsoft.com/office/drawing/2014/main" id="{7577E57D-55BF-4488-A90E-841BDE479C3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981C Bytes</a:t>
            </a:r>
          </a:p>
          <a:p>
            <a:endParaRPr lang="en-US" altLang="en-US"/>
          </a:p>
        </p:txBody>
      </p:sp>
      <p:sp>
        <p:nvSpPr>
          <p:cNvPr id="136196" name="Slide Number Placeholder 3">
            <a:extLst>
              <a:ext uri="{FF2B5EF4-FFF2-40B4-BE49-F238E27FC236}">
                <a16:creationId xmlns:a16="http://schemas.microsoft.com/office/drawing/2014/main" id="{2207657E-A7AA-4020-A12F-7E784523A1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8CAF0FD-78CD-46D0-8B63-9B2E19666643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74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>
            <a:extLst>
              <a:ext uri="{FF2B5EF4-FFF2-40B4-BE49-F238E27FC236}">
                <a16:creationId xmlns:a16="http://schemas.microsoft.com/office/drawing/2014/main" id="{B6ED7388-7185-4F60-A59C-23D8ED1D059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3" name="Notes Placeholder 2">
            <a:extLst>
              <a:ext uri="{FF2B5EF4-FFF2-40B4-BE49-F238E27FC236}">
                <a16:creationId xmlns:a16="http://schemas.microsoft.com/office/drawing/2014/main" id="{7103ABF7-9F0F-44C8-BB41-22D0EE2A698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981C Bytes</a:t>
            </a:r>
          </a:p>
          <a:p>
            <a:endParaRPr lang="en-US" altLang="en-US"/>
          </a:p>
        </p:txBody>
      </p:sp>
      <p:sp>
        <p:nvSpPr>
          <p:cNvPr id="138244" name="Slide Number Placeholder 3">
            <a:extLst>
              <a:ext uri="{FF2B5EF4-FFF2-40B4-BE49-F238E27FC236}">
                <a16:creationId xmlns:a16="http://schemas.microsoft.com/office/drawing/2014/main" id="{30B822D7-D9A6-4AF4-8B7D-BAD9703DAE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29357F3-34CE-413A-B401-A3B97ACE62EA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>
            <a:extLst>
              <a:ext uri="{FF2B5EF4-FFF2-40B4-BE49-F238E27FC236}">
                <a16:creationId xmlns:a16="http://schemas.microsoft.com/office/drawing/2014/main" id="{CFEF8389-948C-4799-84C8-0FA181351DE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0291" name="Notes Placeholder 2">
            <a:extLst>
              <a:ext uri="{FF2B5EF4-FFF2-40B4-BE49-F238E27FC236}">
                <a16:creationId xmlns:a16="http://schemas.microsoft.com/office/drawing/2014/main" id="{58CD349D-F98D-4F2A-BDE8-5F166262F96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40292" name="Slide Number Placeholder 3">
            <a:extLst>
              <a:ext uri="{FF2B5EF4-FFF2-40B4-BE49-F238E27FC236}">
                <a16:creationId xmlns:a16="http://schemas.microsoft.com/office/drawing/2014/main" id="{76428530-F4A7-4D17-B08A-8AC17F3C31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A1213A6-4360-4907-9A42-3AEF975B40A3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76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Image Placeholder 1">
            <a:extLst>
              <a:ext uri="{FF2B5EF4-FFF2-40B4-BE49-F238E27FC236}">
                <a16:creationId xmlns:a16="http://schemas.microsoft.com/office/drawing/2014/main" id="{2B9DA8B4-1CBD-4C40-B878-5BDCFB311F8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2339" name="Notes Placeholder 2">
            <a:extLst>
              <a:ext uri="{FF2B5EF4-FFF2-40B4-BE49-F238E27FC236}">
                <a16:creationId xmlns:a16="http://schemas.microsoft.com/office/drawing/2014/main" id="{2C48FD48-7E94-414E-AD5E-72DB1FB6AE7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42340" name="Slide Number Placeholder 3">
            <a:extLst>
              <a:ext uri="{FF2B5EF4-FFF2-40B4-BE49-F238E27FC236}">
                <a16:creationId xmlns:a16="http://schemas.microsoft.com/office/drawing/2014/main" id="{3DFD1848-1E54-4277-9DE4-ED9E36622F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0F830F9-96EB-4A08-9181-D1112DDB7461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77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>
            <a:extLst>
              <a:ext uri="{FF2B5EF4-FFF2-40B4-BE49-F238E27FC236}">
                <a16:creationId xmlns:a16="http://schemas.microsoft.com/office/drawing/2014/main" id="{03C0F62D-06EC-4CD8-A0BF-DCB12758AAA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>
            <a:extLst>
              <a:ext uri="{FF2B5EF4-FFF2-40B4-BE49-F238E27FC236}">
                <a16:creationId xmlns:a16="http://schemas.microsoft.com/office/drawing/2014/main" id="{7E525617-C04B-4B4A-AE1E-9E431F271C9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CF0E0C9B-E4B0-4A93-B246-C8614AF40E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9E6133F-20BD-4C63-A412-C538BF5845A3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16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>
            <a:extLst>
              <a:ext uri="{FF2B5EF4-FFF2-40B4-BE49-F238E27FC236}">
                <a16:creationId xmlns:a16="http://schemas.microsoft.com/office/drawing/2014/main" id="{74FF2FF8-9A32-4F36-A438-DCB665B100C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4387" name="Notes Placeholder 2">
            <a:extLst>
              <a:ext uri="{FF2B5EF4-FFF2-40B4-BE49-F238E27FC236}">
                <a16:creationId xmlns:a16="http://schemas.microsoft.com/office/drawing/2014/main" id="{1D17FA75-C362-42FF-ADD2-22A52B0CC6B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Perhaps the most elegant solution is to check for the </a:t>
            </a:r>
            <a:r>
              <a:rPr lang="en-US" altLang="en-US" i="1"/>
              <a:t>sign</a:t>
            </a:r>
            <a:r>
              <a:rPr lang="en-US" altLang="en-US"/>
              <a:t> of the sum and compare it against the signs of the numbers added.</a:t>
            </a:r>
          </a:p>
          <a:p>
            <a:endParaRPr lang="en-US" altLang="en-US"/>
          </a:p>
        </p:txBody>
      </p:sp>
      <p:sp>
        <p:nvSpPr>
          <p:cNvPr id="144388" name="Slide Number Placeholder 3">
            <a:extLst>
              <a:ext uri="{FF2B5EF4-FFF2-40B4-BE49-F238E27FC236}">
                <a16:creationId xmlns:a16="http://schemas.microsoft.com/office/drawing/2014/main" id="{429C29C7-F71B-47C2-9A46-60DD1CF47C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D185A59-A7DC-48D5-AAE4-78EB2959672B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78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>
            <a:extLst>
              <a:ext uri="{FF2B5EF4-FFF2-40B4-BE49-F238E27FC236}">
                <a16:creationId xmlns:a16="http://schemas.microsoft.com/office/drawing/2014/main" id="{765C9368-3D53-4BF2-B52C-6A21E1DC558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6435" name="Notes Placeholder 2">
            <a:extLst>
              <a:ext uri="{FF2B5EF4-FFF2-40B4-BE49-F238E27FC236}">
                <a16:creationId xmlns:a16="http://schemas.microsoft.com/office/drawing/2014/main" id="{D888C3B2-E301-476C-861F-69433D4F56F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UTF-8-&gt;8-</a:t>
            </a:r>
            <a:r>
              <a:rPr lang="en-US" altLang="en-US">
                <a:hlinkClick r:id="rId3" action="ppaction://hlinkfile" tooltip="Bit"/>
              </a:rPr>
              <a:t>bit</a:t>
            </a:r>
            <a:r>
              <a:rPr lang="en-US" altLang="en-US"/>
              <a:t> </a:t>
            </a:r>
            <a:r>
              <a:rPr lang="en-US" altLang="en-US">
                <a:hlinkClick r:id="rId4" action="ppaction://hlinkfile" tooltip="Unicode Transformation Format"/>
              </a:rPr>
              <a:t>Unicode Transformation Format</a:t>
            </a:r>
            <a:endParaRPr lang="en-US" altLang="en-US"/>
          </a:p>
          <a:p>
            <a:endParaRPr lang="en-US" altLang="en-US"/>
          </a:p>
        </p:txBody>
      </p:sp>
      <p:sp>
        <p:nvSpPr>
          <p:cNvPr id="146436" name="Slide Number Placeholder 3">
            <a:extLst>
              <a:ext uri="{FF2B5EF4-FFF2-40B4-BE49-F238E27FC236}">
                <a16:creationId xmlns:a16="http://schemas.microsoft.com/office/drawing/2014/main" id="{ECF42764-4A8E-446C-AA0D-6C1753367E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7DE36E9-F963-475A-9453-A04B5A33FE12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79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lide Image Placeholder 1">
            <a:extLst>
              <a:ext uri="{FF2B5EF4-FFF2-40B4-BE49-F238E27FC236}">
                <a16:creationId xmlns:a16="http://schemas.microsoft.com/office/drawing/2014/main" id="{163C4227-B5B8-4F4B-A935-E42C9C275F6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8483" name="Notes Placeholder 2">
            <a:extLst>
              <a:ext uri="{FF2B5EF4-FFF2-40B4-BE49-F238E27FC236}">
                <a16:creationId xmlns:a16="http://schemas.microsoft.com/office/drawing/2014/main" id="{B1AE398A-6B96-4347-9B07-4072C2D78D0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48484" name="Slide Number Placeholder 3">
            <a:extLst>
              <a:ext uri="{FF2B5EF4-FFF2-40B4-BE49-F238E27FC236}">
                <a16:creationId xmlns:a16="http://schemas.microsoft.com/office/drawing/2014/main" id="{D63F4A56-6273-4B9D-B8D4-3BE2CC3594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7032C3-5AE5-4C13-993A-DE9A04E74BC8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80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>
            <a:extLst>
              <a:ext uri="{FF2B5EF4-FFF2-40B4-BE49-F238E27FC236}">
                <a16:creationId xmlns:a16="http://schemas.microsoft.com/office/drawing/2014/main" id="{A8C21C88-A633-4A0C-B5B7-F4DCF241584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>
            <a:extLst>
              <a:ext uri="{FF2B5EF4-FFF2-40B4-BE49-F238E27FC236}">
                <a16:creationId xmlns:a16="http://schemas.microsoft.com/office/drawing/2014/main" id="{EFDD3512-6CA5-4659-B865-CEC299B8837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2F51FFB7-AA97-4163-A451-1B032856CA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1997FB1-80AD-4AED-8E61-02BA77146365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18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65185924-686E-4244-A233-47DCB84B3F3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751ADBDD-1ED6-4410-A729-E4C1AF83AFD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DCC62633-2F57-4B2B-859C-80F6106EED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A7DA349-A2B7-46A8-BB79-F0101BA9C553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19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>
            <a:extLst>
              <a:ext uri="{FF2B5EF4-FFF2-40B4-BE49-F238E27FC236}">
                <a16:creationId xmlns:a16="http://schemas.microsoft.com/office/drawing/2014/main" id="{688CE1E5-C944-443D-B96E-EB26476426E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>
            <a:extLst>
              <a:ext uri="{FF2B5EF4-FFF2-40B4-BE49-F238E27FC236}">
                <a16:creationId xmlns:a16="http://schemas.microsoft.com/office/drawing/2014/main" id="{CF457432-704F-4652-85BA-9A457D28CBC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32772" name="Slide Number Placeholder 3">
            <a:extLst>
              <a:ext uri="{FF2B5EF4-FFF2-40B4-BE49-F238E27FC236}">
                <a16:creationId xmlns:a16="http://schemas.microsoft.com/office/drawing/2014/main" id="{CB1C0430-744B-48BD-B9E8-9EE506FD79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4CAFAC2-0EFA-4BF0-BC98-86E3D3C71E90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20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54916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8245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35462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5881808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47800"/>
            <a:ext cx="4038600" cy="4678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678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257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64691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3219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6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79414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78449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0090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0943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8976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EDA2B06-E53D-43A6-A6D7-80406CE6A9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92162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30E2EC0-450A-4D0C-8C24-B8D630AFD2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3F42C53E-B6D7-439D-A788-6618995F3B0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" y="6324600"/>
            <a:ext cx="8229600" cy="2444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Basic Concepts	Computer Organization and Assembly Language	  </a:t>
            </a:r>
            <a:fld id="{1DB48D85-C63D-4892-B693-2E05DC996625}" type="slidenum">
              <a:rPr lang="en-US" altLang="en-US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>
                <a:spcBef>
                  <a:spcPct val="50000"/>
                </a:spcBef>
              </a:pPr>
              <a:t>‹#›</a:t>
            </a:fld>
            <a:endParaRPr lang="en-US" altLang="en-US" sz="10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8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8000"/>
          </a:solidFill>
          <a:latin typeface="Constantia" pitchFamily="18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8000"/>
          </a:solidFill>
          <a:latin typeface="Constantia" pitchFamily="18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8000"/>
          </a:solidFill>
          <a:latin typeface="Constantia" pitchFamily="18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8000"/>
          </a:solidFill>
          <a:latin typeface="Constantia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8000"/>
          </a:solidFill>
          <a:latin typeface="Constantia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8000"/>
          </a:solidFill>
          <a:latin typeface="Constantia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8000"/>
          </a:solidFill>
          <a:latin typeface="Constantia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8000"/>
          </a:solidFill>
          <a:latin typeface="Constantia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q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png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png"/><Relationship Id="rId5" Type="http://schemas.openxmlformats.org/officeDocument/2006/relationships/image" Target="../media/image10.wmf"/><Relationship Id="rId4" Type="http://schemas.openxmlformats.org/officeDocument/2006/relationships/oleObject" Target="../embeddings/oleObject3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83A4FFEC-3826-4536-B093-E4B9613CB17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066800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/>
              <a:t>Basic Concepts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A0050315-B500-480D-B9B0-C9A6BED07DB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2590800"/>
            <a:ext cx="8001000" cy="25146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en-US" sz="2800"/>
              <a:t>Computer Organization and Assembly Language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800"/>
              <a:t>Ms. Tayyaba Zaheer</a:t>
            </a:r>
          </a:p>
          <a:p>
            <a:pPr eaLnBrk="1" hangingPunct="1">
              <a:spcBef>
                <a:spcPct val="150000"/>
              </a:spcBef>
            </a:pPr>
            <a:r>
              <a:rPr lang="en-US" altLang="en-US" sz="2000"/>
              <a:t>Computer Science Department</a:t>
            </a:r>
          </a:p>
          <a:p>
            <a:pPr eaLnBrk="1" hangingPunct="1">
              <a:spcBef>
                <a:spcPct val="80000"/>
              </a:spcBef>
            </a:pPr>
            <a:r>
              <a:rPr lang="en-US" altLang="en-US" sz="2000"/>
              <a:t>CUST, Islamabad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A1254FD6-969A-49F0-80FA-E2876120EE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Hexadecimal Numbers - Example</a:t>
            </a:r>
          </a:p>
        </p:txBody>
      </p:sp>
      <p:sp>
        <p:nvSpPr>
          <p:cNvPr id="17411" name="Slide Number Placeholder 2">
            <a:extLst>
              <a:ext uri="{FF2B5EF4-FFF2-40B4-BE49-F238E27FC236}">
                <a16:creationId xmlns:a16="http://schemas.microsoft.com/office/drawing/2014/main" id="{6A4B5E5A-52FC-4603-88A1-B89B51907A0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781800" y="57150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B6E2A41-1567-4B03-8DAA-09EC1E69A229}" type="slidenum">
              <a:rPr lang="en-US" altLang="en-US" sz="10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B237C7-E486-4166-AC8B-060CDA581C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057400"/>
            <a:ext cx="1141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16</a:t>
            </a:r>
            <a:r>
              <a:rPr lang="en-US" altLang="en-US" sz="1800" baseline="30000"/>
              <a:t>0</a:t>
            </a:r>
            <a:r>
              <a:rPr lang="en-US" altLang="en-US" sz="1800"/>
              <a:t> place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2DA065-68C8-462C-87C0-562271D37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7788" y="2057400"/>
            <a:ext cx="11414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16</a:t>
            </a:r>
            <a:r>
              <a:rPr lang="en-US" altLang="en-US" sz="1800" baseline="30000"/>
              <a:t>1</a:t>
            </a:r>
            <a:r>
              <a:rPr lang="en-US" altLang="en-US" sz="1800"/>
              <a:t> place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1EF214-5141-41EC-8B8E-F1545B1227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057400"/>
            <a:ext cx="1141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16</a:t>
            </a:r>
            <a:r>
              <a:rPr lang="en-US" altLang="en-US" sz="1800" baseline="30000"/>
              <a:t>2</a:t>
            </a:r>
            <a:r>
              <a:rPr lang="en-US" altLang="en-US" sz="1800"/>
              <a:t> place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309857D-23AF-43A6-A1AD-FC124B759B56}"/>
              </a:ext>
            </a:extLst>
          </p:cNvPr>
          <p:cNvCxnSpPr/>
          <p:nvPr/>
        </p:nvCxnSpPr>
        <p:spPr>
          <a:xfrm rot="10800000" flipV="1">
            <a:off x="5181600" y="2438400"/>
            <a:ext cx="762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8A00603-CF7F-46E8-8E8F-0272DC8D9760}"/>
              </a:ext>
            </a:extLst>
          </p:cNvPr>
          <p:cNvCxnSpPr/>
          <p:nvPr/>
        </p:nvCxnSpPr>
        <p:spPr>
          <a:xfrm rot="5400000">
            <a:off x="3924300" y="2628900"/>
            <a:ext cx="533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9F02247-982F-44B9-B704-93734C1D060B}"/>
              </a:ext>
            </a:extLst>
          </p:cNvPr>
          <p:cNvCxnSpPr>
            <a:stCxn id="6" idx="2"/>
          </p:cNvCxnSpPr>
          <p:nvPr/>
        </p:nvCxnSpPr>
        <p:spPr>
          <a:xfrm rot="16200000" flipH="1">
            <a:off x="2794794" y="2566194"/>
            <a:ext cx="544512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18" name="TextBox 11">
            <a:extLst>
              <a:ext uri="{FF2B5EF4-FFF2-40B4-BE49-F238E27FC236}">
                <a16:creationId xmlns:a16="http://schemas.microsoft.com/office/drawing/2014/main" id="{08B57872-0D44-4656-9CEC-F99BDE8EB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697163"/>
            <a:ext cx="914400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9600"/>
              <a:t>3AB</a:t>
            </a:r>
            <a:r>
              <a:rPr lang="en-US" altLang="en-US" sz="9600" baseline="-25000"/>
              <a:t>16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A5DDA7-80A9-4445-A943-8904B5A55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00" y="5791200"/>
            <a:ext cx="8383588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This subscript denotes that this number is in Base 16 or “Hexadecimal” or “Hex”.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5AD444C-C2E1-40E3-9DCF-DD90DEDB19D2}"/>
              </a:ext>
            </a:extLst>
          </p:cNvPr>
          <p:cNvCxnSpPr/>
          <p:nvPr/>
        </p:nvCxnSpPr>
        <p:spPr>
          <a:xfrm rot="5400000" flipH="1" flipV="1">
            <a:off x="4381500" y="4457700"/>
            <a:ext cx="13716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D69EF31-BAF5-49A4-8D15-8116908C62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8788" y="1600200"/>
            <a:ext cx="1090612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1’s place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682DAC-3500-494A-AFAA-A2346DDA51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1588" y="1600200"/>
            <a:ext cx="1219200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16’s place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912338-9254-426E-9264-9E470DE8A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600200"/>
            <a:ext cx="1347788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256’s place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6D6F8A-DB5F-4355-ADCD-848E1C2EF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971800"/>
            <a:ext cx="1217613" cy="6461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Note: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16</a:t>
            </a:r>
            <a:r>
              <a:rPr lang="en-US" altLang="en-US" sz="1800" baseline="30000">
                <a:solidFill>
                  <a:srgbClr val="FF0000"/>
                </a:solidFill>
              </a:rPr>
              <a:t>2</a:t>
            </a:r>
            <a:r>
              <a:rPr lang="en-US" altLang="en-US" sz="1800">
                <a:solidFill>
                  <a:srgbClr val="FF0000"/>
                </a:solidFill>
              </a:rPr>
              <a:t> = 256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AF88D08-C40A-4657-82D8-4C0868B38BC6}"/>
              </a:ext>
            </a:extLst>
          </p:cNvPr>
          <p:cNvCxnSpPr>
            <a:stCxn id="24" idx="3"/>
          </p:cNvCxnSpPr>
          <p:nvPr/>
        </p:nvCxnSpPr>
        <p:spPr>
          <a:xfrm flipV="1">
            <a:off x="2132013" y="2362200"/>
            <a:ext cx="458787" cy="933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3" grpId="0" animBg="1"/>
      <p:bldP spid="16" grpId="0" animBg="1"/>
      <p:bldP spid="17" grpId="0" animBg="1"/>
      <p:bldP spid="18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074D899A-C74D-452A-89A9-D79C92A302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Hexadecimal Numbers - Example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86E4397-D4CE-40E4-8A70-E9774B51237C}"/>
              </a:ext>
            </a:extLst>
          </p:cNvPr>
          <p:cNvCxnSpPr/>
          <p:nvPr/>
        </p:nvCxnSpPr>
        <p:spPr>
          <a:xfrm rot="10800000" flipV="1">
            <a:off x="4876800" y="2046288"/>
            <a:ext cx="762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C5A6004-0092-4EAD-8951-28A98A3C8649}"/>
              </a:ext>
            </a:extLst>
          </p:cNvPr>
          <p:cNvCxnSpPr/>
          <p:nvPr/>
        </p:nvCxnSpPr>
        <p:spPr>
          <a:xfrm rot="5400000">
            <a:off x="3619500" y="2236788"/>
            <a:ext cx="533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B32A5D9-33D6-4F3F-A27B-503EB81F5161}"/>
              </a:ext>
            </a:extLst>
          </p:cNvPr>
          <p:cNvCxnSpPr/>
          <p:nvPr/>
        </p:nvCxnSpPr>
        <p:spPr>
          <a:xfrm rot="16200000" flipH="1">
            <a:off x="2489200" y="2173288"/>
            <a:ext cx="546100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38" name="TextBox 11">
            <a:extLst>
              <a:ext uri="{FF2B5EF4-FFF2-40B4-BE49-F238E27FC236}">
                <a16:creationId xmlns:a16="http://schemas.microsoft.com/office/drawing/2014/main" id="{DA0295D9-7DA1-4221-A4E5-1AA40EA78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04800" y="2316163"/>
            <a:ext cx="914400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9600"/>
              <a:t>3AB</a:t>
            </a:r>
            <a:r>
              <a:rPr lang="en-US" altLang="en-US" sz="9600" baseline="-25000"/>
              <a:t>16</a:t>
            </a:r>
          </a:p>
        </p:txBody>
      </p:sp>
      <p:sp>
        <p:nvSpPr>
          <p:cNvPr id="18439" name="TextBox 15">
            <a:extLst>
              <a:ext uri="{FF2B5EF4-FFF2-40B4-BE49-F238E27FC236}">
                <a16:creationId xmlns:a16="http://schemas.microsoft.com/office/drawing/2014/main" id="{23114F35-777A-4531-A169-6013D8E125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3988" y="1524000"/>
            <a:ext cx="1090612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1’s place</a:t>
            </a:r>
          </a:p>
        </p:txBody>
      </p:sp>
      <p:sp>
        <p:nvSpPr>
          <p:cNvPr id="18440" name="TextBox 16">
            <a:extLst>
              <a:ext uri="{FF2B5EF4-FFF2-40B4-BE49-F238E27FC236}">
                <a16:creationId xmlns:a16="http://schemas.microsoft.com/office/drawing/2014/main" id="{36A062E9-5E50-4E92-ABD9-2FBBB3518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6788" y="1524000"/>
            <a:ext cx="1219200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16’s place</a:t>
            </a:r>
          </a:p>
        </p:txBody>
      </p:sp>
      <p:sp>
        <p:nvSpPr>
          <p:cNvPr id="18441" name="TextBox 17">
            <a:extLst>
              <a:ext uri="{FF2B5EF4-FFF2-40B4-BE49-F238E27FC236}">
                <a16:creationId xmlns:a16="http://schemas.microsoft.com/office/drawing/2014/main" id="{1E7147EE-B720-4035-9D83-B6E56EC55E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524000"/>
            <a:ext cx="1347788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256’s place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BE21AE-D95B-4016-AC37-F58046E9D9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810000"/>
            <a:ext cx="3124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So this number represents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800"/>
              <a:t> 3 two-hundred fifty-sixes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800"/>
              <a:t> 10 sixteens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800"/>
              <a:t> 11 ones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70C173-2B3D-4D84-AD2D-E3A2E1CACB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1447800"/>
            <a:ext cx="1211263" cy="22161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/>
              <a:t>Base 16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/>
              <a:t>Cheat Sheet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A</a:t>
            </a:r>
            <a:r>
              <a:rPr lang="en-US" altLang="en-US" sz="1800" baseline="-25000"/>
              <a:t>16</a:t>
            </a:r>
            <a:r>
              <a:rPr lang="en-US" altLang="en-US" sz="1800"/>
              <a:t> = 10</a:t>
            </a:r>
            <a:r>
              <a:rPr lang="en-US" altLang="en-US" sz="1800" baseline="-25000"/>
              <a:t>10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B</a:t>
            </a:r>
            <a:r>
              <a:rPr lang="en-US" altLang="en-US" sz="1800" baseline="-25000"/>
              <a:t>16</a:t>
            </a:r>
            <a:r>
              <a:rPr lang="en-US" altLang="en-US" sz="1800"/>
              <a:t> = 11</a:t>
            </a:r>
            <a:r>
              <a:rPr lang="en-US" altLang="en-US" sz="1800" baseline="-25000"/>
              <a:t>10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C</a:t>
            </a:r>
            <a:r>
              <a:rPr lang="en-US" altLang="en-US" sz="1800" baseline="-25000"/>
              <a:t>16</a:t>
            </a:r>
            <a:r>
              <a:rPr lang="en-US" altLang="en-US" sz="1800"/>
              <a:t> = 12</a:t>
            </a:r>
            <a:r>
              <a:rPr lang="en-US" altLang="en-US" sz="1800" baseline="-25000"/>
              <a:t>10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D</a:t>
            </a:r>
            <a:r>
              <a:rPr lang="en-US" altLang="en-US" sz="1800" baseline="-25000"/>
              <a:t>16</a:t>
            </a:r>
            <a:r>
              <a:rPr lang="en-US" altLang="en-US" sz="1800"/>
              <a:t> = 13</a:t>
            </a:r>
            <a:r>
              <a:rPr lang="en-US" altLang="en-US" sz="1800" baseline="-25000"/>
              <a:t>10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E</a:t>
            </a:r>
            <a:r>
              <a:rPr lang="en-US" altLang="en-US" sz="1800" baseline="-25000"/>
              <a:t>16</a:t>
            </a:r>
            <a:r>
              <a:rPr lang="en-US" altLang="en-US" sz="1800"/>
              <a:t> = 14</a:t>
            </a:r>
            <a:r>
              <a:rPr lang="en-US" altLang="en-US" sz="1800" baseline="-25000"/>
              <a:t>10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F</a:t>
            </a:r>
            <a:r>
              <a:rPr lang="en-US" altLang="en-US" sz="1800" baseline="-25000"/>
              <a:t>16</a:t>
            </a:r>
            <a:r>
              <a:rPr lang="en-US" altLang="en-US" sz="1800"/>
              <a:t> = 15</a:t>
            </a:r>
            <a:r>
              <a:rPr lang="en-US" altLang="en-US" sz="1800" baseline="-25000"/>
              <a:t>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C680BC-56A9-4FF2-982C-722AD6DD1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800600"/>
            <a:ext cx="6248400" cy="12001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Mathematically, this is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(3 x 256) + (10 x 16) + (11 x 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= 768 + 160 + 11 = 939</a:t>
            </a:r>
            <a:r>
              <a:rPr lang="en-US" altLang="en-US" sz="1800" baseline="-2500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3F212285-D20E-4EF8-84DE-7B999F299B22}"/>
              </a:ext>
            </a:extLst>
          </p:cNvPr>
          <p:cNvSpPr txBox="1"/>
          <p:nvPr/>
        </p:nvSpPr>
        <p:spPr>
          <a:xfrm>
            <a:off x="685800" y="2819400"/>
            <a:ext cx="2819400" cy="9144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9459" name="Title 4">
            <a:extLst>
              <a:ext uri="{FF2B5EF4-FFF2-40B4-BE49-F238E27FC236}">
                <a16:creationId xmlns:a16="http://schemas.microsoft.com/office/drawing/2014/main" id="{53A7E960-8FF7-4CA8-9BB4-6274C6F68F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Why Hexadecimal Is Important</a:t>
            </a:r>
          </a:p>
        </p:txBody>
      </p:sp>
      <p:sp>
        <p:nvSpPr>
          <p:cNvPr id="19460" name="TextBox 5">
            <a:extLst>
              <a:ext uri="{FF2B5EF4-FFF2-40B4-BE49-F238E27FC236}">
                <a16:creationId xmlns:a16="http://schemas.microsoft.com/office/drawing/2014/main" id="{7BFD0B13-4421-4DB0-82EA-1D9584B00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143000"/>
            <a:ext cx="2438400" cy="12001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What is the largest number you can represent using four binary digits?</a:t>
            </a:r>
          </a:p>
        </p:txBody>
      </p:sp>
      <p:sp>
        <p:nvSpPr>
          <p:cNvPr id="19461" name="TextBox 6">
            <a:extLst>
              <a:ext uri="{FF2B5EF4-FFF2-40B4-BE49-F238E27FC236}">
                <a16:creationId xmlns:a16="http://schemas.microsoft.com/office/drawing/2014/main" id="{F525B3F1-BD77-48CD-8F30-73D16AFB5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981200"/>
            <a:ext cx="287813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5400"/>
              <a:t>_  _  _  _</a:t>
            </a:r>
            <a:endParaRPr lang="en-US" altLang="en-US" sz="2000" baseline="-25000"/>
          </a:p>
        </p:txBody>
      </p:sp>
      <p:sp>
        <p:nvSpPr>
          <p:cNvPr id="19462" name="TextBox 7">
            <a:extLst>
              <a:ext uri="{FF2B5EF4-FFF2-40B4-BE49-F238E27FC236}">
                <a16:creationId xmlns:a16="http://schemas.microsoft.com/office/drawing/2014/main" id="{12E5B32E-E39C-4570-A844-F36D14EAA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695575"/>
            <a:ext cx="269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25C49D-C224-422C-B1FB-97A57E534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513" y="2438400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D67A6E-2866-416B-88E9-AB47AF7094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5750" y="2438400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CAF088-64D6-4453-8F1A-67AFCEA431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7275" y="2438400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67E37A-5ED5-41DE-9257-11754562E9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4513" y="2438400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F90632-7E97-4A91-92B8-18B80B7B4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513" y="2819400"/>
            <a:ext cx="3984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2</a:t>
            </a:r>
            <a:r>
              <a:rPr lang="en-US" altLang="en-US" sz="1800" baseline="3000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E3AEE5-A832-446C-B18F-934BD5372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5750" y="2819400"/>
            <a:ext cx="396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2</a:t>
            </a:r>
            <a:r>
              <a:rPr lang="en-US" altLang="en-US" sz="1800" baseline="3000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8C8A8C-1A20-45F6-A25E-13CAFEB5E9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7275" y="2819400"/>
            <a:ext cx="3984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2</a:t>
            </a:r>
            <a:r>
              <a:rPr lang="en-US" altLang="en-US" sz="1800" baseline="3000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CF3961-D615-452E-9D50-D520FA04F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4513" y="2819400"/>
            <a:ext cx="3984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2</a:t>
            </a:r>
            <a:r>
              <a:rPr lang="en-US" altLang="en-US" sz="1800" baseline="3000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1E4519-E041-4CF5-A4EA-3E752136FA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513" y="3352800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310316-465A-4670-9F2A-87BBCE34B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5750" y="3352800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A3FD7D-A4E7-4A9E-8374-19ED120543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7275" y="3352800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B8B99B-EE35-43B1-942C-444648BCC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4513" y="3352800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8A4649-2CB2-4780-BBDB-2577AEBBFEA9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3073400" y="3098800"/>
            <a:ext cx="3190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=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FD929F-819E-4E05-A413-E88A7DE4C711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2311400" y="3098800"/>
            <a:ext cx="3190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=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119C38-68E1-40A2-8885-2660580361DA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1549400" y="3098800"/>
            <a:ext cx="3190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=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3F5E31-3A0E-4BBE-90B0-79F19FBEF3D2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87400" y="3098800"/>
            <a:ext cx="3190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=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0B5AA4-5550-41FD-8352-DD6B39DD0F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810000"/>
            <a:ext cx="29416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8 + 4 + 2 + 1 = 15</a:t>
            </a:r>
            <a:r>
              <a:rPr lang="en-US" altLang="en-US" sz="1800" baseline="-2500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239D2DF-B73A-4261-AF52-94FFF4563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373563"/>
            <a:ext cx="2438400" cy="6461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… the smallest number?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1C75FCD-BC3E-4E99-B2A0-BE3A912816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506913"/>
            <a:ext cx="287813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5400"/>
              <a:t>_  _  _  _</a:t>
            </a:r>
            <a:endParaRPr lang="en-US" altLang="en-US" sz="2000" baseline="-2500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66C24E3-4FF3-4005-BDD5-590B1773BC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5221288"/>
            <a:ext cx="269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676C3B1-D238-4AF5-AA5C-057F3F3729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513" y="4964113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2C94753-4C63-4B02-B166-D054FC3DB4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5750" y="4964113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BC87F0D-95F2-4381-A41F-25EA3FB3B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7275" y="4964113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3EB4070-48D9-40EA-88E8-766956C71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4513" y="4964113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E870234-A2B1-45DE-B94C-97A0AA12F2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513" y="5345113"/>
            <a:ext cx="3984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2</a:t>
            </a:r>
            <a:r>
              <a:rPr lang="en-US" altLang="en-US" sz="1800" baseline="30000"/>
              <a:t>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D189FFE-E227-44FE-B5B8-49EFFDFE5A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5750" y="5345113"/>
            <a:ext cx="3968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2</a:t>
            </a:r>
            <a:r>
              <a:rPr lang="en-US" altLang="en-US" sz="1800" baseline="3000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5B6E218-A750-4DCD-8D51-4FBAF1C5F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7275" y="5345113"/>
            <a:ext cx="3984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2</a:t>
            </a:r>
            <a:r>
              <a:rPr lang="en-US" altLang="en-US" sz="1800" baseline="30000"/>
              <a:t>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3480178-BCC6-4B05-B52E-0E81AB024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4513" y="5345113"/>
            <a:ext cx="3984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2</a:t>
            </a:r>
            <a:r>
              <a:rPr lang="en-US" altLang="en-US" sz="1800" baseline="30000"/>
              <a:t>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BC6752D-689F-48D7-A818-378BE16965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867400"/>
            <a:ext cx="2714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0 + 0 + 0 + 0 = 0</a:t>
            </a:r>
            <a:r>
              <a:rPr lang="en-US" altLang="en-US" sz="1800" baseline="-2500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63C4DAE-31D3-441E-9D1F-7E7F5E5E214C}"/>
              </a:ext>
            </a:extLst>
          </p:cNvPr>
          <p:cNvCxnSpPr/>
          <p:nvPr/>
        </p:nvCxnSpPr>
        <p:spPr>
          <a:xfrm rot="5400000">
            <a:off x="1600201" y="3657600"/>
            <a:ext cx="4724400" cy="3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83BF5667-58D3-410D-8791-919F5D8E9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1143000"/>
            <a:ext cx="2438400" cy="14779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What is the largest number you can represent using a single hexadecimal digit?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58CC85A-57D1-493B-985C-61166511CE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1219200"/>
            <a:ext cx="1211263" cy="22161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/>
              <a:t>Base 16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/>
              <a:t>Cheat Sheet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A</a:t>
            </a:r>
            <a:r>
              <a:rPr lang="en-US" altLang="en-US" sz="1800" baseline="-25000"/>
              <a:t>16</a:t>
            </a:r>
            <a:r>
              <a:rPr lang="en-US" altLang="en-US" sz="1800"/>
              <a:t> = 10</a:t>
            </a:r>
            <a:r>
              <a:rPr lang="en-US" altLang="en-US" sz="1800" baseline="-25000"/>
              <a:t>10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B</a:t>
            </a:r>
            <a:r>
              <a:rPr lang="en-US" altLang="en-US" sz="1800" baseline="-25000"/>
              <a:t>16</a:t>
            </a:r>
            <a:r>
              <a:rPr lang="en-US" altLang="en-US" sz="1800"/>
              <a:t> = 11</a:t>
            </a:r>
            <a:r>
              <a:rPr lang="en-US" altLang="en-US" sz="1800" baseline="-25000"/>
              <a:t>10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C</a:t>
            </a:r>
            <a:r>
              <a:rPr lang="en-US" altLang="en-US" sz="1800" baseline="-25000"/>
              <a:t>16</a:t>
            </a:r>
            <a:r>
              <a:rPr lang="en-US" altLang="en-US" sz="1800"/>
              <a:t> = 12</a:t>
            </a:r>
            <a:r>
              <a:rPr lang="en-US" altLang="en-US" sz="1800" baseline="-25000"/>
              <a:t>10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D</a:t>
            </a:r>
            <a:r>
              <a:rPr lang="en-US" altLang="en-US" sz="1800" baseline="-25000"/>
              <a:t>16</a:t>
            </a:r>
            <a:r>
              <a:rPr lang="en-US" altLang="en-US" sz="1800"/>
              <a:t> = 13</a:t>
            </a:r>
            <a:r>
              <a:rPr lang="en-US" altLang="en-US" sz="1800" baseline="-25000"/>
              <a:t>10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E</a:t>
            </a:r>
            <a:r>
              <a:rPr lang="en-US" altLang="en-US" sz="1800" baseline="-25000"/>
              <a:t>16</a:t>
            </a:r>
            <a:r>
              <a:rPr lang="en-US" altLang="en-US" sz="1800"/>
              <a:t> = 14</a:t>
            </a:r>
            <a:r>
              <a:rPr lang="en-US" altLang="en-US" sz="1800" baseline="-25000"/>
              <a:t>10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F</a:t>
            </a:r>
            <a:r>
              <a:rPr lang="en-US" altLang="en-US" sz="1800" baseline="-25000"/>
              <a:t>16</a:t>
            </a:r>
            <a:r>
              <a:rPr lang="en-US" altLang="en-US" sz="1800"/>
              <a:t> = 15</a:t>
            </a:r>
            <a:r>
              <a:rPr lang="en-US" altLang="en-US" sz="1800" baseline="-25000"/>
              <a:t>10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8A049FF-7BA4-43D2-AD7F-AFB7AFC4D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7988" y="2362200"/>
            <a:ext cx="5683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5400"/>
              <a:t>_</a:t>
            </a:r>
            <a:endParaRPr lang="en-US" altLang="en-US" sz="2000" baseline="-2500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824C770-91D9-47EA-8CE3-71C6B0790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188" y="3124200"/>
            <a:ext cx="3540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16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AEFD192-2789-4591-BE13-521FFB975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5463" y="2805113"/>
            <a:ext cx="325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F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621D5D4-70AC-42AB-8671-C6EF16E33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2819400"/>
            <a:ext cx="9223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= 15</a:t>
            </a:r>
            <a:r>
              <a:rPr lang="en-US" altLang="en-US" sz="1800" baseline="-2500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39DBDB9-5740-4F73-AA3D-3B85E1BDC2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0850" y="3457575"/>
            <a:ext cx="2438400" cy="6461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… the smallest number?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DA52C77-4B9C-466D-A6BE-267BD77AF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8" y="3762375"/>
            <a:ext cx="569912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5400"/>
              <a:t>_</a:t>
            </a:r>
            <a:endParaRPr lang="en-US" altLang="en-US" sz="2000" baseline="-250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0B1E399-9AA0-44EF-AD0B-87A35A6707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8838" y="4524375"/>
            <a:ext cx="3540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16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A898AB6-95C3-48AB-B7E2-AA20B953CD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9113" y="4205288"/>
            <a:ext cx="312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61E808E-CD25-4243-BB77-4652F850E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6650" y="4219575"/>
            <a:ext cx="784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altLang="en-US" sz="1800" baseline="-2500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BEBB522-B288-4F67-B88C-A42883BFD5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267200"/>
            <a:ext cx="3124200" cy="14779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Note: You can represent the same range of values with a single hexadecimal digit that you can represent using four binary digits!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6" grpId="0"/>
      <p:bldP spid="27" grpId="0" animBg="1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80" grpId="0"/>
      <p:bldP spid="103" grpId="0" animBg="1"/>
      <p:bldP spid="104" grpId="0" animBg="1"/>
      <p:bldP spid="106" grpId="0"/>
      <p:bldP spid="107" grpId="0"/>
      <p:bldP spid="108" grpId="0"/>
      <p:bldP spid="109" grpId="0"/>
      <p:bldP spid="111" grpId="0" animBg="1"/>
      <p:bldP spid="112" grpId="0"/>
      <p:bldP spid="113" grpId="0"/>
      <p:bldP spid="114" grpId="0"/>
      <p:bldP spid="115" grpId="0"/>
      <p:bldP spid="1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DBBA8565-34B0-4D3B-8154-895F851BFC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Why Hexadecimal Is Important</a:t>
            </a:r>
            <a:br>
              <a:rPr lang="en-US" altLang="en-US" sz="3200"/>
            </a:br>
            <a:r>
              <a:rPr lang="en-US" altLang="en-US" sz="2000"/>
              <a:t>Continued</a:t>
            </a:r>
          </a:p>
        </p:txBody>
      </p:sp>
      <p:sp>
        <p:nvSpPr>
          <p:cNvPr id="20483" name="TextBox 3">
            <a:extLst>
              <a:ext uri="{FF2B5EF4-FFF2-40B4-BE49-F238E27FC236}">
                <a16:creationId xmlns:a16="http://schemas.microsoft.com/office/drawing/2014/main" id="{451499F2-ED8E-40DE-AB6B-E4DC353ED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447800"/>
            <a:ext cx="2362200" cy="9239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It can take a lot of digits to represent numbers in binary.</a:t>
            </a:r>
          </a:p>
        </p:txBody>
      </p:sp>
      <p:sp>
        <p:nvSpPr>
          <p:cNvPr id="20484" name="TextBox 4">
            <a:extLst>
              <a:ext uri="{FF2B5EF4-FFF2-40B4-BE49-F238E27FC236}">
                <a16:creationId xmlns:a16="http://schemas.microsoft.com/office/drawing/2014/main" id="{878C0A81-8E60-45C9-A159-75B4165A1C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590800"/>
            <a:ext cx="34210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Example: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51794</a:t>
            </a:r>
            <a:r>
              <a:rPr lang="en-US" altLang="en-US" sz="1800" baseline="-25000"/>
              <a:t>10</a:t>
            </a:r>
            <a:r>
              <a:rPr lang="en-US" altLang="en-US" sz="1800"/>
              <a:t> = 1100101001010010</a:t>
            </a:r>
            <a:r>
              <a:rPr lang="en-US" altLang="en-US" sz="1800" baseline="-25000"/>
              <a:t>2</a:t>
            </a:r>
          </a:p>
        </p:txBody>
      </p:sp>
      <p:sp>
        <p:nvSpPr>
          <p:cNvPr id="20485" name="TextBox 5">
            <a:extLst>
              <a:ext uri="{FF2B5EF4-FFF2-40B4-BE49-F238E27FC236}">
                <a16:creationId xmlns:a16="http://schemas.microsoft.com/office/drawing/2014/main" id="{1D939798-BFA2-4418-B255-792BC2502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419475"/>
            <a:ext cx="2362200" cy="25860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Long strings of digits can be difficult to work with or look at.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Also, being only 1’s and 0’s, it becomes easy to insert or delete a digit when copying by hand.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4C1438-BBC7-4C3D-A0ED-63D3164673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1543050"/>
            <a:ext cx="2362200" cy="12001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Hexadecimal numbers can be used to abbreviate binary numbers.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C4949A-2916-4775-BC6D-83364C3366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048000"/>
            <a:ext cx="2362200" cy="14779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Starting at the least significant digit, split your binary number into groups of four digits.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C2CA9D-1382-4441-A46A-51A2470620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867275"/>
            <a:ext cx="2362200" cy="9239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Convert each group of four binary digits to a single hex digit.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1">
            <a:extLst>
              <a:ext uri="{FF2B5EF4-FFF2-40B4-BE49-F238E27FC236}">
                <a16:creationId xmlns:a16="http://schemas.microsoft.com/office/drawing/2014/main" id="{3395CA91-96C3-49FA-854A-A37DC136F2C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95F8CA3-1074-412F-BCFF-E92D4D705346}" type="slidenum">
              <a:rPr lang="en-US" altLang="en-US" sz="100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000"/>
          </a:p>
        </p:txBody>
      </p:sp>
      <p:pic>
        <p:nvPicPr>
          <p:cNvPr id="21507" name="Picture 2">
            <a:extLst>
              <a:ext uri="{FF2B5EF4-FFF2-40B4-BE49-F238E27FC236}">
                <a16:creationId xmlns:a16="http://schemas.microsoft.com/office/drawing/2014/main" id="{985B0220-B74E-491E-9B91-4BC581334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770DAF-951C-47B0-AD15-E26325CE7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429000"/>
            <a:ext cx="5105400" cy="9239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In many situations, instead of using a subscript to denote that a number is in hexadecimal, a “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0x</a:t>
            </a:r>
            <a:r>
              <a:rPr lang="en-US" altLang="en-US" sz="1800"/>
              <a:t>” is appended to the front of the number.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B7E502F7-5754-422D-9C08-9287D020E4C5}"/>
              </a:ext>
            </a:extLst>
          </p:cNvPr>
          <p:cNvSpPr/>
          <p:nvPr/>
        </p:nvSpPr>
        <p:spPr>
          <a:xfrm rot="16200000">
            <a:off x="2933700" y="4533900"/>
            <a:ext cx="304800" cy="1143000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60536443-92C3-4E1D-876C-E0630A3A1A8D}"/>
              </a:ext>
            </a:extLst>
          </p:cNvPr>
          <p:cNvSpPr/>
          <p:nvPr/>
        </p:nvSpPr>
        <p:spPr>
          <a:xfrm rot="16200000">
            <a:off x="4152900" y="4533900"/>
            <a:ext cx="304800" cy="1143000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43D69301-34A6-4CC8-8F05-F51DBBDD844E}"/>
              </a:ext>
            </a:extLst>
          </p:cNvPr>
          <p:cNvSpPr/>
          <p:nvPr/>
        </p:nvSpPr>
        <p:spPr>
          <a:xfrm rot="16200000">
            <a:off x="5448300" y="4533900"/>
            <a:ext cx="304800" cy="1143000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CFE3529C-D238-4DDD-A813-3B96259AB91C}"/>
              </a:ext>
            </a:extLst>
          </p:cNvPr>
          <p:cNvSpPr/>
          <p:nvPr/>
        </p:nvSpPr>
        <p:spPr>
          <a:xfrm rot="16200000">
            <a:off x="6743700" y="4533900"/>
            <a:ext cx="304800" cy="1143000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98A15F-C591-49F3-BC46-B5809C496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6248400"/>
            <a:ext cx="3211513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Look! Hexadecimal Numbers!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93BBD3BB-447D-49B2-90C4-80BF0D36DE04}"/>
              </a:ext>
            </a:extLst>
          </p:cNvPr>
          <p:cNvSpPr/>
          <p:nvPr/>
        </p:nvSpPr>
        <p:spPr>
          <a:xfrm rot="16200000">
            <a:off x="1562100" y="4533900"/>
            <a:ext cx="304800" cy="1143000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8A98D6-6F5B-45B1-A752-9DF0900E4D25}"/>
              </a:ext>
            </a:extLst>
          </p:cNvPr>
          <p:cNvCxnSpPr/>
          <p:nvPr/>
        </p:nvCxnSpPr>
        <p:spPr>
          <a:xfrm rot="10800000">
            <a:off x="1752600" y="5334000"/>
            <a:ext cx="16002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365D2BE-C1C0-4C84-9E08-FFBAE63B270C}"/>
              </a:ext>
            </a:extLst>
          </p:cNvPr>
          <p:cNvCxnSpPr/>
          <p:nvPr/>
        </p:nvCxnSpPr>
        <p:spPr>
          <a:xfrm rot="5400000" flipH="1" flipV="1">
            <a:off x="6019800" y="5334000"/>
            <a:ext cx="8382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6A5F82D-B38E-4788-AD9E-6407861F2CD5}"/>
              </a:ext>
            </a:extLst>
          </p:cNvPr>
          <p:cNvCxnSpPr/>
          <p:nvPr/>
        </p:nvCxnSpPr>
        <p:spPr>
          <a:xfrm rot="16200000" flipV="1">
            <a:off x="3048000" y="5410200"/>
            <a:ext cx="8382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42052E3-C7EB-41E4-B1D9-1C7B03F81E46}"/>
              </a:ext>
            </a:extLst>
          </p:cNvPr>
          <p:cNvCxnSpPr/>
          <p:nvPr/>
        </p:nvCxnSpPr>
        <p:spPr>
          <a:xfrm rot="5400000" flipH="1" flipV="1">
            <a:off x="4953000" y="5562600"/>
            <a:ext cx="838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4F8DDCB-9A30-4EBD-88EB-0A7C621C3BD2}"/>
              </a:ext>
            </a:extLst>
          </p:cNvPr>
          <p:cNvCxnSpPr/>
          <p:nvPr/>
        </p:nvCxnSpPr>
        <p:spPr>
          <a:xfrm rot="16200000" flipV="1">
            <a:off x="4000500" y="5676900"/>
            <a:ext cx="838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E62DAD5-32C2-4F3E-8621-CB93834D7A52}"/>
              </a:ext>
            </a:extLst>
          </p:cNvPr>
          <p:cNvSpPr txBox="1"/>
          <p:nvPr/>
        </p:nvSpPr>
        <p:spPr>
          <a:xfrm>
            <a:off x="2514600" y="228600"/>
            <a:ext cx="4160838" cy="95408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sz="2800" b="1" dirty="0">
                <a:solidFill>
                  <a:srgbClr val="FF0000"/>
                </a:solidFill>
                <a:latin typeface="Arial" charset="0"/>
                <a:cs typeface="Arial" charset="0"/>
              </a:rPr>
              <a:t>Windows</a:t>
            </a:r>
            <a:br>
              <a:rPr lang="en-US" sz="2800" b="1" dirty="0">
                <a:solidFill>
                  <a:srgbClr val="FF0000"/>
                </a:solidFill>
                <a:latin typeface="Arial" charset="0"/>
                <a:cs typeface="Arial" charset="0"/>
              </a:rPr>
            </a:br>
            <a:r>
              <a:rPr lang="en-US" sz="2800" b="1" dirty="0">
                <a:solidFill>
                  <a:srgbClr val="FF0000"/>
                </a:solidFill>
                <a:latin typeface="Arial" charset="0"/>
                <a:cs typeface="Arial" charset="0"/>
              </a:rPr>
              <a:t>“Blue Screen of Death”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2C7CDD9B-30D3-42CC-AB27-563C466087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Binary Numbers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466B1F9D-BE9D-43FE-A5EE-B08C226982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66875" y="1922463"/>
            <a:ext cx="5326063" cy="3490912"/>
          </a:xfrm>
        </p:spPr>
        <p:txBody>
          <a:bodyPr/>
          <a:lstStyle/>
          <a:p>
            <a:pPr eaLnBrk="1" hangingPunct="1"/>
            <a:r>
              <a:rPr lang="en-US" altLang="en-US"/>
              <a:t>Digits are 1 and 0</a:t>
            </a:r>
          </a:p>
          <a:p>
            <a:pPr lvl="1" eaLnBrk="1" hangingPunct="1"/>
            <a:r>
              <a:rPr lang="en-US" altLang="en-US"/>
              <a:t>1 = true</a:t>
            </a:r>
          </a:p>
          <a:p>
            <a:pPr lvl="1" eaLnBrk="1" hangingPunct="1"/>
            <a:r>
              <a:rPr lang="en-US" altLang="en-US"/>
              <a:t>0 = false</a:t>
            </a:r>
          </a:p>
          <a:p>
            <a:pPr eaLnBrk="1" hangingPunct="1"/>
            <a:r>
              <a:rPr lang="en-US" altLang="en-US"/>
              <a:t>MSB – most significant bit</a:t>
            </a:r>
          </a:p>
          <a:p>
            <a:pPr eaLnBrk="1" hangingPunct="1"/>
            <a:r>
              <a:rPr lang="en-US" altLang="en-US"/>
              <a:t>LSB – least significant bit</a:t>
            </a:r>
          </a:p>
          <a:p>
            <a:pPr eaLnBrk="1" hangingPunct="1"/>
            <a:r>
              <a:rPr lang="en-US" altLang="en-US"/>
              <a:t>Bit numbering:</a:t>
            </a:r>
          </a:p>
        </p:txBody>
      </p:sp>
      <p:graphicFrame>
        <p:nvGraphicFramePr>
          <p:cNvPr id="22532" name="Object 4">
            <a:extLst>
              <a:ext uri="{FF2B5EF4-FFF2-40B4-BE49-F238E27FC236}">
                <a16:creationId xmlns:a16="http://schemas.microsoft.com/office/drawing/2014/main" id="{08BA3AB8-1E04-41EB-9AD6-6D12AC7555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3213" y="4868863"/>
          <a:ext cx="320040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6" name="VISIO" r:id="rId4" imgW="1929384" imgH="556260" progId="Visio.Drawing.6">
                  <p:embed/>
                </p:oleObj>
              </mc:Choice>
              <mc:Fallback>
                <p:oleObj name="VISIO" r:id="rId4" imgW="1929384" imgH="55626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4868863"/>
                        <a:ext cx="3200400" cy="9239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C2C8EC1D-760B-4548-8C08-4B9D24CDD4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Binary Numbers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1A21C89E-E026-4E71-BB0F-A96F617B4F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85925"/>
            <a:ext cx="5567363" cy="871538"/>
          </a:xfrm>
        </p:spPr>
        <p:txBody>
          <a:bodyPr/>
          <a:lstStyle/>
          <a:p>
            <a:pPr eaLnBrk="1" hangingPunct="1"/>
            <a:r>
              <a:rPr lang="en-US" altLang="en-US" sz="2000"/>
              <a:t>Each digit (bit) is either 1 or 0</a:t>
            </a:r>
          </a:p>
          <a:p>
            <a:pPr eaLnBrk="1" hangingPunct="1"/>
            <a:r>
              <a:rPr lang="en-US" altLang="en-US" sz="2000"/>
              <a:t>Each bit represents a power of 2:</a:t>
            </a:r>
          </a:p>
        </p:txBody>
      </p:sp>
      <p:graphicFrame>
        <p:nvGraphicFramePr>
          <p:cNvPr id="24580" name="Object 4">
            <a:extLst>
              <a:ext uri="{FF2B5EF4-FFF2-40B4-BE49-F238E27FC236}">
                <a16:creationId xmlns:a16="http://schemas.microsoft.com/office/drawing/2014/main" id="{9E425F45-685B-4F40-88BD-27981C5F39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1371600"/>
          <a:ext cx="2895600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6" name="VISIO" r:id="rId4" imgW="1792224" imgH="449580" progId="Visio.Drawing.6">
                  <p:embed/>
                </p:oleObj>
              </mc:Choice>
              <mc:Fallback>
                <p:oleObj name="VISIO" r:id="rId4" imgW="1792224" imgH="44958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2777" t="-11035" r="-2777"/>
                      <a:stretch>
                        <a:fillRect/>
                      </a:stretch>
                    </p:blipFill>
                    <p:spPr bwMode="auto">
                      <a:xfrm>
                        <a:off x="5181600" y="1371600"/>
                        <a:ext cx="2895600" cy="76676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581" name="Picture 5">
            <a:extLst>
              <a:ext uri="{FF2B5EF4-FFF2-40B4-BE49-F238E27FC236}">
                <a16:creationId xmlns:a16="http://schemas.microsoft.com/office/drawing/2014/main" id="{A172DD29-9F46-4296-9E9B-379F858A7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0" y="2852738"/>
            <a:ext cx="5334000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2" name="Text Box 6">
            <a:extLst>
              <a:ext uri="{FF2B5EF4-FFF2-40B4-BE49-F238E27FC236}">
                <a16:creationId xmlns:a16="http://schemas.microsoft.com/office/drawing/2014/main" id="{7C55202C-6C8B-46C9-8B46-27D33E37B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3313113"/>
            <a:ext cx="2133600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100"/>
              <a:t>Every binary number is a sum of powers of 2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78FC80B1-4B32-455B-83E7-B03D7F2052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Converting Decimal to Binary</a:t>
            </a:r>
          </a:p>
        </p:txBody>
      </p:sp>
      <p:sp>
        <p:nvSpPr>
          <p:cNvPr id="26627" name="TextBox 3">
            <a:extLst>
              <a:ext uri="{FF2B5EF4-FFF2-40B4-BE49-F238E27FC236}">
                <a16:creationId xmlns:a16="http://schemas.microsoft.com/office/drawing/2014/main" id="{DBDE6AD4-BE56-40B7-80AF-CE505187D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371600"/>
            <a:ext cx="38560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Example: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We want to convert 125</a:t>
            </a:r>
            <a:r>
              <a:rPr lang="en-US" altLang="en-US" sz="1800" baseline="-25000"/>
              <a:t>10</a:t>
            </a:r>
            <a:r>
              <a:rPr lang="en-US" altLang="en-US" sz="1800"/>
              <a:t> to binary.</a:t>
            </a:r>
          </a:p>
        </p:txBody>
      </p:sp>
      <p:sp>
        <p:nvSpPr>
          <p:cNvPr id="26628" name="TextBox 12">
            <a:extLst>
              <a:ext uri="{FF2B5EF4-FFF2-40B4-BE49-F238E27FC236}">
                <a16:creationId xmlns:a16="http://schemas.microsoft.com/office/drawing/2014/main" id="{0A74F2C5-5978-4F76-B0C0-2C6D706C4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413" y="2449513"/>
            <a:ext cx="2390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125 / 2 = 62 R 1</a:t>
            </a:r>
          </a:p>
        </p:txBody>
      </p:sp>
      <p:sp>
        <p:nvSpPr>
          <p:cNvPr id="26629" name="TextBox 13">
            <a:extLst>
              <a:ext uri="{FF2B5EF4-FFF2-40B4-BE49-F238E27FC236}">
                <a16:creationId xmlns:a16="http://schemas.microsoft.com/office/drawing/2014/main" id="{DC51B1B9-0E60-4E7B-BE31-450407E30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413" y="2754313"/>
            <a:ext cx="2390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62 / 2 = 31 R 0</a:t>
            </a:r>
          </a:p>
        </p:txBody>
      </p:sp>
      <p:sp>
        <p:nvSpPr>
          <p:cNvPr id="26630" name="TextBox 14">
            <a:extLst>
              <a:ext uri="{FF2B5EF4-FFF2-40B4-BE49-F238E27FC236}">
                <a16:creationId xmlns:a16="http://schemas.microsoft.com/office/drawing/2014/main" id="{EF2CDFC9-B2A7-4F7A-A6DB-D250D95FB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413" y="3059113"/>
            <a:ext cx="2390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31 / 2 = 15 R 1</a:t>
            </a:r>
          </a:p>
        </p:txBody>
      </p:sp>
      <p:sp>
        <p:nvSpPr>
          <p:cNvPr id="26631" name="TextBox 15">
            <a:extLst>
              <a:ext uri="{FF2B5EF4-FFF2-40B4-BE49-F238E27FC236}">
                <a16:creationId xmlns:a16="http://schemas.microsoft.com/office/drawing/2014/main" id="{A3D69D4D-C476-45EC-B0E9-2C3EE19654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413" y="3363913"/>
            <a:ext cx="2390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15 / 2 =  7 R 1</a:t>
            </a:r>
          </a:p>
        </p:txBody>
      </p:sp>
      <p:sp>
        <p:nvSpPr>
          <p:cNvPr id="26632" name="TextBox 16">
            <a:extLst>
              <a:ext uri="{FF2B5EF4-FFF2-40B4-BE49-F238E27FC236}">
                <a16:creationId xmlns:a16="http://schemas.microsoft.com/office/drawing/2014/main" id="{0031D00E-6BCA-42F0-A8A5-3DE1734A7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413" y="3668713"/>
            <a:ext cx="2390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7 / 2 =  3 R 1</a:t>
            </a:r>
          </a:p>
        </p:txBody>
      </p:sp>
      <p:sp>
        <p:nvSpPr>
          <p:cNvPr id="26633" name="TextBox 17">
            <a:extLst>
              <a:ext uri="{FF2B5EF4-FFF2-40B4-BE49-F238E27FC236}">
                <a16:creationId xmlns:a16="http://schemas.microsoft.com/office/drawing/2014/main" id="{844B5EE6-34FA-4E4A-ADDC-1A8C8CFA8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413" y="3973513"/>
            <a:ext cx="2390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3 / 2 =  1 R 1</a:t>
            </a:r>
          </a:p>
        </p:txBody>
      </p:sp>
      <p:sp>
        <p:nvSpPr>
          <p:cNvPr id="26634" name="TextBox 18">
            <a:extLst>
              <a:ext uri="{FF2B5EF4-FFF2-40B4-BE49-F238E27FC236}">
                <a16:creationId xmlns:a16="http://schemas.microsoft.com/office/drawing/2014/main" id="{685262AC-2FA5-4387-93CA-A9B572BEF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413" y="4278313"/>
            <a:ext cx="2390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1 / 2 =  0 R 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E14086A-4079-414F-A82B-753312152D36}"/>
              </a:ext>
            </a:extLst>
          </p:cNvPr>
          <p:cNvCxnSpPr/>
          <p:nvPr/>
        </p:nvCxnSpPr>
        <p:spPr>
          <a:xfrm rot="5400000" flipH="1" flipV="1">
            <a:off x="5371307" y="3544094"/>
            <a:ext cx="190500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636" name="TextBox 23">
            <a:extLst>
              <a:ext uri="{FF2B5EF4-FFF2-40B4-BE49-F238E27FC236}">
                <a16:creationId xmlns:a16="http://schemas.microsoft.com/office/drawing/2014/main" id="{68D6ADB3-03C1-4289-A4D9-9D54EBD28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562600"/>
            <a:ext cx="19161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125</a:t>
            </a:r>
            <a:r>
              <a:rPr lang="en-US" altLang="en-US" sz="1800" baseline="-25000"/>
              <a:t>10</a:t>
            </a:r>
            <a:r>
              <a:rPr lang="en-US" altLang="en-US" sz="1800"/>
              <a:t> = 1111101</a:t>
            </a:r>
            <a:r>
              <a:rPr lang="en-US" altLang="en-US" sz="1800" baseline="-25000"/>
              <a:t>2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4760F1C7-47AD-49AF-A279-0BCB44DDA9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Convert Decimal to Binary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F070BCCF-6044-43FE-A14D-FF49A161CF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1030288"/>
          </a:xfrm>
        </p:spPr>
        <p:txBody>
          <a:bodyPr/>
          <a:lstStyle/>
          <a:p>
            <a:pPr eaLnBrk="1" hangingPunct="1"/>
            <a:r>
              <a:rPr lang="en-US" altLang="en-US"/>
              <a:t>Repeatedly divide the decimal integer by 2. Each remainder is a binary digit in the translated value:</a:t>
            </a:r>
          </a:p>
        </p:txBody>
      </p:sp>
      <p:grpSp>
        <p:nvGrpSpPr>
          <p:cNvPr id="27652" name="Group 4">
            <a:extLst>
              <a:ext uri="{FF2B5EF4-FFF2-40B4-BE49-F238E27FC236}">
                <a16:creationId xmlns:a16="http://schemas.microsoft.com/office/drawing/2014/main" id="{E4904BD9-A574-491B-AEF5-BF076D97D084}"/>
              </a:ext>
            </a:extLst>
          </p:cNvPr>
          <p:cNvGrpSpPr>
            <a:grpSpLocks/>
          </p:cNvGrpSpPr>
          <p:nvPr/>
        </p:nvGrpSpPr>
        <p:grpSpPr bwMode="auto">
          <a:xfrm>
            <a:off x="850900" y="2133600"/>
            <a:ext cx="5257800" cy="3257550"/>
            <a:chOff x="1008" y="1344"/>
            <a:chExt cx="3312" cy="2052"/>
          </a:xfrm>
        </p:grpSpPr>
        <p:pic>
          <p:nvPicPr>
            <p:cNvPr id="27663" name="Picture 5">
              <a:extLst>
                <a:ext uri="{FF2B5EF4-FFF2-40B4-BE49-F238E27FC236}">
                  <a16:creationId xmlns:a16="http://schemas.microsoft.com/office/drawing/2014/main" id="{0B9DD1AB-81A0-4EDD-AD71-FFDFC021FE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2208"/>
              <a:ext cx="3312" cy="1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664" name="Picture 6">
              <a:extLst>
                <a:ext uri="{FF2B5EF4-FFF2-40B4-BE49-F238E27FC236}">
                  <a16:creationId xmlns:a16="http://schemas.microsoft.com/office/drawing/2014/main" id="{B2452CC2-7A46-4975-8E12-51DAE337F6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1344"/>
              <a:ext cx="3312" cy="9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1991" name="Text Box 7">
            <a:extLst>
              <a:ext uri="{FF2B5EF4-FFF2-40B4-BE49-F238E27FC236}">
                <a16:creationId xmlns:a16="http://schemas.microsoft.com/office/drawing/2014/main" id="{D08ABE6E-C8AE-4077-AA7D-83D0C5290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1463" y="5562600"/>
            <a:ext cx="2209800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100"/>
              <a:t>37 = 100101</a:t>
            </a:r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id="{D6961A2A-1F4D-4B99-98CE-B0249932F1A4}"/>
              </a:ext>
            </a:extLst>
          </p:cNvPr>
          <p:cNvGrpSpPr>
            <a:grpSpLocks/>
          </p:cNvGrpSpPr>
          <p:nvPr/>
        </p:nvGrpSpPr>
        <p:grpSpPr bwMode="auto">
          <a:xfrm>
            <a:off x="3765550" y="5099050"/>
            <a:ext cx="2706688" cy="1044575"/>
            <a:chOff x="2372" y="3212"/>
            <a:chExt cx="1705" cy="658"/>
          </a:xfrm>
        </p:grpSpPr>
        <p:sp>
          <p:nvSpPr>
            <p:cNvPr id="27661" name="Text Box 9">
              <a:extLst>
                <a:ext uri="{FF2B5EF4-FFF2-40B4-BE49-F238E27FC236}">
                  <a16:creationId xmlns:a16="http://schemas.microsoft.com/office/drawing/2014/main" id="{69F3F2DE-1BD8-4AB4-B047-FE02897BEC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6" y="3466"/>
              <a:ext cx="1161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</a:rPr>
                <a:t>stop when quotient is zero</a:t>
              </a:r>
            </a:p>
          </p:txBody>
        </p:sp>
        <p:sp>
          <p:nvSpPr>
            <p:cNvPr id="27662" name="Line 10">
              <a:extLst>
                <a:ext uri="{FF2B5EF4-FFF2-40B4-BE49-F238E27FC236}">
                  <a16:creationId xmlns:a16="http://schemas.microsoft.com/office/drawing/2014/main" id="{F589F7D8-0591-4208-AF1F-B87B29961B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72" y="3212"/>
              <a:ext cx="689" cy="43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1">
            <a:extLst>
              <a:ext uri="{FF2B5EF4-FFF2-40B4-BE49-F238E27FC236}">
                <a16:creationId xmlns:a16="http://schemas.microsoft.com/office/drawing/2014/main" id="{BA47DBD9-2B84-4ADB-9C91-7F693335CB1E}"/>
              </a:ext>
            </a:extLst>
          </p:cNvPr>
          <p:cNvGrpSpPr>
            <a:grpSpLocks/>
          </p:cNvGrpSpPr>
          <p:nvPr/>
        </p:nvGrpSpPr>
        <p:grpSpPr bwMode="auto">
          <a:xfrm>
            <a:off x="5378450" y="2679700"/>
            <a:ext cx="3455988" cy="366713"/>
            <a:chOff x="3388" y="1688"/>
            <a:chExt cx="2177" cy="231"/>
          </a:xfrm>
        </p:grpSpPr>
        <p:sp>
          <p:nvSpPr>
            <p:cNvPr id="27659" name="Line 12">
              <a:extLst>
                <a:ext uri="{FF2B5EF4-FFF2-40B4-BE49-F238E27FC236}">
                  <a16:creationId xmlns:a16="http://schemas.microsoft.com/office/drawing/2014/main" id="{2AE5D60A-7BE2-476B-863C-70F6EFC4D1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88" y="1833"/>
              <a:ext cx="617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0" name="Text Box 13">
              <a:extLst>
                <a:ext uri="{FF2B5EF4-FFF2-40B4-BE49-F238E27FC236}">
                  <a16:creationId xmlns:a16="http://schemas.microsoft.com/office/drawing/2014/main" id="{805960F8-EF3B-4F4C-9C50-EE0B9305C3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7" y="1688"/>
              <a:ext cx="177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</a:rPr>
                <a:t>least significant bit</a:t>
              </a:r>
            </a:p>
          </p:txBody>
        </p:sp>
      </p:grpSp>
      <p:grpSp>
        <p:nvGrpSpPr>
          <p:cNvPr id="5" name="Group 14">
            <a:extLst>
              <a:ext uri="{FF2B5EF4-FFF2-40B4-BE49-F238E27FC236}">
                <a16:creationId xmlns:a16="http://schemas.microsoft.com/office/drawing/2014/main" id="{F206B236-F4D9-4D10-B77A-0A45A638D637}"/>
              </a:ext>
            </a:extLst>
          </p:cNvPr>
          <p:cNvGrpSpPr>
            <a:grpSpLocks/>
          </p:cNvGrpSpPr>
          <p:nvPr/>
        </p:nvGrpSpPr>
        <p:grpSpPr bwMode="auto">
          <a:xfrm>
            <a:off x="5378450" y="4811713"/>
            <a:ext cx="3455988" cy="366712"/>
            <a:chOff x="3388" y="3031"/>
            <a:chExt cx="2177" cy="231"/>
          </a:xfrm>
        </p:grpSpPr>
        <p:sp>
          <p:nvSpPr>
            <p:cNvPr id="27657" name="Line 15">
              <a:extLst>
                <a:ext uri="{FF2B5EF4-FFF2-40B4-BE49-F238E27FC236}">
                  <a16:creationId xmlns:a16="http://schemas.microsoft.com/office/drawing/2014/main" id="{327564AA-3778-4C3A-B1D2-1A47098844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88" y="3176"/>
              <a:ext cx="617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8" name="Text Box 16">
              <a:extLst>
                <a:ext uri="{FF2B5EF4-FFF2-40B4-BE49-F238E27FC236}">
                  <a16:creationId xmlns:a16="http://schemas.microsoft.com/office/drawing/2014/main" id="{B29DE9FA-1AE0-473A-A2F2-14655C6222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7" y="3031"/>
              <a:ext cx="177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</a:rPr>
                <a:t>most significant bit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1D1A95C6-9479-4C25-90B5-75DF2D109F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Converting Binary to Decimal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D92B711F-ED44-4610-97BE-1421B1E524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2600" y="1655763"/>
            <a:ext cx="8153400" cy="3743325"/>
          </a:xfrm>
        </p:spPr>
        <p:txBody>
          <a:bodyPr/>
          <a:lstStyle/>
          <a:p>
            <a:pPr marL="114300" indent="0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en-US"/>
              <a:t>Weighted positional notation shows how to calculate the decimal value of each binary bit:</a:t>
            </a:r>
            <a:endParaRPr lang="en-US" altLang="en-US" i="1"/>
          </a:p>
          <a:p>
            <a:pPr marL="114300" indent="0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en-US" i="1">
                <a:solidFill>
                  <a:schemeClr val="tx2"/>
                </a:solidFill>
                <a:latin typeface="Times New Roman" panose="02020603050405020304" pitchFamily="18" charset="0"/>
              </a:rPr>
              <a:t>Decimal</a:t>
            </a:r>
            <a:r>
              <a:rPr lang="en-US" altLang="en-US">
                <a:solidFill>
                  <a:schemeClr val="tx2"/>
                </a:solidFill>
                <a:latin typeface="Times New Roman" panose="02020603050405020304" pitchFamily="18" charset="0"/>
              </a:rPr>
              <a:t> = (</a:t>
            </a:r>
            <a:r>
              <a:rPr lang="en-US" altLang="en-US" i="1">
                <a:solidFill>
                  <a:schemeClr val="tx2"/>
                </a:solidFill>
                <a:latin typeface="Times New Roman" panose="02020603050405020304" pitchFamily="18" charset="0"/>
              </a:rPr>
              <a:t>d</a:t>
            </a:r>
            <a:r>
              <a:rPr lang="en-US" altLang="en-US" i="1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n-1</a:t>
            </a:r>
            <a:r>
              <a:rPr lang="en-US" altLang="en-US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</a:t>
            </a:r>
            <a:r>
              <a:rPr lang="en-US" altLang="en-US">
                <a:solidFill>
                  <a:schemeClr val="tx2"/>
                </a:solidFill>
                <a:latin typeface="Symbol" panose="05050102010706020507" pitchFamily="18" charset="2"/>
              </a:rPr>
              <a:t> </a:t>
            </a:r>
            <a:r>
              <a:rPr lang="en-US" altLang="en-US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 i="1" baseline="30000">
                <a:solidFill>
                  <a:schemeClr val="tx2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baseline="30000">
                <a:solidFill>
                  <a:schemeClr val="tx2"/>
                </a:solidFill>
                <a:latin typeface="Times New Roman" panose="02020603050405020304" pitchFamily="18" charset="0"/>
              </a:rPr>
              <a:t>-1</a:t>
            </a:r>
            <a:r>
              <a:rPr lang="en-US" altLang="en-US">
                <a:solidFill>
                  <a:schemeClr val="tx2"/>
                </a:solidFill>
                <a:latin typeface="Times New Roman" panose="02020603050405020304" pitchFamily="18" charset="0"/>
              </a:rPr>
              <a:t>) </a:t>
            </a:r>
            <a:r>
              <a:rPr lang="en-US" altLang="en-US">
                <a:solidFill>
                  <a:schemeClr val="tx2"/>
                </a:solidFill>
                <a:latin typeface="Symbol" panose="05050102010706020507" pitchFamily="18" charset="2"/>
              </a:rPr>
              <a:t>+</a:t>
            </a:r>
            <a:r>
              <a:rPr lang="en-US" altLang="en-US">
                <a:solidFill>
                  <a:schemeClr val="tx2"/>
                </a:solidFill>
                <a:latin typeface="Times New Roman" panose="02020603050405020304" pitchFamily="18" charset="0"/>
              </a:rPr>
              <a:t> (</a:t>
            </a:r>
            <a:r>
              <a:rPr lang="en-US" altLang="en-US" i="1">
                <a:solidFill>
                  <a:schemeClr val="tx2"/>
                </a:solidFill>
                <a:latin typeface="Times New Roman" panose="02020603050405020304" pitchFamily="18" charset="0"/>
              </a:rPr>
              <a:t>d</a:t>
            </a:r>
            <a:r>
              <a:rPr lang="en-US" altLang="en-US" i="1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n-2</a:t>
            </a:r>
            <a:r>
              <a:rPr lang="en-US" altLang="en-US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</a:t>
            </a:r>
            <a:r>
              <a:rPr lang="en-US" altLang="en-US">
                <a:solidFill>
                  <a:schemeClr val="tx2"/>
                </a:solidFill>
                <a:latin typeface="Times New Roman" panose="02020603050405020304" pitchFamily="18" charset="0"/>
              </a:rPr>
              <a:t> 2</a:t>
            </a:r>
            <a:r>
              <a:rPr lang="en-US" altLang="en-US" i="1" baseline="30000">
                <a:solidFill>
                  <a:schemeClr val="tx2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baseline="30000">
                <a:solidFill>
                  <a:schemeClr val="tx2"/>
                </a:solidFill>
                <a:latin typeface="Times New Roman" panose="02020603050405020304" pitchFamily="18" charset="0"/>
              </a:rPr>
              <a:t>-2</a:t>
            </a:r>
            <a:r>
              <a:rPr lang="en-US" altLang="en-US">
                <a:solidFill>
                  <a:schemeClr val="tx2"/>
                </a:solidFill>
                <a:latin typeface="Times New Roman" panose="02020603050405020304" pitchFamily="18" charset="0"/>
              </a:rPr>
              <a:t>) </a:t>
            </a:r>
            <a:r>
              <a:rPr lang="en-US" altLang="en-US">
                <a:solidFill>
                  <a:schemeClr val="tx2"/>
                </a:solidFill>
                <a:latin typeface="Symbol" panose="05050102010706020507" pitchFamily="18" charset="2"/>
              </a:rPr>
              <a:t>+</a:t>
            </a:r>
            <a:r>
              <a:rPr lang="en-US" altLang="en-US">
                <a:solidFill>
                  <a:schemeClr val="tx2"/>
                </a:solidFill>
                <a:latin typeface="Times New Roman" panose="02020603050405020304" pitchFamily="18" charset="0"/>
              </a:rPr>
              <a:t> ... </a:t>
            </a:r>
            <a:r>
              <a:rPr lang="en-US" altLang="en-US">
                <a:solidFill>
                  <a:schemeClr val="tx2"/>
                </a:solidFill>
                <a:latin typeface="Symbol" panose="05050102010706020507" pitchFamily="18" charset="2"/>
              </a:rPr>
              <a:t>+</a:t>
            </a:r>
            <a:r>
              <a:rPr lang="en-US" altLang="en-US">
                <a:solidFill>
                  <a:schemeClr val="tx2"/>
                </a:solidFill>
                <a:latin typeface="Times New Roman" panose="02020603050405020304" pitchFamily="18" charset="0"/>
              </a:rPr>
              <a:t> (</a:t>
            </a:r>
            <a:r>
              <a:rPr lang="en-US" altLang="en-US" i="1">
                <a:solidFill>
                  <a:schemeClr val="tx2"/>
                </a:solidFill>
                <a:latin typeface="Times New Roman" panose="02020603050405020304" pitchFamily="18" charset="0"/>
              </a:rPr>
              <a:t>d</a:t>
            </a:r>
            <a:r>
              <a:rPr lang="en-US" altLang="en-US" i="1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en-US">
                <a:solidFill>
                  <a:schemeClr val="tx2"/>
                </a:solidFill>
                <a:latin typeface="Times New Roman" panose="02020603050405020304" pitchFamily="18" charset="0"/>
              </a:rPr>
              <a:t> 2</a:t>
            </a:r>
            <a:r>
              <a:rPr lang="en-US" altLang="en-US" baseline="300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>
                <a:solidFill>
                  <a:schemeClr val="tx2"/>
                </a:solidFill>
                <a:latin typeface="Times New Roman" panose="02020603050405020304" pitchFamily="18" charset="0"/>
              </a:rPr>
              <a:t>) </a:t>
            </a:r>
            <a:r>
              <a:rPr lang="en-US" altLang="en-US">
                <a:solidFill>
                  <a:schemeClr val="tx2"/>
                </a:solidFill>
                <a:latin typeface="Symbol" panose="05050102010706020507" pitchFamily="18" charset="2"/>
              </a:rPr>
              <a:t>+</a:t>
            </a:r>
            <a:r>
              <a:rPr lang="en-US" altLang="en-US">
                <a:solidFill>
                  <a:schemeClr val="tx2"/>
                </a:solidFill>
                <a:latin typeface="Times New Roman" panose="02020603050405020304" pitchFamily="18" charset="0"/>
              </a:rPr>
              <a:t> (</a:t>
            </a:r>
            <a:r>
              <a:rPr lang="en-US" altLang="en-US" i="1">
                <a:solidFill>
                  <a:schemeClr val="tx2"/>
                </a:solidFill>
                <a:latin typeface="Times New Roman" panose="02020603050405020304" pitchFamily="18" charset="0"/>
              </a:rPr>
              <a:t>d</a:t>
            </a:r>
            <a:r>
              <a:rPr lang="en-US" altLang="en-US" i="1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0</a:t>
            </a:r>
            <a:r>
              <a:rPr lang="en-US" altLang="en-US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en-US">
                <a:solidFill>
                  <a:schemeClr val="tx2"/>
                </a:solidFill>
                <a:latin typeface="Times New Roman" panose="02020603050405020304" pitchFamily="18" charset="0"/>
              </a:rPr>
              <a:t> 2</a:t>
            </a:r>
            <a:r>
              <a:rPr lang="en-US" altLang="en-US" baseline="30000">
                <a:solidFill>
                  <a:schemeClr val="tx2"/>
                </a:solidFill>
                <a:latin typeface="Times New Roman" panose="02020603050405020304" pitchFamily="18" charset="0"/>
              </a:rPr>
              <a:t>0</a:t>
            </a:r>
            <a:r>
              <a:rPr lang="en-US" altLang="en-US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marL="114300" indent="0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= binary digit</a:t>
            </a:r>
          </a:p>
          <a:p>
            <a:pPr marL="114300" indent="0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en-US"/>
              <a:t>binary 00001001 = decimal 9:</a:t>
            </a:r>
          </a:p>
          <a:p>
            <a:pPr marL="114300" indent="0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en-US">
                <a:latin typeface="Times New Roman" panose="02020603050405020304" pitchFamily="18" charset="0"/>
              </a:rPr>
              <a:t>	</a:t>
            </a:r>
            <a:r>
              <a:rPr lang="en-US" altLang="en-US"/>
              <a:t>(1 </a:t>
            </a:r>
            <a:r>
              <a:rPr lang="en-US" altLang="en-US">
                <a:sym typeface="Symbol" panose="05050102010706020507" pitchFamily="18" charset="2"/>
              </a:rPr>
              <a:t></a:t>
            </a:r>
            <a:r>
              <a:rPr lang="en-US" altLang="en-US"/>
              <a:t> 2</a:t>
            </a:r>
            <a:r>
              <a:rPr lang="en-US" altLang="en-US" baseline="30000"/>
              <a:t>3</a:t>
            </a:r>
            <a:r>
              <a:rPr lang="en-US" altLang="en-US"/>
              <a:t>) + (1 </a:t>
            </a:r>
            <a:r>
              <a:rPr lang="en-US" altLang="en-US">
                <a:sym typeface="Symbol" panose="05050102010706020507" pitchFamily="18" charset="2"/>
              </a:rPr>
              <a:t></a:t>
            </a:r>
            <a:r>
              <a:rPr lang="en-US" altLang="en-US"/>
              <a:t> 2</a:t>
            </a:r>
            <a:r>
              <a:rPr lang="en-US" altLang="en-US" baseline="30000"/>
              <a:t>0</a:t>
            </a:r>
            <a:r>
              <a:rPr lang="en-US" altLang="en-US"/>
              <a:t>) = 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117B830-E3ED-40CE-BB6B-7BDA41C008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 Representation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0710909A-8368-42E9-BFA9-1576038BF7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22350" y="1352550"/>
            <a:ext cx="7408863" cy="4819650"/>
          </a:xfrm>
        </p:spPr>
        <p:txBody>
          <a:bodyPr/>
          <a:lstStyle/>
          <a:p>
            <a:pPr eaLnBrk="1" hangingPunct="1"/>
            <a:r>
              <a:rPr lang="en-US" altLang="en-US" dirty="0"/>
              <a:t>Binary Numbers</a:t>
            </a:r>
          </a:p>
          <a:p>
            <a:pPr eaLnBrk="1" hangingPunct="1"/>
            <a:r>
              <a:rPr lang="en-US" altLang="en-US" dirty="0"/>
              <a:t>Decimal Numbers</a:t>
            </a:r>
          </a:p>
          <a:p>
            <a:pPr eaLnBrk="1" hangingPunct="1"/>
            <a:r>
              <a:rPr lang="en-US" altLang="en-US" dirty="0"/>
              <a:t>Hexadecimal Numbers</a:t>
            </a:r>
          </a:p>
          <a:p>
            <a:pPr eaLnBrk="1" hangingPunct="1"/>
            <a:r>
              <a:rPr lang="en-US" altLang="en-US" dirty="0"/>
              <a:t>Octal Number System</a:t>
            </a:r>
          </a:p>
          <a:p>
            <a:pPr eaLnBrk="1" hangingPunct="1"/>
            <a:r>
              <a:rPr lang="en-US" altLang="en-US" dirty="0"/>
              <a:t>Base Conversions</a:t>
            </a:r>
          </a:p>
          <a:p>
            <a:pPr eaLnBrk="1" hangingPunct="1"/>
            <a:r>
              <a:rPr lang="en-US" altLang="en-US" dirty="0"/>
              <a:t>Integer Storage Sizes</a:t>
            </a:r>
          </a:p>
          <a:p>
            <a:pPr eaLnBrk="1" hangingPunct="1"/>
            <a:r>
              <a:rPr lang="en-US" altLang="en-US" dirty="0"/>
              <a:t>Binary and Hexadecimal Addition</a:t>
            </a:r>
          </a:p>
          <a:p>
            <a:pPr eaLnBrk="1" hangingPunct="1"/>
            <a:r>
              <a:rPr lang="en-US" altLang="en-US" dirty="0"/>
              <a:t>Signed Integers and 2's Complement Notation</a:t>
            </a:r>
          </a:p>
          <a:p>
            <a:pPr eaLnBrk="1" hangingPunct="1"/>
            <a:r>
              <a:rPr lang="en-US" altLang="en-US" dirty="0"/>
              <a:t>Binary and Hexadecimal subtraction</a:t>
            </a:r>
          </a:p>
          <a:p>
            <a:pPr eaLnBrk="1" hangingPunct="1"/>
            <a:r>
              <a:rPr lang="en-US" altLang="en-US" dirty="0"/>
              <a:t>Carry and Overflow</a:t>
            </a:r>
          </a:p>
          <a:p>
            <a:pPr eaLnBrk="1" hangingPunct="1"/>
            <a:r>
              <a:rPr lang="en-US" altLang="en-US" dirty="0"/>
              <a:t>Character Storage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BA75C8B3-7C8B-4A89-8CAD-533D012216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Hexadecimal Integers</a:t>
            </a:r>
          </a:p>
        </p:txBody>
      </p:sp>
      <p:pic>
        <p:nvPicPr>
          <p:cNvPr id="31747" name="Picture 3">
            <a:extLst>
              <a:ext uri="{FF2B5EF4-FFF2-40B4-BE49-F238E27FC236}">
                <a16:creationId xmlns:a16="http://schemas.microsoft.com/office/drawing/2014/main" id="{051C7359-88DE-4026-BD53-037A9D87C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828800"/>
            <a:ext cx="6858000" cy="384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Text Box 4">
            <a:extLst>
              <a:ext uri="{FF2B5EF4-FFF2-40B4-BE49-F238E27FC236}">
                <a16:creationId xmlns:a16="http://schemas.microsoft.com/office/drawing/2014/main" id="{F1C78893-6448-4DAE-A79C-575C2440F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066800"/>
            <a:ext cx="6781800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100"/>
              <a:t>Binary values are represented in hexadecimal.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26F91A80-6676-498B-B5F7-1AA4FEFA3C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Converting Binary Numbers to Hex</a:t>
            </a:r>
          </a:p>
        </p:txBody>
      </p:sp>
      <p:sp>
        <p:nvSpPr>
          <p:cNvPr id="33795" name="TextBox 3">
            <a:extLst>
              <a:ext uri="{FF2B5EF4-FFF2-40B4-BE49-F238E27FC236}">
                <a16:creationId xmlns:a16="http://schemas.microsoft.com/office/drawing/2014/main" id="{DC984652-42D1-407C-8D4F-93442012FF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19200"/>
            <a:ext cx="61356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Recall the example binary number from the previous slide: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1100101001010010</a:t>
            </a:r>
            <a:r>
              <a:rPr lang="en-US" altLang="en-US" sz="1800" baseline="-25000"/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6C1182-1776-45C2-A409-DDAC238AD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362200"/>
            <a:ext cx="38623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1100 1010 0101 0010</a:t>
            </a:r>
            <a:r>
              <a:rPr lang="en-US" altLang="en-US" sz="2800" baseline="-25000"/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8632CA-51BF-4AAA-8307-009309E36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114800"/>
            <a:ext cx="1981200" cy="2032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First, split the binary number into groups of four digits, starting with the least significant digit.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9F081DE8-1D10-453A-8051-83ED214678FD}"/>
              </a:ext>
            </a:extLst>
          </p:cNvPr>
          <p:cNvSpPr/>
          <p:nvPr/>
        </p:nvSpPr>
        <p:spPr>
          <a:xfrm rot="16200000">
            <a:off x="5257800" y="2514600"/>
            <a:ext cx="304800" cy="762000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89A233E5-890C-4868-9253-513403E829F2}"/>
              </a:ext>
            </a:extLst>
          </p:cNvPr>
          <p:cNvSpPr/>
          <p:nvPr/>
        </p:nvSpPr>
        <p:spPr>
          <a:xfrm rot="16200000">
            <a:off x="4343400" y="2514600"/>
            <a:ext cx="304800" cy="762000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F8F951D4-8505-4FD8-A7EF-C4C285006D56}"/>
              </a:ext>
            </a:extLst>
          </p:cNvPr>
          <p:cNvSpPr/>
          <p:nvPr/>
        </p:nvSpPr>
        <p:spPr>
          <a:xfrm rot="16200000">
            <a:off x="3505200" y="2514600"/>
            <a:ext cx="304800" cy="762000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5B6C4446-8068-4F45-8274-A4F4D6B8178E}"/>
              </a:ext>
            </a:extLst>
          </p:cNvPr>
          <p:cNvSpPr/>
          <p:nvPr/>
        </p:nvSpPr>
        <p:spPr>
          <a:xfrm rot="16200000">
            <a:off x="2590800" y="2514600"/>
            <a:ext cx="304800" cy="762000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48DAAF-410D-4042-B431-55866A8D01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114800"/>
            <a:ext cx="1981200" cy="14779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Next, convert each group of four binary digits to a single hex digit.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777DD3-C988-461F-B8D2-7C6F846A7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8100" y="3124200"/>
            <a:ext cx="350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4D2B39-FB06-4D66-A41F-279974D8AF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4088" y="3124200"/>
            <a:ext cx="339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0A077A-58B9-4E75-95B9-1C6990CB0A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2288" y="3124200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82A62D-EADF-4975-82DD-3759772889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6688" y="3124200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9B1250-8180-45BB-A42C-C731550678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6938" y="1219200"/>
            <a:ext cx="1211262" cy="22161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/>
              <a:t>Base 16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/>
              <a:t>Cheat Sheet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A</a:t>
            </a:r>
            <a:r>
              <a:rPr lang="en-US" altLang="en-US" sz="1800" baseline="-25000"/>
              <a:t>16</a:t>
            </a:r>
            <a:r>
              <a:rPr lang="en-US" altLang="en-US" sz="1800"/>
              <a:t> = 10</a:t>
            </a:r>
            <a:r>
              <a:rPr lang="en-US" altLang="en-US" sz="1800" baseline="-25000"/>
              <a:t>10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B</a:t>
            </a:r>
            <a:r>
              <a:rPr lang="en-US" altLang="en-US" sz="1800" baseline="-25000"/>
              <a:t>16</a:t>
            </a:r>
            <a:r>
              <a:rPr lang="en-US" altLang="en-US" sz="1800"/>
              <a:t> = 11</a:t>
            </a:r>
            <a:r>
              <a:rPr lang="en-US" altLang="en-US" sz="1800" baseline="-25000"/>
              <a:t>10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C</a:t>
            </a:r>
            <a:r>
              <a:rPr lang="en-US" altLang="en-US" sz="1800" baseline="-25000"/>
              <a:t>16</a:t>
            </a:r>
            <a:r>
              <a:rPr lang="en-US" altLang="en-US" sz="1800"/>
              <a:t> = 12</a:t>
            </a:r>
            <a:r>
              <a:rPr lang="en-US" altLang="en-US" sz="1800" baseline="-25000"/>
              <a:t>10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D</a:t>
            </a:r>
            <a:r>
              <a:rPr lang="en-US" altLang="en-US" sz="1800" baseline="-25000"/>
              <a:t>16</a:t>
            </a:r>
            <a:r>
              <a:rPr lang="en-US" altLang="en-US" sz="1800"/>
              <a:t> = 13</a:t>
            </a:r>
            <a:r>
              <a:rPr lang="en-US" altLang="en-US" sz="1800" baseline="-25000"/>
              <a:t>10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E</a:t>
            </a:r>
            <a:r>
              <a:rPr lang="en-US" altLang="en-US" sz="1800" baseline="-25000"/>
              <a:t>16</a:t>
            </a:r>
            <a:r>
              <a:rPr lang="en-US" altLang="en-US" sz="1800"/>
              <a:t> = 14</a:t>
            </a:r>
            <a:r>
              <a:rPr lang="en-US" altLang="en-US" sz="1800" baseline="-25000"/>
              <a:t>10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F</a:t>
            </a:r>
            <a:r>
              <a:rPr lang="en-US" altLang="en-US" sz="1800" baseline="-25000"/>
              <a:t>16</a:t>
            </a:r>
            <a:r>
              <a:rPr lang="en-US" altLang="en-US" sz="1800"/>
              <a:t> = 15</a:t>
            </a:r>
            <a:r>
              <a:rPr lang="en-US" altLang="en-US" sz="1800" baseline="-25000"/>
              <a:t>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935D92-AA0D-4EC1-959A-1177A0757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114800"/>
            <a:ext cx="1981200" cy="17541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Put the single hex digits together in the order in which they were found, and you’re done!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F1A44C-B3E3-41F2-9B73-B75537455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6588" y="3581400"/>
            <a:ext cx="3540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aseline="-25000"/>
              <a:t>16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81481E-6 L 0.10729 0.06203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65" y="3102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81481E-6 L 0.03264 0.06203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2" y="3102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4.81481E-6 L -0.03247 0.0620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32" y="3102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4.81481E-6 L -0.10747 0.06203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2" y="3102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 animBg="1"/>
      <p:bldP spid="17" grpId="0" animBg="1"/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DEEDB455-EDF8-4934-BDC9-23F6360BAA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Converting Binary to Hexadecimal</a:t>
            </a:r>
          </a:p>
        </p:txBody>
      </p:sp>
      <p:sp>
        <p:nvSpPr>
          <p:cNvPr id="34819" name="Text Box 3">
            <a:extLst>
              <a:ext uri="{FF2B5EF4-FFF2-40B4-BE49-F238E27FC236}">
                <a16:creationId xmlns:a16="http://schemas.microsoft.com/office/drawing/2014/main" id="{7D2E7EEB-4A8F-46E7-8D9F-ED4FBB638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219200"/>
            <a:ext cx="7696200" cy="139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marL="228600" indent="-228600"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100"/>
              <a:t>Each hexadecimal digit corresponds to 4 binary bits.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100"/>
              <a:t>Example: Translate the binary integer 000101101010011110010100 to  hexadecimal:</a:t>
            </a:r>
          </a:p>
        </p:txBody>
      </p:sp>
      <p:pic>
        <p:nvPicPr>
          <p:cNvPr id="34820" name="Picture 4">
            <a:extLst>
              <a:ext uri="{FF2B5EF4-FFF2-40B4-BE49-F238E27FC236}">
                <a16:creationId xmlns:a16="http://schemas.microsoft.com/office/drawing/2014/main" id="{8D6ADE6B-02BC-43DC-ABFB-19BC6FA0E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895600"/>
            <a:ext cx="55626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6B0C2483-2532-433B-AAB8-D88E3D0E77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Converting Hexadecimal to Binary</a:t>
            </a:r>
          </a:p>
        </p:txBody>
      </p:sp>
      <p:sp>
        <p:nvSpPr>
          <p:cNvPr id="36867" name="Rectangle 1">
            <a:extLst>
              <a:ext uri="{FF2B5EF4-FFF2-40B4-BE49-F238E27FC236}">
                <a16:creationId xmlns:a16="http://schemas.microsoft.com/office/drawing/2014/main" id="{DB1F3A4D-43C1-4682-85F3-A5503BE90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900" y="1819275"/>
            <a:ext cx="56388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222222"/>
                </a:solidFill>
              </a:rPr>
              <a:t>How to convert from hexadecimal number to binary number.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222222"/>
                </a:solidFill>
              </a:rPr>
              <a:t>How to convert base 16 to base 2.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222222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Convert each hex digit to 4 binary digits according to this table:</a:t>
            </a:r>
            <a:endParaRPr lang="en-US" altLang="en-US" sz="1800">
              <a:solidFill>
                <a:srgbClr val="22222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3C2104DF-D63F-4F9D-A76D-11350D0026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Converting Hexadecimal to Binary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4F6BE50-588B-400A-838C-992C4776D14F}"/>
              </a:ext>
            </a:extLst>
          </p:cNvPr>
          <p:cNvGraphicFramePr>
            <a:graphicFrameLocks noGrp="1"/>
          </p:cNvGraphicFramePr>
          <p:nvPr/>
        </p:nvGraphicFramePr>
        <p:xfrm>
          <a:off x="2895600" y="1295400"/>
          <a:ext cx="2438400" cy="4797434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8826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effectLst/>
                        </a:rPr>
                        <a:t>Hex</a:t>
                      </a:r>
                    </a:p>
                  </a:txBody>
                  <a:tcPr marL="28592" marR="28592" marT="28589" marB="28589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effectLst/>
                        </a:rPr>
                        <a:t>Binary</a:t>
                      </a:r>
                    </a:p>
                  </a:txBody>
                  <a:tcPr marL="28592" marR="28592" marT="28589" marB="28589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537">
                <a:tc>
                  <a:txBody>
                    <a:bodyPr/>
                    <a:lstStyle/>
                    <a:p>
                      <a:pPr algn="r"/>
                      <a:r>
                        <a:rPr lang="en-US" sz="1400" b="0">
                          <a:effectLst/>
                        </a:rPr>
                        <a:t>0</a:t>
                      </a:r>
                    </a:p>
                  </a:txBody>
                  <a:tcPr marL="28592" marR="28592" marT="28589" marB="28589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>
                          <a:effectLst/>
                        </a:rPr>
                        <a:t>0000</a:t>
                      </a:r>
                    </a:p>
                  </a:txBody>
                  <a:tcPr marL="28592" marR="28592" marT="28589" marB="28589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537">
                <a:tc>
                  <a:txBody>
                    <a:bodyPr/>
                    <a:lstStyle/>
                    <a:p>
                      <a:pPr algn="r"/>
                      <a:r>
                        <a:rPr lang="en-US" sz="1400" b="0">
                          <a:effectLst/>
                        </a:rPr>
                        <a:t>1</a:t>
                      </a:r>
                    </a:p>
                  </a:txBody>
                  <a:tcPr marL="28592" marR="28592" marT="28589" marB="28589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>
                          <a:effectLst/>
                        </a:rPr>
                        <a:t>0001</a:t>
                      </a:r>
                    </a:p>
                  </a:txBody>
                  <a:tcPr marL="28592" marR="28592" marT="28589" marB="28589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537">
                <a:tc>
                  <a:txBody>
                    <a:bodyPr/>
                    <a:lstStyle/>
                    <a:p>
                      <a:pPr algn="r"/>
                      <a:r>
                        <a:rPr lang="en-US" sz="1400" b="0">
                          <a:effectLst/>
                        </a:rPr>
                        <a:t>2</a:t>
                      </a:r>
                    </a:p>
                  </a:txBody>
                  <a:tcPr marL="28592" marR="28592" marT="28589" marB="28589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>
                          <a:effectLst/>
                        </a:rPr>
                        <a:t>0010</a:t>
                      </a:r>
                    </a:p>
                  </a:txBody>
                  <a:tcPr marL="28592" marR="28592" marT="28589" marB="28589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537">
                <a:tc>
                  <a:txBody>
                    <a:bodyPr/>
                    <a:lstStyle/>
                    <a:p>
                      <a:pPr algn="r"/>
                      <a:r>
                        <a:rPr lang="en-US" sz="1400" b="0">
                          <a:effectLst/>
                        </a:rPr>
                        <a:t>3</a:t>
                      </a:r>
                    </a:p>
                  </a:txBody>
                  <a:tcPr marL="28592" marR="28592" marT="28589" marB="28589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>
                          <a:effectLst/>
                        </a:rPr>
                        <a:t>0011</a:t>
                      </a:r>
                    </a:p>
                  </a:txBody>
                  <a:tcPr marL="28592" marR="28592" marT="28589" marB="28589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537">
                <a:tc>
                  <a:txBody>
                    <a:bodyPr/>
                    <a:lstStyle/>
                    <a:p>
                      <a:pPr algn="r"/>
                      <a:r>
                        <a:rPr lang="en-US" sz="1400" b="0">
                          <a:effectLst/>
                        </a:rPr>
                        <a:t>4</a:t>
                      </a:r>
                    </a:p>
                  </a:txBody>
                  <a:tcPr marL="28592" marR="28592" marT="28589" marB="28589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>
                          <a:effectLst/>
                        </a:rPr>
                        <a:t>0100</a:t>
                      </a:r>
                    </a:p>
                  </a:txBody>
                  <a:tcPr marL="28592" marR="28592" marT="28589" marB="28589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537">
                <a:tc>
                  <a:txBody>
                    <a:bodyPr/>
                    <a:lstStyle/>
                    <a:p>
                      <a:pPr algn="r"/>
                      <a:r>
                        <a:rPr lang="en-US" sz="1400" b="0">
                          <a:effectLst/>
                        </a:rPr>
                        <a:t>5</a:t>
                      </a:r>
                    </a:p>
                  </a:txBody>
                  <a:tcPr marL="28592" marR="28592" marT="28589" marB="28589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>
                          <a:effectLst/>
                        </a:rPr>
                        <a:t>0101</a:t>
                      </a:r>
                    </a:p>
                  </a:txBody>
                  <a:tcPr marL="28592" marR="28592" marT="28589" marB="28589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0537">
                <a:tc>
                  <a:txBody>
                    <a:bodyPr/>
                    <a:lstStyle/>
                    <a:p>
                      <a:pPr algn="r"/>
                      <a:r>
                        <a:rPr lang="en-US" sz="1400" b="0">
                          <a:effectLst/>
                        </a:rPr>
                        <a:t>6</a:t>
                      </a:r>
                    </a:p>
                  </a:txBody>
                  <a:tcPr marL="28592" marR="28592" marT="28589" marB="28589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>
                          <a:effectLst/>
                        </a:rPr>
                        <a:t>0110</a:t>
                      </a:r>
                    </a:p>
                  </a:txBody>
                  <a:tcPr marL="28592" marR="28592" marT="28589" marB="28589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0537">
                <a:tc>
                  <a:txBody>
                    <a:bodyPr/>
                    <a:lstStyle/>
                    <a:p>
                      <a:pPr algn="r"/>
                      <a:r>
                        <a:rPr lang="en-US" sz="1400" b="0">
                          <a:effectLst/>
                        </a:rPr>
                        <a:t>7</a:t>
                      </a:r>
                    </a:p>
                  </a:txBody>
                  <a:tcPr marL="28592" marR="28592" marT="28589" marB="28589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>
                          <a:effectLst/>
                        </a:rPr>
                        <a:t>0111</a:t>
                      </a:r>
                    </a:p>
                  </a:txBody>
                  <a:tcPr marL="28592" marR="28592" marT="28589" marB="28589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0537">
                <a:tc>
                  <a:txBody>
                    <a:bodyPr/>
                    <a:lstStyle/>
                    <a:p>
                      <a:pPr algn="r"/>
                      <a:r>
                        <a:rPr lang="en-US" sz="1400" b="0">
                          <a:effectLst/>
                        </a:rPr>
                        <a:t>8</a:t>
                      </a:r>
                    </a:p>
                  </a:txBody>
                  <a:tcPr marL="28592" marR="28592" marT="28589" marB="28589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>
                          <a:effectLst/>
                        </a:rPr>
                        <a:t>1000</a:t>
                      </a:r>
                    </a:p>
                  </a:txBody>
                  <a:tcPr marL="28592" marR="28592" marT="28589" marB="28589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0537">
                <a:tc>
                  <a:txBody>
                    <a:bodyPr/>
                    <a:lstStyle/>
                    <a:p>
                      <a:pPr algn="r"/>
                      <a:r>
                        <a:rPr lang="en-US" sz="1400" b="0">
                          <a:effectLst/>
                        </a:rPr>
                        <a:t>9</a:t>
                      </a:r>
                    </a:p>
                  </a:txBody>
                  <a:tcPr marL="28592" marR="28592" marT="28589" marB="28589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>
                          <a:effectLst/>
                        </a:rPr>
                        <a:t>1001</a:t>
                      </a:r>
                    </a:p>
                  </a:txBody>
                  <a:tcPr marL="28592" marR="28592" marT="28589" marB="28589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0537">
                <a:tc>
                  <a:txBody>
                    <a:bodyPr/>
                    <a:lstStyle/>
                    <a:p>
                      <a:pPr algn="r"/>
                      <a:r>
                        <a:rPr lang="en-US" sz="1400" b="0">
                          <a:effectLst/>
                        </a:rPr>
                        <a:t>A</a:t>
                      </a:r>
                    </a:p>
                  </a:txBody>
                  <a:tcPr marL="28592" marR="28592" marT="28589" marB="28589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>
                          <a:effectLst/>
                        </a:rPr>
                        <a:t>1010</a:t>
                      </a:r>
                    </a:p>
                  </a:txBody>
                  <a:tcPr marL="28592" marR="28592" marT="28589" marB="28589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0537">
                <a:tc>
                  <a:txBody>
                    <a:bodyPr/>
                    <a:lstStyle/>
                    <a:p>
                      <a:pPr algn="r"/>
                      <a:r>
                        <a:rPr lang="en-US" sz="1400" b="0">
                          <a:effectLst/>
                        </a:rPr>
                        <a:t>B</a:t>
                      </a:r>
                    </a:p>
                  </a:txBody>
                  <a:tcPr marL="28592" marR="28592" marT="28589" marB="28589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>
                          <a:effectLst/>
                        </a:rPr>
                        <a:t>1011</a:t>
                      </a:r>
                    </a:p>
                  </a:txBody>
                  <a:tcPr marL="28592" marR="28592" marT="28589" marB="28589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0537">
                <a:tc>
                  <a:txBody>
                    <a:bodyPr/>
                    <a:lstStyle/>
                    <a:p>
                      <a:pPr algn="r"/>
                      <a:r>
                        <a:rPr lang="en-US" sz="1400" b="0">
                          <a:effectLst/>
                        </a:rPr>
                        <a:t>C</a:t>
                      </a:r>
                    </a:p>
                  </a:txBody>
                  <a:tcPr marL="28592" marR="28592" marT="28589" marB="28589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>
                          <a:effectLst/>
                        </a:rPr>
                        <a:t>1100</a:t>
                      </a:r>
                    </a:p>
                  </a:txBody>
                  <a:tcPr marL="28592" marR="28592" marT="28589" marB="28589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0537">
                <a:tc>
                  <a:txBody>
                    <a:bodyPr/>
                    <a:lstStyle/>
                    <a:p>
                      <a:pPr algn="r"/>
                      <a:r>
                        <a:rPr lang="en-US" sz="1400" b="0">
                          <a:effectLst/>
                        </a:rPr>
                        <a:t>D</a:t>
                      </a:r>
                    </a:p>
                  </a:txBody>
                  <a:tcPr marL="28592" marR="28592" marT="28589" marB="28589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>
                          <a:effectLst/>
                        </a:rPr>
                        <a:t>1101</a:t>
                      </a:r>
                    </a:p>
                  </a:txBody>
                  <a:tcPr marL="28592" marR="28592" marT="28589" marB="28589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0537">
                <a:tc>
                  <a:txBody>
                    <a:bodyPr/>
                    <a:lstStyle/>
                    <a:p>
                      <a:pPr algn="r"/>
                      <a:r>
                        <a:rPr lang="en-US" sz="1400" b="0">
                          <a:effectLst/>
                        </a:rPr>
                        <a:t>E</a:t>
                      </a:r>
                    </a:p>
                  </a:txBody>
                  <a:tcPr marL="28592" marR="28592" marT="28589" marB="28589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>
                          <a:effectLst/>
                        </a:rPr>
                        <a:t>1110</a:t>
                      </a:r>
                    </a:p>
                  </a:txBody>
                  <a:tcPr marL="28592" marR="28592" marT="28589" marB="28589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0537">
                <a:tc>
                  <a:txBody>
                    <a:bodyPr/>
                    <a:lstStyle/>
                    <a:p>
                      <a:pPr algn="r"/>
                      <a:r>
                        <a:rPr lang="en-US" sz="1400" b="0">
                          <a:effectLst/>
                        </a:rPr>
                        <a:t>F</a:t>
                      </a:r>
                    </a:p>
                  </a:txBody>
                  <a:tcPr marL="28592" marR="28592" marT="28589" marB="28589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effectLst/>
                        </a:rPr>
                        <a:t>1111</a:t>
                      </a:r>
                    </a:p>
                  </a:txBody>
                  <a:tcPr marL="28592" marR="28592" marT="28589" marB="28589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26330DAB-92F9-4ECF-BEA1-F39F4DE055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Converting Hexadecimal to Binary</a:t>
            </a:r>
          </a:p>
        </p:txBody>
      </p:sp>
      <p:sp>
        <p:nvSpPr>
          <p:cNvPr id="40963" name="Rectangle 1">
            <a:extLst>
              <a:ext uri="{FF2B5EF4-FFF2-40B4-BE49-F238E27FC236}">
                <a16:creationId xmlns:a16="http://schemas.microsoft.com/office/drawing/2014/main" id="{C2774938-45B8-444A-838F-C639286B6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444625"/>
            <a:ext cx="7543800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222222"/>
                </a:solidFill>
              </a:rPr>
              <a:t>Example #1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222222"/>
                </a:solidFill>
              </a:rPr>
              <a:t>Convert (4E)</a:t>
            </a:r>
            <a:r>
              <a:rPr lang="en-US" altLang="en-US" sz="1800" baseline="-25000">
                <a:solidFill>
                  <a:srgbClr val="222222"/>
                </a:solidFill>
              </a:rPr>
              <a:t>16</a:t>
            </a:r>
            <a:r>
              <a:rPr lang="en-US" altLang="en-US" sz="1800">
                <a:solidFill>
                  <a:srgbClr val="222222"/>
                </a:solidFill>
              </a:rPr>
              <a:t> to binary: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222222"/>
                </a:solidFill>
                <a:latin typeface="Times New Roman" panose="02020603050405020304" pitchFamily="18" charset="0"/>
              </a:rPr>
              <a:t>(4)</a:t>
            </a:r>
            <a:r>
              <a:rPr lang="en-US" altLang="en-US" sz="1800" baseline="-25000">
                <a:solidFill>
                  <a:srgbClr val="222222"/>
                </a:solidFill>
                <a:latin typeface="Times New Roman" panose="02020603050405020304" pitchFamily="18" charset="0"/>
              </a:rPr>
              <a:t>16</a:t>
            </a:r>
            <a:r>
              <a:rPr lang="en-US" altLang="en-US" sz="1800">
                <a:solidFill>
                  <a:srgbClr val="222222"/>
                </a:solidFill>
                <a:latin typeface="Times New Roman" panose="02020603050405020304" pitchFamily="18" charset="0"/>
              </a:rPr>
              <a:t> = (0100)</a:t>
            </a:r>
            <a:r>
              <a:rPr lang="en-US" altLang="en-US" sz="1800" baseline="-25000">
                <a:solidFill>
                  <a:srgbClr val="222222"/>
                </a:solidFill>
                <a:latin typeface="Times New Roman" panose="02020603050405020304" pitchFamily="18" charset="0"/>
              </a:rPr>
              <a:t>2</a:t>
            </a:r>
            <a:endParaRPr lang="en-US" altLang="en-US" sz="1800">
              <a:solidFill>
                <a:srgbClr val="222222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222222"/>
                </a:solidFill>
                <a:latin typeface="Times New Roman" panose="02020603050405020304" pitchFamily="18" charset="0"/>
              </a:rPr>
              <a:t>(E)</a:t>
            </a:r>
            <a:r>
              <a:rPr lang="en-US" altLang="en-US" sz="1800" baseline="-25000">
                <a:solidFill>
                  <a:srgbClr val="222222"/>
                </a:solidFill>
                <a:latin typeface="Times New Roman" panose="02020603050405020304" pitchFamily="18" charset="0"/>
              </a:rPr>
              <a:t>16</a:t>
            </a:r>
            <a:r>
              <a:rPr lang="en-US" altLang="en-US" sz="1800">
                <a:solidFill>
                  <a:srgbClr val="222222"/>
                </a:solidFill>
                <a:latin typeface="Times New Roman" panose="02020603050405020304" pitchFamily="18" charset="0"/>
              </a:rPr>
              <a:t> = (1110)</a:t>
            </a:r>
            <a:r>
              <a:rPr lang="en-US" altLang="en-US" sz="1800" baseline="-25000">
                <a:solidFill>
                  <a:srgbClr val="222222"/>
                </a:solidFill>
                <a:latin typeface="Times New Roman" panose="02020603050405020304" pitchFamily="18" charset="0"/>
              </a:rPr>
              <a:t>2</a:t>
            </a:r>
            <a:endParaRPr lang="en-US" altLang="en-US" sz="1800">
              <a:solidFill>
                <a:srgbClr val="222222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aseline="-25000">
                <a:solidFill>
                  <a:srgbClr val="222222"/>
                </a:solidFill>
              </a:rPr>
              <a:t>So</a:t>
            </a:r>
            <a:endParaRPr lang="en-US" altLang="en-US" sz="1800">
              <a:solidFill>
                <a:srgbClr val="222222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222222"/>
                </a:solidFill>
                <a:latin typeface="Times New Roman" panose="02020603050405020304" pitchFamily="18" charset="0"/>
              </a:rPr>
              <a:t>(4E)</a:t>
            </a:r>
            <a:r>
              <a:rPr lang="en-US" altLang="en-US" sz="1800" baseline="-25000">
                <a:solidFill>
                  <a:srgbClr val="222222"/>
                </a:solidFill>
                <a:latin typeface="Times New Roman" panose="02020603050405020304" pitchFamily="18" charset="0"/>
              </a:rPr>
              <a:t>16</a:t>
            </a:r>
            <a:r>
              <a:rPr lang="en-US" altLang="en-US" sz="1800">
                <a:solidFill>
                  <a:srgbClr val="222222"/>
                </a:solidFill>
                <a:latin typeface="Times New Roman" panose="02020603050405020304" pitchFamily="18" charset="0"/>
              </a:rPr>
              <a:t> = (01001110)</a:t>
            </a:r>
            <a:r>
              <a:rPr lang="en-US" altLang="en-US" sz="1800" baseline="-25000">
                <a:solidFill>
                  <a:srgbClr val="222222"/>
                </a:solidFill>
                <a:latin typeface="Times New Roman" panose="02020603050405020304" pitchFamily="18" charset="0"/>
              </a:rPr>
              <a:t>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222222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222222"/>
                </a:solidFill>
              </a:rPr>
              <a:t>Example #2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222222"/>
                </a:solidFill>
              </a:rPr>
              <a:t>Convert (4A01)</a:t>
            </a:r>
            <a:r>
              <a:rPr lang="en-US" altLang="en-US" sz="1800" baseline="-25000">
                <a:solidFill>
                  <a:srgbClr val="222222"/>
                </a:solidFill>
              </a:rPr>
              <a:t>16</a:t>
            </a:r>
            <a:r>
              <a:rPr lang="en-US" altLang="en-US" sz="1800">
                <a:solidFill>
                  <a:srgbClr val="222222"/>
                </a:solidFill>
              </a:rPr>
              <a:t> to binary: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222222"/>
                </a:solidFill>
                <a:latin typeface="Times New Roman" panose="02020603050405020304" pitchFamily="18" charset="0"/>
              </a:rPr>
              <a:t>(4)</a:t>
            </a:r>
            <a:r>
              <a:rPr lang="en-US" altLang="en-US" sz="1800" baseline="-25000">
                <a:solidFill>
                  <a:srgbClr val="222222"/>
                </a:solidFill>
                <a:latin typeface="Times New Roman" panose="02020603050405020304" pitchFamily="18" charset="0"/>
              </a:rPr>
              <a:t>16</a:t>
            </a:r>
            <a:r>
              <a:rPr lang="en-US" altLang="en-US" sz="1800">
                <a:solidFill>
                  <a:srgbClr val="222222"/>
                </a:solidFill>
                <a:latin typeface="Times New Roman" panose="02020603050405020304" pitchFamily="18" charset="0"/>
              </a:rPr>
              <a:t> = (0100)</a:t>
            </a:r>
            <a:r>
              <a:rPr lang="en-US" altLang="en-US" sz="1800" baseline="-25000">
                <a:solidFill>
                  <a:srgbClr val="222222"/>
                </a:solidFill>
                <a:latin typeface="Times New Roman" panose="02020603050405020304" pitchFamily="18" charset="0"/>
              </a:rPr>
              <a:t>2</a:t>
            </a:r>
            <a:endParaRPr lang="en-US" altLang="en-US" sz="1800">
              <a:solidFill>
                <a:srgbClr val="222222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222222"/>
                </a:solidFill>
                <a:latin typeface="Times New Roman" panose="02020603050405020304" pitchFamily="18" charset="0"/>
              </a:rPr>
              <a:t>(A)</a:t>
            </a:r>
            <a:r>
              <a:rPr lang="en-US" altLang="en-US" sz="1800" baseline="-25000">
                <a:solidFill>
                  <a:srgbClr val="222222"/>
                </a:solidFill>
                <a:latin typeface="Times New Roman" panose="02020603050405020304" pitchFamily="18" charset="0"/>
              </a:rPr>
              <a:t>16</a:t>
            </a:r>
            <a:r>
              <a:rPr lang="en-US" altLang="en-US" sz="1800">
                <a:solidFill>
                  <a:srgbClr val="222222"/>
                </a:solidFill>
                <a:latin typeface="Times New Roman" panose="02020603050405020304" pitchFamily="18" charset="0"/>
              </a:rPr>
              <a:t> = (1010)</a:t>
            </a:r>
            <a:r>
              <a:rPr lang="en-US" altLang="en-US" sz="1800" baseline="-25000">
                <a:solidFill>
                  <a:srgbClr val="222222"/>
                </a:solidFill>
                <a:latin typeface="Times New Roman" panose="02020603050405020304" pitchFamily="18" charset="0"/>
              </a:rPr>
              <a:t>2</a:t>
            </a:r>
            <a:endParaRPr lang="en-US" altLang="en-US" sz="1800">
              <a:solidFill>
                <a:srgbClr val="222222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222222"/>
                </a:solidFill>
                <a:latin typeface="Times New Roman" panose="02020603050405020304" pitchFamily="18" charset="0"/>
              </a:rPr>
              <a:t>(0)</a:t>
            </a:r>
            <a:r>
              <a:rPr lang="en-US" altLang="en-US" sz="1800" baseline="-25000">
                <a:solidFill>
                  <a:srgbClr val="222222"/>
                </a:solidFill>
                <a:latin typeface="Times New Roman" panose="02020603050405020304" pitchFamily="18" charset="0"/>
              </a:rPr>
              <a:t>16</a:t>
            </a:r>
            <a:r>
              <a:rPr lang="en-US" altLang="en-US" sz="1800">
                <a:solidFill>
                  <a:srgbClr val="222222"/>
                </a:solidFill>
                <a:latin typeface="Times New Roman" panose="02020603050405020304" pitchFamily="18" charset="0"/>
              </a:rPr>
              <a:t> = (0000)</a:t>
            </a:r>
            <a:r>
              <a:rPr lang="en-US" altLang="en-US" sz="1800" baseline="-25000">
                <a:solidFill>
                  <a:srgbClr val="222222"/>
                </a:solidFill>
                <a:latin typeface="Times New Roman" panose="02020603050405020304" pitchFamily="18" charset="0"/>
              </a:rPr>
              <a:t>2</a:t>
            </a:r>
            <a:endParaRPr lang="en-US" altLang="en-US" sz="1800">
              <a:solidFill>
                <a:srgbClr val="222222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222222"/>
                </a:solidFill>
                <a:latin typeface="Times New Roman" panose="02020603050405020304" pitchFamily="18" charset="0"/>
              </a:rPr>
              <a:t>(1)</a:t>
            </a:r>
            <a:r>
              <a:rPr lang="en-US" altLang="en-US" sz="1800" baseline="-25000">
                <a:solidFill>
                  <a:srgbClr val="222222"/>
                </a:solidFill>
                <a:latin typeface="Times New Roman" panose="02020603050405020304" pitchFamily="18" charset="0"/>
              </a:rPr>
              <a:t>16</a:t>
            </a:r>
            <a:r>
              <a:rPr lang="en-US" altLang="en-US" sz="1800">
                <a:solidFill>
                  <a:srgbClr val="222222"/>
                </a:solidFill>
                <a:latin typeface="Times New Roman" panose="02020603050405020304" pitchFamily="18" charset="0"/>
              </a:rPr>
              <a:t> = (0001)</a:t>
            </a:r>
            <a:r>
              <a:rPr lang="en-US" altLang="en-US" sz="1800" baseline="-25000">
                <a:solidFill>
                  <a:srgbClr val="222222"/>
                </a:solidFill>
                <a:latin typeface="Times New Roman" panose="02020603050405020304" pitchFamily="18" charset="0"/>
              </a:rPr>
              <a:t>2</a:t>
            </a:r>
            <a:endParaRPr lang="en-US" altLang="en-US" sz="1800">
              <a:solidFill>
                <a:srgbClr val="222222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aseline="-25000">
                <a:solidFill>
                  <a:srgbClr val="222222"/>
                </a:solidFill>
              </a:rPr>
              <a:t>So</a:t>
            </a:r>
            <a:endParaRPr lang="en-US" altLang="en-US" sz="1800">
              <a:solidFill>
                <a:srgbClr val="222222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222222"/>
                </a:solidFill>
                <a:latin typeface="Times New Roman" panose="02020603050405020304" pitchFamily="18" charset="0"/>
              </a:rPr>
              <a:t>(4A01)</a:t>
            </a:r>
            <a:r>
              <a:rPr lang="en-US" altLang="en-US" sz="1800" baseline="-25000">
                <a:solidFill>
                  <a:srgbClr val="222222"/>
                </a:solidFill>
                <a:latin typeface="Times New Roman" panose="02020603050405020304" pitchFamily="18" charset="0"/>
              </a:rPr>
              <a:t>16</a:t>
            </a:r>
            <a:r>
              <a:rPr lang="en-US" altLang="en-US" sz="1800">
                <a:solidFill>
                  <a:srgbClr val="222222"/>
                </a:solidFill>
                <a:latin typeface="Times New Roman" panose="02020603050405020304" pitchFamily="18" charset="0"/>
              </a:rPr>
              <a:t> = (0100101000000001)</a:t>
            </a:r>
            <a:r>
              <a:rPr lang="en-US" altLang="en-US" sz="1800" baseline="-25000">
                <a:solidFill>
                  <a:srgbClr val="222222"/>
                </a:solidFill>
                <a:latin typeface="Times New Roman" panose="02020603050405020304" pitchFamily="18" charset="0"/>
              </a:rPr>
              <a:t>2</a:t>
            </a:r>
            <a:endParaRPr lang="en-US" altLang="en-US" sz="1800">
              <a:solidFill>
                <a:srgbClr val="22222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8BDC9F9C-12D1-4261-90DB-C643B15CB9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Integer Storage Sizes</a:t>
            </a:r>
          </a:p>
        </p:txBody>
      </p:sp>
      <p:graphicFrame>
        <p:nvGraphicFramePr>
          <p:cNvPr id="43011" name="Object 3">
            <a:extLst>
              <a:ext uri="{FF2B5EF4-FFF2-40B4-BE49-F238E27FC236}">
                <a16:creationId xmlns:a16="http://schemas.microsoft.com/office/drawing/2014/main" id="{183F744A-D756-4A15-BF76-528F033AEB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1230313"/>
          <a:ext cx="31242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8" name="VISIO" r:id="rId4" imgW="2929128" imgH="891540" progId="Visio.Drawing.6">
                  <p:embed/>
                </p:oleObj>
              </mc:Choice>
              <mc:Fallback>
                <p:oleObj name="VISIO" r:id="rId4" imgW="2929128" imgH="891540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1111" t="-7295" r="-2223" b="-9422"/>
                      <a:stretch>
                        <a:fillRect/>
                      </a:stretch>
                    </p:blipFill>
                    <p:spPr bwMode="auto">
                      <a:xfrm>
                        <a:off x="3886200" y="1230313"/>
                        <a:ext cx="3124200" cy="12192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8" name="Text Box 4">
            <a:extLst>
              <a:ext uri="{FF2B5EF4-FFF2-40B4-BE49-F238E27FC236}">
                <a16:creationId xmlns:a16="http://schemas.microsoft.com/office/drawing/2014/main" id="{DAEEB478-AD1F-48D4-9AB0-D547A359D2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257800"/>
            <a:ext cx="7391400" cy="930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37160" bIns="137160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700">
                <a:solidFill>
                  <a:schemeClr val="tx2"/>
                </a:solidFill>
              </a:rPr>
              <a:t>What is the largest unsigned integer that may be stored in 20 bits?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700" b="1">
                <a:solidFill>
                  <a:schemeClr val="tx2"/>
                </a:solidFill>
              </a:rPr>
              <a:t>2</a:t>
            </a:r>
            <a:r>
              <a:rPr lang="en-US" altLang="en-US" sz="1700" b="1" baseline="30000">
                <a:solidFill>
                  <a:schemeClr val="tx2"/>
                </a:solidFill>
              </a:rPr>
              <a:t>20 </a:t>
            </a:r>
            <a:r>
              <a:rPr lang="en-US" altLang="en-US" sz="1700" b="1">
                <a:solidFill>
                  <a:schemeClr val="tx2"/>
                </a:solidFill>
              </a:rPr>
              <a:t>- 1 = 1048575</a:t>
            </a:r>
          </a:p>
        </p:txBody>
      </p:sp>
      <p:sp>
        <p:nvSpPr>
          <p:cNvPr id="43013" name="Text Box 5">
            <a:extLst>
              <a:ext uri="{FF2B5EF4-FFF2-40B4-BE49-F238E27FC236}">
                <a16:creationId xmlns:a16="http://schemas.microsoft.com/office/drawing/2014/main" id="{3878F7CC-C598-41AD-86F5-D501326F25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509713"/>
            <a:ext cx="2070100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100"/>
              <a:t>Standard sizes:</a:t>
            </a:r>
          </a:p>
        </p:txBody>
      </p:sp>
      <p:pic>
        <p:nvPicPr>
          <p:cNvPr id="43014" name="Picture 6">
            <a:extLst>
              <a:ext uri="{FF2B5EF4-FFF2-40B4-BE49-F238E27FC236}">
                <a16:creationId xmlns:a16="http://schemas.microsoft.com/office/drawing/2014/main" id="{82560399-EA54-4084-9843-5997CE7A6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313" y="2751138"/>
            <a:ext cx="6858000" cy="223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39DA098F-685D-412D-9C96-D13F804D6E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Binary Addition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4F8DF828-C4E1-41BF-8E69-D285D83C4A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1817688"/>
          </a:xfrm>
        </p:spPr>
        <p:txBody>
          <a:bodyPr/>
          <a:lstStyle/>
          <a:p>
            <a:pPr eaLnBrk="1" hangingPunct="1"/>
            <a:r>
              <a:rPr lang="en-US" altLang="en-US"/>
              <a:t>Start with the least significant bit (rightmost bit)</a:t>
            </a:r>
          </a:p>
          <a:p>
            <a:pPr eaLnBrk="1" hangingPunct="1"/>
            <a:r>
              <a:rPr lang="en-US" altLang="en-US"/>
              <a:t>Add each pair of bits</a:t>
            </a:r>
          </a:p>
          <a:p>
            <a:pPr eaLnBrk="1" hangingPunct="1"/>
            <a:r>
              <a:rPr lang="en-US" altLang="en-US"/>
              <a:t>Include the carry in the addition, if present</a:t>
            </a:r>
          </a:p>
        </p:txBody>
      </p:sp>
      <p:grpSp>
        <p:nvGrpSpPr>
          <p:cNvPr id="45060" name="Group 4">
            <a:extLst>
              <a:ext uri="{FF2B5EF4-FFF2-40B4-BE49-F238E27FC236}">
                <a16:creationId xmlns:a16="http://schemas.microsoft.com/office/drawing/2014/main" id="{15050690-74D8-431E-9435-F02E42F54EB4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3335338"/>
            <a:ext cx="4648200" cy="2398712"/>
            <a:chOff x="1440" y="2101"/>
            <a:chExt cx="2928" cy="1511"/>
          </a:xfrm>
        </p:grpSpPr>
        <p:sp>
          <p:nvSpPr>
            <p:cNvPr id="45061" name="AutoShape 5">
              <a:extLst>
                <a:ext uri="{FF2B5EF4-FFF2-40B4-BE49-F238E27FC236}">
                  <a16:creationId xmlns:a16="http://schemas.microsoft.com/office/drawing/2014/main" id="{71B3C6C6-E714-4B0F-BEB3-B0067A0D1AA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440" y="2101"/>
              <a:ext cx="2928" cy="15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62" name="Rectangle 6">
              <a:extLst>
                <a:ext uri="{FF2B5EF4-FFF2-40B4-BE49-F238E27FC236}">
                  <a16:creationId xmlns:a16="http://schemas.microsoft.com/office/drawing/2014/main" id="{913A980D-3338-423C-B32B-92998B60F1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1" y="2668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5063" name="Rectangle 7">
              <a:extLst>
                <a:ext uri="{FF2B5EF4-FFF2-40B4-BE49-F238E27FC236}">
                  <a16:creationId xmlns:a16="http://schemas.microsoft.com/office/drawing/2014/main" id="{4A5684F3-40D8-493F-98C2-4182A28A3C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6" y="2706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 altLang="en-US" sz="1800"/>
            </a:p>
          </p:txBody>
        </p:sp>
        <p:sp>
          <p:nvSpPr>
            <p:cNvPr id="45064" name="Rectangle 8">
              <a:extLst>
                <a:ext uri="{FF2B5EF4-FFF2-40B4-BE49-F238E27FC236}">
                  <a16:creationId xmlns:a16="http://schemas.microsoft.com/office/drawing/2014/main" id="{6DFCB2BA-E847-40E0-8022-28B30883E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8" y="2668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5065" name="Rectangle 9">
              <a:extLst>
                <a:ext uri="{FF2B5EF4-FFF2-40B4-BE49-F238E27FC236}">
                  <a16:creationId xmlns:a16="http://schemas.microsoft.com/office/drawing/2014/main" id="{FDFA8950-5AB0-4654-91DA-38B126A82D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3" y="2706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 altLang="en-US" sz="1800"/>
            </a:p>
          </p:txBody>
        </p:sp>
        <p:sp>
          <p:nvSpPr>
            <p:cNvPr id="45066" name="Rectangle 10">
              <a:extLst>
                <a:ext uri="{FF2B5EF4-FFF2-40B4-BE49-F238E27FC236}">
                  <a16:creationId xmlns:a16="http://schemas.microsoft.com/office/drawing/2014/main" id="{1896F2BC-6419-486D-8FA2-632D96DAC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5" y="2668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5067" name="Rectangle 11">
              <a:extLst>
                <a:ext uri="{FF2B5EF4-FFF2-40B4-BE49-F238E27FC236}">
                  <a16:creationId xmlns:a16="http://schemas.microsoft.com/office/drawing/2014/main" id="{45F5C5DD-DE37-4133-82AA-51F672F27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" y="2706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 altLang="en-US" sz="1800"/>
            </a:p>
          </p:txBody>
        </p:sp>
        <p:sp>
          <p:nvSpPr>
            <p:cNvPr id="45068" name="Rectangle 12">
              <a:extLst>
                <a:ext uri="{FF2B5EF4-FFF2-40B4-BE49-F238E27FC236}">
                  <a16:creationId xmlns:a16="http://schemas.microsoft.com/office/drawing/2014/main" id="{4FD3893C-B829-4D0A-93AD-F2572F1E36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2" y="2668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5069" name="Rectangle 13">
              <a:extLst>
                <a:ext uri="{FF2B5EF4-FFF2-40B4-BE49-F238E27FC236}">
                  <a16:creationId xmlns:a16="http://schemas.microsoft.com/office/drawing/2014/main" id="{4045E575-4A66-4F00-A96F-6EE38D69AA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7" y="2706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 altLang="en-US" sz="1800"/>
            </a:p>
          </p:txBody>
        </p:sp>
        <p:sp>
          <p:nvSpPr>
            <p:cNvPr id="45070" name="Rectangle 14">
              <a:extLst>
                <a:ext uri="{FF2B5EF4-FFF2-40B4-BE49-F238E27FC236}">
                  <a16:creationId xmlns:a16="http://schemas.microsoft.com/office/drawing/2014/main" id="{DF7D7DA0-3D8D-4C07-B36B-F627B9B322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9" y="2668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5071" name="Rectangle 15">
              <a:extLst>
                <a:ext uri="{FF2B5EF4-FFF2-40B4-BE49-F238E27FC236}">
                  <a16:creationId xmlns:a16="http://schemas.microsoft.com/office/drawing/2014/main" id="{F7E70075-5C04-4F27-8908-174703D7FF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4" y="2706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 altLang="en-US" sz="1800"/>
            </a:p>
          </p:txBody>
        </p:sp>
        <p:sp>
          <p:nvSpPr>
            <p:cNvPr id="45072" name="Rectangle 16">
              <a:extLst>
                <a:ext uri="{FF2B5EF4-FFF2-40B4-BE49-F238E27FC236}">
                  <a16:creationId xmlns:a16="http://schemas.microsoft.com/office/drawing/2014/main" id="{ABE04320-BBAD-4373-B0D8-4FCE09EF8F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6" y="2668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5073" name="Rectangle 17">
              <a:extLst>
                <a:ext uri="{FF2B5EF4-FFF2-40B4-BE49-F238E27FC236}">
                  <a16:creationId xmlns:a16="http://schemas.microsoft.com/office/drawing/2014/main" id="{142EF5A0-28A3-4BF2-AD1E-5D71BD500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1" y="2706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 altLang="en-US" sz="1800"/>
            </a:p>
          </p:txBody>
        </p:sp>
        <p:sp>
          <p:nvSpPr>
            <p:cNvPr id="45074" name="Rectangle 18">
              <a:extLst>
                <a:ext uri="{FF2B5EF4-FFF2-40B4-BE49-F238E27FC236}">
                  <a16:creationId xmlns:a16="http://schemas.microsoft.com/office/drawing/2014/main" id="{0C7082D7-BDD5-4AB8-9C41-44F018C51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3" y="2668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5075" name="Rectangle 19">
              <a:extLst>
                <a:ext uri="{FF2B5EF4-FFF2-40B4-BE49-F238E27FC236}">
                  <a16:creationId xmlns:a16="http://schemas.microsoft.com/office/drawing/2014/main" id="{CAE4B6DB-053D-4FB8-8802-41FA4555E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8" y="2706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 altLang="en-US" sz="1800"/>
            </a:p>
          </p:txBody>
        </p:sp>
        <p:sp>
          <p:nvSpPr>
            <p:cNvPr id="45076" name="Rectangle 20">
              <a:extLst>
                <a:ext uri="{FF2B5EF4-FFF2-40B4-BE49-F238E27FC236}">
                  <a16:creationId xmlns:a16="http://schemas.microsoft.com/office/drawing/2014/main" id="{64227D81-3148-4B78-B009-4AD50A85D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0" y="2668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5077" name="Rectangle 21">
              <a:extLst>
                <a:ext uri="{FF2B5EF4-FFF2-40B4-BE49-F238E27FC236}">
                  <a16:creationId xmlns:a16="http://schemas.microsoft.com/office/drawing/2014/main" id="{29F5253B-0142-403E-A5C9-0ADCED695A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2706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 altLang="en-US" sz="1800"/>
            </a:p>
          </p:txBody>
        </p:sp>
        <p:sp>
          <p:nvSpPr>
            <p:cNvPr id="45078" name="Rectangle 22">
              <a:extLst>
                <a:ext uri="{FF2B5EF4-FFF2-40B4-BE49-F238E27FC236}">
                  <a16:creationId xmlns:a16="http://schemas.microsoft.com/office/drawing/2014/main" id="{4421A33E-AB0D-4676-90E5-3F0FA22934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1" y="2342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5079" name="Rectangle 23">
              <a:extLst>
                <a:ext uri="{FF2B5EF4-FFF2-40B4-BE49-F238E27FC236}">
                  <a16:creationId xmlns:a16="http://schemas.microsoft.com/office/drawing/2014/main" id="{45E9FC9B-4254-482A-9497-1705AC91E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6" y="2380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 altLang="en-US" sz="1800"/>
            </a:p>
          </p:txBody>
        </p:sp>
        <p:sp>
          <p:nvSpPr>
            <p:cNvPr id="45080" name="Rectangle 24">
              <a:extLst>
                <a:ext uri="{FF2B5EF4-FFF2-40B4-BE49-F238E27FC236}">
                  <a16:creationId xmlns:a16="http://schemas.microsoft.com/office/drawing/2014/main" id="{2B22292E-7E79-49FC-AA04-1F98EB571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8" y="2342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5081" name="Rectangle 25">
              <a:extLst>
                <a:ext uri="{FF2B5EF4-FFF2-40B4-BE49-F238E27FC236}">
                  <a16:creationId xmlns:a16="http://schemas.microsoft.com/office/drawing/2014/main" id="{0297E905-0B1C-4538-8B97-B49C3CBC63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3" y="2380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 altLang="en-US" sz="1800"/>
            </a:p>
          </p:txBody>
        </p:sp>
        <p:sp>
          <p:nvSpPr>
            <p:cNvPr id="45082" name="Rectangle 26">
              <a:extLst>
                <a:ext uri="{FF2B5EF4-FFF2-40B4-BE49-F238E27FC236}">
                  <a16:creationId xmlns:a16="http://schemas.microsoft.com/office/drawing/2014/main" id="{3A20FFE5-BB8A-44FF-B887-0A8425C1F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5" y="2342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5083" name="Rectangle 27">
              <a:extLst>
                <a:ext uri="{FF2B5EF4-FFF2-40B4-BE49-F238E27FC236}">
                  <a16:creationId xmlns:a16="http://schemas.microsoft.com/office/drawing/2014/main" id="{0AFFBA6B-D3EB-4332-9E55-EDBA6E0786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" y="2380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 altLang="en-US" sz="1800"/>
            </a:p>
          </p:txBody>
        </p:sp>
        <p:sp>
          <p:nvSpPr>
            <p:cNvPr id="45084" name="Rectangle 28">
              <a:extLst>
                <a:ext uri="{FF2B5EF4-FFF2-40B4-BE49-F238E27FC236}">
                  <a16:creationId xmlns:a16="http://schemas.microsoft.com/office/drawing/2014/main" id="{3EC61E06-C1A0-45DB-ABD8-BCFFCA744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2" y="2342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5085" name="Rectangle 29">
              <a:extLst>
                <a:ext uri="{FF2B5EF4-FFF2-40B4-BE49-F238E27FC236}">
                  <a16:creationId xmlns:a16="http://schemas.microsoft.com/office/drawing/2014/main" id="{5A65D72E-BA40-4573-B762-541B719634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7" y="2380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 altLang="en-US" sz="1800"/>
            </a:p>
          </p:txBody>
        </p:sp>
        <p:sp>
          <p:nvSpPr>
            <p:cNvPr id="45086" name="Rectangle 30">
              <a:extLst>
                <a:ext uri="{FF2B5EF4-FFF2-40B4-BE49-F238E27FC236}">
                  <a16:creationId xmlns:a16="http://schemas.microsoft.com/office/drawing/2014/main" id="{115F9F44-E991-4D62-A4EA-2475F50A99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9" y="2342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5087" name="Rectangle 31">
              <a:extLst>
                <a:ext uri="{FF2B5EF4-FFF2-40B4-BE49-F238E27FC236}">
                  <a16:creationId xmlns:a16="http://schemas.microsoft.com/office/drawing/2014/main" id="{5CF6A4F2-347F-4D28-BE8C-434FAC116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4" y="2380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 altLang="en-US" sz="1800"/>
            </a:p>
          </p:txBody>
        </p:sp>
        <p:sp>
          <p:nvSpPr>
            <p:cNvPr id="45088" name="Rectangle 32">
              <a:extLst>
                <a:ext uri="{FF2B5EF4-FFF2-40B4-BE49-F238E27FC236}">
                  <a16:creationId xmlns:a16="http://schemas.microsoft.com/office/drawing/2014/main" id="{953BF959-1842-4497-A47B-219035F7A3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6" y="2342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5089" name="Rectangle 33">
              <a:extLst>
                <a:ext uri="{FF2B5EF4-FFF2-40B4-BE49-F238E27FC236}">
                  <a16:creationId xmlns:a16="http://schemas.microsoft.com/office/drawing/2014/main" id="{9CEC00FF-1079-4B7E-B98D-985BE8DC5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1" y="2380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 altLang="en-US" sz="1800"/>
            </a:p>
          </p:txBody>
        </p:sp>
        <p:sp>
          <p:nvSpPr>
            <p:cNvPr id="45090" name="Rectangle 34">
              <a:extLst>
                <a:ext uri="{FF2B5EF4-FFF2-40B4-BE49-F238E27FC236}">
                  <a16:creationId xmlns:a16="http://schemas.microsoft.com/office/drawing/2014/main" id="{3044B649-B135-4653-A398-333EDB3951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3" y="2342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5091" name="Rectangle 35">
              <a:extLst>
                <a:ext uri="{FF2B5EF4-FFF2-40B4-BE49-F238E27FC236}">
                  <a16:creationId xmlns:a16="http://schemas.microsoft.com/office/drawing/2014/main" id="{29546AC8-564A-482A-94FB-6CCB7E0FCB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8" y="2380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 altLang="en-US" sz="1800"/>
            </a:p>
          </p:txBody>
        </p:sp>
        <p:sp>
          <p:nvSpPr>
            <p:cNvPr id="45092" name="Rectangle 36">
              <a:extLst>
                <a:ext uri="{FF2B5EF4-FFF2-40B4-BE49-F238E27FC236}">
                  <a16:creationId xmlns:a16="http://schemas.microsoft.com/office/drawing/2014/main" id="{3131D09E-E030-44E2-960B-5CEE885D7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0" y="2342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5093" name="Rectangle 37">
              <a:extLst>
                <a:ext uri="{FF2B5EF4-FFF2-40B4-BE49-F238E27FC236}">
                  <a16:creationId xmlns:a16="http://schemas.microsoft.com/office/drawing/2014/main" id="{06FE6DE8-9246-409A-830E-03A41C951F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2380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 altLang="en-US" sz="1800"/>
            </a:p>
          </p:txBody>
        </p:sp>
        <p:sp>
          <p:nvSpPr>
            <p:cNvPr id="45094" name="Line 38">
              <a:extLst>
                <a:ext uri="{FF2B5EF4-FFF2-40B4-BE49-F238E27FC236}">
                  <a16:creationId xmlns:a16="http://schemas.microsoft.com/office/drawing/2014/main" id="{1B691259-D115-4011-95A6-3A6D548458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5" y="2994"/>
              <a:ext cx="2062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95" name="Rectangle 39">
              <a:extLst>
                <a:ext uri="{FF2B5EF4-FFF2-40B4-BE49-F238E27FC236}">
                  <a16:creationId xmlns:a16="http://schemas.microsoft.com/office/drawing/2014/main" id="{41982C41-96E5-4AF6-8281-0FA004BD2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9" y="2685"/>
              <a:ext cx="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0000"/>
                  </a:solidFill>
                  <a:latin typeface="Helvetica" panose="020B0604020202020204" pitchFamily="34" charset="0"/>
                </a:rPr>
                <a:t>+</a:t>
              </a:r>
              <a:endParaRPr lang="en-US" altLang="en-US" sz="1800"/>
            </a:p>
          </p:txBody>
        </p:sp>
        <p:sp>
          <p:nvSpPr>
            <p:cNvPr id="45096" name="Rectangle 40">
              <a:extLst>
                <a:ext uri="{FF2B5EF4-FFF2-40B4-BE49-F238E27FC236}">
                  <a16:creationId xmlns:a16="http://schemas.microsoft.com/office/drawing/2014/main" id="{E61E0CD4-1FD1-4BA5-AE3A-359FFDD0DB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1" y="3103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5097" name="Rectangle 41">
              <a:extLst>
                <a:ext uri="{FF2B5EF4-FFF2-40B4-BE49-F238E27FC236}">
                  <a16:creationId xmlns:a16="http://schemas.microsoft.com/office/drawing/2014/main" id="{4E3C81BB-B0C7-48B7-A235-AAFD440B9C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6" y="3141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 altLang="en-US" sz="1800"/>
            </a:p>
          </p:txBody>
        </p:sp>
        <p:sp>
          <p:nvSpPr>
            <p:cNvPr id="45098" name="Rectangle 42">
              <a:extLst>
                <a:ext uri="{FF2B5EF4-FFF2-40B4-BE49-F238E27FC236}">
                  <a16:creationId xmlns:a16="http://schemas.microsoft.com/office/drawing/2014/main" id="{D9F85E42-E7E9-465D-B7C7-E440FFC63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8" y="3103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5099" name="Rectangle 43">
              <a:extLst>
                <a:ext uri="{FF2B5EF4-FFF2-40B4-BE49-F238E27FC236}">
                  <a16:creationId xmlns:a16="http://schemas.microsoft.com/office/drawing/2014/main" id="{EA15CFC8-F7AE-4937-8AE9-CE36A8705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3" y="3141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 altLang="en-US" sz="1800"/>
            </a:p>
          </p:txBody>
        </p:sp>
        <p:sp>
          <p:nvSpPr>
            <p:cNvPr id="45100" name="Rectangle 44">
              <a:extLst>
                <a:ext uri="{FF2B5EF4-FFF2-40B4-BE49-F238E27FC236}">
                  <a16:creationId xmlns:a16="http://schemas.microsoft.com/office/drawing/2014/main" id="{19349ABA-0BAD-4598-875D-B807EF7CA5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5" y="3103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5101" name="Rectangle 45">
              <a:extLst>
                <a:ext uri="{FF2B5EF4-FFF2-40B4-BE49-F238E27FC236}">
                  <a16:creationId xmlns:a16="http://schemas.microsoft.com/office/drawing/2014/main" id="{8103069A-FE0D-42FE-9305-A4317CCB8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" y="3141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 altLang="en-US" sz="1800"/>
            </a:p>
          </p:txBody>
        </p:sp>
        <p:sp>
          <p:nvSpPr>
            <p:cNvPr id="45102" name="Rectangle 46">
              <a:extLst>
                <a:ext uri="{FF2B5EF4-FFF2-40B4-BE49-F238E27FC236}">
                  <a16:creationId xmlns:a16="http://schemas.microsoft.com/office/drawing/2014/main" id="{E8DF8B73-0ADD-4612-ADAE-34D386961E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2" y="3103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5103" name="Rectangle 47">
              <a:extLst>
                <a:ext uri="{FF2B5EF4-FFF2-40B4-BE49-F238E27FC236}">
                  <a16:creationId xmlns:a16="http://schemas.microsoft.com/office/drawing/2014/main" id="{4B683E40-4BEB-459B-AA2C-D97802F42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7" y="3141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 altLang="en-US" sz="1800"/>
            </a:p>
          </p:txBody>
        </p:sp>
        <p:sp>
          <p:nvSpPr>
            <p:cNvPr id="45104" name="Rectangle 48">
              <a:extLst>
                <a:ext uri="{FF2B5EF4-FFF2-40B4-BE49-F238E27FC236}">
                  <a16:creationId xmlns:a16="http://schemas.microsoft.com/office/drawing/2014/main" id="{5E1A2958-A033-4A92-8A12-3CDB5D653B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9" y="3103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5105" name="Rectangle 49">
              <a:extLst>
                <a:ext uri="{FF2B5EF4-FFF2-40B4-BE49-F238E27FC236}">
                  <a16:creationId xmlns:a16="http://schemas.microsoft.com/office/drawing/2014/main" id="{78D2BBC6-5426-4587-92A9-135D7D900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4" y="3141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 altLang="en-US" sz="1800"/>
            </a:p>
          </p:txBody>
        </p:sp>
        <p:sp>
          <p:nvSpPr>
            <p:cNvPr id="45106" name="Rectangle 50">
              <a:extLst>
                <a:ext uri="{FF2B5EF4-FFF2-40B4-BE49-F238E27FC236}">
                  <a16:creationId xmlns:a16="http://schemas.microsoft.com/office/drawing/2014/main" id="{54289ED4-153B-442B-AD30-08313ABA7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6" y="3103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5107" name="Rectangle 51">
              <a:extLst>
                <a:ext uri="{FF2B5EF4-FFF2-40B4-BE49-F238E27FC236}">
                  <a16:creationId xmlns:a16="http://schemas.microsoft.com/office/drawing/2014/main" id="{4776E27A-88BD-491C-93F7-9B34D6F03A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1" y="3141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 altLang="en-US" sz="1800"/>
            </a:p>
          </p:txBody>
        </p:sp>
        <p:sp>
          <p:nvSpPr>
            <p:cNvPr id="45108" name="Rectangle 52">
              <a:extLst>
                <a:ext uri="{FF2B5EF4-FFF2-40B4-BE49-F238E27FC236}">
                  <a16:creationId xmlns:a16="http://schemas.microsoft.com/office/drawing/2014/main" id="{C87B4475-CA1B-4555-99E2-216F5C08B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3" y="3103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5109" name="Rectangle 53">
              <a:extLst>
                <a:ext uri="{FF2B5EF4-FFF2-40B4-BE49-F238E27FC236}">
                  <a16:creationId xmlns:a16="http://schemas.microsoft.com/office/drawing/2014/main" id="{5CD19501-B087-40C9-ACA0-D1FCC75B3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8" y="3141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 altLang="en-US" sz="1800"/>
            </a:p>
          </p:txBody>
        </p:sp>
        <p:sp>
          <p:nvSpPr>
            <p:cNvPr id="45110" name="Rectangle 54">
              <a:extLst>
                <a:ext uri="{FF2B5EF4-FFF2-40B4-BE49-F238E27FC236}">
                  <a16:creationId xmlns:a16="http://schemas.microsoft.com/office/drawing/2014/main" id="{2F73F272-6F2E-4C99-8C85-4B76DFF25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0" y="3103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5111" name="Rectangle 55">
              <a:extLst>
                <a:ext uri="{FF2B5EF4-FFF2-40B4-BE49-F238E27FC236}">
                  <a16:creationId xmlns:a16="http://schemas.microsoft.com/office/drawing/2014/main" id="{C1CD8475-7EB6-4800-9B53-BBB234800D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3141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 altLang="en-US" sz="1800"/>
            </a:p>
          </p:txBody>
        </p:sp>
        <p:sp>
          <p:nvSpPr>
            <p:cNvPr id="45112" name="Rectangle 56">
              <a:extLst>
                <a:ext uri="{FF2B5EF4-FFF2-40B4-BE49-F238E27FC236}">
                  <a16:creationId xmlns:a16="http://schemas.microsoft.com/office/drawing/2014/main" id="{9EAE5493-0F3E-488A-8C74-AB77C378A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4" y="2175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 altLang="en-US" sz="1800" b="1"/>
            </a:p>
          </p:txBody>
        </p:sp>
        <p:sp>
          <p:nvSpPr>
            <p:cNvPr id="45113" name="Rectangle 57">
              <a:extLst>
                <a:ext uri="{FF2B5EF4-FFF2-40B4-BE49-F238E27FC236}">
                  <a16:creationId xmlns:a16="http://schemas.microsoft.com/office/drawing/2014/main" id="{0E393C83-8FED-4224-A415-AA16DADEA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9" y="2407"/>
              <a:ext cx="14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(4)</a:t>
              </a:r>
              <a:endParaRPr lang="en-US" altLang="en-US" sz="1800"/>
            </a:p>
          </p:txBody>
        </p:sp>
        <p:sp>
          <p:nvSpPr>
            <p:cNvPr id="45114" name="Rectangle 58">
              <a:extLst>
                <a:ext uri="{FF2B5EF4-FFF2-40B4-BE49-F238E27FC236}">
                  <a16:creationId xmlns:a16="http://schemas.microsoft.com/office/drawing/2014/main" id="{2051628A-9CCB-4187-B40A-8C09A1EDC3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9" y="2706"/>
              <a:ext cx="14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(7)</a:t>
              </a:r>
              <a:endParaRPr lang="en-US" altLang="en-US" sz="1800"/>
            </a:p>
          </p:txBody>
        </p:sp>
        <p:sp>
          <p:nvSpPr>
            <p:cNvPr id="45115" name="Rectangle 59">
              <a:extLst>
                <a:ext uri="{FF2B5EF4-FFF2-40B4-BE49-F238E27FC236}">
                  <a16:creationId xmlns:a16="http://schemas.microsoft.com/office/drawing/2014/main" id="{3791D9C2-36CA-4D34-8106-FE3A9A86E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6" y="3169"/>
              <a:ext cx="21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(11)</a:t>
              </a:r>
              <a:endParaRPr lang="en-US" altLang="en-US" sz="1800"/>
            </a:p>
          </p:txBody>
        </p:sp>
        <p:sp>
          <p:nvSpPr>
            <p:cNvPr id="45116" name="Rectangle 60">
              <a:extLst>
                <a:ext uri="{FF2B5EF4-FFF2-40B4-BE49-F238E27FC236}">
                  <a16:creationId xmlns:a16="http://schemas.microsoft.com/office/drawing/2014/main" id="{E7FE2516-5CA5-43A0-AE5B-AED47B00C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175"/>
              <a:ext cx="26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solidFill>
                    <a:srgbClr val="000000"/>
                  </a:solidFill>
                  <a:latin typeface="Helvetica" panose="020B0604020202020204" pitchFamily="34" charset="0"/>
                </a:rPr>
                <a:t>carry:</a:t>
              </a:r>
              <a:endParaRPr lang="en-US" altLang="en-US" sz="1800" b="1"/>
            </a:p>
          </p:txBody>
        </p:sp>
        <p:sp>
          <p:nvSpPr>
            <p:cNvPr id="45117" name="Rectangle 61">
              <a:extLst>
                <a:ext uri="{FF2B5EF4-FFF2-40B4-BE49-F238E27FC236}">
                  <a16:creationId xmlns:a16="http://schemas.microsoft.com/office/drawing/2014/main" id="{BB1C752C-BDFD-44E9-9A81-06D1B22A1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8" y="3425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 altLang="en-US" sz="1800" b="1"/>
            </a:p>
          </p:txBody>
        </p:sp>
        <p:sp>
          <p:nvSpPr>
            <p:cNvPr id="45118" name="Rectangle 62">
              <a:extLst>
                <a:ext uri="{FF2B5EF4-FFF2-40B4-BE49-F238E27FC236}">
                  <a16:creationId xmlns:a16="http://schemas.microsoft.com/office/drawing/2014/main" id="{29060DA8-13AC-470E-B9E5-B941B92543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1" y="3425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 altLang="en-US" sz="1800" b="1"/>
            </a:p>
          </p:txBody>
        </p:sp>
        <p:sp>
          <p:nvSpPr>
            <p:cNvPr id="45119" name="Rectangle 63">
              <a:extLst>
                <a:ext uri="{FF2B5EF4-FFF2-40B4-BE49-F238E27FC236}">
                  <a16:creationId xmlns:a16="http://schemas.microsoft.com/office/drawing/2014/main" id="{33E9634B-EBAB-44B3-8C55-69500FFC7C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4" y="3425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solidFill>
                    <a:srgbClr val="000000"/>
                  </a:solidFill>
                  <a:latin typeface="Helvetica" panose="020B0604020202020204" pitchFamily="34" charset="0"/>
                </a:rPr>
                <a:t>2</a:t>
              </a:r>
              <a:endParaRPr lang="en-US" altLang="en-US" sz="1800" b="1"/>
            </a:p>
          </p:txBody>
        </p:sp>
        <p:sp>
          <p:nvSpPr>
            <p:cNvPr id="45120" name="Rectangle 64">
              <a:extLst>
                <a:ext uri="{FF2B5EF4-FFF2-40B4-BE49-F238E27FC236}">
                  <a16:creationId xmlns:a16="http://schemas.microsoft.com/office/drawing/2014/main" id="{F2C790AC-62C7-4A47-8F2D-A7169B7BFD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7" y="3425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solidFill>
                    <a:srgbClr val="000000"/>
                  </a:solidFill>
                  <a:latin typeface="Helvetica" panose="020B0604020202020204" pitchFamily="34" charset="0"/>
                </a:rPr>
                <a:t>3</a:t>
              </a:r>
              <a:endParaRPr lang="en-US" altLang="en-US" sz="1800" b="1"/>
            </a:p>
          </p:txBody>
        </p:sp>
        <p:sp>
          <p:nvSpPr>
            <p:cNvPr id="45121" name="Rectangle 65">
              <a:extLst>
                <a:ext uri="{FF2B5EF4-FFF2-40B4-BE49-F238E27FC236}">
                  <a16:creationId xmlns:a16="http://schemas.microsoft.com/office/drawing/2014/main" id="{F8C73F4E-7DA1-462E-A63F-03BEE4C243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7" y="3425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solidFill>
                    <a:srgbClr val="000000"/>
                  </a:solidFill>
                  <a:latin typeface="Helvetica" panose="020B0604020202020204" pitchFamily="34" charset="0"/>
                </a:rPr>
                <a:t>4</a:t>
              </a:r>
              <a:endParaRPr lang="en-US" altLang="en-US" sz="1800" b="1"/>
            </a:p>
          </p:txBody>
        </p:sp>
        <p:sp>
          <p:nvSpPr>
            <p:cNvPr id="45122" name="Rectangle 66">
              <a:extLst>
                <a:ext uri="{FF2B5EF4-FFF2-40B4-BE49-F238E27FC236}">
                  <a16:creationId xmlns:a16="http://schemas.microsoft.com/office/drawing/2014/main" id="{3CDA1D7E-E723-4616-99F1-A8395B663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3" y="3425"/>
              <a:ext cx="55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solidFill>
                    <a:srgbClr val="000000"/>
                  </a:solidFill>
                  <a:latin typeface="Helvetica" panose="020B0604020202020204" pitchFamily="34" charset="0"/>
                </a:rPr>
                <a:t>bit position:</a:t>
              </a:r>
              <a:endParaRPr lang="en-US" altLang="en-US" sz="1800" b="1"/>
            </a:p>
          </p:txBody>
        </p:sp>
        <p:sp>
          <p:nvSpPr>
            <p:cNvPr id="45123" name="Rectangle 67">
              <a:extLst>
                <a:ext uri="{FF2B5EF4-FFF2-40B4-BE49-F238E27FC236}">
                  <a16:creationId xmlns:a16="http://schemas.microsoft.com/office/drawing/2014/main" id="{40B0AAF2-FE18-4F34-9733-2672BB863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" y="3425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solidFill>
                    <a:srgbClr val="000000"/>
                  </a:solidFill>
                  <a:latin typeface="Helvetica" panose="020B0604020202020204" pitchFamily="34" charset="0"/>
                </a:rPr>
                <a:t>5</a:t>
              </a:r>
              <a:endParaRPr lang="en-US" altLang="en-US" sz="1800" b="1"/>
            </a:p>
          </p:txBody>
        </p:sp>
        <p:sp>
          <p:nvSpPr>
            <p:cNvPr id="45124" name="Rectangle 68">
              <a:extLst>
                <a:ext uri="{FF2B5EF4-FFF2-40B4-BE49-F238E27FC236}">
                  <a16:creationId xmlns:a16="http://schemas.microsoft.com/office/drawing/2014/main" id="{A807760E-72D3-4A46-9715-4446D6788A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3" y="3425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solidFill>
                    <a:srgbClr val="000000"/>
                  </a:solidFill>
                  <a:latin typeface="Helvetica" panose="020B0604020202020204" pitchFamily="34" charset="0"/>
                </a:rPr>
                <a:t>6</a:t>
              </a:r>
              <a:endParaRPr lang="en-US" altLang="en-US" sz="1800" b="1"/>
            </a:p>
          </p:txBody>
        </p:sp>
        <p:sp>
          <p:nvSpPr>
            <p:cNvPr id="45125" name="Rectangle 69">
              <a:extLst>
                <a:ext uri="{FF2B5EF4-FFF2-40B4-BE49-F238E27FC236}">
                  <a16:creationId xmlns:a16="http://schemas.microsoft.com/office/drawing/2014/main" id="{6E5AED88-E2F8-4F96-91CE-92AEF5786D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6" y="3425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solidFill>
                    <a:srgbClr val="000000"/>
                  </a:solidFill>
                  <a:latin typeface="Helvetica" panose="020B0604020202020204" pitchFamily="34" charset="0"/>
                </a:rPr>
                <a:t>7</a:t>
              </a:r>
              <a:endParaRPr lang="en-US" altLang="en-US" sz="1800" b="1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BB4FC62C-02CD-4160-9B4F-4CBA0B934F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Binary Addition-Tasks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AF8D79B3-2A73-48DD-B3B0-7550BE185A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2743200" cy="4724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10001 + 11101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 1110 + 1111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8C8434B-1DB3-4386-8D28-CBBB12A0D048}"/>
              </a:ext>
            </a:extLst>
          </p:cNvPr>
          <p:cNvSpPr txBox="1"/>
          <p:nvPr/>
        </p:nvSpPr>
        <p:spPr>
          <a:xfrm>
            <a:off x="703263" y="1752600"/>
            <a:ext cx="2954337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1270000" lvl="1" indent="-342900">
              <a:spcBef>
                <a:spcPts val="610"/>
              </a:spcBef>
              <a:buFont typeface="Arial" panose="020B0604020202020204" pitchFamily="34" charset="0"/>
              <a:buChar char="•"/>
              <a:tabLst>
                <a:tab pos="1156335" algn="l"/>
              </a:tabLst>
              <a:defRPr/>
            </a:pPr>
            <a:r>
              <a:rPr lang="fr-FR" sz="2400" b="1" spc="-125" dirty="0">
                <a:solidFill>
                  <a:srgbClr val="0070C0"/>
                </a:solidFill>
                <a:latin typeface="Arial"/>
                <a:cs typeface="Arial"/>
              </a:rPr>
              <a:t>Solution:</a:t>
            </a:r>
            <a:r>
              <a:rPr lang="fr-FR" sz="2400" spc="-12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fr-FR" sz="2400" spc="-5" dirty="0">
                <a:latin typeface="Arial"/>
                <a:cs typeface="Arial"/>
              </a:rPr>
              <a:t>	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D71CE4-1294-4DB0-BAE1-1FE21E230F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0" y="2209800"/>
            <a:ext cx="24003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B3500A98-46DC-476B-840F-080AD71DBC7A}"/>
              </a:ext>
            </a:extLst>
          </p:cNvPr>
          <p:cNvSpPr txBox="1"/>
          <p:nvPr/>
        </p:nvSpPr>
        <p:spPr>
          <a:xfrm>
            <a:off x="685800" y="3957638"/>
            <a:ext cx="2954338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1270000" lvl="1" indent="-342900">
              <a:spcBef>
                <a:spcPts val="610"/>
              </a:spcBef>
              <a:buFont typeface="Arial" panose="020B0604020202020204" pitchFamily="34" charset="0"/>
              <a:buChar char="•"/>
              <a:tabLst>
                <a:tab pos="1156335" algn="l"/>
              </a:tabLst>
              <a:defRPr/>
            </a:pPr>
            <a:r>
              <a:rPr lang="fr-FR" sz="2400" b="1" spc="-125" dirty="0">
                <a:solidFill>
                  <a:srgbClr val="0070C0"/>
                </a:solidFill>
                <a:latin typeface="Arial"/>
                <a:cs typeface="Arial"/>
              </a:rPr>
              <a:t>Solution:</a:t>
            </a:r>
            <a:r>
              <a:rPr lang="fr-FR" sz="2400" spc="-12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fr-FR" sz="2400" spc="-5" dirty="0">
                <a:latin typeface="Arial"/>
                <a:cs typeface="Arial"/>
              </a:rPr>
              <a:t>	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D29B90-FCFC-4E14-84BC-3889E403BF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0" y="4419600"/>
            <a:ext cx="20669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647E51C1-7ECA-4277-88C6-A265F35ECB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Binary Addition-Tasks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19C643B9-C9B4-4AF6-99C9-2E066C0C3E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3048000" cy="4724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101101 + 11001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 10111 + 110101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B56404C-4E07-48EB-8039-EA130174271A}"/>
              </a:ext>
            </a:extLst>
          </p:cNvPr>
          <p:cNvSpPr txBox="1"/>
          <p:nvPr/>
        </p:nvSpPr>
        <p:spPr>
          <a:xfrm>
            <a:off x="703263" y="1752600"/>
            <a:ext cx="2954337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1270000" lvl="1" indent="-342900">
              <a:spcBef>
                <a:spcPts val="610"/>
              </a:spcBef>
              <a:buFont typeface="Arial" panose="020B0604020202020204" pitchFamily="34" charset="0"/>
              <a:buChar char="•"/>
              <a:tabLst>
                <a:tab pos="1156335" algn="l"/>
              </a:tabLst>
              <a:defRPr/>
            </a:pPr>
            <a:r>
              <a:rPr lang="fr-FR" sz="2400" b="1" spc="-125" dirty="0">
                <a:solidFill>
                  <a:srgbClr val="0070C0"/>
                </a:solidFill>
                <a:latin typeface="Arial"/>
                <a:cs typeface="Arial"/>
              </a:rPr>
              <a:t>Solution:</a:t>
            </a:r>
            <a:r>
              <a:rPr lang="fr-FR" sz="2400" spc="-12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fr-FR" sz="2400" spc="-5" dirty="0">
                <a:latin typeface="Arial"/>
                <a:cs typeface="Arial"/>
              </a:rPr>
              <a:t>	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D162F54-2482-43F8-959E-457C88B0F70F}"/>
              </a:ext>
            </a:extLst>
          </p:cNvPr>
          <p:cNvSpPr txBox="1"/>
          <p:nvPr/>
        </p:nvSpPr>
        <p:spPr>
          <a:xfrm>
            <a:off x="685800" y="3957638"/>
            <a:ext cx="2954338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1270000" lvl="1" indent="-342900">
              <a:spcBef>
                <a:spcPts val="610"/>
              </a:spcBef>
              <a:buFont typeface="Arial" panose="020B0604020202020204" pitchFamily="34" charset="0"/>
              <a:buChar char="•"/>
              <a:tabLst>
                <a:tab pos="1156335" algn="l"/>
              </a:tabLst>
              <a:defRPr/>
            </a:pPr>
            <a:r>
              <a:rPr lang="fr-FR" sz="2400" b="1" spc="-125" dirty="0">
                <a:solidFill>
                  <a:srgbClr val="0070C0"/>
                </a:solidFill>
                <a:latin typeface="Arial"/>
                <a:cs typeface="Arial"/>
              </a:rPr>
              <a:t>Solution:</a:t>
            </a:r>
            <a:r>
              <a:rPr lang="fr-FR" sz="2400" spc="-12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fr-FR" sz="2400" spc="-5" dirty="0">
                <a:latin typeface="Arial"/>
                <a:cs typeface="Arial"/>
              </a:rPr>
              <a:t>	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F4F860-CD3C-4971-B13C-87872A6B53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0" y="2279650"/>
            <a:ext cx="265747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34A8787-2FD4-48FD-9C86-F6336A2D1A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0" y="4495800"/>
            <a:ext cx="26955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180DF276-0384-4CB2-8DDE-DCD1965A00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en-US" sz="3600"/>
              <a:t>Number Bases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0160C7A9-8A61-4C29-AA8E-0B41BE6AF522}"/>
              </a:ext>
            </a:extLst>
          </p:cNvPr>
          <p:cNvSpPr txBox="1"/>
          <p:nvPr/>
        </p:nvSpPr>
        <p:spPr>
          <a:xfrm>
            <a:off x="685800" y="1295400"/>
            <a:ext cx="6283325" cy="4530725"/>
          </a:xfrm>
          <a:prstGeom prst="rect">
            <a:avLst/>
          </a:prstGeom>
        </p:spPr>
        <p:txBody>
          <a:bodyPr lIns="0" tIns="203200" rIns="0" bIns="0">
            <a:spAutoFit/>
          </a:bodyPr>
          <a:lstStyle/>
          <a:p>
            <a:pPr marL="355600" indent="-342900">
              <a:spcBef>
                <a:spcPts val="1600"/>
              </a:spcBef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sz="2500" b="1" spc="-5" dirty="0">
                <a:latin typeface="Arial"/>
                <a:cs typeface="Arial"/>
              </a:rPr>
              <a:t>Binary: Base</a:t>
            </a:r>
            <a:r>
              <a:rPr sz="2500" b="1" spc="40" dirty="0">
                <a:latin typeface="Arial"/>
                <a:cs typeface="Arial"/>
              </a:rPr>
              <a:t> </a:t>
            </a:r>
            <a:r>
              <a:rPr sz="2500" b="1" spc="-5" dirty="0">
                <a:latin typeface="Arial"/>
                <a:cs typeface="Arial"/>
              </a:rPr>
              <a:t>2</a:t>
            </a:r>
            <a:endParaRPr sz="2500" dirty="0">
              <a:latin typeface="Arial"/>
              <a:cs typeface="Arial"/>
            </a:endParaRPr>
          </a:p>
          <a:p>
            <a:pPr marL="355600">
              <a:spcBef>
                <a:spcPts val="1500"/>
              </a:spcBef>
              <a:defRPr/>
            </a:pPr>
            <a:r>
              <a:rPr sz="2500" spc="-5" dirty="0">
                <a:latin typeface="Arial"/>
                <a:cs typeface="Arial"/>
              </a:rPr>
              <a:t>(0,</a:t>
            </a:r>
            <a:r>
              <a:rPr sz="2500" spc="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1)</a:t>
            </a:r>
            <a:endParaRPr sz="2500" dirty="0">
              <a:latin typeface="Arial"/>
              <a:cs typeface="Arial"/>
            </a:endParaRPr>
          </a:p>
          <a:p>
            <a:pPr marL="355600" indent="-342900">
              <a:spcBef>
                <a:spcPts val="1500"/>
              </a:spcBef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sz="2500" b="1" spc="-5" dirty="0">
                <a:latin typeface="Arial"/>
                <a:cs typeface="Arial"/>
              </a:rPr>
              <a:t>Octal: Base</a:t>
            </a:r>
            <a:r>
              <a:rPr sz="2500" b="1" spc="15" dirty="0">
                <a:latin typeface="Arial"/>
                <a:cs typeface="Arial"/>
              </a:rPr>
              <a:t> </a:t>
            </a:r>
            <a:r>
              <a:rPr sz="2500" b="1" spc="-5" dirty="0">
                <a:latin typeface="Arial"/>
                <a:cs typeface="Arial"/>
              </a:rPr>
              <a:t>8</a:t>
            </a:r>
            <a:endParaRPr sz="2500" dirty="0">
              <a:latin typeface="Arial"/>
              <a:cs typeface="Arial"/>
            </a:endParaRPr>
          </a:p>
          <a:p>
            <a:pPr marL="469900">
              <a:spcBef>
                <a:spcPts val="1380"/>
              </a:spcBef>
              <a:defRPr/>
            </a:pPr>
            <a:r>
              <a:rPr sz="2200" spc="-5" dirty="0">
                <a:latin typeface="Arial"/>
                <a:cs typeface="Arial"/>
              </a:rPr>
              <a:t>(0, 1, </a:t>
            </a:r>
            <a:r>
              <a:rPr sz="2200" dirty="0">
                <a:latin typeface="Arial"/>
                <a:cs typeface="Arial"/>
              </a:rPr>
              <a:t>2, </a:t>
            </a:r>
            <a:r>
              <a:rPr sz="2200" spc="-5" dirty="0">
                <a:latin typeface="Arial"/>
                <a:cs typeface="Arial"/>
              </a:rPr>
              <a:t>3, 4, 5, </a:t>
            </a:r>
            <a:r>
              <a:rPr sz="2200" dirty="0">
                <a:latin typeface="Arial"/>
                <a:cs typeface="Arial"/>
              </a:rPr>
              <a:t>6,</a:t>
            </a:r>
            <a:r>
              <a:rPr sz="2200" spc="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7)</a:t>
            </a:r>
            <a:endParaRPr sz="2200" dirty="0">
              <a:latin typeface="Arial"/>
              <a:cs typeface="Arial"/>
            </a:endParaRPr>
          </a:p>
          <a:p>
            <a:pPr marL="355600" indent="-342900">
              <a:spcBef>
                <a:spcPts val="1440"/>
              </a:spcBef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sz="2500" b="1" dirty="0">
                <a:latin typeface="Arial"/>
                <a:cs typeface="Arial"/>
              </a:rPr>
              <a:t>Decimal: </a:t>
            </a:r>
            <a:r>
              <a:rPr sz="2500" b="1" spc="-5" dirty="0">
                <a:latin typeface="Arial"/>
                <a:cs typeface="Arial"/>
              </a:rPr>
              <a:t>Base</a:t>
            </a:r>
            <a:r>
              <a:rPr sz="2500" b="1" dirty="0">
                <a:latin typeface="Arial"/>
                <a:cs typeface="Arial"/>
              </a:rPr>
              <a:t> </a:t>
            </a:r>
            <a:r>
              <a:rPr sz="2500" b="1" spc="-5" dirty="0">
                <a:latin typeface="Arial"/>
                <a:cs typeface="Arial"/>
              </a:rPr>
              <a:t>10</a:t>
            </a:r>
            <a:endParaRPr sz="2500" dirty="0">
              <a:latin typeface="Arial"/>
              <a:cs typeface="Arial"/>
            </a:endParaRPr>
          </a:p>
          <a:p>
            <a:pPr marL="355600">
              <a:spcBef>
                <a:spcPts val="1505"/>
              </a:spcBef>
              <a:defRPr/>
            </a:pPr>
            <a:r>
              <a:rPr sz="2500" spc="-5" dirty="0">
                <a:latin typeface="Arial"/>
                <a:cs typeface="Arial"/>
              </a:rPr>
              <a:t>(0, 1, </a:t>
            </a:r>
            <a:r>
              <a:rPr sz="2500" dirty="0">
                <a:latin typeface="Arial"/>
                <a:cs typeface="Arial"/>
              </a:rPr>
              <a:t>2, </a:t>
            </a:r>
            <a:r>
              <a:rPr sz="2500" spc="-5" dirty="0">
                <a:latin typeface="Arial"/>
                <a:cs typeface="Arial"/>
              </a:rPr>
              <a:t>3, </a:t>
            </a:r>
            <a:r>
              <a:rPr sz="2500" dirty="0">
                <a:latin typeface="Arial"/>
                <a:cs typeface="Arial"/>
              </a:rPr>
              <a:t>4, </a:t>
            </a:r>
            <a:r>
              <a:rPr sz="2500" spc="-5" dirty="0">
                <a:latin typeface="Arial"/>
                <a:cs typeface="Arial"/>
              </a:rPr>
              <a:t>5, 6, </a:t>
            </a:r>
            <a:r>
              <a:rPr sz="2500" dirty="0">
                <a:latin typeface="Arial"/>
                <a:cs typeface="Arial"/>
              </a:rPr>
              <a:t>7, </a:t>
            </a:r>
            <a:r>
              <a:rPr sz="2500" spc="-5" dirty="0">
                <a:latin typeface="Arial"/>
                <a:cs typeface="Arial"/>
              </a:rPr>
              <a:t>8,</a:t>
            </a:r>
            <a:r>
              <a:rPr sz="2500" spc="9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9)</a:t>
            </a:r>
          </a:p>
          <a:p>
            <a:pPr marL="443865" indent="-431165">
              <a:spcBef>
                <a:spcPts val="1500"/>
              </a:spcBef>
              <a:buFont typeface="Arial"/>
              <a:buChar char="•"/>
              <a:tabLst>
                <a:tab pos="443865" algn="l"/>
                <a:tab pos="444500" algn="l"/>
              </a:tabLst>
              <a:defRPr/>
            </a:pPr>
            <a:r>
              <a:rPr sz="2500" b="1" spc="-5" dirty="0">
                <a:latin typeface="Arial"/>
                <a:cs typeface="Arial"/>
              </a:rPr>
              <a:t>Hexadecimal: Base 16</a:t>
            </a:r>
            <a:endParaRPr sz="2500" dirty="0">
              <a:latin typeface="Arial"/>
              <a:cs typeface="Arial"/>
            </a:endParaRPr>
          </a:p>
          <a:p>
            <a:pPr marL="355600">
              <a:spcBef>
                <a:spcPts val="1500"/>
              </a:spcBef>
              <a:defRPr/>
            </a:pPr>
            <a:r>
              <a:rPr sz="2500" spc="-5" dirty="0">
                <a:latin typeface="Arial"/>
                <a:cs typeface="Arial"/>
              </a:rPr>
              <a:t>(0, 1, </a:t>
            </a:r>
            <a:r>
              <a:rPr sz="2500" dirty="0">
                <a:latin typeface="Arial"/>
                <a:cs typeface="Arial"/>
              </a:rPr>
              <a:t>2, </a:t>
            </a:r>
            <a:r>
              <a:rPr sz="2500" spc="-5" dirty="0">
                <a:latin typeface="Arial"/>
                <a:cs typeface="Arial"/>
              </a:rPr>
              <a:t>3, </a:t>
            </a:r>
            <a:r>
              <a:rPr sz="2500" dirty="0">
                <a:latin typeface="Arial"/>
                <a:cs typeface="Arial"/>
              </a:rPr>
              <a:t>4, </a:t>
            </a:r>
            <a:r>
              <a:rPr sz="2500" spc="-5" dirty="0">
                <a:latin typeface="Arial"/>
                <a:cs typeface="Arial"/>
              </a:rPr>
              <a:t>5, 6, </a:t>
            </a:r>
            <a:r>
              <a:rPr sz="2500" dirty="0">
                <a:latin typeface="Arial"/>
                <a:cs typeface="Arial"/>
              </a:rPr>
              <a:t>7, </a:t>
            </a:r>
            <a:r>
              <a:rPr sz="2500" spc="-5" dirty="0">
                <a:latin typeface="Arial"/>
                <a:cs typeface="Arial"/>
              </a:rPr>
              <a:t>8, </a:t>
            </a:r>
            <a:r>
              <a:rPr sz="2500" dirty="0">
                <a:latin typeface="Arial"/>
                <a:cs typeface="Arial"/>
              </a:rPr>
              <a:t>9, </a:t>
            </a:r>
            <a:r>
              <a:rPr sz="2500" spc="-5" dirty="0">
                <a:latin typeface="Arial"/>
                <a:cs typeface="Arial"/>
              </a:rPr>
              <a:t>A, </a:t>
            </a:r>
            <a:r>
              <a:rPr sz="2500" dirty="0">
                <a:latin typeface="Arial"/>
                <a:cs typeface="Arial"/>
              </a:rPr>
              <a:t>B, </a:t>
            </a:r>
            <a:r>
              <a:rPr sz="2500" spc="-5" dirty="0">
                <a:latin typeface="Arial"/>
                <a:cs typeface="Arial"/>
              </a:rPr>
              <a:t>C, D, E,</a:t>
            </a:r>
            <a:r>
              <a:rPr sz="2500" spc="5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F)</a:t>
            </a:r>
            <a:endParaRPr sz="2500" dirty="0">
              <a:latin typeface="Arial"/>
              <a:cs typeface="Arial"/>
            </a:endParaRPr>
          </a:p>
        </p:txBody>
      </p:sp>
      <p:pic>
        <p:nvPicPr>
          <p:cNvPr id="8196" name="Picture 1">
            <a:extLst>
              <a:ext uri="{FF2B5EF4-FFF2-40B4-BE49-F238E27FC236}">
                <a16:creationId xmlns:a16="http://schemas.microsoft.com/office/drawing/2014/main" id="{E19D2B8E-BBFA-45B1-80E5-D476E248F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" t="17924" r="-264" b="-17924"/>
          <a:stretch>
            <a:fillRect/>
          </a:stretch>
        </p:blipFill>
        <p:spPr bwMode="auto">
          <a:xfrm>
            <a:off x="3921125" y="1143000"/>
            <a:ext cx="5222875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A55C7B4D-31B6-407D-A9CD-EC9F1004D5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Binary Addition-Tasks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E7955768-71AF-4FB7-9020-037E07EC73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3505200" cy="4724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1011001 + 111010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 11011 + 1001010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A86DAE6-D4B4-4795-BBD8-B518B61122AE}"/>
              </a:ext>
            </a:extLst>
          </p:cNvPr>
          <p:cNvSpPr txBox="1"/>
          <p:nvPr/>
        </p:nvSpPr>
        <p:spPr>
          <a:xfrm>
            <a:off x="703263" y="1752600"/>
            <a:ext cx="2954337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1270000" lvl="1" indent="-342900">
              <a:spcBef>
                <a:spcPts val="610"/>
              </a:spcBef>
              <a:buFont typeface="Arial" panose="020B0604020202020204" pitchFamily="34" charset="0"/>
              <a:buChar char="•"/>
              <a:tabLst>
                <a:tab pos="1156335" algn="l"/>
              </a:tabLst>
              <a:defRPr/>
            </a:pPr>
            <a:r>
              <a:rPr lang="fr-FR" sz="2400" b="1" spc="-125" dirty="0">
                <a:solidFill>
                  <a:srgbClr val="0070C0"/>
                </a:solidFill>
                <a:latin typeface="Arial"/>
                <a:cs typeface="Arial"/>
              </a:rPr>
              <a:t>Solution:</a:t>
            </a:r>
            <a:r>
              <a:rPr lang="fr-FR" sz="2400" spc="-12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fr-FR" sz="2400" spc="-5" dirty="0">
                <a:latin typeface="Arial"/>
                <a:cs typeface="Arial"/>
              </a:rPr>
              <a:t>	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0F3101F-EF87-41C1-A884-70E7F7DE4DA0}"/>
              </a:ext>
            </a:extLst>
          </p:cNvPr>
          <p:cNvSpPr txBox="1"/>
          <p:nvPr/>
        </p:nvSpPr>
        <p:spPr>
          <a:xfrm>
            <a:off x="685800" y="3957638"/>
            <a:ext cx="2954338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1270000" lvl="1" indent="-342900">
              <a:spcBef>
                <a:spcPts val="610"/>
              </a:spcBef>
              <a:buFont typeface="Arial" panose="020B0604020202020204" pitchFamily="34" charset="0"/>
              <a:buChar char="•"/>
              <a:tabLst>
                <a:tab pos="1156335" algn="l"/>
              </a:tabLst>
              <a:defRPr/>
            </a:pPr>
            <a:r>
              <a:rPr lang="fr-FR" sz="2400" b="1" spc="-125" dirty="0">
                <a:solidFill>
                  <a:srgbClr val="0070C0"/>
                </a:solidFill>
                <a:latin typeface="Arial"/>
                <a:cs typeface="Arial"/>
              </a:rPr>
              <a:t>Solution:</a:t>
            </a:r>
            <a:r>
              <a:rPr lang="fr-FR" sz="2400" spc="-12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fr-FR" sz="2400" spc="-5" dirty="0">
                <a:latin typeface="Arial"/>
                <a:cs typeface="Arial"/>
              </a:rPr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25A9A4-2D5A-44BE-AC7D-7C3847248A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0" y="2219325"/>
            <a:ext cx="29813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632791-04C1-49E1-948B-DF792FBDD3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0" y="4511675"/>
            <a:ext cx="266700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7D582536-FE24-4DD6-9486-1CA7931511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Hexadecimal Addition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C18A5650-86C2-478E-990A-5335880221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6550"/>
            <a:ext cx="8229600" cy="633413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/>
              <a:t>Divide the sum of two digits by the number base (16). The quotient becomes the carry value, and the remainder is the sum digit.</a:t>
            </a:r>
          </a:p>
        </p:txBody>
      </p:sp>
      <p:grpSp>
        <p:nvGrpSpPr>
          <p:cNvPr id="53252" name="Group 4">
            <a:extLst>
              <a:ext uri="{FF2B5EF4-FFF2-40B4-BE49-F238E27FC236}">
                <a16:creationId xmlns:a16="http://schemas.microsoft.com/office/drawing/2014/main" id="{06E797A1-A479-4B20-B43B-562FCFAE028E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2697163"/>
            <a:ext cx="4918075" cy="2171700"/>
            <a:chOff x="1488" y="1663"/>
            <a:chExt cx="3098" cy="1368"/>
          </a:xfrm>
        </p:grpSpPr>
        <p:grpSp>
          <p:nvGrpSpPr>
            <p:cNvPr id="53254" name="Group 5">
              <a:extLst>
                <a:ext uri="{FF2B5EF4-FFF2-40B4-BE49-F238E27FC236}">
                  <a16:creationId xmlns:a16="http://schemas.microsoft.com/office/drawing/2014/main" id="{DE67BB82-BAD6-4DFC-A4F8-7D6764EE5D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663"/>
              <a:ext cx="2448" cy="818"/>
              <a:chOff x="1488" y="1431"/>
              <a:chExt cx="2448" cy="818"/>
            </a:xfrm>
          </p:grpSpPr>
          <p:sp>
            <p:nvSpPr>
              <p:cNvPr id="53257" name="Text Box 6">
                <a:extLst>
                  <a:ext uri="{FF2B5EF4-FFF2-40B4-BE49-F238E27FC236}">
                    <a16:creationId xmlns:a16="http://schemas.microsoft.com/office/drawing/2014/main" id="{7627DA23-0A81-4EC3-9384-43B7317326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1632"/>
                <a:ext cx="2448" cy="6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137160" bIns="137160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q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4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en-US" sz="2100"/>
                  <a:t>36	28	28	6A</a:t>
                </a:r>
              </a:p>
              <a:p>
                <a:pPr eaLnBrk="1" hangingPunct="1">
                  <a:lnSpc>
                    <a:spcPct val="4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en-US" sz="2100"/>
                  <a:t>42	45	58	4B</a:t>
                </a:r>
              </a:p>
              <a:p>
                <a:pPr eaLnBrk="1" hangingPunct="1">
                  <a:lnSpc>
                    <a:spcPct val="4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en-US" sz="2100"/>
                  <a:t>78	6D	80	B5</a:t>
                </a:r>
              </a:p>
            </p:txBody>
          </p:sp>
          <p:sp>
            <p:nvSpPr>
              <p:cNvPr id="53258" name="Line 7">
                <a:extLst>
                  <a:ext uri="{FF2B5EF4-FFF2-40B4-BE49-F238E27FC236}">
                    <a16:creationId xmlns:a16="http://schemas.microsoft.com/office/drawing/2014/main" id="{6E03901A-4FAE-4532-9581-66BAB1F5EB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1986"/>
                <a:ext cx="20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137160" bIns="13716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3259" name="Text Box 8">
                <a:extLst>
                  <a:ext uri="{FF2B5EF4-FFF2-40B4-BE49-F238E27FC236}">
                    <a16:creationId xmlns:a16="http://schemas.microsoft.com/office/drawing/2014/main" id="{9EC1E4ED-9D14-4A60-8218-6B48E8E08E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4" y="1431"/>
                <a:ext cx="178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137160" bIns="137160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q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300" b="1"/>
                  <a:t>1</a:t>
                </a:r>
              </a:p>
            </p:txBody>
          </p:sp>
          <p:sp>
            <p:nvSpPr>
              <p:cNvPr id="53260" name="Text Box 9">
                <a:extLst>
                  <a:ext uri="{FF2B5EF4-FFF2-40B4-BE49-F238E27FC236}">
                    <a16:creationId xmlns:a16="http://schemas.microsoft.com/office/drawing/2014/main" id="{B15A065E-89CD-4106-A78D-240236381B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2" y="1440"/>
                <a:ext cx="178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137160" bIns="137160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q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300" b="1"/>
                  <a:t>1</a:t>
                </a:r>
              </a:p>
            </p:txBody>
          </p:sp>
        </p:grpSp>
        <p:sp>
          <p:nvSpPr>
            <p:cNvPr id="53255" name="Line 10">
              <a:extLst>
                <a:ext uri="{FF2B5EF4-FFF2-40B4-BE49-F238E27FC236}">
                  <a16:creationId xmlns:a16="http://schemas.microsoft.com/office/drawing/2014/main" id="{48AB44FD-0966-4C72-9C87-4F0296F3CA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424" y="2444"/>
              <a:ext cx="2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37160" bIns="137160">
              <a:spAutoFit/>
            </a:bodyPr>
            <a:lstStyle/>
            <a:p>
              <a:endParaRPr lang="en-US"/>
            </a:p>
          </p:txBody>
        </p:sp>
        <p:sp>
          <p:nvSpPr>
            <p:cNvPr id="53256" name="Text Box 11">
              <a:extLst>
                <a:ext uri="{FF2B5EF4-FFF2-40B4-BE49-F238E27FC236}">
                  <a16:creationId xmlns:a16="http://schemas.microsoft.com/office/drawing/2014/main" id="{B393CF8C-60A7-458C-98ED-078BA898D5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6" y="2695"/>
              <a:ext cx="173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137160" bIns="13716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50000"/>
                </a:spcBef>
                <a:buFontTx/>
                <a:buNone/>
              </a:pPr>
              <a:r>
                <a:rPr lang="en-US" altLang="en-US" sz="1500"/>
                <a:t>21 / 16 = 1, remainder 5</a:t>
              </a:r>
            </a:p>
          </p:txBody>
        </p:sp>
      </p:grpSp>
      <p:sp>
        <p:nvSpPr>
          <p:cNvPr id="49164" name="Text Box 12">
            <a:extLst>
              <a:ext uri="{FF2B5EF4-FFF2-40B4-BE49-F238E27FC236}">
                <a16:creationId xmlns:a16="http://schemas.microsoft.com/office/drawing/2014/main" id="{3D4560EE-E937-43BF-B0C5-EA0B1D4CC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181600"/>
            <a:ext cx="7391400" cy="8604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37160" bIns="137160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900">
                <a:solidFill>
                  <a:schemeClr val="tx2"/>
                </a:solidFill>
              </a:rPr>
              <a:t>Important skill: Programmers frequently add and subtract the addresses of variables and instructions.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64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207D4A13-6471-4E5D-ADAC-6FA9631B94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Hexadecimal Addition-Tasks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0A0EAF2D-1096-412A-AC6D-637828D0B7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3505200" cy="533400"/>
          </a:xfrm>
        </p:spPr>
        <p:txBody>
          <a:bodyPr/>
          <a:lstStyle/>
          <a:p>
            <a:pPr eaLnBrk="1" hangingPunct="1"/>
            <a:r>
              <a:rPr lang="en-US" altLang="en-US"/>
              <a:t>182AB + 5FCAA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  <p:pic>
        <p:nvPicPr>
          <p:cNvPr id="55300" name="Picture 5">
            <a:extLst>
              <a:ext uri="{FF2B5EF4-FFF2-40B4-BE49-F238E27FC236}">
                <a16:creationId xmlns:a16="http://schemas.microsoft.com/office/drawing/2014/main" id="{3F036012-957D-42C4-BEAA-877F18CA73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425" y="2590800"/>
            <a:ext cx="11239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3">
            <a:extLst>
              <a:ext uri="{FF2B5EF4-FFF2-40B4-BE49-F238E27FC236}">
                <a16:creationId xmlns:a16="http://schemas.microsoft.com/office/drawing/2014/main" id="{72C22E03-A9A9-4070-87DB-D4F4897740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800" y="0"/>
            <a:ext cx="5232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374A4DA5-5204-4030-95DF-C303397287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Signed Integers</a:t>
            </a:r>
          </a:p>
        </p:txBody>
      </p:sp>
      <p:sp>
        <p:nvSpPr>
          <p:cNvPr id="59395" name="Rectangle 5">
            <a:extLst>
              <a:ext uri="{FF2B5EF4-FFF2-40B4-BE49-F238E27FC236}">
                <a16:creationId xmlns:a16="http://schemas.microsoft.com/office/drawing/2014/main" id="{B84C04C6-34EF-41E1-BDE9-759C030DFB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768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/>
              <a:t>Several ways to represent a signed number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Sign-Magnitude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Biased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1's complement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2's complement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Divide the range of values into 2 equal parts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First part corresponds to the positive numbers (≥ 0)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Second part correspond to the negative numbers (&lt; 0)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Focus will be on the 2's complement representation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Has many advantages over other representations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Used widely in processors to represent signed integers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E4CA1221-7812-43A9-ACCB-1920BE4C3F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4000"/>
              <a:t>Representation of negative numbers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AF029F9E-8F75-4B08-9A4C-94631CFCFF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z="2700"/>
              <a:t>Is a representation of negative numbers possible?</a:t>
            </a:r>
          </a:p>
          <a:p>
            <a:pPr>
              <a:lnSpc>
                <a:spcPct val="90000"/>
              </a:lnSpc>
            </a:pPr>
            <a:r>
              <a:rPr lang="en-GB" altLang="en-US" sz="2700"/>
              <a:t>Unfortunately:</a:t>
            </a:r>
          </a:p>
          <a:p>
            <a:pPr lvl="1">
              <a:lnSpc>
                <a:spcPct val="90000"/>
              </a:lnSpc>
            </a:pPr>
            <a:r>
              <a:rPr lang="en-GB" altLang="en-US" sz="2100"/>
              <a:t>you can not just stick a negative sign  in front of a binary number. (it does not work like that)</a:t>
            </a:r>
          </a:p>
          <a:p>
            <a:pPr>
              <a:lnSpc>
                <a:spcPct val="90000"/>
              </a:lnSpc>
            </a:pPr>
            <a:r>
              <a:rPr lang="en-GB" altLang="en-US" sz="2700"/>
              <a:t>There are three methods used to represent negative numbers.</a:t>
            </a:r>
          </a:p>
          <a:p>
            <a:pPr lvl="1">
              <a:lnSpc>
                <a:spcPct val="90000"/>
              </a:lnSpc>
            </a:pPr>
            <a:r>
              <a:rPr lang="en-GB" altLang="en-US" sz="2400"/>
              <a:t>Signed magnitude notation</a:t>
            </a:r>
          </a:p>
          <a:p>
            <a:pPr lvl="1">
              <a:lnSpc>
                <a:spcPct val="90000"/>
              </a:lnSpc>
            </a:pPr>
            <a:r>
              <a:rPr lang="en-GB" altLang="en-US" sz="2400"/>
              <a:t>Excess notation notation</a:t>
            </a:r>
          </a:p>
          <a:p>
            <a:pPr lvl="1">
              <a:lnSpc>
                <a:spcPct val="90000"/>
              </a:lnSpc>
            </a:pPr>
            <a:r>
              <a:rPr lang="en-GB" altLang="en-US" sz="2400"/>
              <a:t>Two’s complement notation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3906B040-5B21-4D51-A072-B043FD43DE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4000"/>
              <a:t>Signed Magnitude Representation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BD5E47D3-D2E4-4877-9D88-17419D8650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Unsigned:  </a:t>
            </a:r>
            <a:r>
              <a:rPr lang="en-GB" altLang="en-US" b="1">
                <a:solidFill>
                  <a:schemeClr val="hlink"/>
                </a:solidFill>
              </a:rPr>
              <a:t>-</a:t>
            </a:r>
            <a:r>
              <a:rPr lang="en-GB" altLang="en-US">
                <a:solidFill>
                  <a:schemeClr val="hlink"/>
                </a:solidFill>
              </a:rPr>
              <a:t> </a:t>
            </a:r>
            <a:r>
              <a:rPr lang="en-GB" altLang="en-US" b="1"/>
              <a:t> </a:t>
            </a:r>
            <a:r>
              <a:rPr lang="en-GB" altLang="en-US"/>
              <a:t>and </a:t>
            </a:r>
            <a:r>
              <a:rPr lang="en-GB" altLang="en-US" b="1">
                <a:solidFill>
                  <a:schemeClr val="hlink"/>
                </a:solidFill>
              </a:rPr>
              <a:t>+</a:t>
            </a:r>
            <a:r>
              <a:rPr lang="en-GB" altLang="en-US" b="1"/>
              <a:t> </a:t>
            </a:r>
            <a:r>
              <a:rPr lang="en-GB" altLang="en-US"/>
              <a:t>are the same.</a:t>
            </a:r>
          </a:p>
          <a:p>
            <a:r>
              <a:rPr lang="en-GB" altLang="en-US"/>
              <a:t>In signed magnitude</a:t>
            </a:r>
          </a:p>
          <a:p>
            <a:pPr lvl="2"/>
            <a:r>
              <a:rPr lang="en-GB" altLang="en-US"/>
              <a:t> the </a:t>
            </a:r>
            <a:r>
              <a:rPr lang="en-GB" altLang="en-US">
                <a:solidFill>
                  <a:srgbClr val="3366FF"/>
                </a:solidFill>
              </a:rPr>
              <a:t>left-most bit</a:t>
            </a:r>
            <a:r>
              <a:rPr lang="en-GB" altLang="en-US"/>
              <a:t> represents the sign of the integer.</a:t>
            </a:r>
          </a:p>
          <a:p>
            <a:pPr lvl="3"/>
            <a:r>
              <a:rPr lang="en-GB" altLang="en-US">
                <a:solidFill>
                  <a:schemeClr val="hlink"/>
                </a:solidFill>
              </a:rPr>
              <a:t>0</a:t>
            </a:r>
            <a:r>
              <a:rPr lang="en-GB" altLang="en-US"/>
              <a:t> for positive numbers.</a:t>
            </a:r>
          </a:p>
          <a:p>
            <a:pPr lvl="3"/>
            <a:r>
              <a:rPr lang="en-GB" altLang="en-US">
                <a:solidFill>
                  <a:schemeClr val="hlink"/>
                </a:solidFill>
              </a:rPr>
              <a:t>1</a:t>
            </a:r>
            <a:r>
              <a:rPr lang="en-GB" altLang="en-US"/>
              <a:t> for negative numbers.</a:t>
            </a:r>
          </a:p>
          <a:p>
            <a:r>
              <a:rPr lang="en-GB" altLang="en-US"/>
              <a:t>The remaining bits represent to magnitude of the numbers.</a:t>
            </a:r>
          </a:p>
          <a:p>
            <a:pPr lvl="2">
              <a:buFontTx/>
              <a:buNone/>
            </a:pPr>
            <a:endParaRPr lang="en-GB" altLang="en-US"/>
          </a:p>
          <a:p>
            <a:pPr lvl="2">
              <a:buFontTx/>
              <a:buNone/>
            </a:pPr>
            <a:endParaRPr lang="en-GB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E7C0AC43-6136-481A-84CC-5BA72D25D8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Example 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FC7CC98E-C27A-4525-AAB6-8DBEFF4481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z="2200"/>
              <a:t>Suppose </a:t>
            </a:r>
            <a:r>
              <a:rPr lang="en-GB" altLang="en-US" sz="2200">
                <a:solidFill>
                  <a:schemeClr val="folHlink"/>
                </a:solidFill>
              </a:rPr>
              <a:t>10011101</a:t>
            </a:r>
            <a:r>
              <a:rPr lang="en-GB" altLang="en-US" sz="2200"/>
              <a:t> is a signed magnitude representation.</a:t>
            </a:r>
          </a:p>
          <a:p>
            <a:pPr>
              <a:lnSpc>
                <a:spcPct val="90000"/>
              </a:lnSpc>
            </a:pPr>
            <a:r>
              <a:rPr lang="en-GB" altLang="en-US" sz="2200"/>
              <a:t>The sign bit is </a:t>
            </a:r>
            <a:r>
              <a:rPr lang="en-GB" altLang="en-US" sz="2200">
                <a:solidFill>
                  <a:schemeClr val="folHlink"/>
                </a:solidFill>
              </a:rPr>
              <a:t>1</a:t>
            </a:r>
            <a:r>
              <a:rPr lang="en-GB" altLang="en-US" sz="2200"/>
              <a:t>, then the number represented is negative </a:t>
            </a:r>
          </a:p>
          <a:p>
            <a:pPr>
              <a:lnSpc>
                <a:spcPct val="90000"/>
              </a:lnSpc>
            </a:pPr>
            <a:endParaRPr lang="en-GB" altLang="en-US" sz="2200"/>
          </a:p>
          <a:p>
            <a:pPr>
              <a:lnSpc>
                <a:spcPct val="90000"/>
              </a:lnSpc>
            </a:pPr>
            <a:endParaRPr lang="en-GB" altLang="en-US" sz="2200"/>
          </a:p>
          <a:p>
            <a:pPr>
              <a:lnSpc>
                <a:spcPct val="90000"/>
              </a:lnSpc>
            </a:pPr>
            <a:endParaRPr lang="en-GB" altLang="en-US" sz="2200"/>
          </a:p>
          <a:p>
            <a:pPr>
              <a:lnSpc>
                <a:spcPct val="90000"/>
              </a:lnSpc>
            </a:pPr>
            <a:endParaRPr lang="en-GB" altLang="en-US" sz="2200"/>
          </a:p>
          <a:p>
            <a:pPr>
              <a:lnSpc>
                <a:spcPct val="90000"/>
              </a:lnSpc>
            </a:pPr>
            <a:endParaRPr lang="en-GB" altLang="en-US" sz="2200"/>
          </a:p>
          <a:p>
            <a:pPr>
              <a:lnSpc>
                <a:spcPct val="90000"/>
              </a:lnSpc>
            </a:pPr>
            <a:endParaRPr lang="en-GB" altLang="en-US" sz="2200"/>
          </a:p>
          <a:p>
            <a:pPr>
              <a:lnSpc>
                <a:spcPct val="90000"/>
              </a:lnSpc>
            </a:pPr>
            <a:endParaRPr lang="en-GB" altLang="en-US" sz="2200"/>
          </a:p>
          <a:p>
            <a:pPr>
              <a:lnSpc>
                <a:spcPct val="90000"/>
              </a:lnSpc>
            </a:pPr>
            <a:r>
              <a:rPr lang="en-GB" altLang="en-US" sz="2200"/>
              <a:t>The magnitude is </a:t>
            </a:r>
            <a:r>
              <a:rPr lang="en-GB" altLang="en-US" sz="2200">
                <a:solidFill>
                  <a:schemeClr val="folHlink"/>
                </a:solidFill>
              </a:rPr>
              <a:t>0011101</a:t>
            </a:r>
            <a:r>
              <a:rPr lang="en-GB" altLang="en-US" sz="2200"/>
              <a:t> with a value </a:t>
            </a:r>
            <a:r>
              <a:rPr lang="en-GB" altLang="en-US" sz="2200">
                <a:solidFill>
                  <a:schemeClr val="hlink"/>
                </a:solidFill>
              </a:rPr>
              <a:t>2</a:t>
            </a:r>
            <a:r>
              <a:rPr lang="en-GB" altLang="en-US" sz="2200" baseline="30000">
                <a:solidFill>
                  <a:schemeClr val="hlink"/>
                </a:solidFill>
              </a:rPr>
              <a:t>4</a:t>
            </a:r>
            <a:r>
              <a:rPr lang="en-GB" altLang="en-US" sz="2200">
                <a:solidFill>
                  <a:schemeClr val="hlink"/>
                </a:solidFill>
              </a:rPr>
              <a:t>+2</a:t>
            </a:r>
            <a:r>
              <a:rPr lang="en-GB" altLang="en-US" sz="2200" baseline="30000">
                <a:solidFill>
                  <a:schemeClr val="hlink"/>
                </a:solidFill>
              </a:rPr>
              <a:t>3</a:t>
            </a:r>
            <a:r>
              <a:rPr lang="en-GB" altLang="en-US" sz="2200">
                <a:solidFill>
                  <a:schemeClr val="hlink"/>
                </a:solidFill>
              </a:rPr>
              <a:t>+2</a:t>
            </a:r>
            <a:r>
              <a:rPr lang="en-GB" altLang="en-US" sz="2200" baseline="30000">
                <a:solidFill>
                  <a:schemeClr val="hlink"/>
                </a:solidFill>
              </a:rPr>
              <a:t>2</a:t>
            </a:r>
            <a:r>
              <a:rPr lang="en-GB" altLang="en-US" sz="2200">
                <a:solidFill>
                  <a:schemeClr val="hlink"/>
                </a:solidFill>
              </a:rPr>
              <a:t>+2</a:t>
            </a:r>
            <a:r>
              <a:rPr lang="en-GB" altLang="en-US" sz="2200" baseline="30000">
                <a:solidFill>
                  <a:schemeClr val="hlink"/>
                </a:solidFill>
              </a:rPr>
              <a:t>0</a:t>
            </a:r>
            <a:r>
              <a:rPr lang="en-GB" altLang="en-US" sz="2200">
                <a:solidFill>
                  <a:schemeClr val="hlink"/>
                </a:solidFill>
              </a:rPr>
              <a:t>= 29</a:t>
            </a:r>
          </a:p>
          <a:p>
            <a:pPr>
              <a:lnSpc>
                <a:spcPct val="90000"/>
              </a:lnSpc>
            </a:pPr>
            <a:r>
              <a:rPr lang="en-GB" altLang="en-US" sz="2200"/>
              <a:t>Then the number represented by 10011101 is </a:t>
            </a:r>
            <a:r>
              <a:rPr lang="en-GB" altLang="en-US" sz="2200">
                <a:solidFill>
                  <a:schemeClr val="hlink"/>
                </a:solidFill>
              </a:rPr>
              <a:t>–29</a:t>
            </a:r>
            <a:r>
              <a:rPr lang="en-GB" altLang="en-US" sz="2200"/>
              <a:t>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GB" altLang="en-US" sz="2200"/>
          </a:p>
        </p:txBody>
      </p:sp>
      <p:graphicFrame>
        <p:nvGraphicFramePr>
          <p:cNvPr id="6192" name="Group 48">
            <a:extLst>
              <a:ext uri="{FF2B5EF4-FFF2-40B4-BE49-F238E27FC236}">
                <a16:creationId xmlns:a16="http://schemas.microsoft.com/office/drawing/2014/main" id="{0795498F-486F-4E5D-902D-5EEF824FC02C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429000"/>
          <a:ext cx="6629400" cy="1371600"/>
        </p:xfrm>
        <a:graphic>
          <a:graphicData uri="http://schemas.openxmlformats.org/drawingml/2006/table">
            <a:tbl>
              <a:tblPr/>
              <a:tblGrid>
                <a:gridCol w="1933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16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16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51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position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Bit pattern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contribution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</a:rPr>
                        <a:t>-</a:t>
                      </a:r>
                      <a:endParaRPr kumimoji="0" lang="en-GB" sz="3200" b="1" i="0" u="none" strike="noStrike" cap="none" normalizeH="0" baseline="3000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3000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3000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0" lang="en-GB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0" lang="en-GB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0" lang="en-GB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3000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0" lang="en-GB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3E6F7599-2E1A-4A88-A549-D0D50CB85D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Exercise 1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B733EF74-9FB4-4DE1-B13C-0B3E6AD56A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7772400" cy="4191000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Tx/>
              <a:buAutoNum type="arabicPeriod"/>
              <a:defRPr/>
            </a:pPr>
            <a:r>
              <a:rPr lang="en-GB" altLang="en-US" sz="2200" dirty="0">
                <a:solidFill>
                  <a:srgbClr val="DD2C0F"/>
                </a:solidFill>
              </a:rPr>
              <a:t>37</a:t>
            </a:r>
            <a:r>
              <a:rPr lang="en-GB" altLang="en-US" sz="2200" baseline="-25000" dirty="0">
                <a:solidFill>
                  <a:srgbClr val="DD2C0F"/>
                </a:solidFill>
              </a:rPr>
              <a:t>10</a:t>
            </a:r>
            <a:r>
              <a:rPr lang="en-GB" altLang="en-US" sz="2200" baseline="-25000" dirty="0"/>
              <a:t> </a:t>
            </a:r>
            <a:r>
              <a:rPr lang="en-GB" altLang="en-US" sz="2200" dirty="0"/>
              <a:t>has 0010 0101 in signed magnitude notation. Find the signed magnitude of </a:t>
            </a:r>
            <a:r>
              <a:rPr lang="en-GB" altLang="en-US" sz="2200" dirty="0">
                <a:solidFill>
                  <a:srgbClr val="DD2C0F"/>
                </a:solidFill>
              </a:rPr>
              <a:t>–37</a:t>
            </a:r>
            <a:r>
              <a:rPr lang="en-GB" altLang="en-US" sz="2200" baseline="-25000" dirty="0">
                <a:solidFill>
                  <a:srgbClr val="DD2C0F"/>
                </a:solidFill>
              </a:rPr>
              <a:t>10</a:t>
            </a:r>
            <a:r>
              <a:rPr lang="en-GB" altLang="en-US" sz="2200" baseline="-25000" dirty="0"/>
              <a:t> </a:t>
            </a:r>
            <a:r>
              <a:rPr lang="en-GB" altLang="en-US" sz="2200" dirty="0"/>
              <a:t>?</a:t>
            </a:r>
          </a:p>
          <a:p>
            <a:pPr marL="1009650" lvl="1" indent="-609600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en-GB" altLang="en-US" sz="2600" dirty="0">
                <a:solidFill>
                  <a:srgbClr val="00B0F0"/>
                </a:solidFill>
              </a:rPr>
              <a:t>1</a:t>
            </a:r>
            <a:r>
              <a:rPr lang="en-GB" altLang="en-US" sz="2400" dirty="0">
                <a:solidFill>
                  <a:srgbClr val="00B0F0"/>
                </a:solidFill>
              </a:rPr>
              <a:t>010 0101 </a:t>
            </a:r>
            <a:endParaRPr lang="en-GB" altLang="en-US" sz="2200" dirty="0">
              <a:solidFill>
                <a:srgbClr val="00B0F0"/>
              </a:solidFill>
            </a:endParaRPr>
          </a:p>
          <a:p>
            <a:pPr marL="609600" indent="-609600">
              <a:lnSpc>
                <a:spcPct val="80000"/>
              </a:lnSpc>
              <a:buFontTx/>
              <a:buAutoNum type="arabicPeriod"/>
              <a:defRPr/>
            </a:pPr>
            <a:r>
              <a:rPr lang="en-GB" altLang="en-US" sz="2200" dirty="0"/>
              <a:t>Using the signed magnitude notation find the 8-bit binary representation of the decimal value </a:t>
            </a:r>
            <a:r>
              <a:rPr lang="en-GB" altLang="en-US" sz="2200" dirty="0">
                <a:solidFill>
                  <a:srgbClr val="DD2C0F"/>
                </a:solidFill>
              </a:rPr>
              <a:t>24</a:t>
            </a:r>
            <a:r>
              <a:rPr lang="en-GB" altLang="en-US" sz="2200" baseline="-25000" dirty="0">
                <a:solidFill>
                  <a:srgbClr val="DD2C0F"/>
                </a:solidFill>
              </a:rPr>
              <a:t>10</a:t>
            </a:r>
            <a:r>
              <a:rPr lang="en-GB" altLang="en-US" sz="2200" dirty="0">
                <a:solidFill>
                  <a:srgbClr val="DD2C0F"/>
                </a:solidFill>
              </a:rPr>
              <a:t> </a:t>
            </a:r>
            <a:r>
              <a:rPr lang="en-GB" altLang="en-US" sz="2200" dirty="0"/>
              <a:t>and  </a:t>
            </a:r>
            <a:r>
              <a:rPr lang="en-GB" altLang="en-US" sz="2200" dirty="0">
                <a:solidFill>
                  <a:schemeClr val="hlink"/>
                </a:solidFill>
              </a:rPr>
              <a:t>-</a:t>
            </a:r>
            <a:r>
              <a:rPr lang="en-GB" altLang="en-US" sz="2200" dirty="0">
                <a:solidFill>
                  <a:srgbClr val="DD2C0F"/>
                </a:solidFill>
              </a:rPr>
              <a:t>24</a:t>
            </a:r>
            <a:r>
              <a:rPr lang="en-GB" altLang="en-US" sz="2200" baseline="-25000" dirty="0">
                <a:solidFill>
                  <a:srgbClr val="DD2C0F"/>
                </a:solidFill>
              </a:rPr>
              <a:t>10</a:t>
            </a:r>
            <a:r>
              <a:rPr lang="en-GB" altLang="en-US" sz="2200" dirty="0"/>
              <a:t>.</a:t>
            </a:r>
          </a:p>
          <a:p>
            <a:pPr marL="1009650" lvl="1" indent="-609600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en-GB" altLang="en-US" sz="2600" dirty="0">
                <a:solidFill>
                  <a:srgbClr val="00B0F0"/>
                </a:solidFill>
              </a:rPr>
              <a:t>24</a:t>
            </a:r>
            <a:r>
              <a:rPr lang="en-GB" altLang="en-US" sz="2600" baseline="-25000" dirty="0">
                <a:solidFill>
                  <a:srgbClr val="00B0F0"/>
                </a:solidFill>
              </a:rPr>
              <a:t>10</a:t>
            </a:r>
            <a:r>
              <a:rPr lang="en-GB" altLang="en-US" sz="2600" dirty="0">
                <a:solidFill>
                  <a:srgbClr val="00B0F0"/>
                </a:solidFill>
              </a:rPr>
              <a:t>=00011000, -24</a:t>
            </a:r>
            <a:r>
              <a:rPr lang="en-GB" altLang="en-US" sz="2600" baseline="-25000" dirty="0">
                <a:solidFill>
                  <a:srgbClr val="00B0F0"/>
                </a:solidFill>
              </a:rPr>
              <a:t>10</a:t>
            </a:r>
            <a:r>
              <a:rPr lang="en-GB" altLang="en-US" sz="2600" dirty="0">
                <a:solidFill>
                  <a:srgbClr val="00B0F0"/>
                </a:solidFill>
              </a:rPr>
              <a:t>=10011000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  <a:defRPr/>
            </a:pPr>
            <a:r>
              <a:rPr lang="en-GB" altLang="en-US" sz="2200" dirty="0"/>
              <a:t>Find the signed magnitude of </a:t>
            </a:r>
            <a:r>
              <a:rPr lang="en-GB" altLang="en-US" sz="2200" dirty="0">
                <a:solidFill>
                  <a:srgbClr val="DD2C0F"/>
                </a:solidFill>
              </a:rPr>
              <a:t>–63</a:t>
            </a:r>
            <a:r>
              <a:rPr lang="en-GB" altLang="en-US" sz="2200" dirty="0"/>
              <a:t> using </a:t>
            </a:r>
            <a:r>
              <a:rPr lang="en-GB" altLang="en-US" sz="2200" dirty="0">
                <a:solidFill>
                  <a:srgbClr val="DD2C0F"/>
                </a:solidFill>
              </a:rPr>
              <a:t>8-bit</a:t>
            </a:r>
            <a:r>
              <a:rPr lang="en-GB" altLang="en-US" sz="2200" dirty="0"/>
              <a:t> binary sequence?</a:t>
            </a:r>
          </a:p>
          <a:p>
            <a:pPr marL="1009650" lvl="1" indent="-609600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en-GB" altLang="en-US" sz="2600" dirty="0">
                <a:solidFill>
                  <a:srgbClr val="00B0F0"/>
                </a:solidFill>
              </a:rPr>
              <a:t>-63=10111111</a:t>
            </a:r>
          </a:p>
          <a:p>
            <a:pPr marL="990600" lvl="1" indent="-533400">
              <a:lnSpc>
                <a:spcPct val="80000"/>
              </a:lnSpc>
              <a:buFontTx/>
              <a:buNone/>
              <a:defRPr/>
            </a:pPr>
            <a:endParaRPr lang="en-GB" altLang="en-US" sz="2200" baseline="-25000" dirty="0"/>
          </a:p>
          <a:p>
            <a:pPr marL="609600" indent="-609600">
              <a:lnSpc>
                <a:spcPct val="80000"/>
              </a:lnSpc>
              <a:defRPr/>
            </a:pPr>
            <a:endParaRPr lang="en-GB" altLang="en-US" sz="2700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6EA18057-E0D2-44CD-AA3F-720FA5F403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4000"/>
              <a:t>Disadvantage of Signed Magnitude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1BCE71DE-F4CB-4AB0-A0B3-2866D72031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sz="2700"/>
              <a:t>Addition and subtractions are difficult.</a:t>
            </a:r>
          </a:p>
          <a:p>
            <a:r>
              <a:rPr lang="en-GB" altLang="en-US" sz="2700"/>
              <a:t>Signs and magnitude, both have to carry out the required operation.</a:t>
            </a:r>
          </a:p>
          <a:p>
            <a:r>
              <a:rPr lang="en-GB" altLang="en-US" sz="2700"/>
              <a:t>They are two representations of 0</a:t>
            </a:r>
          </a:p>
          <a:p>
            <a:pPr lvl="2"/>
            <a:r>
              <a:rPr lang="en-GB" altLang="en-US" sz="2000"/>
              <a:t>00000000 =  </a:t>
            </a:r>
            <a:r>
              <a:rPr lang="en-GB" altLang="en-US" sz="2000">
                <a:solidFill>
                  <a:srgbClr val="DD2C0F"/>
                </a:solidFill>
              </a:rPr>
              <a:t>+ 0</a:t>
            </a:r>
            <a:r>
              <a:rPr lang="en-GB" altLang="en-US" sz="2000" baseline="-25000">
                <a:solidFill>
                  <a:srgbClr val="DD2C0F"/>
                </a:solidFill>
              </a:rPr>
              <a:t>10</a:t>
            </a:r>
          </a:p>
          <a:p>
            <a:pPr lvl="2"/>
            <a:r>
              <a:rPr lang="en-GB" altLang="en-US" sz="2000"/>
              <a:t>10000000 =  </a:t>
            </a:r>
            <a:r>
              <a:rPr lang="en-GB" altLang="en-US" sz="2000">
                <a:solidFill>
                  <a:srgbClr val="DD2C0F"/>
                </a:solidFill>
              </a:rPr>
              <a:t>- 0</a:t>
            </a:r>
            <a:r>
              <a:rPr lang="en-GB" altLang="en-US" sz="2000" baseline="-25000">
                <a:solidFill>
                  <a:srgbClr val="DD2C0F"/>
                </a:solidFill>
              </a:rPr>
              <a:t>10</a:t>
            </a:r>
            <a:r>
              <a:rPr lang="en-GB" altLang="en-US" sz="2000" baseline="-25000">
                <a:solidFill>
                  <a:schemeClr val="hlink"/>
                </a:solidFill>
              </a:rPr>
              <a:t> </a:t>
            </a:r>
          </a:p>
          <a:p>
            <a:pPr lvl="2"/>
            <a:r>
              <a:rPr lang="en-GB" altLang="en-US" sz="2000"/>
              <a:t>To test if a number is </a:t>
            </a:r>
            <a:r>
              <a:rPr lang="en-GB" altLang="en-US" sz="2000">
                <a:solidFill>
                  <a:srgbClr val="DD2C0F"/>
                </a:solidFill>
              </a:rPr>
              <a:t>0 or not</a:t>
            </a:r>
            <a:r>
              <a:rPr lang="en-GB" altLang="en-US" sz="2000"/>
              <a:t>,  the </a:t>
            </a:r>
            <a:r>
              <a:rPr lang="en-GB" altLang="en-US" sz="2000">
                <a:solidFill>
                  <a:srgbClr val="DD2C0F"/>
                </a:solidFill>
              </a:rPr>
              <a:t>CPU</a:t>
            </a:r>
            <a:r>
              <a:rPr lang="en-GB" altLang="en-US" sz="2000"/>
              <a:t> will need to see whether it is </a:t>
            </a:r>
            <a:r>
              <a:rPr lang="en-GB" altLang="en-US" sz="2000">
                <a:solidFill>
                  <a:srgbClr val="DD2C0F"/>
                </a:solidFill>
              </a:rPr>
              <a:t>00000000</a:t>
            </a:r>
            <a:r>
              <a:rPr lang="en-GB" altLang="en-US" sz="2000"/>
              <a:t> or </a:t>
            </a:r>
            <a:r>
              <a:rPr lang="en-GB" altLang="en-US" sz="2000">
                <a:solidFill>
                  <a:srgbClr val="DD2C0F"/>
                </a:solidFill>
              </a:rPr>
              <a:t>10000000</a:t>
            </a:r>
            <a:r>
              <a:rPr lang="en-GB" altLang="en-US" sz="2000"/>
              <a:t>.</a:t>
            </a:r>
          </a:p>
          <a:p>
            <a:pPr lvl="2"/>
            <a:r>
              <a:rPr lang="en-GB" altLang="en-US" sz="2000">
                <a:solidFill>
                  <a:srgbClr val="DD2C0F"/>
                </a:solidFill>
              </a:rPr>
              <a:t>0 is always</a:t>
            </a:r>
            <a:r>
              <a:rPr lang="en-GB" altLang="en-US" sz="2000"/>
              <a:t> performed in programs. </a:t>
            </a:r>
          </a:p>
          <a:p>
            <a:pPr lvl="3"/>
            <a:r>
              <a:rPr lang="en-GB" altLang="en-US" sz="1800"/>
              <a:t>Therefore, having two representations of </a:t>
            </a:r>
            <a:r>
              <a:rPr lang="en-GB" altLang="en-US" sz="1800">
                <a:solidFill>
                  <a:srgbClr val="DD2C0F"/>
                </a:solidFill>
              </a:rPr>
              <a:t>0 is</a:t>
            </a:r>
            <a:r>
              <a:rPr lang="en-GB" altLang="en-US" sz="1800">
                <a:solidFill>
                  <a:schemeClr val="hlink"/>
                </a:solidFill>
              </a:rPr>
              <a:t> </a:t>
            </a:r>
            <a:r>
              <a:rPr lang="en-GB" altLang="en-US" sz="1800">
                <a:solidFill>
                  <a:srgbClr val="DD2C0F"/>
                </a:solidFill>
              </a:rPr>
              <a:t>inconvenient</a:t>
            </a:r>
            <a:r>
              <a:rPr lang="en-GB" altLang="en-US" sz="180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A2552FEB-EB58-4524-8779-0A17ED6146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Binary Numbers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5EE1C0A7-88F2-4429-A3D8-27B2CD0EEF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Computers store and process data in terms of binary numbers.</a:t>
            </a:r>
          </a:p>
          <a:p>
            <a:pPr eaLnBrk="1" hangingPunct="1"/>
            <a:r>
              <a:rPr lang="en-US" altLang="en-US"/>
              <a:t>Binary numbers consist of only the digits 1 and 0.</a:t>
            </a:r>
          </a:p>
          <a:p>
            <a:pPr eaLnBrk="1" hangingPunct="1"/>
            <a:r>
              <a:rPr lang="en-US" altLang="en-US"/>
              <a:t>It is important for Computer Scientists and Computer Engineers to understand how binary numbers work.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E2EA73-399D-41AD-A624-E39C538FF2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5538" y="5257800"/>
            <a:ext cx="6892925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Note: “Binary Numbers” are also referred to as “Base 2” numbers.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717F8448-C80C-41D9-9DFA-1FF144CA89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Signed-Summary  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1351A28C-6046-4E01-BDD6-5F34DD7349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z="2700"/>
              <a:t>In signed magnitude notation, </a:t>
            </a:r>
          </a:p>
          <a:p>
            <a:pPr lvl="2">
              <a:lnSpc>
                <a:spcPct val="90000"/>
              </a:lnSpc>
            </a:pPr>
            <a:r>
              <a:rPr lang="en-GB" altLang="en-US" sz="2000"/>
              <a:t>The most significant bit is used to represent the sign.  </a:t>
            </a:r>
          </a:p>
          <a:p>
            <a:pPr lvl="2">
              <a:lnSpc>
                <a:spcPct val="90000"/>
              </a:lnSpc>
            </a:pPr>
            <a:r>
              <a:rPr lang="en-GB" altLang="en-US" sz="2000">
                <a:solidFill>
                  <a:srgbClr val="DD2C0F"/>
                </a:solidFill>
              </a:rPr>
              <a:t>1</a:t>
            </a:r>
            <a:r>
              <a:rPr lang="en-GB" altLang="en-US" sz="2000"/>
              <a:t> represents </a:t>
            </a:r>
            <a:r>
              <a:rPr lang="en-GB" altLang="en-US" sz="2000">
                <a:solidFill>
                  <a:srgbClr val="DD2C0F"/>
                </a:solidFill>
              </a:rPr>
              <a:t>negative</a:t>
            </a:r>
            <a:r>
              <a:rPr lang="en-GB" altLang="en-US" sz="2000"/>
              <a:t> numbers</a:t>
            </a:r>
          </a:p>
          <a:p>
            <a:pPr lvl="2">
              <a:lnSpc>
                <a:spcPct val="90000"/>
              </a:lnSpc>
            </a:pPr>
            <a:r>
              <a:rPr lang="en-GB" altLang="en-US" sz="2000">
                <a:solidFill>
                  <a:srgbClr val="DD2C0F"/>
                </a:solidFill>
              </a:rPr>
              <a:t>0</a:t>
            </a:r>
            <a:r>
              <a:rPr lang="en-GB" altLang="en-US" sz="2000"/>
              <a:t> represents </a:t>
            </a:r>
            <a:r>
              <a:rPr lang="en-GB" altLang="en-US" sz="2000">
                <a:solidFill>
                  <a:srgbClr val="DD2C0F"/>
                </a:solidFill>
              </a:rPr>
              <a:t>positive</a:t>
            </a:r>
            <a:r>
              <a:rPr lang="en-GB" altLang="en-US" sz="2000"/>
              <a:t> numbers. </a:t>
            </a:r>
          </a:p>
          <a:p>
            <a:pPr lvl="2">
              <a:lnSpc>
                <a:spcPct val="90000"/>
              </a:lnSpc>
            </a:pPr>
            <a:r>
              <a:rPr lang="en-GB" altLang="en-US" sz="2000"/>
              <a:t>The unsigned value  of the </a:t>
            </a:r>
            <a:r>
              <a:rPr lang="en-GB" altLang="en-US" sz="2000">
                <a:solidFill>
                  <a:srgbClr val="DD2C0F"/>
                </a:solidFill>
              </a:rPr>
              <a:t>remaining bits</a:t>
            </a:r>
            <a:r>
              <a:rPr lang="en-GB" altLang="en-US" sz="2000"/>
              <a:t> represent The </a:t>
            </a:r>
            <a:r>
              <a:rPr lang="en-GB" altLang="en-US" sz="2000">
                <a:solidFill>
                  <a:srgbClr val="DD2C0F"/>
                </a:solidFill>
              </a:rPr>
              <a:t>magnitude</a:t>
            </a:r>
            <a:r>
              <a:rPr lang="en-GB" altLang="en-US" sz="2000">
                <a:solidFill>
                  <a:schemeClr val="hlink"/>
                </a:solidFill>
              </a:rPr>
              <a:t>.</a:t>
            </a:r>
            <a:r>
              <a:rPr lang="en-GB" altLang="en-US" sz="2000"/>
              <a:t> </a:t>
            </a:r>
          </a:p>
          <a:p>
            <a:pPr>
              <a:lnSpc>
                <a:spcPct val="90000"/>
              </a:lnSpc>
            </a:pPr>
            <a:r>
              <a:rPr lang="en-GB" altLang="en-US" sz="2700"/>
              <a:t>Advantages:</a:t>
            </a:r>
          </a:p>
          <a:p>
            <a:pPr lvl="2">
              <a:lnSpc>
                <a:spcPct val="90000"/>
              </a:lnSpc>
            </a:pPr>
            <a:r>
              <a:rPr lang="en-GB" altLang="en-US" sz="2000"/>
              <a:t>Represents positive and negative numbers</a:t>
            </a:r>
            <a:endParaRPr lang="en-GB" altLang="en-US"/>
          </a:p>
          <a:p>
            <a:pPr>
              <a:lnSpc>
                <a:spcPct val="90000"/>
              </a:lnSpc>
            </a:pPr>
            <a:r>
              <a:rPr lang="en-GB" altLang="en-US" sz="2700"/>
              <a:t>Disadvantages: </a:t>
            </a:r>
          </a:p>
          <a:p>
            <a:pPr lvl="2">
              <a:lnSpc>
                <a:spcPct val="90000"/>
              </a:lnSpc>
            </a:pPr>
            <a:r>
              <a:rPr lang="en-GB" altLang="en-US" sz="2000"/>
              <a:t>two representations of zero,</a:t>
            </a:r>
          </a:p>
          <a:p>
            <a:pPr lvl="2">
              <a:lnSpc>
                <a:spcPct val="90000"/>
              </a:lnSpc>
            </a:pPr>
            <a:r>
              <a:rPr lang="en-GB" altLang="en-US" sz="2000"/>
              <a:t>Arithmetic operations are difficult.  </a:t>
            </a:r>
          </a:p>
          <a:p>
            <a:pPr lvl="2">
              <a:lnSpc>
                <a:spcPct val="90000"/>
              </a:lnSpc>
              <a:buFontTx/>
              <a:buNone/>
            </a:pPr>
            <a:endParaRPr lang="en-GB" altLang="en-US"/>
          </a:p>
          <a:p>
            <a:pPr lvl="2">
              <a:lnSpc>
                <a:spcPct val="90000"/>
              </a:lnSpc>
              <a:buFontTx/>
              <a:buNone/>
            </a:pPr>
            <a:endParaRPr lang="en-GB" altLang="en-US">
              <a:solidFill>
                <a:schemeClr val="folHlink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DF5437C8-2FA8-427C-9378-F6E4D95AD7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Two's Complement Representation</a:t>
            </a:r>
          </a:p>
        </p:txBody>
      </p:sp>
      <p:graphicFrame>
        <p:nvGraphicFramePr>
          <p:cNvPr id="51203" name="Group 3">
            <a:extLst>
              <a:ext uri="{FF2B5EF4-FFF2-40B4-BE49-F238E27FC236}">
                <a16:creationId xmlns:a16="http://schemas.microsoft.com/office/drawing/2014/main" id="{90800E07-6290-47FB-B755-B6035F21EFD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430838" y="1587500"/>
          <a:ext cx="3230562" cy="4746624"/>
        </p:xfrm>
        <a:graphic>
          <a:graphicData uri="http://schemas.openxmlformats.org/drawingml/2006/table">
            <a:tbl>
              <a:tblPr/>
              <a:tblGrid>
                <a:gridCol w="1211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9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9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1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8-bit Binary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value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Unsigned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value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Signed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value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00000000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00000001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+1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00000010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+2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2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. .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. .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. .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2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01111110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126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+126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01111111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127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+127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2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10000000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128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-128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52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10000001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129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-127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52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. .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. .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. .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52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11111110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254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2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11111111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255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3785" name="Rectangle 105">
            <a:extLst>
              <a:ext uri="{FF2B5EF4-FFF2-40B4-BE49-F238E27FC236}">
                <a16:creationId xmlns:a16="http://schemas.microsoft.com/office/drawing/2014/main" id="{AAC5F1E0-7DD1-4E9F-9863-D60F0EC14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43000"/>
            <a:ext cx="492125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342900" indent="-342900"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/>
              <a:t>Positive numbers</a:t>
            </a:r>
          </a:p>
          <a:p>
            <a:pPr lvl="1" eaLnBrk="1" hangingPunct="1"/>
            <a:r>
              <a:rPr lang="en-US" altLang="en-US" sz="2000"/>
              <a:t>Signed value = Unsigned value</a:t>
            </a:r>
          </a:p>
          <a:p>
            <a:pPr eaLnBrk="1" hangingPunct="1"/>
            <a:r>
              <a:rPr lang="en-US" altLang="en-US" sz="2000"/>
              <a:t>Negative numbers</a:t>
            </a:r>
          </a:p>
          <a:p>
            <a:pPr lvl="1" eaLnBrk="1" hangingPunct="1"/>
            <a:r>
              <a:rPr lang="en-US" altLang="en-US" sz="2000"/>
              <a:t>UnSigned value = Signed value + 2</a:t>
            </a:r>
            <a:r>
              <a:rPr lang="en-US" altLang="en-US" sz="2000" i="1" baseline="30000"/>
              <a:t>n</a:t>
            </a:r>
            <a:endParaRPr lang="en-US" altLang="en-US" sz="2000"/>
          </a:p>
          <a:p>
            <a:pPr lvl="1" eaLnBrk="1" hangingPunct="1"/>
            <a:r>
              <a:rPr lang="en-US" altLang="en-US" sz="2000" i="1"/>
              <a:t>n</a:t>
            </a:r>
            <a:r>
              <a:rPr lang="en-US" altLang="en-US" sz="2000"/>
              <a:t> = number of bits</a:t>
            </a:r>
          </a:p>
          <a:p>
            <a:pPr eaLnBrk="1" hangingPunct="1"/>
            <a:r>
              <a:rPr lang="en-US" altLang="en-US" sz="2000"/>
              <a:t>Negative weight for MSB</a:t>
            </a:r>
          </a:p>
          <a:p>
            <a:pPr lvl="1" eaLnBrk="1" hangingPunct="1"/>
            <a:r>
              <a:rPr lang="en-US" altLang="en-US" sz="2000"/>
              <a:t>Another way to obtain the signed value is to assign a negative weight to most-significant bit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2400"/>
          </a:p>
          <a:p>
            <a:pPr lvl="1" eaLnBrk="1" hangingPunct="1"/>
            <a:endParaRPr lang="en-US" altLang="en-US" sz="240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/>
              <a:t>= -128 + 32 + 16 + 4 = -76</a:t>
            </a:r>
          </a:p>
        </p:txBody>
      </p:sp>
      <p:grpSp>
        <p:nvGrpSpPr>
          <p:cNvPr id="73786" name="Group 106">
            <a:extLst>
              <a:ext uri="{FF2B5EF4-FFF2-40B4-BE49-F238E27FC236}">
                <a16:creationId xmlns:a16="http://schemas.microsoft.com/office/drawing/2014/main" id="{1956A2C4-63AE-48C6-9A7B-716A2D209ED9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4567238"/>
            <a:ext cx="2895600" cy="766762"/>
            <a:chOff x="812" y="2704"/>
            <a:chExt cx="1824" cy="483"/>
          </a:xfrm>
        </p:grpSpPr>
        <p:sp>
          <p:nvSpPr>
            <p:cNvPr id="73787" name="AutoShape 107">
              <a:extLst>
                <a:ext uri="{FF2B5EF4-FFF2-40B4-BE49-F238E27FC236}">
                  <a16:creationId xmlns:a16="http://schemas.microsoft.com/office/drawing/2014/main" id="{0BA461F2-5B82-4857-AA9E-826063EB98C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12" y="2704"/>
              <a:ext cx="1824" cy="4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88" name="Freeform 108">
              <a:extLst>
                <a:ext uri="{FF2B5EF4-FFF2-40B4-BE49-F238E27FC236}">
                  <a16:creationId xmlns:a16="http://schemas.microsoft.com/office/drawing/2014/main" id="{33925DFE-440E-485B-98DA-56C1E32C0674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" y="2926"/>
              <a:ext cx="243" cy="32"/>
            </a:xfrm>
            <a:custGeom>
              <a:avLst/>
              <a:gdLst>
                <a:gd name="T0" fmla="*/ 215 w 243"/>
                <a:gd name="T1" fmla="*/ 0 h 32"/>
                <a:gd name="T2" fmla="*/ 0 w 243"/>
                <a:gd name="T3" fmla="*/ 0 h 32"/>
                <a:gd name="T4" fmla="*/ 28 w 243"/>
                <a:gd name="T5" fmla="*/ 32 h 32"/>
                <a:gd name="T6" fmla="*/ 243 w 243"/>
                <a:gd name="T7" fmla="*/ 32 h 32"/>
                <a:gd name="T8" fmla="*/ 215 w 243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3"/>
                <a:gd name="T16" fmla="*/ 0 h 32"/>
                <a:gd name="T17" fmla="*/ 243 w 243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3" h="32">
                  <a:moveTo>
                    <a:pt x="215" y="0"/>
                  </a:moveTo>
                  <a:lnTo>
                    <a:pt x="0" y="0"/>
                  </a:lnTo>
                  <a:lnTo>
                    <a:pt x="28" y="32"/>
                  </a:lnTo>
                  <a:lnTo>
                    <a:pt x="243" y="32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89" name="Freeform 109">
              <a:extLst>
                <a:ext uri="{FF2B5EF4-FFF2-40B4-BE49-F238E27FC236}">
                  <a16:creationId xmlns:a16="http://schemas.microsoft.com/office/drawing/2014/main" id="{DC866747-6184-4C82-9283-0C95172C6F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1" y="2779"/>
              <a:ext cx="28" cy="179"/>
            </a:xfrm>
            <a:custGeom>
              <a:avLst/>
              <a:gdLst>
                <a:gd name="T0" fmla="*/ 28 w 28"/>
                <a:gd name="T1" fmla="*/ 179 h 179"/>
                <a:gd name="T2" fmla="*/ 0 w 28"/>
                <a:gd name="T3" fmla="*/ 147 h 179"/>
                <a:gd name="T4" fmla="*/ 0 w 28"/>
                <a:gd name="T5" fmla="*/ 0 h 179"/>
                <a:gd name="T6" fmla="*/ 28 w 28"/>
                <a:gd name="T7" fmla="*/ 32 h 179"/>
                <a:gd name="T8" fmla="*/ 28 w 28"/>
                <a:gd name="T9" fmla="*/ 179 h 1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179"/>
                <a:gd name="T17" fmla="*/ 28 w 28"/>
                <a:gd name="T18" fmla="*/ 179 h 1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179">
                  <a:moveTo>
                    <a:pt x="28" y="179"/>
                  </a:moveTo>
                  <a:lnTo>
                    <a:pt x="0" y="147"/>
                  </a:lnTo>
                  <a:lnTo>
                    <a:pt x="0" y="0"/>
                  </a:lnTo>
                  <a:lnTo>
                    <a:pt x="28" y="32"/>
                  </a:lnTo>
                  <a:lnTo>
                    <a:pt x="28" y="179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90" name="Rectangle 110">
              <a:extLst>
                <a:ext uri="{FF2B5EF4-FFF2-40B4-BE49-F238E27FC236}">
                  <a16:creationId xmlns:a16="http://schemas.microsoft.com/office/drawing/2014/main" id="{4DA99F4A-1919-4DD7-AB17-909B4919A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" y="2779"/>
              <a:ext cx="215" cy="14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3791" name="Rectangle 111">
              <a:extLst>
                <a:ext uri="{FF2B5EF4-FFF2-40B4-BE49-F238E27FC236}">
                  <a16:creationId xmlns:a16="http://schemas.microsoft.com/office/drawing/2014/main" id="{154E99F8-C5DD-4AD0-80B5-E8CDD243C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0" y="2780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 altLang="en-US" sz="1800"/>
            </a:p>
          </p:txBody>
        </p:sp>
        <p:sp>
          <p:nvSpPr>
            <p:cNvPr id="73792" name="Freeform 112">
              <a:extLst>
                <a:ext uri="{FF2B5EF4-FFF2-40B4-BE49-F238E27FC236}">
                  <a16:creationId xmlns:a16="http://schemas.microsoft.com/office/drawing/2014/main" id="{BF1E2DBF-76E2-42DA-B17F-65594E35E1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3" y="2926"/>
              <a:ext cx="235" cy="32"/>
            </a:xfrm>
            <a:custGeom>
              <a:avLst/>
              <a:gdLst>
                <a:gd name="T0" fmla="*/ 208 w 235"/>
                <a:gd name="T1" fmla="*/ 0 h 32"/>
                <a:gd name="T2" fmla="*/ 0 w 235"/>
                <a:gd name="T3" fmla="*/ 0 h 32"/>
                <a:gd name="T4" fmla="*/ 28 w 235"/>
                <a:gd name="T5" fmla="*/ 32 h 32"/>
                <a:gd name="T6" fmla="*/ 235 w 235"/>
                <a:gd name="T7" fmla="*/ 32 h 32"/>
                <a:gd name="T8" fmla="*/ 208 w 235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5"/>
                <a:gd name="T16" fmla="*/ 0 h 32"/>
                <a:gd name="T17" fmla="*/ 235 w 235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5" h="32">
                  <a:moveTo>
                    <a:pt x="208" y="0"/>
                  </a:moveTo>
                  <a:lnTo>
                    <a:pt x="0" y="0"/>
                  </a:lnTo>
                  <a:lnTo>
                    <a:pt x="28" y="32"/>
                  </a:lnTo>
                  <a:lnTo>
                    <a:pt x="235" y="3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93" name="Freeform 113">
              <a:extLst>
                <a:ext uri="{FF2B5EF4-FFF2-40B4-BE49-F238E27FC236}">
                  <a16:creationId xmlns:a16="http://schemas.microsoft.com/office/drawing/2014/main" id="{1431150A-A17C-4B7E-8666-2B11A7F9C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1" y="2779"/>
              <a:ext cx="27" cy="179"/>
            </a:xfrm>
            <a:custGeom>
              <a:avLst/>
              <a:gdLst>
                <a:gd name="T0" fmla="*/ 27 w 27"/>
                <a:gd name="T1" fmla="*/ 179 h 179"/>
                <a:gd name="T2" fmla="*/ 0 w 27"/>
                <a:gd name="T3" fmla="*/ 147 h 179"/>
                <a:gd name="T4" fmla="*/ 0 w 27"/>
                <a:gd name="T5" fmla="*/ 0 h 179"/>
                <a:gd name="T6" fmla="*/ 27 w 27"/>
                <a:gd name="T7" fmla="*/ 32 h 179"/>
                <a:gd name="T8" fmla="*/ 27 w 27"/>
                <a:gd name="T9" fmla="*/ 179 h 1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179"/>
                <a:gd name="T17" fmla="*/ 27 w 27"/>
                <a:gd name="T18" fmla="*/ 179 h 1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179">
                  <a:moveTo>
                    <a:pt x="27" y="179"/>
                  </a:moveTo>
                  <a:lnTo>
                    <a:pt x="0" y="147"/>
                  </a:lnTo>
                  <a:lnTo>
                    <a:pt x="0" y="0"/>
                  </a:lnTo>
                  <a:lnTo>
                    <a:pt x="27" y="32"/>
                  </a:lnTo>
                  <a:lnTo>
                    <a:pt x="27" y="179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94" name="Rectangle 114">
              <a:extLst>
                <a:ext uri="{FF2B5EF4-FFF2-40B4-BE49-F238E27FC236}">
                  <a16:creationId xmlns:a16="http://schemas.microsoft.com/office/drawing/2014/main" id="{BD8297DB-16D1-48EF-B9D4-4F89BBB2A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" y="2779"/>
              <a:ext cx="208" cy="14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3795" name="Rectangle 115">
              <a:extLst>
                <a:ext uri="{FF2B5EF4-FFF2-40B4-BE49-F238E27FC236}">
                  <a16:creationId xmlns:a16="http://schemas.microsoft.com/office/drawing/2014/main" id="{8682B7F4-1C8B-4B3C-9998-BE5644C52C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780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 altLang="en-US" sz="1800"/>
            </a:p>
          </p:txBody>
        </p:sp>
        <p:sp>
          <p:nvSpPr>
            <p:cNvPr id="73796" name="Freeform 116">
              <a:extLst>
                <a:ext uri="{FF2B5EF4-FFF2-40B4-BE49-F238E27FC236}">
                  <a16:creationId xmlns:a16="http://schemas.microsoft.com/office/drawing/2014/main" id="{7D701D72-4AFA-43BB-97E5-97A3F76312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1" y="2926"/>
              <a:ext cx="233" cy="32"/>
            </a:xfrm>
            <a:custGeom>
              <a:avLst/>
              <a:gdLst>
                <a:gd name="T0" fmla="*/ 207 w 233"/>
                <a:gd name="T1" fmla="*/ 0 h 32"/>
                <a:gd name="T2" fmla="*/ 0 w 233"/>
                <a:gd name="T3" fmla="*/ 0 h 32"/>
                <a:gd name="T4" fmla="*/ 27 w 233"/>
                <a:gd name="T5" fmla="*/ 32 h 32"/>
                <a:gd name="T6" fmla="*/ 233 w 233"/>
                <a:gd name="T7" fmla="*/ 32 h 32"/>
                <a:gd name="T8" fmla="*/ 207 w 233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3"/>
                <a:gd name="T16" fmla="*/ 0 h 32"/>
                <a:gd name="T17" fmla="*/ 233 w 233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3" h="32">
                  <a:moveTo>
                    <a:pt x="207" y="0"/>
                  </a:moveTo>
                  <a:lnTo>
                    <a:pt x="0" y="0"/>
                  </a:lnTo>
                  <a:lnTo>
                    <a:pt x="27" y="32"/>
                  </a:lnTo>
                  <a:lnTo>
                    <a:pt x="233" y="32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97" name="Freeform 117">
              <a:extLst>
                <a:ext uri="{FF2B5EF4-FFF2-40B4-BE49-F238E27FC236}">
                  <a16:creationId xmlns:a16="http://schemas.microsoft.com/office/drawing/2014/main" id="{D6B4C312-250B-496B-B4C2-45AE8E4808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8" y="2779"/>
              <a:ext cx="26" cy="179"/>
            </a:xfrm>
            <a:custGeom>
              <a:avLst/>
              <a:gdLst>
                <a:gd name="T0" fmla="*/ 26 w 26"/>
                <a:gd name="T1" fmla="*/ 179 h 179"/>
                <a:gd name="T2" fmla="*/ 0 w 26"/>
                <a:gd name="T3" fmla="*/ 147 h 179"/>
                <a:gd name="T4" fmla="*/ 0 w 26"/>
                <a:gd name="T5" fmla="*/ 0 h 179"/>
                <a:gd name="T6" fmla="*/ 26 w 26"/>
                <a:gd name="T7" fmla="*/ 32 h 179"/>
                <a:gd name="T8" fmla="*/ 26 w 26"/>
                <a:gd name="T9" fmla="*/ 179 h 1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79"/>
                <a:gd name="T17" fmla="*/ 26 w 26"/>
                <a:gd name="T18" fmla="*/ 179 h 1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79">
                  <a:moveTo>
                    <a:pt x="26" y="179"/>
                  </a:moveTo>
                  <a:lnTo>
                    <a:pt x="0" y="147"/>
                  </a:lnTo>
                  <a:lnTo>
                    <a:pt x="0" y="0"/>
                  </a:lnTo>
                  <a:lnTo>
                    <a:pt x="26" y="32"/>
                  </a:lnTo>
                  <a:lnTo>
                    <a:pt x="26" y="179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98" name="Rectangle 118">
              <a:extLst>
                <a:ext uri="{FF2B5EF4-FFF2-40B4-BE49-F238E27FC236}">
                  <a16:creationId xmlns:a16="http://schemas.microsoft.com/office/drawing/2014/main" id="{482CCE7C-3166-478F-906A-05536E93C8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1" y="2779"/>
              <a:ext cx="207" cy="14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3799" name="Rectangle 119">
              <a:extLst>
                <a:ext uri="{FF2B5EF4-FFF2-40B4-BE49-F238E27FC236}">
                  <a16:creationId xmlns:a16="http://schemas.microsoft.com/office/drawing/2014/main" id="{221548BD-B608-4B80-BA10-B0E9F86EC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0" y="2780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 altLang="en-US" sz="1800"/>
            </a:p>
          </p:txBody>
        </p:sp>
        <p:sp>
          <p:nvSpPr>
            <p:cNvPr id="73800" name="Freeform 120">
              <a:extLst>
                <a:ext uri="{FF2B5EF4-FFF2-40B4-BE49-F238E27FC236}">
                  <a16:creationId xmlns:a16="http://schemas.microsoft.com/office/drawing/2014/main" id="{17AFEC71-80C4-47E1-8ED3-9F1510160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8" y="2926"/>
              <a:ext cx="233" cy="32"/>
            </a:xfrm>
            <a:custGeom>
              <a:avLst/>
              <a:gdLst>
                <a:gd name="T0" fmla="*/ 205 w 233"/>
                <a:gd name="T1" fmla="*/ 0 h 32"/>
                <a:gd name="T2" fmla="*/ 0 w 233"/>
                <a:gd name="T3" fmla="*/ 0 h 32"/>
                <a:gd name="T4" fmla="*/ 26 w 233"/>
                <a:gd name="T5" fmla="*/ 32 h 32"/>
                <a:gd name="T6" fmla="*/ 233 w 233"/>
                <a:gd name="T7" fmla="*/ 32 h 32"/>
                <a:gd name="T8" fmla="*/ 205 w 233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3"/>
                <a:gd name="T16" fmla="*/ 0 h 32"/>
                <a:gd name="T17" fmla="*/ 233 w 233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3" h="32">
                  <a:moveTo>
                    <a:pt x="205" y="0"/>
                  </a:moveTo>
                  <a:lnTo>
                    <a:pt x="0" y="0"/>
                  </a:lnTo>
                  <a:lnTo>
                    <a:pt x="26" y="32"/>
                  </a:lnTo>
                  <a:lnTo>
                    <a:pt x="233" y="32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801" name="Freeform 121">
              <a:extLst>
                <a:ext uri="{FF2B5EF4-FFF2-40B4-BE49-F238E27FC236}">
                  <a16:creationId xmlns:a16="http://schemas.microsoft.com/office/drawing/2014/main" id="{14FD32D0-CAD5-472F-A51E-F0EC4CD27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3" y="2779"/>
              <a:ext cx="28" cy="179"/>
            </a:xfrm>
            <a:custGeom>
              <a:avLst/>
              <a:gdLst>
                <a:gd name="T0" fmla="*/ 28 w 28"/>
                <a:gd name="T1" fmla="*/ 179 h 179"/>
                <a:gd name="T2" fmla="*/ 0 w 28"/>
                <a:gd name="T3" fmla="*/ 147 h 179"/>
                <a:gd name="T4" fmla="*/ 0 w 28"/>
                <a:gd name="T5" fmla="*/ 0 h 179"/>
                <a:gd name="T6" fmla="*/ 28 w 28"/>
                <a:gd name="T7" fmla="*/ 32 h 179"/>
                <a:gd name="T8" fmla="*/ 28 w 28"/>
                <a:gd name="T9" fmla="*/ 179 h 1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179"/>
                <a:gd name="T17" fmla="*/ 28 w 28"/>
                <a:gd name="T18" fmla="*/ 179 h 1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179">
                  <a:moveTo>
                    <a:pt x="28" y="179"/>
                  </a:moveTo>
                  <a:lnTo>
                    <a:pt x="0" y="147"/>
                  </a:lnTo>
                  <a:lnTo>
                    <a:pt x="0" y="0"/>
                  </a:lnTo>
                  <a:lnTo>
                    <a:pt x="28" y="32"/>
                  </a:lnTo>
                  <a:lnTo>
                    <a:pt x="28" y="179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802" name="Rectangle 122">
              <a:extLst>
                <a:ext uri="{FF2B5EF4-FFF2-40B4-BE49-F238E27FC236}">
                  <a16:creationId xmlns:a16="http://schemas.microsoft.com/office/drawing/2014/main" id="{0198F1AD-D0ED-4376-B473-569E726F3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8" y="2779"/>
              <a:ext cx="205" cy="14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3803" name="Rectangle 123">
              <a:extLst>
                <a:ext uri="{FF2B5EF4-FFF2-40B4-BE49-F238E27FC236}">
                  <a16:creationId xmlns:a16="http://schemas.microsoft.com/office/drawing/2014/main" id="{305E6F4A-C8F8-4503-BEF1-DB1611544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7" y="2780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 altLang="en-US" sz="1800"/>
            </a:p>
          </p:txBody>
        </p:sp>
        <p:sp>
          <p:nvSpPr>
            <p:cNvPr id="73804" name="Freeform 124">
              <a:extLst>
                <a:ext uri="{FF2B5EF4-FFF2-40B4-BE49-F238E27FC236}">
                  <a16:creationId xmlns:a16="http://schemas.microsoft.com/office/drawing/2014/main" id="{AADAA14B-28E8-4AC8-88BE-922FE79BB9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3" y="2926"/>
              <a:ext cx="236" cy="32"/>
            </a:xfrm>
            <a:custGeom>
              <a:avLst/>
              <a:gdLst>
                <a:gd name="T0" fmla="*/ 208 w 236"/>
                <a:gd name="T1" fmla="*/ 0 h 32"/>
                <a:gd name="T2" fmla="*/ 0 w 236"/>
                <a:gd name="T3" fmla="*/ 0 h 32"/>
                <a:gd name="T4" fmla="*/ 28 w 236"/>
                <a:gd name="T5" fmla="*/ 32 h 32"/>
                <a:gd name="T6" fmla="*/ 236 w 236"/>
                <a:gd name="T7" fmla="*/ 32 h 32"/>
                <a:gd name="T8" fmla="*/ 208 w 236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6"/>
                <a:gd name="T16" fmla="*/ 0 h 32"/>
                <a:gd name="T17" fmla="*/ 236 w 236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6" h="32">
                  <a:moveTo>
                    <a:pt x="208" y="0"/>
                  </a:moveTo>
                  <a:lnTo>
                    <a:pt x="0" y="0"/>
                  </a:lnTo>
                  <a:lnTo>
                    <a:pt x="28" y="32"/>
                  </a:lnTo>
                  <a:lnTo>
                    <a:pt x="236" y="3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805" name="Freeform 125">
              <a:extLst>
                <a:ext uri="{FF2B5EF4-FFF2-40B4-BE49-F238E27FC236}">
                  <a16:creationId xmlns:a16="http://schemas.microsoft.com/office/drawing/2014/main" id="{F14D00EE-07EC-4437-9273-081EC41B71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1" y="2779"/>
              <a:ext cx="28" cy="179"/>
            </a:xfrm>
            <a:custGeom>
              <a:avLst/>
              <a:gdLst>
                <a:gd name="T0" fmla="*/ 28 w 28"/>
                <a:gd name="T1" fmla="*/ 179 h 179"/>
                <a:gd name="T2" fmla="*/ 0 w 28"/>
                <a:gd name="T3" fmla="*/ 147 h 179"/>
                <a:gd name="T4" fmla="*/ 0 w 28"/>
                <a:gd name="T5" fmla="*/ 0 h 179"/>
                <a:gd name="T6" fmla="*/ 28 w 28"/>
                <a:gd name="T7" fmla="*/ 32 h 179"/>
                <a:gd name="T8" fmla="*/ 28 w 28"/>
                <a:gd name="T9" fmla="*/ 179 h 1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179"/>
                <a:gd name="T17" fmla="*/ 28 w 28"/>
                <a:gd name="T18" fmla="*/ 179 h 1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179">
                  <a:moveTo>
                    <a:pt x="28" y="179"/>
                  </a:moveTo>
                  <a:lnTo>
                    <a:pt x="0" y="147"/>
                  </a:lnTo>
                  <a:lnTo>
                    <a:pt x="0" y="0"/>
                  </a:lnTo>
                  <a:lnTo>
                    <a:pt x="28" y="32"/>
                  </a:lnTo>
                  <a:lnTo>
                    <a:pt x="28" y="179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806" name="Rectangle 126">
              <a:extLst>
                <a:ext uri="{FF2B5EF4-FFF2-40B4-BE49-F238E27FC236}">
                  <a16:creationId xmlns:a16="http://schemas.microsoft.com/office/drawing/2014/main" id="{C3E11363-4BF5-4011-9C5D-E147223E5B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3" y="2779"/>
              <a:ext cx="208" cy="14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3807" name="Rectangle 127">
              <a:extLst>
                <a:ext uri="{FF2B5EF4-FFF2-40B4-BE49-F238E27FC236}">
                  <a16:creationId xmlns:a16="http://schemas.microsoft.com/office/drawing/2014/main" id="{9EB0109C-DBE9-49E9-97CE-8552393E2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2" y="2780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 altLang="en-US" sz="1800"/>
            </a:p>
          </p:txBody>
        </p:sp>
        <p:sp>
          <p:nvSpPr>
            <p:cNvPr id="73808" name="Freeform 128">
              <a:extLst>
                <a:ext uri="{FF2B5EF4-FFF2-40B4-BE49-F238E27FC236}">
                  <a16:creationId xmlns:a16="http://schemas.microsoft.com/office/drawing/2014/main" id="{130A2E67-AC6D-49C0-A7B5-16E1A73AC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1" y="2926"/>
              <a:ext cx="233" cy="32"/>
            </a:xfrm>
            <a:custGeom>
              <a:avLst/>
              <a:gdLst>
                <a:gd name="T0" fmla="*/ 207 w 233"/>
                <a:gd name="T1" fmla="*/ 0 h 32"/>
                <a:gd name="T2" fmla="*/ 0 w 233"/>
                <a:gd name="T3" fmla="*/ 0 h 32"/>
                <a:gd name="T4" fmla="*/ 28 w 233"/>
                <a:gd name="T5" fmla="*/ 32 h 32"/>
                <a:gd name="T6" fmla="*/ 233 w 233"/>
                <a:gd name="T7" fmla="*/ 32 h 32"/>
                <a:gd name="T8" fmla="*/ 207 w 233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3"/>
                <a:gd name="T16" fmla="*/ 0 h 32"/>
                <a:gd name="T17" fmla="*/ 233 w 233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3" h="32">
                  <a:moveTo>
                    <a:pt x="207" y="0"/>
                  </a:moveTo>
                  <a:lnTo>
                    <a:pt x="0" y="0"/>
                  </a:lnTo>
                  <a:lnTo>
                    <a:pt x="28" y="32"/>
                  </a:lnTo>
                  <a:lnTo>
                    <a:pt x="233" y="32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809" name="Freeform 129">
              <a:extLst>
                <a:ext uri="{FF2B5EF4-FFF2-40B4-BE49-F238E27FC236}">
                  <a16:creationId xmlns:a16="http://schemas.microsoft.com/office/drawing/2014/main" id="{AA566EF0-7646-4B85-89B2-7FBE19FFE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8" y="2779"/>
              <a:ext cx="26" cy="179"/>
            </a:xfrm>
            <a:custGeom>
              <a:avLst/>
              <a:gdLst>
                <a:gd name="T0" fmla="*/ 26 w 26"/>
                <a:gd name="T1" fmla="*/ 179 h 179"/>
                <a:gd name="T2" fmla="*/ 0 w 26"/>
                <a:gd name="T3" fmla="*/ 147 h 179"/>
                <a:gd name="T4" fmla="*/ 0 w 26"/>
                <a:gd name="T5" fmla="*/ 0 h 179"/>
                <a:gd name="T6" fmla="*/ 26 w 26"/>
                <a:gd name="T7" fmla="*/ 32 h 179"/>
                <a:gd name="T8" fmla="*/ 26 w 26"/>
                <a:gd name="T9" fmla="*/ 179 h 1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79"/>
                <a:gd name="T17" fmla="*/ 26 w 26"/>
                <a:gd name="T18" fmla="*/ 179 h 1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79">
                  <a:moveTo>
                    <a:pt x="26" y="179"/>
                  </a:moveTo>
                  <a:lnTo>
                    <a:pt x="0" y="147"/>
                  </a:lnTo>
                  <a:lnTo>
                    <a:pt x="0" y="0"/>
                  </a:lnTo>
                  <a:lnTo>
                    <a:pt x="26" y="32"/>
                  </a:lnTo>
                  <a:lnTo>
                    <a:pt x="26" y="179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810" name="Rectangle 130">
              <a:extLst>
                <a:ext uri="{FF2B5EF4-FFF2-40B4-BE49-F238E27FC236}">
                  <a16:creationId xmlns:a16="http://schemas.microsoft.com/office/drawing/2014/main" id="{EA89913F-A027-4383-84AE-93D14580B4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1" y="2779"/>
              <a:ext cx="207" cy="14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3811" name="Rectangle 131">
              <a:extLst>
                <a:ext uri="{FF2B5EF4-FFF2-40B4-BE49-F238E27FC236}">
                  <a16:creationId xmlns:a16="http://schemas.microsoft.com/office/drawing/2014/main" id="{74EE696E-02C8-4948-ACC5-9FE5742EF3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0" y="2780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 altLang="en-US" sz="1800"/>
            </a:p>
          </p:txBody>
        </p:sp>
        <p:sp>
          <p:nvSpPr>
            <p:cNvPr id="73812" name="Freeform 132">
              <a:extLst>
                <a:ext uri="{FF2B5EF4-FFF2-40B4-BE49-F238E27FC236}">
                  <a16:creationId xmlns:a16="http://schemas.microsoft.com/office/drawing/2014/main" id="{FD6FEC7B-6107-40BD-A72B-6E59C97092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8" y="2926"/>
              <a:ext cx="233" cy="32"/>
            </a:xfrm>
            <a:custGeom>
              <a:avLst/>
              <a:gdLst>
                <a:gd name="T0" fmla="*/ 206 w 233"/>
                <a:gd name="T1" fmla="*/ 0 h 32"/>
                <a:gd name="T2" fmla="*/ 0 w 233"/>
                <a:gd name="T3" fmla="*/ 0 h 32"/>
                <a:gd name="T4" fmla="*/ 26 w 233"/>
                <a:gd name="T5" fmla="*/ 32 h 32"/>
                <a:gd name="T6" fmla="*/ 233 w 233"/>
                <a:gd name="T7" fmla="*/ 32 h 32"/>
                <a:gd name="T8" fmla="*/ 206 w 233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3"/>
                <a:gd name="T16" fmla="*/ 0 h 32"/>
                <a:gd name="T17" fmla="*/ 233 w 233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3" h="32">
                  <a:moveTo>
                    <a:pt x="206" y="0"/>
                  </a:moveTo>
                  <a:lnTo>
                    <a:pt x="0" y="0"/>
                  </a:lnTo>
                  <a:lnTo>
                    <a:pt x="26" y="32"/>
                  </a:lnTo>
                  <a:lnTo>
                    <a:pt x="233" y="32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813" name="Freeform 133">
              <a:extLst>
                <a:ext uri="{FF2B5EF4-FFF2-40B4-BE49-F238E27FC236}">
                  <a16:creationId xmlns:a16="http://schemas.microsoft.com/office/drawing/2014/main" id="{CBB8EACF-EDEC-4796-8E76-44D85B5E0F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4" y="2779"/>
              <a:ext cx="27" cy="179"/>
            </a:xfrm>
            <a:custGeom>
              <a:avLst/>
              <a:gdLst>
                <a:gd name="T0" fmla="*/ 27 w 27"/>
                <a:gd name="T1" fmla="*/ 179 h 179"/>
                <a:gd name="T2" fmla="*/ 0 w 27"/>
                <a:gd name="T3" fmla="*/ 147 h 179"/>
                <a:gd name="T4" fmla="*/ 0 w 27"/>
                <a:gd name="T5" fmla="*/ 0 h 179"/>
                <a:gd name="T6" fmla="*/ 27 w 27"/>
                <a:gd name="T7" fmla="*/ 32 h 179"/>
                <a:gd name="T8" fmla="*/ 27 w 27"/>
                <a:gd name="T9" fmla="*/ 179 h 1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179"/>
                <a:gd name="T17" fmla="*/ 27 w 27"/>
                <a:gd name="T18" fmla="*/ 179 h 1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179">
                  <a:moveTo>
                    <a:pt x="27" y="179"/>
                  </a:moveTo>
                  <a:lnTo>
                    <a:pt x="0" y="147"/>
                  </a:lnTo>
                  <a:lnTo>
                    <a:pt x="0" y="0"/>
                  </a:lnTo>
                  <a:lnTo>
                    <a:pt x="27" y="32"/>
                  </a:lnTo>
                  <a:lnTo>
                    <a:pt x="27" y="179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814" name="Rectangle 134">
              <a:extLst>
                <a:ext uri="{FF2B5EF4-FFF2-40B4-BE49-F238E27FC236}">
                  <a16:creationId xmlns:a16="http://schemas.microsoft.com/office/drawing/2014/main" id="{C124355D-B7A9-44E7-A48A-AF37E6990E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8" y="2779"/>
              <a:ext cx="206" cy="14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3815" name="Rectangle 135">
              <a:extLst>
                <a:ext uri="{FF2B5EF4-FFF2-40B4-BE49-F238E27FC236}">
                  <a16:creationId xmlns:a16="http://schemas.microsoft.com/office/drawing/2014/main" id="{62236BF1-0B94-4EC9-885B-36A582437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7" y="2780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 altLang="en-US" sz="1800"/>
            </a:p>
          </p:txBody>
        </p:sp>
        <p:sp>
          <p:nvSpPr>
            <p:cNvPr id="73816" name="Freeform 136">
              <a:extLst>
                <a:ext uri="{FF2B5EF4-FFF2-40B4-BE49-F238E27FC236}">
                  <a16:creationId xmlns:a16="http://schemas.microsoft.com/office/drawing/2014/main" id="{040871EF-0B40-4FD8-B000-34684AE7DD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4" y="2926"/>
              <a:ext cx="235" cy="32"/>
            </a:xfrm>
            <a:custGeom>
              <a:avLst/>
              <a:gdLst>
                <a:gd name="T0" fmla="*/ 207 w 235"/>
                <a:gd name="T1" fmla="*/ 0 h 32"/>
                <a:gd name="T2" fmla="*/ 0 w 235"/>
                <a:gd name="T3" fmla="*/ 0 h 32"/>
                <a:gd name="T4" fmla="*/ 27 w 235"/>
                <a:gd name="T5" fmla="*/ 32 h 32"/>
                <a:gd name="T6" fmla="*/ 235 w 235"/>
                <a:gd name="T7" fmla="*/ 32 h 32"/>
                <a:gd name="T8" fmla="*/ 207 w 235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5"/>
                <a:gd name="T16" fmla="*/ 0 h 32"/>
                <a:gd name="T17" fmla="*/ 235 w 235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5" h="32">
                  <a:moveTo>
                    <a:pt x="207" y="0"/>
                  </a:moveTo>
                  <a:lnTo>
                    <a:pt x="0" y="0"/>
                  </a:lnTo>
                  <a:lnTo>
                    <a:pt x="27" y="32"/>
                  </a:lnTo>
                  <a:lnTo>
                    <a:pt x="235" y="32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817" name="Freeform 137">
              <a:extLst>
                <a:ext uri="{FF2B5EF4-FFF2-40B4-BE49-F238E27FC236}">
                  <a16:creationId xmlns:a16="http://schemas.microsoft.com/office/drawing/2014/main" id="{29E74C91-D77D-40E2-B4D1-21977040A4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1" y="2779"/>
              <a:ext cx="28" cy="179"/>
            </a:xfrm>
            <a:custGeom>
              <a:avLst/>
              <a:gdLst>
                <a:gd name="T0" fmla="*/ 28 w 28"/>
                <a:gd name="T1" fmla="*/ 179 h 179"/>
                <a:gd name="T2" fmla="*/ 0 w 28"/>
                <a:gd name="T3" fmla="*/ 147 h 179"/>
                <a:gd name="T4" fmla="*/ 0 w 28"/>
                <a:gd name="T5" fmla="*/ 0 h 179"/>
                <a:gd name="T6" fmla="*/ 28 w 28"/>
                <a:gd name="T7" fmla="*/ 32 h 179"/>
                <a:gd name="T8" fmla="*/ 28 w 28"/>
                <a:gd name="T9" fmla="*/ 179 h 1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179"/>
                <a:gd name="T17" fmla="*/ 28 w 28"/>
                <a:gd name="T18" fmla="*/ 179 h 1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179">
                  <a:moveTo>
                    <a:pt x="28" y="179"/>
                  </a:moveTo>
                  <a:lnTo>
                    <a:pt x="0" y="147"/>
                  </a:lnTo>
                  <a:lnTo>
                    <a:pt x="0" y="0"/>
                  </a:lnTo>
                  <a:lnTo>
                    <a:pt x="28" y="32"/>
                  </a:lnTo>
                  <a:lnTo>
                    <a:pt x="28" y="179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818" name="Rectangle 138">
              <a:extLst>
                <a:ext uri="{FF2B5EF4-FFF2-40B4-BE49-F238E27FC236}">
                  <a16:creationId xmlns:a16="http://schemas.microsoft.com/office/drawing/2014/main" id="{582623BA-7DD4-4279-AB84-6376568EC2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4" y="2779"/>
              <a:ext cx="207" cy="14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3819" name="Rectangle 139">
              <a:extLst>
                <a:ext uri="{FF2B5EF4-FFF2-40B4-BE49-F238E27FC236}">
                  <a16:creationId xmlns:a16="http://schemas.microsoft.com/office/drawing/2014/main" id="{EF0E3EA2-BB1A-4E34-B985-F7B2DE4AE0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4" y="2780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 altLang="en-US" sz="1800"/>
            </a:p>
          </p:txBody>
        </p:sp>
        <p:sp>
          <p:nvSpPr>
            <p:cNvPr id="73820" name="Rectangle 140">
              <a:extLst>
                <a:ext uri="{FF2B5EF4-FFF2-40B4-BE49-F238E27FC236}">
                  <a16:creationId xmlns:a16="http://schemas.microsoft.com/office/drawing/2014/main" id="{90035690-BA1C-4231-8584-EE2489BF9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5" y="3024"/>
              <a:ext cx="1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Helvetica" panose="020B0604020202020204" pitchFamily="34" charset="0"/>
                </a:rPr>
                <a:t>-128</a:t>
              </a:r>
              <a:endParaRPr lang="en-US" altLang="en-US" sz="1800"/>
            </a:p>
          </p:txBody>
        </p:sp>
        <p:sp>
          <p:nvSpPr>
            <p:cNvPr id="73821" name="Rectangle 141">
              <a:extLst>
                <a:ext uri="{FF2B5EF4-FFF2-40B4-BE49-F238E27FC236}">
                  <a16:creationId xmlns:a16="http://schemas.microsoft.com/office/drawing/2014/main" id="{0B1125B7-60BC-43F9-96A1-3DF48DAF4D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9" y="3024"/>
              <a:ext cx="10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Helvetica" panose="020B0604020202020204" pitchFamily="34" charset="0"/>
                </a:rPr>
                <a:t>64</a:t>
              </a:r>
              <a:endParaRPr lang="en-US" altLang="en-US" sz="1800"/>
            </a:p>
          </p:txBody>
        </p:sp>
        <p:sp>
          <p:nvSpPr>
            <p:cNvPr id="73822" name="Rectangle 142">
              <a:extLst>
                <a:ext uri="{FF2B5EF4-FFF2-40B4-BE49-F238E27FC236}">
                  <a16:creationId xmlns:a16="http://schemas.microsoft.com/office/drawing/2014/main" id="{6DAD2979-FD9F-4065-AD33-785A88196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5" y="3024"/>
              <a:ext cx="10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Helvetica" panose="020B0604020202020204" pitchFamily="34" charset="0"/>
                </a:rPr>
                <a:t>32</a:t>
              </a:r>
              <a:endParaRPr lang="en-US" altLang="en-US" sz="1800"/>
            </a:p>
          </p:txBody>
        </p:sp>
        <p:sp>
          <p:nvSpPr>
            <p:cNvPr id="73823" name="Rectangle 143">
              <a:extLst>
                <a:ext uri="{FF2B5EF4-FFF2-40B4-BE49-F238E27FC236}">
                  <a16:creationId xmlns:a16="http://schemas.microsoft.com/office/drawing/2014/main" id="{B0DB3D23-6052-494C-BBEC-B5ECE22265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1" y="3024"/>
              <a:ext cx="10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Helvetica" panose="020B0604020202020204" pitchFamily="34" charset="0"/>
                </a:rPr>
                <a:t>16</a:t>
              </a:r>
              <a:endParaRPr lang="en-US" altLang="en-US" sz="1800"/>
            </a:p>
          </p:txBody>
        </p:sp>
        <p:sp>
          <p:nvSpPr>
            <p:cNvPr id="73824" name="Rectangle 144">
              <a:extLst>
                <a:ext uri="{FF2B5EF4-FFF2-40B4-BE49-F238E27FC236}">
                  <a16:creationId xmlns:a16="http://schemas.microsoft.com/office/drawing/2014/main" id="{CCB43544-CF66-4606-88AB-26B81D540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5" y="3024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Helvetica" panose="020B0604020202020204" pitchFamily="34" charset="0"/>
                </a:rPr>
                <a:t>8</a:t>
              </a:r>
              <a:endParaRPr lang="en-US" altLang="en-US" sz="1800"/>
            </a:p>
          </p:txBody>
        </p:sp>
        <p:sp>
          <p:nvSpPr>
            <p:cNvPr id="73825" name="Rectangle 145">
              <a:extLst>
                <a:ext uri="{FF2B5EF4-FFF2-40B4-BE49-F238E27FC236}">
                  <a16:creationId xmlns:a16="http://schemas.microsoft.com/office/drawing/2014/main" id="{456E4C0A-79F4-4545-A527-94CCE6822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6" y="3024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Helvetica" panose="020B0604020202020204" pitchFamily="34" charset="0"/>
                </a:rPr>
                <a:t>4</a:t>
              </a:r>
              <a:endParaRPr lang="en-US" altLang="en-US" sz="1800"/>
            </a:p>
          </p:txBody>
        </p:sp>
        <p:sp>
          <p:nvSpPr>
            <p:cNvPr id="73826" name="Rectangle 146">
              <a:extLst>
                <a:ext uri="{FF2B5EF4-FFF2-40B4-BE49-F238E27FC236}">
                  <a16:creationId xmlns:a16="http://schemas.microsoft.com/office/drawing/2014/main" id="{D19EB27D-B70C-4497-8C36-4E9E76543C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3" y="3024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Helvetica" panose="020B0604020202020204" pitchFamily="34" charset="0"/>
                </a:rPr>
                <a:t>2</a:t>
              </a:r>
              <a:endParaRPr lang="en-US" altLang="en-US" sz="1800"/>
            </a:p>
          </p:txBody>
        </p:sp>
        <p:sp>
          <p:nvSpPr>
            <p:cNvPr id="73827" name="Rectangle 147">
              <a:extLst>
                <a:ext uri="{FF2B5EF4-FFF2-40B4-BE49-F238E27FC236}">
                  <a16:creationId xmlns:a16="http://schemas.microsoft.com/office/drawing/2014/main" id="{65FFF58C-E735-4C73-87DF-3070B813B2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0" y="3024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 altLang="en-US" sz="1800"/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9C08D649-A8FE-42C4-83DB-7E416AE14F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Forming the Two's Complement</a:t>
            </a:r>
          </a:p>
        </p:txBody>
      </p:sp>
      <p:sp>
        <p:nvSpPr>
          <p:cNvPr id="75779" name="Text Box 3">
            <a:extLst>
              <a:ext uri="{FF2B5EF4-FFF2-40B4-BE49-F238E27FC236}">
                <a16:creationId xmlns:a16="http://schemas.microsoft.com/office/drawing/2014/main" id="{9DF69CEC-26FE-45CD-A1F8-052E3AB528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429000"/>
            <a:ext cx="7880350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/>
              <a:t>Sum of an integer and its 2's complement must be zero: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100"/>
              <a:t>00100100 + 11011100 = 00000000 (8-bit sum) </a:t>
            </a:r>
            <a:r>
              <a:rPr lang="en-US" altLang="en-US" sz="2100">
                <a:sym typeface="Symbol" panose="05050102010706020507" pitchFamily="18" charset="2"/>
              </a:rPr>
              <a:t> Ignore Carry</a:t>
            </a:r>
          </a:p>
        </p:txBody>
      </p:sp>
      <p:sp>
        <p:nvSpPr>
          <p:cNvPr id="75780" name="Text Box 4">
            <a:extLst>
              <a:ext uri="{FF2B5EF4-FFF2-40B4-BE49-F238E27FC236}">
                <a16:creationId xmlns:a16="http://schemas.microsoft.com/office/drawing/2014/main" id="{B484D99C-0D83-4EC1-86B9-7611A31C9E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9050" y="4683125"/>
            <a:ext cx="6567488" cy="15113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37160" bIns="137160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rgbClr val="000099"/>
                </a:solidFill>
                <a:sym typeface="Symbol" panose="05050102010706020507" pitchFamily="18" charset="2"/>
              </a:rPr>
              <a:t>The easiest way to obtain the 2's complement of a binary number is by starting at the LSB, leaving all the 0s unchanged, look for the first occurrence of a 1. Leave this 1 unchanged and complement all the bits after it.</a:t>
            </a:r>
          </a:p>
        </p:txBody>
      </p:sp>
      <p:graphicFrame>
        <p:nvGraphicFramePr>
          <p:cNvPr id="52229" name="Group 5">
            <a:extLst>
              <a:ext uri="{FF2B5EF4-FFF2-40B4-BE49-F238E27FC236}">
                <a16:creationId xmlns:a16="http://schemas.microsoft.com/office/drawing/2014/main" id="{6128AFFC-9B00-4C0B-BC39-0C5BD397F269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482600" y="1587500"/>
          <a:ext cx="8178800" cy="2016126"/>
        </p:xfrm>
        <a:graphic>
          <a:graphicData uri="http://schemas.openxmlformats.org/drawingml/2006/table">
            <a:tbl>
              <a:tblPr/>
              <a:tblGrid>
                <a:gridCol w="5416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2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starting value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00100100 = +36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step1: reverse the bits (1's complement)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11011011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step 2: add 1 to the value from step 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+      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sum = 2's complement representation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11011100 = -36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026">
            <a:extLst>
              <a:ext uri="{FF2B5EF4-FFF2-40B4-BE49-F238E27FC236}">
                <a16:creationId xmlns:a16="http://schemas.microsoft.com/office/drawing/2014/main" id="{BD4D92DC-07B9-4467-B421-DA3D157377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Two’s Complement</a:t>
            </a:r>
          </a:p>
        </p:txBody>
      </p:sp>
      <p:sp>
        <p:nvSpPr>
          <p:cNvPr id="48131" name="Rectangle 1027">
            <a:extLst>
              <a:ext uri="{FF2B5EF4-FFF2-40B4-BE49-F238E27FC236}">
                <a16:creationId xmlns:a16="http://schemas.microsoft.com/office/drawing/2014/main" id="{270CF888-E15E-466F-BF98-A68DE03023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+3 = 00000011</a:t>
            </a:r>
          </a:p>
          <a:p>
            <a:r>
              <a:rPr lang="en-US" altLang="en-US"/>
              <a:t>+2 = 00000010</a:t>
            </a:r>
          </a:p>
          <a:p>
            <a:r>
              <a:rPr lang="en-US" altLang="en-US"/>
              <a:t>+1 = 00000001</a:t>
            </a:r>
          </a:p>
          <a:p>
            <a:r>
              <a:rPr lang="en-US" altLang="en-US"/>
              <a:t>+0 = 00000000</a:t>
            </a:r>
          </a:p>
          <a:p>
            <a:r>
              <a:rPr lang="en-US" altLang="en-US"/>
              <a:t> -1 = 11111111</a:t>
            </a:r>
          </a:p>
          <a:p>
            <a:r>
              <a:rPr lang="en-US" altLang="en-US"/>
              <a:t> -2 = 11111110</a:t>
            </a:r>
          </a:p>
          <a:p>
            <a:r>
              <a:rPr lang="en-US" altLang="en-US"/>
              <a:t> -3 = 11111101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 bldLvl="5" autoUpdateAnimBg="0" advAuto="100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23012106-D69B-48AA-B3F6-BA13040417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Benefits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8DF1F283-4A0A-47A3-8373-A44BEBDE5B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One representation of zero</a:t>
            </a:r>
          </a:p>
          <a:p>
            <a:r>
              <a:rPr lang="en-US" altLang="en-US"/>
              <a:t>Arithmetic works easily (see later)</a:t>
            </a:r>
          </a:p>
          <a:p>
            <a:r>
              <a:rPr lang="en-US" altLang="en-US"/>
              <a:t>Negating is fairly easy</a:t>
            </a:r>
          </a:p>
          <a:p>
            <a:pPr lvl="1"/>
            <a:r>
              <a:rPr lang="en-US" altLang="en-US"/>
              <a:t>3 = 00000011</a:t>
            </a:r>
          </a:p>
          <a:p>
            <a:pPr lvl="1"/>
            <a:r>
              <a:rPr lang="en-US" altLang="en-US"/>
              <a:t>Boolean complement gives	11111100</a:t>
            </a:r>
          </a:p>
          <a:p>
            <a:pPr lvl="1"/>
            <a:r>
              <a:rPr lang="en-US" altLang="en-US"/>
              <a:t>Add 1 to LSB			11111101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707A7795-8E68-42DB-82DF-3CB85C9ACE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Forming the Two's Complement</a:t>
            </a:r>
          </a:p>
        </p:txBody>
      </p:sp>
      <p:pic>
        <p:nvPicPr>
          <p:cNvPr id="81923" name="Picture 2">
            <a:extLst>
              <a:ext uri="{FF2B5EF4-FFF2-40B4-BE49-F238E27FC236}">
                <a16:creationId xmlns:a16="http://schemas.microsoft.com/office/drawing/2014/main" id="{B4F66DE5-876C-4D7D-A5BE-58600CE9C3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1066800"/>
            <a:ext cx="5027612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4" name="Picture 3">
            <a:extLst>
              <a:ext uri="{FF2B5EF4-FFF2-40B4-BE49-F238E27FC236}">
                <a16:creationId xmlns:a16="http://schemas.microsoft.com/office/drawing/2014/main" id="{C12CB03F-6F4B-4C78-A746-0E94C6378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43"/>
          <a:stretch>
            <a:fillRect/>
          </a:stretch>
        </p:blipFill>
        <p:spPr bwMode="auto">
          <a:xfrm>
            <a:off x="0" y="2389188"/>
            <a:ext cx="9144000" cy="446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9128C4CC-4A27-49F4-9C23-D03406C116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IEEE 754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9168B955-728E-4260-B6EB-DCCD804644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Standard for floating point storage</a:t>
            </a:r>
          </a:p>
          <a:p>
            <a:r>
              <a:rPr lang="en-US" altLang="en-US"/>
              <a:t>32 and 64 bit standards</a:t>
            </a:r>
          </a:p>
          <a:p>
            <a:r>
              <a:rPr lang="en-US" altLang="en-US"/>
              <a:t>8 and 11 bit exponent respectively</a:t>
            </a:r>
          </a:p>
          <a:p>
            <a:r>
              <a:rPr lang="en-US" altLang="en-US"/>
              <a:t>Extended formats (both mantissa and exponent) for intermediate results</a:t>
            </a:r>
          </a:p>
          <a:p>
            <a:endParaRPr lang="en-US" altLang="en-US"/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D1CC2F46-DA39-4FCA-9373-493C27D736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IEEE 754 Formats</a:t>
            </a:r>
          </a:p>
        </p:txBody>
      </p:sp>
      <p:pic>
        <p:nvPicPr>
          <p:cNvPr id="86019" name="Picture 4">
            <a:extLst>
              <a:ext uri="{FF2B5EF4-FFF2-40B4-BE49-F238E27FC236}">
                <a16:creationId xmlns:a16="http://schemas.microsoft.com/office/drawing/2014/main" id="{BB6E35C0-2664-4101-A1EC-F14FEA175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6" t="18597" r="10922" b="35965"/>
          <a:stretch>
            <a:fillRect/>
          </a:stretch>
        </p:blipFill>
        <p:spPr bwMode="auto">
          <a:xfrm>
            <a:off x="0" y="1724025"/>
            <a:ext cx="9144000" cy="394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85D832-1907-40E4-83BF-14AF7E0CDB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47800"/>
            <a:ext cx="8229600" cy="46783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defRPr/>
            </a:pPr>
            <a:r>
              <a:rPr lang="en-US" altLang="en-US" kern="0" dirty="0"/>
              <a:t>Float a = 5.2</a:t>
            </a:r>
          </a:p>
          <a:p>
            <a:pPr>
              <a:defRPr/>
            </a:pPr>
            <a:r>
              <a:rPr lang="en-US" altLang="en-US" kern="0" dirty="0">
                <a:solidFill>
                  <a:srgbClr val="0070C0"/>
                </a:solidFill>
              </a:rPr>
              <a:t>Binary of 5 = 101</a:t>
            </a:r>
          </a:p>
          <a:p>
            <a:pPr>
              <a:defRPr/>
            </a:pPr>
            <a:r>
              <a:rPr lang="en-US" altLang="en-US" kern="0" dirty="0"/>
              <a:t>Binary of Fractional part i.e. “.2” would be: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kern="0" dirty="0"/>
              <a:t>.2</a:t>
            </a:r>
            <a:r>
              <a:rPr lang="en-US" altLang="en-US" kern="0" baseline="30000" dirty="0"/>
              <a:t>*2 </a:t>
            </a:r>
            <a:r>
              <a:rPr lang="en-US" altLang="en-US" kern="0" dirty="0"/>
              <a:t>0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kern="0" dirty="0"/>
              <a:t>.4   0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kern="0" dirty="0"/>
              <a:t>.8   1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kern="0" dirty="0"/>
              <a:t>.6   1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kern="0" dirty="0"/>
              <a:t>.2</a:t>
            </a:r>
          </a:p>
          <a:p>
            <a:pPr>
              <a:defRPr/>
            </a:pPr>
            <a:endParaRPr lang="en-US" altLang="en-US" kern="0" dirty="0"/>
          </a:p>
          <a:p>
            <a:pPr>
              <a:defRPr/>
            </a:pPr>
            <a:r>
              <a:rPr lang="en-US" altLang="en-US" kern="0" dirty="0"/>
              <a:t>.2*2=0.4; .4*2=0.8; .8*2=1.6; 0.6*2=1.2; .2=.2</a:t>
            </a:r>
          </a:p>
          <a:p>
            <a:pPr>
              <a:defRPr/>
            </a:pPr>
            <a:r>
              <a:rPr lang="en-US" altLang="en-US" kern="0" dirty="0"/>
              <a:t>5.2=101.00110011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E13C57-B2A0-4E69-B4D0-C08B1AD9C658}"/>
              </a:ext>
            </a:extLst>
          </p:cNvPr>
          <p:cNvCxnSpPr/>
          <p:nvPr/>
        </p:nvCxnSpPr>
        <p:spPr>
          <a:xfrm>
            <a:off x="990600" y="2819400"/>
            <a:ext cx="0" cy="2209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8A36C7E-4DE6-45D9-B90E-3FCC588E7D78}"/>
              </a:ext>
            </a:extLst>
          </p:cNvPr>
          <p:cNvCxnSpPr>
            <a:cxnSpLocks/>
          </p:cNvCxnSpPr>
          <p:nvPr/>
        </p:nvCxnSpPr>
        <p:spPr>
          <a:xfrm>
            <a:off x="457200" y="4876800"/>
            <a:ext cx="1143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045" name="Rectangle 2">
            <a:extLst>
              <a:ext uri="{FF2B5EF4-FFF2-40B4-BE49-F238E27FC236}">
                <a16:creationId xmlns:a16="http://schemas.microsoft.com/office/drawing/2014/main" id="{F2656422-942A-4C9F-A0CF-99F113D3EB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2400"/>
              <a:t>Convert Float to Floating Point Representation – 32 Bit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E3C3A7B4-25EE-4F51-B783-DED23D27B5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2400"/>
              <a:t>Convert Float to Floating Point Representation – 32 Bit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CD0853-F5CE-4E69-BF4A-BAD4C427DA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1470025"/>
            <a:ext cx="8229600" cy="46783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defRPr/>
            </a:pPr>
            <a:r>
              <a:rPr lang="en-US" altLang="en-US" kern="0" dirty="0"/>
              <a:t>5.2=101.00110011 (Move the fractional point or dot just before the first one)</a:t>
            </a:r>
          </a:p>
          <a:p>
            <a:pPr>
              <a:defRPr/>
            </a:pPr>
            <a:r>
              <a:rPr lang="en-US" altLang="en-US" kern="0" dirty="0"/>
              <a:t>1.0100110011… E+2</a:t>
            </a:r>
          </a:p>
          <a:p>
            <a:pPr>
              <a:defRPr/>
            </a:pPr>
            <a:r>
              <a:rPr lang="en-US" altLang="en-US" kern="0" dirty="0"/>
              <a:t>Bias 127; so, 127+2 = 129 = 10000001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182962-BE05-4AD2-B775-5C7FCC4DBDA0}"/>
              </a:ext>
            </a:extLst>
          </p:cNvPr>
          <p:cNvSpPr/>
          <p:nvPr/>
        </p:nvSpPr>
        <p:spPr>
          <a:xfrm>
            <a:off x="457200" y="3810000"/>
            <a:ext cx="8686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2851B8-75BE-424B-AB87-FE6F95DF7FA1}"/>
              </a:ext>
            </a:extLst>
          </p:cNvPr>
          <p:cNvSpPr/>
          <p:nvPr/>
        </p:nvSpPr>
        <p:spPr>
          <a:xfrm>
            <a:off x="457200" y="3810000"/>
            <a:ext cx="457200" cy="1219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0</a:t>
            </a:r>
          </a:p>
        </p:txBody>
      </p:sp>
      <p:sp>
        <p:nvSpPr>
          <p:cNvPr id="88070" name="TextBox 5">
            <a:extLst>
              <a:ext uri="{FF2B5EF4-FFF2-40B4-BE49-F238E27FC236}">
                <a16:creationId xmlns:a16="http://schemas.microsoft.com/office/drawing/2014/main" id="{64B3C427-C176-41AB-B722-82639B986B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5029200"/>
            <a:ext cx="11207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1 Bit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Sign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5.2 is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Positive#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8AB408-B2FC-48F2-89D9-E8A9E05897E0}"/>
              </a:ext>
            </a:extLst>
          </p:cNvPr>
          <p:cNvSpPr/>
          <p:nvPr/>
        </p:nvSpPr>
        <p:spPr>
          <a:xfrm>
            <a:off x="914400" y="3810000"/>
            <a:ext cx="2743200" cy="1219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8072" name="TextBox 9">
            <a:extLst>
              <a:ext uri="{FF2B5EF4-FFF2-40B4-BE49-F238E27FC236}">
                <a16:creationId xmlns:a16="http://schemas.microsoft.com/office/drawing/2014/main" id="{DE26ECBB-180D-4E1F-BD02-CEC60B2F2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5018088"/>
            <a:ext cx="11588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8 Bits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Exponent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1AA0A3-C8F8-4CA3-ACFD-3345DA8D748C}"/>
              </a:ext>
            </a:extLst>
          </p:cNvPr>
          <p:cNvCxnSpPr/>
          <p:nvPr/>
        </p:nvCxnSpPr>
        <p:spPr>
          <a:xfrm>
            <a:off x="1295400" y="3821113"/>
            <a:ext cx="0" cy="120808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71DD856-A436-43E5-9824-B7885F1FE2AD}"/>
              </a:ext>
            </a:extLst>
          </p:cNvPr>
          <p:cNvCxnSpPr/>
          <p:nvPr/>
        </p:nvCxnSpPr>
        <p:spPr>
          <a:xfrm>
            <a:off x="1676400" y="3810000"/>
            <a:ext cx="0" cy="12080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072DC61-8390-4933-889D-D313D331F1B9}"/>
              </a:ext>
            </a:extLst>
          </p:cNvPr>
          <p:cNvCxnSpPr/>
          <p:nvPr/>
        </p:nvCxnSpPr>
        <p:spPr>
          <a:xfrm>
            <a:off x="2055813" y="3821113"/>
            <a:ext cx="0" cy="120808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2E1D847-1381-4989-B720-EC2505919269}"/>
              </a:ext>
            </a:extLst>
          </p:cNvPr>
          <p:cNvCxnSpPr/>
          <p:nvPr/>
        </p:nvCxnSpPr>
        <p:spPr>
          <a:xfrm>
            <a:off x="2362200" y="3821113"/>
            <a:ext cx="0" cy="120808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E3C0798-4323-4ED9-AAAF-1CC0B41EB297}"/>
              </a:ext>
            </a:extLst>
          </p:cNvPr>
          <p:cNvCxnSpPr/>
          <p:nvPr/>
        </p:nvCxnSpPr>
        <p:spPr>
          <a:xfrm>
            <a:off x="2635250" y="3810000"/>
            <a:ext cx="0" cy="12080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543C145-1A12-4C39-848E-C4854304823E}"/>
              </a:ext>
            </a:extLst>
          </p:cNvPr>
          <p:cNvCxnSpPr/>
          <p:nvPr/>
        </p:nvCxnSpPr>
        <p:spPr>
          <a:xfrm>
            <a:off x="2933700" y="3821113"/>
            <a:ext cx="0" cy="120808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53F9A05-333A-495A-B049-342B41BD0D0F}"/>
              </a:ext>
            </a:extLst>
          </p:cNvPr>
          <p:cNvCxnSpPr/>
          <p:nvPr/>
        </p:nvCxnSpPr>
        <p:spPr>
          <a:xfrm>
            <a:off x="3276600" y="3810000"/>
            <a:ext cx="0" cy="12080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8080" name="TextBox 11">
            <a:extLst>
              <a:ext uri="{FF2B5EF4-FFF2-40B4-BE49-F238E27FC236}">
                <a16:creationId xmlns:a16="http://schemas.microsoft.com/office/drawing/2014/main" id="{05051FF8-C081-4F79-B424-333EA7337F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688" y="4246563"/>
            <a:ext cx="314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/>
              <a:t>1</a:t>
            </a:r>
          </a:p>
        </p:txBody>
      </p:sp>
      <p:sp>
        <p:nvSpPr>
          <p:cNvPr id="88081" name="TextBox 19">
            <a:extLst>
              <a:ext uri="{FF2B5EF4-FFF2-40B4-BE49-F238E27FC236}">
                <a16:creationId xmlns:a16="http://schemas.microsoft.com/office/drawing/2014/main" id="{3C18169E-2BF6-4098-8237-3A0F27AAF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8738" y="4246563"/>
            <a:ext cx="312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/>
              <a:t>0</a:t>
            </a:r>
          </a:p>
        </p:txBody>
      </p:sp>
      <p:sp>
        <p:nvSpPr>
          <p:cNvPr id="88082" name="TextBox 20">
            <a:extLst>
              <a:ext uri="{FF2B5EF4-FFF2-40B4-BE49-F238E27FC236}">
                <a16:creationId xmlns:a16="http://schemas.microsoft.com/office/drawing/2014/main" id="{9D2635BA-10C1-422A-AA12-B5C28B00C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5138" y="4248150"/>
            <a:ext cx="312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/>
              <a:t>0</a:t>
            </a:r>
          </a:p>
        </p:txBody>
      </p:sp>
      <p:sp>
        <p:nvSpPr>
          <p:cNvPr id="88083" name="TextBox 21">
            <a:extLst>
              <a:ext uri="{FF2B5EF4-FFF2-40B4-BE49-F238E27FC236}">
                <a16:creationId xmlns:a16="http://schemas.microsoft.com/office/drawing/2014/main" id="{96509130-C56F-499C-8093-C008D8FC60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0100" y="4240213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/>
              <a:t>0</a:t>
            </a:r>
          </a:p>
        </p:txBody>
      </p:sp>
      <p:sp>
        <p:nvSpPr>
          <p:cNvPr id="88084" name="TextBox 22">
            <a:extLst>
              <a:ext uri="{FF2B5EF4-FFF2-40B4-BE49-F238E27FC236}">
                <a16:creationId xmlns:a16="http://schemas.microsoft.com/office/drawing/2014/main" id="{5222EC25-3D33-4559-87D0-E834B70D94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1563" y="4248150"/>
            <a:ext cx="312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/>
              <a:t>0</a:t>
            </a:r>
          </a:p>
        </p:txBody>
      </p:sp>
      <p:sp>
        <p:nvSpPr>
          <p:cNvPr id="88085" name="TextBox 23">
            <a:extLst>
              <a:ext uri="{FF2B5EF4-FFF2-40B4-BE49-F238E27FC236}">
                <a16:creationId xmlns:a16="http://schemas.microsoft.com/office/drawing/2014/main" id="{2FDFA374-DA5C-4C3D-A827-7449F31BC6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3188" y="4248150"/>
            <a:ext cx="312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/>
              <a:t>0</a:t>
            </a:r>
          </a:p>
        </p:txBody>
      </p:sp>
      <p:sp>
        <p:nvSpPr>
          <p:cNvPr id="88086" name="TextBox 24">
            <a:extLst>
              <a:ext uri="{FF2B5EF4-FFF2-40B4-BE49-F238E27FC236}">
                <a16:creationId xmlns:a16="http://schemas.microsoft.com/office/drawing/2014/main" id="{02D622A9-A8B1-4E15-9958-ABE9C5B6B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1638" y="4248150"/>
            <a:ext cx="312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/>
              <a:t>0</a:t>
            </a:r>
          </a:p>
        </p:txBody>
      </p:sp>
      <p:sp>
        <p:nvSpPr>
          <p:cNvPr id="88087" name="TextBox 25">
            <a:extLst>
              <a:ext uri="{FF2B5EF4-FFF2-40B4-BE49-F238E27FC236}">
                <a16:creationId xmlns:a16="http://schemas.microsoft.com/office/drawing/2014/main" id="{26538A96-240F-45E6-BBD7-0CD60067EC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1050" y="4252913"/>
            <a:ext cx="312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/>
              <a:t>1</a:t>
            </a:r>
          </a:p>
        </p:txBody>
      </p:sp>
      <p:sp>
        <p:nvSpPr>
          <p:cNvPr id="88088" name="TextBox 26">
            <a:extLst>
              <a:ext uri="{FF2B5EF4-FFF2-40B4-BE49-F238E27FC236}">
                <a16:creationId xmlns:a16="http://schemas.microsoft.com/office/drawing/2014/main" id="{9C79CFFB-99AF-4E25-901B-51BB1EC89F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8025" y="5029200"/>
            <a:ext cx="11080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23 Bits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Mantissa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3CB6D83-3743-4C70-AF1A-BF0E91F69A83}"/>
              </a:ext>
            </a:extLst>
          </p:cNvPr>
          <p:cNvCxnSpPr>
            <a:cxnSpLocks/>
          </p:cNvCxnSpPr>
          <p:nvPr/>
        </p:nvCxnSpPr>
        <p:spPr>
          <a:xfrm flipH="1">
            <a:off x="2341563" y="3101975"/>
            <a:ext cx="2801937" cy="615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145" name="Rectangle 134144">
            <a:extLst>
              <a:ext uri="{FF2B5EF4-FFF2-40B4-BE49-F238E27FC236}">
                <a16:creationId xmlns:a16="http://schemas.microsoft.com/office/drawing/2014/main" id="{3C5A8537-EDB4-46F4-B273-40C8281F51BA}"/>
              </a:ext>
            </a:extLst>
          </p:cNvPr>
          <p:cNvSpPr/>
          <p:nvPr/>
        </p:nvSpPr>
        <p:spPr>
          <a:xfrm>
            <a:off x="1274763" y="2316163"/>
            <a:ext cx="1698625" cy="32385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34148" name="Connector: Curved 134147">
            <a:extLst>
              <a:ext uri="{FF2B5EF4-FFF2-40B4-BE49-F238E27FC236}">
                <a16:creationId xmlns:a16="http://schemas.microsoft.com/office/drawing/2014/main" id="{C684CD96-3DD2-4E95-B380-0E6606966D43}"/>
              </a:ext>
            </a:extLst>
          </p:cNvPr>
          <p:cNvCxnSpPr>
            <a:cxnSpLocks/>
          </p:cNvCxnSpPr>
          <p:nvPr/>
        </p:nvCxnSpPr>
        <p:spPr>
          <a:xfrm>
            <a:off x="2955925" y="2333625"/>
            <a:ext cx="3368675" cy="1439863"/>
          </a:xfrm>
          <a:prstGeom prst="curvedConnector3">
            <a:avLst>
              <a:gd name="adj1" fmla="val 11446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155" name="Rectangle 134154">
            <a:extLst>
              <a:ext uri="{FF2B5EF4-FFF2-40B4-BE49-F238E27FC236}">
                <a16:creationId xmlns:a16="http://schemas.microsoft.com/office/drawing/2014/main" id="{B1AFF1FD-F835-4C92-9F02-4DDBD40D9EFC}"/>
              </a:ext>
            </a:extLst>
          </p:cNvPr>
          <p:cNvSpPr/>
          <p:nvPr/>
        </p:nvSpPr>
        <p:spPr>
          <a:xfrm>
            <a:off x="3678238" y="3821113"/>
            <a:ext cx="322262" cy="12080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69F70DC-1914-4042-B266-3FC373C79AB9}"/>
              </a:ext>
            </a:extLst>
          </p:cNvPr>
          <p:cNvSpPr/>
          <p:nvPr/>
        </p:nvSpPr>
        <p:spPr>
          <a:xfrm>
            <a:off x="4022725" y="3827463"/>
            <a:ext cx="322263" cy="12080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B6CA34B-64D4-490E-848E-483833C2E716}"/>
              </a:ext>
            </a:extLst>
          </p:cNvPr>
          <p:cNvSpPr/>
          <p:nvPr/>
        </p:nvSpPr>
        <p:spPr>
          <a:xfrm>
            <a:off x="4357688" y="3810000"/>
            <a:ext cx="320675" cy="12080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F94576D-F239-4D9E-AD81-D491ADB741A3}"/>
              </a:ext>
            </a:extLst>
          </p:cNvPr>
          <p:cNvSpPr/>
          <p:nvPr/>
        </p:nvSpPr>
        <p:spPr>
          <a:xfrm>
            <a:off x="4713288" y="3810000"/>
            <a:ext cx="322262" cy="12080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9CB56AB-ABFB-4C40-9F70-E2589672B412}"/>
              </a:ext>
            </a:extLst>
          </p:cNvPr>
          <p:cNvSpPr/>
          <p:nvPr/>
        </p:nvSpPr>
        <p:spPr>
          <a:xfrm>
            <a:off x="5041900" y="3810000"/>
            <a:ext cx="322263" cy="12080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3157035-8FDD-4511-AD98-E8E0D4BD2DBD}"/>
              </a:ext>
            </a:extLst>
          </p:cNvPr>
          <p:cNvSpPr/>
          <p:nvPr/>
        </p:nvSpPr>
        <p:spPr>
          <a:xfrm>
            <a:off x="5399088" y="3821113"/>
            <a:ext cx="322262" cy="12080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E7F5A7A-758A-4297-A7A2-3622E96006F7}"/>
              </a:ext>
            </a:extLst>
          </p:cNvPr>
          <p:cNvSpPr/>
          <p:nvPr/>
        </p:nvSpPr>
        <p:spPr>
          <a:xfrm>
            <a:off x="5741988" y="3810000"/>
            <a:ext cx="322262" cy="12080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8099" name="TextBox 134155">
            <a:extLst>
              <a:ext uri="{FF2B5EF4-FFF2-40B4-BE49-F238E27FC236}">
                <a16:creationId xmlns:a16="http://schemas.microsoft.com/office/drawing/2014/main" id="{447B8A02-B7D2-40D9-A285-5EF413B348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0775" y="4252913"/>
            <a:ext cx="312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88100" name="TextBox 50">
            <a:extLst>
              <a:ext uri="{FF2B5EF4-FFF2-40B4-BE49-F238E27FC236}">
                <a16:creationId xmlns:a16="http://schemas.microsoft.com/office/drawing/2014/main" id="{6ADFCA07-040A-4111-85B2-48793F92C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8438" y="4227513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8101" name="TextBox 51">
            <a:extLst>
              <a:ext uri="{FF2B5EF4-FFF2-40B4-BE49-F238E27FC236}">
                <a16:creationId xmlns:a16="http://schemas.microsoft.com/office/drawing/2014/main" id="{620C8F27-3231-4425-BF2B-24CE3C7EE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3088" y="4240213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88102" name="TextBox 52">
            <a:extLst>
              <a:ext uri="{FF2B5EF4-FFF2-40B4-BE49-F238E27FC236}">
                <a16:creationId xmlns:a16="http://schemas.microsoft.com/office/drawing/2014/main" id="{1E97C8C4-189D-477A-9532-29288F699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4563" y="4240213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88103" name="TextBox 53">
            <a:extLst>
              <a:ext uri="{FF2B5EF4-FFF2-40B4-BE49-F238E27FC236}">
                <a16:creationId xmlns:a16="http://schemas.microsoft.com/office/drawing/2014/main" id="{0C68D587-4654-4F11-A1BF-A0E7F106A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0475" y="4240213"/>
            <a:ext cx="314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8104" name="TextBox 54">
            <a:extLst>
              <a:ext uri="{FF2B5EF4-FFF2-40B4-BE49-F238E27FC236}">
                <a16:creationId xmlns:a16="http://schemas.microsoft.com/office/drawing/2014/main" id="{D5A26F42-5CD3-41B9-A269-C9DECEC092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8138" y="4246563"/>
            <a:ext cx="312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CA5CB78-2F76-46F6-B1C9-5CF7265F5460}"/>
              </a:ext>
            </a:extLst>
          </p:cNvPr>
          <p:cNvSpPr/>
          <p:nvPr/>
        </p:nvSpPr>
        <p:spPr>
          <a:xfrm>
            <a:off x="6089650" y="3816350"/>
            <a:ext cx="322263" cy="12065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73A40C7-E1CD-409B-844B-5195B2DAB416}"/>
              </a:ext>
            </a:extLst>
          </p:cNvPr>
          <p:cNvSpPr/>
          <p:nvPr/>
        </p:nvSpPr>
        <p:spPr>
          <a:xfrm>
            <a:off x="6450013" y="3810000"/>
            <a:ext cx="322262" cy="12080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04C1201-E0C9-4F46-B7EB-1A2D18D8F415}"/>
              </a:ext>
            </a:extLst>
          </p:cNvPr>
          <p:cNvSpPr/>
          <p:nvPr/>
        </p:nvSpPr>
        <p:spPr>
          <a:xfrm>
            <a:off x="6811963" y="3797300"/>
            <a:ext cx="322262" cy="12080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F2A5A9B-A986-4C8D-8ACC-839FD66F282E}"/>
              </a:ext>
            </a:extLst>
          </p:cNvPr>
          <p:cNvSpPr/>
          <p:nvPr/>
        </p:nvSpPr>
        <p:spPr>
          <a:xfrm>
            <a:off x="7167563" y="3797300"/>
            <a:ext cx="322262" cy="12080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FC286FB-FDE6-4FBF-9ECB-5E55E9B876BA}"/>
              </a:ext>
            </a:extLst>
          </p:cNvPr>
          <p:cNvSpPr/>
          <p:nvPr/>
        </p:nvSpPr>
        <p:spPr>
          <a:xfrm>
            <a:off x="7510463" y="3797300"/>
            <a:ext cx="322262" cy="12080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4355057-A975-490E-A272-13383B008390}"/>
              </a:ext>
            </a:extLst>
          </p:cNvPr>
          <p:cNvSpPr/>
          <p:nvPr/>
        </p:nvSpPr>
        <p:spPr>
          <a:xfrm>
            <a:off x="7854950" y="3797300"/>
            <a:ext cx="322263" cy="12080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8111" name="TextBox 61">
            <a:extLst>
              <a:ext uri="{FF2B5EF4-FFF2-40B4-BE49-F238E27FC236}">
                <a16:creationId xmlns:a16="http://schemas.microsoft.com/office/drawing/2014/main" id="{9BCB914D-7D89-4997-B598-6D071CD783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1038" y="4246563"/>
            <a:ext cx="312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88112" name="TextBox 62">
            <a:extLst>
              <a:ext uri="{FF2B5EF4-FFF2-40B4-BE49-F238E27FC236}">
                <a16:creationId xmlns:a16="http://schemas.microsoft.com/office/drawing/2014/main" id="{65671CFD-F069-436D-B484-50D1146F81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5688" y="4246563"/>
            <a:ext cx="312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88113" name="TextBox 63">
            <a:extLst>
              <a:ext uri="{FF2B5EF4-FFF2-40B4-BE49-F238E27FC236}">
                <a16:creationId xmlns:a16="http://schemas.microsoft.com/office/drawing/2014/main" id="{472FFF0A-9BA9-48E8-9F6F-9289C443B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4463" y="4257675"/>
            <a:ext cx="312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8114" name="TextBox 64">
            <a:extLst>
              <a:ext uri="{FF2B5EF4-FFF2-40B4-BE49-F238E27FC236}">
                <a16:creationId xmlns:a16="http://schemas.microsoft.com/office/drawing/2014/main" id="{6E2E5373-0FAD-4F10-865E-0050DCD4C5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6088" y="4260850"/>
            <a:ext cx="312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3E3D47D-C6C4-423C-B501-B428BE6D351F}"/>
              </a:ext>
            </a:extLst>
          </p:cNvPr>
          <p:cNvSpPr/>
          <p:nvPr/>
        </p:nvSpPr>
        <p:spPr>
          <a:xfrm>
            <a:off x="8218488" y="3808413"/>
            <a:ext cx="322262" cy="12080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8116" name="TextBox 66">
            <a:extLst>
              <a:ext uri="{FF2B5EF4-FFF2-40B4-BE49-F238E27FC236}">
                <a16:creationId xmlns:a16="http://schemas.microsoft.com/office/drawing/2014/main" id="{159BB333-19FF-42D1-BFBF-2DC768DB6D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8200" y="4267200"/>
            <a:ext cx="312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88117" name="TextBox 67">
            <a:extLst>
              <a:ext uri="{FF2B5EF4-FFF2-40B4-BE49-F238E27FC236}">
                <a16:creationId xmlns:a16="http://schemas.microsoft.com/office/drawing/2014/main" id="{7C6F6CF6-404E-45AF-995E-0E058713D8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5225" y="4252913"/>
            <a:ext cx="312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88118" name="TextBox 68">
            <a:extLst>
              <a:ext uri="{FF2B5EF4-FFF2-40B4-BE49-F238E27FC236}">
                <a16:creationId xmlns:a16="http://schemas.microsoft.com/office/drawing/2014/main" id="{51CC00B7-A220-457F-B5F0-359FF6E68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6538" y="4267200"/>
            <a:ext cx="312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8119" name="TextBox 69">
            <a:extLst>
              <a:ext uri="{FF2B5EF4-FFF2-40B4-BE49-F238E27FC236}">
                <a16:creationId xmlns:a16="http://schemas.microsoft.com/office/drawing/2014/main" id="{6E6F3329-A66A-44B0-AF98-98664882B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6738" y="4270375"/>
            <a:ext cx="314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8120" name="TextBox 134156">
            <a:extLst>
              <a:ext uri="{FF2B5EF4-FFF2-40B4-BE49-F238E27FC236}">
                <a16:creationId xmlns:a16="http://schemas.microsoft.com/office/drawing/2014/main" id="{DC483364-A624-4A05-AC34-72A438E19E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2350" y="4217988"/>
            <a:ext cx="4921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4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4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32F384EC-129F-446A-B878-F7E7BB1317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Review of Placeholders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4F73159C-49C7-4F7F-B845-E7D082340B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066800"/>
            <a:ext cx="7772400" cy="1143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You probably learned about placeholders in the 2</a:t>
            </a:r>
            <a:r>
              <a:rPr lang="en-US" altLang="en-US" baseline="30000"/>
              <a:t>nd</a:t>
            </a:r>
            <a:r>
              <a:rPr lang="en-US" altLang="en-US"/>
              <a:t> or 3</a:t>
            </a:r>
            <a:r>
              <a:rPr lang="en-US" altLang="en-US" baseline="30000"/>
              <a:t>rd</a:t>
            </a:r>
            <a:r>
              <a:rPr lang="en-US" altLang="en-US"/>
              <a:t> grade. For example:</a:t>
            </a:r>
          </a:p>
        </p:txBody>
      </p:sp>
      <p:sp>
        <p:nvSpPr>
          <p:cNvPr id="11268" name="TextBox 4">
            <a:extLst>
              <a:ext uri="{FF2B5EF4-FFF2-40B4-BE49-F238E27FC236}">
                <a16:creationId xmlns:a16="http://schemas.microsoft.com/office/drawing/2014/main" id="{95CC48C7-7960-43F4-8FBD-3C2EB42E48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28600" y="2697163"/>
            <a:ext cx="914400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9600"/>
              <a:t>3125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779D4A-3E94-4ECC-A778-1FF06EEFE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2057400"/>
            <a:ext cx="10906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1’s place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CCEE7B-908F-42A7-AE78-1BDB9CCDD8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057400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10’s place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C0807E-2D15-433F-822D-44AFDB8CBA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2057400"/>
            <a:ext cx="13477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100’s place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2C3466-BD7C-4204-BC80-3EFEF6DF2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057400"/>
            <a:ext cx="1476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1000’s place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EE9B58E-BB70-4DB9-9975-075879878D5B}"/>
              </a:ext>
            </a:extLst>
          </p:cNvPr>
          <p:cNvCxnSpPr/>
          <p:nvPr/>
        </p:nvCxnSpPr>
        <p:spPr>
          <a:xfrm rot="10800000" flipV="1">
            <a:off x="5715000" y="2438400"/>
            <a:ext cx="1295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413F0F-B6DF-4ACF-BA32-E02E86E65C5D}"/>
              </a:ext>
            </a:extLst>
          </p:cNvPr>
          <p:cNvCxnSpPr>
            <a:stCxn id="7" idx="2"/>
          </p:cNvCxnSpPr>
          <p:nvPr/>
        </p:nvCxnSpPr>
        <p:spPr>
          <a:xfrm rot="5400000">
            <a:off x="4795044" y="2509044"/>
            <a:ext cx="544512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FDF2DF-A025-4860-AC3D-5A96F578E7B5}"/>
              </a:ext>
            </a:extLst>
          </p:cNvPr>
          <p:cNvCxnSpPr>
            <a:stCxn id="8" idx="2"/>
          </p:cNvCxnSpPr>
          <p:nvPr/>
        </p:nvCxnSpPr>
        <p:spPr>
          <a:xfrm rot="16200000" flipH="1">
            <a:off x="3378994" y="2464594"/>
            <a:ext cx="544512" cy="469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D6BCCA0-43B0-4221-B9A1-5A70D216CE74}"/>
              </a:ext>
            </a:extLst>
          </p:cNvPr>
          <p:cNvCxnSpPr/>
          <p:nvPr/>
        </p:nvCxnSpPr>
        <p:spPr>
          <a:xfrm>
            <a:off x="1143000" y="2438400"/>
            <a:ext cx="18288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597C683-77FE-432D-A290-86E82948D4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962400"/>
            <a:ext cx="31242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So this number represents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800"/>
              <a:t> 3 thousands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800"/>
              <a:t> 1 hundred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800"/>
              <a:t> 2 tens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800"/>
              <a:t> 5 ones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10ACFF-2762-4039-A8EF-3439E9CE4A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572000"/>
            <a:ext cx="6248400" cy="12001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Mathematically, this is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(3 x 1000) + (1 x 100) + (2 x 10) + (5 x 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= 3000 + 100 + 20 + 5 = 3125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19EC1F-B1D7-447E-83A1-206FAABAA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28600" y="5867400"/>
            <a:ext cx="914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But why are the placeholders 1, 10, 100, 1000, and so 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8" grpId="0"/>
      <p:bldP spid="19" grpId="0" animBg="1"/>
      <p:bldP spid="2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705C54-C13C-4407-8B90-805F59981F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47800"/>
            <a:ext cx="8229600" cy="46783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defRPr/>
            </a:pPr>
            <a:r>
              <a:rPr lang="en-US" altLang="en-US" kern="0" dirty="0"/>
              <a:t>Float a = 5.2</a:t>
            </a:r>
          </a:p>
          <a:p>
            <a:pPr>
              <a:defRPr/>
            </a:pPr>
            <a:endParaRPr lang="en-US" altLang="en-US" kern="0" dirty="0"/>
          </a:p>
          <a:p>
            <a:pPr>
              <a:defRPr/>
            </a:pPr>
            <a:r>
              <a:rPr lang="en-US" altLang="en-US" kern="0" dirty="0"/>
              <a:t>In Binary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kern="0" dirty="0"/>
              <a:t>01000000101001100110011001100110</a:t>
            </a:r>
          </a:p>
          <a:p>
            <a:pPr>
              <a:defRPr/>
            </a:pPr>
            <a:r>
              <a:rPr lang="en-US" altLang="en-US" kern="0" dirty="0"/>
              <a:t>In Hexadecimal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kern="0" dirty="0"/>
              <a:t>40A66666</a:t>
            </a: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68906812-383A-492B-86FC-1833C6C464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2400"/>
              <a:t>Convert Float to Floating Point Representation – 32 Bit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2F7FC5E8-09B5-479C-B0F4-4A2427531E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2400"/>
              <a:t>Convert Float to Floating Point Representation – 32 Bit</a:t>
            </a:r>
          </a:p>
        </p:txBody>
      </p:sp>
      <p:pic>
        <p:nvPicPr>
          <p:cNvPr id="91139" name="Picture 1">
            <a:extLst>
              <a:ext uri="{FF2B5EF4-FFF2-40B4-BE49-F238E27FC236}">
                <a16:creationId xmlns:a16="http://schemas.microsoft.com/office/drawing/2014/main" id="{B138756C-89E5-4170-AAB2-C5263836C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46275"/>
            <a:ext cx="8269288" cy="296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58C783FB-B7B0-475A-B032-7A17FABD06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2400"/>
              <a:t>Convert Float to Floating Point Representation – 32 Bit</a:t>
            </a:r>
          </a:p>
        </p:txBody>
      </p:sp>
      <p:pic>
        <p:nvPicPr>
          <p:cNvPr id="92163" name="Picture 2">
            <a:extLst>
              <a:ext uri="{FF2B5EF4-FFF2-40B4-BE49-F238E27FC236}">
                <a16:creationId xmlns:a16="http://schemas.microsoft.com/office/drawing/2014/main" id="{F12FD063-4275-4784-BCA8-7FFCB4DAC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3" y="1905000"/>
            <a:ext cx="7588250" cy="351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AF2A11BE-0E88-4726-9538-DA18006069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2400"/>
              <a:t>Convert Float to Floating Point Representation – 32 Bit</a:t>
            </a:r>
          </a:p>
        </p:txBody>
      </p:sp>
      <p:pic>
        <p:nvPicPr>
          <p:cNvPr id="93187" name="Picture 1">
            <a:extLst>
              <a:ext uri="{FF2B5EF4-FFF2-40B4-BE49-F238E27FC236}">
                <a16:creationId xmlns:a16="http://schemas.microsoft.com/office/drawing/2014/main" id="{3C27902A-59E4-4320-9544-5A396F823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"/>
          <a:stretch>
            <a:fillRect/>
          </a:stretch>
        </p:blipFill>
        <p:spPr bwMode="auto">
          <a:xfrm>
            <a:off x="303213" y="2133600"/>
            <a:ext cx="8537575" cy="297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734884-7DB9-4910-BB73-7343066EA4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47800"/>
            <a:ext cx="8229600" cy="46783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defRPr/>
            </a:pPr>
            <a:r>
              <a:rPr lang="en-US" altLang="en-US" kern="0" dirty="0"/>
              <a:t>Float a = 11.8</a:t>
            </a:r>
          </a:p>
          <a:p>
            <a:pPr>
              <a:defRPr/>
            </a:pPr>
            <a:r>
              <a:rPr lang="en-US" altLang="en-US" kern="0" dirty="0">
                <a:solidFill>
                  <a:srgbClr val="0070C0"/>
                </a:solidFill>
              </a:rPr>
              <a:t>Binary of 11 = 1011</a:t>
            </a:r>
          </a:p>
          <a:p>
            <a:pPr>
              <a:defRPr/>
            </a:pPr>
            <a:r>
              <a:rPr lang="en-US" altLang="en-US" kern="0" dirty="0"/>
              <a:t>Binary of Fractional part i.e. “.8” would be: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kern="0" dirty="0"/>
              <a:t>.8</a:t>
            </a:r>
            <a:r>
              <a:rPr lang="en-US" altLang="en-US" kern="0" baseline="30000" dirty="0"/>
              <a:t>*2 </a:t>
            </a:r>
            <a:r>
              <a:rPr lang="en-US" altLang="en-US" kern="0" dirty="0"/>
              <a:t>1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kern="0" dirty="0"/>
              <a:t>.6   1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kern="0" dirty="0"/>
              <a:t>.2   0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kern="0" dirty="0"/>
              <a:t>.4   0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kern="0" dirty="0"/>
              <a:t>.8</a:t>
            </a:r>
          </a:p>
          <a:p>
            <a:pPr>
              <a:defRPr/>
            </a:pPr>
            <a:endParaRPr lang="en-US" altLang="en-US" kern="0" dirty="0"/>
          </a:p>
          <a:p>
            <a:pPr>
              <a:defRPr/>
            </a:pPr>
            <a:r>
              <a:rPr lang="en-US" altLang="en-US" kern="0" dirty="0"/>
              <a:t>.8*2=1.6; .6*2=1.2; .2*2=0.4; 0.4*2=0.8; .8=.8</a:t>
            </a:r>
          </a:p>
          <a:p>
            <a:pPr>
              <a:defRPr/>
            </a:pPr>
            <a:r>
              <a:rPr lang="en-US" altLang="en-US" kern="0" dirty="0"/>
              <a:t>11.8=1011.110011001100...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D0DC590-C38F-4B17-8920-217098B33938}"/>
              </a:ext>
            </a:extLst>
          </p:cNvPr>
          <p:cNvCxnSpPr/>
          <p:nvPr/>
        </p:nvCxnSpPr>
        <p:spPr>
          <a:xfrm>
            <a:off x="990600" y="2819400"/>
            <a:ext cx="0" cy="2209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B1412E8-75F5-4166-97F3-3966E2A2E088}"/>
              </a:ext>
            </a:extLst>
          </p:cNvPr>
          <p:cNvCxnSpPr>
            <a:cxnSpLocks/>
          </p:cNvCxnSpPr>
          <p:nvPr/>
        </p:nvCxnSpPr>
        <p:spPr>
          <a:xfrm>
            <a:off x="457200" y="4876800"/>
            <a:ext cx="1143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213" name="Rectangle 2">
            <a:extLst>
              <a:ext uri="{FF2B5EF4-FFF2-40B4-BE49-F238E27FC236}">
                <a16:creationId xmlns:a16="http://schemas.microsoft.com/office/drawing/2014/main" id="{7C0FB8A6-4BE5-4DC4-8011-A2708023D0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2400"/>
              <a:t>Convert Float to Floating Point Representation – 8 Bit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A83534-D670-4D2E-8033-BA7D5DC68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defRPr/>
            </a:pPr>
            <a:r>
              <a:rPr lang="en-US" altLang="en-US" kern="0" dirty="0"/>
              <a:t>(11.8)</a:t>
            </a:r>
            <a:r>
              <a:rPr lang="en-US" altLang="en-US" kern="0" baseline="-25000" dirty="0"/>
              <a:t>10</a:t>
            </a:r>
            <a:r>
              <a:rPr lang="en-US" altLang="en-US" kern="0" dirty="0"/>
              <a:t>=(1011.110011001100...)</a:t>
            </a:r>
            <a:r>
              <a:rPr lang="en-US" altLang="en-US" kern="0" baseline="-25000" dirty="0"/>
              <a:t>2</a:t>
            </a:r>
            <a:r>
              <a:rPr lang="en-US" altLang="en-US" kern="0" dirty="0"/>
              <a:t> (Move the fractional point or dot just before the first one)</a:t>
            </a:r>
            <a:r>
              <a:rPr lang="en-US" altLang="en-US" kern="0" baseline="-25000" dirty="0"/>
              <a:t> </a:t>
            </a:r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A6AFA68F-D4FE-4721-8D38-D6F06CD91F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2400"/>
              <a:t>Convert Float to Floating Point Representation – 8 Bit</a:t>
            </a:r>
          </a:p>
        </p:txBody>
      </p:sp>
      <p:sp>
        <p:nvSpPr>
          <p:cNvPr id="63" name="Rectangle 3">
            <a:extLst>
              <a:ext uri="{FF2B5EF4-FFF2-40B4-BE49-F238E27FC236}">
                <a16:creationId xmlns:a16="http://schemas.microsoft.com/office/drawing/2014/main" id="{37EB98EE-D637-4411-93B5-DBCCAA08C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1470025"/>
            <a:ext cx="8229600" cy="46783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defRPr/>
            </a:pPr>
            <a:endParaRPr lang="en-US" altLang="en-US" kern="0" dirty="0"/>
          </a:p>
          <a:p>
            <a:pPr>
              <a:defRPr/>
            </a:pPr>
            <a:r>
              <a:rPr lang="en-US" altLang="en-US" kern="0" dirty="0"/>
              <a:t>(1.011110011001100...)</a:t>
            </a:r>
            <a:r>
              <a:rPr lang="en-US" altLang="en-US" kern="0" baseline="-25000" dirty="0"/>
              <a:t>2</a:t>
            </a:r>
            <a:r>
              <a:rPr lang="en-US" altLang="en-US" kern="0" dirty="0"/>
              <a:t> *2</a:t>
            </a:r>
            <a:r>
              <a:rPr lang="en-US" altLang="en-US" kern="0" baseline="30000" dirty="0"/>
              <a:t>3</a:t>
            </a:r>
          </a:p>
          <a:p>
            <a:pPr>
              <a:defRPr/>
            </a:pPr>
            <a:r>
              <a:rPr lang="en-US" altLang="en-US" kern="0" dirty="0"/>
              <a:t>(1.0111)</a:t>
            </a:r>
            <a:r>
              <a:rPr lang="en-US" altLang="en-US" kern="0" baseline="-25000" dirty="0"/>
              <a:t>2</a:t>
            </a:r>
            <a:r>
              <a:rPr lang="en-US" altLang="en-US" kern="0" dirty="0"/>
              <a:t> *2</a:t>
            </a:r>
            <a:r>
              <a:rPr lang="en-US" altLang="en-US" kern="0" baseline="30000" dirty="0"/>
              <a:t>3</a:t>
            </a:r>
            <a:r>
              <a:rPr lang="en-US" altLang="en-US" kern="0" dirty="0"/>
              <a:t> (4 bit mantissa) = (1.0111)</a:t>
            </a:r>
            <a:r>
              <a:rPr lang="en-US" altLang="en-US" kern="0" baseline="-25000" dirty="0"/>
              <a:t>2</a:t>
            </a:r>
            <a:r>
              <a:rPr lang="en-US" altLang="en-US" kern="0" dirty="0"/>
              <a:t> *2</a:t>
            </a:r>
            <a:r>
              <a:rPr lang="en-US" altLang="en-US" kern="0" baseline="30000" dirty="0"/>
              <a:t>(11)</a:t>
            </a:r>
            <a:r>
              <a:rPr lang="en-US" altLang="en-US" kern="0" baseline="-25000" dirty="0"/>
              <a:t>2</a:t>
            </a:r>
          </a:p>
          <a:p>
            <a:pPr>
              <a:defRPr/>
            </a:pPr>
            <a:r>
              <a:rPr lang="en-US" altLang="en-US" kern="0" dirty="0"/>
              <a:t> (1.0111)</a:t>
            </a:r>
            <a:r>
              <a:rPr lang="en-US" altLang="en-US" kern="0" baseline="-25000" dirty="0"/>
              <a:t>2</a:t>
            </a:r>
            <a:r>
              <a:rPr lang="en-US" altLang="en-US" kern="0" dirty="0"/>
              <a:t> *2</a:t>
            </a:r>
            <a:r>
              <a:rPr lang="en-US" altLang="en-US" kern="0" baseline="30000" dirty="0"/>
              <a:t>(011)</a:t>
            </a:r>
            <a:r>
              <a:rPr lang="en-US" altLang="en-US" kern="0" baseline="-25000" dirty="0"/>
              <a:t>2</a:t>
            </a:r>
            <a:r>
              <a:rPr lang="en-US" altLang="en-US" kern="0" dirty="0"/>
              <a:t>= (3 bit exponent) </a:t>
            </a:r>
          </a:p>
          <a:p>
            <a:pPr>
              <a:defRPr/>
            </a:pPr>
            <a:r>
              <a:rPr lang="en-US" altLang="en-US" kern="0" dirty="0"/>
              <a:t>Bias 3; so, 3+3 = 6 = 110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271F01E-F111-4FEB-833E-F3BBD58F9310}"/>
              </a:ext>
            </a:extLst>
          </p:cNvPr>
          <p:cNvSpPr/>
          <p:nvPr/>
        </p:nvSpPr>
        <p:spPr>
          <a:xfrm>
            <a:off x="685800" y="3783013"/>
            <a:ext cx="2792413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0CD354D-B90F-44DA-B901-464219AB8147}"/>
              </a:ext>
            </a:extLst>
          </p:cNvPr>
          <p:cNvSpPr/>
          <p:nvPr/>
        </p:nvSpPr>
        <p:spPr>
          <a:xfrm>
            <a:off x="457200" y="3810000"/>
            <a:ext cx="457200" cy="1219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0</a:t>
            </a:r>
          </a:p>
        </p:txBody>
      </p:sp>
      <p:sp>
        <p:nvSpPr>
          <p:cNvPr id="96263" name="TextBox 65">
            <a:extLst>
              <a:ext uri="{FF2B5EF4-FFF2-40B4-BE49-F238E27FC236}">
                <a16:creationId xmlns:a16="http://schemas.microsoft.com/office/drawing/2014/main" id="{741D86E2-92EC-4B6A-B9F3-6F52410BA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5029200"/>
            <a:ext cx="11207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1 Bit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Sign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is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Positive#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82B656F-3A7E-42B6-91FC-0E53B6A54451}"/>
              </a:ext>
            </a:extLst>
          </p:cNvPr>
          <p:cNvSpPr/>
          <p:nvPr/>
        </p:nvSpPr>
        <p:spPr>
          <a:xfrm>
            <a:off x="914400" y="3810000"/>
            <a:ext cx="1141413" cy="1219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6265" name="TextBox 67">
            <a:extLst>
              <a:ext uri="{FF2B5EF4-FFF2-40B4-BE49-F238E27FC236}">
                <a16:creationId xmlns:a16="http://schemas.microsoft.com/office/drawing/2014/main" id="{523DC76B-566E-4D91-8C9E-02867685C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4088" y="5002213"/>
            <a:ext cx="11588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3 Bits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Exponent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9CECD3A-B1A0-4D2B-BEBF-B943D965604C}"/>
              </a:ext>
            </a:extLst>
          </p:cNvPr>
          <p:cNvCxnSpPr/>
          <p:nvPr/>
        </p:nvCxnSpPr>
        <p:spPr>
          <a:xfrm>
            <a:off x="1295400" y="3821113"/>
            <a:ext cx="0" cy="120808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65E5F64-47D4-4E94-8107-05B2A3F4A14D}"/>
              </a:ext>
            </a:extLst>
          </p:cNvPr>
          <p:cNvCxnSpPr/>
          <p:nvPr/>
        </p:nvCxnSpPr>
        <p:spPr>
          <a:xfrm>
            <a:off x="1676400" y="3810000"/>
            <a:ext cx="0" cy="12080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91D7C5B-DBCB-46F0-9966-C52CBC32022F}"/>
              </a:ext>
            </a:extLst>
          </p:cNvPr>
          <p:cNvCxnSpPr/>
          <p:nvPr/>
        </p:nvCxnSpPr>
        <p:spPr>
          <a:xfrm>
            <a:off x="2055813" y="3821113"/>
            <a:ext cx="0" cy="120808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6269" name="TextBox 75">
            <a:extLst>
              <a:ext uri="{FF2B5EF4-FFF2-40B4-BE49-F238E27FC236}">
                <a16:creationId xmlns:a16="http://schemas.microsoft.com/office/drawing/2014/main" id="{5A4D3E1C-A2A3-4EB3-A6AB-5CEB90AF62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688" y="4246563"/>
            <a:ext cx="314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/>
              <a:t>1</a:t>
            </a:r>
          </a:p>
        </p:txBody>
      </p:sp>
      <p:sp>
        <p:nvSpPr>
          <p:cNvPr id="96270" name="TextBox 76">
            <a:extLst>
              <a:ext uri="{FF2B5EF4-FFF2-40B4-BE49-F238E27FC236}">
                <a16:creationId xmlns:a16="http://schemas.microsoft.com/office/drawing/2014/main" id="{89EEBBB8-2904-4051-BFBC-1077B29AA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8738" y="4246563"/>
            <a:ext cx="312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/>
              <a:t>1</a:t>
            </a:r>
          </a:p>
        </p:txBody>
      </p:sp>
      <p:sp>
        <p:nvSpPr>
          <p:cNvPr id="96271" name="TextBox 77">
            <a:extLst>
              <a:ext uri="{FF2B5EF4-FFF2-40B4-BE49-F238E27FC236}">
                <a16:creationId xmlns:a16="http://schemas.microsoft.com/office/drawing/2014/main" id="{36CB87F3-CEEB-4D79-A2F9-C683F4103E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5138" y="4248150"/>
            <a:ext cx="312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/>
              <a:t>0</a:t>
            </a:r>
          </a:p>
        </p:txBody>
      </p:sp>
      <p:sp>
        <p:nvSpPr>
          <p:cNvPr id="96272" name="TextBox 83">
            <a:extLst>
              <a:ext uri="{FF2B5EF4-FFF2-40B4-BE49-F238E27FC236}">
                <a16:creationId xmlns:a16="http://schemas.microsoft.com/office/drawing/2014/main" id="{B7B3EA6E-59B4-485E-8539-B40D8E8907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3" y="5111750"/>
            <a:ext cx="11080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4 Bits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Mantissa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A2F2AED-118C-41C2-8323-22E55240B02D}"/>
              </a:ext>
            </a:extLst>
          </p:cNvPr>
          <p:cNvSpPr/>
          <p:nvPr/>
        </p:nvSpPr>
        <p:spPr>
          <a:xfrm>
            <a:off x="2078038" y="3808413"/>
            <a:ext cx="322262" cy="12080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DD3010D-C144-4E5E-B44A-579192FC1688}"/>
              </a:ext>
            </a:extLst>
          </p:cNvPr>
          <p:cNvSpPr/>
          <p:nvPr/>
        </p:nvSpPr>
        <p:spPr>
          <a:xfrm>
            <a:off x="2439988" y="3811588"/>
            <a:ext cx="322262" cy="12080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F88A103-EE95-41BC-8D19-9A85F729B0D6}"/>
              </a:ext>
            </a:extLst>
          </p:cNvPr>
          <p:cNvSpPr/>
          <p:nvPr/>
        </p:nvSpPr>
        <p:spPr>
          <a:xfrm>
            <a:off x="2790825" y="3794125"/>
            <a:ext cx="322263" cy="12080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FC3A5B9-74FC-472E-A4B9-8D6F79A9B92F}"/>
              </a:ext>
            </a:extLst>
          </p:cNvPr>
          <p:cNvSpPr/>
          <p:nvPr/>
        </p:nvSpPr>
        <p:spPr>
          <a:xfrm>
            <a:off x="3128963" y="3811588"/>
            <a:ext cx="322262" cy="12080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6277" name="TextBox 94">
            <a:extLst>
              <a:ext uri="{FF2B5EF4-FFF2-40B4-BE49-F238E27FC236}">
                <a16:creationId xmlns:a16="http://schemas.microsoft.com/office/drawing/2014/main" id="{DC722881-2FA6-4AF5-95BC-386C75C08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8038" y="4252913"/>
            <a:ext cx="312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6278" name="TextBox 95">
            <a:extLst>
              <a:ext uri="{FF2B5EF4-FFF2-40B4-BE49-F238E27FC236}">
                <a16:creationId xmlns:a16="http://schemas.microsoft.com/office/drawing/2014/main" id="{DD808C70-9D59-4F61-8C07-1E038FC716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7450" y="4246563"/>
            <a:ext cx="312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6279" name="TextBox 96">
            <a:extLst>
              <a:ext uri="{FF2B5EF4-FFF2-40B4-BE49-F238E27FC236}">
                <a16:creationId xmlns:a16="http://schemas.microsoft.com/office/drawing/2014/main" id="{963EEC7C-5372-4333-A35C-177EFC4C1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4475" y="4251325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6280" name="TextBox 116">
            <a:extLst>
              <a:ext uri="{FF2B5EF4-FFF2-40B4-BE49-F238E27FC236}">
                <a16:creationId xmlns:a16="http://schemas.microsoft.com/office/drawing/2014/main" id="{F5133063-7CA1-48CE-9CC6-867BA6D84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5475" y="4227513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6281" name="TextBox 5">
            <a:extLst>
              <a:ext uri="{FF2B5EF4-FFF2-40B4-BE49-F238E27FC236}">
                <a16:creationId xmlns:a16="http://schemas.microsoft.com/office/drawing/2014/main" id="{92C83973-DF62-458B-9D6E-F1F87051C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430713"/>
            <a:ext cx="3200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200"/>
              <a:t>+(1.0111)</a:t>
            </a:r>
            <a:r>
              <a:rPr lang="en-US" altLang="en-US" sz="3200" baseline="-25000"/>
              <a:t>2</a:t>
            </a:r>
            <a:r>
              <a:rPr lang="en-US" altLang="en-US" sz="3200"/>
              <a:t>*2</a:t>
            </a:r>
            <a:r>
              <a:rPr lang="en-US" altLang="en-US" sz="3200" baseline="30000"/>
              <a:t>(110)</a:t>
            </a:r>
            <a:r>
              <a:rPr lang="en-US" altLang="en-US" sz="3200" baseline="-25000"/>
              <a:t>2</a:t>
            </a:r>
            <a:endParaRPr lang="en-US" altLang="en-US" sz="32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12E137-AA86-4074-B655-815ADFAD9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47800"/>
            <a:ext cx="8229600" cy="46783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defRPr/>
            </a:pPr>
            <a:r>
              <a:rPr lang="en-US" altLang="en-US" kern="0" dirty="0"/>
              <a:t>Float a = 3.15</a:t>
            </a:r>
          </a:p>
          <a:p>
            <a:pPr>
              <a:defRPr/>
            </a:pPr>
            <a:r>
              <a:rPr lang="en-US" altLang="en-US" kern="0" dirty="0">
                <a:solidFill>
                  <a:srgbClr val="0070C0"/>
                </a:solidFill>
              </a:rPr>
              <a:t>Binary of 3 = 11</a:t>
            </a:r>
          </a:p>
          <a:p>
            <a:pPr>
              <a:defRPr/>
            </a:pPr>
            <a:r>
              <a:rPr lang="en-US" altLang="en-US" kern="0" dirty="0"/>
              <a:t>Binary of Fractional part i.e. “.15” is = </a:t>
            </a:r>
          </a:p>
          <a:p>
            <a:pPr>
              <a:defRPr/>
            </a:pPr>
            <a:r>
              <a:rPr lang="en-US" b="1" dirty="0"/>
              <a:t>0.00100110011</a:t>
            </a:r>
            <a:endParaRPr lang="en-US" altLang="en-US" kern="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sz="1400" kern="0" dirty="0"/>
              <a:t>.15</a:t>
            </a:r>
            <a:r>
              <a:rPr lang="en-US" altLang="en-US" sz="1400" kern="0" baseline="30000" dirty="0"/>
              <a:t>*2  </a:t>
            </a:r>
            <a:r>
              <a:rPr lang="en-US" altLang="en-US" sz="1400" kern="0" dirty="0"/>
              <a:t>0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sz="1400" kern="0" dirty="0"/>
              <a:t>.3      0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sz="1400" kern="0" dirty="0"/>
              <a:t>.6      1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sz="1400" kern="0" dirty="0"/>
              <a:t>.2      0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sz="1400" kern="0" dirty="0"/>
              <a:t>.4      0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sz="1400" kern="0" dirty="0"/>
              <a:t>.8      1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sz="1400" kern="0" dirty="0"/>
              <a:t>.6      1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sz="1400" kern="0" dirty="0"/>
              <a:t>.2      0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sz="1400" kern="0" dirty="0"/>
              <a:t>.4      0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sz="1400" kern="0" dirty="0"/>
              <a:t>.8      1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sz="1400" kern="0" dirty="0"/>
              <a:t>.6      1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sz="1400" kern="0" dirty="0"/>
              <a:t>.2     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13E7619-0D6E-41AF-BDCB-F4FF6B1B974D}"/>
              </a:ext>
            </a:extLst>
          </p:cNvPr>
          <p:cNvCxnSpPr>
            <a:cxnSpLocks/>
          </p:cNvCxnSpPr>
          <p:nvPr/>
        </p:nvCxnSpPr>
        <p:spPr>
          <a:xfrm>
            <a:off x="914400" y="3200400"/>
            <a:ext cx="0" cy="304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1FE3398-E271-43F2-9220-F957ABB1FB57}"/>
              </a:ext>
            </a:extLst>
          </p:cNvPr>
          <p:cNvCxnSpPr>
            <a:cxnSpLocks/>
          </p:cNvCxnSpPr>
          <p:nvPr/>
        </p:nvCxnSpPr>
        <p:spPr>
          <a:xfrm>
            <a:off x="457200" y="6248400"/>
            <a:ext cx="1143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309" name="Rectangle 2">
            <a:extLst>
              <a:ext uri="{FF2B5EF4-FFF2-40B4-BE49-F238E27FC236}">
                <a16:creationId xmlns:a16="http://schemas.microsoft.com/office/drawing/2014/main" id="{842ECA85-13F4-4B69-BC9F-126261E791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2400"/>
              <a:t>Convert Float to Floating Point Representation – 8 Bit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53E61E-FBAC-4DAB-B659-6B7C70D0F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defRPr/>
            </a:pPr>
            <a:r>
              <a:rPr lang="en-US" altLang="en-US" kern="0" dirty="0"/>
              <a:t>(3.15)</a:t>
            </a:r>
            <a:r>
              <a:rPr lang="en-US" altLang="en-US" kern="0" baseline="-25000" dirty="0"/>
              <a:t>10</a:t>
            </a:r>
            <a:r>
              <a:rPr lang="en-US" altLang="en-US" kern="0" dirty="0"/>
              <a:t>=(11.00100110011...)</a:t>
            </a:r>
            <a:r>
              <a:rPr lang="en-US" altLang="en-US" kern="0" baseline="-25000" dirty="0"/>
              <a:t>2</a:t>
            </a:r>
            <a:r>
              <a:rPr lang="en-US" altLang="en-US" kern="0" dirty="0"/>
              <a:t> (Move the fractional point or dot just before the first one)</a:t>
            </a:r>
            <a:r>
              <a:rPr lang="en-US" altLang="en-US" kern="0" baseline="-25000" dirty="0"/>
              <a:t> </a:t>
            </a:r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711EB1E7-FB5D-461D-90A7-0FE4652643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2400"/>
              <a:t>Convert Float to Floating Point Representation – 8 Bit</a:t>
            </a:r>
          </a:p>
        </p:txBody>
      </p:sp>
      <p:sp>
        <p:nvSpPr>
          <p:cNvPr id="63" name="Rectangle 3">
            <a:extLst>
              <a:ext uri="{FF2B5EF4-FFF2-40B4-BE49-F238E27FC236}">
                <a16:creationId xmlns:a16="http://schemas.microsoft.com/office/drawing/2014/main" id="{2DFF6CA4-582A-4550-9105-607DFFA79C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1470025"/>
            <a:ext cx="8229600" cy="46783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defRPr/>
            </a:pPr>
            <a:endParaRPr lang="en-US" altLang="en-US" kern="0" dirty="0"/>
          </a:p>
          <a:p>
            <a:pPr>
              <a:defRPr/>
            </a:pPr>
            <a:r>
              <a:rPr lang="en-US" altLang="en-US" kern="0" dirty="0"/>
              <a:t>(1.100100110011...)</a:t>
            </a:r>
            <a:r>
              <a:rPr lang="en-US" altLang="en-US" kern="0" baseline="-25000" dirty="0"/>
              <a:t>2</a:t>
            </a:r>
            <a:r>
              <a:rPr lang="en-US" altLang="en-US" kern="0" dirty="0"/>
              <a:t> *2</a:t>
            </a:r>
            <a:r>
              <a:rPr lang="en-US" altLang="en-US" kern="0" baseline="30000" dirty="0"/>
              <a:t>1</a:t>
            </a:r>
          </a:p>
          <a:p>
            <a:pPr>
              <a:defRPr/>
            </a:pPr>
            <a:r>
              <a:rPr lang="en-US" altLang="en-US" kern="0" dirty="0"/>
              <a:t>(1.1001)</a:t>
            </a:r>
            <a:r>
              <a:rPr lang="en-US" altLang="en-US" kern="0" baseline="-25000" dirty="0"/>
              <a:t>2</a:t>
            </a:r>
            <a:r>
              <a:rPr lang="en-US" altLang="en-US" kern="0" dirty="0"/>
              <a:t> *2</a:t>
            </a:r>
            <a:r>
              <a:rPr lang="en-US" altLang="en-US" kern="0" baseline="30000" dirty="0"/>
              <a:t>1</a:t>
            </a:r>
            <a:r>
              <a:rPr lang="en-US" altLang="en-US" kern="0" dirty="0"/>
              <a:t> (4 bit mantissa) = (1.1001)</a:t>
            </a:r>
            <a:r>
              <a:rPr lang="en-US" altLang="en-US" kern="0" baseline="-25000" dirty="0"/>
              <a:t>2</a:t>
            </a:r>
            <a:r>
              <a:rPr lang="en-US" altLang="en-US" kern="0" dirty="0"/>
              <a:t> *2</a:t>
            </a:r>
            <a:r>
              <a:rPr lang="en-US" altLang="en-US" kern="0" baseline="30000" dirty="0"/>
              <a:t>(1)</a:t>
            </a:r>
            <a:r>
              <a:rPr lang="en-US" altLang="en-US" kern="0" baseline="-25000" dirty="0"/>
              <a:t>2</a:t>
            </a:r>
          </a:p>
          <a:p>
            <a:pPr>
              <a:defRPr/>
            </a:pPr>
            <a:r>
              <a:rPr lang="en-US" altLang="en-US" kern="0" dirty="0"/>
              <a:t> (1.1001)</a:t>
            </a:r>
            <a:r>
              <a:rPr lang="en-US" altLang="en-US" kern="0" baseline="-25000" dirty="0"/>
              <a:t>2</a:t>
            </a:r>
            <a:r>
              <a:rPr lang="en-US" altLang="en-US" kern="0" dirty="0"/>
              <a:t> *2</a:t>
            </a:r>
            <a:r>
              <a:rPr lang="en-US" altLang="en-US" kern="0" baseline="30000" dirty="0"/>
              <a:t>(001)</a:t>
            </a:r>
            <a:r>
              <a:rPr lang="en-US" altLang="en-US" kern="0" baseline="-25000" dirty="0"/>
              <a:t>2</a:t>
            </a:r>
            <a:r>
              <a:rPr lang="en-US" altLang="en-US" kern="0" dirty="0"/>
              <a:t>= (3 bit exponent) </a:t>
            </a:r>
          </a:p>
          <a:p>
            <a:pPr>
              <a:defRPr/>
            </a:pPr>
            <a:r>
              <a:rPr lang="en-US" altLang="en-US" kern="0" dirty="0"/>
              <a:t>Bias 3; so, 3+1 = 4 = 100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F888549-3AC7-4B15-935D-E855E267F383}"/>
              </a:ext>
            </a:extLst>
          </p:cNvPr>
          <p:cNvSpPr/>
          <p:nvPr/>
        </p:nvSpPr>
        <p:spPr>
          <a:xfrm>
            <a:off x="685800" y="3783013"/>
            <a:ext cx="2792413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34AE068-E59F-4283-8B15-70E7D0B71345}"/>
              </a:ext>
            </a:extLst>
          </p:cNvPr>
          <p:cNvSpPr/>
          <p:nvPr/>
        </p:nvSpPr>
        <p:spPr>
          <a:xfrm>
            <a:off x="457200" y="3810000"/>
            <a:ext cx="457200" cy="1219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0</a:t>
            </a:r>
          </a:p>
        </p:txBody>
      </p:sp>
      <p:sp>
        <p:nvSpPr>
          <p:cNvPr id="100359" name="TextBox 65">
            <a:extLst>
              <a:ext uri="{FF2B5EF4-FFF2-40B4-BE49-F238E27FC236}">
                <a16:creationId xmlns:a16="http://schemas.microsoft.com/office/drawing/2014/main" id="{2B967203-B467-46B6-B615-E034E4D9A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5029200"/>
            <a:ext cx="11207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1 Bit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Sign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is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Positive#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B3A8672-31FA-4EC5-BE09-FCF1B3C03484}"/>
              </a:ext>
            </a:extLst>
          </p:cNvPr>
          <p:cNvSpPr/>
          <p:nvPr/>
        </p:nvSpPr>
        <p:spPr>
          <a:xfrm>
            <a:off x="914400" y="3810000"/>
            <a:ext cx="1141413" cy="1219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0361" name="TextBox 67">
            <a:extLst>
              <a:ext uri="{FF2B5EF4-FFF2-40B4-BE49-F238E27FC236}">
                <a16:creationId xmlns:a16="http://schemas.microsoft.com/office/drawing/2014/main" id="{39933D0C-2FC2-45DB-BC4A-500B6E405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4088" y="5002213"/>
            <a:ext cx="11588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3 Bits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Exponent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11FD6E5-196D-4D1A-AF77-BCB9C64B1381}"/>
              </a:ext>
            </a:extLst>
          </p:cNvPr>
          <p:cNvCxnSpPr/>
          <p:nvPr/>
        </p:nvCxnSpPr>
        <p:spPr>
          <a:xfrm>
            <a:off x="1295400" y="3821113"/>
            <a:ext cx="0" cy="120808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F556731-C1A2-4F3E-9D5E-F3B3161BAC36}"/>
              </a:ext>
            </a:extLst>
          </p:cNvPr>
          <p:cNvCxnSpPr/>
          <p:nvPr/>
        </p:nvCxnSpPr>
        <p:spPr>
          <a:xfrm>
            <a:off x="1676400" y="3810000"/>
            <a:ext cx="0" cy="12080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294060D-9F00-497C-838E-F5571D962F02}"/>
              </a:ext>
            </a:extLst>
          </p:cNvPr>
          <p:cNvCxnSpPr/>
          <p:nvPr/>
        </p:nvCxnSpPr>
        <p:spPr>
          <a:xfrm>
            <a:off x="2055813" y="3821113"/>
            <a:ext cx="0" cy="120808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0365" name="TextBox 75">
            <a:extLst>
              <a:ext uri="{FF2B5EF4-FFF2-40B4-BE49-F238E27FC236}">
                <a16:creationId xmlns:a16="http://schemas.microsoft.com/office/drawing/2014/main" id="{60D8A0CA-1661-4B72-9F99-96D4A0EADE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688" y="4246563"/>
            <a:ext cx="314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/>
              <a:t>1</a:t>
            </a:r>
          </a:p>
        </p:txBody>
      </p:sp>
      <p:sp>
        <p:nvSpPr>
          <p:cNvPr id="100366" name="TextBox 76">
            <a:extLst>
              <a:ext uri="{FF2B5EF4-FFF2-40B4-BE49-F238E27FC236}">
                <a16:creationId xmlns:a16="http://schemas.microsoft.com/office/drawing/2014/main" id="{FB5FCE2A-4E99-44B1-8D9D-C0BE189A70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8738" y="4246563"/>
            <a:ext cx="312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/>
              <a:t>0</a:t>
            </a:r>
          </a:p>
        </p:txBody>
      </p:sp>
      <p:sp>
        <p:nvSpPr>
          <p:cNvPr id="100367" name="TextBox 77">
            <a:extLst>
              <a:ext uri="{FF2B5EF4-FFF2-40B4-BE49-F238E27FC236}">
                <a16:creationId xmlns:a16="http://schemas.microsoft.com/office/drawing/2014/main" id="{C9396B6F-5765-4094-84D3-4DC06AE3B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5138" y="4248150"/>
            <a:ext cx="312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/>
              <a:t>0</a:t>
            </a:r>
          </a:p>
        </p:txBody>
      </p:sp>
      <p:sp>
        <p:nvSpPr>
          <p:cNvPr id="100368" name="TextBox 83">
            <a:extLst>
              <a:ext uri="{FF2B5EF4-FFF2-40B4-BE49-F238E27FC236}">
                <a16:creationId xmlns:a16="http://schemas.microsoft.com/office/drawing/2014/main" id="{194B4144-7E86-4F9F-874E-C339B3EA9C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3" y="5111750"/>
            <a:ext cx="11080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4 Bits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Mantissa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0DD25F2-2492-41AA-AA6F-7442ED6317A3}"/>
              </a:ext>
            </a:extLst>
          </p:cNvPr>
          <p:cNvSpPr/>
          <p:nvPr/>
        </p:nvSpPr>
        <p:spPr>
          <a:xfrm>
            <a:off x="2078038" y="3808413"/>
            <a:ext cx="322262" cy="12080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C8355D7-1CB3-4802-AB67-AE984B8A3D0F}"/>
              </a:ext>
            </a:extLst>
          </p:cNvPr>
          <p:cNvSpPr/>
          <p:nvPr/>
        </p:nvSpPr>
        <p:spPr>
          <a:xfrm>
            <a:off x="2439988" y="3811588"/>
            <a:ext cx="322262" cy="12080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A5FC5F9-B2BE-400A-815D-B1B1F1221F27}"/>
              </a:ext>
            </a:extLst>
          </p:cNvPr>
          <p:cNvSpPr/>
          <p:nvPr/>
        </p:nvSpPr>
        <p:spPr>
          <a:xfrm>
            <a:off x="2790825" y="3794125"/>
            <a:ext cx="322263" cy="12080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AF97462-2E4F-4557-87CB-CAEF15092CBF}"/>
              </a:ext>
            </a:extLst>
          </p:cNvPr>
          <p:cNvSpPr/>
          <p:nvPr/>
        </p:nvSpPr>
        <p:spPr>
          <a:xfrm>
            <a:off x="3128963" y="3811588"/>
            <a:ext cx="322262" cy="12080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0373" name="TextBox 94">
            <a:extLst>
              <a:ext uri="{FF2B5EF4-FFF2-40B4-BE49-F238E27FC236}">
                <a16:creationId xmlns:a16="http://schemas.microsoft.com/office/drawing/2014/main" id="{8514A696-95DC-4777-83E6-884922BDD7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8038" y="4252913"/>
            <a:ext cx="312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0374" name="TextBox 95">
            <a:extLst>
              <a:ext uri="{FF2B5EF4-FFF2-40B4-BE49-F238E27FC236}">
                <a16:creationId xmlns:a16="http://schemas.microsoft.com/office/drawing/2014/main" id="{E5B0AB5B-3A67-45B4-852A-5D04F7BFA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7450" y="4246563"/>
            <a:ext cx="312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00375" name="TextBox 96">
            <a:extLst>
              <a:ext uri="{FF2B5EF4-FFF2-40B4-BE49-F238E27FC236}">
                <a16:creationId xmlns:a16="http://schemas.microsoft.com/office/drawing/2014/main" id="{6520F55B-303C-455D-958F-0EE28036F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4475" y="4251325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00376" name="TextBox 116">
            <a:extLst>
              <a:ext uri="{FF2B5EF4-FFF2-40B4-BE49-F238E27FC236}">
                <a16:creationId xmlns:a16="http://schemas.microsoft.com/office/drawing/2014/main" id="{4392BC20-BFAC-4F70-BDE7-87863320C4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5475" y="4227513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0377" name="TextBox 5">
            <a:extLst>
              <a:ext uri="{FF2B5EF4-FFF2-40B4-BE49-F238E27FC236}">
                <a16:creationId xmlns:a16="http://schemas.microsoft.com/office/drawing/2014/main" id="{6794D229-D208-4E9F-B0BD-D7322E84D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430713"/>
            <a:ext cx="32813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200"/>
              <a:t>+(1.1001)</a:t>
            </a:r>
            <a:r>
              <a:rPr lang="en-US" altLang="en-US" sz="3200" baseline="-25000"/>
              <a:t>2</a:t>
            </a:r>
            <a:r>
              <a:rPr lang="en-US" altLang="en-US" sz="3200"/>
              <a:t>*2</a:t>
            </a:r>
            <a:r>
              <a:rPr lang="en-US" altLang="en-US" sz="3200" baseline="30000"/>
              <a:t>(100)</a:t>
            </a:r>
            <a:r>
              <a:rPr lang="en-US" altLang="en-US" sz="3200" baseline="-25000"/>
              <a:t>2</a:t>
            </a:r>
            <a:endParaRPr lang="en-US" altLang="en-US" sz="32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CDC0EABE-C362-4318-9E90-0DC198182A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2400"/>
              <a:t>Convert Float to Floating Point Representation – 8 Bit</a:t>
            </a:r>
          </a:p>
        </p:txBody>
      </p:sp>
      <p:pic>
        <p:nvPicPr>
          <p:cNvPr id="102403" name="Picture 1">
            <a:extLst>
              <a:ext uri="{FF2B5EF4-FFF2-40B4-BE49-F238E27FC236}">
                <a16:creationId xmlns:a16="http://schemas.microsoft.com/office/drawing/2014/main" id="{B235DB17-D50E-4B65-91E5-FA835F546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950" y="1466850"/>
            <a:ext cx="6386513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ECC16AC5-54D5-49B6-A532-5ED2BD084C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2400"/>
              <a:t>Convert Float to Floating Point Representation – 8 Bit</a:t>
            </a:r>
          </a:p>
        </p:txBody>
      </p:sp>
      <p:pic>
        <p:nvPicPr>
          <p:cNvPr id="104451" name="Picture 2">
            <a:extLst>
              <a:ext uri="{FF2B5EF4-FFF2-40B4-BE49-F238E27FC236}">
                <a16:creationId xmlns:a16="http://schemas.microsoft.com/office/drawing/2014/main" id="{1001712A-823D-4B2C-BB7A-832801A37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675" y="1600200"/>
            <a:ext cx="6978650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7195032-DCB7-4E1A-8B23-932FDDC60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38" y="2728913"/>
            <a:ext cx="7248525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FAE48078-3AF8-49B8-ACB2-25E5CF04CC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More on Placeholders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32B53978-C7D6-4282-A370-2D031D015C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229600" cy="4678363"/>
          </a:xfrm>
        </p:spPr>
        <p:txBody>
          <a:bodyPr/>
          <a:lstStyle/>
          <a:p>
            <a:pPr eaLnBrk="1" hangingPunct="1"/>
            <a:r>
              <a:rPr lang="en-US" altLang="en-US"/>
              <a:t>The numbers commonly used by most people are in Base 10.</a:t>
            </a:r>
          </a:p>
          <a:p>
            <a:pPr eaLnBrk="1" hangingPunct="1"/>
            <a:r>
              <a:rPr lang="en-US" altLang="en-US"/>
              <a:t>The Base of a number determines the values of its placeholders.</a:t>
            </a:r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50923673-CC94-4BCE-8459-F276ECC924D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57912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A70DFF2-4CDC-4D4C-A8BF-B8A46BF01165}" type="slidenum">
              <a:rPr lang="en-US" altLang="en-US" sz="10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000"/>
          </a:p>
        </p:txBody>
      </p:sp>
      <p:sp>
        <p:nvSpPr>
          <p:cNvPr id="12293" name="TextBox 4">
            <a:extLst>
              <a:ext uri="{FF2B5EF4-FFF2-40B4-BE49-F238E27FC236}">
                <a16:creationId xmlns:a16="http://schemas.microsoft.com/office/drawing/2014/main" id="{AF3E104E-DC6B-4A04-8E28-69BC756669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28600" y="3992563"/>
            <a:ext cx="914400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9600"/>
              <a:t>3125</a:t>
            </a:r>
            <a:r>
              <a:rPr lang="en-US" altLang="en-US" sz="9600" baseline="-25000"/>
              <a:t>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1F65D8-95EB-488A-8E23-49F7D6F31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352800"/>
            <a:ext cx="1184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10</a:t>
            </a:r>
            <a:r>
              <a:rPr lang="en-US" altLang="en-US" sz="1800" baseline="30000"/>
              <a:t>0</a:t>
            </a:r>
            <a:r>
              <a:rPr lang="en-US" altLang="en-US" sz="1800"/>
              <a:t> place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47B3F3-5DC9-4C7A-A86D-66B205357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352800"/>
            <a:ext cx="1184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10</a:t>
            </a:r>
            <a:r>
              <a:rPr lang="en-US" altLang="en-US" sz="1800" baseline="30000"/>
              <a:t>1</a:t>
            </a:r>
            <a:r>
              <a:rPr lang="en-US" altLang="en-US" sz="1800"/>
              <a:t> place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665F19-AA44-4611-A07E-4D8093B62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352800"/>
            <a:ext cx="1184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10</a:t>
            </a:r>
            <a:r>
              <a:rPr lang="en-US" altLang="en-US" sz="1800" baseline="30000"/>
              <a:t>2</a:t>
            </a:r>
            <a:r>
              <a:rPr lang="en-US" altLang="en-US" sz="1800"/>
              <a:t> place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1A7FBE-7A2A-422C-BF2D-D6A4A1535E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725" y="3352800"/>
            <a:ext cx="1184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10</a:t>
            </a:r>
            <a:r>
              <a:rPr lang="en-US" altLang="en-US" sz="1800" baseline="30000"/>
              <a:t>3</a:t>
            </a:r>
            <a:r>
              <a:rPr lang="en-US" altLang="en-US" sz="1800"/>
              <a:t> place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281EDC2-B536-4A03-972E-2DB0F3567B51}"/>
              </a:ext>
            </a:extLst>
          </p:cNvPr>
          <p:cNvCxnSpPr/>
          <p:nvPr/>
        </p:nvCxnSpPr>
        <p:spPr>
          <a:xfrm rot="10800000" flipV="1">
            <a:off x="5257800" y="3733800"/>
            <a:ext cx="1295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532364D-F50E-425D-9E34-D66BB3464874}"/>
              </a:ext>
            </a:extLst>
          </p:cNvPr>
          <p:cNvCxnSpPr>
            <a:stCxn id="7" idx="2"/>
          </p:cNvCxnSpPr>
          <p:nvPr/>
        </p:nvCxnSpPr>
        <p:spPr>
          <a:xfrm rot="5400000">
            <a:off x="4329113" y="3813175"/>
            <a:ext cx="544512" cy="3635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EBE0335-24C9-4687-A080-32F277DF9E6A}"/>
              </a:ext>
            </a:extLst>
          </p:cNvPr>
          <p:cNvCxnSpPr>
            <a:stCxn id="8" idx="2"/>
          </p:cNvCxnSpPr>
          <p:nvPr/>
        </p:nvCxnSpPr>
        <p:spPr>
          <a:xfrm rot="16200000" flipH="1">
            <a:off x="2881313" y="3719513"/>
            <a:ext cx="544512" cy="550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6B0D97F-A5E5-4787-8446-77428A3B8387}"/>
              </a:ext>
            </a:extLst>
          </p:cNvPr>
          <p:cNvCxnSpPr>
            <a:stCxn id="9" idx="2"/>
          </p:cNvCxnSpPr>
          <p:nvPr/>
        </p:nvCxnSpPr>
        <p:spPr>
          <a:xfrm rot="16200000" flipH="1">
            <a:off x="1412876" y="3241675"/>
            <a:ext cx="620712" cy="15827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43179A7-BADE-408B-ADFC-A4D2943000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867400"/>
            <a:ext cx="7426325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To avoid ambiguity, we often write the base of a number as a subscript.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4121ECA-1642-4E9E-9A7D-A9D83F5448B0}"/>
              </a:ext>
            </a:extLst>
          </p:cNvPr>
          <p:cNvCxnSpPr/>
          <p:nvPr/>
        </p:nvCxnSpPr>
        <p:spPr>
          <a:xfrm flipV="1">
            <a:off x="4114800" y="5410200"/>
            <a:ext cx="1295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2B20098B-5CA0-465D-85F0-18B7D5D997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2400"/>
              <a:t>Convert Float to Floating Point Representation – 8 Bit</a:t>
            </a:r>
          </a:p>
        </p:txBody>
      </p:sp>
      <p:pic>
        <p:nvPicPr>
          <p:cNvPr id="106499" name="Picture 1">
            <a:extLst>
              <a:ext uri="{FF2B5EF4-FFF2-40B4-BE49-F238E27FC236}">
                <a16:creationId xmlns:a16="http://schemas.microsoft.com/office/drawing/2014/main" id="{0D4697C7-95E8-4334-A28A-44293397D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8" y="1571625"/>
            <a:ext cx="774382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9C7F7A-8205-421B-BD83-9F09D98C1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38" y="2438400"/>
            <a:ext cx="6943725" cy="323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37F6D4EA-554B-4D6C-AAAA-9348270D4F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2400"/>
              <a:t>Convert Float to Floating Point Representation – 8 Bit</a:t>
            </a:r>
          </a:p>
        </p:txBody>
      </p:sp>
      <p:pic>
        <p:nvPicPr>
          <p:cNvPr id="108547" name="Picture 2">
            <a:extLst>
              <a:ext uri="{FF2B5EF4-FFF2-40B4-BE49-F238E27FC236}">
                <a16:creationId xmlns:a16="http://schemas.microsoft.com/office/drawing/2014/main" id="{30842488-DE35-40EC-9239-C75C350BD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2244725"/>
            <a:ext cx="7777163" cy="236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2BDCEB41-9612-41D3-9F20-8C61B654C2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2400"/>
              <a:t>Convert Float to Floating Point Representation – 8 Bit</a:t>
            </a:r>
          </a:p>
        </p:txBody>
      </p:sp>
      <p:pic>
        <p:nvPicPr>
          <p:cNvPr id="110595" name="Picture 1">
            <a:extLst>
              <a:ext uri="{FF2B5EF4-FFF2-40B4-BE49-F238E27FC236}">
                <a16:creationId xmlns:a16="http://schemas.microsoft.com/office/drawing/2014/main" id="{F84B88B8-0BE2-4C88-8F40-9F085204D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3" y="1447800"/>
            <a:ext cx="73056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FA0753C-A0A4-41E2-9F18-2EDBFAB25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2324100"/>
            <a:ext cx="9144000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22D23A-69BF-4CBC-A00B-BD42DDCF3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47800"/>
            <a:ext cx="8229600" cy="46783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defRPr/>
            </a:pPr>
            <a:r>
              <a:rPr lang="en-US" altLang="en-US" kern="0" dirty="0"/>
              <a:t>Float a = -.05</a:t>
            </a:r>
          </a:p>
          <a:p>
            <a:pPr>
              <a:defRPr/>
            </a:pPr>
            <a:r>
              <a:rPr lang="en-US" altLang="en-US" kern="0" dirty="0">
                <a:solidFill>
                  <a:srgbClr val="0070C0"/>
                </a:solidFill>
              </a:rPr>
              <a:t>Binary of 0 = 0</a:t>
            </a:r>
          </a:p>
          <a:p>
            <a:pPr>
              <a:defRPr/>
            </a:pPr>
            <a:r>
              <a:rPr lang="en-US" altLang="en-US" kern="0" dirty="0"/>
              <a:t>Binary of Fractional part i.e. “.05” is = </a:t>
            </a:r>
          </a:p>
          <a:p>
            <a:pPr>
              <a:defRPr/>
            </a:pPr>
            <a:r>
              <a:rPr lang="en-US" b="1" dirty="0"/>
              <a:t>0000110011</a:t>
            </a:r>
            <a:endParaRPr lang="en-US" altLang="en-US" kern="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sz="1400" kern="0" dirty="0"/>
              <a:t>.05</a:t>
            </a:r>
            <a:r>
              <a:rPr lang="en-US" altLang="en-US" sz="1400" kern="0" baseline="30000" dirty="0"/>
              <a:t>*2  </a:t>
            </a:r>
            <a:r>
              <a:rPr lang="en-US" altLang="en-US" sz="1400" kern="0" dirty="0"/>
              <a:t>0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sz="1400" kern="0" dirty="0"/>
              <a:t>.1      0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sz="1400" kern="0" dirty="0"/>
              <a:t>.2      0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sz="1400" kern="0" dirty="0"/>
              <a:t>.4      0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sz="1400" kern="0" dirty="0"/>
              <a:t>.8      1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sz="1400" kern="0" dirty="0"/>
              <a:t>.6      1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sz="1400" kern="0" dirty="0"/>
              <a:t>.2      0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sz="1400" kern="0" dirty="0"/>
              <a:t>.4      0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sz="1400" kern="0" dirty="0"/>
              <a:t>.8      1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sz="1400" kern="0" dirty="0"/>
              <a:t>.6      1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sz="1400" kern="0" dirty="0"/>
              <a:t>.2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5B90D39-50AE-4DA6-9B16-140B28C74C85}"/>
              </a:ext>
            </a:extLst>
          </p:cNvPr>
          <p:cNvCxnSpPr>
            <a:cxnSpLocks/>
          </p:cNvCxnSpPr>
          <p:nvPr/>
        </p:nvCxnSpPr>
        <p:spPr>
          <a:xfrm>
            <a:off x="914400" y="3200400"/>
            <a:ext cx="0" cy="29257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0B92B5-9F92-4F19-BCE4-48F7336E5FAA}"/>
              </a:ext>
            </a:extLst>
          </p:cNvPr>
          <p:cNvCxnSpPr>
            <a:cxnSpLocks/>
          </p:cNvCxnSpPr>
          <p:nvPr/>
        </p:nvCxnSpPr>
        <p:spPr>
          <a:xfrm>
            <a:off x="457200" y="6019800"/>
            <a:ext cx="1143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645" name="Rectangle 2">
            <a:extLst>
              <a:ext uri="{FF2B5EF4-FFF2-40B4-BE49-F238E27FC236}">
                <a16:creationId xmlns:a16="http://schemas.microsoft.com/office/drawing/2014/main" id="{F0200538-6F43-4FB1-8E38-AB06E0A58D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2400"/>
              <a:t>Convert Float to Floating Point Representation – 8 Bit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1FF6E4-E984-4978-915C-06575AF7D4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defRPr/>
            </a:pPr>
            <a:r>
              <a:rPr lang="en-US" altLang="en-US" kern="0" dirty="0"/>
              <a:t>(0.05)</a:t>
            </a:r>
            <a:r>
              <a:rPr lang="en-US" altLang="en-US" kern="0" baseline="-25000" dirty="0"/>
              <a:t>10</a:t>
            </a:r>
            <a:r>
              <a:rPr lang="en-US" altLang="en-US" kern="0" dirty="0"/>
              <a:t>=(0.0000110011...)</a:t>
            </a:r>
            <a:r>
              <a:rPr lang="en-US" altLang="en-US" kern="0" baseline="-25000" dirty="0"/>
              <a:t>2</a:t>
            </a:r>
            <a:r>
              <a:rPr lang="en-US" altLang="en-US" kern="0" dirty="0"/>
              <a:t> (Move the fractional point or dot just after the first one)</a:t>
            </a:r>
            <a:r>
              <a:rPr lang="en-US" altLang="en-US" kern="0" baseline="-25000" dirty="0"/>
              <a:t> </a:t>
            </a:r>
          </a:p>
        </p:txBody>
      </p:sp>
      <p:sp>
        <p:nvSpPr>
          <p:cNvPr id="114691" name="Rectangle 2">
            <a:extLst>
              <a:ext uri="{FF2B5EF4-FFF2-40B4-BE49-F238E27FC236}">
                <a16:creationId xmlns:a16="http://schemas.microsoft.com/office/drawing/2014/main" id="{A1CEBADD-90A9-4ABD-A5F1-8FFD7492D6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2400"/>
              <a:t>Convert Float to Floating Point Representation – 8 Bit</a:t>
            </a:r>
          </a:p>
        </p:txBody>
      </p:sp>
      <p:sp>
        <p:nvSpPr>
          <p:cNvPr id="63" name="Rectangle 3">
            <a:extLst>
              <a:ext uri="{FF2B5EF4-FFF2-40B4-BE49-F238E27FC236}">
                <a16:creationId xmlns:a16="http://schemas.microsoft.com/office/drawing/2014/main" id="{00EEDE1D-18A8-4C8B-83D7-BF1EED1D7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1470025"/>
            <a:ext cx="8229600" cy="46783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defRPr/>
            </a:pPr>
            <a:endParaRPr lang="en-US" altLang="en-US" kern="0" dirty="0"/>
          </a:p>
          <a:p>
            <a:pPr>
              <a:defRPr/>
            </a:pPr>
            <a:r>
              <a:rPr lang="en-US" altLang="en-US" kern="0" dirty="0"/>
              <a:t>(00001.10011...)</a:t>
            </a:r>
            <a:r>
              <a:rPr lang="en-US" altLang="en-US" kern="0" baseline="-25000" dirty="0"/>
              <a:t>2</a:t>
            </a:r>
            <a:r>
              <a:rPr lang="en-US" altLang="en-US" kern="0" dirty="0"/>
              <a:t> *2</a:t>
            </a:r>
            <a:r>
              <a:rPr lang="en-US" altLang="en-US" kern="0" baseline="30000" dirty="0"/>
              <a:t>-5</a:t>
            </a:r>
          </a:p>
          <a:p>
            <a:pPr>
              <a:defRPr/>
            </a:pPr>
            <a:r>
              <a:rPr lang="en-US" altLang="en-US" kern="0" dirty="0"/>
              <a:t>(1.1001)</a:t>
            </a:r>
            <a:r>
              <a:rPr lang="en-US" altLang="en-US" kern="0" baseline="-25000" dirty="0"/>
              <a:t>2</a:t>
            </a:r>
            <a:r>
              <a:rPr lang="en-US" altLang="en-US" kern="0" dirty="0"/>
              <a:t> *2</a:t>
            </a:r>
            <a:r>
              <a:rPr lang="en-US" altLang="en-US" kern="0" baseline="30000" dirty="0"/>
              <a:t>-5</a:t>
            </a:r>
            <a:r>
              <a:rPr lang="en-US" altLang="en-US" kern="0" dirty="0"/>
              <a:t> (4 bit mantissa) </a:t>
            </a:r>
          </a:p>
          <a:p>
            <a:pPr>
              <a:defRPr/>
            </a:pPr>
            <a:r>
              <a:rPr lang="en-US" altLang="en-US" kern="0" dirty="0"/>
              <a:t>Bias 3; so, -5+3 = -2 = 010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BA20EFA-8855-4599-AE8F-8C21B465F045}"/>
              </a:ext>
            </a:extLst>
          </p:cNvPr>
          <p:cNvSpPr/>
          <p:nvPr/>
        </p:nvSpPr>
        <p:spPr>
          <a:xfrm>
            <a:off x="685800" y="3783013"/>
            <a:ext cx="2792413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7AB7DFA-4CFD-40D7-9C39-6D867B2A3947}"/>
              </a:ext>
            </a:extLst>
          </p:cNvPr>
          <p:cNvSpPr/>
          <p:nvPr/>
        </p:nvSpPr>
        <p:spPr>
          <a:xfrm>
            <a:off x="522288" y="3860800"/>
            <a:ext cx="457200" cy="1219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1</a:t>
            </a:r>
          </a:p>
        </p:txBody>
      </p:sp>
      <p:sp>
        <p:nvSpPr>
          <p:cNvPr id="114695" name="TextBox 65">
            <a:extLst>
              <a:ext uri="{FF2B5EF4-FFF2-40B4-BE49-F238E27FC236}">
                <a16:creationId xmlns:a16="http://schemas.microsoft.com/office/drawing/2014/main" id="{B2CA4BD0-761E-42D3-94B4-EBEFF66BA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1438" y="5053013"/>
            <a:ext cx="12239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1 Bit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Sign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is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Negative#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CC59450-EBD6-4E95-BF60-9082B920664E}"/>
              </a:ext>
            </a:extLst>
          </p:cNvPr>
          <p:cNvSpPr/>
          <p:nvPr/>
        </p:nvSpPr>
        <p:spPr>
          <a:xfrm>
            <a:off x="914400" y="3810000"/>
            <a:ext cx="1141413" cy="1219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14697" name="TextBox 67">
            <a:extLst>
              <a:ext uri="{FF2B5EF4-FFF2-40B4-BE49-F238E27FC236}">
                <a16:creationId xmlns:a16="http://schemas.microsoft.com/office/drawing/2014/main" id="{2D98A2EC-4B54-4BD1-89E2-ADDE24F8B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4088" y="5002213"/>
            <a:ext cx="11588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3 Bits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Exponent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0F64256-8058-4112-919D-7014BB22630B}"/>
              </a:ext>
            </a:extLst>
          </p:cNvPr>
          <p:cNvCxnSpPr/>
          <p:nvPr/>
        </p:nvCxnSpPr>
        <p:spPr>
          <a:xfrm>
            <a:off x="1295400" y="3821113"/>
            <a:ext cx="0" cy="120808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9E4D71A-CAAD-4C3E-B186-6E84682DD23B}"/>
              </a:ext>
            </a:extLst>
          </p:cNvPr>
          <p:cNvCxnSpPr/>
          <p:nvPr/>
        </p:nvCxnSpPr>
        <p:spPr>
          <a:xfrm>
            <a:off x="1676400" y="3810000"/>
            <a:ext cx="0" cy="12080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AF53FE8-A5D8-4D02-BDD9-5D40F9E02D5F}"/>
              </a:ext>
            </a:extLst>
          </p:cNvPr>
          <p:cNvCxnSpPr/>
          <p:nvPr/>
        </p:nvCxnSpPr>
        <p:spPr>
          <a:xfrm>
            <a:off x="2055813" y="3821113"/>
            <a:ext cx="0" cy="120808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4701" name="TextBox 75">
            <a:extLst>
              <a:ext uri="{FF2B5EF4-FFF2-40B4-BE49-F238E27FC236}">
                <a16:creationId xmlns:a16="http://schemas.microsoft.com/office/drawing/2014/main" id="{1605CDFE-017D-4CF5-9A30-9DE0C5E586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688" y="4246563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/>
              <a:t>0</a:t>
            </a:r>
          </a:p>
        </p:txBody>
      </p:sp>
      <p:sp>
        <p:nvSpPr>
          <p:cNvPr id="114702" name="TextBox 76">
            <a:extLst>
              <a:ext uri="{FF2B5EF4-FFF2-40B4-BE49-F238E27FC236}">
                <a16:creationId xmlns:a16="http://schemas.microsoft.com/office/drawing/2014/main" id="{0661D441-B3A0-4188-8E68-8A1CB713C0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8738" y="4246563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/>
              <a:t>1</a:t>
            </a:r>
          </a:p>
        </p:txBody>
      </p:sp>
      <p:sp>
        <p:nvSpPr>
          <p:cNvPr id="114703" name="TextBox 77">
            <a:extLst>
              <a:ext uri="{FF2B5EF4-FFF2-40B4-BE49-F238E27FC236}">
                <a16:creationId xmlns:a16="http://schemas.microsoft.com/office/drawing/2014/main" id="{AD2A6A2B-DCFE-43A6-A36E-E9E973F57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5138" y="4248150"/>
            <a:ext cx="312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/>
              <a:t>0</a:t>
            </a:r>
          </a:p>
        </p:txBody>
      </p:sp>
      <p:sp>
        <p:nvSpPr>
          <p:cNvPr id="114704" name="TextBox 83">
            <a:extLst>
              <a:ext uri="{FF2B5EF4-FFF2-40B4-BE49-F238E27FC236}">
                <a16:creationId xmlns:a16="http://schemas.microsoft.com/office/drawing/2014/main" id="{6EA62934-7E69-4027-A2C2-E5DF1E2C3B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3" y="5111750"/>
            <a:ext cx="11080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4 Bits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Mantissa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A747C24-2EE5-4C91-8257-F5528F0E4CE4}"/>
              </a:ext>
            </a:extLst>
          </p:cNvPr>
          <p:cNvSpPr/>
          <p:nvPr/>
        </p:nvSpPr>
        <p:spPr>
          <a:xfrm>
            <a:off x="2078038" y="3808413"/>
            <a:ext cx="322262" cy="12080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5B6350B-D2A2-4F99-B2B7-41705F535E4D}"/>
              </a:ext>
            </a:extLst>
          </p:cNvPr>
          <p:cNvSpPr/>
          <p:nvPr/>
        </p:nvSpPr>
        <p:spPr>
          <a:xfrm>
            <a:off x="2439988" y="3811588"/>
            <a:ext cx="322262" cy="12080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308EE41-C31C-459B-AB38-E60477546702}"/>
              </a:ext>
            </a:extLst>
          </p:cNvPr>
          <p:cNvSpPr/>
          <p:nvPr/>
        </p:nvSpPr>
        <p:spPr>
          <a:xfrm>
            <a:off x="2790825" y="3794125"/>
            <a:ext cx="322263" cy="12080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7DA95DE-05B3-4AF0-A48C-2DCA444604A0}"/>
              </a:ext>
            </a:extLst>
          </p:cNvPr>
          <p:cNvSpPr/>
          <p:nvPr/>
        </p:nvSpPr>
        <p:spPr>
          <a:xfrm>
            <a:off x="3128963" y="3811588"/>
            <a:ext cx="322262" cy="12080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4709" name="TextBox 94">
            <a:extLst>
              <a:ext uri="{FF2B5EF4-FFF2-40B4-BE49-F238E27FC236}">
                <a16:creationId xmlns:a16="http://schemas.microsoft.com/office/drawing/2014/main" id="{BA25F23E-D31D-4469-A3AD-004AF98BBE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8038" y="4252913"/>
            <a:ext cx="312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4710" name="TextBox 95">
            <a:extLst>
              <a:ext uri="{FF2B5EF4-FFF2-40B4-BE49-F238E27FC236}">
                <a16:creationId xmlns:a16="http://schemas.microsoft.com/office/drawing/2014/main" id="{1999645D-FCCD-4BA3-8B9D-B2714168E3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7450" y="4246563"/>
            <a:ext cx="312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14711" name="TextBox 96">
            <a:extLst>
              <a:ext uri="{FF2B5EF4-FFF2-40B4-BE49-F238E27FC236}">
                <a16:creationId xmlns:a16="http://schemas.microsoft.com/office/drawing/2014/main" id="{45609F70-1445-43C9-B81E-679A8C156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4475" y="4251325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14712" name="TextBox 116">
            <a:extLst>
              <a:ext uri="{FF2B5EF4-FFF2-40B4-BE49-F238E27FC236}">
                <a16:creationId xmlns:a16="http://schemas.microsoft.com/office/drawing/2014/main" id="{8EC8D495-5973-4DC1-94FC-F5539C4B1B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5475" y="4227513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4713" name="TextBox 5">
            <a:extLst>
              <a:ext uri="{FF2B5EF4-FFF2-40B4-BE49-F238E27FC236}">
                <a16:creationId xmlns:a16="http://schemas.microsoft.com/office/drawing/2014/main" id="{BB3EB0D5-07A8-42E6-8928-8DFFBEA3E7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430713"/>
            <a:ext cx="32686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200"/>
              <a:t>-(1.1001)</a:t>
            </a:r>
            <a:r>
              <a:rPr lang="en-US" altLang="en-US" sz="3200" baseline="-25000"/>
              <a:t>2</a:t>
            </a:r>
            <a:r>
              <a:rPr lang="en-US" altLang="en-US" sz="3200"/>
              <a:t>*2</a:t>
            </a:r>
            <a:r>
              <a:rPr lang="en-US" altLang="en-US" sz="3200" baseline="30000"/>
              <a:t>(-010)</a:t>
            </a:r>
            <a:r>
              <a:rPr lang="en-US" altLang="en-US" sz="3200" baseline="-25000"/>
              <a:t>2</a:t>
            </a:r>
            <a:endParaRPr lang="en-US" altLang="en-US" sz="32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9A2B467-2781-4005-8E4D-BEE5193E0107}"/>
              </a:ext>
            </a:extLst>
          </p:cNvPr>
          <p:cNvSpPr/>
          <p:nvPr/>
        </p:nvSpPr>
        <p:spPr>
          <a:xfrm>
            <a:off x="36513" y="3797300"/>
            <a:ext cx="457200" cy="1219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1</a:t>
            </a:r>
          </a:p>
        </p:txBody>
      </p:sp>
      <p:sp>
        <p:nvSpPr>
          <p:cNvPr id="114715" name="TextBox 65">
            <a:extLst>
              <a:ext uri="{FF2B5EF4-FFF2-40B4-BE49-F238E27FC236}">
                <a16:creationId xmlns:a16="http://schemas.microsoft.com/office/drawing/2014/main" id="{5D390F6C-53BF-4819-A260-AD64DCA0C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300" y="3152775"/>
            <a:ext cx="19415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1 Bit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Sign of Exponent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44864E-7C64-4C2A-8469-662813345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47800"/>
            <a:ext cx="8229600" cy="46783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defRPr/>
            </a:pPr>
            <a:r>
              <a:rPr lang="en-US" altLang="en-US" kern="0" dirty="0"/>
              <a:t>Float a = 20.38</a:t>
            </a:r>
          </a:p>
          <a:p>
            <a:pPr>
              <a:defRPr/>
            </a:pPr>
            <a:r>
              <a:rPr lang="en-US" altLang="en-US" kern="0" dirty="0">
                <a:solidFill>
                  <a:srgbClr val="0070C0"/>
                </a:solidFill>
              </a:rPr>
              <a:t>Binary of 20 = 10100</a:t>
            </a:r>
          </a:p>
          <a:p>
            <a:pPr>
              <a:defRPr/>
            </a:pPr>
            <a:r>
              <a:rPr lang="en-US" altLang="en-US" kern="0" dirty="0"/>
              <a:t>Binary of Fractional part i.e. “.38” is = </a:t>
            </a:r>
          </a:p>
          <a:p>
            <a:pPr>
              <a:defRPr/>
            </a:pPr>
            <a:r>
              <a:rPr lang="en-US" b="1" dirty="0"/>
              <a:t>01100001010…</a:t>
            </a:r>
            <a:endParaRPr lang="en-US" altLang="en-US" kern="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sz="1400" kern="0" dirty="0"/>
              <a:t>.38</a:t>
            </a:r>
            <a:r>
              <a:rPr lang="en-US" altLang="en-US" sz="1400" kern="0" baseline="30000" dirty="0"/>
              <a:t>*2  </a:t>
            </a:r>
            <a:r>
              <a:rPr lang="en-US" altLang="en-US" sz="1400" kern="0" dirty="0"/>
              <a:t>0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sz="1400" kern="0" dirty="0"/>
              <a:t>.76    1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sz="1400" kern="0" dirty="0"/>
              <a:t>.52    1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sz="1400" kern="0" dirty="0"/>
              <a:t>.04    0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sz="1400" kern="0" dirty="0"/>
              <a:t>.08    0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sz="1400" kern="0" dirty="0"/>
              <a:t>.16    0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sz="1400" kern="0" dirty="0"/>
              <a:t>.32    0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sz="1400" kern="0" dirty="0"/>
              <a:t>.64    1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sz="1400" kern="0" dirty="0"/>
              <a:t>.28    0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sz="1400" kern="0" dirty="0"/>
              <a:t>.56    1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sz="1400" kern="0" dirty="0"/>
              <a:t>.12    0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sz="1400" kern="0" dirty="0"/>
              <a:t>.24    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98527E4-CEED-4C31-AB59-F8248C3B9D8B}"/>
              </a:ext>
            </a:extLst>
          </p:cNvPr>
          <p:cNvCxnSpPr>
            <a:cxnSpLocks/>
          </p:cNvCxnSpPr>
          <p:nvPr/>
        </p:nvCxnSpPr>
        <p:spPr>
          <a:xfrm>
            <a:off x="914400" y="3200400"/>
            <a:ext cx="0" cy="304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353A85-0B97-417A-B2C3-072F9E3FD6C7}"/>
              </a:ext>
            </a:extLst>
          </p:cNvPr>
          <p:cNvCxnSpPr>
            <a:cxnSpLocks/>
          </p:cNvCxnSpPr>
          <p:nvPr/>
        </p:nvCxnSpPr>
        <p:spPr>
          <a:xfrm>
            <a:off x="457200" y="6248400"/>
            <a:ext cx="1143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741" name="Rectangle 2">
            <a:extLst>
              <a:ext uri="{FF2B5EF4-FFF2-40B4-BE49-F238E27FC236}">
                <a16:creationId xmlns:a16="http://schemas.microsoft.com/office/drawing/2014/main" id="{440113A1-847F-4674-997B-907324D766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2400"/>
              <a:t>Convert Float to Floating Point Representation – 8 Bit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313FA3-A1D0-49FC-8193-47A06CEBE0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defRPr/>
            </a:pPr>
            <a:r>
              <a:rPr lang="en-US" altLang="en-US" kern="0" dirty="0"/>
              <a:t>(20.38)</a:t>
            </a:r>
            <a:r>
              <a:rPr lang="en-US" altLang="en-US" kern="0" baseline="-25000" dirty="0"/>
              <a:t>10</a:t>
            </a:r>
            <a:r>
              <a:rPr lang="en-US" altLang="en-US" kern="0" dirty="0"/>
              <a:t>=(10100. 01100001010...)</a:t>
            </a:r>
            <a:r>
              <a:rPr lang="en-US" altLang="en-US" kern="0" baseline="-25000" dirty="0"/>
              <a:t>2</a:t>
            </a:r>
            <a:r>
              <a:rPr lang="en-US" altLang="en-US" kern="0" dirty="0"/>
              <a:t> (Move the fractional point or dot just before the first one)</a:t>
            </a:r>
            <a:r>
              <a:rPr lang="en-US" altLang="en-US" kern="0" baseline="-25000" dirty="0"/>
              <a:t> </a:t>
            </a:r>
          </a:p>
        </p:txBody>
      </p:sp>
      <p:sp>
        <p:nvSpPr>
          <p:cNvPr id="118787" name="Rectangle 2">
            <a:extLst>
              <a:ext uri="{FF2B5EF4-FFF2-40B4-BE49-F238E27FC236}">
                <a16:creationId xmlns:a16="http://schemas.microsoft.com/office/drawing/2014/main" id="{44A8768E-45E5-49EC-86B8-61B95195E1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2400"/>
              <a:t>Convert Float to Floating Point Representation – 8 Bit</a:t>
            </a:r>
          </a:p>
        </p:txBody>
      </p:sp>
      <p:sp>
        <p:nvSpPr>
          <p:cNvPr id="63" name="Rectangle 3">
            <a:extLst>
              <a:ext uri="{FF2B5EF4-FFF2-40B4-BE49-F238E27FC236}">
                <a16:creationId xmlns:a16="http://schemas.microsoft.com/office/drawing/2014/main" id="{A1CB53E5-BD06-4BEE-9E93-27ACE4E4AC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1470025"/>
            <a:ext cx="8229600" cy="46783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defRPr/>
            </a:pPr>
            <a:endParaRPr lang="en-US" altLang="en-US" kern="0" dirty="0"/>
          </a:p>
          <a:p>
            <a:pPr>
              <a:defRPr/>
            </a:pPr>
            <a:r>
              <a:rPr lang="en-US" altLang="en-US" kern="0" dirty="0"/>
              <a:t>(1.010001100001010...)</a:t>
            </a:r>
            <a:r>
              <a:rPr lang="en-US" altLang="en-US" kern="0" baseline="-25000" dirty="0"/>
              <a:t>2</a:t>
            </a:r>
            <a:r>
              <a:rPr lang="en-US" altLang="en-US" kern="0" dirty="0"/>
              <a:t> *2</a:t>
            </a:r>
            <a:r>
              <a:rPr lang="en-US" altLang="en-US" kern="0" baseline="30000" dirty="0"/>
              <a:t>4</a:t>
            </a:r>
          </a:p>
          <a:p>
            <a:pPr>
              <a:defRPr/>
            </a:pPr>
            <a:r>
              <a:rPr lang="en-US" altLang="en-US" kern="0" dirty="0"/>
              <a:t>(1.0100)</a:t>
            </a:r>
            <a:r>
              <a:rPr lang="en-US" altLang="en-US" kern="0" baseline="-25000" dirty="0"/>
              <a:t>2</a:t>
            </a:r>
            <a:r>
              <a:rPr lang="en-US" altLang="en-US" kern="0" dirty="0"/>
              <a:t> *2</a:t>
            </a:r>
            <a:r>
              <a:rPr lang="en-US" altLang="en-US" kern="0" baseline="30000" dirty="0"/>
              <a:t>4</a:t>
            </a:r>
            <a:r>
              <a:rPr lang="en-US" altLang="en-US" kern="0" dirty="0"/>
              <a:t> (4 bit mantissa) </a:t>
            </a:r>
          </a:p>
          <a:p>
            <a:pPr>
              <a:defRPr/>
            </a:pPr>
            <a:r>
              <a:rPr lang="en-US" altLang="en-US" kern="0" dirty="0"/>
              <a:t>Bias 3; so, 3+4 = 7 = 111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D258EA6-1621-48CF-A899-DD7BE28B86CC}"/>
              </a:ext>
            </a:extLst>
          </p:cNvPr>
          <p:cNvSpPr/>
          <p:nvPr/>
        </p:nvSpPr>
        <p:spPr>
          <a:xfrm>
            <a:off x="685800" y="3783013"/>
            <a:ext cx="2792413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87CAE7A-79F4-428A-8D17-EA89B4CCA0A8}"/>
              </a:ext>
            </a:extLst>
          </p:cNvPr>
          <p:cNvSpPr/>
          <p:nvPr/>
        </p:nvSpPr>
        <p:spPr>
          <a:xfrm>
            <a:off x="457200" y="3810000"/>
            <a:ext cx="457200" cy="1219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0</a:t>
            </a:r>
          </a:p>
        </p:txBody>
      </p:sp>
      <p:sp>
        <p:nvSpPr>
          <p:cNvPr id="118791" name="TextBox 65">
            <a:extLst>
              <a:ext uri="{FF2B5EF4-FFF2-40B4-BE49-F238E27FC236}">
                <a16:creationId xmlns:a16="http://schemas.microsoft.com/office/drawing/2014/main" id="{2071B4F5-B311-4164-B020-F42361466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5029200"/>
            <a:ext cx="11207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1 Bit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Sign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is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Positive#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B379F3E-A937-49C3-B35A-CAF26FB65455}"/>
              </a:ext>
            </a:extLst>
          </p:cNvPr>
          <p:cNvSpPr/>
          <p:nvPr/>
        </p:nvSpPr>
        <p:spPr>
          <a:xfrm>
            <a:off x="914400" y="3810000"/>
            <a:ext cx="1141413" cy="1219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18793" name="TextBox 67">
            <a:extLst>
              <a:ext uri="{FF2B5EF4-FFF2-40B4-BE49-F238E27FC236}">
                <a16:creationId xmlns:a16="http://schemas.microsoft.com/office/drawing/2014/main" id="{F878C9C2-52B8-493A-82A9-3D1A4C8B5C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4088" y="5002213"/>
            <a:ext cx="11588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3 Bits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Exponent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55391E8-5C6B-4F64-8022-93DBEDB7A912}"/>
              </a:ext>
            </a:extLst>
          </p:cNvPr>
          <p:cNvCxnSpPr/>
          <p:nvPr/>
        </p:nvCxnSpPr>
        <p:spPr>
          <a:xfrm>
            <a:off x="1295400" y="3821113"/>
            <a:ext cx="0" cy="120808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EEE414E-700F-4B2E-899F-A5F5D7BFCE59}"/>
              </a:ext>
            </a:extLst>
          </p:cNvPr>
          <p:cNvCxnSpPr/>
          <p:nvPr/>
        </p:nvCxnSpPr>
        <p:spPr>
          <a:xfrm>
            <a:off x="1676400" y="3810000"/>
            <a:ext cx="0" cy="12080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F8887C8-8AD0-4E01-9B37-67B9E97FC804}"/>
              </a:ext>
            </a:extLst>
          </p:cNvPr>
          <p:cNvCxnSpPr/>
          <p:nvPr/>
        </p:nvCxnSpPr>
        <p:spPr>
          <a:xfrm>
            <a:off x="2055813" y="3821113"/>
            <a:ext cx="0" cy="120808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8797" name="TextBox 75">
            <a:extLst>
              <a:ext uri="{FF2B5EF4-FFF2-40B4-BE49-F238E27FC236}">
                <a16:creationId xmlns:a16="http://schemas.microsoft.com/office/drawing/2014/main" id="{8236C6B6-5253-4514-B260-3DF08B9AD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688" y="4246563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/>
              <a:t>1</a:t>
            </a:r>
          </a:p>
        </p:txBody>
      </p:sp>
      <p:sp>
        <p:nvSpPr>
          <p:cNvPr id="118798" name="TextBox 76">
            <a:extLst>
              <a:ext uri="{FF2B5EF4-FFF2-40B4-BE49-F238E27FC236}">
                <a16:creationId xmlns:a16="http://schemas.microsoft.com/office/drawing/2014/main" id="{26348257-CBB3-45F5-A1B1-D359144A7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8738" y="4246563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/>
              <a:t>1</a:t>
            </a:r>
          </a:p>
        </p:txBody>
      </p:sp>
      <p:sp>
        <p:nvSpPr>
          <p:cNvPr id="118799" name="TextBox 77">
            <a:extLst>
              <a:ext uri="{FF2B5EF4-FFF2-40B4-BE49-F238E27FC236}">
                <a16:creationId xmlns:a16="http://schemas.microsoft.com/office/drawing/2014/main" id="{42D2ACF6-5CD2-4C20-9651-C02540BA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5138" y="4248150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/>
              <a:t>1</a:t>
            </a:r>
          </a:p>
        </p:txBody>
      </p:sp>
      <p:sp>
        <p:nvSpPr>
          <p:cNvPr id="118800" name="TextBox 83">
            <a:extLst>
              <a:ext uri="{FF2B5EF4-FFF2-40B4-BE49-F238E27FC236}">
                <a16:creationId xmlns:a16="http://schemas.microsoft.com/office/drawing/2014/main" id="{F7E9B510-1BAB-4E6E-842C-48E1287F79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3" y="5111750"/>
            <a:ext cx="11080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4 Bits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Mantissa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13B205A-DD13-4658-8859-99E6235C8FC4}"/>
              </a:ext>
            </a:extLst>
          </p:cNvPr>
          <p:cNvSpPr/>
          <p:nvPr/>
        </p:nvSpPr>
        <p:spPr>
          <a:xfrm>
            <a:off x="2078038" y="3808413"/>
            <a:ext cx="322262" cy="12080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235C8F4-4D82-4DBF-9A1B-B095B4115F7C}"/>
              </a:ext>
            </a:extLst>
          </p:cNvPr>
          <p:cNvSpPr/>
          <p:nvPr/>
        </p:nvSpPr>
        <p:spPr>
          <a:xfrm>
            <a:off x="2439988" y="3811588"/>
            <a:ext cx="322262" cy="12080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05FFEF2-4652-4A2E-89B4-3190B7C0DF90}"/>
              </a:ext>
            </a:extLst>
          </p:cNvPr>
          <p:cNvSpPr/>
          <p:nvPr/>
        </p:nvSpPr>
        <p:spPr>
          <a:xfrm>
            <a:off x="2790825" y="3794125"/>
            <a:ext cx="322263" cy="12080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101DC6C-637D-4BA5-8B4B-A298EB0A4319}"/>
              </a:ext>
            </a:extLst>
          </p:cNvPr>
          <p:cNvSpPr/>
          <p:nvPr/>
        </p:nvSpPr>
        <p:spPr>
          <a:xfrm>
            <a:off x="3128963" y="3811588"/>
            <a:ext cx="322262" cy="12080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8805" name="TextBox 94">
            <a:extLst>
              <a:ext uri="{FF2B5EF4-FFF2-40B4-BE49-F238E27FC236}">
                <a16:creationId xmlns:a16="http://schemas.microsoft.com/office/drawing/2014/main" id="{5917CA9F-A647-4398-B844-A404CE380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8038" y="4252913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18806" name="TextBox 95">
            <a:extLst>
              <a:ext uri="{FF2B5EF4-FFF2-40B4-BE49-F238E27FC236}">
                <a16:creationId xmlns:a16="http://schemas.microsoft.com/office/drawing/2014/main" id="{4074E4B3-D918-418B-A231-DF052D777B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7450" y="4246563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8807" name="TextBox 96">
            <a:extLst>
              <a:ext uri="{FF2B5EF4-FFF2-40B4-BE49-F238E27FC236}">
                <a16:creationId xmlns:a16="http://schemas.microsoft.com/office/drawing/2014/main" id="{6C52C4FE-560E-4150-8AE2-D83D06EFB6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4475" y="4251325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18808" name="TextBox 116">
            <a:extLst>
              <a:ext uri="{FF2B5EF4-FFF2-40B4-BE49-F238E27FC236}">
                <a16:creationId xmlns:a16="http://schemas.microsoft.com/office/drawing/2014/main" id="{5EA88E5F-8BF5-4D80-8BD7-CBB7C9EB9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5475" y="4227513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18809" name="TextBox 5">
            <a:extLst>
              <a:ext uri="{FF2B5EF4-FFF2-40B4-BE49-F238E27FC236}">
                <a16:creationId xmlns:a16="http://schemas.microsoft.com/office/drawing/2014/main" id="{E40B0121-8D1C-4F80-A4CC-FB9E0AC54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430713"/>
            <a:ext cx="32416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200"/>
              <a:t>+(1.0100)</a:t>
            </a:r>
            <a:r>
              <a:rPr lang="en-US" altLang="en-US" sz="3200" baseline="-25000"/>
              <a:t>2</a:t>
            </a:r>
            <a:r>
              <a:rPr lang="en-US" altLang="en-US" sz="3200"/>
              <a:t>*2</a:t>
            </a:r>
            <a:r>
              <a:rPr lang="en-US" altLang="en-US" sz="3200" baseline="30000"/>
              <a:t>(111)</a:t>
            </a:r>
            <a:r>
              <a:rPr lang="en-US" altLang="en-US" sz="3200" baseline="-25000"/>
              <a:t>2</a:t>
            </a:r>
            <a:endParaRPr lang="en-US" altLang="en-US" sz="320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F0A0E7-4371-4D2A-9676-24E1375E1E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413" y="1447800"/>
            <a:ext cx="8229600" cy="46783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defRPr/>
            </a:pPr>
            <a:r>
              <a:rPr lang="en-US" altLang="en-US" kern="0" dirty="0"/>
              <a:t>Float a = -7.5</a:t>
            </a:r>
          </a:p>
          <a:p>
            <a:pPr>
              <a:defRPr/>
            </a:pPr>
            <a:r>
              <a:rPr lang="en-US" altLang="en-US" kern="0" dirty="0">
                <a:solidFill>
                  <a:srgbClr val="0070C0"/>
                </a:solidFill>
              </a:rPr>
              <a:t>Binary of 7 = 111</a:t>
            </a:r>
          </a:p>
          <a:p>
            <a:pPr>
              <a:defRPr/>
            </a:pPr>
            <a:r>
              <a:rPr lang="en-US" altLang="en-US" kern="0" dirty="0"/>
              <a:t>Binary of Fractional part i.e. “.5” is = </a:t>
            </a:r>
          </a:p>
          <a:p>
            <a:pPr>
              <a:defRPr/>
            </a:pPr>
            <a:r>
              <a:rPr lang="en-US" b="1" dirty="0"/>
              <a:t>100000000…</a:t>
            </a:r>
            <a:endParaRPr lang="en-US" altLang="en-US" kern="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en-US" sz="1400" kern="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sz="2000" kern="0" dirty="0"/>
              <a:t>.5</a:t>
            </a:r>
            <a:r>
              <a:rPr lang="en-US" altLang="en-US" sz="2000" kern="0" baseline="30000" dirty="0"/>
              <a:t>*2     </a:t>
            </a:r>
            <a:r>
              <a:rPr lang="en-US" altLang="en-US" sz="2000" kern="0" dirty="0"/>
              <a:t>1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2B3A269-CDAB-4808-892B-3772E9A3253D}"/>
              </a:ext>
            </a:extLst>
          </p:cNvPr>
          <p:cNvCxnSpPr>
            <a:cxnSpLocks/>
          </p:cNvCxnSpPr>
          <p:nvPr/>
        </p:nvCxnSpPr>
        <p:spPr>
          <a:xfrm>
            <a:off x="990600" y="3470275"/>
            <a:ext cx="0" cy="5857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1818369-0318-48D7-8C6C-9881ADC50DCE}"/>
              </a:ext>
            </a:extLst>
          </p:cNvPr>
          <p:cNvCxnSpPr>
            <a:cxnSpLocks/>
          </p:cNvCxnSpPr>
          <p:nvPr/>
        </p:nvCxnSpPr>
        <p:spPr>
          <a:xfrm>
            <a:off x="506413" y="3786188"/>
            <a:ext cx="1143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837" name="Rectangle 2">
            <a:extLst>
              <a:ext uri="{FF2B5EF4-FFF2-40B4-BE49-F238E27FC236}">
                <a16:creationId xmlns:a16="http://schemas.microsoft.com/office/drawing/2014/main" id="{954413C6-5870-4816-A6C8-8105F2749C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2400"/>
              <a:t>Convert Float to Floating Point Representation – 8 Bit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989B80-092E-4267-8DE7-D9EBE013D9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defRPr/>
            </a:pPr>
            <a:r>
              <a:rPr lang="en-US" altLang="en-US" kern="0" dirty="0"/>
              <a:t>(-7.5)</a:t>
            </a:r>
            <a:r>
              <a:rPr lang="en-US" altLang="en-US" kern="0" baseline="-25000" dirty="0"/>
              <a:t>10</a:t>
            </a:r>
            <a:r>
              <a:rPr lang="en-US" altLang="en-US" kern="0" dirty="0"/>
              <a:t>=(111. 10000...)</a:t>
            </a:r>
            <a:r>
              <a:rPr lang="en-US" altLang="en-US" kern="0" baseline="-25000" dirty="0"/>
              <a:t>2</a:t>
            </a:r>
            <a:r>
              <a:rPr lang="en-US" altLang="en-US" kern="0" dirty="0"/>
              <a:t> (Move the fractional point or dot just before the first one)</a:t>
            </a:r>
            <a:r>
              <a:rPr lang="en-US" altLang="en-US" kern="0" baseline="-25000" dirty="0"/>
              <a:t> </a:t>
            </a:r>
          </a:p>
        </p:txBody>
      </p:sp>
      <p:sp>
        <p:nvSpPr>
          <p:cNvPr id="122883" name="Rectangle 2">
            <a:extLst>
              <a:ext uri="{FF2B5EF4-FFF2-40B4-BE49-F238E27FC236}">
                <a16:creationId xmlns:a16="http://schemas.microsoft.com/office/drawing/2014/main" id="{A2AC2320-3C21-45FD-97F2-A1016AFFB7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2400"/>
              <a:t>Convert Float to Floating Point Representation – 8 Bit</a:t>
            </a:r>
          </a:p>
        </p:txBody>
      </p:sp>
      <p:sp>
        <p:nvSpPr>
          <p:cNvPr id="63" name="Rectangle 3">
            <a:extLst>
              <a:ext uri="{FF2B5EF4-FFF2-40B4-BE49-F238E27FC236}">
                <a16:creationId xmlns:a16="http://schemas.microsoft.com/office/drawing/2014/main" id="{E25593B2-AD50-4C1F-B861-7CB9F86C72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1470025"/>
            <a:ext cx="8229600" cy="46783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defRPr/>
            </a:pPr>
            <a:endParaRPr lang="en-US" altLang="en-US" kern="0" dirty="0"/>
          </a:p>
          <a:p>
            <a:pPr>
              <a:defRPr/>
            </a:pPr>
            <a:r>
              <a:rPr lang="en-US" altLang="en-US" kern="0" dirty="0"/>
              <a:t>(1.1110000...)</a:t>
            </a:r>
            <a:r>
              <a:rPr lang="en-US" altLang="en-US" kern="0" baseline="-25000" dirty="0"/>
              <a:t>2</a:t>
            </a:r>
            <a:r>
              <a:rPr lang="en-US" altLang="en-US" kern="0" dirty="0"/>
              <a:t> *2</a:t>
            </a:r>
            <a:r>
              <a:rPr lang="en-US" altLang="en-US" kern="0" baseline="30000" dirty="0"/>
              <a:t>2</a:t>
            </a:r>
          </a:p>
          <a:p>
            <a:pPr>
              <a:defRPr/>
            </a:pPr>
            <a:r>
              <a:rPr lang="en-US" altLang="en-US" kern="0" dirty="0"/>
              <a:t>(1.1110)</a:t>
            </a:r>
            <a:r>
              <a:rPr lang="en-US" altLang="en-US" kern="0" baseline="-25000" dirty="0"/>
              <a:t>2</a:t>
            </a:r>
            <a:r>
              <a:rPr lang="en-US" altLang="en-US" kern="0" dirty="0"/>
              <a:t> *2</a:t>
            </a:r>
            <a:r>
              <a:rPr lang="en-US" altLang="en-US" kern="0" baseline="30000" dirty="0"/>
              <a:t>2</a:t>
            </a:r>
            <a:r>
              <a:rPr lang="en-US" altLang="en-US" kern="0" dirty="0"/>
              <a:t> (4 bit mantissa) </a:t>
            </a:r>
          </a:p>
          <a:p>
            <a:pPr>
              <a:defRPr/>
            </a:pPr>
            <a:r>
              <a:rPr lang="en-US" altLang="en-US" kern="0" dirty="0"/>
              <a:t>Bias 3; so, 3+2 = 5 = 101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270150A-011E-4D0B-A9A2-3FBE7FDFE390}"/>
              </a:ext>
            </a:extLst>
          </p:cNvPr>
          <p:cNvSpPr/>
          <p:nvPr/>
        </p:nvSpPr>
        <p:spPr>
          <a:xfrm>
            <a:off x="685800" y="3783013"/>
            <a:ext cx="2792413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C2D0352-3778-44C8-BFF2-52A35D326636}"/>
              </a:ext>
            </a:extLst>
          </p:cNvPr>
          <p:cNvSpPr/>
          <p:nvPr/>
        </p:nvSpPr>
        <p:spPr>
          <a:xfrm>
            <a:off x="457200" y="3810000"/>
            <a:ext cx="457200" cy="1219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1</a:t>
            </a:r>
          </a:p>
        </p:txBody>
      </p:sp>
      <p:sp>
        <p:nvSpPr>
          <p:cNvPr id="122887" name="TextBox 65">
            <a:extLst>
              <a:ext uri="{FF2B5EF4-FFF2-40B4-BE49-F238E27FC236}">
                <a16:creationId xmlns:a16="http://schemas.microsoft.com/office/drawing/2014/main" id="{C74862F5-B01A-46C3-80A9-E45DA78E85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5029200"/>
            <a:ext cx="12239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1 Bit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Sign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is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Negative#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D4DDFF6-7AF1-4208-B35E-B5BFA04CD860}"/>
              </a:ext>
            </a:extLst>
          </p:cNvPr>
          <p:cNvSpPr/>
          <p:nvPr/>
        </p:nvSpPr>
        <p:spPr>
          <a:xfrm>
            <a:off x="914400" y="3810000"/>
            <a:ext cx="1141413" cy="1219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22889" name="TextBox 67">
            <a:extLst>
              <a:ext uri="{FF2B5EF4-FFF2-40B4-BE49-F238E27FC236}">
                <a16:creationId xmlns:a16="http://schemas.microsoft.com/office/drawing/2014/main" id="{55F6C468-A562-44C4-A57C-FE9436A5AE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4088" y="5002213"/>
            <a:ext cx="11588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3 Bits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Exponent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1FB5717-D539-4632-8D46-A341CD892F1F}"/>
              </a:ext>
            </a:extLst>
          </p:cNvPr>
          <p:cNvCxnSpPr/>
          <p:nvPr/>
        </p:nvCxnSpPr>
        <p:spPr>
          <a:xfrm>
            <a:off x="1295400" y="3821113"/>
            <a:ext cx="0" cy="120808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053421B-CD4D-422D-862D-A618B02F8A25}"/>
              </a:ext>
            </a:extLst>
          </p:cNvPr>
          <p:cNvCxnSpPr/>
          <p:nvPr/>
        </p:nvCxnSpPr>
        <p:spPr>
          <a:xfrm>
            <a:off x="1676400" y="3810000"/>
            <a:ext cx="0" cy="12080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6F49113-86CB-4E5A-9687-E60B70BDAD05}"/>
              </a:ext>
            </a:extLst>
          </p:cNvPr>
          <p:cNvCxnSpPr/>
          <p:nvPr/>
        </p:nvCxnSpPr>
        <p:spPr>
          <a:xfrm>
            <a:off x="2055813" y="3821113"/>
            <a:ext cx="0" cy="120808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2893" name="TextBox 75">
            <a:extLst>
              <a:ext uri="{FF2B5EF4-FFF2-40B4-BE49-F238E27FC236}">
                <a16:creationId xmlns:a16="http://schemas.microsoft.com/office/drawing/2014/main" id="{7B05B409-0F56-4B4C-A3B7-9F5612D1B6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688" y="4246563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/>
              <a:t>1</a:t>
            </a:r>
          </a:p>
        </p:txBody>
      </p:sp>
      <p:sp>
        <p:nvSpPr>
          <p:cNvPr id="122894" name="TextBox 76">
            <a:extLst>
              <a:ext uri="{FF2B5EF4-FFF2-40B4-BE49-F238E27FC236}">
                <a16:creationId xmlns:a16="http://schemas.microsoft.com/office/drawing/2014/main" id="{9B7CDEFB-4FD5-42A3-822F-485CBE833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8738" y="4246563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/>
              <a:t>0</a:t>
            </a:r>
          </a:p>
        </p:txBody>
      </p:sp>
      <p:sp>
        <p:nvSpPr>
          <p:cNvPr id="122895" name="TextBox 77">
            <a:extLst>
              <a:ext uri="{FF2B5EF4-FFF2-40B4-BE49-F238E27FC236}">
                <a16:creationId xmlns:a16="http://schemas.microsoft.com/office/drawing/2014/main" id="{9E76D10F-3E8A-4AD0-8679-A129F1EB45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5138" y="4248150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/>
              <a:t>1</a:t>
            </a:r>
          </a:p>
        </p:txBody>
      </p:sp>
      <p:sp>
        <p:nvSpPr>
          <p:cNvPr id="122896" name="TextBox 83">
            <a:extLst>
              <a:ext uri="{FF2B5EF4-FFF2-40B4-BE49-F238E27FC236}">
                <a16:creationId xmlns:a16="http://schemas.microsoft.com/office/drawing/2014/main" id="{D4ED099A-C12E-4A10-ACE7-FCE7E23D3E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3" y="5111750"/>
            <a:ext cx="11080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4 Bits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Mantissa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A3F606B-FCA0-45B0-AC8D-968F7520B3D9}"/>
              </a:ext>
            </a:extLst>
          </p:cNvPr>
          <p:cNvSpPr/>
          <p:nvPr/>
        </p:nvSpPr>
        <p:spPr>
          <a:xfrm>
            <a:off x="2078038" y="3808413"/>
            <a:ext cx="322262" cy="12080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C869F1C-C4BA-4C9D-8FBD-FB8CE91F0F37}"/>
              </a:ext>
            </a:extLst>
          </p:cNvPr>
          <p:cNvSpPr/>
          <p:nvPr/>
        </p:nvSpPr>
        <p:spPr>
          <a:xfrm>
            <a:off x="2439988" y="3811588"/>
            <a:ext cx="322262" cy="12080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82D52ED-CBB3-478E-A3CD-FED8B9223BDD}"/>
              </a:ext>
            </a:extLst>
          </p:cNvPr>
          <p:cNvSpPr/>
          <p:nvPr/>
        </p:nvSpPr>
        <p:spPr>
          <a:xfrm>
            <a:off x="2790825" y="3794125"/>
            <a:ext cx="322263" cy="12080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F8DCDE1-062D-42A6-988F-2F1B30C0B081}"/>
              </a:ext>
            </a:extLst>
          </p:cNvPr>
          <p:cNvSpPr/>
          <p:nvPr/>
        </p:nvSpPr>
        <p:spPr>
          <a:xfrm>
            <a:off x="3128963" y="3811588"/>
            <a:ext cx="322262" cy="12080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2901" name="TextBox 94">
            <a:extLst>
              <a:ext uri="{FF2B5EF4-FFF2-40B4-BE49-F238E27FC236}">
                <a16:creationId xmlns:a16="http://schemas.microsoft.com/office/drawing/2014/main" id="{BEA9E026-2C14-40B1-829D-2BA5A5819A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8038" y="4252913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2902" name="TextBox 95">
            <a:extLst>
              <a:ext uri="{FF2B5EF4-FFF2-40B4-BE49-F238E27FC236}">
                <a16:creationId xmlns:a16="http://schemas.microsoft.com/office/drawing/2014/main" id="{B063DA63-02C0-45CB-A54A-B4BC41CC7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7450" y="4246563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2903" name="TextBox 96">
            <a:extLst>
              <a:ext uri="{FF2B5EF4-FFF2-40B4-BE49-F238E27FC236}">
                <a16:creationId xmlns:a16="http://schemas.microsoft.com/office/drawing/2014/main" id="{D31F1D14-D710-4863-B8D8-B87C182075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4475" y="4251325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2904" name="TextBox 116">
            <a:extLst>
              <a:ext uri="{FF2B5EF4-FFF2-40B4-BE49-F238E27FC236}">
                <a16:creationId xmlns:a16="http://schemas.microsoft.com/office/drawing/2014/main" id="{A666531B-84C2-4995-A5A3-AB7E4AC38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5475" y="4227513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22905" name="TextBox 5">
            <a:extLst>
              <a:ext uri="{FF2B5EF4-FFF2-40B4-BE49-F238E27FC236}">
                <a16:creationId xmlns:a16="http://schemas.microsoft.com/office/drawing/2014/main" id="{C5A213A5-97AC-4E66-8E25-318766076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430713"/>
            <a:ext cx="31162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200"/>
              <a:t>-(1.1110)</a:t>
            </a:r>
            <a:r>
              <a:rPr lang="en-US" altLang="en-US" sz="3200" baseline="-25000"/>
              <a:t>2</a:t>
            </a:r>
            <a:r>
              <a:rPr lang="en-US" altLang="en-US" sz="3200"/>
              <a:t>*2</a:t>
            </a:r>
            <a:r>
              <a:rPr lang="en-US" altLang="en-US" sz="3200" baseline="30000"/>
              <a:t>(101)</a:t>
            </a:r>
            <a:r>
              <a:rPr lang="en-US" altLang="en-US" sz="3200" baseline="-25000"/>
              <a:t>2</a:t>
            </a:r>
            <a:endParaRPr lang="en-US" altLang="en-US" sz="320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AE33B36E-50BB-40B7-B7FB-9B3944EB8F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Sign Bit</a:t>
            </a:r>
          </a:p>
        </p:txBody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64D094CA-4797-44BA-A802-72A7E886C4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2600" y="1447800"/>
            <a:ext cx="8128000" cy="7620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en-US"/>
              <a:t>Highest bit indicates the sign. 1 = negative, 0 = positive</a:t>
            </a:r>
          </a:p>
        </p:txBody>
      </p:sp>
      <p:graphicFrame>
        <p:nvGraphicFramePr>
          <p:cNvPr id="124932" name="Object 4">
            <a:extLst>
              <a:ext uri="{FF2B5EF4-FFF2-40B4-BE49-F238E27FC236}">
                <a16:creationId xmlns:a16="http://schemas.microsoft.com/office/drawing/2014/main" id="{9A1B1B54-953D-4FDD-8B8D-B89B9F123B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1981200"/>
          <a:ext cx="480060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37" name="VISIO" r:id="rId4" imgW="2808732" imgH="1199388" progId="Visio.Drawing.6">
                  <p:embed/>
                </p:oleObj>
              </mc:Choice>
              <mc:Fallback>
                <p:oleObj name="VISIO" r:id="rId4" imgW="2808732" imgH="1199388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3598" r="3076" b="-4347"/>
                      <a:stretch>
                        <a:fillRect/>
                      </a:stretch>
                    </p:blipFill>
                    <p:spPr bwMode="auto">
                      <a:xfrm>
                        <a:off x="2209800" y="1981200"/>
                        <a:ext cx="4800600" cy="22860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33" name="Text Box 5">
            <a:extLst>
              <a:ext uri="{FF2B5EF4-FFF2-40B4-BE49-F238E27FC236}">
                <a16:creationId xmlns:a16="http://schemas.microsoft.com/office/drawing/2014/main" id="{1DF19DC7-CF4D-454E-ADEB-83CC4DFD2E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292600"/>
            <a:ext cx="7620000" cy="194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If highest digit of a hexadecimal is &gt; 7, the value is negative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Examples: 8A and C5 are negative bytes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A21F and 9D03 are negative words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B1C42A00 is a negative double-word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0986B365-EC17-4346-9D76-3359BF82D3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Binary Numbers - Example</a:t>
            </a:r>
          </a:p>
        </p:txBody>
      </p:sp>
      <p:sp>
        <p:nvSpPr>
          <p:cNvPr id="14339" name="Slide Number Placeholder 2">
            <a:extLst>
              <a:ext uri="{FF2B5EF4-FFF2-40B4-BE49-F238E27FC236}">
                <a16:creationId xmlns:a16="http://schemas.microsoft.com/office/drawing/2014/main" id="{9B2BC2DF-EC5A-456D-88DE-42DB09F8BEC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781800" y="5638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B2AEF7D-DA66-4211-BAF4-AA89C9441209}" type="slidenum">
              <a:rPr lang="en-US" altLang="en-US" sz="10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49509A-41C4-4AB5-9A5E-4926036AE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1981200"/>
            <a:ext cx="1012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2</a:t>
            </a:r>
            <a:r>
              <a:rPr lang="en-US" altLang="en-US" sz="1800" baseline="30000"/>
              <a:t>0</a:t>
            </a:r>
            <a:r>
              <a:rPr lang="en-US" altLang="en-US" sz="1800"/>
              <a:t> place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D4DD06-7640-47B8-837F-763BB7EFF3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1981200"/>
            <a:ext cx="1012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2</a:t>
            </a:r>
            <a:r>
              <a:rPr lang="en-US" altLang="en-US" sz="1800" baseline="30000"/>
              <a:t>1</a:t>
            </a:r>
            <a:r>
              <a:rPr lang="en-US" altLang="en-US" sz="1800"/>
              <a:t> place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3DB423-E08C-4376-A52A-8F553C3C9F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981200"/>
            <a:ext cx="1012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2</a:t>
            </a:r>
            <a:r>
              <a:rPr lang="en-US" altLang="en-US" sz="1800" baseline="30000"/>
              <a:t>2</a:t>
            </a:r>
            <a:r>
              <a:rPr lang="en-US" altLang="en-US" sz="1800"/>
              <a:t> place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28DC65-E6B2-474A-8BD8-4B59128BF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981200"/>
            <a:ext cx="1012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2</a:t>
            </a:r>
            <a:r>
              <a:rPr lang="en-US" altLang="en-US" sz="1800" baseline="30000"/>
              <a:t>3</a:t>
            </a:r>
            <a:r>
              <a:rPr lang="en-US" altLang="en-US" sz="1800"/>
              <a:t> place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F6C0C73-77CD-4F54-9CAB-A7620556DB71}"/>
              </a:ext>
            </a:extLst>
          </p:cNvPr>
          <p:cNvCxnSpPr/>
          <p:nvPr/>
        </p:nvCxnSpPr>
        <p:spPr>
          <a:xfrm rot="10800000" flipV="1">
            <a:off x="5638800" y="2362200"/>
            <a:ext cx="16002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ADE0DD-FDE9-4C6C-9365-02EE63AC9E31}"/>
              </a:ext>
            </a:extLst>
          </p:cNvPr>
          <p:cNvCxnSpPr>
            <a:stCxn id="5" idx="2"/>
          </p:cNvCxnSpPr>
          <p:nvPr/>
        </p:nvCxnSpPr>
        <p:spPr>
          <a:xfrm rot="5400000">
            <a:off x="4857751" y="2370137"/>
            <a:ext cx="544512" cy="5064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B6236A0-3FB1-44A3-A0CB-FBBBC7E411F3}"/>
              </a:ext>
            </a:extLst>
          </p:cNvPr>
          <p:cNvCxnSpPr>
            <a:stCxn id="6" idx="2"/>
          </p:cNvCxnSpPr>
          <p:nvPr/>
        </p:nvCxnSpPr>
        <p:spPr>
          <a:xfrm rot="16200000" flipH="1">
            <a:off x="3371851" y="2457450"/>
            <a:ext cx="544512" cy="3317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2FF4C3F-01AB-4719-AAED-1EBD5FFDF096}"/>
              </a:ext>
            </a:extLst>
          </p:cNvPr>
          <p:cNvCxnSpPr/>
          <p:nvPr/>
        </p:nvCxnSpPr>
        <p:spPr>
          <a:xfrm>
            <a:off x="1371600" y="2362200"/>
            <a:ext cx="18288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48" name="TextBox 11">
            <a:extLst>
              <a:ext uri="{FF2B5EF4-FFF2-40B4-BE49-F238E27FC236}">
                <a16:creationId xmlns:a16="http://schemas.microsoft.com/office/drawing/2014/main" id="{2A7DF797-786C-4052-B290-33B1AB928F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620963"/>
            <a:ext cx="914400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9600"/>
              <a:t>1010</a:t>
            </a:r>
            <a:r>
              <a:rPr lang="en-US" altLang="en-US" sz="9600" baseline="-2500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EAA758-F979-432C-896A-4A9CD991D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715000"/>
            <a:ext cx="6613525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This subscript denotes that this number is in Base 2 or “Binary”.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68C76A7-31CD-4BA7-86A7-FA7827664F07}"/>
              </a:ext>
            </a:extLst>
          </p:cNvPr>
          <p:cNvCxnSpPr/>
          <p:nvPr/>
        </p:nvCxnSpPr>
        <p:spPr>
          <a:xfrm rot="5400000" flipH="1" flipV="1">
            <a:off x="4381500" y="4381500"/>
            <a:ext cx="13716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A7D6E2B-75B1-48BD-9C43-0CC35941D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2788" y="1524000"/>
            <a:ext cx="1090612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1’s place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D05780-2099-40EB-9812-31F12288CC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524000"/>
            <a:ext cx="1090613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2’s place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23BDCF-BCD6-4A8D-BF66-0CB1F14816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1524000"/>
            <a:ext cx="1090613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4’s place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6DE5F6-C619-4AC7-9C4B-F8B5DF363B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188" y="1524000"/>
            <a:ext cx="1090612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8’s place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3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>
            <a:extLst>
              <a:ext uri="{FF2B5EF4-FFF2-40B4-BE49-F238E27FC236}">
                <a16:creationId xmlns:a16="http://schemas.microsoft.com/office/drawing/2014/main" id="{4BF40F90-B432-49E6-860C-6B156A9D7E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Sign Extension</a:t>
            </a:r>
          </a:p>
        </p:txBody>
      </p:sp>
      <p:sp>
        <p:nvSpPr>
          <p:cNvPr id="126979" name="Rectangle 3">
            <a:extLst>
              <a:ext uri="{FF2B5EF4-FFF2-40B4-BE49-F238E27FC236}">
                <a16:creationId xmlns:a16="http://schemas.microsoft.com/office/drawing/2014/main" id="{1ED67EA5-CB24-49EA-A264-F8414FC2F5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Step 1: Move the number into the lower-significant bits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Step 2: Fill all the remaining higher bits with the sign bit</a:t>
            </a:r>
          </a:p>
          <a:p>
            <a:pPr eaLnBrk="1" hangingPunct="1"/>
            <a:r>
              <a:rPr lang="en-US" altLang="en-US"/>
              <a:t>This will ensure that both magnitude and sign are correct</a:t>
            </a:r>
          </a:p>
          <a:p>
            <a:pPr eaLnBrk="1" hangingPunct="1"/>
            <a:r>
              <a:rPr lang="en-US" altLang="en-US"/>
              <a:t>Examples</a:t>
            </a:r>
          </a:p>
          <a:p>
            <a:pPr lvl="1" eaLnBrk="1" hangingPunct="1"/>
            <a:r>
              <a:rPr lang="en-US" altLang="en-US"/>
              <a:t>Sign-Extend 10110011 to 16 bits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Sign-Extend 01100010 to 16 bits</a:t>
            </a:r>
          </a:p>
          <a:p>
            <a:pPr lvl="1" eaLnBrk="1" hangingPunct="1"/>
            <a:endParaRPr lang="en-US" altLang="en-US"/>
          </a:p>
          <a:p>
            <a:pPr eaLnBrk="1" hangingPunct="1">
              <a:spcBef>
                <a:spcPct val="60000"/>
              </a:spcBef>
            </a:pPr>
            <a:r>
              <a:rPr lang="en-US" altLang="en-US"/>
              <a:t>Infinite 0s can be added to the left of a positive number</a:t>
            </a:r>
          </a:p>
          <a:p>
            <a:pPr eaLnBrk="1" hangingPunct="1"/>
            <a:r>
              <a:rPr lang="en-US" altLang="en-US"/>
              <a:t>Infinite 1s can be added to the left of a negative number</a:t>
            </a:r>
          </a:p>
          <a:p>
            <a:pPr lvl="1" eaLnBrk="1" hangingPunct="1"/>
            <a:endParaRPr lang="en-US" altLang="en-US"/>
          </a:p>
        </p:txBody>
      </p:sp>
      <p:grpSp>
        <p:nvGrpSpPr>
          <p:cNvPr id="126980" name="Group 4">
            <a:extLst>
              <a:ext uri="{FF2B5EF4-FFF2-40B4-BE49-F238E27FC236}">
                <a16:creationId xmlns:a16="http://schemas.microsoft.com/office/drawing/2014/main" id="{0081F960-58E8-4146-82F2-30282DC108B5}"/>
              </a:ext>
            </a:extLst>
          </p:cNvPr>
          <p:cNvGrpSpPr>
            <a:grpSpLocks/>
          </p:cNvGrpSpPr>
          <p:nvPr/>
        </p:nvGrpSpPr>
        <p:grpSpPr bwMode="auto">
          <a:xfrm>
            <a:off x="1346200" y="3690938"/>
            <a:ext cx="7027863" cy="576262"/>
            <a:chOff x="485" y="2269"/>
            <a:chExt cx="4427" cy="363"/>
          </a:xfrm>
        </p:grpSpPr>
        <p:sp>
          <p:nvSpPr>
            <p:cNvPr id="126988" name="Text Box 5">
              <a:extLst>
                <a:ext uri="{FF2B5EF4-FFF2-40B4-BE49-F238E27FC236}">
                  <a16:creationId xmlns:a16="http://schemas.microsoft.com/office/drawing/2014/main" id="{D4CA9667-E666-4E0E-BFAA-B690CECA04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" y="2305"/>
              <a:ext cx="13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  <a:cs typeface="Courier New" panose="02070309020205020404" pitchFamily="49" charset="0"/>
                </a:rPr>
                <a:t>10110011 = -77</a:t>
              </a:r>
            </a:p>
          </p:txBody>
        </p:sp>
        <p:sp>
          <p:nvSpPr>
            <p:cNvPr id="126989" name="Text Box 6">
              <a:extLst>
                <a:ext uri="{FF2B5EF4-FFF2-40B4-BE49-F238E27FC236}">
                  <a16:creationId xmlns:a16="http://schemas.microsoft.com/office/drawing/2014/main" id="{568B0BAD-3CC9-4EC2-8906-6A59275353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0" y="2305"/>
              <a:ext cx="232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  <a:cs typeface="Courier New" panose="02070309020205020404" pitchFamily="49" charset="0"/>
                </a:rPr>
                <a:t>11111111 10110011 = -77</a:t>
              </a:r>
            </a:p>
          </p:txBody>
        </p:sp>
        <p:sp>
          <p:nvSpPr>
            <p:cNvPr id="126990" name="Oval 7">
              <a:extLst>
                <a:ext uri="{FF2B5EF4-FFF2-40B4-BE49-F238E27FC236}">
                  <a16:creationId xmlns:a16="http://schemas.microsoft.com/office/drawing/2014/main" id="{26D8C858-BC0D-40A4-8DE4-AFE9E4E40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7" y="2341"/>
              <a:ext cx="109" cy="21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26991" name="AutoShape 8">
              <a:extLst>
                <a:ext uri="{FF2B5EF4-FFF2-40B4-BE49-F238E27FC236}">
                  <a16:creationId xmlns:a16="http://schemas.microsoft.com/office/drawing/2014/main" id="{6D62C013-551D-48A4-85E1-F93C7E46B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" y="2341"/>
              <a:ext cx="871" cy="218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26992" name="Arc 9">
              <a:extLst>
                <a:ext uri="{FF2B5EF4-FFF2-40B4-BE49-F238E27FC236}">
                  <a16:creationId xmlns:a16="http://schemas.microsoft.com/office/drawing/2014/main" id="{74881EAE-0709-4D59-BE2A-494F38BC901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218" y="2269"/>
              <a:ext cx="315" cy="101"/>
            </a:xfrm>
            <a:custGeom>
              <a:avLst/>
              <a:gdLst>
                <a:gd name="T0" fmla="*/ 0 w 41694"/>
                <a:gd name="T1" fmla="*/ 0 h 21600"/>
                <a:gd name="T2" fmla="*/ 0 w 41694"/>
                <a:gd name="T3" fmla="*/ 0 h 21600"/>
                <a:gd name="T4" fmla="*/ 0 w 41694"/>
                <a:gd name="T5" fmla="*/ 0 h 21600"/>
                <a:gd name="T6" fmla="*/ 0 60000 65536"/>
                <a:gd name="T7" fmla="*/ 0 60000 65536"/>
                <a:gd name="T8" fmla="*/ 0 60000 65536"/>
                <a:gd name="T9" fmla="*/ 0 w 41694"/>
                <a:gd name="T10" fmla="*/ 0 h 21600"/>
                <a:gd name="T11" fmla="*/ 41694 w 4169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694" h="21600" fill="none" extrusionOk="0">
                  <a:moveTo>
                    <a:pt x="41693" y="4756"/>
                  </a:moveTo>
                  <a:cubicBezTo>
                    <a:pt x="39470" y="14605"/>
                    <a:pt x="30720" y="21599"/>
                    <a:pt x="20624" y="21600"/>
                  </a:cubicBezTo>
                  <a:cubicBezTo>
                    <a:pt x="11168" y="21600"/>
                    <a:pt x="2811" y="15449"/>
                    <a:pt x="0" y="6420"/>
                  </a:cubicBezTo>
                </a:path>
                <a:path w="41694" h="21600" stroke="0" extrusionOk="0">
                  <a:moveTo>
                    <a:pt x="41693" y="4756"/>
                  </a:moveTo>
                  <a:cubicBezTo>
                    <a:pt x="39470" y="14605"/>
                    <a:pt x="30720" y="21599"/>
                    <a:pt x="20624" y="21600"/>
                  </a:cubicBezTo>
                  <a:cubicBezTo>
                    <a:pt x="11168" y="21600"/>
                    <a:pt x="2811" y="15449"/>
                    <a:pt x="0" y="6420"/>
                  </a:cubicBezTo>
                  <a:lnTo>
                    <a:pt x="20624" y="0"/>
                  </a:lnTo>
                  <a:lnTo>
                    <a:pt x="41693" y="4756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993" name="AutoShape 10">
              <a:extLst>
                <a:ext uri="{FF2B5EF4-FFF2-40B4-BE49-F238E27FC236}">
                  <a16:creationId xmlns:a16="http://schemas.microsoft.com/office/drawing/2014/main" id="{58C22FF1-4E01-420A-A4A8-4AF3389998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9" y="2378"/>
              <a:ext cx="290" cy="145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26981" name="Group 11">
            <a:extLst>
              <a:ext uri="{FF2B5EF4-FFF2-40B4-BE49-F238E27FC236}">
                <a16:creationId xmlns:a16="http://schemas.microsoft.com/office/drawing/2014/main" id="{786E5FAA-4245-40BC-967A-7B04B979052B}"/>
              </a:ext>
            </a:extLst>
          </p:cNvPr>
          <p:cNvGrpSpPr>
            <a:grpSpLocks/>
          </p:cNvGrpSpPr>
          <p:nvPr/>
        </p:nvGrpSpPr>
        <p:grpSpPr bwMode="auto">
          <a:xfrm>
            <a:off x="1346200" y="4833938"/>
            <a:ext cx="7027863" cy="576262"/>
            <a:chOff x="485" y="2269"/>
            <a:chExt cx="4427" cy="363"/>
          </a:xfrm>
        </p:grpSpPr>
        <p:sp>
          <p:nvSpPr>
            <p:cNvPr id="126982" name="Text Box 12">
              <a:extLst>
                <a:ext uri="{FF2B5EF4-FFF2-40B4-BE49-F238E27FC236}">
                  <a16:creationId xmlns:a16="http://schemas.microsoft.com/office/drawing/2014/main" id="{E1962397-7B5B-4AD4-846C-C0C6504403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" y="2305"/>
              <a:ext cx="13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  <a:cs typeface="Courier New" panose="02070309020205020404" pitchFamily="49" charset="0"/>
                </a:rPr>
                <a:t>01100010 = +98</a:t>
              </a:r>
            </a:p>
          </p:txBody>
        </p:sp>
        <p:sp>
          <p:nvSpPr>
            <p:cNvPr id="126983" name="Text Box 13">
              <a:extLst>
                <a:ext uri="{FF2B5EF4-FFF2-40B4-BE49-F238E27FC236}">
                  <a16:creationId xmlns:a16="http://schemas.microsoft.com/office/drawing/2014/main" id="{8AAA9444-1B5B-44DC-8A42-6BD72518FB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0" y="2305"/>
              <a:ext cx="232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  <a:cs typeface="Courier New" panose="02070309020205020404" pitchFamily="49" charset="0"/>
                </a:rPr>
                <a:t>00000000 01100010 = +98</a:t>
              </a:r>
            </a:p>
          </p:txBody>
        </p:sp>
        <p:sp>
          <p:nvSpPr>
            <p:cNvPr id="126984" name="Oval 14">
              <a:extLst>
                <a:ext uri="{FF2B5EF4-FFF2-40B4-BE49-F238E27FC236}">
                  <a16:creationId xmlns:a16="http://schemas.microsoft.com/office/drawing/2014/main" id="{BE43DF95-1B67-4975-AF9D-9A8997F5F9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7" y="2341"/>
              <a:ext cx="109" cy="21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26985" name="AutoShape 15">
              <a:extLst>
                <a:ext uri="{FF2B5EF4-FFF2-40B4-BE49-F238E27FC236}">
                  <a16:creationId xmlns:a16="http://schemas.microsoft.com/office/drawing/2014/main" id="{CFC36417-99A1-4C2E-B57B-40EA0350B9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" y="2341"/>
              <a:ext cx="871" cy="218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26986" name="Arc 16">
              <a:extLst>
                <a:ext uri="{FF2B5EF4-FFF2-40B4-BE49-F238E27FC236}">
                  <a16:creationId xmlns:a16="http://schemas.microsoft.com/office/drawing/2014/main" id="{B858B567-2915-4681-BCC9-EFDAED795E7D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218" y="2269"/>
              <a:ext cx="315" cy="101"/>
            </a:xfrm>
            <a:custGeom>
              <a:avLst/>
              <a:gdLst>
                <a:gd name="T0" fmla="*/ 0 w 41694"/>
                <a:gd name="T1" fmla="*/ 0 h 21600"/>
                <a:gd name="T2" fmla="*/ 0 w 41694"/>
                <a:gd name="T3" fmla="*/ 0 h 21600"/>
                <a:gd name="T4" fmla="*/ 0 w 41694"/>
                <a:gd name="T5" fmla="*/ 0 h 21600"/>
                <a:gd name="T6" fmla="*/ 0 60000 65536"/>
                <a:gd name="T7" fmla="*/ 0 60000 65536"/>
                <a:gd name="T8" fmla="*/ 0 60000 65536"/>
                <a:gd name="T9" fmla="*/ 0 w 41694"/>
                <a:gd name="T10" fmla="*/ 0 h 21600"/>
                <a:gd name="T11" fmla="*/ 41694 w 4169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694" h="21600" fill="none" extrusionOk="0">
                  <a:moveTo>
                    <a:pt x="41693" y="4756"/>
                  </a:moveTo>
                  <a:cubicBezTo>
                    <a:pt x="39470" y="14605"/>
                    <a:pt x="30720" y="21599"/>
                    <a:pt x="20624" y="21600"/>
                  </a:cubicBezTo>
                  <a:cubicBezTo>
                    <a:pt x="11168" y="21600"/>
                    <a:pt x="2811" y="15449"/>
                    <a:pt x="0" y="6420"/>
                  </a:cubicBezTo>
                </a:path>
                <a:path w="41694" h="21600" stroke="0" extrusionOk="0">
                  <a:moveTo>
                    <a:pt x="41693" y="4756"/>
                  </a:moveTo>
                  <a:cubicBezTo>
                    <a:pt x="39470" y="14605"/>
                    <a:pt x="30720" y="21599"/>
                    <a:pt x="20624" y="21600"/>
                  </a:cubicBezTo>
                  <a:cubicBezTo>
                    <a:pt x="11168" y="21600"/>
                    <a:pt x="2811" y="15449"/>
                    <a:pt x="0" y="6420"/>
                  </a:cubicBezTo>
                  <a:lnTo>
                    <a:pt x="20624" y="0"/>
                  </a:lnTo>
                  <a:lnTo>
                    <a:pt x="41693" y="4756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987" name="AutoShape 17">
              <a:extLst>
                <a:ext uri="{FF2B5EF4-FFF2-40B4-BE49-F238E27FC236}">
                  <a16:creationId xmlns:a16="http://schemas.microsoft.com/office/drawing/2014/main" id="{6A990798-704C-4E2C-A5C1-D52D5D3ED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9" y="2378"/>
              <a:ext cx="290" cy="145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A4458A74-370D-490F-9CB1-C9C4D3CCC2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Two's Complement of a Hexadecimal</a:t>
            </a:r>
          </a:p>
        </p:txBody>
      </p:sp>
      <p:sp>
        <p:nvSpPr>
          <p:cNvPr id="129027" name="Rectangle 5">
            <a:extLst>
              <a:ext uri="{FF2B5EF4-FFF2-40B4-BE49-F238E27FC236}">
                <a16:creationId xmlns:a16="http://schemas.microsoft.com/office/drawing/2014/main" id="{11D3F203-32F8-4988-B83F-8A47E1666D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39838"/>
            <a:ext cx="8229600" cy="5046662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To form the two's complement of a hexadecimal</a:t>
            </a:r>
          </a:p>
          <a:p>
            <a:pPr lvl="1" eaLnBrk="1" hangingPunct="1"/>
            <a:r>
              <a:rPr lang="en-US" altLang="en-US"/>
              <a:t>Subtract each hexadecimal digit from 15</a:t>
            </a:r>
          </a:p>
          <a:p>
            <a:pPr lvl="1" eaLnBrk="1" hangingPunct="1"/>
            <a:r>
              <a:rPr lang="en-US" altLang="en-US"/>
              <a:t>Add 1</a:t>
            </a:r>
          </a:p>
          <a:p>
            <a:pPr eaLnBrk="1" hangingPunct="1"/>
            <a:r>
              <a:rPr lang="en-US" altLang="en-US"/>
              <a:t>Examples:</a:t>
            </a:r>
          </a:p>
          <a:p>
            <a:pPr lvl="1" eaLnBrk="1" hangingPunct="1"/>
            <a:r>
              <a:rPr lang="en-US" altLang="en-US"/>
              <a:t>2's complement of 6A3D = 95C2 + 1 = 95C3</a:t>
            </a:r>
          </a:p>
          <a:p>
            <a:pPr lvl="1" eaLnBrk="1" hangingPunct="1"/>
            <a:r>
              <a:rPr lang="en-US" altLang="en-US"/>
              <a:t>2's complement of 92F0 = 6D0F + 1 = 6D10</a:t>
            </a:r>
          </a:p>
          <a:p>
            <a:pPr lvl="1" eaLnBrk="1" hangingPunct="1"/>
            <a:r>
              <a:rPr lang="en-US" altLang="en-US"/>
              <a:t>2's complement of FFFF = 0000 + 1 = 0001</a:t>
            </a:r>
          </a:p>
          <a:p>
            <a:pPr eaLnBrk="1" hangingPunct="1"/>
            <a:r>
              <a:rPr lang="en-US" altLang="en-US"/>
              <a:t>No need to convert hexadecimal to binary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DCFF96B4-1400-49C1-A099-327FAA6191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Binary Subtraction</a:t>
            </a:r>
          </a:p>
        </p:txBody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196EA27D-30BC-4244-9603-F98C86FAAC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7663" indent="-347663" eaLnBrk="1" hangingPunct="1">
              <a:tabLst>
                <a:tab pos="4124325" algn="l"/>
              </a:tabLst>
            </a:pPr>
            <a:r>
              <a:rPr lang="en-US" altLang="en-US" sz="2000"/>
              <a:t>When subtracting A – B, convert B to its 2's complement</a:t>
            </a:r>
          </a:p>
          <a:p>
            <a:pPr marL="347663" indent="-347663" eaLnBrk="1" hangingPunct="1">
              <a:tabLst>
                <a:tab pos="4124325" algn="l"/>
              </a:tabLst>
            </a:pPr>
            <a:r>
              <a:rPr lang="en-US" altLang="en-US" sz="2000"/>
              <a:t>Add A to (–B)</a:t>
            </a:r>
          </a:p>
          <a:p>
            <a:pPr marL="347663" indent="-347663" eaLnBrk="1" hangingPunct="1">
              <a:buFont typeface="Wingdings" panose="05000000000000000000" pitchFamily="2" charset="2"/>
              <a:buNone/>
              <a:tabLst>
                <a:tab pos="4124325" algn="l"/>
              </a:tabLst>
            </a:pPr>
            <a:r>
              <a:rPr lang="en-US" altLang="en-US" sz="2000"/>
              <a:t>	 0 0 0 0 1 1 0 0	0 0 0 0 1 1 0 0</a:t>
            </a:r>
          </a:p>
          <a:p>
            <a:pPr marL="347663" indent="-347663" eaLnBrk="1" hangingPunct="1">
              <a:buFont typeface="Wingdings" panose="05000000000000000000" pitchFamily="2" charset="2"/>
              <a:buNone/>
              <a:tabLst>
                <a:tab pos="4124325" algn="l"/>
              </a:tabLst>
            </a:pPr>
            <a:r>
              <a:rPr lang="en-US" altLang="en-US" sz="2000"/>
              <a:t>	 0 0 0 0 0 0 1 0	</a:t>
            </a:r>
            <a:r>
              <a:rPr lang="en-US" altLang="en-US" sz="2000">
                <a:solidFill>
                  <a:srgbClr val="FF0000"/>
                </a:solidFill>
              </a:rPr>
              <a:t>1 1 1 1 1 1 1 0</a:t>
            </a:r>
            <a:r>
              <a:rPr lang="en-US" altLang="en-US" sz="2000"/>
              <a:t>  (2's complement)</a:t>
            </a:r>
          </a:p>
          <a:p>
            <a:pPr marL="347663" indent="-347663" eaLnBrk="1" hangingPunct="1">
              <a:buFont typeface="Wingdings" panose="05000000000000000000" pitchFamily="2" charset="2"/>
              <a:buNone/>
              <a:tabLst>
                <a:tab pos="4124325" algn="l"/>
              </a:tabLst>
            </a:pPr>
            <a:r>
              <a:rPr lang="en-US" altLang="en-US" sz="2000"/>
              <a:t>	 	0 0 0 0 1 0 1 0  (same result)</a:t>
            </a:r>
          </a:p>
          <a:p>
            <a:pPr marL="347663" indent="-347663" eaLnBrk="1" hangingPunct="1">
              <a:tabLst>
                <a:tab pos="4124325" algn="l"/>
              </a:tabLst>
            </a:pPr>
            <a:r>
              <a:rPr lang="en-US" altLang="en-US" sz="2000"/>
              <a:t>Carry is ignored, because</a:t>
            </a:r>
          </a:p>
          <a:p>
            <a:pPr marL="798513" lvl="1" indent="-336550" eaLnBrk="1" hangingPunct="1">
              <a:tabLst>
                <a:tab pos="4124325" algn="l"/>
              </a:tabLst>
            </a:pPr>
            <a:r>
              <a:rPr lang="en-US" altLang="en-US" sz="2000"/>
              <a:t>Negative number is sign-extended with 1's</a:t>
            </a:r>
          </a:p>
          <a:p>
            <a:pPr marL="798513" lvl="1" indent="-336550" eaLnBrk="1" hangingPunct="1">
              <a:tabLst>
                <a:tab pos="4124325" algn="l"/>
              </a:tabLst>
            </a:pPr>
            <a:r>
              <a:rPr lang="en-US" altLang="en-US" sz="2000"/>
              <a:t>You can imagine infinite 1's to the left of a negative number</a:t>
            </a:r>
          </a:p>
          <a:p>
            <a:pPr marL="798513" lvl="1" indent="-336550" eaLnBrk="1" hangingPunct="1">
              <a:tabLst>
                <a:tab pos="4124325" algn="l"/>
              </a:tabLst>
            </a:pPr>
            <a:r>
              <a:rPr lang="en-US" altLang="en-US" sz="2000"/>
              <a:t>Adding the carry to the extended 1's produces extended zeros</a:t>
            </a:r>
          </a:p>
        </p:txBody>
      </p:sp>
      <p:sp>
        <p:nvSpPr>
          <p:cNvPr id="131076" name="Line 5">
            <a:extLst>
              <a:ext uri="{FF2B5EF4-FFF2-40B4-BE49-F238E27FC236}">
                <a16:creationId xmlns:a16="http://schemas.microsoft.com/office/drawing/2014/main" id="{499E3516-2A98-4B0C-BE1D-5493590F24F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9718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56326" name="Text Box 6">
            <a:extLst>
              <a:ext uri="{FF2B5EF4-FFF2-40B4-BE49-F238E27FC236}">
                <a16:creationId xmlns:a16="http://schemas.microsoft.com/office/drawing/2014/main" id="{F6456890-5F35-4A02-B03D-A96DB20512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6763" y="5105400"/>
            <a:ext cx="4857750" cy="5413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37160" bIns="137160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700">
                <a:solidFill>
                  <a:schemeClr val="tx2"/>
                </a:solidFill>
              </a:rPr>
              <a:t>Practice: Subtract 00100101 from 01101001.</a:t>
            </a:r>
          </a:p>
        </p:txBody>
      </p:sp>
      <p:sp>
        <p:nvSpPr>
          <p:cNvPr id="131078" name="Rectangle 7">
            <a:extLst>
              <a:ext uri="{FF2B5EF4-FFF2-40B4-BE49-F238E27FC236}">
                <a16:creationId xmlns:a16="http://schemas.microsoft.com/office/drawing/2014/main" id="{56FC75E0-96A1-4923-864E-1EDB27E01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00" y="2392363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–</a:t>
            </a:r>
          </a:p>
        </p:txBody>
      </p:sp>
      <p:sp>
        <p:nvSpPr>
          <p:cNvPr id="131079" name="Rectangle 8">
            <a:extLst>
              <a:ext uri="{FF2B5EF4-FFF2-40B4-BE49-F238E27FC236}">
                <a16:creationId xmlns:a16="http://schemas.microsoft.com/office/drawing/2014/main" id="{2B43877D-002C-49E6-8846-EA701E9C0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2449513"/>
            <a:ext cx="36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+</a:t>
            </a:r>
          </a:p>
        </p:txBody>
      </p:sp>
      <p:sp>
        <p:nvSpPr>
          <p:cNvPr id="131080" name="AutoShape 9">
            <a:extLst>
              <a:ext uri="{FF2B5EF4-FFF2-40B4-BE49-F238E27FC236}">
                <a16:creationId xmlns:a16="http://schemas.microsoft.com/office/drawing/2014/main" id="{A8DF7978-CDD8-4BE7-9135-645E8AB68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2325" y="2508250"/>
            <a:ext cx="690563" cy="287338"/>
          </a:xfrm>
          <a:prstGeom prst="rightArrow">
            <a:avLst>
              <a:gd name="adj1" fmla="val 50000"/>
              <a:gd name="adj2" fmla="val 6008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70AC30-6E2A-459B-BA3A-366CE36AC5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3288" y="5776913"/>
            <a:ext cx="2171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70C0"/>
                </a:solidFill>
              </a:rPr>
              <a:t>Solution: 01000100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6" grpId="0" animBg="1" autoUpdateAnimBg="0"/>
      <p:bldP spid="2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>
            <a:extLst>
              <a:ext uri="{FF2B5EF4-FFF2-40B4-BE49-F238E27FC236}">
                <a16:creationId xmlns:a16="http://schemas.microsoft.com/office/drawing/2014/main" id="{D8051FC4-72CB-446D-A588-12CF4992F2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Hexadecimal Subtraction</a:t>
            </a:r>
          </a:p>
        </p:txBody>
      </p:sp>
      <p:sp>
        <p:nvSpPr>
          <p:cNvPr id="136195" name="Rectangle 3">
            <a:extLst>
              <a:ext uri="{FF2B5EF4-FFF2-40B4-BE49-F238E27FC236}">
                <a16:creationId xmlns:a16="http://schemas.microsoft.com/office/drawing/2014/main" id="{F51610D6-CEDC-4280-892F-8A962F16FC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449388"/>
            <a:ext cx="7777163" cy="3492500"/>
          </a:xfrm>
        </p:spPr>
        <p:txBody>
          <a:bodyPr/>
          <a:lstStyle/>
          <a:p>
            <a:pPr eaLnBrk="1" hangingPunct="1">
              <a:spcBef>
                <a:spcPct val="60000"/>
              </a:spcBef>
              <a:defRPr/>
            </a:pPr>
            <a:r>
              <a:rPr lang="en-US" altLang="en-US" dirty="0"/>
              <a:t>When a borrow is required from the digit to the left, add 16 (decimal) to the current digit's value</a:t>
            </a:r>
          </a:p>
          <a:p>
            <a:pPr eaLnBrk="1" hangingPunct="1">
              <a:spcBef>
                <a:spcPct val="60000"/>
              </a:spcBef>
              <a:defRPr/>
            </a:pPr>
            <a:endParaRPr lang="en-US" altLang="en-US" dirty="0"/>
          </a:p>
          <a:p>
            <a:pPr eaLnBrk="1" hangingPunct="1">
              <a:spcBef>
                <a:spcPct val="60000"/>
              </a:spcBef>
              <a:defRPr/>
            </a:pPr>
            <a:endParaRPr lang="en-US" altLang="en-US" dirty="0"/>
          </a:p>
          <a:p>
            <a:pPr marL="0" indent="0" eaLnBrk="1" hangingPunct="1">
              <a:spcBef>
                <a:spcPct val="60000"/>
              </a:spcBef>
              <a:buFont typeface="Wingdings" panose="05000000000000000000" pitchFamily="2" charset="2"/>
              <a:buNone/>
              <a:defRPr/>
            </a:pPr>
            <a:endParaRPr lang="en-US" altLang="en-US" dirty="0"/>
          </a:p>
          <a:p>
            <a:pPr eaLnBrk="1" hangingPunct="1">
              <a:spcBef>
                <a:spcPct val="60000"/>
              </a:spcBef>
              <a:defRPr/>
            </a:pPr>
            <a:r>
              <a:rPr lang="en-US" altLang="en-US" dirty="0"/>
              <a:t>Last Carry is ignored</a:t>
            </a:r>
          </a:p>
        </p:txBody>
      </p:sp>
      <p:sp>
        <p:nvSpPr>
          <p:cNvPr id="57348" name="Text Box 4">
            <a:extLst>
              <a:ext uri="{FF2B5EF4-FFF2-40B4-BE49-F238E27FC236}">
                <a16:creationId xmlns:a16="http://schemas.microsoft.com/office/drawing/2014/main" id="{1DB0683B-F0AD-4766-9F0C-68B3F56541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5" y="5029200"/>
            <a:ext cx="7391400" cy="8001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37160" bIns="137160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700"/>
              <a:t>Practice: The address of </a:t>
            </a:r>
            <a:r>
              <a:rPr lang="en-US" altLang="en-US" sz="1700" b="1">
                <a:solidFill>
                  <a:schemeClr val="tx2"/>
                </a:solidFill>
              </a:rPr>
              <a:t>var1</a:t>
            </a:r>
            <a:r>
              <a:rPr lang="en-US" altLang="en-US" sz="1700"/>
              <a:t> is 00400B20. The address of the next variable after var1 is 0040A06C. How many bytes are used by var1?</a:t>
            </a:r>
          </a:p>
        </p:txBody>
      </p:sp>
      <p:grpSp>
        <p:nvGrpSpPr>
          <p:cNvPr id="133125" name="Group 5">
            <a:extLst>
              <a:ext uri="{FF2B5EF4-FFF2-40B4-BE49-F238E27FC236}">
                <a16:creationId xmlns:a16="http://schemas.microsoft.com/office/drawing/2014/main" id="{67C58549-43B0-4623-AE02-DA9129D1CE39}"/>
              </a:ext>
            </a:extLst>
          </p:cNvPr>
          <p:cNvGrpSpPr>
            <a:grpSpLocks/>
          </p:cNvGrpSpPr>
          <p:nvPr/>
        </p:nvGrpSpPr>
        <p:grpSpPr bwMode="auto">
          <a:xfrm>
            <a:off x="1057275" y="2290763"/>
            <a:ext cx="6567488" cy="1887537"/>
            <a:chOff x="594" y="1942"/>
            <a:chExt cx="4137" cy="1189"/>
          </a:xfrm>
        </p:grpSpPr>
        <p:grpSp>
          <p:nvGrpSpPr>
            <p:cNvPr id="133127" name="Group 6">
              <a:extLst>
                <a:ext uri="{FF2B5EF4-FFF2-40B4-BE49-F238E27FC236}">
                  <a16:creationId xmlns:a16="http://schemas.microsoft.com/office/drawing/2014/main" id="{1FC78B21-FA6D-411E-AFF7-323C82DEF5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4" y="1942"/>
              <a:ext cx="1125" cy="1189"/>
              <a:chOff x="594" y="1942"/>
              <a:chExt cx="1125" cy="1189"/>
            </a:xfrm>
          </p:grpSpPr>
          <p:sp>
            <p:nvSpPr>
              <p:cNvPr id="133135" name="Line 7">
                <a:extLst>
                  <a:ext uri="{FF2B5EF4-FFF2-40B4-BE49-F238E27FC236}">
                    <a16:creationId xmlns:a16="http://schemas.microsoft.com/office/drawing/2014/main" id="{A872CE19-306A-4DB5-A90D-34ECE5747A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47" y="2124"/>
                <a:ext cx="0" cy="2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137160" bIns="13716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3136" name="Text Box 8">
                <a:extLst>
                  <a:ext uri="{FF2B5EF4-FFF2-40B4-BE49-F238E27FC236}">
                    <a16:creationId xmlns:a16="http://schemas.microsoft.com/office/drawing/2014/main" id="{E246DE4A-5D1A-4D18-814E-62B8223FC0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4" y="2269"/>
                <a:ext cx="925" cy="8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137160" bIns="137160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q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b="1">
                    <a:latin typeface="Courier New" panose="02070309020205020404" pitchFamily="49" charset="0"/>
                    <a:cs typeface="Courier New" panose="02070309020205020404" pitchFamily="49" charset="0"/>
                  </a:rPr>
                  <a:t>C675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b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A247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b="1">
                    <a:latin typeface="Courier New" panose="02070309020205020404" pitchFamily="49" charset="0"/>
                    <a:cs typeface="Courier New" panose="02070309020205020404" pitchFamily="49" charset="0"/>
                  </a:rPr>
                  <a:t>242E</a:t>
                </a:r>
              </a:p>
            </p:txBody>
          </p:sp>
          <p:sp>
            <p:nvSpPr>
              <p:cNvPr id="133137" name="Line 9">
                <a:extLst>
                  <a:ext uri="{FF2B5EF4-FFF2-40B4-BE49-F238E27FC236}">
                    <a16:creationId xmlns:a16="http://schemas.microsoft.com/office/drawing/2014/main" id="{D866509F-408E-4775-84E3-3721DB5CF2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00" y="2813"/>
                <a:ext cx="55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137160" bIns="13716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3138" name="Text Box 10">
                <a:extLst>
                  <a:ext uri="{FF2B5EF4-FFF2-40B4-BE49-F238E27FC236}">
                    <a16:creationId xmlns:a16="http://schemas.microsoft.com/office/drawing/2014/main" id="{5A65BA71-9359-45F7-A4A9-F41AEA1E2A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6" y="2233"/>
                <a:ext cx="145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q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400" b="1">
                    <a:solidFill>
                      <a:schemeClr val="tx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-1</a:t>
                </a:r>
              </a:p>
            </p:txBody>
          </p:sp>
          <p:sp>
            <p:nvSpPr>
              <p:cNvPr id="133139" name="Text Box 11">
                <a:extLst>
                  <a:ext uri="{FF2B5EF4-FFF2-40B4-BE49-F238E27FC236}">
                    <a16:creationId xmlns:a16="http://schemas.microsoft.com/office/drawing/2014/main" id="{7269E470-9794-4E24-B65D-F958A2B746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4" y="2378"/>
                <a:ext cx="191" cy="4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137160" bIns="137160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q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b="1">
                    <a:solidFill>
                      <a:schemeClr val="tx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</a:t>
                </a:r>
              </a:p>
            </p:txBody>
          </p:sp>
          <p:sp>
            <p:nvSpPr>
              <p:cNvPr id="133140" name="Text Box 12">
                <a:extLst>
                  <a:ext uri="{FF2B5EF4-FFF2-40B4-BE49-F238E27FC236}">
                    <a16:creationId xmlns:a16="http://schemas.microsoft.com/office/drawing/2014/main" id="{CD74298D-C690-4CA4-A333-2A25DC64ED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8" y="1942"/>
                <a:ext cx="782" cy="21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tIns="36000" bIns="360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q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en-US" sz="1500"/>
                  <a:t>16 + 5 = 21</a:t>
                </a:r>
              </a:p>
            </p:txBody>
          </p:sp>
        </p:grpSp>
        <p:sp>
          <p:nvSpPr>
            <p:cNvPr id="133128" name="AutoShape 13">
              <a:extLst>
                <a:ext uri="{FF2B5EF4-FFF2-40B4-BE49-F238E27FC236}">
                  <a16:creationId xmlns:a16="http://schemas.microsoft.com/office/drawing/2014/main" id="{C9DF4BFF-99D7-4FB7-91B3-CB5D5730BA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8" y="2487"/>
              <a:ext cx="435" cy="181"/>
            </a:xfrm>
            <a:prstGeom prst="rightArrow">
              <a:avLst>
                <a:gd name="adj1" fmla="val 50000"/>
                <a:gd name="adj2" fmla="val 6008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grpSp>
          <p:nvGrpSpPr>
            <p:cNvPr id="133129" name="Group 14">
              <a:extLst>
                <a:ext uri="{FF2B5EF4-FFF2-40B4-BE49-F238E27FC236}">
                  <a16:creationId xmlns:a16="http://schemas.microsoft.com/office/drawing/2014/main" id="{1F6BCB1B-73B9-4CE2-8665-5430D7A43E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99" y="2233"/>
              <a:ext cx="2032" cy="898"/>
              <a:chOff x="3134" y="2233"/>
              <a:chExt cx="2032" cy="898"/>
            </a:xfrm>
          </p:grpSpPr>
          <p:sp>
            <p:nvSpPr>
              <p:cNvPr id="133130" name="Text Box 15">
                <a:extLst>
                  <a:ext uri="{FF2B5EF4-FFF2-40B4-BE49-F238E27FC236}">
                    <a16:creationId xmlns:a16="http://schemas.microsoft.com/office/drawing/2014/main" id="{7070AA1D-F1D9-485E-8D8A-BB8179CF0C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4" y="2269"/>
                <a:ext cx="1832" cy="8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137160" bIns="137160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q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b="1">
                    <a:latin typeface="Courier New" panose="02070309020205020404" pitchFamily="49" charset="0"/>
                    <a:cs typeface="Courier New" panose="02070309020205020404" pitchFamily="49" charset="0"/>
                  </a:rPr>
                  <a:t>C675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b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5DB9</a:t>
                </a:r>
                <a:r>
                  <a:rPr lang="en-US" altLang="en-US" b="1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sz="1800"/>
                  <a:t>(2's complement)</a:t>
                </a:r>
                <a:endParaRPr lang="en-US" altLang="en-US" b="1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b="1">
                    <a:latin typeface="Courier New" panose="02070309020205020404" pitchFamily="49" charset="0"/>
                    <a:cs typeface="Courier New" panose="02070309020205020404" pitchFamily="49" charset="0"/>
                  </a:rPr>
                  <a:t>242E </a:t>
                </a:r>
                <a:r>
                  <a:rPr lang="en-US" altLang="en-US" sz="1800"/>
                  <a:t>(same result)</a:t>
                </a:r>
              </a:p>
            </p:txBody>
          </p:sp>
          <p:sp>
            <p:nvSpPr>
              <p:cNvPr id="133131" name="Line 16">
                <a:extLst>
                  <a:ext uri="{FF2B5EF4-FFF2-40B4-BE49-F238E27FC236}">
                    <a16:creationId xmlns:a16="http://schemas.microsoft.com/office/drawing/2014/main" id="{BAAF1272-63D2-4FCA-8B5A-941B84964B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40" y="2813"/>
                <a:ext cx="55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137160" bIns="13716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3132" name="Text Box 17">
                <a:extLst>
                  <a:ext uri="{FF2B5EF4-FFF2-40B4-BE49-F238E27FC236}">
                    <a16:creationId xmlns:a16="http://schemas.microsoft.com/office/drawing/2014/main" id="{0A4EB58D-6FA4-4405-BDF6-68F709F2F7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7" y="2233"/>
                <a:ext cx="145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q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400" b="1">
                    <a:solidFill>
                      <a:schemeClr val="tx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133133" name="Text Box 18">
                <a:extLst>
                  <a:ext uri="{FF2B5EF4-FFF2-40B4-BE49-F238E27FC236}">
                    <a16:creationId xmlns:a16="http://schemas.microsoft.com/office/drawing/2014/main" id="{4AE97F9F-172D-4761-8072-979794FC13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4" y="2378"/>
                <a:ext cx="191" cy="4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137160" bIns="137160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q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b="1">
                    <a:solidFill>
                      <a:schemeClr val="tx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+</a:t>
                </a:r>
              </a:p>
            </p:txBody>
          </p:sp>
          <p:sp>
            <p:nvSpPr>
              <p:cNvPr id="133134" name="Text Box 19">
                <a:extLst>
                  <a:ext uri="{FF2B5EF4-FFF2-40B4-BE49-F238E27FC236}">
                    <a16:creationId xmlns:a16="http://schemas.microsoft.com/office/drawing/2014/main" id="{22F3EEBE-89CF-4106-BC91-0B9C6574FA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88" y="2233"/>
                <a:ext cx="145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q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400" b="1">
                    <a:solidFill>
                      <a:schemeClr val="tx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ABA4573-B565-4B1F-9FC4-A2AE510D86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2438" y="5867400"/>
            <a:ext cx="2159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70C0"/>
                </a:solidFill>
              </a:rPr>
              <a:t>Solution: 0000954c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8" grpId="0" animBg="1" autoUpdateAnimBg="0"/>
      <p:bldP spid="2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>
            <a:extLst>
              <a:ext uri="{FF2B5EF4-FFF2-40B4-BE49-F238E27FC236}">
                <a16:creationId xmlns:a16="http://schemas.microsoft.com/office/drawing/2014/main" id="{C9EE06E7-4D45-4C49-867B-CA6BDD190C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Hexadecimal Subtraction</a:t>
            </a:r>
          </a:p>
        </p:txBody>
      </p:sp>
      <p:sp>
        <p:nvSpPr>
          <p:cNvPr id="57348" name="Text Box 4">
            <a:extLst>
              <a:ext uri="{FF2B5EF4-FFF2-40B4-BE49-F238E27FC236}">
                <a16:creationId xmlns:a16="http://schemas.microsoft.com/office/drawing/2014/main" id="{22D177EF-799A-4DAB-96E3-D11515B1A4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" y="1219200"/>
            <a:ext cx="7391400" cy="8001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37160" bIns="137160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700"/>
              <a:t>Practice: The address of </a:t>
            </a:r>
            <a:r>
              <a:rPr lang="en-US" altLang="en-US" sz="1700" b="1">
                <a:solidFill>
                  <a:schemeClr val="tx2"/>
                </a:solidFill>
              </a:rPr>
              <a:t>var1</a:t>
            </a:r>
            <a:r>
              <a:rPr lang="en-US" altLang="en-US" sz="1700"/>
              <a:t> is 00400B20. The address of the next variable after var1 is 0040A06C. How many bytes are used by var1?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C511FA-A9BF-4FDA-A30E-7F798B79D704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209800" y="2171700"/>
            <a:ext cx="4572000" cy="1997791"/>
          </a:xfrm>
          <a:prstGeom prst="rect">
            <a:avLst/>
          </a:prstGeom>
          <a:blipFill>
            <a:blip r:embed="rId3"/>
            <a:stretch>
              <a:fillRect l="-1200" t="-1524" r="-1067" b="-3963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8" grpId="0" animBg="1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41EBBB38-7211-49CD-97B2-6F8F9984C1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Hexadecimal Subtraction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5FC76C-AC03-4BFD-BF77-CB18668E2617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71500" y="1219200"/>
            <a:ext cx="7962900" cy="5011180"/>
          </a:xfrm>
          <a:prstGeom prst="rect">
            <a:avLst/>
          </a:prstGeom>
          <a:blipFill>
            <a:blip r:embed="rId3"/>
            <a:stretch>
              <a:fillRect t="-608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>
            <a:extLst>
              <a:ext uri="{FF2B5EF4-FFF2-40B4-BE49-F238E27FC236}">
                <a16:creationId xmlns:a16="http://schemas.microsoft.com/office/drawing/2014/main" id="{6DF78A5E-6560-4872-ACFA-13EC4774FB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Ranges of Signed Integers</a:t>
            </a:r>
          </a:p>
        </p:txBody>
      </p:sp>
      <p:pic>
        <p:nvPicPr>
          <p:cNvPr id="139267" name="Picture 3">
            <a:extLst>
              <a:ext uri="{FF2B5EF4-FFF2-40B4-BE49-F238E27FC236}">
                <a16:creationId xmlns:a16="http://schemas.microsoft.com/office/drawing/2014/main" id="{0B57288F-32A6-478C-854D-4725F1FCA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19325"/>
            <a:ext cx="8153400" cy="250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268" name="Text Box 4">
            <a:extLst>
              <a:ext uri="{FF2B5EF4-FFF2-40B4-BE49-F238E27FC236}">
                <a16:creationId xmlns:a16="http://schemas.microsoft.com/office/drawing/2014/main" id="{2ABF1A06-74F9-4DC7-890B-BC75B1D593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1430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100"/>
              <a:t>The unsigned range is divided into two signed ranges for positive and negative numbers</a:t>
            </a:r>
          </a:p>
        </p:txBody>
      </p:sp>
      <p:sp>
        <p:nvSpPr>
          <p:cNvPr id="58373" name="Text Box 5">
            <a:extLst>
              <a:ext uri="{FF2B5EF4-FFF2-40B4-BE49-F238E27FC236}">
                <a16:creationId xmlns:a16="http://schemas.microsoft.com/office/drawing/2014/main" id="{01DEC776-8E56-4671-96B9-ED8DC35B5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5" y="4953000"/>
            <a:ext cx="7391400" cy="54133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37160" bIns="137160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700">
                <a:solidFill>
                  <a:schemeClr val="tx2"/>
                </a:solidFill>
              </a:rPr>
              <a:t>Practice: What is the range of signed values that may be stored in 20 bits?</a:t>
            </a:r>
          </a:p>
        </p:txBody>
      </p:sp>
      <p:sp>
        <p:nvSpPr>
          <p:cNvPr id="139270" name="TextBox 1">
            <a:extLst>
              <a:ext uri="{FF2B5EF4-FFF2-40B4-BE49-F238E27FC236}">
                <a16:creationId xmlns:a16="http://schemas.microsoft.com/office/drawing/2014/main" id="{FEDC241D-B58E-40DA-B631-B3EA69C8D5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9463" y="5554663"/>
            <a:ext cx="50260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70C0"/>
                </a:solidFill>
              </a:rPr>
              <a:t>Range (low-high): 	-524288 to +524287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70C0"/>
                </a:solidFill>
              </a:rPr>
              <a:t>Power of 2: 		-2</a:t>
            </a:r>
            <a:r>
              <a:rPr lang="en-US" altLang="en-US" sz="1800" baseline="30000">
                <a:solidFill>
                  <a:srgbClr val="0070C0"/>
                </a:solidFill>
              </a:rPr>
              <a:t>19</a:t>
            </a:r>
            <a:r>
              <a:rPr lang="en-US" altLang="en-US" sz="1800">
                <a:solidFill>
                  <a:srgbClr val="0070C0"/>
                </a:solidFill>
              </a:rPr>
              <a:t> to (2</a:t>
            </a:r>
            <a:r>
              <a:rPr lang="en-US" altLang="en-US" sz="1800" baseline="30000">
                <a:solidFill>
                  <a:srgbClr val="0070C0"/>
                </a:solidFill>
              </a:rPr>
              <a:t>19</a:t>
            </a:r>
            <a:r>
              <a:rPr lang="en-US" altLang="en-US" sz="1800">
                <a:solidFill>
                  <a:srgbClr val="0070C0"/>
                </a:solidFill>
              </a:rPr>
              <a:t> – 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3" grpId="0" animBg="1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>
            <a:extLst>
              <a:ext uri="{FF2B5EF4-FFF2-40B4-BE49-F238E27FC236}">
                <a16:creationId xmlns:a16="http://schemas.microsoft.com/office/drawing/2014/main" id="{D6705C6D-C21B-46A7-8F2B-54C489F1E0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Carry and Overflow</a:t>
            </a:r>
          </a:p>
        </p:txBody>
      </p:sp>
      <p:sp>
        <p:nvSpPr>
          <p:cNvPr id="141315" name="Rectangle 5">
            <a:extLst>
              <a:ext uri="{FF2B5EF4-FFF2-40B4-BE49-F238E27FC236}">
                <a16:creationId xmlns:a16="http://schemas.microsoft.com/office/drawing/2014/main" id="{5489D57A-AB78-4F88-A513-01A9C777EC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876800"/>
          </a:xfrm>
          <a:noFill/>
        </p:spPr>
        <p:txBody>
          <a:bodyPr/>
          <a:lstStyle/>
          <a:p>
            <a:pPr eaLnBrk="1" hangingPunct="1"/>
            <a:r>
              <a:rPr lang="en-US" altLang="en-US" sz="2000"/>
              <a:t>Carry is important when …</a:t>
            </a:r>
          </a:p>
          <a:p>
            <a:pPr lvl="1" eaLnBrk="1" hangingPunct="1"/>
            <a:r>
              <a:rPr lang="en-US" altLang="en-US" sz="2400"/>
              <a:t>Adding or subtracting unsigned integers</a:t>
            </a:r>
          </a:p>
          <a:p>
            <a:pPr lvl="1" eaLnBrk="1" hangingPunct="1"/>
            <a:r>
              <a:rPr lang="en-US" altLang="en-US" sz="2400"/>
              <a:t>Indicates that the unsigned sum is out of range</a:t>
            </a:r>
          </a:p>
          <a:p>
            <a:pPr lvl="1" eaLnBrk="1" hangingPunct="1"/>
            <a:r>
              <a:rPr lang="en-US" altLang="en-US" sz="2400"/>
              <a:t>Either &lt; 0 or &gt;maximum unsigned </a:t>
            </a:r>
            <a:r>
              <a:rPr lang="en-US" altLang="en-US" sz="2400" i="1"/>
              <a:t>n</a:t>
            </a:r>
            <a:r>
              <a:rPr lang="en-US" altLang="en-US" sz="2400"/>
              <a:t>-bit value</a:t>
            </a:r>
          </a:p>
          <a:p>
            <a:pPr eaLnBrk="1" hangingPunct="1"/>
            <a:r>
              <a:rPr lang="en-US" altLang="en-US" sz="2000"/>
              <a:t>Overflow is important when …</a:t>
            </a:r>
          </a:p>
          <a:p>
            <a:pPr lvl="1" eaLnBrk="1" hangingPunct="1"/>
            <a:r>
              <a:rPr lang="en-US" altLang="en-US" sz="2400"/>
              <a:t>Adding or subtracting signed integers</a:t>
            </a:r>
          </a:p>
          <a:p>
            <a:pPr lvl="1" eaLnBrk="1" hangingPunct="1"/>
            <a:r>
              <a:rPr lang="en-US" altLang="en-US" sz="2400"/>
              <a:t>Indicates that the signed sum is out of range</a:t>
            </a:r>
          </a:p>
          <a:p>
            <a:pPr eaLnBrk="1" hangingPunct="1"/>
            <a:r>
              <a:rPr lang="en-US" altLang="en-US" sz="2000"/>
              <a:t>Overflow occurs when</a:t>
            </a:r>
          </a:p>
          <a:p>
            <a:pPr lvl="1" eaLnBrk="1" hangingPunct="1"/>
            <a:r>
              <a:rPr lang="en-US" altLang="en-US" sz="2400"/>
              <a:t>Adding two positive numbers and the sum is negative</a:t>
            </a:r>
          </a:p>
          <a:p>
            <a:pPr lvl="1" eaLnBrk="1" hangingPunct="1"/>
            <a:r>
              <a:rPr lang="en-US" altLang="en-US" sz="2400"/>
              <a:t>Adding two negative numbers and the sum is positive</a:t>
            </a:r>
          </a:p>
          <a:p>
            <a:pPr lvl="1" eaLnBrk="1" hangingPunct="1"/>
            <a:r>
              <a:rPr lang="en-US" altLang="en-US" sz="2400"/>
              <a:t>Can happen because of the fixed number of sum bits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62" name="Group 2">
            <a:extLst>
              <a:ext uri="{FF2B5EF4-FFF2-40B4-BE49-F238E27FC236}">
                <a16:creationId xmlns:a16="http://schemas.microsoft.com/office/drawing/2014/main" id="{02451EAD-BA3F-47D9-BD16-702E5FB30569}"/>
              </a:ext>
            </a:extLst>
          </p:cNvPr>
          <p:cNvGrpSpPr>
            <a:grpSpLocks/>
          </p:cNvGrpSpPr>
          <p:nvPr/>
        </p:nvGrpSpPr>
        <p:grpSpPr bwMode="auto">
          <a:xfrm>
            <a:off x="482600" y="4235450"/>
            <a:ext cx="4032250" cy="2016125"/>
            <a:chOff x="2953" y="1398"/>
            <a:chExt cx="2540" cy="1270"/>
          </a:xfrm>
        </p:grpSpPr>
        <p:sp>
          <p:nvSpPr>
            <p:cNvPr id="143557" name="AutoShape 3">
              <a:extLst>
                <a:ext uri="{FF2B5EF4-FFF2-40B4-BE49-F238E27FC236}">
                  <a16:creationId xmlns:a16="http://schemas.microsoft.com/office/drawing/2014/main" id="{6BA7AEAE-470E-47CD-992E-BE2E74C5AEC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953" y="1398"/>
              <a:ext cx="2540" cy="127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58" name="Rectangle 4">
              <a:extLst>
                <a:ext uri="{FF2B5EF4-FFF2-40B4-BE49-F238E27FC236}">
                  <a16:creationId xmlns:a16="http://schemas.microsoft.com/office/drawing/2014/main" id="{F97BAB91-4270-44FA-AB36-842DABDA2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" y="1856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3559" name="Rectangle 5">
              <a:extLst>
                <a:ext uri="{FF2B5EF4-FFF2-40B4-BE49-F238E27FC236}">
                  <a16:creationId xmlns:a16="http://schemas.microsoft.com/office/drawing/2014/main" id="{86E73DAC-0427-4C0E-9830-F75FF472A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7" y="189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 altLang="en-US" sz="1800"/>
            </a:p>
          </p:txBody>
        </p:sp>
        <p:sp>
          <p:nvSpPr>
            <p:cNvPr id="143560" name="Rectangle 6">
              <a:extLst>
                <a:ext uri="{FF2B5EF4-FFF2-40B4-BE49-F238E27FC236}">
                  <a16:creationId xmlns:a16="http://schemas.microsoft.com/office/drawing/2014/main" id="{93847793-E793-4F51-8D61-3860196D06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9" y="1856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3561" name="Rectangle 7">
              <a:extLst>
                <a:ext uri="{FF2B5EF4-FFF2-40B4-BE49-F238E27FC236}">
                  <a16:creationId xmlns:a16="http://schemas.microsoft.com/office/drawing/2014/main" id="{62EF557E-B56B-49CC-B607-11EA851614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4" y="189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 altLang="en-US" sz="1800"/>
            </a:p>
          </p:txBody>
        </p:sp>
        <p:sp>
          <p:nvSpPr>
            <p:cNvPr id="143562" name="Rectangle 8">
              <a:extLst>
                <a:ext uri="{FF2B5EF4-FFF2-40B4-BE49-F238E27FC236}">
                  <a16:creationId xmlns:a16="http://schemas.microsoft.com/office/drawing/2014/main" id="{DCB513CF-2BC3-40D5-8B9B-8FA54273A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6" y="1856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3563" name="Rectangle 9">
              <a:extLst>
                <a:ext uri="{FF2B5EF4-FFF2-40B4-BE49-F238E27FC236}">
                  <a16:creationId xmlns:a16="http://schemas.microsoft.com/office/drawing/2014/main" id="{426BB0C6-E8A8-49DC-BBC8-94B851B8BB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1" y="189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 altLang="en-US" sz="1800"/>
            </a:p>
          </p:txBody>
        </p:sp>
        <p:sp>
          <p:nvSpPr>
            <p:cNvPr id="143564" name="Rectangle 10">
              <a:extLst>
                <a:ext uri="{FF2B5EF4-FFF2-40B4-BE49-F238E27FC236}">
                  <a16:creationId xmlns:a16="http://schemas.microsoft.com/office/drawing/2014/main" id="{0C405A63-411B-4A88-84D1-DB9456F1A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3" y="1856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3565" name="Rectangle 11">
              <a:extLst>
                <a:ext uri="{FF2B5EF4-FFF2-40B4-BE49-F238E27FC236}">
                  <a16:creationId xmlns:a16="http://schemas.microsoft.com/office/drawing/2014/main" id="{BB149E10-71D0-4776-803F-683F7E839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" y="189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 altLang="en-US" sz="1800"/>
            </a:p>
          </p:txBody>
        </p:sp>
        <p:sp>
          <p:nvSpPr>
            <p:cNvPr id="143566" name="Rectangle 12">
              <a:extLst>
                <a:ext uri="{FF2B5EF4-FFF2-40B4-BE49-F238E27FC236}">
                  <a16:creationId xmlns:a16="http://schemas.microsoft.com/office/drawing/2014/main" id="{8512253E-7ED7-4E94-A810-30D26CD7D3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0" y="1856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3567" name="Rectangle 13">
              <a:extLst>
                <a:ext uri="{FF2B5EF4-FFF2-40B4-BE49-F238E27FC236}">
                  <a16:creationId xmlns:a16="http://schemas.microsoft.com/office/drawing/2014/main" id="{08EB050A-497E-4FE2-96E0-CEDAC4ACA9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5" y="189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 altLang="en-US" sz="1800"/>
            </a:p>
          </p:txBody>
        </p:sp>
        <p:sp>
          <p:nvSpPr>
            <p:cNvPr id="143568" name="Rectangle 14">
              <a:extLst>
                <a:ext uri="{FF2B5EF4-FFF2-40B4-BE49-F238E27FC236}">
                  <a16:creationId xmlns:a16="http://schemas.microsoft.com/office/drawing/2014/main" id="{4EE75D8D-D88D-461B-BB92-4D7938A6B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7" y="1856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3569" name="Rectangle 15">
              <a:extLst>
                <a:ext uri="{FF2B5EF4-FFF2-40B4-BE49-F238E27FC236}">
                  <a16:creationId xmlns:a16="http://schemas.microsoft.com/office/drawing/2014/main" id="{6D05E246-4F42-4E4C-ADEB-A3FAA531B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2" y="189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 altLang="en-US" sz="1800"/>
            </a:p>
          </p:txBody>
        </p:sp>
        <p:sp>
          <p:nvSpPr>
            <p:cNvPr id="143570" name="Rectangle 16">
              <a:extLst>
                <a:ext uri="{FF2B5EF4-FFF2-40B4-BE49-F238E27FC236}">
                  <a16:creationId xmlns:a16="http://schemas.microsoft.com/office/drawing/2014/main" id="{AF1C0790-7575-43FE-BE33-2D04228DC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4" y="1856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3571" name="Rectangle 17">
              <a:extLst>
                <a:ext uri="{FF2B5EF4-FFF2-40B4-BE49-F238E27FC236}">
                  <a16:creationId xmlns:a16="http://schemas.microsoft.com/office/drawing/2014/main" id="{A4886CBF-D17C-47DD-A7F7-92701F35AA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9" y="189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 altLang="en-US" sz="1800"/>
            </a:p>
          </p:txBody>
        </p:sp>
        <p:sp>
          <p:nvSpPr>
            <p:cNvPr id="143572" name="Rectangle 18">
              <a:extLst>
                <a:ext uri="{FF2B5EF4-FFF2-40B4-BE49-F238E27FC236}">
                  <a16:creationId xmlns:a16="http://schemas.microsoft.com/office/drawing/2014/main" id="{21EFB648-D119-41E3-BA7D-2D7A9E7BD3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1" y="1856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3573" name="Rectangle 19">
              <a:extLst>
                <a:ext uri="{FF2B5EF4-FFF2-40B4-BE49-F238E27FC236}">
                  <a16:creationId xmlns:a16="http://schemas.microsoft.com/office/drawing/2014/main" id="{1DDD47B9-8B86-46D7-83CB-6F025C85E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6" y="189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 altLang="en-US" sz="1800"/>
            </a:p>
          </p:txBody>
        </p:sp>
        <p:sp>
          <p:nvSpPr>
            <p:cNvPr id="143574" name="Rectangle 20">
              <a:extLst>
                <a:ext uri="{FF2B5EF4-FFF2-40B4-BE49-F238E27FC236}">
                  <a16:creationId xmlns:a16="http://schemas.microsoft.com/office/drawing/2014/main" id="{CF6E08E5-6CDD-4E6C-AA99-0054F0CFF3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" y="1580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3575" name="Rectangle 21">
              <a:extLst>
                <a:ext uri="{FF2B5EF4-FFF2-40B4-BE49-F238E27FC236}">
                  <a16:creationId xmlns:a16="http://schemas.microsoft.com/office/drawing/2014/main" id="{B440944C-75BA-4DA1-B9D9-D2BAC8397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7" y="161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 altLang="en-US" sz="1800"/>
            </a:p>
          </p:txBody>
        </p:sp>
        <p:sp>
          <p:nvSpPr>
            <p:cNvPr id="143576" name="Rectangle 22">
              <a:extLst>
                <a:ext uri="{FF2B5EF4-FFF2-40B4-BE49-F238E27FC236}">
                  <a16:creationId xmlns:a16="http://schemas.microsoft.com/office/drawing/2014/main" id="{6EB952C6-FD75-428C-A5DE-EA0634F690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9" y="1580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3577" name="Rectangle 23">
              <a:extLst>
                <a:ext uri="{FF2B5EF4-FFF2-40B4-BE49-F238E27FC236}">
                  <a16:creationId xmlns:a16="http://schemas.microsoft.com/office/drawing/2014/main" id="{837AE1A8-F9AB-447D-A0B4-C150FA384F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4" y="161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 altLang="en-US" sz="1800"/>
            </a:p>
          </p:txBody>
        </p:sp>
        <p:sp>
          <p:nvSpPr>
            <p:cNvPr id="143578" name="Rectangle 24">
              <a:extLst>
                <a:ext uri="{FF2B5EF4-FFF2-40B4-BE49-F238E27FC236}">
                  <a16:creationId xmlns:a16="http://schemas.microsoft.com/office/drawing/2014/main" id="{1A5E46F2-9DA3-4CD5-AEE4-BF9CFEA8F0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6" y="1580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3579" name="Rectangle 25">
              <a:extLst>
                <a:ext uri="{FF2B5EF4-FFF2-40B4-BE49-F238E27FC236}">
                  <a16:creationId xmlns:a16="http://schemas.microsoft.com/office/drawing/2014/main" id="{DB0411D0-27FD-48CC-8679-5123F2821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1" y="161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 altLang="en-US" sz="1800"/>
            </a:p>
          </p:txBody>
        </p:sp>
        <p:sp>
          <p:nvSpPr>
            <p:cNvPr id="143580" name="Rectangle 26">
              <a:extLst>
                <a:ext uri="{FF2B5EF4-FFF2-40B4-BE49-F238E27FC236}">
                  <a16:creationId xmlns:a16="http://schemas.microsoft.com/office/drawing/2014/main" id="{B2DB44E9-2529-4742-A852-F08C458887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3" y="1580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3581" name="Rectangle 27">
              <a:extLst>
                <a:ext uri="{FF2B5EF4-FFF2-40B4-BE49-F238E27FC236}">
                  <a16:creationId xmlns:a16="http://schemas.microsoft.com/office/drawing/2014/main" id="{0A85E43B-E30C-4FB9-89C2-434D83056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" y="161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 altLang="en-US" sz="1800"/>
            </a:p>
          </p:txBody>
        </p:sp>
        <p:sp>
          <p:nvSpPr>
            <p:cNvPr id="143582" name="Rectangle 28">
              <a:extLst>
                <a:ext uri="{FF2B5EF4-FFF2-40B4-BE49-F238E27FC236}">
                  <a16:creationId xmlns:a16="http://schemas.microsoft.com/office/drawing/2014/main" id="{9F87D052-BA20-4379-83F6-0072DDAFF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0" y="1580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3583" name="Rectangle 29">
              <a:extLst>
                <a:ext uri="{FF2B5EF4-FFF2-40B4-BE49-F238E27FC236}">
                  <a16:creationId xmlns:a16="http://schemas.microsoft.com/office/drawing/2014/main" id="{D65A4CC1-38BB-4983-94A1-E1CA88A74C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5" y="161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 altLang="en-US" sz="1800"/>
            </a:p>
          </p:txBody>
        </p:sp>
        <p:sp>
          <p:nvSpPr>
            <p:cNvPr id="143584" name="Rectangle 30">
              <a:extLst>
                <a:ext uri="{FF2B5EF4-FFF2-40B4-BE49-F238E27FC236}">
                  <a16:creationId xmlns:a16="http://schemas.microsoft.com/office/drawing/2014/main" id="{952E020D-661E-4540-9F95-4FAFBE38F9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7" y="1580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3585" name="Rectangle 31">
              <a:extLst>
                <a:ext uri="{FF2B5EF4-FFF2-40B4-BE49-F238E27FC236}">
                  <a16:creationId xmlns:a16="http://schemas.microsoft.com/office/drawing/2014/main" id="{C41FE0FD-A7FA-4BA7-AD2C-577792D972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2" y="161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 altLang="en-US" sz="1800"/>
            </a:p>
          </p:txBody>
        </p:sp>
        <p:sp>
          <p:nvSpPr>
            <p:cNvPr id="143586" name="Rectangle 32">
              <a:extLst>
                <a:ext uri="{FF2B5EF4-FFF2-40B4-BE49-F238E27FC236}">
                  <a16:creationId xmlns:a16="http://schemas.microsoft.com/office/drawing/2014/main" id="{7439C132-C5C3-4BE9-BAAF-E955A9C49B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4" y="1580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3587" name="Rectangle 33">
              <a:extLst>
                <a:ext uri="{FF2B5EF4-FFF2-40B4-BE49-F238E27FC236}">
                  <a16:creationId xmlns:a16="http://schemas.microsoft.com/office/drawing/2014/main" id="{84E8487F-01EF-44D4-BD14-A165373214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9" y="161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 altLang="en-US" sz="1800"/>
            </a:p>
          </p:txBody>
        </p:sp>
        <p:sp>
          <p:nvSpPr>
            <p:cNvPr id="143588" name="Rectangle 34">
              <a:extLst>
                <a:ext uri="{FF2B5EF4-FFF2-40B4-BE49-F238E27FC236}">
                  <a16:creationId xmlns:a16="http://schemas.microsoft.com/office/drawing/2014/main" id="{011D90C5-6B1D-438A-B912-2701F046D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1" y="1580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3589" name="Rectangle 35">
              <a:extLst>
                <a:ext uri="{FF2B5EF4-FFF2-40B4-BE49-F238E27FC236}">
                  <a16:creationId xmlns:a16="http://schemas.microsoft.com/office/drawing/2014/main" id="{D65238C7-25A1-42F2-ABD1-72229C1771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6" y="161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 altLang="en-US" sz="1800"/>
            </a:p>
          </p:txBody>
        </p:sp>
        <p:sp>
          <p:nvSpPr>
            <p:cNvPr id="143590" name="Line 36">
              <a:extLst>
                <a:ext uri="{FF2B5EF4-FFF2-40B4-BE49-F238E27FC236}">
                  <a16:creationId xmlns:a16="http://schemas.microsoft.com/office/drawing/2014/main" id="{279F1765-AB03-4DD7-8F81-3F7B0C1A81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8" y="2123"/>
              <a:ext cx="2177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91" name="Rectangle 37">
              <a:extLst>
                <a:ext uri="{FF2B5EF4-FFF2-40B4-BE49-F238E27FC236}">
                  <a16:creationId xmlns:a16="http://schemas.microsoft.com/office/drawing/2014/main" id="{14C1CBD6-BB37-4225-A772-391C74C0E3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4" y="1733"/>
              <a:ext cx="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Helvetica" panose="020B0604020202020204" pitchFamily="34" charset="0"/>
                </a:rPr>
                <a:t>+</a:t>
              </a:r>
              <a:endParaRPr lang="en-US" altLang="en-US" sz="1800"/>
            </a:p>
          </p:txBody>
        </p:sp>
        <p:sp>
          <p:nvSpPr>
            <p:cNvPr id="143592" name="Rectangle 38">
              <a:extLst>
                <a:ext uri="{FF2B5EF4-FFF2-40B4-BE49-F238E27FC236}">
                  <a16:creationId xmlns:a16="http://schemas.microsoft.com/office/drawing/2014/main" id="{16C6ED37-C7C1-44C5-8B82-3E26B41A09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" y="2160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3593" name="Rectangle 39">
              <a:extLst>
                <a:ext uri="{FF2B5EF4-FFF2-40B4-BE49-F238E27FC236}">
                  <a16:creationId xmlns:a16="http://schemas.microsoft.com/office/drawing/2014/main" id="{EF247E8B-F54F-4561-9C0E-DF9567D755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7" y="219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 altLang="en-US" sz="1800"/>
            </a:p>
          </p:txBody>
        </p:sp>
        <p:sp>
          <p:nvSpPr>
            <p:cNvPr id="143594" name="Rectangle 40">
              <a:extLst>
                <a:ext uri="{FF2B5EF4-FFF2-40B4-BE49-F238E27FC236}">
                  <a16:creationId xmlns:a16="http://schemas.microsoft.com/office/drawing/2014/main" id="{C65783CA-8CBE-466E-A871-DB82BC41CB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9" y="2160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3595" name="Rectangle 41">
              <a:extLst>
                <a:ext uri="{FF2B5EF4-FFF2-40B4-BE49-F238E27FC236}">
                  <a16:creationId xmlns:a16="http://schemas.microsoft.com/office/drawing/2014/main" id="{F0B0B37A-F2F4-41C1-9D11-F4B6490B8D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4" y="219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 altLang="en-US" sz="1800"/>
            </a:p>
          </p:txBody>
        </p:sp>
        <p:sp>
          <p:nvSpPr>
            <p:cNvPr id="143596" name="Rectangle 42">
              <a:extLst>
                <a:ext uri="{FF2B5EF4-FFF2-40B4-BE49-F238E27FC236}">
                  <a16:creationId xmlns:a16="http://schemas.microsoft.com/office/drawing/2014/main" id="{DDE63ED9-47B2-4952-A222-EF15E7FDAA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6" y="2160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3597" name="Rectangle 43">
              <a:extLst>
                <a:ext uri="{FF2B5EF4-FFF2-40B4-BE49-F238E27FC236}">
                  <a16:creationId xmlns:a16="http://schemas.microsoft.com/office/drawing/2014/main" id="{D19B5C80-9AF7-4577-AC40-1C03DD625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1" y="219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 altLang="en-US" sz="1800"/>
            </a:p>
          </p:txBody>
        </p:sp>
        <p:sp>
          <p:nvSpPr>
            <p:cNvPr id="143598" name="Rectangle 44">
              <a:extLst>
                <a:ext uri="{FF2B5EF4-FFF2-40B4-BE49-F238E27FC236}">
                  <a16:creationId xmlns:a16="http://schemas.microsoft.com/office/drawing/2014/main" id="{E72CCD60-5618-4E44-A567-1CA8AC12D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3" y="2160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3599" name="Rectangle 45">
              <a:extLst>
                <a:ext uri="{FF2B5EF4-FFF2-40B4-BE49-F238E27FC236}">
                  <a16:creationId xmlns:a16="http://schemas.microsoft.com/office/drawing/2014/main" id="{2990521B-96AF-4ACB-BB01-02ED47ED2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" y="219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 altLang="en-US" sz="1800"/>
            </a:p>
          </p:txBody>
        </p:sp>
        <p:sp>
          <p:nvSpPr>
            <p:cNvPr id="143600" name="Rectangle 46">
              <a:extLst>
                <a:ext uri="{FF2B5EF4-FFF2-40B4-BE49-F238E27FC236}">
                  <a16:creationId xmlns:a16="http://schemas.microsoft.com/office/drawing/2014/main" id="{914D882F-ECAC-497D-A004-2EAB4AD383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0" y="2160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3601" name="Rectangle 47">
              <a:extLst>
                <a:ext uri="{FF2B5EF4-FFF2-40B4-BE49-F238E27FC236}">
                  <a16:creationId xmlns:a16="http://schemas.microsoft.com/office/drawing/2014/main" id="{064BC739-AFF6-490B-9B58-2019A61BEC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5" y="219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 altLang="en-US" sz="1800"/>
            </a:p>
          </p:txBody>
        </p:sp>
        <p:sp>
          <p:nvSpPr>
            <p:cNvPr id="143602" name="Rectangle 48">
              <a:extLst>
                <a:ext uri="{FF2B5EF4-FFF2-40B4-BE49-F238E27FC236}">
                  <a16:creationId xmlns:a16="http://schemas.microsoft.com/office/drawing/2014/main" id="{E3A3FB70-306C-4970-9109-85AA5D759C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7" y="2160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3603" name="Rectangle 49">
              <a:extLst>
                <a:ext uri="{FF2B5EF4-FFF2-40B4-BE49-F238E27FC236}">
                  <a16:creationId xmlns:a16="http://schemas.microsoft.com/office/drawing/2014/main" id="{7A04C00E-2F8A-4A03-96D2-68B70B1C8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2" y="219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 altLang="en-US" sz="1800"/>
            </a:p>
          </p:txBody>
        </p:sp>
        <p:sp>
          <p:nvSpPr>
            <p:cNvPr id="143604" name="Rectangle 50">
              <a:extLst>
                <a:ext uri="{FF2B5EF4-FFF2-40B4-BE49-F238E27FC236}">
                  <a16:creationId xmlns:a16="http://schemas.microsoft.com/office/drawing/2014/main" id="{1A37D5C7-62C0-47B8-8A62-8BF8E338B0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4" y="2160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3605" name="Rectangle 51">
              <a:extLst>
                <a:ext uri="{FF2B5EF4-FFF2-40B4-BE49-F238E27FC236}">
                  <a16:creationId xmlns:a16="http://schemas.microsoft.com/office/drawing/2014/main" id="{E07A5541-8117-4421-86F5-20E7ADE44C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9" y="219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 altLang="en-US" sz="1800"/>
            </a:p>
          </p:txBody>
        </p:sp>
        <p:sp>
          <p:nvSpPr>
            <p:cNvPr id="143606" name="Rectangle 52">
              <a:extLst>
                <a:ext uri="{FF2B5EF4-FFF2-40B4-BE49-F238E27FC236}">
                  <a16:creationId xmlns:a16="http://schemas.microsoft.com/office/drawing/2014/main" id="{D5ED3F52-286E-4B4B-881B-C38029F75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1" y="2160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3607" name="Rectangle 53">
              <a:extLst>
                <a:ext uri="{FF2B5EF4-FFF2-40B4-BE49-F238E27FC236}">
                  <a16:creationId xmlns:a16="http://schemas.microsoft.com/office/drawing/2014/main" id="{37434AB9-C816-443D-980B-19E0B26A19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6" y="219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 altLang="en-US" sz="1800"/>
            </a:p>
          </p:txBody>
        </p:sp>
        <p:sp>
          <p:nvSpPr>
            <p:cNvPr id="143608" name="Rectangle 54">
              <a:extLst>
                <a:ext uri="{FF2B5EF4-FFF2-40B4-BE49-F238E27FC236}">
                  <a16:creationId xmlns:a16="http://schemas.microsoft.com/office/drawing/2014/main" id="{777DF924-219B-4B3E-B6F8-55AC8E5797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5" y="1434"/>
              <a:ext cx="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143609" name="Rectangle 55">
              <a:extLst>
                <a:ext uri="{FF2B5EF4-FFF2-40B4-BE49-F238E27FC236}">
                  <a16:creationId xmlns:a16="http://schemas.microsoft.com/office/drawing/2014/main" id="{F4E1D90A-AF87-48EA-A337-A45F3A156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3" y="1616"/>
              <a:ext cx="5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79</a:t>
              </a:r>
              <a:endParaRPr lang="en-US" altLang="en-US" sz="1800"/>
            </a:p>
          </p:txBody>
        </p:sp>
        <p:sp>
          <p:nvSpPr>
            <p:cNvPr id="143610" name="Rectangle 56">
              <a:extLst>
                <a:ext uri="{FF2B5EF4-FFF2-40B4-BE49-F238E27FC236}">
                  <a16:creationId xmlns:a16="http://schemas.microsoft.com/office/drawing/2014/main" id="{590B24DD-EDE5-47A9-AFC7-11AF98F6D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3" y="1894"/>
              <a:ext cx="5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64</a:t>
              </a:r>
              <a:endParaRPr lang="en-US" altLang="en-US" sz="1800"/>
            </a:p>
          </p:txBody>
        </p:sp>
        <p:sp>
          <p:nvSpPr>
            <p:cNvPr id="143611" name="Rectangle 57">
              <a:extLst>
                <a:ext uri="{FF2B5EF4-FFF2-40B4-BE49-F238E27FC236}">
                  <a16:creationId xmlns:a16="http://schemas.microsoft.com/office/drawing/2014/main" id="{42F5ADF9-6AB5-48EC-B23B-FEBBBCBFEC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3" y="2198"/>
              <a:ext cx="50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143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(-113)</a:t>
              </a:r>
              <a:endParaRPr lang="en-US" altLang="en-US" sz="1800"/>
            </a:p>
          </p:txBody>
        </p:sp>
        <p:sp>
          <p:nvSpPr>
            <p:cNvPr id="143612" name="Rectangle 58">
              <a:extLst>
                <a:ext uri="{FF2B5EF4-FFF2-40B4-BE49-F238E27FC236}">
                  <a16:creationId xmlns:a16="http://schemas.microsoft.com/office/drawing/2014/main" id="{BEE5FC15-0196-4CDD-A8E9-23332197E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" y="2464"/>
              <a:ext cx="185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Helvetica" panose="020B0604020202020204" pitchFamily="34" charset="0"/>
                </a:rPr>
                <a:t>Carry = 0    Overflow = 1</a:t>
              </a:r>
              <a:endParaRPr lang="en-US" altLang="en-US" sz="1600"/>
            </a:p>
          </p:txBody>
        </p:sp>
        <p:sp>
          <p:nvSpPr>
            <p:cNvPr id="143613" name="Rectangle 59">
              <a:extLst>
                <a:ext uri="{FF2B5EF4-FFF2-40B4-BE49-F238E27FC236}">
                  <a16:creationId xmlns:a16="http://schemas.microsoft.com/office/drawing/2014/main" id="{579330A8-96A8-44D9-A9CB-FF634CE4D9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5" y="1434"/>
              <a:ext cx="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143614" name="Rectangle 60">
              <a:extLst>
                <a:ext uri="{FF2B5EF4-FFF2-40B4-BE49-F238E27FC236}">
                  <a16:creationId xmlns:a16="http://schemas.microsoft.com/office/drawing/2014/main" id="{39E03653-2C3F-4F8C-99B0-DF6D591641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5" y="1434"/>
              <a:ext cx="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143615" name="Rectangle 61">
              <a:extLst>
                <a:ext uri="{FF2B5EF4-FFF2-40B4-BE49-F238E27FC236}">
                  <a16:creationId xmlns:a16="http://schemas.microsoft.com/office/drawing/2014/main" id="{DE83D59B-E05F-4473-B071-AC694B973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0" y="1434"/>
              <a:ext cx="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143616" name="Rectangle 62">
              <a:extLst>
                <a:ext uri="{FF2B5EF4-FFF2-40B4-BE49-F238E27FC236}">
                  <a16:creationId xmlns:a16="http://schemas.microsoft.com/office/drawing/2014/main" id="{0F3EEB35-4449-4EE8-98B4-5F066E2E02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2" y="1434"/>
              <a:ext cx="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200" b="1"/>
            </a:p>
          </p:txBody>
        </p:sp>
        <p:sp>
          <p:nvSpPr>
            <p:cNvPr id="143617" name="Rectangle 63">
              <a:extLst>
                <a:ext uri="{FF2B5EF4-FFF2-40B4-BE49-F238E27FC236}">
                  <a16:creationId xmlns:a16="http://schemas.microsoft.com/office/drawing/2014/main" id="{5CF4170F-67BC-4606-B69B-CFBE7CD5B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4" y="1434"/>
              <a:ext cx="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200" b="1"/>
            </a:p>
          </p:txBody>
        </p:sp>
        <p:sp>
          <p:nvSpPr>
            <p:cNvPr id="143618" name="Rectangle 64">
              <a:extLst>
                <a:ext uri="{FF2B5EF4-FFF2-40B4-BE49-F238E27FC236}">
                  <a16:creationId xmlns:a16="http://schemas.microsoft.com/office/drawing/2014/main" id="{C985A8B9-968D-4BF7-96FD-2D811ED6F3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6" y="1434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b="1"/>
                <a:t>1</a:t>
              </a:r>
            </a:p>
          </p:txBody>
        </p:sp>
        <p:sp>
          <p:nvSpPr>
            <p:cNvPr id="143619" name="Rectangle 65">
              <a:extLst>
                <a:ext uri="{FF2B5EF4-FFF2-40B4-BE49-F238E27FC236}">
                  <a16:creationId xmlns:a16="http://schemas.microsoft.com/office/drawing/2014/main" id="{3D89032D-3D73-4CB7-B568-4B59EA62C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6" y="1434"/>
              <a:ext cx="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200" b="1"/>
            </a:p>
          </p:txBody>
        </p:sp>
      </p:grpSp>
      <p:grpSp>
        <p:nvGrpSpPr>
          <p:cNvPr id="143363" name="Group 66">
            <a:extLst>
              <a:ext uri="{FF2B5EF4-FFF2-40B4-BE49-F238E27FC236}">
                <a16:creationId xmlns:a16="http://schemas.microsoft.com/office/drawing/2014/main" id="{659F30B4-3D71-43FD-8992-BB1713DDE4B3}"/>
              </a:ext>
            </a:extLst>
          </p:cNvPr>
          <p:cNvGrpSpPr>
            <a:grpSpLocks/>
          </p:cNvGrpSpPr>
          <p:nvPr/>
        </p:nvGrpSpPr>
        <p:grpSpPr bwMode="auto">
          <a:xfrm>
            <a:off x="4629150" y="4235450"/>
            <a:ext cx="4032250" cy="2016125"/>
            <a:chOff x="2953" y="1398"/>
            <a:chExt cx="2540" cy="1270"/>
          </a:xfrm>
        </p:grpSpPr>
        <p:sp>
          <p:nvSpPr>
            <p:cNvPr id="143494" name="AutoShape 67">
              <a:extLst>
                <a:ext uri="{FF2B5EF4-FFF2-40B4-BE49-F238E27FC236}">
                  <a16:creationId xmlns:a16="http://schemas.microsoft.com/office/drawing/2014/main" id="{18CC6EBC-716D-42A0-B9C0-862857EA334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953" y="1398"/>
              <a:ext cx="2540" cy="127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95" name="Rectangle 68">
              <a:extLst>
                <a:ext uri="{FF2B5EF4-FFF2-40B4-BE49-F238E27FC236}">
                  <a16:creationId xmlns:a16="http://schemas.microsoft.com/office/drawing/2014/main" id="{5743DCEA-25AB-496E-B71B-977B737A4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" y="1856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3496" name="Rectangle 69">
              <a:extLst>
                <a:ext uri="{FF2B5EF4-FFF2-40B4-BE49-F238E27FC236}">
                  <a16:creationId xmlns:a16="http://schemas.microsoft.com/office/drawing/2014/main" id="{060550DB-78BD-49B3-B56E-5E4CF17B84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7" y="189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 altLang="en-US" sz="1800"/>
            </a:p>
          </p:txBody>
        </p:sp>
        <p:sp>
          <p:nvSpPr>
            <p:cNvPr id="143497" name="Rectangle 70">
              <a:extLst>
                <a:ext uri="{FF2B5EF4-FFF2-40B4-BE49-F238E27FC236}">
                  <a16:creationId xmlns:a16="http://schemas.microsoft.com/office/drawing/2014/main" id="{825268A5-E92E-458E-B5E2-23E09BDA5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9" y="1856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3498" name="Rectangle 71">
              <a:extLst>
                <a:ext uri="{FF2B5EF4-FFF2-40B4-BE49-F238E27FC236}">
                  <a16:creationId xmlns:a16="http://schemas.microsoft.com/office/drawing/2014/main" id="{3015B814-A2E7-44B8-9A3C-1B2BF31CE5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4" y="189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 altLang="en-US" sz="1800"/>
            </a:p>
          </p:txBody>
        </p:sp>
        <p:sp>
          <p:nvSpPr>
            <p:cNvPr id="143499" name="Rectangle 72">
              <a:extLst>
                <a:ext uri="{FF2B5EF4-FFF2-40B4-BE49-F238E27FC236}">
                  <a16:creationId xmlns:a16="http://schemas.microsoft.com/office/drawing/2014/main" id="{E31FD263-3904-4759-AB9A-675AEB9E0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6" y="1856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3500" name="Rectangle 73">
              <a:extLst>
                <a:ext uri="{FF2B5EF4-FFF2-40B4-BE49-F238E27FC236}">
                  <a16:creationId xmlns:a16="http://schemas.microsoft.com/office/drawing/2014/main" id="{D36D5545-C7BD-4B1E-A190-DD29BE3C90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1" y="189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 altLang="en-US" sz="1800"/>
            </a:p>
          </p:txBody>
        </p:sp>
        <p:sp>
          <p:nvSpPr>
            <p:cNvPr id="143501" name="Rectangle 74">
              <a:extLst>
                <a:ext uri="{FF2B5EF4-FFF2-40B4-BE49-F238E27FC236}">
                  <a16:creationId xmlns:a16="http://schemas.microsoft.com/office/drawing/2014/main" id="{6EB47ED6-F320-4660-A435-C968E28B3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3" y="1856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3502" name="Rectangle 75">
              <a:extLst>
                <a:ext uri="{FF2B5EF4-FFF2-40B4-BE49-F238E27FC236}">
                  <a16:creationId xmlns:a16="http://schemas.microsoft.com/office/drawing/2014/main" id="{FC6771CE-9F99-40F1-AEE7-7CB76CB1A9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" y="189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 altLang="en-US" sz="1800"/>
            </a:p>
          </p:txBody>
        </p:sp>
        <p:sp>
          <p:nvSpPr>
            <p:cNvPr id="143503" name="Rectangle 76">
              <a:extLst>
                <a:ext uri="{FF2B5EF4-FFF2-40B4-BE49-F238E27FC236}">
                  <a16:creationId xmlns:a16="http://schemas.microsoft.com/office/drawing/2014/main" id="{F2C0EFDE-E59B-4DF7-AF3D-8C13A45905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0" y="1856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3504" name="Rectangle 77">
              <a:extLst>
                <a:ext uri="{FF2B5EF4-FFF2-40B4-BE49-F238E27FC236}">
                  <a16:creationId xmlns:a16="http://schemas.microsoft.com/office/drawing/2014/main" id="{31AA4DE9-4DDF-4244-B1EE-7879AE6128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5" y="189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 altLang="en-US" sz="1800"/>
            </a:p>
          </p:txBody>
        </p:sp>
        <p:sp>
          <p:nvSpPr>
            <p:cNvPr id="143505" name="Rectangle 78">
              <a:extLst>
                <a:ext uri="{FF2B5EF4-FFF2-40B4-BE49-F238E27FC236}">
                  <a16:creationId xmlns:a16="http://schemas.microsoft.com/office/drawing/2014/main" id="{F7143751-1653-4D9E-B50A-4881BD2E1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7" y="1856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3506" name="Rectangle 79">
              <a:extLst>
                <a:ext uri="{FF2B5EF4-FFF2-40B4-BE49-F238E27FC236}">
                  <a16:creationId xmlns:a16="http://schemas.microsoft.com/office/drawing/2014/main" id="{E2C3EF52-5BD4-47A4-82B8-890042FAAC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2" y="189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 altLang="en-US" sz="1800"/>
            </a:p>
          </p:txBody>
        </p:sp>
        <p:sp>
          <p:nvSpPr>
            <p:cNvPr id="143507" name="Rectangle 80">
              <a:extLst>
                <a:ext uri="{FF2B5EF4-FFF2-40B4-BE49-F238E27FC236}">
                  <a16:creationId xmlns:a16="http://schemas.microsoft.com/office/drawing/2014/main" id="{173AAAAD-083F-45D8-AC24-9128530F05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4" y="1856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3508" name="Rectangle 81">
              <a:extLst>
                <a:ext uri="{FF2B5EF4-FFF2-40B4-BE49-F238E27FC236}">
                  <a16:creationId xmlns:a16="http://schemas.microsoft.com/office/drawing/2014/main" id="{4819D6EB-49EC-4C16-8246-AF6CB13960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9" y="189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 altLang="en-US" sz="1800"/>
            </a:p>
          </p:txBody>
        </p:sp>
        <p:sp>
          <p:nvSpPr>
            <p:cNvPr id="143509" name="Rectangle 82">
              <a:extLst>
                <a:ext uri="{FF2B5EF4-FFF2-40B4-BE49-F238E27FC236}">
                  <a16:creationId xmlns:a16="http://schemas.microsoft.com/office/drawing/2014/main" id="{5F5FC603-F096-45EE-B1BC-75E3F370B4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1" y="1856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3510" name="Rectangle 83">
              <a:extLst>
                <a:ext uri="{FF2B5EF4-FFF2-40B4-BE49-F238E27FC236}">
                  <a16:creationId xmlns:a16="http://schemas.microsoft.com/office/drawing/2014/main" id="{0B732134-2320-48C0-A278-08A419B468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6" y="189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 altLang="en-US" sz="1800"/>
            </a:p>
          </p:txBody>
        </p:sp>
        <p:sp>
          <p:nvSpPr>
            <p:cNvPr id="143511" name="Rectangle 84">
              <a:extLst>
                <a:ext uri="{FF2B5EF4-FFF2-40B4-BE49-F238E27FC236}">
                  <a16:creationId xmlns:a16="http://schemas.microsoft.com/office/drawing/2014/main" id="{7B170CD5-9BE0-49C2-B62C-14721ABA9D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" y="1580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3512" name="Rectangle 85">
              <a:extLst>
                <a:ext uri="{FF2B5EF4-FFF2-40B4-BE49-F238E27FC236}">
                  <a16:creationId xmlns:a16="http://schemas.microsoft.com/office/drawing/2014/main" id="{A04A75FB-C46D-4257-98A4-12E89D075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7" y="161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 altLang="en-US" sz="1800"/>
            </a:p>
          </p:txBody>
        </p:sp>
        <p:sp>
          <p:nvSpPr>
            <p:cNvPr id="143513" name="Rectangle 86">
              <a:extLst>
                <a:ext uri="{FF2B5EF4-FFF2-40B4-BE49-F238E27FC236}">
                  <a16:creationId xmlns:a16="http://schemas.microsoft.com/office/drawing/2014/main" id="{32EE2636-2FC7-4D24-8335-336F34197B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9" y="1580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3514" name="Rectangle 87">
              <a:extLst>
                <a:ext uri="{FF2B5EF4-FFF2-40B4-BE49-F238E27FC236}">
                  <a16:creationId xmlns:a16="http://schemas.microsoft.com/office/drawing/2014/main" id="{9FCAFACD-D2F2-49BF-A5B0-5F79CF07DB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4" y="161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 altLang="en-US" sz="1800"/>
            </a:p>
          </p:txBody>
        </p:sp>
        <p:sp>
          <p:nvSpPr>
            <p:cNvPr id="143515" name="Rectangle 88">
              <a:extLst>
                <a:ext uri="{FF2B5EF4-FFF2-40B4-BE49-F238E27FC236}">
                  <a16:creationId xmlns:a16="http://schemas.microsoft.com/office/drawing/2014/main" id="{9D3F6B8F-C4DE-4968-9252-7A84F3F7D0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6" y="1580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3516" name="Rectangle 89">
              <a:extLst>
                <a:ext uri="{FF2B5EF4-FFF2-40B4-BE49-F238E27FC236}">
                  <a16:creationId xmlns:a16="http://schemas.microsoft.com/office/drawing/2014/main" id="{F1D6AD42-BC73-4296-B8BB-89693F7EF9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1" y="161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 altLang="en-US" sz="1800"/>
            </a:p>
          </p:txBody>
        </p:sp>
        <p:sp>
          <p:nvSpPr>
            <p:cNvPr id="143517" name="Rectangle 90">
              <a:extLst>
                <a:ext uri="{FF2B5EF4-FFF2-40B4-BE49-F238E27FC236}">
                  <a16:creationId xmlns:a16="http://schemas.microsoft.com/office/drawing/2014/main" id="{0BD37D6B-8247-426F-B007-FCC2F1B541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3" y="1580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3518" name="Rectangle 91">
              <a:extLst>
                <a:ext uri="{FF2B5EF4-FFF2-40B4-BE49-F238E27FC236}">
                  <a16:creationId xmlns:a16="http://schemas.microsoft.com/office/drawing/2014/main" id="{DC3D1278-1CA7-4C4A-AB23-83BC1C29CE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" y="161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 altLang="en-US" sz="1800"/>
            </a:p>
          </p:txBody>
        </p:sp>
        <p:sp>
          <p:nvSpPr>
            <p:cNvPr id="143519" name="Rectangle 92">
              <a:extLst>
                <a:ext uri="{FF2B5EF4-FFF2-40B4-BE49-F238E27FC236}">
                  <a16:creationId xmlns:a16="http://schemas.microsoft.com/office/drawing/2014/main" id="{FBA9F068-9DDE-48E6-987F-F352A6666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0" y="1580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3520" name="Rectangle 93">
              <a:extLst>
                <a:ext uri="{FF2B5EF4-FFF2-40B4-BE49-F238E27FC236}">
                  <a16:creationId xmlns:a16="http://schemas.microsoft.com/office/drawing/2014/main" id="{B8D28297-4322-4178-B7DF-5C499CCD7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5" y="161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 altLang="en-US" sz="1800"/>
            </a:p>
          </p:txBody>
        </p:sp>
        <p:sp>
          <p:nvSpPr>
            <p:cNvPr id="143521" name="Rectangle 94">
              <a:extLst>
                <a:ext uri="{FF2B5EF4-FFF2-40B4-BE49-F238E27FC236}">
                  <a16:creationId xmlns:a16="http://schemas.microsoft.com/office/drawing/2014/main" id="{82E97A91-C5DA-43B7-AD03-845A10AE56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7" y="1580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3522" name="Rectangle 95">
              <a:extLst>
                <a:ext uri="{FF2B5EF4-FFF2-40B4-BE49-F238E27FC236}">
                  <a16:creationId xmlns:a16="http://schemas.microsoft.com/office/drawing/2014/main" id="{66DA2E27-EE25-4753-A788-C3995BB56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2" y="161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 altLang="en-US" sz="1800"/>
            </a:p>
          </p:txBody>
        </p:sp>
        <p:sp>
          <p:nvSpPr>
            <p:cNvPr id="143523" name="Rectangle 96">
              <a:extLst>
                <a:ext uri="{FF2B5EF4-FFF2-40B4-BE49-F238E27FC236}">
                  <a16:creationId xmlns:a16="http://schemas.microsoft.com/office/drawing/2014/main" id="{0CFB26CB-7EAD-4C1C-82FC-249BBBFF92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4" y="1580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3524" name="Rectangle 97">
              <a:extLst>
                <a:ext uri="{FF2B5EF4-FFF2-40B4-BE49-F238E27FC236}">
                  <a16:creationId xmlns:a16="http://schemas.microsoft.com/office/drawing/2014/main" id="{B1C0EE41-7DCD-4D45-A8EC-F0B265EEE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9" y="161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 altLang="en-US" sz="1800"/>
            </a:p>
          </p:txBody>
        </p:sp>
        <p:sp>
          <p:nvSpPr>
            <p:cNvPr id="143525" name="Rectangle 98">
              <a:extLst>
                <a:ext uri="{FF2B5EF4-FFF2-40B4-BE49-F238E27FC236}">
                  <a16:creationId xmlns:a16="http://schemas.microsoft.com/office/drawing/2014/main" id="{4D8AE9F5-0BAE-4762-82E3-535D93DED0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1" y="1580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3526" name="Rectangle 99">
              <a:extLst>
                <a:ext uri="{FF2B5EF4-FFF2-40B4-BE49-F238E27FC236}">
                  <a16:creationId xmlns:a16="http://schemas.microsoft.com/office/drawing/2014/main" id="{0A81A690-3B42-45EC-BC56-65183E668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6" y="161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 altLang="en-US" sz="1800"/>
            </a:p>
          </p:txBody>
        </p:sp>
        <p:sp>
          <p:nvSpPr>
            <p:cNvPr id="143527" name="Line 100">
              <a:extLst>
                <a:ext uri="{FF2B5EF4-FFF2-40B4-BE49-F238E27FC236}">
                  <a16:creationId xmlns:a16="http://schemas.microsoft.com/office/drawing/2014/main" id="{CE0C0268-8B79-43AC-9891-2470D904AF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8" y="2123"/>
              <a:ext cx="2177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28" name="Rectangle 101">
              <a:extLst>
                <a:ext uri="{FF2B5EF4-FFF2-40B4-BE49-F238E27FC236}">
                  <a16:creationId xmlns:a16="http://schemas.microsoft.com/office/drawing/2014/main" id="{DFE9714F-368A-4768-98D3-2589C6134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4" y="1733"/>
              <a:ext cx="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Helvetica" panose="020B0604020202020204" pitchFamily="34" charset="0"/>
                </a:rPr>
                <a:t>+</a:t>
              </a:r>
              <a:endParaRPr lang="en-US" altLang="en-US" sz="1800"/>
            </a:p>
          </p:txBody>
        </p:sp>
        <p:sp>
          <p:nvSpPr>
            <p:cNvPr id="143529" name="Rectangle 102">
              <a:extLst>
                <a:ext uri="{FF2B5EF4-FFF2-40B4-BE49-F238E27FC236}">
                  <a16:creationId xmlns:a16="http://schemas.microsoft.com/office/drawing/2014/main" id="{D791E932-0193-45B3-98B3-567E6EA7D8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" y="2160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3530" name="Rectangle 103">
              <a:extLst>
                <a:ext uri="{FF2B5EF4-FFF2-40B4-BE49-F238E27FC236}">
                  <a16:creationId xmlns:a16="http://schemas.microsoft.com/office/drawing/2014/main" id="{64F5B9EF-A341-43AD-B41C-29227300E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7" y="219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 altLang="en-US" sz="1800"/>
            </a:p>
          </p:txBody>
        </p:sp>
        <p:sp>
          <p:nvSpPr>
            <p:cNvPr id="143531" name="Rectangle 104">
              <a:extLst>
                <a:ext uri="{FF2B5EF4-FFF2-40B4-BE49-F238E27FC236}">
                  <a16:creationId xmlns:a16="http://schemas.microsoft.com/office/drawing/2014/main" id="{D456CD74-30E7-4956-BC26-CF50005F7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9" y="2160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3532" name="Rectangle 105">
              <a:extLst>
                <a:ext uri="{FF2B5EF4-FFF2-40B4-BE49-F238E27FC236}">
                  <a16:creationId xmlns:a16="http://schemas.microsoft.com/office/drawing/2014/main" id="{747EC992-E4C0-41C3-8D31-6B0A81203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4" y="219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 altLang="en-US" sz="1800"/>
            </a:p>
          </p:txBody>
        </p:sp>
        <p:sp>
          <p:nvSpPr>
            <p:cNvPr id="143533" name="Rectangle 106">
              <a:extLst>
                <a:ext uri="{FF2B5EF4-FFF2-40B4-BE49-F238E27FC236}">
                  <a16:creationId xmlns:a16="http://schemas.microsoft.com/office/drawing/2014/main" id="{C207ED08-383F-4D98-BC0A-8D06543C82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6" y="2160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3534" name="Rectangle 107">
              <a:extLst>
                <a:ext uri="{FF2B5EF4-FFF2-40B4-BE49-F238E27FC236}">
                  <a16:creationId xmlns:a16="http://schemas.microsoft.com/office/drawing/2014/main" id="{173DCF26-9995-4C7E-A55E-E2B1595011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1" y="219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 altLang="en-US" sz="1800"/>
            </a:p>
          </p:txBody>
        </p:sp>
        <p:sp>
          <p:nvSpPr>
            <p:cNvPr id="143535" name="Rectangle 108">
              <a:extLst>
                <a:ext uri="{FF2B5EF4-FFF2-40B4-BE49-F238E27FC236}">
                  <a16:creationId xmlns:a16="http://schemas.microsoft.com/office/drawing/2014/main" id="{23DF8632-D9FC-4D05-B795-C4914C7F6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3" y="2160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3536" name="Rectangle 109">
              <a:extLst>
                <a:ext uri="{FF2B5EF4-FFF2-40B4-BE49-F238E27FC236}">
                  <a16:creationId xmlns:a16="http://schemas.microsoft.com/office/drawing/2014/main" id="{80346869-55F7-4F42-9C44-45EBC32264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" y="219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 altLang="en-US" sz="1800"/>
            </a:p>
          </p:txBody>
        </p:sp>
        <p:sp>
          <p:nvSpPr>
            <p:cNvPr id="143537" name="Rectangle 110">
              <a:extLst>
                <a:ext uri="{FF2B5EF4-FFF2-40B4-BE49-F238E27FC236}">
                  <a16:creationId xmlns:a16="http://schemas.microsoft.com/office/drawing/2014/main" id="{B690C830-630E-477E-881B-FB6A113729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0" y="2160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3538" name="Rectangle 111">
              <a:extLst>
                <a:ext uri="{FF2B5EF4-FFF2-40B4-BE49-F238E27FC236}">
                  <a16:creationId xmlns:a16="http://schemas.microsoft.com/office/drawing/2014/main" id="{E3AD0009-8DFD-44B5-B753-EC6400DBAF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5" y="219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 altLang="en-US" sz="1800"/>
            </a:p>
          </p:txBody>
        </p:sp>
        <p:sp>
          <p:nvSpPr>
            <p:cNvPr id="143539" name="Rectangle 112">
              <a:extLst>
                <a:ext uri="{FF2B5EF4-FFF2-40B4-BE49-F238E27FC236}">
                  <a16:creationId xmlns:a16="http://schemas.microsoft.com/office/drawing/2014/main" id="{245B5FEF-D041-4C4B-92C0-2E91D90F1B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7" y="2160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3540" name="Rectangle 113">
              <a:extLst>
                <a:ext uri="{FF2B5EF4-FFF2-40B4-BE49-F238E27FC236}">
                  <a16:creationId xmlns:a16="http://schemas.microsoft.com/office/drawing/2014/main" id="{27DE44A2-1DF9-49B8-B2F1-B5AA666560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2" y="219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 altLang="en-US" sz="1800"/>
            </a:p>
          </p:txBody>
        </p:sp>
        <p:sp>
          <p:nvSpPr>
            <p:cNvPr id="143541" name="Rectangle 114">
              <a:extLst>
                <a:ext uri="{FF2B5EF4-FFF2-40B4-BE49-F238E27FC236}">
                  <a16:creationId xmlns:a16="http://schemas.microsoft.com/office/drawing/2014/main" id="{2614ED0B-FA8E-4581-8C88-2C5B9CB48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4" y="2160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3542" name="Rectangle 115">
              <a:extLst>
                <a:ext uri="{FF2B5EF4-FFF2-40B4-BE49-F238E27FC236}">
                  <a16:creationId xmlns:a16="http://schemas.microsoft.com/office/drawing/2014/main" id="{1BD2FF89-9D96-43A6-9C6D-4A8CCD041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9" y="219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 altLang="en-US" sz="1800"/>
            </a:p>
          </p:txBody>
        </p:sp>
        <p:sp>
          <p:nvSpPr>
            <p:cNvPr id="143543" name="Rectangle 116">
              <a:extLst>
                <a:ext uri="{FF2B5EF4-FFF2-40B4-BE49-F238E27FC236}">
                  <a16:creationId xmlns:a16="http://schemas.microsoft.com/office/drawing/2014/main" id="{8A33916F-6EF5-4F13-8F18-9B33D91CC0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1" y="2160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3544" name="Rectangle 117">
              <a:extLst>
                <a:ext uri="{FF2B5EF4-FFF2-40B4-BE49-F238E27FC236}">
                  <a16:creationId xmlns:a16="http://schemas.microsoft.com/office/drawing/2014/main" id="{952BBE29-29F0-4CEF-B82C-3AC438A2B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6" y="219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 altLang="en-US" sz="1800"/>
            </a:p>
          </p:txBody>
        </p:sp>
        <p:sp>
          <p:nvSpPr>
            <p:cNvPr id="143545" name="Rectangle 118">
              <a:extLst>
                <a:ext uri="{FF2B5EF4-FFF2-40B4-BE49-F238E27FC236}">
                  <a16:creationId xmlns:a16="http://schemas.microsoft.com/office/drawing/2014/main" id="{AE9DE2F2-8C4E-478A-984A-FB64EA22EA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5" y="1434"/>
              <a:ext cx="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143546" name="Rectangle 119">
              <a:extLst>
                <a:ext uri="{FF2B5EF4-FFF2-40B4-BE49-F238E27FC236}">
                  <a16:creationId xmlns:a16="http://schemas.microsoft.com/office/drawing/2014/main" id="{D8947FE0-7578-4D54-8DF7-48A8FCE948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3" y="1616"/>
              <a:ext cx="5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218 (-38)</a:t>
              </a:r>
              <a:endParaRPr lang="en-US" altLang="en-US" sz="1800"/>
            </a:p>
          </p:txBody>
        </p:sp>
        <p:sp>
          <p:nvSpPr>
            <p:cNvPr id="143547" name="Rectangle 120">
              <a:extLst>
                <a:ext uri="{FF2B5EF4-FFF2-40B4-BE49-F238E27FC236}">
                  <a16:creationId xmlns:a16="http://schemas.microsoft.com/office/drawing/2014/main" id="{78706729-232A-40DA-80DB-F594F23CB0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3" y="1894"/>
              <a:ext cx="5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157 (-99)</a:t>
              </a:r>
              <a:endParaRPr lang="en-US" altLang="en-US" sz="1800"/>
            </a:p>
          </p:txBody>
        </p:sp>
        <p:sp>
          <p:nvSpPr>
            <p:cNvPr id="143548" name="Rectangle 121">
              <a:extLst>
                <a:ext uri="{FF2B5EF4-FFF2-40B4-BE49-F238E27FC236}">
                  <a16:creationId xmlns:a16="http://schemas.microsoft.com/office/drawing/2014/main" id="{1AA1E461-0130-47A3-91E3-E2BD04F4D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3" y="2198"/>
              <a:ext cx="50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375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(-137)</a:t>
              </a:r>
              <a:endParaRPr lang="en-US" altLang="en-US" sz="1800"/>
            </a:p>
          </p:txBody>
        </p:sp>
        <p:sp>
          <p:nvSpPr>
            <p:cNvPr id="143549" name="Rectangle 122">
              <a:extLst>
                <a:ext uri="{FF2B5EF4-FFF2-40B4-BE49-F238E27FC236}">
                  <a16:creationId xmlns:a16="http://schemas.microsoft.com/office/drawing/2014/main" id="{56B5C7A6-F047-422C-8425-38BD99218B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" y="2464"/>
              <a:ext cx="185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Helvetica" panose="020B0604020202020204" pitchFamily="34" charset="0"/>
                </a:rPr>
                <a:t>Carry = 1    Overflow = 1</a:t>
              </a:r>
              <a:endParaRPr lang="en-US" altLang="en-US" sz="1600"/>
            </a:p>
          </p:txBody>
        </p:sp>
        <p:sp>
          <p:nvSpPr>
            <p:cNvPr id="143550" name="Rectangle 123">
              <a:extLst>
                <a:ext uri="{FF2B5EF4-FFF2-40B4-BE49-F238E27FC236}">
                  <a16:creationId xmlns:a16="http://schemas.microsoft.com/office/drawing/2014/main" id="{5BE1133D-79BC-45B8-B168-A379A63E32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5" y="1434"/>
              <a:ext cx="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143551" name="Rectangle 124">
              <a:extLst>
                <a:ext uri="{FF2B5EF4-FFF2-40B4-BE49-F238E27FC236}">
                  <a16:creationId xmlns:a16="http://schemas.microsoft.com/office/drawing/2014/main" id="{6F80B540-3C23-460E-A1D6-DEB959A1D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5" y="1434"/>
              <a:ext cx="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143552" name="Rectangle 125">
              <a:extLst>
                <a:ext uri="{FF2B5EF4-FFF2-40B4-BE49-F238E27FC236}">
                  <a16:creationId xmlns:a16="http://schemas.microsoft.com/office/drawing/2014/main" id="{1A243023-2E01-4D6C-BD8D-4F43F0AC0C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0" y="1434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 altLang="en-US" sz="1800" b="1"/>
            </a:p>
          </p:txBody>
        </p:sp>
        <p:sp>
          <p:nvSpPr>
            <p:cNvPr id="143553" name="Rectangle 126">
              <a:extLst>
                <a:ext uri="{FF2B5EF4-FFF2-40B4-BE49-F238E27FC236}">
                  <a16:creationId xmlns:a16="http://schemas.microsoft.com/office/drawing/2014/main" id="{B9699E49-A93F-44B8-B0FC-C9230FED56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2" y="1434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b="1"/>
                <a:t>1</a:t>
              </a:r>
            </a:p>
          </p:txBody>
        </p:sp>
        <p:sp>
          <p:nvSpPr>
            <p:cNvPr id="143554" name="Rectangle 127">
              <a:extLst>
                <a:ext uri="{FF2B5EF4-FFF2-40B4-BE49-F238E27FC236}">
                  <a16:creationId xmlns:a16="http://schemas.microsoft.com/office/drawing/2014/main" id="{FD6C5308-F42A-494D-B247-FD97DD78B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4" y="1434"/>
              <a:ext cx="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200" b="1"/>
            </a:p>
          </p:txBody>
        </p:sp>
        <p:sp>
          <p:nvSpPr>
            <p:cNvPr id="143555" name="Rectangle 128">
              <a:extLst>
                <a:ext uri="{FF2B5EF4-FFF2-40B4-BE49-F238E27FC236}">
                  <a16:creationId xmlns:a16="http://schemas.microsoft.com/office/drawing/2014/main" id="{38D500C0-CD9F-4C44-A7C6-4D2F77323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6" y="1434"/>
              <a:ext cx="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200" b="1"/>
            </a:p>
          </p:txBody>
        </p:sp>
        <p:sp>
          <p:nvSpPr>
            <p:cNvPr id="143556" name="Rectangle 129">
              <a:extLst>
                <a:ext uri="{FF2B5EF4-FFF2-40B4-BE49-F238E27FC236}">
                  <a16:creationId xmlns:a16="http://schemas.microsoft.com/office/drawing/2014/main" id="{4067C704-50D1-4125-AAA5-67524C958B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6" y="1434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b="1"/>
                <a:t>1</a:t>
              </a:r>
            </a:p>
          </p:txBody>
        </p:sp>
      </p:grpSp>
      <p:sp>
        <p:nvSpPr>
          <p:cNvPr id="143364" name="Rectangle 130">
            <a:extLst>
              <a:ext uri="{FF2B5EF4-FFF2-40B4-BE49-F238E27FC236}">
                <a16:creationId xmlns:a16="http://schemas.microsoft.com/office/drawing/2014/main" id="{35651BBE-11E8-4041-BA97-B2A66E48DE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Carry and Overflow Examples</a:t>
            </a:r>
          </a:p>
        </p:txBody>
      </p:sp>
      <p:sp>
        <p:nvSpPr>
          <p:cNvPr id="143365" name="Rectangle 131">
            <a:extLst>
              <a:ext uri="{FF2B5EF4-FFF2-40B4-BE49-F238E27FC236}">
                <a16:creationId xmlns:a16="http://schemas.microsoft.com/office/drawing/2014/main" id="{4DEDCA77-9209-4FBF-B0CE-B427F56398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685800"/>
          </a:xfrm>
          <a:noFill/>
        </p:spPr>
        <p:txBody>
          <a:bodyPr lIns="0" rIns="0"/>
          <a:lstStyle/>
          <a:p>
            <a:pPr eaLnBrk="1" hangingPunct="1">
              <a:lnSpc>
                <a:spcPct val="80000"/>
              </a:lnSpc>
            </a:pPr>
            <a:r>
              <a:rPr lang="en-US" altLang="en-US" sz="2000"/>
              <a:t>We can have carry without overflow and vice-versa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Four cases are possible</a:t>
            </a:r>
          </a:p>
        </p:txBody>
      </p:sp>
      <p:grpSp>
        <p:nvGrpSpPr>
          <p:cNvPr id="143366" name="Group 132">
            <a:extLst>
              <a:ext uri="{FF2B5EF4-FFF2-40B4-BE49-F238E27FC236}">
                <a16:creationId xmlns:a16="http://schemas.microsoft.com/office/drawing/2014/main" id="{D45784A8-DC3F-4C20-B55D-AB86EB28BC13}"/>
              </a:ext>
            </a:extLst>
          </p:cNvPr>
          <p:cNvGrpSpPr>
            <a:grpSpLocks/>
          </p:cNvGrpSpPr>
          <p:nvPr/>
        </p:nvGrpSpPr>
        <p:grpSpPr bwMode="auto">
          <a:xfrm>
            <a:off x="4629150" y="2103438"/>
            <a:ext cx="4032250" cy="2016125"/>
            <a:chOff x="2953" y="1398"/>
            <a:chExt cx="2540" cy="1270"/>
          </a:xfrm>
        </p:grpSpPr>
        <p:sp>
          <p:nvSpPr>
            <p:cNvPr id="143431" name="AutoShape 133">
              <a:extLst>
                <a:ext uri="{FF2B5EF4-FFF2-40B4-BE49-F238E27FC236}">
                  <a16:creationId xmlns:a16="http://schemas.microsoft.com/office/drawing/2014/main" id="{450968A0-A88A-40E7-99F7-AC953E91BB6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953" y="1398"/>
              <a:ext cx="2540" cy="127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32" name="Rectangle 134">
              <a:extLst>
                <a:ext uri="{FF2B5EF4-FFF2-40B4-BE49-F238E27FC236}">
                  <a16:creationId xmlns:a16="http://schemas.microsoft.com/office/drawing/2014/main" id="{C3948FF9-11A6-4CCE-AE67-3C5E1316B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" y="1856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3433" name="Rectangle 135">
              <a:extLst>
                <a:ext uri="{FF2B5EF4-FFF2-40B4-BE49-F238E27FC236}">
                  <a16:creationId xmlns:a16="http://schemas.microsoft.com/office/drawing/2014/main" id="{DAB5AB91-AA01-4E5E-A2BA-0867F5129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7" y="189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 altLang="en-US" sz="1800"/>
            </a:p>
          </p:txBody>
        </p:sp>
        <p:sp>
          <p:nvSpPr>
            <p:cNvPr id="143434" name="Rectangle 136">
              <a:extLst>
                <a:ext uri="{FF2B5EF4-FFF2-40B4-BE49-F238E27FC236}">
                  <a16:creationId xmlns:a16="http://schemas.microsoft.com/office/drawing/2014/main" id="{A44A1AA1-1A94-4FDE-BEB2-7A6493999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9" y="1856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3435" name="Rectangle 137">
              <a:extLst>
                <a:ext uri="{FF2B5EF4-FFF2-40B4-BE49-F238E27FC236}">
                  <a16:creationId xmlns:a16="http://schemas.microsoft.com/office/drawing/2014/main" id="{A0E6794B-E231-43F3-9CF7-7CFA38BD6A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4" y="189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 altLang="en-US" sz="1800"/>
            </a:p>
          </p:txBody>
        </p:sp>
        <p:sp>
          <p:nvSpPr>
            <p:cNvPr id="143436" name="Rectangle 138">
              <a:extLst>
                <a:ext uri="{FF2B5EF4-FFF2-40B4-BE49-F238E27FC236}">
                  <a16:creationId xmlns:a16="http://schemas.microsoft.com/office/drawing/2014/main" id="{B3DE61FA-9F62-4405-A8F2-993754B4A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6" y="1856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3437" name="Rectangle 139">
              <a:extLst>
                <a:ext uri="{FF2B5EF4-FFF2-40B4-BE49-F238E27FC236}">
                  <a16:creationId xmlns:a16="http://schemas.microsoft.com/office/drawing/2014/main" id="{1710B317-2E08-41E9-B302-E985986686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1" y="189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 altLang="en-US" sz="1800"/>
            </a:p>
          </p:txBody>
        </p:sp>
        <p:sp>
          <p:nvSpPr>
            <p:cNvPr id="143438" name="Rectangle 140">
              <a:extLst>
                <a:ext uri="{FF2B5EF4-FFF2-40B4-BE49-F238E27FC236}">
                  <a16:creationId xmlns:a16="http://schemas.microsoft.com/office/drawing/2014/main" id="{931196F8-DE2C-49B4-B669-224198A9B3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3" y="1856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3439" name="Rectangle 141">
              <a:extLst>
                <a:ext uri="{FF2B5EF4-FFF2-40B4-BE49-F238E27FC236}">
                  <a16:creationId xmlns:a16="http://schemas.microsoft.com/office/drawing/2014/main" id="{D7063FD9-DC5F-4861-9E3B-F067315947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" y="189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 altLang="en-US" sz="1800"/>
            </a:p>
          </p:txBody>
        </p:sp>
        <p:sp>
          <p:nvSpPr>
            <p:cNvPr id="143440" name="Rectangle 142">
              <a:extLst>
                <a:ext uri="{FF2B5EF4-FFF2-40B4-BE49-F238E27FC236}">
                  <a16:creationId xmlns:a16="http://schemas.microsoft.com/office/drawing/2014/main" id="{1F995ECB-85CB-45B9-92F2-CC5446C2EB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0" y="1856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3441" name="Rectangle 143">
              <a:extLst>
                <a:ext uri="{FF2B5EF4-FFF2-40B4-BE49-F238E27FC236}">
                  <a16:creationId xmlns:a16="http://schemas.microsoft.com/office/drawing/2014/main" id="{311AC261-D7B6-49FA-841B-7E4A5066B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5" y="189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 altLang="en-US" sz="1800"/>
            </a:p>
          </p:txBody>
        </p:sp>
        <p:sp>
          <p:nvSpPr>
            <p:cNvPr id="143442" name="Rectangle 144">
              <a:extLst>
                <a:ext uri="{FF2B5EF4-FFF2-40B4-BE49-F238E27FC236}">
                  <a16:creationId xmlns:a16="http://schemas.microsoft.com/office/drawing/2014/main" id="{7FDE7AA3-2D40-4E7F-B3D6-4E9E1BA06B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7" y="1856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3443" name="Rectangle 145">
              <a:extLst>
                <a:ext uri="{FF2B5EF4-FFF2-40B4-BE49-F238E27FC236}">
                  <a16:creationId xmlns:a16="http://schemas.microsoft.com/office/drawing/2014/main" id="{3B0572D3-9E1E-4004-97E2-F6A45A916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2" y="189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 altLang="en-US" sz="1800"/>
            </a:p>
          </p:txBody>
        </p:sp>
        <p:sp>
          <p:nvSpPr>
            <p:cNvPr id="143444" name="Rectangle 146">
              <a:extLst>
                <a:ext uri="{FF2B5EF4-FFF2-40B4-BE49-F238E27FC236}">
                  <a16:creationId xmlns:a16="http://schemas.microsoft.com/office/drawing/2014/main" id="{9E284685-87CC-4D2B-ABB4-3769545190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4" y="1856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3445" name="Rectangle 147">
              <a:extLst>
                <a:ext uri="{FF2B5EF4-FFF2-40B4-BE49-F238E27FC236}">
                  <a16:creationId xmlns:a16="http://schemas.microsoft.com/office/drawing/2014/main" id="{76118B3E-B60A-4759-99DB-3CFBD8ADA6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9" y="189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 altLang="en-US" sz="1800"/>
            </a:p>
          </p:txBody>
        </p:sp>
        <p:sp>
          <p:nvSpPr>
            <p:cNvPr id="143446" name="Rectangle 148">
              <a:extLst>
                <a:ext uri="{FF2B5EF4-FFF2-40B4-BE49-F238E27FC236}">
                  <a16:creationId xmlns:a16="http://schemas.microsoft.com/office/drawing/2014/main" id="{7EED86F6-A1BF-403B-97D4-8E52047D1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1" y="1856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3447" name="Rectangle 149">
              <a:extLst>
                <a:ext uri="{FF2B5EF4-FFF2-40B4-BE49-F238E27FC236}">
                  <a16:creationId xmlns:a16="http://schemas.microsoft.com/office/drawing/2014/main" id="{F51164AF-5E60-4DC9-B776-C3BF84D82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6" y="189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 altLang="en-US" sz="1800"/>
            </a:p>
          </p:txBody>
        </p:sp>
        <p:sp>
          <p:nvSpPr>
            <p:cNvPr id="143448" name="Rectangle 150">
              <a:extLst>
                <a:ext uri="{FF2B5EF4-FFF2-40B4-BE49-F238E27FC236}">
                  <a16:creationId xmlns:a16="http://schemas.microsoft.com/office/drawing/2014/main" id="{76BBD93D-9879-4AD5-8307-40828EF620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" y="1580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3449" name="Rectangle 151">
              <a:extLst>
                <a:ext uri="{FF2B5EF4-FFF2-40B4-BE49-F238E27FC236}">
                  <a16:creationId xmlns:a16="http://schemas.microsoft.com/office/drawing/2014/main" id="{A657E615-ED16-42CD-AFA7-24FF9E12D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7" y="161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 altLang="en-US" sz="1800"/>
            </a:p>
          </p:txBody>
        </p:sp>
        <p:sp>
          <p:nvSpPr>
            <p:cNvPr id="143450" name="Rectangle 152">
              <a:extLst>
                <a:ext uri="{FF2B5EF4-FFF2-40B4-BE49-F238E27FC236}">
                  <a16:creationId xmlns:a16="http://schemas.microsoft.com/office/drawing/2014/main" id="{2C0D421B-8312-46B4-8AB7-52B9CC60C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9" y="1580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3451" name="Rectangle 153">
              <a:extLst>
                <a:ext uri="{FF2B5EF4-FFF2-40B4-BE49-F238E27FC236}">
                  <a16:creationId xmlns:a16="http://schemas.microsoft.com/office/drawing/2014/main" id="{2C70EF0F-8BFC-4B36-A2B3-B55BB8058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4" y="161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 altLang="en-US" sz="1800"/>
            </a:p>
          </p:txBody>
        </p:sp>
        <p:sp>
          <p:nvSpPr>
            <p:cNvPr id="143452" name="Rectangle 154">
              <a:extLst>
                <a:ext uri="{FF2B5EF4-FFF2-40B4-BE49-F238E27FC236}">
                  <a16:creationId xmlns:a16="http://schemas.microsoft.com/office/drawing/2014/main" id="{58727459-93FF-4213-A437-8FF283CA6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6" y="1580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3453" name="Rectangle 155">
              <a:extLst>
                <a:ext uri="{FF2B5EF4-FFF2-40B4-BE49-F238E27FC236}">
                  <a16:creationId xmlns:a16="http://schemas.microsoft.com/office/drawing/2014/main" id="{86734586-E8F4-461F-A403-D023DD4B9A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1" y="161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 altLang="en-US" sz="1800"/>
            </a:p>
          </p:txBody>
        </p:sp>
        <p:sp>
          <p:nvSpPr>
            <p:cNvPr id="143454" name="Rectangle 156">
              <a:extLst>
                <a:ext uri="{FF2B5EF4-FFF2-40B4-BE49-F238E27FC236}">
                  <a16:creationId xmlns:a16="http://schemas.microsoft.com/office/drawing/2014/main" id="{9B34DBD9-868F-48C1-A205-AA4741879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3" y="1580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3455" name="Rectangle 157">
              <a:extLst>
                <a:ext uri="{FF2B5EF4-FFF2-40B4-BE49-F238E27FC236}">
                  <a16:creationId xmlns:a16="http://schemas.microsoft.com/office/drawing/2014/main" id="{31CD72BC-A2D6-41B1-A309-5BD3EA487F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" y="161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 altLang="en-US" sz="1800"/>
            </a:p>
          </p:txBody>
        </p:sp>
        <p:sp>
          <p:nvSpPr>
            <p:cNvPr id="143456" name="Rectangle 158">
              <a:extLst>
                <a:ext uri="{FF2B5EF4-FFF2-40B4-BE49-F238E27FC236}">
                  <a16:creationId xmlns:a16="http://schemas.microsoft.com/office/drawing/2014/main" id="{26D01D61-B529-4CA8-B31A-696275C47C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0" y="1580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3457" name="Rectangle 159">
              <a:extLst>
                <a:ext uri="{FF2B5EF4-FFF2-40B4-BE49-F238E27FC236}">
                  <a16:creationId xmlns:a16="http://schemas.microsoft.com/office/drawing/2014/main" id="{ADA53176-2C16-4ED7-9F60-B2A0C7923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5" y="161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 altLang="en-US" sz="1800"/>
            </a:p>
          </p:txBody>
        </p:sp>
        <p:sp>
          <p:nvSpPr>
            <p:cNvPr id="143458" name="Rectangle 160">
              <a:extLst>
                <a:ext uri="{FF2B5EF4-FFF2-40B4-BE49-F238E27FC236}">
                  <a16:creationId xmlns:a16="http://schemas.microsoft.com/office/drawing/2014/main" id="{5D16B54F-81A8-4457-85A0-C0ED649B2D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7" y="1580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3459" name="Rectangle 161">
              <a:extLst>
                <a:ext uri="{FF2B5EF4-FFF2-40B4-BE49-F238E27FC236}">
                  <a16:creationId xmlns:a16="http://schemas.microsoft.com/office/drawing/2014/main" id="{33F8B02F-DD37-49FD-9C68-8805A1392D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2" y="161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 altLang="en-US" sz="1800"/>
            </a:p>
          </p:txBody>
        </p:sp>
        <p:sp>
          <p:nvSpPr>
            <p:cNvPr id="143460" name="Rectangle 162">
              <a:extLst>
                <a:ext uri="{FF2B5EF4-FFF2-40B4-BE49-F238E27FC236}">
                  <a16:creationId xmlns:a16="http://schemas.microsoft.com/office/drawing/2014/main" id="{3AEA3A60-2DAB-4899-93B5-224EEE839B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4" y="1580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3461" name="Rectangle 163">
              <a:extLst>
                <a:ext uri="{FF2B5EF4-FFF2-40B4-BE49-F238E27FC236}">
                  <a16:creationId xmlns:a16="http://schemas.microsoft.com/office/drawing/2014/main" id="{E99D58C4-160F-42DB-824C-801AA008DC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9" y="161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 altLang="en-US" sz="1800"/>
            </a:p>
          </p:txBody>
        </p:sp>
        <p:sp>
          <p:nvSpPr>
            <p:cNvPr id="143462" name="Rectangle 164">
              <a:extLst>
                <a:ext uri="{FF2B5EF4-FFF2-40B4-BE49-F238E27FC236}">
                  <a16:creationId xmlns:a16="http://schemas.microsoft.com/office/drawing/2014/main" id="{B72AD0B8-D4FA-4DF1-B383-9651B2F12D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1" y="1580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3463" name="Rectangle 165">
              <a:extLst>
                <a:ext uri="{FF2B5EF4-FFF2-40B4-BE49-F238E27FC236}">
                  <a16:creationId xmlns:a16="http://schemas.microsoft.com/office/drawing/2014/main" id="{4E550FFC-2820-4BFD-BB75-83D01E77B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6" y="161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 altLang="en-US" sz="1800"/>
            </a:p>
          </p:txBody>
        </p:sp>
        <p:sp>
          <p:nvSpPr>
            <p:cNvPr id="143464" name="Line 166">
              <a:extLst>
                <a:ext uri="{FF2B5EF4-FFF2-40B4-BE49-F238E27FC236}">
                  <a16:creationId xmlns:a16="http://schemas.microsoft.com/office/drawing/2014/main" id="{030E9B16-13CF-45AC-92AD-7CD93FB828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8" y="2123"/>
              <a:ext cx="2177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65" name="Rectangle 167">
              <a:extLst>
                <a:ext uri="{FF2B5EF4-FFF2-40B4-BE49-F238E27FC236}">
                  <a16:creationId xmlns:a16="http://schemas.microsoft.com/office/drawing/2014/main" id="{5592C17F-AFF1-4E5A-8974-A213F8B46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4" y="1733"/>
              <a:ext cx="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Helvetica" panose="020B0604020202020204" pitchFamily="34" charset="0"/>
                </a:rPr>
                <a:t>+</a:t>
              </a:r>
              <a:endParaRPr lang="en-US" altLang="en-US" sz="1800"/>
            </a:p>
          </p:txBody>
        </p:sp>
        <p:sp>
          <p:nvSpPr>
            <p:cNvPr id="143466" name="Rectangle 168">
              <a:extLst>
                <a:ext uri="{FF2B5EF4-FFF2-40B4-BE49-F238E27FC236}">
                  <a16:creationId xmlns:a16="http://schemas.microsoft.com/office/drawing/2014/main" id="{DA5AC263-8B7B-4BA9-B17C-CB90E40A4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" y="2160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3467" name="Rectangle 169">
              <a:extLst>
                <a:ext uri="{FF2B5EF4-FFF2-40B4-BE49-F238E27FC236}">
                  <a16:creationId xmlns:a16="http://schemas.microsoft.com/office/drawing/2014/main" id="{A0BA2097-FF8E-47C1-A787-495759766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7" y="219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 altLang="en-US" sz="1800"/>
            </a:p>
          </p:txBody>
        </p:sp>
        <p:sp>
          <p:nvSpPr>
            <p:cNvPr id="143468" name="Rectangle 170">
              <a:extLst>
                <a:ext uri="{FF2B5EF4-FFF2-40B4-BE49-F238E27FC236}">
                  <a16:creationId xmlns:a16="http://schemas.microsoft.com/office/drawing/2014/main" id="{52D52018-78F6-40D3-9CC5-671142FCA3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9" y="2160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3469" name="Rectangle 171">
              <a:extLst>
                <a:ext uri="{FF2B5EF4-FFF2-40B4-BE49-F238E27FC236}">
                  <a16:creationId xmlns:a16="http://schemas.microsoft.com/office/drawing/2014/main" id="{5BE5CE5A-B6CB-413F-A347-B79C7ECB1B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4" y="219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 altLang="en-US" sz="1800"/>
            </a:p>
          </p:txBody>
        </p:sp>
        <p:sp>
          <p:nvSpPr>
            <p:cNvPr id="143470" name="Rectangle 172">
              <a:extLst>
                <a:ext uri="{FF2B5EF4-FFF2-40B4-BE49-F238E27FC236}">
                  <a16:creationId xmlns:a16="http://schemas.microsoft.com/office/drawing/2014/main" id="{B576CDCA-DDEC-41E4-8D45-9F920D363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6" y="2160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3471" name="Rectangle 173">
              <a:extLst>
                <a:ext uri="{FF2B5EF4-FFF2-40B4-BE49-F238E27FC236}">
                  <a16:creationId xmlns:a16="http://schemas.microsoft.com/office/drawing/2014/main" id="{C7B3BD36-372F-4D68-B129-CD7583F993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1" y="219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 altLang="en-US" sz="1800"/>
            </a:p>
          </p:txBody>
        </p:sp>
        <p:sp>
          <p:nvSpPr>
            <p:cNvPr id="143472" name="Rectangle 174">
              <a:extLst>
                <a:ext uri="{FF2B5EF4-FFF2-40B4-BE49-F238E27FC236}">
                  <a16:creationId xmlns:a16="http://schemas.microsoft.com/office/drawing/2014/main" id="{467231EB-5C71-4250-A2BC-B009B11FA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3" y="2160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3473" name="Rectangle 175">
              <a:extLst>
                <a:ext uri="{FF2B5EF4-FFF2-40B4-BE49-F238E27FC236}">
                  <a16:creationId xmlns:a16="http://schemas.microsoft.com/office/drawing/2014/main" id="{A3DB77AC-1F9C-41E8-8C76-951F47072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" y="219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 altLang="en-US" sz="1800"/>
            </a:p>
          </p:txBody>
        </p:sp>
        <p:sp>
          <p:nvSpPr>
            <p:cNvPr id="143474" name="Rectangle 176">
              <a:extLst>
                <a:ext uri="{FF2B5EF4-FFF2-40B4-BE49-F238E27FC236}">
                  <a16:creationId xmlns:a16="http://schemas.microsoft.com/office/drawing/2014/main" id="{6D3791B5-9FB5-4A9C-ADF8-132C5F2A2E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0" y="2160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3475" name="Rectangle 177">
              <a:extLst>
                <a:ext uri="{FF2B5EF4-FFF2-40B4-BE49-F238E27FC236}">
                  <a16:creationId xmlns:a16="http://schemas.microsoft.com/office/drawing/2014/main" id="{5E065E27-CAB8-4A5D-B19E-27608DE1C4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5" y="219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 altLang="en-US" sz="1800"/>
            </a:p>
          </p:txBody>
        </p:sp>
        <p:sp>
          <p:nvSpPr>
            <p:cNvPr id="143476" name="Rectangle 178">
              <a:extLst>
                <a:ext uri="{FF2B5EF4-FFF2-40B4-BE49-F238E27FC236}">
                  <a16:creationId xmlns:a16="http://schemas.microsoft.com/office/drawing/2014/main" id="{471FABDE-0F8A-466E-8394-E67F7B016F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7" y="2160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3477" name="Rectangle 179">
              <a:extLst>
                <a:ext uri="{FF2B5EF4-FFF2-40B4-BE49-F238E27FC236}">
                  <a16:creationId xmlns:a16="http://schemas.microsoft.com/office/drawing/2014/main" id="{C6A80DE7-0137-423D-92A8-FA1A6C715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2" y="219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 altLang="en-US" sz="1800"/>
            </a:p>
          </p:txBody>
        </p:sp>
        <p:sp>
          <p:nvSpPr>
            <p:cNvPr id="143478" name="Rectangle 180">
              <a:extLst>
                <a:ext uri="{FF2B5EF4-FFF2-40B4-BE49-F238E27FC236}">
                  <a16:creationId xmlns:a16="http://schemas.microsoft.com/office/drawing/2014/main" id="{923250BB-B1FE-47FE-BB7B-5C0CFA872B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4" y="2160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3479" name="Rectangle 181">
              <a:extLst>
                <a:ext uri="{FF2B5EF4-FFF2-40B4-BE49-F238E27FC236}">
                  <a16:creationId xmlns:a16="http://schemas.microsoft.com/office/drawing/2014/main" id="{78F25E74-0EAD-4AFD-93D9-08B945F66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9" y="219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 altLang="en-US" sz="1800"/>
            </a:p>
          </p:txBody>
        </p:sp>
        <p:sp>
          <p:nvSpPr>
            <p:cNvPr id="143480" name="Rectangle 182">
              <a:extLst>
                <a:ext uri="{FF2B5EF4-FFF2-40B4-BE49-F238E27FC236}">
                  <a16:creationId xmlns:a16="http://schemas.microsoft.com/office/drawing/2014/main" id="{A9D2535F-90A7-4B9E-8280-CF149CA77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1" y="2160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3481" name="Rectangle 183">
              <a:extLst>
                <a:ext uri="{FF2B5EF4-FFF2-40B4-BE49-F238E27FC236}">
                  <a16:creationId xmlns:a16="http://schemas.microsoft.com/office/drawing/2014/main" id="{B57C5168-19AB-4DA2-8EC5-0F28211A4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6" y="219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 altLang="en-US" sz="1800"/>
            </a:p>
          </p:txBody>
        </p:sp>
        <p:sp>
          <p:nvSpPr>
            <p:cNvPr id="143482" name="Rectangle 184">
              <a:extLst>
                <a:ext uri="{FF2B5EF4-FFF2-40B4-BE49-F238E27FC236}">
                  <a16:creationId xmlns:a16="http://schemas.microsoft.com/office/drawing/2014/main" id="{A6A7C626-059E-4400-B568-7E365AB38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5" y="1434"/>
              <a:ext cx="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143483" name="Rectangle 185">
              <a:extLst>
                <a:ext uri="{FF2B5EF4-FFF2-40B4-BE49-F238E27FC236}">
                  <a16:creationId xmlns:a16="http://schemas.microsoft.com/office/drawing/2014/main" id="{70CB34EC-FCFC-4907-BC9B-F09B75FCB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3" y="1616"/>
              <a:ext cx="5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15</a:t>
              </a:r>
              <a:endParaRPr lang="en-US" altLang="en-US" sz="1800"/>
            </a:p>
          </p:txBody>
        </p:sp>
        <p:sp>
          <p:nvSpPr>
            <p:cNvPr id="143484" name="Rectangle 186">
              <a:extLst>
                <a:ext uri="{FF2B5EF4-FFF2-40B4-BE49-F238E27FC236}">
                  <a16:creationId xmlns:a16="http://schemas.microsoft.com/office/drawing/2014/main" id="{56A50AEB-BB2F-4120-A58A-AAE7F0F000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3" y="1894"/>
              <a:ext cx="5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245 (-8)</a:t>
              </a:r>
              <a:endParaRPr lang="en-US" altLang="en-US" sz="1800"/>
            </a:p>
          </p:txBody>
        </p:sp>
        <p:sp>
          <p:nvSpPr>
            <p:cNvPr id="143485" name="Rectangle 187">
              <a:extLst>
                <a:ext uri="{FF2B5EF4-FFF2-40B4-BE49-F238E27FC236}">
                  <a16:creationId xmlns:a16="http://schemas.microsoft.com/office/drawing/2014/main" id="{E73AE89A-07BA-45DB-8F14-BE52169B3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3" y="2198"/>
              <a:ext cx="5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7</a:t>
              </a:r>
              <a:endParaRPr lang="en-US" altLang="en-US" sz="1800"/>
            </a:p>
          </p:txBody>
        </p:sp>
        <p:sp>
          <p:nvSpPr>
            <p:cNvPr id="143486" name="Rectangle 188">
              <a:extLst>
                <a:ext uri="{FF2B5EF4-FFF2-40B4-BE49-F238E27FC236}">
                  <a16:creationId xmlns:a16="http://schemas.microsoft.com/office/drawing/2014/main" id="{F94A124A-C361-4649-9413-9008397A3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" y="2464"/>
              <a:ext cx="185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Helvetica" panose="020B0604020202020204" pitchFamily="34" charset="0"/>
                </a:rPr>
                <a:t>Carry = 1    Overflow = 0</a:t>
              </a:r>
              <a:endParaRPr lang="en-US" altLang="en-US" sz="1600"/>
            </a:p>
          </p:txBody>
        </p:sp>
        <p:sp>
          <p:nvSpPr>
            <p:cNvPr id="143487" name="Rectangle 189">
              <a:extLst>
                <a:ext uri="{FF2B5EF4-FFF2-40B4-BE49-F238E27FC236}">
                  <a16:creationId xmlns:a16="http://schemas.microsoft.com/office/drawing/2014/main" id="{468633A4-7FD6-43AE-A806-02BDC943D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5" y="1434"/>
              <a:ext cx="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143488" name="Rectangle 190">
              <a:extLst>
                <a:ext uri="{FF2B5EF4-FFF2-40B4-BE49-F238E27FC236}">
                  <a16:creationId xmlns:a16="http://schemas.microsoft.com/office/drawing/2014/main" id="{21567DB5-6FA2-429F-8B31-B803184A2C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5" y="1434"/>
              <a:ext cx="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143489" name="Rectangle 191">
              <a:extLst>
                <a:ext uri="{FF2B5EF4-FFF2-40B4-BE49-F238E27FC236}">
                  <a16:creationId xmlns:a16="http://schemas.microsoft.com/office/drawing/2014/main" id="{86FD53B7-24CB-4A8D-BA19-3FD2C9D99C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0" y="1434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 altLang="en-US" sz="1800" b="1"/>
            </a:p>
          </p:txBody>
        </p:sp>
        <p:sp>
          <p:nvSpPr>
            <p:cNvPr id="143490" name="Rectangle 192">
              <a:extLst>
                <a:ext uri="{FF2B5EF4-FFF2-40B4-BE49-F238E27FC236}">
                  <a16:creationId xmlns:a16="http://schemas.microsoft.com/office/drawing/2014/main" id="{83A2018E-1527-4C64-A006-DBEEC041A5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2" y="1434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b="1"/>
                <a:t>1</a:t>
              </a:r>
            </a:p>
          </p:txBody>
        </p:sp>
        <p:sp>
          <p:nvSpPr>
            <p:cNvPr id="143491" name="Rectangle 193">
              <a:extLst>
                <a:ext uri="{FF2B5EF4-FFF2-40B4-BE49-F238E27FC236}">
                  <a16:creationId xmlns:a16="http://schemas.microsoft.com/office/drawing/2014/main" id="{766A30D0-40A8-41EE-844D-10A2411C2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4" y="1434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b="1"/>
                <a:t>1</a:t>
              </a:r>
            </a:p>
          </p:txBody>
        </p:sp>
        <p:sp>
          <p:nvSpPr>
            <p:cNvPr id="143492" name="Rectangle 194">
              <a:extLst>
                <a:ext uri="{FF2B5EF4-FFF2-40B4-BE49-F238E27FC236}">
                  <a16:creationId xmlns:a16="http://schemas.microsoft.com/office/drawing/2014/main" id="{27CC1333-6A1F-4DD4-A280-0BEB7FBDDE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6" y="1434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b="1"/>
                <a:t>1</a:t>
              </a:r>
            </a:p>
          </p:txBody>
        </p:sp>
        <p:sp>
          <p:nvSpPr>
            <p:cNvPr id="143493" name="Rectangle 195">
              <a:extLst>
                <a:ext uri="{FF2B5EF4-FFF2-40B4-BE49-F238E27FC236}">
                  <a16:creationId xmlns:a16="http://schemas.microsoft.com/office/drawing/2014/main" id="{79630281-13B2-4908-8FA5-FE97821C8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6" y="1434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b="1"/>
                <a:t>1</a:t>
              </a:r>
            </a:p>
          </p:txBody>
        </p:sp>
      </p:grpSp>
      <p:grpSp>
        <p:nvGrpSpPr>
          <p:cNvPr id="143367" name="Group 196">
            <a:extLst>
              <a:ext uri="{FF2B5EF4-FFF2-40B4-BE49-F238E27FC236}">
                <a16:creationId xmlns:a16="http://schemas.microsoft.com/office/drawing/2014/main" id="{2B870D21-07F0-44AE-83FE-53C183D9E1FD}"/>
              </a:ext>
            </a:extLst>
          </p:cNvPr>
          <p:cNvGrpSpPr>
            <a:grpSpLocks/>
          </p:cNvGrpSpPr>
          <p:nvPr/>
        </p:nvGrpSpPr>
        <p:grpSpPr bwMode="auto">
          <a:xfrm>
            <a:off x="482600" y="2103438"/>
            <a:ext cx="4032250" cy="2016125"/>
            <a:chOff x="2953" y="1398"/>
            <a:chExt cx="2540" cy="1270"/>
          </a:xfrm>
        </p:grpSpPr>
        <p:sp>
          <p:nvSpPr>
            <p:cNvPr id="143368" name="AutoShape 197">
              <a:extLst>
                <a:ext uri="{FF2B5EF4-FFF2-40B4-BE49-F238E27FC236}">
                  <a16:creationId xmlns:a16="http://schemas.microsoft.com/office/drawing/2014/main" id="{1FA0C356-7007-4FEE-923D-2C432C00E7A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953" y="1398"/>
              <a:ext cx="2540" cy="127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369" name="Rectangle 198">
              <a:extLst>
                <a:ext uri="{FF2B5EF4-FFF2-40B4-BE49-F238E27FC236}">
                  <a16:creationId xmlns:a16="http://schemas.microsoft.com/office/drawing/2014/main" id="{CF9A3BBF-A336-4792-A3EF-670CF54B38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" y="1856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3370" name="Rectangle 199">
              <a:extLst>
                <a:ext uri="{FF2B5EF4-FFF2-40B4-BE49-F238E27FC236}">
                  <a16:creationId xmlns:a16="http://schemas.microsoft.com/office/drawing/2014/main" id="{A9503263-7BA3-4EFB-B2CD-159768F47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7" y="189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 altLang="en-US" sz="1800"/>
            </a:p>
          </p:txBody>
        </p:sp>
        <p:sp>
          <p:nvSpPr>
            <p:cNvPr id="143371" name="Rectangle 200">
              <a:extLst>
                <a:ext uri="{FF2B5EF4-FFF2-40B4-BE49-F238E27FC236}">
                  <a16:creationId xmlns:a16="http://schemas.microsoft.com/office/drawing/2014/main" id="{775996CB-6937-44C2-84D7-3694B8A202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9" y="1856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3372" name="Rectangle 201">
              <a:extLst>
                <a:ext uri="{FF2B5EF4-FFF2-40B4-BE49-F238E27FC236}">
                  <a16:creationId xmlns:a16="http://schemas.microsoft.com/office/drawing/2014/main" id="{FE255163-3568-4295-8188-7FA4FCC00F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4" y="189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 altLang="en-US" sz="1800"/>
            </a:p>
          </p:txBody>
        </p:sp>
        <p:sp>
          <p:nvSpPr>
            <p:cNvPr id="143373" name="Rectangle 202">
              <a:extLst>
                <a:ext uri="{FF2B5EF4-FFF2-40B4-BE49-F238E27FC236}">
                  <a16:creationId xmlns:a16="http://schemas.microsoft.com/office/drawing/2014/main" id="{632ADBC1-BF72-4775-AFFD-962F3A84F0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6" y="1856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3374" name="Rectangle 203">
              <a:extLst>
                <a:ext uri="{FF2B5EF4-FFF2-40B4-BE49-F238E27FC236}">
                  <a16:creationId xmlns:a16="http://schemas.microsoft.com/office/drawing/2014/main" id="{623F70AD-BDA2-4E7B-91DE-C80A186403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1" y="189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 altLang="en-US" sz="1800"/>
            </a:p>
          </p:txBody>
        </p:sp>
        <p:sp>
          <p:nvSpPr>
            <p:cNvPr id="143375" name="Rectangle 204">
              <a:extLst>
                <a:ext uri="{FF2B5EF4-FFF2-40B4-BE49-F238E27FC236}">
                  <a16:creationId xmlns:a16="http://schemas.microsoft.com/office/drawing/2014/main" id="{65A54422-0081-4A48-A24A-EFF41B31D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3" y="1856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3376" name="Rectangle 205">
              <a:extLst>
                <a:ext uri="{FF2B5EF4-FFF2-40B4-BE49-F238E27FC236}">
                  <a16:creationId xmlns:a16="http://schemas.microsoft.com/office/drawing/2014/main" id="{D2F590A9-4A28-4EFA-8505-249859C4C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" y="189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 altLang="en-US" sz="1800"/>
            </a:p>
          </p:txBody>
        </p:sp>
        <p:sp>
          <p:nvSpPr>
            <p:cNvPr id="143377" name="Rectangle 206">
              <a:extLst>
                <a:ext uri="{FF2B5EF4-FFF2-40B4-BE49-F238E27FC236}">
                  <a16:creationId xmlns:a16="http://schemas.microsoft.com/office/drawing/2014/main" id="{AEF40D57-E56B-4BC3-9B20-94019BC159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0" y="1856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3378" name="Rectangle 207">
              <a:extLst>
                <a:ext uri="{FF2B5EF4-FFF2-40B4-BE49-F238E27FC236}">
                  <a16:creationId xmlns:a16="http://schemas.microsoft.com/office/drawing/2014/main" id="{E32F4FA0-5ABD-4339-83FA-3D470E4A8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5" y="189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 altLang="en-US" sz="1800"/>
            </a:p>
          </p:txBody>
        </p:sp>
        <p:sp>
          <p:nvSpPr>
            <p:cNvPr id="143379" name="Rectangle 208">
              <a:extLst>
                <a:ext uri="{FF2B5EF4-FFF2-40B4-BE49-F238E27FC236}">
                  <a16:creationId xmlns:a16="http://schemas.microsoft.com/office/drawing/2014/main" id="{99FF04C1-AA57-42A1-BDCD-73715D05AE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7" y="1856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3380" name="Rectangle 209">
              <a:extLst>
                <a:ext uri="{FF2B5EF4-FFF2-40B4-BE49-F238E27FC236}">
                  <a16:creationId xmlns:a16="http://schemas.microsoft.com/office/drawing/2014/main" id="{0206573B-BE80-4FF8-A565-CFA9C06D6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2" y="189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 altLang="en-US" sz="1800"/>
            </a:p>
          </p:txBody>
        </p:sp>
        <p:sp>
          <p:nvSpPr>
            <p:cNvPr id="143381" name="Rectangle 210">
              <a:extLst>
                <a:ext uri="{FF2B5EF4-FFF2-40B4-BE49-F238E27FC236}">
                  <a16:creationId xmlns:a16="http://schemas.microsoft.com/office/drawing/2014/main" id="{8D80A09C-C8C8-4897-8220-714FD5DBE3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4" y="1856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3382" name="Rectangle 211">
              <a:extLst>
                <a:ext uri="{FF2B5EF4-FFF2-40B4-BE49-F238E27FC236}">
                  <a16:creationId xmlns:a16="http://schemas.microsoft.com/office/drawing/2014/main" id="{BA9E95A9-0A46-4608-A6C1-03D94112A5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9" y="189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 altLang="en-US" sz="1800"/>
            </a:p>
          </p:txBody>
        </p:sp>
        <p:sp>
          <p:nvSpPr>
            <p:cNvPr id="143383" name="Rectangle 212">
              <a:extLst>
                <a:ext uri="{FF2B5EF4-FFF2-40B4-BE49-F238E27FC236}">
                  <a16:creationId xmlns:a16="http://schemas.microsoft.com/office/drawing/2014/main" id="{D7AEC2D2-B5AB-4392-98B5-B59C08148F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1" y="1856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3384" name="Rectangle 213">
              <a:extLst>
                <a:ext uri="{FF2B5EF4-FFF2-40B4-BE49-F238E27FC236}">
                  <a16:creationId xmlns:a16="http://schemas.microsoft.com/office/drawing/2014/main" id="{62BF1A4A-D7EC-4AC3-8073-7A28A70AED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6" y="189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 altLang="en-US" sz="1800"/>
            </a:p>
          </p:txBody>
        </p:sp>
        <p:sp>
          <p:nvSpPr>
            <p:cNvPr id="143385" name="Rectangle 214">
              <a:extLst>
                <a:ext uri="{FF2B5EF4-FFF2-40B4-BE49-F238E27FC236}">
                  <a16:creationId xmlns:a16="http://schemas.microsoft.com/office/drawing/2014/main" id="{2C4D29BA-951D-459A-8FD1-7F6B93C758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" y="1580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3386" name="Rectangle 215">
              <a:extLst>
                <a:ext uri="{FF2B5EF4-FFF2-40B4-BE49-F238E27FC236}">
                  <a16:creationId xmlns:a16="http://schemas.microsoft.com/office/drawing/2014/main" id="{99EE6EDF-ED7D-4F59-A68E-CF105EF24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7" y="161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 altLang="en-US" sz="1800"/>
            </a:p>
          </p:txBody>
        </p:sp>
        <p:sp>
          <p:nvSpPr>
            <p:cNvPr id="143387" name="Rectangle 216">
              <a:extLst>
                <a:ext uri="{FF2B5EF4-FFF2-40B4-BE49-F238E27FC236}">
                  <a16:creationId xmlns:a16="http://schemas.microsoft.com/office/drawing/2014/main" id="{338E3947-136A-45D7-ACC2-E8069DA730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9" y="1580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3388" name="Rectangle 217">
              <a:extLst>
                <a:ext uri="{FF2B5EF4-FFF2-40B4-BE49-F238E27FC236}">
                  <a16:creationId xmlns:a16="http://schemas.microsoft.com/office/drawing/2014/main" id="{9F0F92AF-6857-42B4-ADAE-12181FF15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4" y="161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 altLang="en-US" sz="1800"/>
            </a:p>
          </p:txBody>
        </p:sp>
        <p:sp>
          <p:nvSpPr>
            <p:cNvPr id="143389" name="Rectangle 218">
              <a:extLst>
                <a:ext uri="{FF2B5EF4-FFF2-40B4-BE49-F238E27FC236}">
                  <a16:creationId xmlns:a16="http://schemas.microsoft.com/office/drawing/2014/main" id="{A8402555-C714-4DBE-AE4D-DF80E9EB3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6" y="1580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3390" name="Rectangle 219">
              <a:extLst>
                <a:ext uri="{FF2B5EF4-FFF2-40B4-BE49-F238E27FC236}">
                  <a16:creationId xmlns:a16="http://schemas.microsoft.com/office/drawing/2014/main" id="{93ABE218-DB3E-43C0-B7B9-3A998729DC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1" y="161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 altLang="en-US" sz="1800"/>
            </a:p>
          </p:txBody>
        </p:sp>
        <p:sp>
          <p:nvSpPr>
            <p:cNvPr id="143391" name="Rectangle 220">
              <a:extLst>
                <a:ext uri="{FF2B5EF4-FFF2-40B4-BE49-F238E27FC236}">
                  <a16:creationId xmlns:a16="http://schemas.microsoft.com/office/drawing/2014/main" id="{CE2F8B66-097C-45BC-A686-4B6D107E1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3" y="1580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3392" name="Rectangle 221">
              <a:extLst>
                <a:ext uri="{FF2B5EF4-FFF2-40B4-BE49-F238E27FC236}">
                  <a16:creationId xmlns:a16="http://schemas.microsoft.com/office/drawing/2014/main" id="{E7253F5A-8E73-42E5-9D90-2079A3CE1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" y="161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 altLang="en-US" sz="1800"/>
            </a:p>
          </p:txBody>
        </p:sp>
        <p:sp>
          <p:nvSpPr>
            <p:cNvPr id="143393" name="Rectangle 222">
              <a:extLst>
                <a:ext uri="{FF2B5EF4-FFF2-40B4-BE49-F238E27FC236}">
                  <a16:creationId xmlns:a16="http://schemas.microsoft.com/office/drawing/2014/main" id="{68DAAE6A-FDB3-4875-AC2D-35B52C0D4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0" y="1580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3394" name="Rectangle 223">
              <a:extLst>
                <a:ext uri="{FF2B5EF4-FFF2-40B4-BE49-F238E27FC236}">
                  <a16:creationId xmlns:a16="http://schemas.microsoft.com/office/drawing/2014/main" id="{7C927E74-5362-4623-8DF7-0FD1A2BC08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5" y="161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 altLang="en-US" sz="1800"/>
            </a:p>
          </p:txBody>
        </p:sp>
        <p:sp>
          <p:nvSpPr>
            <p:cNvPr id="143395" name="Rectangle 224">
              <a:extLst>
                <a:ext uri="{FF2B5EF4-FFF2-40B4-BE49-F238E27FC236}">
                  <a16:creationId xmlns:a16="http://schemas.microsoft.com/office/drawing/2014/main" id="{97D82508-D052-4175-B451-04AA7E74FB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7" y="1580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3396" name="Rectangle 225">
              <a:extLst>
                <a:ext uri="{FF2B5EF4-FFF2-40B4-BE49-F238E27FC236}">
                  <a16:creationId xmlns:a16="http://schemas.microsoft.com/office/drawing/2014/main" id="{1DC6E734-28E3-439B-B9BB-A91517EBA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2" y="161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 altLang="en-US" sz="1800"/>
            </a:p>
          </p:txBody>
        </p:sp>
        <p:sp>
          <p:nvSpPr>
            <p:cNvPr id="143397" name="Rectangle 226">
              <a:extLst>
                <a:ext uri="{FF2B5EF4-FFF2-40B4-BE49-F238E27FC236}">
                  <a16:creationId xmlns:a16="http://schemas.microsoft.com/office/drawing/2014/main" id="{B65B4891-05F5-4DA4-AE0A-1070A11C51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4" y="1580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3398" name="Rectangle 227">
              <a:extLst>
                <a:ext uri="{FF2B5EF4-FFF2-40B4-BE49-F238E27FC236}">
                  <a16:creationId xmlns:a16="http://schemas.microsoft.com/office/drawing/2014/main" id="{1352E556-C1AA-4918-B4B9-A677719C1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9" y="161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 altLang="en-US" sz="1800"/>
            </a:p>
          </p:txBody>
        </p:sp>
        <p:sp>
          <p:nvSpPr>
            <p:cNvPr id="143399" name="Rectangle 228">
              <a:extLst>
                <a:ext uri="{FF2B5EF4-FFF2-40B4-BE49-F238E27FC236}">
                  <a16:creationId xmlns:a16="http://schemas.microsoft.com/office/drawing/2014/main" id="{B1AC138E-8D0A-465F-ABD9-512E817744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1" y="1580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3400" name="Rectangle 229">
              <a:extLst>
                <a:ext uri="{FF2B5EF4-FFF2-40B4-BE49-F238E27FC236}">
                  <a16:creationId xmlns:a16="http://schemas.microsoft.com/office/drawing/2014/main" id="{2D03CD53-E7DD-404A-9391-6958759AE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6" y="161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 altLang="en-US" sz="1800"/>
            </a:p>
          </p:txBody>
        </p:sp>
        <p:sp>
          <p:nvSpPr>
            <p:cNvPr id="143401" name="Line 230">
              <a:extLst>
                <a:ext uri="{FF2B5EF4-FFF2-40B4-BE49-F238E27FC236}">
                  <a16:creationId xmlns:a16="http://schemas.microsoft.com/office/drawing/2014/main" id="{6C6C6114-6BD0-4893-8AC8-FE32C0AF0B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8" y="2123"/>
              <a:ext cx="2177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02" name="Rectangle 231">
              <a:extLst>
                <a:ext uri="{FF2B5EF4-FFF2-40B4-BE49-F238E27FC236}">
                  <a16:creationId xmlns:a16="http://schemas.microsoft.com/office/drawing/2014/main" id="{08D65D71-8624-4D19-9281-8555AD11CC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4" y="1733"/>
              <a:ext cx="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Helvetica" panose="020B0604020202020204" pitchFamily="34" charset="0"/>
                </a:rPr>
                <a:t>+</a:t>
              </a:r>
              <a:endParaRPr lang="en-US" altLang="en-US" sz="1800"/>
            </a:p>
          </p:txBody>
        </p:sp>
        <p:sp>
          <p:nvSpPr>
            <p:cNvPr id="143403" name="Rectangle 232">
              <a:extLst>
                <a:ext uri="{FF2B5EF4-FFF2-40B4-BE49-F238E27FC236}">
                  <a16:creationId xmlns:a16="http://schemas.microsoft.com/office/drawing/2014/main" id="{77743DAB-A5AB-48EC-82CF-881DAD838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" y="2160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3404" name="Rectangle 233">
              <a:extLst>
                <a:ext uri="{FF2B5EF4-FFF2-40B4-BE49-F238E27FC236}">
                  <a16:creationId xmlns:a16="http://schemas.microsoft.com/office/drawing/2014/main" id="{C8AB1E0A-D015-4DF5-A5F5-2C99FC7503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7" y="219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 altLang="en-US" sz="1800"/>
            </a:p>
          </p:txBody>
        </p:sp>
        <p:sp>
          <p:nvSpPr>
            <p:cNvPr id="143405" name="Rectangle 234">
              <a:extLst>
                <a:ext uri="{FF2B5EF4-FFF2-40B4-BE49-F238E27FC236}">
                  <a16:creationId xmlns:a16="http://schemas.microsoft.com/office/drawing/2014/main" id="{5FE5F361-92C9-48FA-A24A-D35EF858BB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9" y="2160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3406" name="Rectangle 235">
              <a:extLst>
                <a:ext uri="{FF2B5EF4-FFF2-40B4-BE49-F238E27FC236}">
                  <a16:creationId xmlns:a16="http://schemas.microsoft.com/office/drawing/2014/main" id="{39D5655B-531B-4855-9F38-D5AA3F0CD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4" y="219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 altLang="en-US" sz="1800"/>
            </a:p>
          </p:txBody>
        </p:sp>
        <p:sp>
          <p:nvSpPr>
            <p:cNvPr id="143407" name="Rectangle 236">
              <a:extLst>
                <a:ext uri="{FF2B5EF4-FFF2-40B4-BE49-F238E27FC236}">
                  <a16:creationId xmlns:a16="http://schemas.microsoft.com/office/drawing/2014/main" id="{63F644B5-DEA2-4930-A663-327D2648A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6" y="2160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3408" name="Rectangle 237">
              <a:extLst>
                <a:ext uri="{FF2B5EF4-FFF2-40B4-BE49-F238E27FC236}">
                  <a16:creationId xmlns:a16="http://schemas.microsoft.com/office/drawing/2014/main" id="{248D77FA-FF67-4639-ABAE-8C301D956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1" y="219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 altLang="en-US" sz="1800"/>
            </a:p>
          </p:txBody>
        </p:sp>
        <p:sp>
          <p:nvSpPr>
            <p:cNvPr id="143409" name="Rectangle 238">
              <a:extLst>
                <a:ext uri="{FF2B5EF4-FFF2-40B4-BE49-F238E27FC236}">
                  <a16:creationId xmlns:a16="http://schemas.microsoft.com/office/drawing/2014/main" id="{15ED7863-6A89-4E9E-90BD-C3C897A95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3" y="2160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3410" name="Rectangle 239">
              <a:extLst>
                <a:ext uri="{FF2B5EF4-FFF2-40B4-BE49-F238E27FC236}">
                  <a16:creationId xmlns:a16="http://schemas.microsoft.com/office/drawing/2014/main" id="{CF50B6BA-9F8E-4E01-951D-44BBD8D7DF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" y="219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 altLang="en-US" sz="1800"/>
            </a:p>
          </p:txBody>
        </p:sp>
        <p:sp>
          <p:nvSpPr>
            <p:cNvPr id="143411" name="Rectangle 240">
              <a:extLst>
                <a:ext uri="{FF2B5EF4-FFF2-40B4-BE49-F238E27FC236}">
                  <a16:creationId xmlns:a16="http://schemas.microsoft.com/office/drawing/2014/main" id="{24F0B457-3979-4C33-8C71-DDF2AF3AA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0" y="2160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3412" name="Rectangle 241">
              <a:extLst>
                <a:ext uri="{FF2B5EF4-FFF2-40B4-BE49-F238E27FC236}">
                  <a16:creationId xmlns:a16="http://schemas.microsoft.com/office/drawing/2014/main" id="{07A4D768-96C5-45A5-A86D-87BBEC0761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5" y="219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 altLang="en-US" sz="1800"/>
            </a:p>
          </p:txBody>
        </p:sp>
        <p:sp>
          <p:nvSpPr>
            <p:cNvPr id="143413" name="Rectangle 242">
              <a:extLst>
                <a:ext uri="{FF2B5EF4-FFF2-40B4-BE49-F238E27FC236}">
                  <a16:creationId xmlns:a16="http://schemas.microsoft.com/office/drawing/2014/main" id="{6250D205-038F-4726-9CBE-E14763BD4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7" y="2160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3414" name="Rectangle 243">
              <a:extLst>
                <a:ext uri="{FF2B5EF4-FFF2-40B4-BE49-F238E27FC236}">
                  <a16:creationId xmlns:a16="http://schemas.microsoft.com/office/drawing/2014/main" id="{2B846C55-D129-4920-8B29-2A0E1EBC6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2" y="219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 altLang="en-US" sz="1800"/>
            </a:p>
          </p:txBody>
        </p:sp>
        <p:sp>
          <p:nvSpPr>
            <p:cNvPr id="143415" name="Rectangle 244">
              <a:extLst>
                <a:ext uri="{FF2B5EF4-FFF2-40B4-BE49-F238E27FC236}">
                  <a16:creationId xmlns:a16="http://schemas.microsoft.com/office/drawing/2014/main" id="{EA4DD77E-3AAA-4342-BBC9-174FCDCB32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4" y="2160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3416" name="Rectangle 245">
              <a:extLst>
                <a:ext uri="{FF2B5EF4-FFF2-40B4-BE49-F238E27FC236}">
                  <a16:creationId xmlns:a16="http://schemas.microsoft.com/office/drawing/2014/main" id="{AF47B122-A2BC-4ADD-8DA9-F4E3C92A21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9" y="219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 altLang="en-US" sz="1800"/>
            </a:p>
          </p:txBody>
        </p:sp>
        <p:sp>
          <p:nvSpPr>
            <p:cNvPr id="143417" name="Rectangle 246">
              <a:extLst>
                <a:ext uri="{FF2B5EF4-FFF2-40B4-BE49-F238E27FC236}">
                  <a16:creationId xmlns:a16="http://schemas.microsoft.com/office/drawing/2014/main" id="{F3534C2D-2F52-4C0C-ABBB-9C7029A824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1" y="2160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3418" name="Rectangle 247">
              <a:extLst>
                <a:ext uri="{FF2B5EF4-FFF2-40B4-BE49-F238E27FC236}">
                  <a16:creationId xmlns:a16="http://schemas.microsoft.com/office/drawing/2014/main" id="{EF347E29-9B15-4FC3-A403-0A23293C4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6" y="219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 altLang="en-US" sz="1800"/>
            </a:p>
          </p:txBody>
        </p:sp>
        <p:sp>
          <p:nvSpPr>
            <p:cNvPr id="143419" name="Rectangle 248">
              <a:extLst>
                <a:ext uri="{FF2B5EF4-FFF2-40B4-BE49-F238E27FC236}">
                  <a16:creationId xmlns:a16="http://schemas.microsoft.com/office/drawing/2014/main" id="{BB1373F0-6BD2-4E04-BB4D-953A757CDC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5" y="1434"/>
              <a:ext cx="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143420" name="Rectangle 249">
              <a:extLst>
                <a:ext uri="{FF2B5EF4-FFF2-40B4-BE49-F238E27FC236}">
                  <a16:creationId xmlns:a16="http://schemas.microsoft.com/office/drawing/2014/main" id="{48DBFFE0-B34B-46AA-BF5F-3C9F989AC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3" y="1616"/>
              <a:ext cx="5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15</a:t>
              </a:r>
              <a:endParaRPr lang="en-US" altLang="en-US" sz="1800"/>
            </a:p>
          </p:txBody>
        </p:sp>
        <p:sp>
          <p:nvSpPr>
            <p:cNvPr id="143421" name="Rectangle 250">
              <a:extLst>
                <a:ext uri="{FF2B5EF4-FFF2-40B4-BE49-F238E27FC236}">
                  <a16:creationId xmlns:a16="http://schemas.microsoft.com/office/drawing/2014/main" id="{2A0A92DD-3D69-4344-B8FF-EA0D6D3B1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3" y="1894"/>
              <a:ext cx="5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8</a:t>
              </a:r>
              <a:endParaRPr lang="en-US" altLang="en-US" sz="1800"/>
            </a:p>
          </p:txBody>
        </p:sp>
        <p:sp>
          <p:nvSpPr>
            <p:cNvPr id="143422" name="Rectangle 251">
              <a:extLst>
                <a:ext uri="{FF2B5EF4-FFF2-40B4-BE49-F238E27FC236}">
                  <a16:creationId xmlns:a16="http://schemas.microsoft.com/office/drawing/2014/main" id="{27C01545-EF81-4E98-BA5B-92E4FCE91D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3" y="2198"/>
              <a:ext cx="5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23</a:t>
              </a:r>
              <a:endParaRPr lang="en-US" altLang="en-US" sz="1800"/>
            </a:p>
          </p:txBody>
        </p:sp>
        <p:sp>
          <p:nvSpPr>
            <p:cNvPr id="143423" name="Rectangle 252">
              <a:extLst>
                <a:ext uri="{FF2B5EF4-FFF2-40B4-BE49-F238E27FC236}">
                  <a16:creationId xmlns:a16="http://schemas.microsoft.com/office/drawing/2014/main" id="{70DD0A96-CBA7-4376-AB61-8729C7345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" y="2464"/>
              <a:ext cx="185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Helvetica" panose="020B0604020202020204" pitchFamily="34" charset="0"/>
                </a:rPr>
                <a:t>Carry = 0    Overflow = 0</a:t>
              </a:r>
              <a:endParaRPr lang="en-US" altLang="en-US" sz="1600"/>
            </a:p>
          </p:txBody>
        </p:sp>
        <p:sp>
          <p:nvSpPr>
            <p:cNvPr id="143424" name="Rectangle 253">
              <a:extLst>
                <a:ext uri="{FF2B5EF4-FFF2-40B4-BE49-F238E27FC236}">
                  <a16:creationId xmlns:a16="http://schemas.microsoft.com/office/drawing/2014/main" id="{99AEC8BB-D660-4181-9972-A90DF5378F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5" y="1434"/>
              <a:ext cx="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143425" name="Rectangle 254">
              <a:extLst>
                <a:ext uri="{FF2B5EF4-FFF2-40B4-BE49-F238E27FC236}">
                  <a16:creationId xmlns:a16="http://schemas.microsoft.com/office/drawing/2014/main" id="{DE68734A-7A6A-4136-B53F-046017FB0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5" y="1434"/>
              <a:ext cx="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143426" name="Rectangle 255">
              <a:extLst>
                <a:ext uri="{FF2B5EF4-FFF2-40B4-BE49-F238E27FC236}">
                  <a16:creationId xmlns:a16="http://schemas.microsoft.com/office/drawing/2014/main" id="{92BB9C60-ECD7-49F9-B026-96F3D10E6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0" y="1434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 altLang="en-US" sz="1800" b="1"/>
            </a:p>
          </p:txBody>
        </p:sp>
        <p:sp>
          <p:nvSpPr>
            <p:cNvPr id="143427" name="Rectangle 256">
              <a:extLst>
                <a:ext uri="{FF2B5EF4-FFF2-40B4-BE49-F238E27FC236}">
                  <a16:creationId xmlns:a16="http://schemas.microsoft.com/office/drawing/2014/main" id="{51DC8018-8EE9-4A63-AF7B-3F84A5A48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2" y="1434"/>
              <a:ext cx="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200" b="1"/>
            </a:p>
          </p:txBody>
        </p:sp>
        <p:sp>
          <p:nvSpPr>
            <p:cNvPr id="143428" name="Rectangle 257">
              <a:extLst>
                <a:ext uri="{FF2B5EF4-FFF2-40B4-BE49-F238E27FC236}">
                  <a16:creationId xmlns:a16="http://schemas.microsoft.com/office/drawing/2014/main" id="{D89EF129-459E-4B58-9801-BBF19F09B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4" y="1434"/>
              <a:ext cx="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200" b="1"/>
            </a:p>
          </p:txBody>
        </p:sp>
        <p:sp>
          <p:nvSpPr>
            <p:cNvPr id="143429" name="Rectangle 258">
              <a:extLst>
                <a:ext uri="{FF2B5EF4-FFF2-40B4-BE49-F238E27FC236}">
                  <a16:creationId xmlns:a16="http://schemas.microsoft.com/office/drawing/2014/main" id="{AB833187-8F9D-4DBF-ACFE-B6742B9020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6" y="1434"/>
              <a:ext cx="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200" b="1"/>
            </a:p>
          </p:txBody>
        </p:sp>
        <p:sp>
          <p:nvSpPr>
            <p:cNvPr id="143430" name="Rectangle 259">
              <a:extLst>
                <a:ext uri="{FF2B5EF4-FFF2-40B4-BE49-F238E27FC236}">
                  <a16:creationId xmlns:a16="http://schemas.microsoft.com/office/drawing/2014/main" id="{EFCB9CE6-0513-414E-A011-B6950AD9D2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6" y="1434"/>
              <a:ext cx="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200" b="1"/>
            </a:p>
          </p:txBody>
        </p:sp>
      </p:grp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46EB85AE-C8F4-4CBF-997B-92351A4980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Character Storage</a:t>
            </a:r>
          </a:p>
        </p:txBody>
      </p:sp>
      <p:sp>
        <p:nvSpPr>
          <p:cNvPr id="145411" name="Rectangle 5">
            <a:extLst>
              <a:ext uri="{FF2B5EF4-FFF2-40B4-BE49-F238E27FC236}">
                <a16:creationId xmlns:a16="http://schemas.microsoft.com/office/drawing/2014/main" id="{E9754CC5-D410-468B-B335-61AF48918D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37538" cy="47244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/>
              <a:t>Character sets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Standard ASCII: 7-bit character codes (0 – 127)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Extended ASCII: 8-bit character codes (0 – 255)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Unicode: 16-bit character codes (0 – 65,535)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Unicode standard represents a universal character set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Defines codes for characters used in all major languages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Used in Windows-XP: each character is encoded as 16 bits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UTF-8: variable-length encoding used in HTML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Encodes all Unicode characters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Uses 1 byte for ASCII, but multiple bytes for other characters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Null-terminated String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Array of characters followed by a NULL character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7483AF9F-E70F-4D94-A629-0E2DB3CFA5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Binary Numbers - Example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7F1B917-FF59-46DC-BB70-C10B56CC2106}"/>
              </a:ext>
            </a:extLst>
          </p:cNvPr>
          <p:cNvCxnSpPr/>
          <p:nvPr/>
        </p:nvCxnSpPr>
        <p:spPr>
          <a:xfrm rot="10800000" flipV="1">
            <a:off x="5562600" y="2209800"/>
            <a:ext cx="16764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1E1BB42-F69D-40E3-84BA-2FA4180DDEEB}"/>
              </a:ext>
            </a:extLst>
          </p:cNvPr>
          <p:cNvCxnSpPr/>
          <p:nvPr/>
        </p:nvCxnSpPr>
        <p:spPr>
          <a:xfrm rot="5400000">
            <a:off x="4610100" y="2400300"/>
            <a:ext cx="838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EBD0C3-D579-4FEC-BA85-BA35BF0DB28C}"/>
              </a:ext>
            </a:extLst>
          </p:cNvPr>
          <p:cNvCxnSpPr/>
          <p:nvPr/>
        </p:nvCxnSpPr>
        <p:spPr>
          <a:xfrm rot="16200000" flipH="1">
            <a:off x="3124200" y="2362200"/>
            <a:ext cx="914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A2EC16D-3F2E-499F-A0BA-089DC40981A2}"/>
              </a:ext>
            </a:extLst>
          </p:cNvPr>
          <p:cNvCxnSpPr/>
          <p:nvPr/>
        </p:nvCxnSpPr>
        <p:spPr>
          <a:xfrm>
            <a:off x="1219200" y="2209800"/>
            <a:ext cx="19050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67" name="TextBox 11">
            <a:extLst>
              <a:ext uri="{FF2B5EF4-FFF2-40B4-BE49-F238E27FC236}">
                <a16:creationId xmlns:a16="http://schemas.microsoft.com/office/drawing/2014/main" id="{3851A241-384F-48B8-B5B1-80D2AECE40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6200" y="2773363"/>
            <a:ext cx="914400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9600"/>
              <a:t>1010</a:t>
            </a:r>
            <a:r>
              <a:rPr lang="en-US" altLang="en-US" sz="9600" baseline="-25000"/>
              <a:t>2</a:t>
            </a:r>
          </a:p>
        </p:txBody>
      </p:sp>
      <p:sp>
        <p:nvSpPr>
          <p:cNvPr id="15368" name="TextBox 15">
            <a:extLst>
              <a:ext uri="{FF2B5EF4-FFF2-40B4-BE49-F238E27FC236}">
                <a16:creationId xmlns:a16="http://schemas.microsoft.com/office/drawing/2014/main" id="{54E91A38-9AFE-47BE-96BA-DAB0ADFDA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6588" y="1676400"/>
            <a:ext cx="1090612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1’s place</a:t>
            </a:r>
          </a:p>
        </p:txBody>
      </p:sp>
      <p:sp>
        <p:nvSpPr>
          <p:cNvPr id="15369" name="TextBox 16">
            <a:extLst>
              <a:ext uri="{FF2B5EF4-FFF2-40B4-BE49-F238E27FC236}">
                <a16:creationId xmlns:a16="http://schemas.microsoft.com/office/drawing/2014/main" id="{3C13B17D-3CBC-4B97-976E-A937A8323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1676400"/>
            <a:ext cx="1090613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2’s place</a:t>
            </a:r>
          </a:p>
        </p:txBody>
      </p:sp>
      <p:sp>
        <p:nvSpPr>
          <p:cNvPr id="15370" name="TextBox 17">
            <a:extLst>
              <a:ext uri="{FF2B5EF4-FFF2-40B4-BE49-F238E27FC236}">
                <a16:creationId xmlns:a16="http://schemas.microsoft.com/office/drawing/2014/main" id="{D137EC8D-AC68-4F91-A052-862411492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1676400"/>
            <a:ext cx="1090613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4’s place</a:t>
            </a:r>
          </a:p>
        </p:txBody>
      </p:sp>
      <p:sp>
        <p:nvSpPr>
          <p:cNvPr id="15371" name="TextBox 18">
            <a:extLst>
              <a:ext uri="{FF2B5EF4-FFF2-40B4-BE49-F238E27FC236}">
                <a16:creationId xmlns:a16="http://schemas.microsoft.com/office/drawing/2014/main" id="{F8529DF3-1F83-43F4-B639-E399007F3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1676400"/>
            <a:ext cx="1090612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8’s place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C5B6E27-75CF-4873-B8B0-A3C174B26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038600"/>
            <a:ext cx="31242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So this number represents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800"/>
              <a:t> 1 eight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800"/>
              <a:t> 0 fours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800"/>
              <a:t> 1 two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800"/>
              <a:t> 0 ones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160DCE-F1FB-4C12-AB55-9378A37E13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648200"/>
            <a:ext cx="6248400" cy="12001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Mathematically, this is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(1 x 8) + (0 x 4) + (1 x 2) + (0 x 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= 8 + 0 + 2 + 0 = 10</a:t>
            </a:r>
            <a:r>
              <a:rPr lang="en-US" altLang="en-US" sz="1800" baseline="-2500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>
            <a:extLst>
              <a:ext uri="{FF2B5EF4-FFF2-40B4-BE49-F238E27FC236}">
                <a16:creationId xmlns:a16="http://schemas.microsoft.com/office/drawing/2014/main" id="{DA15F3D0-66C1-4CB0-BAF2-91D67EAF63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Printable ASCII Codes</a:t>
            </a:r>
          </a:p>
        </p:txBody>
      </p:sp>
      <p:graphicFrame>
        <p:nvGraphicFramePr>
          <p:cNvPr id="62467" name="Group 3">
            <a:extLst>
              <a:ext uri="{FF2B5EF4-FFF2-40B4-BE49-F238E27FC236}">
                <a16:creationId xmlns:a16="http://schemas.microsoft.com/office/drawing/2014/main" id="{5C64C640-863B-47A2-923F-EEC6ACE941B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447800"/>
          <a:ext cx="8229600" cy="3321050"/>
        </p:xfrm>
        <a:graphic>
          <a:graphicData uri="http://schemas.openxmlformats.org/drawingml/2006/table">
            <a:tbl>
              <a:tblPr/>
              <a:tblGrid>
                <a:gridCol w="484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4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41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41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41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418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41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418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8418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8418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8418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8418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463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space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!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"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#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$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&amp;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'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,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.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/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: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;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=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?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@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J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K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Q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U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Y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Z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[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\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]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^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_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`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j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k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q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u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y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z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{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|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~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DEL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7605" name="Rectangle 149">
            <a:extLst>
              <a:ext uri="{FF2B5EF4-FFF2-40B4-BE49-F238E27FC236}">
                <a16:creationId xmlns:a16="http://schemas.microsoft.com/office/drawing/2014/main" id="{1C031CEF-BAA5-4C83-9AAB-88F9FC56A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800600"/>
            <a:ext cx="82296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/>
              <a:t>Examples:</a:t>
            </a:r>
          </a:p>
          <a:p>
            <a:pPr lvl="1" eaLnBrk="1" hangingPunct="1"/>
            <a:r>
              <a:rPr lang="en-US" altLang="en-US" sz="2000"/>
              <a:t>ASCII code for space character = 20 (hex) = 32 (decimal)</a:t>
            </a:r>
          </a:p>
          <a:p>
            <a:pPr lvl="1" eaLnBrk="1" hangingPunct="1"/>
            <a:r>
              <a:rPr lang="en-US" altLang="en-US" sz="2000"/>
              <a:t>ASCII code for 'L' = 4C (hex) = 76 (decimal)</a:t>
            </a:r>
          </a:p>
          <a:p>
            <a:pPr lvl="1" eaLnBrk="1" hangingPunct="1"/>
            <a:r>
              <a:rPr lang="en-US" altLang="en-US" sz="2000"/>
              <a:t>ASCII code for 'a' = 61 (hex) = 97 (decimal)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D71C8005-F199-4231-B410-E1F0031631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Which Digits Are Available in which Bases</a:t>
            </a:r>
          </a:p>
        </p:txBody>
      </p:sp>
      <p:sp>
        <p:nvSpPr>
          <p:cNvPr id="16387" name="TextBox 3">
            <a:extLst>
              <a:ext uri="{FF2B5EF4-FFF2-40B4-BE49-F238E27FC236}">
                <a16:creationId xmlns:a16="http://schemas.microsoft.com/office/drawing/2014/main" id="{47FB70D0-1413-4328-8F9A-EE353F63E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219200"/>
            <a:ext cx="105727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/>
              <a:t>Base 10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7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9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1006FD-BD16-4746-B122-3C220D5F9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6313" y="1219200"/>
            <a:ext cx="9286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/>
              <a:t>Base 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9F7FE199-BDAF-4AEB-8F72-367A465FD74E}"/>
              </a:ext>
            </a:extLst>
          </p:cNvPr>
          <p:cNvSpPr/>
          <p:nvPr/>
        </p:nvSpPr>
        <p:spPr>
          <a:xfrm>
            <a:off x="1263650" y="1524000"/>
            <a:ext cx="152400" cy="27432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6390" name="TextBox 6">
            <a:extLst>
              <a:ext uri="{FF2B5EF4-FFF2-40B4-BE49-F238E27FC236}">
                <a16:creationId xmlns:a16="http://schemas.microsoft.com/office/drawing/2014/main" id="{71FA1370-854B-44F5-AB10-97DF9B2482BE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556419" y="2721769"/>
            <a:ext cx="10445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10 digits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AD8ED3AB-275B-4531-8F4B-781411DA693C}"/>
              </a:ext>
            </a:extLst>
          </p:cNvPr>
          <p:cNvSpPr/>
          <p:nvPr/>
        </p:nvSpPr>
        <p:spPr>
          <a:xfrm>
            <a:off x="3611563" y="1544638"/>
            <a:ext cx="46037" cy="5334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62358C-16BB-4DF7-A454-A19F81DC71C0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2927350" y="1643063"/>
            <a:ext cx="9159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2 digits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0AED57-48DC-4376-A1B7-5E1C6501ED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1838" y="1219200"/>
            <a:ext cx="1057275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/>
              <a:t>Base 16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7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9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C7C94BA8-BBA0-4AF9-8770-71BD744EA2E7}"/>
              </a:ext>
            </a:extLst>
          </p:cNvPr>
          <p:cNvSpPr/>
          <p:nvPr/>
        </p:nvSpPr>
        <p:spPr>
          <a:xfrm>
            <a:off x="5867400" y="1524000"/>
            <a:ext cx="141288" cy="43434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AEA74E-FF48-45FE-BBC9-1B98BF4D0B03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5160963" y="3516313"/>
            <a:ext cx="10429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16 digits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90E8D1-7870-4D11-B908-7C39AACE6B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5638800"/>
            <a:ext cx="5545138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Note: Base 16 is also called “Hexadecimal” or “Hex”.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C95627-543D-4A77-9DF1-858F63AA12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1905000"/>
            <a:ext cx="1211263" cy="22161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/>
              <a:t>Base 16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/>
              <a:t>Cheat Sheet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A</a:t>
            </a:r>
            <a:r>
              <a:rPr lang="en-US" altLang="en-US" sz="1800" baseline="-25000"/>
              <a:t>16</a:t>
            </a:r>
            <a:r>
              <a:rPr lang="en-US" altLang="en-US" sz="1800"/>
              <a:t> = 10</a:t>
            </a:r>
            <a:r>
              <a:rPr lang="en-US" altLang="en-US" sz="1800" baseline="-25000"/>
              <a:t>10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B</a:t>
            </a:r>
            <a:r>
              <a:rPr lang="en-US" altLang="en-US" sz="1800" baseline="-25000"/>
              <a:t>16</a:t>
            </a:r>
            <a:r>
              <a:rPr lang="en-US" altLang="en-US" sz="1800"/>
              <a:t> = 11</a:t>
            </a:r>
            <a:r>
              <a:rPr lang="en-US" altLang="en-US" sz="1800" baseline="-25000"/>
              <a:t>10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C</a:t>
            </a:r>
            <a:r>
              <a:rPr lang="en-US" altLang="en-US" sz="1800" baseline="-25000"/>
              <a:t>16</a:t>
            </a:r>
            <a:r>
              <a:rPr lang="en-US" altLang="en-US" sz="1800"/>
              <a:t> = 12</a:t>
            </a:r>
            <a:r>
              <a:rPr lang="en-US" altLang="en-US" sz="1800" baseline="-25000"/>
              <a:t>10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D</a:t>
            </a:r>
            <a:r>
              <a:rPr lang="en-US" altLang="en-US" sz="1800" baseline="-25000"/>
              <a:t>16</a:t>
            </a:r>
            <a:r>
              <a:rPr lang="en-US" altLang="en-US" sz="1800"/>
              <a:t> = 13</a:t>
            </a:r>
            <a:r>
              <a:rPr lang="en-US" altLang="en-US" sz="1800" baseline="-25000"/>
              <a:t>10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E</a:t>
            </a:r>
            <a:r>
              <a:rPr lang="en-US" altLang="en-US" sz="1800" baseline="-25000"/>
              <a:t>16</a:t>
            </a:r>
            <a:r>
              <a:rPr lang="en-US" altLang="en-US" sz="1800"/>
              <a:t> = 14</a:t>
            </a:r>
            <a:r>
              <a:rPr lang="en-US" altLang="en-US" sz="1800" baseline="-25000"/>
              <a:t>10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F</a:t>
            </a:r>
            <a:r>
              <a:rPr lang="en-US" altLang="en-US" sz="1800" baseline="-25000"/>
              <a:t>16</a:t>
            </a:r>
            <a:r>
              <a:rPr lang="en-US" altLang="en-US" sz="1800"/>
              <a:t> = 15</a:t>
            </a:r>
            <a:r>
              <a:rPr lang="en-US" altLang="en-US" sz="1800" baseline="-25000"/>
              <a:t>10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56C5C13-F14F-4A61-8B51-5C6787E1450E}"/>
              </a:ext>
            </a:extLst>
          </p:cNvPr>
          <p:cNvCxnSpPr/>
          <p:nvPr/>
        </p:nvCxnSpPr>
        <p:spPr>
          <a:xfrm rot="10800000">
            <a:off x="1676400" y="44196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399" name="TextBox 18">
            <a:extLst>
              <a:ext uri="{FF2B5EF4-FFF2-40B4-BE49-F238E27FC236}">
                <a16:creationId xmlns:a16="http://schemas.microsoft.com/office/drawing/2014/main" id="{C0B2414A-ED71-4816-B89B-92E560518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1213" y="4287838"/>
            <a:ext cx="13081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Add Placeholder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C7427E8-B697-4264-9BE0-49CF04110B14}"/>
              </a:ext>
            </a:extLst>
          </p:cNvPr>
          <p:cNvCxnSpPr/>
          <p:nvPr/>
        </p:nvCxnSpPr>
        <p:spPr>
          <a:xfrm rot="10800000">
            <a:off x="3938588" y="2189163"/>
            <a:ext cx="38100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85D12D7-CCA8-45A8-833D-6AF625803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057400"/>
            <a:ext cx="13081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Add Placeholder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CEB2704-7FCF-4A34-94D7-860A5FA5FCB3}"/>
              </a:ext>
            </a:extLst>
          </p:cNvPr>
          <p:cNvCxnSpPr/>
          <p:nvPr/>
        </p:nvCxnSpPr>
        <p:spPr>
          <a:xfrm rot="10800000">
            <a:off x="6224588" y="6053138"/>
            <a:ext cx="38100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C27BA55-4073-443A-BF5A-3407D0D6C5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5922963"/>
            <a:ext cx="13081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Add Placeholder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/>
      <p:bldP spid="10" grpId="0"/>
      <p:bldP spid="11" grpId="0" animBg="1"/>
      <p:bldP spid="12" grpId="0"/>
      <p:bldP spid="13" grpId="0" animBg="1"/>
      <p:bldP spid="14" grpId="0" animBg="1"/>
      <p:bldP spid="21" grpId="0"/>
      <p:bldP spid="23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nstantia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8D65631BD7B344876510D6EE00220C" ma:contentTypeVersion="0" ma:contentTypeDescription="Create a new document." ma:contentTypeScope="" ma:versionID="abcefb1a9f9b3df41ae0ab21c8b5a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80F8960-D1CF-4D93-B555-04863C7D5F4A}"/>
</file>

<file path=customXml/itemProps2.xml><?xml version="1.0" encoding="utf-8"?>
<ds:datastoreItem xmlns:ds="http://schemas.openxmlformats.org/officeDocument/2006/customXml" ds:itemID="{EB0AC7D3-C911-4258-970E-3C3718F131DD}"/>
</file>

<file path=customXml/itemProps3.xml><?xml version="1.0" encoding="utf-8"?>
<ds:datastoreItem xmlns:ds="http://schemas.openxmlformats.org/officeDocument/2006/customXml" ds:itemID="{6FEE32DC-4060-4CF6-A02B-60D4A6D12FD0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3557</TotalTime>
  <Words>4350</Words>
  <Application>Microsoft Office PowerPoint</Application>
  <PresentationFormat>On-screen Show (4:3)</PresentationFormat>
  <Paragraphs>1302</Paragraphs>
  <Slides>80</Slides>
  <Notes>62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90" baseType="lpstr">
      <vt:lpstr>Arial</vt:lpstr>
      <vt:lpstr>Calibri</vt:lpstr>
      <vt:lpstr>Constantia</vt:lpstr>
      <vt:lpstr>Courier New</vt:lpstr>
      <vt:lpstr>Helvetica</vt:lpstr>
      <vt:lpstr>Symbol</vt:lpstr>
      <vt:lpstr>Times New Roman</vt:lpstr>
      <vt:lpstr>Wingdings</vt:lpstr>
      <vt:lpstr>Default Design</vt:lpstr>
      <vt:lpstr>VISIO</vt:lpstr>
      <vt:lpstr>Basic Concepts</vt:lpstr>
      <vt:lpstr>Data Representation</vt:lpstr>
      <vt:lpstr>Number Bases</vt:lpstr>
      <vt:lpstr>Binary Numbers</vt:lpstr>
      <vt:lpstr>Review of Placeholders</vt:lpstr>
      <vt:lpstr>More on Placeholders</vt:lpstr>
      <vt:lpstr>Binary Numbers - Example</vt:lpstr>
      <vt:lpstr>Binary Numbers - Example</vt:lpstr>
      <vt:lpstr>Which Digits Are Available in which Bases</vt:lpstr>
      <vt:lpstr>Hexadecimal Numbers - Example</vt:lpstr>
      <vt:lpstr>Hexadecimal Numbers - Example</vt:lpstr>
      <vt:lpstr>Why Hexadecimal Is Important</vt:lpstr>
      <vt:lpstr>Why Hexadecimal Is Important Continued</vt:lpstr>
      <vt:lpstr>PowerPoint Presentation</vt:lpstr>
      <vt:lpstr>Binary Numbers</vt:lpstr>
      <vt:lpstr>Binary Numbers</vt:lpstr>
      <vt:lpstr>Converting Decimal to Binary</vt:lpstr>
      <vt:lpstr>Convert Decimal to Binary</vt:lpstr>
      <vt:lpstr>Converting Binary to Decimal</vt:lpstr>
      <vt:lpstr>Hexadecimal Integers</vt:lpstr>
      <vt:lpstr>Converting Binary Numbers to Hex</vt:lpstr>
      <vt:lpstr>Converting Binary to Hexadecimal</vt:lpstr>
      <vt:lpstr>Converting Hexadecimal to Binary</vt:lpstr>
      <vt:lpstr>Converting Hexadecimal to Binary</vt:lpstr>
      <vt:lpstr>Converting Hexadecimal to Binary</vt:lpstr>
      <vt:lpstr>Integer Storage Sizes</vt:lpstr>
      <vt:lpstr>Binary Addition</vt:lpstr>
      <vt:lpstr>Binary Addition-Tasks</vt:lpstr>
      <vt:lpstr>Binary Addition-Tasks</vt:lpstr>
      <vt:lpstr>Binary Addition-Tasks</vt:lpstr>
      <vt:lpstr>Hexadecimal Addition</vt:lpstr>
      <vt:lpstr>Hexadecimal Addition-Tasks</vt:lpstr>
      <vt:lpstr>PowerPoint Presentation</vt:lpstr>
      <vt:lpstr>Signed Integers</vt:lpstr>
      <vt:lpstr>Representation of negative numbers</vt:lpstr>
      <vt:lpstr>Signed Magnitude Representation</vt:lpstr>
      <vt:lpstr>Example </vt:lpstr>
      <vt:lpstr>Exercise 1</vt:lpstr>
      <vt:lpstr>Disadvantage of Signed Magnitude</vt:lpstr>
      <vt:lpstr>Signed-Summary  </vt:lpstr>
      <vt:lpstr>Two's Complement Representation</vt:lpstr>
      <vt:lpstr>Forming the Two's Complement</vt:lpstr>
      <vt:lpstr>Two’s Complement</vt:lpstr>
      <vt:lpstr>Benefits</vt:lpstr>
      <vt:lpstr>Forming the Two's Complement</vt:lpstr>
      <vt:lpstr>IEEE 754</vt:lpstr>
      <vt:lpstr>IEEE 754 Formats</vt:lpstr>
      <vt:lpstr>Convert Float to Floating Point Representation – 32 Bit</vt:lpstr>
      <vt:lpstr>Convert Float to Floating Point Representation – 32 Bit</vt:lpstr>
      <vt:lpstr>Convert Float to Floating Point Representation – 32 Bit</vt:lpstr>
      <vt:lpstr>Convert Float to Floating Point Representation – 32 Bit</vt:lpstr>
      <vt:lpstr>Convert Float to Floating Point Representation – 32 Bit</vt:lpstr>
      <vt:lpstr>Convert Float to Floating Point Representation – 32 Bit</vt:lpstr>
      <vt:lpstr>Convert Float to Floating Point Representation – 8 Bit</vt:lpstr>
      <vt:lpstr>Convert Float to Floating Point Representation – 8 Bit</vt:lpstr>
      <vt:lpstr>Convert Float to Floating Point Representation – 8 Bit</vt:lpstr>
      <vt:lpstr>Convert Float to Floating Point Representation – 8 Bit</vt:lpstr>
      <vt:lpstr>Convert Float to Floating Point Representation – 8 Bit</vt:lpstr>
      <vt:lpstr>Convert Float to Floating Point Representation – 8 Bit</vt:lpstr>
      <vt:lpstr>Convert Float to Floating Point Representation – 8 Bit</vt:lpstr>
      <vt:lpstr>Convert Float to Floating Point Representation – 8 Bit</vt:lpstr>
      <vt:lpstr>Convert Float to Floating Point Representation – 8 Bit</vt:lpstr>
      <vt:lpstr>Convert Float to Floating Point Representation – 8 Bit</vt:lpstr>
      <vt:lpstr>Convert Float to Floating Point Representation – 8 Bit</vt:lpstr>
      <vt:lpstr>Convert Float to Floating Point Representation – 8 Bit</vt:lpstr>
      <vt:lpstr>Convert Float to Floating Point Representation – 8 Bit</vt:lpstr>
      <vt:lpstr>Convert Float to Floating Point Representation – 8 Bit</vt:lpstr>
      <vt:lpstr>Convert Float to Floating Point Representation – 8 Bit</vt:lpstr>
      <vt:lpstr>Sign Bit</vt:lpstr>
      <vt:lpstr>Sign Extension</vt:lpstr>
      <vt:lpstr>Two's Complement of a Hexadecimal</vt:lpstr>
      <vt:lpstr>Binary Subtraction</vt:lpstr>
      <vt:lpstr>Hexadecimal Subtraction</vt:lpstr>
      <vt:lpstr>Hexadecimal Subtraction</vt:lpstr>
      <vt:lpstr>Hexadecimal Subtraction</vt:lpstr>
      <vt:lpstr>Ranges of Signed Integers</vt:lpstr>
      <vt:lpstr>Carry and Overflow</vt:lpstr>
      <vt:lpstr>Carry and Overflow Examples</vt:lpstr>
      <vt:lpstr>Character Storage</vt:lpstr>
      <vt:lpstr>Printable ASCII Codes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Tayyaba Zaheer</dc:creator>
  <cp:lastModifiedBy>Tayyaba Zaheer</cp:lastModifiedBy>
  <cp:revision>433</cp:revision>
  <cp:lastPrinted>1601-01-01T00:00:00Z</cp:lastPrinted>
  <dcterms:created xsi:type="dcterms:W3CDTF">1601-01-01T00:00:00Z</dcterms:created>
  <dcterms:modified xsi:type="dcterms:W3CDTF">2022-09-27T05:46:06Z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ContentTypeId">
    <vt:lpwstr>0x010100BA8D65631BD7B344876510D6EE00220C</vt:lpwstr>
  </property>
</Properties>
</file>