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0"/>
  </p:notesMasterIdLst>
  <p:sldIdLst>
    <p:sldId id="256" r:id="rId2"/>
    <p:sldId id="288" r:id="rId3"/>
    <p:sldId id="277" r:id="rId4"/>
    <p:sldId id="257" r:id="rId5"/>
    <p:sldId id="258" r:id="rId6"/>
    <p:sldId id="259" r:id="rId7"/>
    <p:sldId id="260" r:id="rId8"/>
    <p:sldId id="278" r:id="rId9"/>
    <p:sldId id="279" r:id="rId10"/>
    <p:sldId id="263" r:id="rId11"/>
    <p:sldId id="264" r:id="rId12"/>
    <p:sldId id="265" r:id="rId13"/>
    <p:sldId id="266" r:id="rId14"/>
    <p:sldId id="267" r:id="rId15"/>
    <p:sldId id="268" r:id="rId16"/>
    <p:sldId id="269" r:id="rId17"/>
    <p:sldId id="281" r:id="rId18"/>
    <p:sldId id="292" r:id="rId19"/>
    <p:sldId id="282" r:id="rId20"/>
    <p:sldId id="283" r:id="rId21"/>
    <p:sldId id="284" r:id="rId22"/>
    <p:sldId id="285" r:id="rId23"/>
    <p:sldId id="291" r:id="rId24"/>
    <p:sldId id="305" r:id="rId25"/>
    <p:sldId id="294" r:id="rId26"/>
    <p:sldId id="295" r:id="rId27"/>
    <p:sldId id="303" r:id="rId28"/>
    <p:sldId id="297" r:id="rId29"/>
    <p:sldId id="296" r:id="rId30"/>
    <p:sldId id="299" r:id="rId31"/>
    <p:sldId id="300" r:id="rId32"/>
    <p:sldId id="301" r:id="rId33"/>
    <p:sldId id="302" r:id="rId34"/>
    <p:sldId id="304" r:id="rId35"/>
    <p:sldId id="298" r:id="rId36"/>
    <p:sldId id="287" r:id="rId37"/>
    <p:sldId id="289" r:id="rId38"/>
    <p:sldId id="290" r:id="rId3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0909" autoAdjust="0"/>
  </p:normalViewPr>
  <p:slideViewPr>
    <p:cSldViewPr snapToGrid="0">
      <p:cViewPr varScale="1">
        <p:scale>
          <a:sx n="59" d="100"/>
          <a:sy n="59" d="100"/>
        </p:scale>
        <p:origin x="171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668328-9891-4A08-803A-DD545BD836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DAC7B29C-24D9-4690-90FC-6380E47C0D0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7422E4E-7133-4CB7-B426-FA6E3F859A0E}" type="datetimeFigureOut">
              <a:rPr lang="en-US"/>
              <a:pPr>
                <a:defRPr/>
              </a:pPr>
              <a:t>10/6/2022</a:t>
            </a:fld>
            <a:endParaRPr lang="en-US"/>
          </a:p>
        </p:txBody>
      </p:sp>
      <p:sp>
        <p:nvSpPr>
          <p:cNvPr id="4" name="Slide Image Placeholder 3">
            <a:extLst>
              <a:ext uri="{FF2B5EF4-FFF2-40B4-BE49-F238E27FC236}">
                <a16:creationId xmlns:a16="http://schemas.microsoft.com/office/drawing/2014/main" id="{052A5E0E-9E88-4AA2-96B1-1BFDDB517ACD}"/>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5603F82-F2DD-4A5D-BA4D-91D1C01ABAB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CF3490B-D94E-4A84-AAAF-C6D83E6B7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7043345F-8450-4966-8071-1E77135373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DDC1E17-F8D8-447B-9D7F-7F0FBB0FF32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5D49CEB2-E320-4FD7-AEBE-B362DF34DC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3ED1E501-73E8-4D14-A19A-CD48CD21B6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36D1EAA1-65EB-4F32-95CB-B392E89597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1ABABE-B049-4C27-AF77-D2FAE644C5CB}" type="slidenum">
              <a:rPr lang="en-US" altLang="en-US" sz="120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100082EE-3894-4E90-8932-7F82239A6A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8A5C1A7E-D9A3-4E7A-8BE8-791B637C64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47D260DF-0D3A-4C12-9EFC-F3B1A2D5EE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7C8EB4-588B-445F-9D70-554627624946}" type="slidenum">
              <a:rPr lang="en-US" altLang="en-US" sz="1200"/>
              <a:pPr/>
              <a:t>18</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6D87486-F32B-4631-8327-F490FF55E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E11F908C-D055-4A03-ADEA-59AF404B47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Linking object to make it executable as object code is its self not executable so the linker is used to convert it into an executable.</a:t>
            </a:r>
          </a:p>
          <a:p>
            <a:endParaRPr lang="en-US" altLang="en-US"/>
          </a:p>
        </p:txBody>
      </p:sp>
      <p:sp>
        <p:nvSpPr>
          <p:cNvPr id="34820" name="Slide Number Placeholder 3">
            <a:extLst>
              <a:ext uri="{FF2B5EF4-FFF2-40B4-BE49-F238E27FC236}">
                <a16:creationId xmlns:a16="http://schemas.microsoft.com/office/drawing/2014/main" id="{892DFC80-C3EE-4966-8AA5-1F444C47B6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B0A35D-D0DC-42A7-A05D-8DE95E9E835F}" type="slidenum">
              <a:rPr lang="en-US" altLang="en-US" sz="1200"/>
              <a:pPr/>
              <a:t>20</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0C971E4-951E-481E-B8AA-0B371EE7D1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3A6D30FD-A265-4B95-A680-65B421F317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ORG 0X100 means that originate at 100 location and when we make a command file than it is necessary that its should start at 100 and this can also be seen in the debugger. The debugger show the starting address of the program from 100 which means that it is starting from 100 hex memory location.</a:t>
            </a:r>
          </a:p>
          <a:p>
            <a:endParaRPr lang="en-US" altLang="en-US"/>
          </a:p>
          <a:p>
            <a:r>
              <a:rPr lang="en-US" altLang="en-US"/>
              <a:t>Int 0x21; int 21h means, call the interrupt handler 0x21 which is the DOS Function dispatcher. </a:t>
            </a:r>
          </a:p>
          <a:p>
            <a:r>
              <a:rPr lang="en-US" altLang="en-US"/>
              <a:t>This simply means that you are using function 01h of the Interrupt type 21. Where 01h is to read character from standard input. if there is no character in the keyboard buffer, the function waits until any key is pressed.</a:t>
            </a:r>
          </a:p>
        </p:txBody>
      </p:sp>
      <p:sp>
        <p:nvSpPr>
          <p:cNvPr id="37892" name="Slide Number Placeholder 3">
            <a:extLst>
              <a:ext uri="{FF2B5EF4-FFF2-40B4-BE49-F238E27FC236}">
                <a16:creationId xmlns:a16="http://schemas.microsoft.com/office/drawing/2014/main" id="{078A5857-5A7C-4CD0-B208-B7C6CD604A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F636E9-A15E-49C9-B754-DBF5EB565134}" type="slidenum">
              <a:rPr lang="en-US" altLang="en-US" sz="1200"/>
              <a:pPr/>
              <a:t>22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9E0A6E02-51FA-4AD6-8D53-B777853A28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9C285808-CA1F-4CC1-94C1-80C5F3BBF6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ORG 0X100 means that originate at 100 location and when we make a command file than it is necessary that its should start at 100 and this can also be seen in the debugger. The debugger show the starting address of the program from 100 which means that it is starting from 100 hex memory location.</a:t>
            </a:r>
          </a:p>
          <a:p>
            <a:endParaRPr lang="en-US" altLang="en-US"/>
          </a:p>
          <a:p>
            <a:r>
              <a:rPr lang="en-US" altLang="en-US"/>
              <a:t>So AX, 4C00h can also be written as</a:t>
            </a:r>
          </a:p>
          <a:p>
            <a:r>
              <a:rPr lang="en-US" altLang="en-US"/>
              <a:t>mov ah, 4Ch</a:t>
            </a:r>
          </a:p>
          <a:p>
            <a:r>
              <a:rPr lang="en-US" altLang="en-US"/>
              <a:t>mov al, 00h</a:t>
            </a:r>
          </a:p>
          <a:p>
            <a:r>
              <a:rPr lang="en-US" altLang="en-US"/>
              <a:t>Really you are just suppose to do mov ah, 4Ch. What most likely the person was doing is zeroing out, or "resetting" whats in AL, because AL may be some "random" number set beforehand by another function, so that may cause the program to pass 4C and lets say 46, so 4C46 and then call int 21h. Whats 4C46? No clue, and the computer will think the same and cause an error. So just resetting to zero to avoid an error.</a:t>
            </a:r>
          </a:p>
          <a:p>
            <a:endParaRPr lang="en-US" altLang="en-US"/>
          </a:p>
          <a:p>
            <a:r>
              <a:rPr lang="en-US" altLang="en-US"/>
              <a:t>Int 0x21; int 21h means, call the interrupt handler 0x21 which is the DOS Function dispatcher. </a:t>
            </a:r>
          </a:p>
          <a:p>
            <a:r>
              <a:rPr lang="en-US" altLang="en-US"/>
              <a:t>This simply means that you are using function 01h of the Interrupt type 21. Where 01h is to read character from standard input. if there is no character in the keyboard buffer, the function waits until any key is pressed.</a:t>
            </a:r>
          </a:p>
        </p:txBody>
      </p:sp>
      <p:sp>
        <p:nvSpPr>
          <p:cNvPr id="39940" name="Slide Number Placeholder 3">
            <a:extLst>
              <a:ext uri="{FF2B5EF4-FFF2-40B4-BE49-F238E27FC236}">
                <a16:creationId xmlns:a16="http://schemas.microsoft.com/office/drawing/2014/main" id="{68286073-47AE-4351-8D73-513F4EAA58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D02CB0-CDB7-49A6-94B1-C83AD9118D8A}" type="slidenum">
              <a:rPr lang="en-US" altLang="en-US" sz="1200"/>
              <a:pPr/>
              <a:t>23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838EF138-32A4-469E-929C-6FB68162C6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1198577B-26A9-433E-A16D-4B6FB42262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ORG 0X100 means that originate at 100 location and when we make a command file than it is necessary that its should start at 100 and this can also be seen in the debugger. The debugger show the starting address of the program from 100 which means that it is starting from 100 hex memory location.</a:t>
            </a:r>
          </a:p>
          <a:p>
            <a:endParaRPr lang="en-US" altLang="en-US"/>
          </a:p>
          <a:p>
            <a:r>
              <a:rPr lang="en-US" altLang="en-US"/>
              <a:t>So AX, 4C00h can also be written as</a:t>
            </a:r>
          </a:p>
          <a:p>
            <a:r>
              <a:rPr lang="en-US" altLang="en-US"/>
              <a:t>mov ah, 4Ch</a:t>
            </a:r>
          </a:p>
          <a:p>
            <a:r>
              <a:rPr lang="en-US" altLang="en-US"/>
              <a:t>mov al, 00h</a:t>
            </a:r>
          </a:p>
          <a:p>
            <a:r>
              <a:rPr lang="en-US" altLang="en-US"/>
              <a:t>Really you are just suppose to do mov ah, 4Ch. What most likely the person was doing is zeroing out, or "resetting" whats in AL, because AL may be some "random" number set beforehand by another function, so that may cause the program to pass 4C and lets say 46, so 4C46 and then call int 21h. Whats 4C46? No clue, and the computer will think the same and cause an error. So just resetting to zero to avoid an error.</a:t>
            </a:r>
          </a:p>
          <a:p>
            <a:endParaRPr lang="en-US" altLang="en-US"/>
          </a:p>
          <a:p>
            <a:r>
              <a:rPr lang="en-US" altLang="en-US"/>
              <a:t>Int 0x21; int 21h means, call the interrupt handler 0x21 which is the DOS Function dispatcher. </a:t>
            </a:r>
          </a:p>
          <a:p>
            <a:r>
              <a:rPr lang="en-US" altLang="en-US"/>
              <a:t>This simply means that you are using function 01h of the Interrupt type 21. Where 01h is to read character from standard input. if there is no character in the keyboard buffer, the function waits until any key is pressed.</a:t>
            </a:r>
          </a:p>
        </p:txBody>
      </p:sp>
      <p:sp>
        <p:nvSpPr>
          <p:cNvPr id="41988" name="Slide Number Placeholder 3">
            <a:extLst>
              <a:ext uri="{FF2B5EF4-FFF2-40B4-BE49-F238E27FC236}">
                <a16:creationId xmlns:a16="http://schemas.microsoft.com/office/drawing/2014/main" id="{9557FD25-B56D-402B-9B54-696F9E1B87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177C74-7C65-4E43-8B8D-12CC4846AF2D}" type="slidenum">
              <a:rPr lang="en-US" altLang="en-US" sz="1200"/>
              <a:pPr/>
              <a:t>24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E3BEB523-A38F-4A3C-AEE5-30B2AFC9B3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0BA191AA-F598-42E3-899A-D130DDFED1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we have number of 16 bit or greater than we have to decide how to place the number in the memory which means that what will be the byte order.</a:t>
            </a:r>
          </a:p>
          <a:p>
            <a:r>
              <a:rPr lang="en-US" altLang="en-US"/>
              <a:t>Either </a:t>
            </a:r>
          </a:p>
          <a:p>
            <a:r>
              <a:rPr lang="en-US" altLang="en-US"/>
              <a:t>Intel uses little endian Notation which means that lesser significant byte at lesser address.</a:t>
            </a:r>
          </a:p>
          <a:p>
            <a:r>
              <a:rPr lang="en-US" altLang="en-US"/>
              <a:t>For the example of assembly code</a:t>
            </a:r>
          </a:p>
          <a:p>
            <a:r>
              <a:rPr lang="en-US" altLang="en-US"/>
              <a:t>The instruction add ax,bx the value shown by the ex01.lst is  01D8 this is a two byte instruction and 01 is the opcode off add and the DB shows two registers ie  ax,bx</a:t>
            </a:r>
          </a:p>
          <a:p>
            <a:r>
              <a:rPr lang="en-US" altLang="en-US"/>
              <a:t>Generally we can not change the values of these two registers</a:t>
            </a:r>
          </a:p>
          <a:p>
            <a:endParaRPr lang="en-US" altLang="en-US"/>
          </a:p>
          <a:p>
            <a:endParaRPr lang="en-US" altLang="en-US"/>
          </a:p>
        </p:txBody>
      </p:sp>
      <p:sp>
        <p:nvSpPr>
          <p:cNvPr id="54276" name="Slide Number Placeholder 3">
            <a:extLst>
              <a:ext uri="{FF2B5EF4-FFF2-40B4-BE49-F238E27FC236}">
                <a16:creationId xmlns:a16="http://schemas.microsoft.com/office/drawing/2014/main" id="{B4289EB2-8E65-4AA8-B96E-BC830E26EE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933F83-EC07-4059-B4C7-AC2D78E6BC06}" type="slidenum">
              <a:rPr lang="en-US" altLang="en-US" sz="1200"/>
              <a:pPr/>
              <a:t>35</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049642D3-F660-4B71-8167-F49A7E723E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DB29580D-3E28-4F37-9151-5598AE614D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we have number of 16 bit or greater than we have to decide how to place the number in the memory which means that what will be the byte order.</a:t>
            </a:r>
          </a:p>
          <a:p>
            <a:r>
              <a:rPr lang="en-US" altLang="en-US"/>
              <a:t>Either </a:t>
            </a:r>
          </a:p>
          <a:p>
            <a:r>
              <a:rPr lang="en-US" altLang="en-US"/>
              <a:t>Intel uses little endian Notation which means that lesser significant byte at lesser address.</a:t>
            </a:r>
          </a:p>
          <a:p>
            <a:r>
              <a:rPr lang="en-US" altLang="en-US"/>
              <a:t>For the example of assembly code</a:t>
            </a:r>
          </a:p>
          <a:p>
            <a:r>
              <a:rPr lang="en-US" altLang="en-US"/>
              <a:t>The instruction add ax,bx the value shown by the ex01.lst is  01D8 this is a two byte instruction and 01 is the opcode off add and the DB shows two registers ie  ax,bx</a:t>
            </a:r>
          </a:p>
          <a:p>
            <a:r>
              <a:rPr lang="en-US" altLang="en-US"/>
              <a:t>Generally we can not change the values of these two registers</a:t>
            </a:r>
          </a:p>
          <a:p>
            <a:endParaRPr lang="en-US" altLang="en-US"/>
          </a:p>
          <a:p>
            <a:endParaRPr lang="en-US" altLang="en-US"/>
          </a:p>
        </p:txBody>
      </p:sp>
      <p:sp>
        <p:nvSpPr>
          <p:cNvPr id="56324" name="Slide Number Placeholder 3">
            <a:extLst>
              <a:ext uri="{FF2B5EF4-FFF2-40B4-BE49-F238E27FC236}">
                <a16:creationId xmlns:a16="http://schemas.microsoft.com/office/drawing/2014/main" id="{F4BD4119-7E8D-4690-B8FC-445338BF59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A7DA55-3949-4CBD-BF34-4C28C770DEE5}" type="slidenum">
              <a:rPr lang="en-US" altLang="en-US" sz="1200"/>
              <a:pPr/>
              <a:t>36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E7F6770B-91FF-4128-AF35-C5253C4A03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F35F88F2-DAB0-46DF-8C94-32BD836476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a:p>
            <a:endParaRPr lang="en-US" altLang="en-US"/>
          </a:p>
        </p:txBody>
      </p:sp>
      <p:sp>
        <p:nvSpPr>
          <p:cNvPr id="58372" name="Slide Number Placeholder 3">
            <a:extLst>
              <a:ext uri="{FF2B5EF4-FFF2-40B4-BE49-F238E27FC236}">
                <a16:creationId xmlns:a16="http://schemas.microsoft.com/office/drawing/2014/main" id="{A3A774EF-3966-46AF-9227-522B4EC63F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C182B8-B936-40A7-BB46-BFEBE56DB33D}" type="slidenum">
              <a:rPr lang="en-US" altLang="en-US" sz="1200"/>
              <a:pPr/>
              <a:t>37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38237DE-0065-4F5F-9EE9-A8B9BCA5EB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A1F39E00-7176-4379-964A-1876778479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a:p>
            <a:endParaRPr lang="en-US" altLang="en-US"/>
          </a:p>
        </p:txBody>
      </p:sp>
      <p:sp>
        <p:nvSpPr>
          <p:cNvPr id="60420" name="Slide Number Placeholder 3">
            <a:extLst>
              <a:ext uri="{FF2B5EF4-FFF2-40B4-BE49-F238E27FC236}">
                <a16:creationId xmlns:a16="http://schemas.microsoft.com/office/drawing/2014/main" id="{8C0425BD-F0E3-4CF4-B13F-E93646FBF4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614B76-3634-4789-82A5-0D58EE14F769}" type="slidenum">
              <a:rPr lang="en-US" altLang="en-US" sz="1200"/>
              <a:pPr/>
              <a:t>38</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0A4F1AC4-5FFB-4CA3-B134-CE6AAB9AF4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70664EE6-A6A1-4ADC-AF72-EE9B5954D7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Intel advance processor extension. The improved version is iAPX386 which has a length of 32 accumulator. </a:t>
            </a:r>
          </a:p>
          <a:p>
            <a:pPr eaLnBrk="1" hangingPunct="1">
              <a:spcBef>
                <a:spcPct val="0"/>
              </a:spcBef>
            </a:pPr>
            <a:endParaRPr lang="en-US" altLang="en-US"/>
          </a:p>
          <a:p>
            <a:pPr eaLnBrk="1" hangingPunct="1">
              <a:spcBef>
                <a:spcPct val="0"/>
              </a:spcBef>
            </a:pPr>
            <a:r>
              <a:rPr lang="en-US" altLang="en-US"/>
              <a:t>Intel’s first 8 bit processor was intel 8080  with 64k of main memory very simple architecture. When the processor became obsolete for the new demanding application the intel introduced the iAPX88 processor with 1Mb of main memory the IBM used it in its machine i.e. PC-XT.</a:t>
            </a:r>
          </a:p>
        </p:txBody>
      </p:sp>
      <p:sp>
        <p:nvSpPr>
          <p:cNvPr id="8196" name="Slide Number Placeholder 3">
            <a:extLst>
              <a:ext uri="{FF2B5EF4-FFF2-40B4-BE49-F238E27FC236}">
                <a16:creationId xmlns:a16="http://schemas.microsoft.com/office/drawing/2014/main" id="{BE473B7A-0196-42AE-8F8C-10E27408DE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A60D44-0A7E-4535-A1B2-E174C72DED0B}" type="slidenum">
              <a:rPr lang="en-US" altLang="en-US" sz="1200"/>
              <a:pPr/>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9EB17DA3-53AB-41E7-AF4D-41A6161454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95C7DEE6-0DD2-4DB5-88D2-A3D1B6E8BA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X means that it is extended register.</a:t>
            </a:r>
          </a:p>
        </p:txBody>
      </p:sp>
      <p:sp>
        <p:nvSpPr>
          <p:cNvPr id="10244" name="Slide Number Placeholder 3">
            <a:extLst>
              <a:ext uri="{FF2B5EF4-FFF2-40B4-BE49-F238E27FC236}">
                <a16:creationId xmlns:a16="http://schemas.microsoft.com/office/drawing/2014/main" id="{32CB28E6-30E7-44C6-ADEC-FF43F3FFCB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675BFE-8BB1-4A55-9FAA-DAD16292F4F2}" type="slidenum">
              <a:rPr lang="en-US" altLang="en-US" sz="1200"/>
              <a:pPr/>
              <a:t>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B88F9AEF-C44F-459B-A8FF-24A3016446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877BE26-0FE9-4C77-BD42-0C1B461FAA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AL – A register with low side</a:t>
            </a:r>
          </a:p>
          <a:p>
            <a:pPr eaLnBrk="1" hangingPunct="1"/>
            <a:r>
              <a:rPr lang="en-US" altLang="en-US"/>
              <a:t>AH – A register with high side</a:t>
            </a:r>
          </a:p>
          <a:p>
            <a:pPr eaLnBrk="1" hangingPunct="1"/>
            <a:endParaRPr lang="en-US" altLang="en-US"/>
          </a:p>
          <a:p>
            <a:pPr eaLnBrk="1" hangingPunct="1"/>
            <a:r>
              <a:rPr lang="en-US" altLang="en-US"/>
              <a:t>Similarly BL and BH are also 16 bit register on the next slide. Also these 16 bit registers are general purpose and we can use anyone as either 16bit or two 8bits registers i.e. AL,AH</a:t>
            </a:r>
          </a:p>
          <a:p>
            <a:pPr eaLnBrk="1" hangingPunct="1"/>
            <a:endParaRPr lang="en-US" altLang="en-US"/>
          </a:p>
          <a:p>
            <a:pPr eaLnBrk="1" hangingPunct="1"/>
            <a:r>
              <a:rPr lang="en-US" altLang="en-US"/>
              <a:t>A is for the accumulator register,</a:t>
            </a:r>
          </a:p>
          <a:p>
            <a:pPr eaLnBrk="1" hangingPunct="1"/>
            <a:r>
              <a:rPr lang="en-US" altLang="en-US"/>
              <a:t>B is for the Base register and is also used in memory.</a:t>
            </a:r>
          </a:p>
          <a:p>
            <a:pPr eaLnBrk="1" hangingPunct="1"/>
            <a:r>
              <a:rPr lang="en-US" altLang="en-US"/>
              <a:t>C is for the counter register. The programs has instructions which are automatically incremented and the incremented counter is placed in counter register.</a:t>
            </a:r>
          </a:p>
          <a:p>
            <a:pPr eaLnBrk="1" hangingPunct="1"/>
            <a:r>
              <a:rPr lang="en-US" altLang="en-US"/>
              <a:t>D is for the Destination register.</a:t>
            </a:r>
          </a:p>
        </p:txBody>
      </p:sp>
      <p:sp>
        <p:nvSpPr>
          <p:cNvPr id="12292" name="Slide Number Placeholder 3">
            <a:extLst>
              <a:ext uri="{FF2B5EF4-FFF2-40B4-BE49-F238E27FC236}">
                <a16:creationId xmlns:a16="http://schemas.microsoft.com/office/drawing/2014/main" id="{54EA872B-B45A-457A-ADE6-B991192833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C57647-EDCF-49FF-ABE3-A1C9D50A8665}" type="slidenum">
              <a:rPr lang="en-US" altLang="en-US" sz="1200"/>
              <a:pPr/>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AC2A84F-79A5-4808-9699-E3ABD82450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CE7E1E26-0259-46B6-A879-2A85F7451E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D stands for destination in i/o operations.</a:t>
            </a:r>
          </a:p>
        </p:txBody>
      </p:sp>
      <p:sp>
        <p:nvSpPr>
          <p:cNvPr id="15364" name="Slide Number Placeholder 3">
            <a:extLst>
              <a:ext uri="{FF2B5EF4-FFF2-40B4-BE49-F238E27FC236}">
                <a16:creationId xmlns:a16="http://schemas.microsoft.com/office/drawing/2014/main" id="{5D1E32B1-9AAC-4C74-9DC2-EB39A659E3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0B40FA-5D96-4D1C-8081-F3B5588ACD23}" type="slidenum">
              <a:rPr lang="en-US" altLang="en-US" sz="1200"/>
              <a:pPr/>
              <a:t>7</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5DB41CAB-CF88-40DD-A355-A980A8D2EB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AEF67C86-A740-466C-B42E-282D97308F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These are a new class of registers which we call Index registers and are used in referring to strings instructions these registers can not be divided into 8bit like General registers. </a:t>
            </a:r>
          </a:p>
          <a:p>
            <a:pPr eaLnBrk="1" hangingPunct="1"/>
            <a:r>
              <a:rPr lang="en-US" altLang="en-US"/>
              <a:t>These are used to store memory address.</a:t>
            </a:r>
          </a:p>
          <a:p>
            <a:pPr eaLnBrk="1" hangingPunct="1"/>
            <a:r>
              <a:rPr lang="en-US" altLang="en-US"/>
              <a:t>SI = Source index register </a:t>
            </a:r>
          </a:p>
          <a:p>
            <a:pPr eaLnBrk="1" hangingPunct="1"/>
            <a:r>
              <a:rPr lang="en-US" altLang="en-US"/>
              <a:t>DI = Destination index register</a:t>
            </a:r>
          </a:p>
          <a:p>
            <a:pPr eaLnBrk="1" hangingPunct="1"/>
            <a:endParaRPr lang="en-US" altLang="en-US"/>
          </a:p>
        </p:txBody>
      </p:sp>
      <p:sp>
        <p:nvSpPr>
          <p:cNvPr id="17412" name="Slide Number Placeholder 3">
            <a:extLst>
              <a:ext uri="{FF2B5EF4-FFF2-40B4-BE49-F238E27FC236}">
                <a16:creationId xmlns:a16="http://schemas.microsoft.com/office/drawing/2014/main" id="{0F030B6F-C87A-4F4A-8E3B-A733DB20AB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716E35-DF99-488D-A9EC-7D346054DC88}" type="slidenum">
              <a:rPr lang="en-US" altLang="en-US" sz="1200"/>
              <a:pPr/>
              <a:t>8</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40C481BD-97E1-446A-89A6-D6E9EF4489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579B849C-582A-4502-9E40-FFD3E3BC59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Instruction pointer: This is the register that the processor uses for its self and there is no user manipulation that can be done with this register.</a:t>
            </a:r>
          </a:p>
          <a:p>
            <a:pPr eaLnBrk="1" hangingPunct="1"/>
            <a:r>
              <a:rPr lang="en-US" altLang="en-US"/>
              <a:t>Stack Pointer: Memory pointer usually the programmer can not manipulate it but there are some instructions that use this register</a:t>
            </a:r>
          </a:p>
          <a:p>
            <a:pPr eaLnBrk="1" hangingPunct="1"/>
            <a:r>
              <a:rPr lang="en-US" altLang="en-US"/>
              <a:t>Base Pointer: Pointer register used to access a particular location in the memory </a:t>
            </a:r>
          </a:p>
        </p:txBody>
      </p:sp>
      <p:sp>
        <p:nvSpPr>
          <p:cNvPr id="19460" name="Slide Number Placeholder 3">
            <a:extLst>
              <a:ext uri="{FF2B5EF4-FFF2-40B4-BE49-F238E27FC236}">
                <a16:creationId xmlns:a16="http://schemas.microsoft.com/office/drawing/2014/main" id="{E1B24EFA-203E-43CF-A388-296C7947F7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07018F-CC2C-41DC-99B1-21A5C72500E3}" type="slidenum">
              <a:rPr lang="en-US" altLang="en-US" sz="1200"/>
              <a:pPr/>
              <a:t>9</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2E92D77-4C28-43C6-983C-A90BD27C4D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866E6FB2-0291-47E1-B5F8-0CE0E98E2C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Parity:  is used mostly in communication where we see the number of one’s and determine weather they are odd and even.</a:t>
            </a:r>
          </a:p>
          <a:p>
            <a:pPr eaLnBrk="1" hangingPunct="1"/>
            <a:r>
              <a:rPr lang="en-US" altLang="en-US"/>
              <a:t>Auxiliary Carry:  When we update add or subtract on nibble by nibble basis rather than byte by byte basis than we it can happen that there is a nibble cary from one nibble to another and this changes the value of hexadecimal this is called the auxiliary carry.</a:t>
            </a:r>
          </a:p>
          <a:p>
            <a:pPr eaLnBrk="1" hangingPunct="1"/>
            <a:r>
              <a:rPr lang="en-US" altLang="en-US"/>
              <a:t>Zero Bit: The Z bit is set if the last mathematical or logical instruction has produced a 0 in its destination. For example we use this bit in many time to see our counters as weather it has been decremented to 0 or not because according to this value we will make some decision. </a:t>
            </a:r>
          </a:p>
          <a:p>
            <a:pPr eaLnBrk="1" hangingPunct="1"/>
            <a:r>
              <a:rPr lang="en-US" altLang="en-US"/>
              <a:t>Sign bit : The last bit or the MSB bit is the sign bit of some data register i.e the value added in the destination is either negative or positive.</a:t>
            </a:r>
          </a:p>
          <a:p>
            <a:pPr eaLnBrk="1" hangingPunct="1"/>
            <a:r>
              <a:rPr lang="en-US" altLang="en-US"/>
              <a:t>Trap Flag: Error</a:t>
            </a:r>
          </a:p>
          <a:p>
            <a:pPr eaLnBrk="1" hangingPunct="1"/>
            <a:r>
              <a:rPr lang="en-US" altLang="en-US"/>
              <a:t>Interrupt Flag: Signal from an external environment can be blocked or unblocked for I/O devices by the processor so as to not interrupt the important work.</a:t>
            </a:r>
          </a:p>
          <a:p>
            <a:pPr eaLnBrk="1" hangingPunct="1"/>
            <a:r>
              <a:rPr lang="en-US" altLang="en-US"/>
              <a:t>Direction Flag: if 0 than we copy the number from small to the high value and if it is 1 than we copy number from higher to small value.</a:t>
            </a:r>
          </a:p>
          <a:p>
            <a:pPr eaLnBrk="1" hangingPunct="1"/>
            <a:r>
              <a:rPr lang="en-US" altLang="en-US"/>
              <a:t>Over Flow: Related with signed arithmetic which means that the last value of the bit is used for the sign information rather than included in numerical value </a:t>
            </a:r>
          </a:p>
        </p:txBody>
      </p:sp>
      <p:sp>
        <p:nvSpPr>
          <p:cNvPr id="21508" name="Slide Number Placeholder 3">
            <a:extLst>
              <a:ext uri="{FF2B5EF4-FFF2-40B4-BE49-F238E27FC236}">
                <a16:creationId xmlns:a16="http://schemas.microsoft.com/office/drawing/2014/main" id="{2BA3F330-BBEC-454D-9710-CA83FC7F7A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726365-7392-482C-B4CD-31E064857D30}" type="slidenum">
              <a:rPr lang="en-US" altLang="en-US" sz="1200"/>
              <a:pPr/>
              <a:t>10</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DD7AE666-8702-4AD0-A549-4693449E83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0BE91A93-B30E-4CB6-81EC-E6936B2004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some instructions have only one source or destination.  And in some cases one is either source or destination and other operand is employed.</a:t>
            </a:r>
          </a:p>
        </p:txBody>
      </p:sp>
      <p:sp>
        <p:nvSpPr>
          <p:cNvPr id="29700" name="Slide Number Placeholder 3">
            <a:extLst>
              <a:ext uri="{FF2B5EF4-FFF2-40B4-BE49-F238E27FC236}">
                <a16:creationId xmlns:a16="http://schemas.microsoft.com/office/drawing/2014/main" id="{E4F3FB58-3DDE-4732-A08B-5BAA3A8DFA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34AFD3-8A96-41A8-8941-019430274947}" type="slidenum">
              <a:rPr lang="en-US" altLang="en-US" sz="1200"/>
              <a:pPr/>
              <a:t>17</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descr="Large confetti">
            <a:extLst>
              <a:ext uri="{FF2B5EF4-FFF2-40B4-BE49-F238E27FC236}">
                <a16:creationId xmlns:a16="http://schemas.microsoft.com/office/drawing/2014/main" id="{659F8EF9-A3A8-49F1-98A5-B6E497D435D7}"/>
              </a:ext>
            </a:extLst>
          </p:cNvPr>
          <p:cNvSpPr>
            <a:spLocks noChangeArrowheads="1"/>
          </p:cNvSpPr>
          <p:nvPr/>
        </p:nvSpPr>
        <p:spPr bwMode="ltGray">
          <a:xfrm>
            <a:off x="484188" y="1549400"/>
            <a:ext cx="8158162" cy="1689100"/>
          </a:xfrm>
          <a:prstGeom prst="rect">
            <a:avLst/>
          </a:prstGeom>
          <a:pattFill prst="lgConfetti">
            <a:fgClr>
              <a:schemeClr val="accent2">
                <a:alpha val="50195"/>
              </a:schemeClr>
            </a:fgClr>
            <a:bgClr>
              <a:schemeClr val="folHlink"/>
            </a:bgClr>
          </a:patt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5" name="AutoShape 5">
            <a:extLst>
              <a:ext uri="{FF2B5EF4-FFF2-40B4-BE49-F238E27FC236}">
                <a16:creationId xmlns:a16="http://schemas.microsoft.com/office/drawing/2014/main" id="{A6B765B7-C771-47C2-9443-806D5CC3A937}"/>
              </a:ext>
            </a:extLst>
          </p:cNvPr>
          <p:cNvSpPr>
            <a:spLocks noChangeArrowheads="1"/>
          </p:cNvSpPr>
          <p:nvPr/>
        </p:nvSpPr>
        <p:spPr bwMode="ltGray">
          <a:xfrm>
            <a:off x="228600" y="3206750"/>
            <a:ext cx="8686800" cy="77788"/>
          </a:xfrm>
          <a:prstGeom prst="roundRect">
            <a:avLst>
              <a:gd name="adj" fmla="val 50000"/>
            </a:avLst>
          </a:prstGeom>
          <a:solidFill>
            <a:schemeClr val="bg2"/>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6" name="AutoShape 57">
            <a:extLst>
              <a:ext uri="{FF2B5EF4-FFF2-40B4-BE49-F238E27FC236}">
                <a16:creationId xmlns:a16="http://schemas.microsoft.com/office/drawing/2014/main" id="{0B28ED68-D746-42D0-BF0F-2B3BF0116E02}"/>
              </a:ext>
            </a:extLst>
          </p:cNvPr>
          <p:cNvSpPr>
            <a:spLocks noChangeArrowheads="1"/>
          </p:cNvSpPr>
          <p:nvPr/>
        </p:nvSpPr>
        <p:spPr bwMode="ltGray">
          <a:xfrm>
            <a:off x="228600" y="1482725"/>
            <a:ext cx="8686800" cy="77788"/>
          </a:xfrm>
          <a:prstGeom prst="roundRect">
            <a:avLst>
              <a:gd name="adj" fmla="val 50000"/>
            </a:avLst>
          </a:prstGeom>
          <a:solidFill>
            <a:schemeClr val="bg2"/>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7" name="AutoShape 58">
            <a:extLst>
              <a:ext uri="{FF2B5EF4-FFF2-40B4-BE49-F238E27FC236}">
                <a16:creationId xmlns:a16="http://schemas.microsoft.com/office/drawing/2014/main" id="{0187F3F0-6E63-444B-B420-A047B5F2BC3A}"/>
              </a:ext>
            </a:extLst>
          </p:cNvPr>
          <p:cNvSpPr>
            <a:spLocks noChangeArrowheads="1"/>
          </p:cNvSpPr>
          <p:nvPr/>
        </p:nvSpPr>
        <p:spPr bwMode="ltGray">
          <a:xfrm>
            <a:off x="8623300" y="1246188"/>
            <a:ext cx="77788" cy="2235200"/>
          </a:xfrm>
          <a:prstGeom prst="roundRect">
            <a:avLst>
              <a:gd name="adj" fmla="val 50000"/>
            </a:avLst>
          </a:prstGeom>
          <a:solidFill>
            <a:schemeClr val="bg2"/>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8" name="AutoShape 59">
            <a:extLst>
              <a:ext uri="{FF2B5EF4-FFF2-40B4-BE49-F238E27FC236}">
                <a16:creationId xmlns:a16="http://schemas.microsoft.com/office/drawing/2014/main" id="{EF1742D7-2EFB-4F2B-B031-2DFAF16D480E}"/>
              </a:ext>
            </a:extLst>
          </p:cNvPr>
          <p:cNvSpPr>
            <a:spLocks noChangeArrowheads="1"/>
          </p:cNvSpPr>
          <p:nvPr/>
        </p:nvSpPr>
        <p:spPr bwMode="ltGray">
          <a:xfrm>
            <a:off x="434975" y="1252538"/>
            <a:ext cx="77788" cy="2235200"/>
          </a:xfrm>
          <a:prstGeom prst="roundRect">
            <a:avLst>
              <a:gd name="adj" fmla="val 50000"/>
            </a:avLst>
          </a:prstGeom>
          <a:solidFill>
            <a:schemeClr val="bg2"/>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9" name="AutoShape 61">
            <a:extLst>
              <a:ext uri="{FF2B5EF4-FFF2-40B4-BE49-F238E27FC236}">
                <a16:creationId xmlns:a16="http://schemas.microsoft.com/office/drawing/2014/main" id="{01C56593-5686-4824-898E-26B7872CE148}"/>
              </a:ext>
            </a:extLst>
          </p:cNvPr>
          <p:cNvSpPr>
            <a:spLocks noChangeArrowheads="1"/>
          </p:cNvSpPr>
          <p:nvPr/>
        </p:nvSpPr>
        <p:spPr bwMode="ltGray">
          <a:xfrm>
            <a:off x="2830513" y="5783263"/>
            <a:ext cx="3481387" cy="77787"/>
          </a:xfrm>
          <a:prstGeom prst="roundRect">
            <a:avLst>
              <a:gd name="adj" fmla="val 50000"/>
            </a:avLst>
          </a:prstGeom>
          <a:solidFill>
            <a:schemeClr val="bg2"/>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10" name="Rectangle 62" descr="Large confetti">
            <a:extLst>
              <a:ext uri="{FF2B5EF4-FFF2-40B4-BE49-F238E27FC236}">
                <a16:creationId xmlns:a16="http://schemas.microsoft.com/office/drawing/2014/main" id="{0E62AB57-BA48-4D13-9E0F-24A3DB534B62}"/>
              </a:ext>
            </a:extLst>
          </p:cNvPr>
          <p:cNvSpPr>
            <a:spLocks noChangeArrowheads="1"/>
          </p:cNvSpPr>
          <p:nvPr/>
        </p:nvSpPr>
        <p:spPr bwMode="ltGray">
          <a:xfrm>
            <a:off x="4095750" y="5734050"/>
            <a:ext cx="949325" cy="176213"/>
          </a:xfrm>
          <a:prstGeom prst="rect">
            <a:avLst/>
          </a:prstGeom>
          <a:pattFill prst="lgConfetti">
            <a:fgClr>
              <a:schemeClr val="accent2"/>
            </a:fgClr>
            <a:bgClr>
              <a:schemeClr val="folHlink"/>
            </a:bgClr>
          </a:patt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3135" name="Rectangle 63" descr="Large confetti"/>
          <p:cNvSpPr>
            <a:spLocks noGrp="1" noChangeArrowheads="1"/>
          </p:cNvSpPr>
          <p:nvPr>
            <p:ph type="ctrTitle"/>
          </p:nvPr>
        </p:nvSpPr>
        <p:spPr>
          <a:xfrm>
            <a:off x="685800" y="1752600"/>
            <a:ext cx="7772400" cy="1143000"/>
          </a:xfrm>
          <a:pattFill prst="lgConfetti">
            <a:fgClr>
              <a:schemeClr val="accent2"/>
            </a:fgClr>
            <a:bgClr>
              <a:schemeClr val="folHlink"/>
            </a:bgClr>
          </a:pattFill>
        </p:spPr>
        <p:txBody>
          <a:bodyPr anchor="ctr"/>
          <a:lstStyle>
            <a:lvl1pPr algn="ctr">
              <a:defRPr>
                <a:solidFill>
                  <a:schemeClr val="bg1"/>
                </a:solidFill>
              </a:defRPr>
            </a:lvl1pPr>
          </a:lstStyle>
          <a:p>
            <a:pPr lvl="0"/>
            <a:r>
              <a:rPr lang="en-GB" noProof="0"/>
              <a:t>Click to edit Master title style</a:t>
            </a:r>
          </a:p>
        </p:txBody>
      </p:sp>
      <p:sp>
        <p:nvSpPr>
          <p:cNvPr id="3136" name="Rectangle 64"/>
          <p:cNvSpPr>
            <a:spLocks noGrp="1" noChangeArrowheads="1"/>
          </p:cNvSpPr>
          <p:nvPr>
            <p:ph type="subTitle" idx="1"/>
          </p:nvPr>
        </p:nvSpPr>
        <p:spPr>
          <a:xfrm>
            <a:off x="1371600" y="3746500"/>
            <a:ext cx="6400800" cy="1752600"/>
          </a:xfrm>
        </p:spPr>
        <p:txBody>
          <a:bodyPr/>
          <a:lstStyle>
            <a:lvl1pPr marL="0" indent="0" algn="ctr">
              <a:buFontTx/>
              <a:buNone/>
              <a:defRPr/>
            </a:lvl1pPr>
          </a:lstStyle>
          <a:p>
            <a:pPr lvl="0"/>
            <a:r>
              <a:rPr lang="en-GB" noProof="0"/>
              <a:t>Click to edit Master subtitle style</a:t>
            </a:r>
          </a:p>
        </p:txBody>
      </p:sp>
      <p:sp>
        <p:nvSpPr>
          <p:cNvPr id="11" name="Rectangle 65">
            <a:extLst>
              <a:ext uri="{FF2B5EF4-FFF2-40B4-BE49-F238E27FC236}">
                <a16:creationId xmlns:a16="http://schemas.microsoft.com/office/drawing/2014/main" id="{CAED5ACA-A219-49EC-83CE-73AA892EAA1D}"/>
              </a:ext>
            </a:extLst>
          </p:cNvPr>
          <p:cNvSpPr>
            <a:spLocks noGrp="1" noChangeArrowheads="1"/>
          </p:cNvSpPr>
          <p:nvPr>
            <p:ph type="dt" sz="half" idx="10"/>
          </p:nvPr>
        </p:nvSpPr>
        <p:spPr/>
        <p:txBody>
          <a:bodyPr/>
          <a:lstStyle>
            <a:lvl1pPr>
              <a:defRPr/>
            </a:lvl1pPr>
          </a:lstStyle>
          <a:p>
            <a:pPr>
              <a:defRPr/>
            </a:pPr>
            <a:endParaRPr lang="en-GB"/>
          </a:p>
        </p:txBody>
      </p:sp>
      <p:sp>
        <p:nvSpPr>
          <p:cNvPr id="12" name="Rectangle 66">
            <a:extLst>
              <a:ext uri="{FF2B5EF4-FFF2-40B4-BE49-F238E27FC236}">
                <a16:creationId xmlns:a16="http://schemas.microsoft.com/office/drawing/2014/main" id="{CB21DB23-18F5-4A40-97CC-104C8E0ED106}"/>
              </a:ext>
            </a:extLst>
          </p:cNvPr>
          <p:cNvSpPr>
            <a:spLocks noGrp="1" noChangeArrowheads="1"/>
          </p:cNvSpPr>
          <p:nvPr>
            <p:ph type="ftr" sz="quarter" idx="11"/>
          </p:nvPr>
        </p:nvSpPr>
        <p:spPr/>
        <p:txBody>
          <a:bodyPr/>
          <a:lstStyle>
            <a:lvl1pPr>
              <a:defRPr/>
            </a:lvl1pPr>
          </a:lstStyle>
          <a:p>
            <a:pPr>
              <a:defRPr/>
            </a:pPr>
            <a:endParaRPr lang="en-GB"/>
          </a:p>
        </p:txBody>
      </p:sp>
      <p:sp>
        <p:nvSpPr>
          <p:cNvPr id="13" name="Rectangle 67">
            <a:extLst>
              <a:ext uri="{FF2B5EF4-FFF2-40B4-BE49-F238E27FC236}">
                <a16:creationId xmlns:a16="http://schemas.microsoft.com/office/drawing/2014/main" id="{682322FA-1A8C-4E57-8B22-B4A2B856C8DD}"/>
              </a:ext>
            </a:extLst>
          </p:cNvPr>
          <p:cNvSpPr>
            <a:spLocks noGrp="1" noChangeArrowheads="1"/>
          </p:cNvSpPr>
          <p:nvPr>
            <p:ph type="sldNum" sz="quarter" idx="12"/>
          </p:nvPr>
        </p:nvSpPr>
        <p:spPr>
          <a:xfrm>
            <a:off x="6553200" y="6248400"/>
            <a:ext cx="1905000" cy="457200"/>
          </a:xfrm>
          <a:noFill/>
        </p:spPr>
        <p:txBody>
          <a:bodyPr anchor="b" anchorCtr="0"/>
          <a:lstStyle>
            <a:lvl1pPr>
              <a:defRPr>
                <a:solidFill>
                  <a:schemeClr val="tx1"/>
                </a:solidFill>
              </a:defRPr>
            </a:lvl1pPr>
          </a:lstStyle>
          <a:p>
            <a:fld id="{1399A736-62C3-4BD3-9AF4-6592C15D95B3}" type="slidenum">
              <a:rPr lang="en-GB" altLang="en-US"/>
              <a:pPr/>
              <a:t>‹#›</a:t>
            </a:fld>
            <a:endParaRPr lang="en-GB" altLang="en-US"/>
          </a:p>
        </p:txBody>
      </p:sp>
    </p:spTree>
    <p:extLst>
      <p:ext uri="{BB962C8B-B14F-4D97-AF65-F5344CB8AC3E}">
        <p14:creationId xmlns:p14="http://schemas.microsoft.com/office/powerpoint/2010/main" val="57109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0">
            <a:extLst>
              <a:ext uri="{FF2B5EF4-FFF2-40B4-BE49-F238E27FC236}">
                <a16:creationId xmlns:a16="http://schemas.microsoft.com/office/drawing/2014/main" id="{E151C9C9-F6BF-4DCB-9EBE-768B90429664}"/>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61">
            <a:extLst>
              <a:ext uri="{FF2B5EF4-FFF2-40B4-BE49-F238E27FC236}">
                <a16:creationId xmlns:a16="http://schemas.microsoft.com/office/drawing/2014/main" id="{4D0EA58D-DCD0-47D0-9A92-7017B659646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2" descr="Large confetti">
            <a:extLst>
              <a:ext uri="{FF2B5EF4-FFF2-40B4-BE49-F238E27FC236}">
                <a16:creationId xmlns:a16="http://schemas.microsoft.com/office/drawing/2014/main" id="{2FEA7BD7-6FD8-4B3A-A06C-6D85CE2809C1}"/>
              </a:ext>
            </a:extLst>
          </p:cNvPr>
          <p:cNvSpPr>
            <a:spLocks noGrp="1" noChangeArrowheads="1"/>
          </p:cNvSpPr>
          <p:nvPr>
            <p:ph type="sldNum" sz="quarter" idx="12"/>
          </p:nvPr>
        </p:nvSpPr>
        <p:spPr>
          <a:ln/>
        </p:spPr>
        <p:txBody>
          <a:bodyPr/>
          <a:lstStyle>
            <a:lvl1pPr>
              <a:defRPr/>
            </a:lvl1pPr>
          </a:lstStyle>
          <a:p>
            <a:fld id="{1D48CEE5-39EC-41C5-A838-3C0DC85914BF}" type="slidenum">
              <a:rPr lang="en-GB" altLang="en-US"/>
              <a:pPr/>
              <a:t>‹#›</a:t>
            </a:fld>
            <a:endParaRPr lang="en-GB" altLang="en-US"/>
          </a:p>
        </p:txBody>
      </p:sp>
    </p:spTree>
    <p:extLst>
      <p:ext uri="{BB962C8B-B14F-4D97-AF65-F5344CB8AC3E}">
        <p14:creationId xmlns:p14="http://schemas.microsoft.com/office/powerpoint/2010/main" val="9365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284163"/>
            <a:ext cx="2044700" cy="58118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4163"/>
            <a:ext cx="5983288"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0">
            <a:extLst>
              <a:ext uri="{FF2B5EF4-FFF2-40B4-BE49-F238E27FC236}">
                <a16:creationId xmlns:a16="http://schemas.microsoft.com/office/drawing/2014/main" id="{DEC005B6-638B-413F-B628-35CD4BFB7502}"/>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61">
            <a:extLst>
              <a:ext uri="{FF2B5EF4-FFF2-40B4-BE49-F238E27FC236}">
                <a16:creationId xmlns:a16="http://schemas.microsoft.com/office/drawing/2014/main" id="{45E3A8B0-3F9A-406D-BFE3-6B773C86CBBA}"/>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2" descr="Large confetti">
            <a:extLst>
              <a:ext uri="{FF2B5EF4-FFF2-40B4-BE49-F238E27FC236}">
                <a16:creationId xmlns:a16="http://schemas.microsoft.com/office/drawing/2014/main" id="{E3887F10-81DD-4372-9777-2D56469728DA}"/>
              </a:ext>
            </a:extLst>
          </p:cNvPr>
          <p:cNvSpPr>
            <a:spLocks noGrp="1" noChangeArrowheads="1"/>
          </p:cNvSpPr>
          <p:nvPr>
            <p:ph type="sldNum" sz="quarter" idx="12"/>
          </p:nvPr>
        </p:nvSpPr>
        <p:spPr>
          <a:ln/>
        </p:spPr>
        <p:txBody>
          <a:bodyPr/>
          <a:lstStyle>
            <a:lvl1pPr>
              <a:defRPr/>
            </a:lvl1pPr>
          </a:lstStyle>
          <a:p>
            <a:fld id="{0ACE8F2E-4C1C-42B4-AEA3-B8FD0B87B241}" type="slidenum">
              <a:rPr lang="en-GB" altLang="en-US"/>
              <a:pPr/>
              <a:t>‹#›</a:t>
            </a:fld>
            <a:endParaRPr lang="en-GB" altLang="en-US"/>
          </a:p>
        </p:txBody>
      </p:sp>
    </p:spTree>
    <p:extLst>
      <p:ext uri="{BB962C8B-B14F-4D97-AF65-F5344CB8AC3E}">
        <p14:creationId xmlns:p14="http://schemas.microsoft.com/office/powerpoint/2010/main" val="297204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0">
            <a:extLst>
              <a:ext uri="{FF2B5EF4-FFF2-40B4-BE49-F238E27FC236}">
                <a16:creationId xmlns:a16="http://schemas.microsoft.com/office/drawing/2014/main" id="{FC7E1218-9E8B-471F-ACC0-961AC6D06367}"/>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61">
            <a:extLst>
              <a:ext uri="{FF2B5EF4-FFF2-40B4-BE49-F238E27FC236}">
                <a16:creationId xmlns:a16="http://schemas.microsoft.com/office/drawing/2014/main" id="{74FDE16C-81CA-485D-9230-9881731B953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2" descr="Large confetti">
            <a:extLst>
              <a:ext uri="{FF2B5EF4-FFF2-40B4-BE49-F238E27FC236}">
                <a16:creationId xmlns:a16="http://schemas.microsoft.com/office/drawing/2014/main" id="{3ED72F92-64E5-4AA1-B573-B46A0F224938}"/>
              </a:ext>
            </a:extLst>
          </p:cNvPr>
          <p:cNvSpPr>
            <a:spLocks noGrp="1" noChangeArrowheads="1"/>
          </p:cNvSpPr>
          <p:nvPr>
            <p:ph type="sldNum" sz="quarter" idx="12"/>
          </p:nvPr>
        </p:nvSpPr>
        <p:spPr>
          <a:ln/>
        </p:spPr>
        <p:txBody>
          <a:bodyPr/>
          <a:lstStyle>
            <a:lvl1pPr>
              <a:defRPr/>
            </a:lvl1pPr>
          </a:lstStyle>
          <a:p>
            <a:fld id="{F0EDBC1B-FCF7-4EB7-8E26-E8D8ECE9F989}" type="slidenum">
              <a:rPr lang="en-GB" altLang="en-US"/>
              <a:pPr/>
              <a:t>‹#›</a:t>
            </a:fld>
            <a:endParaRPr lang="en-GB" altLang="en-US"/>
          </a:p>
        </p:txBody>
      </p:sp>
    </p:spTree>
    <p:extLst>
      <p:ext uri="{BB962C8B-B14F-4D97-AF65-F5344CB8AC3E}">
        <p14:creationId xmlns:p14="http://schemas.microsoft.com/office/powerpoint/2010/main" val="182074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60">
            <a:extLst>
              <a:ext uri="{FF2B5EF4-FFF2-40B4-BE49-F238E27FC236}">
                <a16:creationId xmlns:a16="http://schemas.microsoft.com/office/drawing/2014/main" id="{A8F30387-CF52-4729-915B-DDD6D5559B9C}"/>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61">
            <a:extLst>
              <a:ext uri="{FF2B5EF4-FFF2-40B4-BE49-F238E27FC236}">
                <a16:creationId xmlns:a16="http://schemas.microsoft.com/office/drawing/2014/main" id="{2F178E40-3C15-431A-B15E-DA089DE7023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2" descr="Large confetti">
            <a:extLst>
              <a:ext uri="{FF2B5EF4-FFF2-40B4-BE49-F238E27FC236}">
                <a16:creationId xmlns:a16="http://schemas.microsoft.com/office/drawing/2014/main" id="{CF2ACDEE-3F3D-4F2B-B35E-659127FF5096}"/>
              </a:ext>
            </a:extLst>
          </p:cNvPr>
          <p:cNvSpPr>
            <a:spLocks noGrp="1" noChangeArrowheads="1"/>
          </p:cNvSpPr>
          <p:nvPr>
            <p:ph type="sldNum" sz="quarter" idx="12"/>
          </p:nvPr>
        </p:nvSpPr>
        <p:spPr>
          <a:ln/>
        </p:spPr>
        <p:txBody>
          <a:bodyPr/>
          <a:lstStyle>
            <a:lvl1pPr>
              <a:defRPr/>
            </a:lvl1pPr>
          </a:lstStyle>
          <a:p>
            <a:fld id="{67AA4A42-0EC1-4761-9EDE-CD0279AD02D6}" type="slidenum">
              <a:rPr lang="en-GB" altLang="en-US"/>
              <a:pPr/>
              <a:t>‹#›</a:t>
            </a:fld>
            <a:endParaRPr lang="en-GB" altLang="en-US"/>
          </a:p>
        </p:txBody>
      </p:sp>
    </p:spTree>
    <p:extLst>
      <p:ext uri="{BB962C8B-B14F-4D97-AF65-F5344CB8AC3E}">
        <p14:creationId xmlns:p14="http://schemas.microsoft.com/office/powerpoint/2010/main" val="154742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05000"/>
            <a:ext cx="38100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0">
            <a:extLst>
              <a:ext uri="{FF2B5EF4-FFF2-40B4-BE49-F238E27FC236}">
                <a16:creationId xmlns:a16="http://schemas.microsoft.com/office/drawing/2014/main" id="{789C49C8-6CE4-4BA8-A58D-72CBBE1A5594}"/>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61">
            <a:extLst>
              <a:ext uri="{FF2B5EF4-FFF2-40B4-BE49-F238E27FC236}">
                <a16:creationId xmlns:a16="http://schemas.microsoft.com/office/drawing/2014/main" id="{61CA2E05-3BBD-4A29-BCA4-D45D87D5591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2" descr="Large confetti">
            <a:extLst>
              <a:ext uri="{FF2B5EF4-FFF2-40B4-BE49-F238E27FC236}">
                <a16:creationId xmlns:a16="http://schemas.microsoft.com/office/drawing/2014/main" id="{462A2C7F-8D3B-44B8-A580-D6503331C0B4}"/>
              </a:ext>
            </a:extLst>
          </p:cNvPr>
          <p:cNvSpPr>
            <a:spLocks noGrp="1" noChangeArrowheads="1"/>
          </p:cNvSpPr>
          <p:nvPr>
            <p:ph type="sldNum" sz="quarter" idx="12"/>
          </p:nvPr>
        </p:nvSpPr>
        <p:spPr>
          <a:ln/>
        </p:spPr>
        <p:txBody>
          <a:bodyPr/>
          <a:lstStyle>
            <a:lvl1pPr>
              <a:defRPr/>
            </a:lvl1pPr>
          </a:lstStyle>
          <a:p>
            <a:fld id="{F1212A78-561E-459F-9BAF-EFDBA91A2A0D}" type="slidenum">
              <a:rPr lang="en-GB" altLang="en-US"/>
              <a:pPr/>
              <a:t>‹#›</a:t>
            </a:fld>
            <a:endParaRPr lang="en-GB" altLang="en-US"/>
          </a:p>
        </p:txBody>
      </p:sp>
    </p:spTree>
    <p:extLst>
      <p:ext uri="{BB962C8B-B14F-4D97-AF65-F5344CB8AC3E}">
        <p14:creationId xmlns:p14="http://schemas.microsoft.com/office/powerpoint/2010/main" val="6610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0">
            <a:extLst>
              <a:ext uri="{FF2B5EF4-FFF2-40B4-BE49-F238E27FC236}">
                <a16:creationId xmlns:a16="http://schemas.microsoft.com/office/drawing/2014/main" id="{581176DA-B6CE-4447-948B-045B0F0B6EFA}"/>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61">
            <a:extLst>
              <a:ext uri="{FF2B5EF4-FFF2-40B4-BE49-F238E27FC236}">
                <a16:creationId xmlns:a16="http://schemas.microsoft.com/office/drawing/2014/main" id="{34748C7D-383B-4CF9-A812-95297073E73C}"/>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2" descr="Large confetti">
            <a:extLst>
              <a:ext uri="{FF2B5EF4-FFF2-40B4-BE49-F238E27FC236}">
                <a16:creationId xmlns:a16="http://schemas.microsoft.com/office/drawing/2014/main" id="{C367B7CD-C8B5-45B1-83E2-31E7A3FE10F5}"/>
              </a:ext>
            </a:extLst>
          </p:cNvPr>
          <p:cNvSpPr>
            <a:spLocks noGrp="1" noChangeArrowheads="1"/>
          </p:cNvSpPr>
          <p:nvPr>
            <p:ph type="sldNum" sz="quarter" idx="12"/>
          </p:nvPr>
        </p:nvSpPr>
        <p:spPr>
          <a:ln/>
        </p:spPr>
        <p:txBody>
          <a:bodyPr/>
          <a:lstStyle>
            <a:lvl1pPr>
              <a:defRPr/>
            </a:lvl1pPr>
          </a:lstStyle>
          <a:p>
            <a:fld id="{104D910B-5E74-4A7F-9D27-6DEF32B0DBEE}" type="slidenum">
              <a:rPr lang="en-GB" altLang="en-US"/>
              <a:pPr/>
              <a:t>‹#›</a:t>
            </a:fld>
            <a:endParaRPr lang="en-GB" altLang="en-US"/>
          </a:p>
        </p:txBody>
      </p:sp>
    </p:spTree>
    <p:extLst>
      <p:ext uri="{BB962C8B-B14F-4D97-AF65-F5344CB8AC3E}">
        <p14:creationId xmlns:p14="http://schemas.microsoft.com/office/powerpoint/2010/main" val="136785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0">
            <a:extLst>
              <a:ext uri="{FF2B5EF4-FFF2-40B4-BE49-F238E27FC236}">
                <a16:creationId xmlns:a16="http://schemas.microsoft.com/office/drawing/2014/main" id="{5B03C2B6-FCD0-4986-BEF5-E40555954A3A}"/>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61">
            <a:extLst>
              <a:ext uri="{FF2B5EF4-FFF2-40B4-BE49-F238E27FC236}">
                <a16:creationId xmlns:a16="http://schemas.microsoft.com/office/drawing/2014/main" id="{1625B02C-617D-428C-925F-B93353C3B69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2" descr="Large confetti">
            <a:extLst>
              <a:ext uri="{FF2B5EF4-FFF2-40B4-BE49-F238E27FC236}">
                <a16:creationId xmlns:a16="http://schemas.microsoft.com/office/drawing/2014/main" id="{A06EA6CC-94BB-44A2-931C-489689CE2D2C}"/>
              </a:ext>
            </a:extLst>
          </p:cNvPr>
          <p:cNvSpPr>
            <a:spLocks noGrp="1" noChangeArrowheads="1"/>
          </p:cNvSpPr>
          <p:nvPr>
            <p:ph type="sldNum" sz="quarter" idx="12"/>
          </p:nvPr>
        </p:nvSpPr>
        <p:spPr>
          <a:ln/>
        </p:spPr>
        <p:txBody>
          <a:bodyPr/>
          <a:lstStyle>
            <a:lvl1pPr>
              <a:defRPr/>
            </a:lvl1pPr>
          </a:lstStyle>
          <a:p>
            <a:fld id="{5E3CB6BE-EF47-4129-8752-29B31BBFEBB4}" type="slidenum">
              <a:rPr lang="en-GB" altLang="en-US"/>
              <a:pPr/>
              <a:t>‹#›</a:t>
            </a:fld>
            <a:endParaRPr lang="en-GB" altLang="en-US"/>
          </a:p>
        </p:txBody>
      </p:sp>
    </p:spTree>
    <p:extLst>
      <p:ext uri="{BB962C8B-B14F-4D97-AF65-F5344CB8AC3E}">
        <p14:creationId xmlns:p14="http://schemas.microsoft.com/office/powerpoint/2010/main" val="368433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0">
            <a:extLst>
              <a:ext uri="{FF2B5EF4-FFF2-40B4-BE49-F238E27FC236}">
                <a16:creationId xmlns:a16="http://schemas.microsoft.com/office/drawing/2014/main" id="{151C225F-E9E9-42BD-92E7-4CD8AC76CED9}"/>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61">
            <a:extLst>
              <a:ext uri="{FF2B5EF4-FFF2-40B4-BE49-F238E27FC236}">
                <a16:creationId xmlns:a16="http://schemas.microsoft.com/office/drawing/2014/main" id="{F5F74DC0-B234-4A9C-B34B-32626F470E8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2" descr="Large confetti">
            <a:extLst>
              <a:ext uri="{FF2B5EF4-FFF2-40B4-BE49-F238E27FC236}">
                <a16:creationId xmlns:a16="http://schemas.microsoft.com/office/drawing/2014/main" id="{401F4D9F-DAB1-4AA3-B640-B1BF5B570A82}"/>
              </a:ext>
            </a:extLst>
          </p:cNvPr>
          <p:cNvSpPr>
            <a:spLocks noGrp="1" noChangeArrowheads="1"/>
          </p:cNvSpPr>
          <p:nvPr>
            <p:ph type="sldNum" sz="quarter" idx="12"/>
          </p:nvPr>
        </p:nvSpPr>
        <p:spPr>
          <a:ln/>
        </p:spPr>
        <p:txBody>
          <a:bodyPr/>
          <a:lstStyle>
            <a:lvl1pPr>
              <a:defRPr/>
            </a:lvl1pPr>
          </a:lstStyle>
          <a:p>
            <a:fld id="{6EF91A06-8A0F-49AD-A9F6-2424B859EACE}" type="slidenum">
              <a:rPr lang="en-GB" altLang="en-US"/>
              <a:pPr/>
              <a:t>‹#›</a:t>
            </a:fld>
            <a:endParaRPr lang="en-GB" altLang="en-US"/>
          </a:p>
        </p:txBody>
      </p:sp>
    </p:spTree>
    <p:extLst>
      <p:ext uri="{BB962C8B-B14F-4D97-AF65-F5344CB8AC3E}">
        <p14:creationId xmlns:p14="http://schemas.microsoft.com/office/powerpoint/2010/main" val="151836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0">
            <a:extLst>
              <a:ext uri="{FF2B5EF4-FFF2-40B4-BE49-F238E27FC236}">
                <a16:creationId xmlns:a16="http://schemas.microsoft.com/office/drawing/2014/main" id="{02C7FD9B-B6E4-4435-9B59-5277D10A878E}"/>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61">
            <a:extLst>
              <a:ext uri="{FF2B5EF4-FFF2-40B4-BE49-F238E27FC236}">
                <a16:creationId xmlns:a16="http://schemas.microsoft.com/office/drawing/2014/main" id="{AA28EB45-2060-4DD7-AB29-D4828446F1BD}"/>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2" descr="Large confetti">
            <a:extLst>
              <a:ext uri="{FF2B5EF4-FFF2-40B4-BE49-F238E27FC236}">
                <a16:creationId xmlns:a16="http://schemas.microsoft.com/office/drawing/2014/main" id="{3F6D6933-F384-4529-8256-14D75A763E19}"/>
              </a:ext>
            </a:extLst>
          </p:cNvPr>
          <p:cNvSpPr>
            <a:spLocks noGrp="1" noChangeArrowheads="1"/>
          </p:cNvSpPr>
          <p:nvPr>
            <p:ph type="sldNum" sz="quarter" idx="12"/>
          </p:nvPr>
        </p:nvSpPr>
        <p:spPr>
          <a:ln/>
        </p:spPr>
        <p:txBody>
          <a:bodyPr/>
          <a:lstStyle>
            <a:lvl1pPr>
              <a:defRPr/>
            </a:lvl1pPr>
          </a:lstStyle>
          <a:p>
            <a:fld id="{D26FA660-C285-442D-A92B-568097305C4C}" type="slidenum">
              <a:rPr lang="en-GB" altLang="en-US"/>
              <a:pPr/>
              <a:t>‹#›</a:t>
            </a:fld>
            <a:endParaRPr lang="en-GB" altLang="en-US"/>
          </a:p>
        </p:txBody>
      </p:sp>
    </p:spTree>
    <p:extLst>
      <p:ext uri="{BB962C8B-B14F-4D97-AF65-F5344CB8AC3E}">
        <p14:creationId xmlns:p14="http://schemas.microsoft.com/office/powerpoint/2010/main" val="19076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0">
            <a:extLst>
              <a:ext uri="{FF2B5EF4-FFF2-40B4-BE49-F238E27FC236}">
                <a16:creationId xmlns:a16="http://schemas.microsoft.com/office/drawing/2014/main" id="{78823AB5-69AD-4A69-9BB6-DA6AA108CA1C}"/>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61">
            <a:extLst>
              <a:ext uri="{FF2B5EF4-FFF2-40B4-BE49-F238E27FC236}">
                <a16:creationId xmlns:a16="http://schemas.microsoft.com/office/drawing/2014/main" id="{9C429066-6194-41C6-919D-B0CAF7E197B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2" descr="Large confetti">
            <a:extLst>
              <a:ext uri="{FF2B5EF4-FFF2-40B4-BE49-F238E27FC236}">
                <a16:creationId xmlns:a16="http://schemas.microsoft.com/office/drawing/2014/main" id="{EB9F3BFE-FDB7-4C63-89D1-5F45D16C1FF3}"/>
              </a:ext>
            </a:extLst>
          </p:cNvPr>
          <p:cNvSpPr>
            <a:spLocks noGrp="1" noChangeArrowheads="1"/>
          </p:cNvSpPr>
          <p:nvPr>
            <p:ph type="sldNum" sz="quarter" idx="12"/>
          </p:nvPr>
        </p:nvSpPr>
        <p:spPr>
          <a:ln/>
        </p:spPr>
        <p:txBody>
          <a:bodyPr/>
          <a:lstStyle>
            <a:lvl1pPr>
              <a:defRPr/>
            </a:lvl1pPr>
          </a:lstStyle>
          <a:p>
            <a:fld id="{879E791D-B6B4-4F99-9134-F02AEAA55CAA}" type="slidenum">
              <a:rPr lang="en-GB" altLang="en-US"/>
              <a:pPr/>
              <a:t>‹#›</a:t>
            </a:fld>
            <a:endParaRPr lang="en-GB" altLang="en-US"/>
          </a:p>
        </p:txBody>
      </p:sp>
    </p:spTree>
    <p:extLst>
      <p:ext uri="{BB962C8B-B14F-4D97-AF65-F5344CB8AC3E}">
        <p14:creationId xmlns:p14="http://schemas.microsoft.com/office/powerpoint/2010/main" val="307030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58" descr="Large confetti">
            <a:extLst>
              <a:ext uri="{FF2B5EF4-FFF2-40B4-BE49-F238E27FC236}">
                <a16:creationId xmlns:a16="http://schemas.microsoft.com/office/drawing/2014/main" id="{1B0DF5D9-6119-43EA-9BEB-8747DEC3AEC9}"/>
              </a:ext>
            </a:extLst>
          </p:cNvPr>
          <p:cNvSpPr>
            <a:spLocks noGrp="1" noChangeArrowheads="1"/>
          </p:cNvSpPr>
          <p:nvPr>
            <p:ph type="title"/>
          </p:nvPr>
        </p:nvSpPr>
        <p:spPr bwMode="auto">
          <a:xfrm>
            <a:off x="1093788" y="284163"/>
            <a:ext cx="7772400" cy="1143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7" name="Rectangle 59">
            <a:extLst>
              <a:ext uri="{FF2B5EF4-FFF2-40B4-BE49-F238E27FC236}">
                <a16:creationId xmlns:a16="http://schemas.microsoft.com/office/drawing/2014/main" id="{0374A39F-74C7-4F16-834A-793287E8D14B}"/>
              </a:ext>
            </a:extLst>
          </p:cNvPr>
          <p:cNvSpPr>
            <a:spLocks noGrp="1" noChangeArrowheads="1"/>
          </p:cNvSpPr>
          <p:nvPr>
            <p:ph type="body" idx="1"/>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108" name="Rectangle 60">
            <a:extLst>
              <a:ext uri="{FF2B5EF4-FFF2-40B4-BE49-F238E27FC236}">
                <a16:creationId xmlns:a16="http://schemas.microsoft.com/office/drawing/2014/main" id="{4EBE6D9D-1B3E-445A-98AB-A4F115D5B339}"/>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GB"/>
          </a:p>
        </p:txBody>
      </p:sp>
      <p:sp>
        <p:nvSpPr>
          <p:cNvPr id="2109" name="Rectangle 61">
            <a:extLst>
              <a:ext uri="{FF2B5EF4-FFF2-40B4-BE49-F238E27FC236}">
                <a16:creationId xmlns:a16="http://schemas.microsoft.com/office/drawing/2014/main" id="{CB777B8E-131F-4C55-A1BC-522E0E1986F5}"/>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GB"/>
          </a:p>
        </p:txBody>
      </p:sp>
      <p:sp>
        <p:nvSpPr>
          <p:cNvPr id="1030" name="Rectangle 66">
            <a:extLst>
              <a:ext uri="{FF2B5EF4-FFF2-40B4-BE49-F238E27FC236}">
                <a16:creationId xmlns:a16="http://schemas.microsoft.com/office/drawing/2014/main" id="{5DEFD3F3-C30C-4831-B6E6-D49A5DA188C7}"/>
              </a:ext>
            </a:extLst>
          </p:cNvPr>
          <p:cNvSpPr>
            <a:spLocks noChangeArrowheads="1"/>
          </p:cNvSpPr>
          <p:nvPr/>
        </p:nvSpPr>
        <p:spPr bwMode="auto">
          <a:xfrm>
            <a:off x="0" y="1512888"/>
            <a:ext cx="8458200" cy="87312"/>
          </a:xfrm>
          <a:prstGeom prst="rect">
            <a:avLst/>
          </a:prstGeom>
          <a:solidFill>
            <a:schemeClr val="bg2"/>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1031" name="Rectangle 67" descr="Large confetti">
            <a:extLst>
              <a:ext uri="{FF2B5EF4-FFF2-40B4-BE49-F238E27FC236}">
                <a16:creationId xmlns:a16="http://schemas.microsoft.com/office/drawing/2014/main" id="{B82BCDF6-B933-4985-AFEF-23D3A140904A}"/>
              </a:ext>
            </a:extLst>
          </p:cNvPr>
          <p:cNvSpPr>
            <a:spLocks noChangeArrowheads="1"/>
          </p:cNvSpPr>
          <p:nvPr/>
        </p:nvSpPr>
        <p:spPr bwMode="ltGray">
          <a:xfrm>
            <a:off x="247650" y="0"/>
            <a:ext cx="793750" cy="1841500"/>
          </a:xfrm>
          <a:prstGeom prst="rect">
            <a:avLst/>
          </a:prstGeom>
          <a:pattFill prst="lgConfetti">
            <a:fgClr>
              <a:schemeClr val="accent2"/>
            </a:fgClr>
            <a:bgClr>
              <a:schemeClr val="folHlink"/>
            </a:bgClr>
          </a:patt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1032" name="Rectangle 68">
            <a:extLst>
              <a:ext uri="{FF2B5EF4-FFF2-40B4-BE49-F238E27FC236}">
                <a16:creationId xmlns:a16="http://schemas.microsoft.com/office/drawing/2014/main" id="{0FAB79DE-8AD1-4D31-8777-769D914C67F1}"/>
              </a:ext>
            </a:extLst>
          </p:cNvPr>
          <p:cNvSpPr>
            <a:spLocks noChangeArrowheads="1"/>
          </p:cNvSpPr>
          <p:nvPr/>
        </p:nvSpPr>
        <p:spPr bwMode="auto">
          <a:xfrm>
            <a:off x="7067550" y="6553200"/>
            <a:ext cx="2076450" cy="79375"/>
          </a:xfrm>
          <a:prstGeom prst="rect">
            <a:avLst/>
          </a:prstGeom>
          <a:solidFill>
            <a:schemeClr val="bg2"/>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p>
        </p:txBody>
      </p:sp>
      <p:sp>
        <p:nvSpPr>
          <p:cNvPr id="2110" name="Rectangle 62" descr="Large confetti">
            <a:extLst>
              <a:ext uri="{FF2B5EF4-FFF2-40B4-BE49-F238E27FC236}">
                <a16:creationId xmlns:a16="http://schemas.microsoft.com/office/drawing/2014/main" id="{1B362145-B0DC-463D-8AB9-47ECCFE2B7A2}"/>
              </a:ext>
            </a:extLst>
          </p:cNvPr>
          <p:cNvSpPr>
            <a:spLocks noGrp="1" noChangeArrowheads="1"/>
          </p:cNvSpPr>
          <p:nvPr>
            <p:ph type="sldNum" sz="quarter" idx="4"/>
          </p:nvPr>
        </p:nvSpPr>
        <p:spPr bwMode="auto">
          <a:xfrm>
            <a:off x="8216900" y="6248400"/>
            <a:ext cx="533400" cy="609600"/>
          </a:xfrm>
          <a:prstGeom prst="rect">
            <a:avLst/>
          </a:prstGeom>
          <a:pattFill prst="lgConfetti">
            <a:fgClr>
              <a:schemeClr val="accent2"/>
            </a:fgClr>
            <a:bgClr>
              <a:schemeClr val="folHlink"/>
            </a:bgClr>
          </a:pattFill>
          <a:ln>
            <a:noFill/>
          </a:ln>
          <a:effectLst/>
        </p:spPr>
        <p:txBody>
          <a:bodyPr vert="horz" wrap="square" lIns="91440" tIns="45720" rIns="91440" bIns="45720" numCol="1" anchor="ctr" anchorCtr="1" compatLnSpc="1">
            <a:prstTxWarp prst="textNoShape">
              <a:avLst/>
            </a:prstTxWarp>
          </a:bodyPr>
          <a:lstStyle>
            <a:lvl1pPr algn="r" eaLnBrk="1" hangingPunct="1">
              <a:defRPr sz="1400">
                <a:solidFill>
                  <a:schemeClr val="bg1"/>
                </a:solidFill>
              </a:defRPr>
            </a:lvl1pPr>
          </a:lstStyle>
          <a:p>
            <a:fld id="{1C3CC137-73BA-4508-ABBD-B2E469DD4489}"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936"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SzPct val="85000"/>
        <a:buBlip>
          <a:blip r:embed="rId15"/>
        </a:buBlip>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7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0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Large confetti">
            <a:extLst>
              <a:ext uri="{FF2B5EF4-FFF2-40B4-BE49-F238E27FC236}">
                <a16:creationId xmlns:a16="http://schemas.microsoft.com/office/drawing/2014/main" id="{11F514ED-39E4-4228-B40E-1E57D25AB9BF}"/>
              </a:ext>
            </a:extLst>
          </p:cNvPr>
          <p:cNvSpPr>
            <a:spLocks noGrp="1" noChangeArrowheads="1"/>
          </p:cNvSpPr>
          <p:nvPr>
            <p:ph type="ctrTitle"/>
          </p:nvPr>
        </p:nvSpPr>
        <p:spPr>
          <a:blipFill dpi="0" rotWithShape="0">
            <a:blip r:embed="rId3"/>
            <a:srcRect/>
            <a:tile tx="0" ty="0" sx="100000" sy="100000" flip="none" algn="tl"/>
          </a:blipFill>
        </p:spPr>
        <p:txBody>
          <a:bodyPr/>
          <a:lstStyle/>
          <a:p>
            <a:pPr eaLnBrk="1" hangingPunct="1"/>
            <a:r>
              <a:rPr lang="en-US" altLang="zh-CN" sz="4000" b="1">
                <a:ea typeface="宋体" panose="02010600030101010101" pitchFamily="2" charset="-122"/>
              </a:rPr>
              <a:t>CS2523 - Computer Organisation and Assembly Language</a:t>
            </a:r>
            <a:endParaRPr lang="en-GB" altLang="en-US" sz="4000"/>
          </a:p>
        </p:txBody>
      </p:sp>
      <p:sp>
        <p:nvSpPr>
          <p:cNvPr id="4099" name="Rectangle 3">
            <a:extLst>
              <a:ext uri="{FF2B5EF4-FFF2-40B4-BE49-F238E27FC236}">
                <a16:creationId xmlns:a16="http://schemas.microsoft.com/office/drawing/2014/main" id="{D8F4A400-D458-4F8F-B927-80350C0C085D}"/>
              </a:ext>
            </a:extLst>
          </p:cNvPr>
          <p:cNvSpPr>
            <a:spLocks noGrp="1" noChangeArrowheads="1"/>
          </p:cNvSpPr>
          <p:nvPr>
            <p:ph type="subTitle" idx="1"/>
          </p:nvPr>
        </p:nvSpPr>
        <p:spPr/>
        <p:txBody>
          <a:bodyPr/>
          <a:lstStyle/>
          <a:p>
            <a:pPr eaLnBrk="1" hangingPunct="1">
              <a:lnSpc>
                <a:spcPct val="80000"/>
              </a:lnSpc>
            </a:pPr>
            <a:r>
              <a:rPr lang="en-GB" altLang="en-US" sz="2800"/>
              <a:t>First Assembly Program</a:t>
            </a:r>
          </a:p>
          <a:p>
            <a:pPr eaLnBrk="1" hangingPunct="1">
              <a:lnSpc>
                <a:spcPct val="80000"/>
              </a:lnSpc>
            </a:pPr>
            <a:r>
              <a:rPr lang="en-GB" altLang="en-US" sz="2800"/>
              <a:t>AFD Debugger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5" descr="Large confetti">
            <a:extLst>
              <a:ext uri="{FF2B5EF4-FFF2-40B4-BE49-F238E27FC236}">
                <a16:creationId xmlns:a16="http://schemas.microsoft.com/office/drawing/2014/main" id="{D8C6FCF2-D2FF-46D4-893C-C4CF58237717}"/>
              </a:ext>
            </a:extLst>
          </p:cNvPr>
          <p:cNvSpPr>
            <a:spLocks noGrp="1" noChangeArrowheads="1"/>
          </p:cNvSpPr>
          <p:nvPr>
            <p:ph type="title"/>
          </p:nvPr>
        </p:nvSpPr>
        <p:spPr>
          <a:noFill/>
        </p:spPr>
        <p:txBody>
          <a:bodyPr/>
          <a:lstStyle/>
          <a:p>
            <a:pPr eaLnBrk="1" hangingPunct="1"/>
            <a:r>
              <a:rPr lang="en-US" altLang="en-US" sz="4000" b="1"/>
              <a:t>iAPX 88 Registers (16-bit)</a:t>
            </a:r>
            <a:endParaRPr lang="en-GB" altLang="en-US" sz="4000" b="1"/>
          </a:p>
        </p:txBody>
      </p:sp>
      <p:sp>
        <p:nvSpPr>
          <p:cNvPr id="20483" name="Rectangle 16">
            <a:extLst>
              <a:ext uri="{FF2B5EF4-FFF2-40B4-BE49-F238E27FC236}">
                <a16:creationId xmlns:a16="http://schemas.microsoft.com/office/drawing/2014/main" id="{594E820A-F135-470F-877B-626E28BDB1C1}"/>
              </a:ext>
            </a:extLst>
          </p:cNvPr>
          <p:cNvSpPr>
            <a:spLocks noGrp="1" noChangeArrowheads="1"/>
          </p:cNvSpPr>
          <p:nvPr>
            <p:ph type="body" idx="1"/>
          </p:nvPr>
        </p:nvSpPr>
        <p:spPr>
          <a:noFill/>
        </p:spPr>
        <p:txBody>
          <a:bodyPr/>
          <a:lstStyle/>
          <a:p>
            <a:pPr algn="ctr" eaLnBrk="1" hangingPunct="1">
              <a:buFontTx/>
              <a:buNone/>
            </a:pPr>
            <a:r>
              <a:rPr lang="en-GB" altLang="en-US" sz="2800"/>
              <a:t>Flag Register</a:t>
            </a:r>
          </a:p>
        </p:txBody>
      </p:sp>
      <p:sp>
        <p:nvSpPr>
          <p:cNvPr id="20484" name="Rectangle 27">
            <a:extLst>
              <a:ext uri="{FF2B5EF4-FFF2-40B4-BE49-F238E27FC236}">
                <a16:creationId xmlns:a16="http://schemas.microsoft.com/office/drawing/2014/main" id="{61E1A099-18B6-4413-B0E9-04ABA718CF2E}"/>
              </a:ext>
            </a:extLst>
          </p:cNvPr>
          <p:cNvSpPr>
            <a:spLocks noChangeArrowheads="1"/>
          </p:cNvSpPr>
          <p:nvPr/>
        </p:nvSpPr>
        <p:spPr bwMode="auto">
          <a:xfrm>
            <a:off x="13081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t>
            </a:r>
          </a:p>
        </p:txBody>
      </p:sp>
      <p:sp>
        <p:nvSpPr>
          <p:cNvPr id="20485" name="Rectangle 28">
            <a:extLst>
              <a:ext uri="{FF2B5EF4-FFF2-40B4-BE49-F238E27FC236}">
                <a16:creationId xmlns:a16="http://schemas.microsoft.com/office/drawing/2014/main" id="{3AC89038-2F78-4AAF-9351-527AAF631C0A}"/>
              </a:ext>
            </a:extLst>
          </p:cNvPr>
          <p:cNvSpPr>
            <a:spLocks noChangeArrowheads="1"/>
          </p:cNvSpPr>
          <p:nvPr/>
        </p:nvSpPr>
        <p:spPr bwMode="auto">
          <a:xfrm>
            <a:off x="17018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t>
            </a:r>
          </a:p>
        </p:txBody>
      </p:sp>
      <p:sp>
        <p:nvSpPr>
          <p:cNvPr id="20486" name="Rectangle 29">
            <a:extLst>
              <a:ext uri="{FF2B5EF4-FFF2-40B4-BE49-F238E27FC236}">
                <a16:creationId xmlns:a16="http://schemas.microsoft.com/office/drawing/2014/main" id="{FC1D50DA-3F26-4D30-B413-F582841E6763}"/>
              </a:ext>
            </a:extLst>
          </p:cNvPr>
          <p:cNvSpPr>
            <a:spLocks noChangeArrowheads="1"/>
          </p:cNvSpPr>
          <p:nvPr/>
        </p:nvSpPr>
        <p:spPr bwMode="auto">
          <a:xfrm>
            <a:off x="20955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t>
            </a:r>
          </a:p>
        </p:txBody>
      </p:sp>
      <p:sp>
        <p:nvSpPr>
          <p:cNvPr id="20487" name="Rectangle 30">
            <a:extLst>
              <a:ext uri="{FF2B5EF4-FFF2-40B4-BE49-F238E27FC236}">
                <a16:creationId xmlns:a16="http://schemas.microsoft.com/office/drawing/2014/main" id="{D70FF5E1-F090-4E46-BAE9-03E360A831E0}"/>
              </a:ext>
            </a:extLst>
          </p:cNvPr>
          <p:cNvSpPr>
            <a:spLocks noChangeArrowheads="1"/>
          </p:cNvSpPr>
          <p:nvPr/>
        </p:nvSpPr>
        <p:spPr bwMode="auto">
          <a:xfrm>
            <a:off x="24892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t>
            </a:r>
          </a:p>
        </p:txBody>
      </p:sp>
      <p:sp>
        <p:nvSpPr>
          <p:cNvPr id="20488" name="Rectangle 33">
            <a:extLst>
              <a:ext uri="{FF2B5EF4-FFF2-40B4-BE49-F238E27FC236}">
                <a16:creationId xmlns:a16="http://schemas.microsoft.com/office/drawing/2014/main" id="{6DE89DFF-97AD-44A5-A8C9-F1ABBDDA7337}"/>
              </a:ext>
            </a:extLst>
          </p:cNvPr>
          <p:cNvSpPr>
            <a:spLocks noChangeArrowheads="1"/>
          </p:cNvSpPr>
          <p:nvPr/>
        </p:nvSpPr>
        <p:spPr bwMode="auto">
          <a:xfrm>
            <a:off x="28829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O</a:t>
            </a:r>
          </a:p>
        </p:txBody>
      </p:sp>
      <p:sp>
        <p:nvSpPr>
          <p:cNvPr id="20489" name="Rectangle 34">
            <a:extLst>
              <a:ext uri="{FF2B5EF4-FFF2-40B4-BE49-F238E27FC236}">
                <a16:creationId xmlns:a16="http://schemas.microsoft.com/office/drawing/2014/main" id="{12ECCB86-5A5F-4DE8-ABF3-6D1F3BAE4E7E}"/>
              </a:ext>
            </a:extLst>
          </p:cNvPr>
          <p:cNvSpPr>
            <a:spLocks noChangeArrowheads="1"/>
          </p:cNvSpPr>
          <p:nvPr/>
        </p:nvSpPr>
        <p:spPr bwMode="auto">
          <a:xfrm>
            <a:off x="32766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D</a:t>
            </a:r>
          </a:p>
        </p:txBody>
      </p:sp>
      <p:sp>
        <p:nvSpPr>
          <p:cNvPr id="20490" name="Rectangle 35">
            <a:extLst>
              <a:ext uri="{FF2B5EF4-FFF2-40B4-BE49-F238E27FC236}">
                <a16:creationId xmlns:a16="http://schemas.microsoft.com/office/drawing/2014/main" id="{8F104241-CE3A-4938-981B-32B084633EBC}"/>
              </a:ext>
            </a:extLst>
          </p:cNvPr>
          <p:cNvSpPr>
            <a:spLocks noChangeArrowheads="1"/>
          </p:cNvSpPr>
          <p:nvPr/>
        </p:nvSpPr>
        <p:spPr bwMode="auto">
          <a:xfrm>
            <a:off x="36703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I</a:t>
            </a:r>
          </a:p>
        </p:txBody>
      </p:sp>
      <p:sp>
        <p:nvSpPr>
          <p:cNvPr id="20491" name="Rectangle 36">
            <a:extLst>
              <a:ext uri="{FF2B5EF4-FFF2-40B4-BE49-F238E27FC236}">
                <a16:creationId xmlns:a16="http://schemas.microsoft.com/office/drawing/2014/main" id="{1C217E13-34A4-493A-A251-3A33891A0692}"/>
              </a:ext>
            </a:extLst>
          </p:cNvPr>
          <p:cNvSpPr>
            <a:spLocks noChangeArrowheads="1"/>
          </p:cNvSpPr>
          <p:nvPr/>
        </p:nvSpPr>
        <p:spPr bwMode="auto">
          <a:xfrm>
            <a:off x="40640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T</a:t>
            </a:r>
          </a:p>
        </p:txBody>
      </p:sp>
      <p:sp>
        <p:nvSpPr>
          <p:cNvPr id="20492" name="Rectangle 38">
            <a:extLst>
              <a:ext uri="{FF2B5EF4-FFF2-40B4-BE49-F238E27FC236}">
                <a16:creationId xmlns:a16="http://schemas.microsoft.com/office/drawing/2014/main" id="{96F2CB7A-E9B9-45EE-87AA-AFFEA24C896F}"/>
              </a:ext>
            </a:extLst>
          </p:cNvPr>
          <p:cNvSpPr>
            <a:spLocks noChangeArrowheads="1"/>
          </p:cNvSpPr>
          <p:nvPr/>
        </p:nvSpPr>
        <p:spPr bwMode="auto">
          <a:xfrm>
            <a:off x="44577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S</a:t>
            </a:r>
          </a:p>
        </p:txBody>
      </p:sp>
      <p:sp>
        <p:nvSpPr>
          <p:cNvPr id="20493" name="Rectangle 39">
            <a:extLst>
              <a:ext uri="{FF2B5EF4-FFF2-40B4-BE49-F238E27FC236}">
                <a16:creationId xmlns:a16="http://schemas.microsoft.com/office/drawing/2014/main" id="{17AB6445-C6FF-49B5-A95E-F388CB00F000}"/>
              </a:ext>
            </a:extLst>
          </p:cNvPr>
          <p:cNvSpPr>
            <a:spLocks noChangeArrowheads="1"/>
          </p:cNvSpPr>
          <p:nvPr/>
        </p:nvSpPr>
        <p:spPr bwMode="auto">
          <a:xfrm>
            <a:off x="48514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Z</a:t>
            </a:r>
          </a:p>
        </p:txBody>
      </p:sp>
      <p:sp>
        <p:nvSpPr>
          <p:cNvPr id="20494" name="Rectangle 40">
            <a:extLst>
              <a:ext uri="{FF2B5EF4-FFF2-40B4-BE49-F238E27FC236}">
                <a16:creationId xmlns:a16="http://schemas.microsoft.com/office/drawing/2014/main" id="{5693A0B5-C0A3-4C0B-A0FF-A1FA2BD63D02}"/>
              </a:ext>
            </a:extLst>
          </p:cNvPr>
          <p:cNvSpPr>
            <a:spLocks noChangeArrowheads="1"/>
          </p:cNvSpPr>
          <p:nvPr/>
        </p:nvSpPr>
        <p:spPr bwMode="auto">
          <a:xfrm>
            <a:off x="52451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t>
            </a:r>
          </a:p>
        </p:txBody>
      </p:sp>
      <p:sp>
        <p:nvSpPr>
          <p:cNvPr id="20495" name="Rectangle 41">
            <a:extLst>
              <a:ext uri="{FF2B5EF4-FFF2-40B4-BE49-F238E27FC236}">
                <a16:creationId xmlns:a16="http://schemas.microsoft.com/office/drawing/2014/main" id="{CE1B9DE0-C7F1-4436-83EC-FB958B4A5681}"/>
              </a:ext>
            </a:extLst>
          </p:cNvPr>
          <p:cNvSpPr>
            <a:spLocks noChangeArrowheads="1"/>
          </p:cNvSpPr>
          <p:nvPr/>
        </p:nvSpPr>
        <p:spPr bwMode="auto">
          <a:xfrm>
            <a:off x="56388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a:t>
            </a:r>
          </a:p>
        </p:txBody>
      </p:sp>
      <p:sp>
        <p:nvSpPr>
          <p:cNvPr id="20496" name="Rectangle 43">
            <a:extLst>
              <a:ext uri="{FF2B5EF4-FFF2-40B4-BE49-F238E27FC236}">
                <a16:creationId xmlns:a16="http://schemas.microsoft.com/office/drawing/2014/main" id="{6DA1A041-EFD7-4399-989A-AC5A824D6C0A}"/>
              </a:ext>
            </a:extLst>
          </p:cNvPr>
          <p:cNvSpPr>
            <a:spLocks noChangeArrowheads="1"/>
          </p:cNvSpPr>
          <p:nvPr/>
        </p:nvSpPr>
        <p:spPr bwMode="auto">
          <a:xfrm>
            <a:off x="60325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t>
            </a:r>
          </a:p>
        </p:txBody>
      </p:sp>
      <p:sp>
        <p:nvSpPr>
          <p:cNvPr id="20497" name="Rectangle 44">
            <a:extLst>
              <a:ext uri="{FF2B5EF4-FFF2-40B4-BE49-F238E27FC236}">
                <a16:creationId xmlns:a16="http://schemas.microsoft.com/office/drawing/2014/main" id="{E74303D3-622E-423D-832B-DD910317C819}"/>
              </a:ext>
            </a:extLst>
          </p:cNvPr>
          <p:cNvSpPr>
            <a:spLocks noChangeArrowheads="1"/>
          </p:cNvSpPr>
          <p:nvPr/>
        </p:nvSpPr>
        <p:spPr bwMode="auto">
          <a:xfrm>
            <a:off x="64262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P</a:t>
            </a:r>
          </a:p>
        </p:txBody>
      </p:sp>
      <p:sp>
        <p:nvSpPr>
          <p:cNvPr id="20498" name="Rectangle 45">
            <a:extLst>
              <a:ext uri="{FF2B5EF4-FFF2-40B4-BE49-F238E27FC236}">
                <a16:creationId xmlns:a16="http://schemas.microsoft.com/office/drawing/2014/main" id="{DBFF3EC5-008C-4CD2-9599-08FBD38D40F5}"/>
              </a:ext>
            </a:extLst>
          </p:cNvPr>
          <p:cNvSpPr>
            <a:spLocks noChangeArrowheads="1"/>
          </p:cNvSpPr>
          <p:nvPr/>
        </p:nvSpPr>
        <p:spPr bwMode="auto">
          <a:xfrm>
            <a:off x="68199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t>
            </a:r>
          </a:p>
        </p:txBody>
      </p:sp>
      <p:sp>
        <p:nvSpPr>
          <p:cNvPr id="20499" name="Rectangle 46">
            <a:extLst>
              <a:ext uri="{FF2B5EF4-FFF2-40B4-BE49-F238E27FC236}">
                <a16:creationId xmlns:a16="http://schemas.microsoft.com/office/drawing/2014/main" id="{924E6A37-8A5A-44E8-9CDE-91F5318A8D64}"/>
              </a:ext>
            </a:extLst>
          </p:cNvPr>
          <p:cNvSpPr>
            <a:spLocks noChangeArrowheads="1"/>
          </p:cNvSpPr>
          <p:nvPr/>
        </p:nvSpPr>
        <p:spPr bwMode="auto">
          <a:xfrm>
            <a:off x="7213600" y="2755900"/>
            <a:ext cx="393700" cy="571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C</a:t>
            </a:r>
          </a:p>
        </p:txBody>
      </p:sp>
      <p:sp>
        <p:nvSpPr>
          <p:cNvPr id="20500" name="Text Box 47">
            <a:extLst>
              <a:ext uri="{FF2B5EF4-FFF2-40B4-BE49-F238E27FC236}">
                <a16:creationId xmlns:a16="http://schemas.microsoft.com/office/drawing/2014/main" id="{667F872C-D1BE-4E89-A4C9-6FD61F590C17}"/>
              </a:ext>
            </a:extLst>
          </p:cNvPr>
          <p:cNvSpPr txBox="1">
            <a:spLocks noChangeArrowheads="1"/>
          </p:cNvSpPr>
          <p:nvPr/>
        </p:nvSpPr>
        <p:spPr bwMode="auto">
          <a:xfrm>
            <a:off x="1397000" y="3606800"/>
            <a:ext cx="63627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C = Carry			S = Sign Bit</a:t>
            </a:r>
          </a:p>
          <a:p>
            <a:pPr eaLnBrk="1" hangingPunct="1">
              <a:spcBef>
                <a:spcPct val="50000"/>
              </a:spcBef>
              <a:buSzTx/>
              <a:buFontTx/>
              <a:buNone/>
            </a:pPr>
            <a:r>
              <a:rPr lang="en-US" altLang="en-US" sz="2400"/>
              <a:t>P = Parity			T = Trap Flag</a:t>
            </a:r>
          </a:p>
          <a:p>
            <a:pPr eaLnBrk="1" hangingPunct="1">
              <a:spcBef>
                <a:spcPct val="50000"/>
              </a:spcBef>
              <a:buSzTx/>
              <a:buFontTx/>
              <a:buNone/>
            </a:pPr>
            <a:r>
              <a:rPr lang="en-US" altLang="en-US" sz="2400"/>
              <a:t>A= Auxiliary Carry		I = Interrupt Flag</a:t>
            </a:r>
          </a:p>
          <a:p>
            <a:pPr eaLnBrk="1" hangingPunct="1">
              <a:spcBef>
                <a:spcPct val="50000"/>
              </a:spcBef>
              <a:buSzTx/>
              <a:buFontTx/>
              <a:buNone/>
            </a:pPr>
            <a:r>
              <a:rPr lang="en-US" altLang="en-US" sz="2400"/>
              <a:t>Z= Zero Bit			D = Direction Flag</a:t>
            </a:r>
          </a:p>
          <a:p>
            <a:pPr eaLnBrk="1" hangingPunct="1">
              <a:spcBef>
                <a:spcPct val="50000"/>
              </a:spcBef>
              <a:buSzTx/>
              <a:buFontTx/>
              <a:buNone/>
            </a:pPr>
            <a:r>
              <a:rPr lang="en-US" altLang="en-US" sz="2400"/>
              <a:t>		O = Overflow</a:t>
            </a:r>
          </a:p>
        </p:txBody>
      </p:sp>
      <p:sp>
        <p:nvSpPr>
          <p:cNvPr id="20501" name="Slide Number Placeholder 1">
            <a:extLst>
              <a:ext uri="{FF2B5EF4-FFF2-40B4-BE49-F238E27FC236}">
                <a16:creationId xmlns:a16="http://schemas.microsoft.com/office/drawing/2014/main" id="{5C39C9D6-A49E-4F73-9DCE-CEC8F394E173}"/>
              </a:ext>
            </a:extLst>
          </p:cNvPr>
          <p:cNvSpPr>
            <a:spLocks noGrp="1"/>
          </p:cNvSpPr>
          <p:nvPr>
            <p:ph type="sldNum" sz="quarter" idx="12"/>
          </p:nvPr>
        </p:nvSpPr>
        <p:spPr>
          <a:blipFill dpi="0" rotWithShape="0">
            <a:blip r:embed="rId4"/>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0C6FD6E5-E11A-40B1-8FEA-ADD81F83B8A0}" type="slidenum">
              <a:rPr lang="en-GB" altLang="en-US" sz="1400">
                <a:solidFill>
                  <a:schemeClr val="bg1"/>
                </a:solidFill>
              </a:rPr>
              <a:pPr>
                <a:spcBef>
                  <a:spcPct val="0"/>
                </a:spcBef>
                <a:buSzTx/>
                <a:buFontTx/>
                <a:buNone/>
              </a:pPr>
              <a:t>10</a:t>
            </a:fld>
            <a:endParaRPr lang="en-GB" altLang="en-US" sz="14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descr="Large confetti">
            <a:extLst>
              <a:ext uri="{FF2B5EF4-FFF2-40B4-BE49-F238E27FC236}">
                <a16:creationId xmlns:a16="http://schemas.microsoft.com/office/drawing/2014/main" id="{97FA3F90-C0A3-47B5-A3BC-4936F0592482}"/>
              </a:ext>
            </a:extLst>
          </p:cNvPr>
          <p:cNvSpPr>
            <a:spLocks noGrp="1" noChangeArrowheads="1"/>
          </p:cNvSpPr>
          <p:nvPr>
            <p:ph type="title"/>
          </p:nvPr>
        </p:nvSpPr>
        <p:spPr/>
        <p:txBody>
          <a:bodyPr/>
          <a:lstStyle/>
          <a:p>
            <a:pPr eaLnBrk="1" hangingPunct="1"/>
            <a:r>
              <a:rPr lang="en-GB" altLang="en-US" sz="4000" b="1"/>
              <a:t>Registers</a:t>
            </a:r>
          </a:p>
        </p:txBody>
      </p:sp>
      <p:sp>
        <p:nvSpPr>
          <p:cNvPr id="22531" name="Rectangle 3">
            <a:extLst>
              <a:ext uri="{FF2B5EF4-FFF2-40B4-BE49-F238E27FC236}">
                <a16:creationId xmlns:a16="http://schemas.microsoft.com/office/drawing/2014/main" id="{E1A21DAA-9E38-44F6-8EE9-3224A9506A3D}"/>
              </a:ext>
            </a:extLst>
          </p:cNvPr>
          <p:cNvSpPr>
            <a:spLocks noGrp="1" noChangeArrowheads="1"/>
          </p:cNvSpPr>
          <p:nvPr>
            <p:ph type="body" idx="1"/>
          </p:nvPr>
        </p:nvSpPr>
        <p:spPr/>
        <p:txBody>
          <a:bodyPr/>
          <a:lstStyle/>
          <a:p>
            <a:pPr algn="ctr" eaLnBrk="1" hangingPunct="1">
              <a:buFontTx/>
              <a:buNone/>
            </a:pPr>
            <a:r>
              <a:rPr lang="en-GB" altLang="en-US" sz="2800"/>
              <a:t>Program Counter</a:t>
            </a:r>
          </a:p>
          <a:p>
            <a:pPr algn="ctr" eaLnBrk="1" hangingPunct="1">
              <a:buFontTx/>
              <a:buNone/>
            </a:pPr>
            <a:r>
              <a:rPr lang="en-GB" altLang="en-US" sz="2800"/>
              <a:t>Instruction Pointer</a:t>
            </a:r>
          </a:p>
          <a:p>
            <a:pPr algn="ctr" eaLnBrk="1" hangingPunct="1">
              <a:buFontTx/>
              <a:buNone/>
            </a:pPr>
            <a:endParaRPr lang="en-GB" altLang="en-US" sz="2800"/>
          </a:p>
          <a:p>
            <a:pPr algn="ctr" eaLnBrk="1" hangingPunct="1">
              <a:buFontTx/>
              <a:buNone/>
            </a:pPr>
            <a:r>
              <a:rPr lang="en-GB" altLang="en-US" sz="2800"/>
              <a:t>Function:</a:t>
            </a:r>
          </a:p>
          <a:p>
            <a:pPr algn="ctr" eaLnBrk="1" hangingPunct="1">
              <a:buFontTx/>
              <a:buNone/>
            </a:pPr>
            <a:r>
              <a:rPr lang="en-GB" altLang="en-US" sz="2800"/>
              <a:t>Address of next instruction to be executed</a:t>
            </a:r>
          </a:p>
        </p:txBody>
      </p:sp>
      <p:sp>
        <p:nvSpPr>
          <p:cNvPr id="22532" name="Slide Number Placeholder 1">
            <a:extLst>
              <a:ext uri="{FF2B5EF4-FFF2-40B4-BE49-F238E27FC236}">
                <a16:creationId xmlns:a16="http://schemas.microsoft.com/office/drawing/2014/main" id="{BED64C20-A771-4DA3-AF95-96502C95B469}"/>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DCCBBA58-F4FD-4E23-80E5-D75E675105B2}" type="slidenum">
              <a:rPr lang="en-GB" altLang="en-US" sz="1400">
                <a:solidFill>
                  <a:schemeClr val="bg1"/>
                </a:solidFill>
              </a:rPr>
              <a:pPr>
                <a:spcBef>
                  <a:spcPct val="0"/>
                </a:spcBef>
                <a:buSzTx/>
                <a:buFontTx/>
                <a:buNone/>
              </a:pPr>
              <a:t>11</a:t>
            </a:fld>
            <a:endParaRPr lang="en-GB" altLang="en-US" sz="14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1" descr="Large confetti">
            <a:extLst>
              <a:ext uri="{FF2B5EF4-FFF2-40B4-BE49-F238E27FC236}">
                <a16:creationId xmlns:a16="http://schemas.microsoft.com/office/drawing/2014/main" id="{CE5C2E1D-0FBE-4687-BCBD-CB757C4ABD56}"/>
              </a:ext>
            </a:extLst>
          </p:cNvPr>
          <p:cNvSpPr>
            <a:spLocks noChangeArrowheads="1"/>
          </p:cNvSpPr>
          <p:nvPr/>
        </p:nvSpPr>
        <p:spPr bwMode="auto">
          <a:xfrm>
            <a:off x="814388" y="1909763"/>
            <a:ext cx="7772400" cy="44069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4400">
              <a:solidFill>
                <a:schemeClr val="tx2"/>
              </a:solidFill>
            </a:endParaRPr>
          </a:p>
        </p:txBody>
      </p:sp>
      <p:sp>
        <p:nvSpPr>
          <p:cNvPr id="23555" name="Rectangle 22">
            <a:extLst>
              <a:ext uri="{FF2B5EF4-FFF2-40B4-BE49-F238E27FC236}">
                <a16:creationId xmlns:a16="http://schemas.microsoft.com/office/drawing/2014/main" id="{37D7303B-D9CE-4E86-9EEF-3175DB945433}"/>
              </a:ext>
            </a:extLst>
          </p:cNvPr>
          <p:cNvSpPr>
            <a:spLocks noGrp="1" noChangeArrowheads="1"/>
          </p:cNvSpPr>
          <p:nvPr>
            <p:ph type="body" idx="1"/>
          </p:nvPr>
        </p:nvSpPr>
        <p:spPr>
          <a:noFill/>
        </p:spPr>
        <p:txBody>
          <a:bodyPr/>
          <a:lstStyle/>
          <a:p>
            <a:pPr algn="ctr" eaLnBrk="1" hangingPunct="1">
              <a:buFontTx/>
              <a:buNone/>
            </a:pPr>
            <a:endParaRPr lang="en-GB" altLang="en-US"/>
          </a:p>
          <a:p>
            <a:pPr algn="ctr" eaLnBrk="1" hangingPunct="1">
              <a:buFontTx/>
              <a:buNone/>
            </a:pPr>
            <a:endParaRPr lang="en-GB" altLang="en-US"/>
          </a:p>
        </p:txBody>
      </p:sp>
      <p:sp>
        <p:nvSpPr>
          <p:cNvPr id="23556" name="Rectangle 23" descr="Large confetti">
            <a:extLst>
              <a:ext uri="{FF2B5EF4-FFF2-40B4-BE49-F238E27FC236}">
                <a16:creationId xmlns:a16="http://schemas.microsoft.com/office/drawing/2014/main" id="{04D81546-DABD-4633-889C-8133DB7B1E1A}"/>
              </a:ext>
            </a:extLst>
          </p:cNvPr>
          <p:cNvSpPr>
            <a:spLocks noGrp="1" noChangeArrowheads="1"/>
          </p:cNvSpPr>
          <p:nvPr>
            <p:ph type="title"/>
          </p:nvPr>
        </p:nvSpPr>
        <p:spPr>
          <a:noFill/>
        </p:spPr>
        <p:txBody>
          <a:bodyPr/>
          <a:lstStyle/>
          <a:p>
            <a:pPr eaLnBrk="1" hangingPunct="1"/>
            <a:r>
              <a:rPr lang="en-GB" altLang="en-US" sz="4000" b="1"/>
              <a:t>Instruction Groups</a:t>
            </a:r>
          </a:p>
        </p:txBody>
      </p:sp>
      <p:sp>
        <p:nvSpPr>
          <p:cNvPr id="23557" name="Rectangle 24" descr="Large confetti">
            <a:extLst>
              <a:ext uri="{FF2B5EF4-FFF2-40B4-BE49-F238E27FC236}">
                <a16:creationId xmlns:a16="http://schemas.microsoft.com/office/drawing/2014/main" id="{E4233501-02D9-4897-8750-A014B014641F}"/>
              </a:ext>
            </a:extLst>
          </p:cNvPr>
          <p:cNvSpPr>
            <a:spLocks noChangeArrowheads="1"/>
          </p:cNvSpPr>
          <p:nvPr/>
        </p:nvSpPr>
        <p:spPr bwMode="auto">
          <a:xfrm>
            <a:off x="1093788" y="1909763"/>
            <a:ext cx="7772400" cy="45466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4400" b="1">
              <a:solidFill>
                <a:schemeClr val="tx2"/>
              </a:solidFill>
            </a:endParaRPr>
          </a:p>
        </p:txBody>
      </p:sp>
      <p:sp>
        <p:nvSpPr>
          <p:cNvPr id="23558" name="Rectangle 25">
            <a:extLst>
              <a:ext uri="{FF2B5EF4-FFF2-40B4-BE49-F238E27FC236}">
                <a16:creationId xmlns:a16="http://schemas.microsoft.com/office/drawing/2014/main" id="{F9E3FDE8-703D-447E-8459-4A94A35BDB25}"/>
              </a:ext>
            </a:extLst>
          </p:cNvPr>
          <p:cNvSpPr>
            <a:spLocks noChangeArrowheads="1"/>
          </p:cNvSpPr>
          <p:nvPr/>
        </p:nvSpPr>
        <p:spPr bwMode="auto">
          <a:xfrm>
            <a:off x="838200" y="20574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a:p>
        </p:txBody>
      </p:sp>
      <p:sp>
        <p:nvSpPr>
          <p:cNvPr id="23559" name="Rectangle 26">
            <a:extLst>
              <a:ext uri="{FF2B5EF4-FFF2-40B4-BE49-F238E27FC236}">
                <a16:creationId xmlns:a16="http://schemas.microsoft.com/office/drawing/2014/main" id="{C18A6F27-3D5A-4AE5-B619-40C6F0CBA413}"/>
              </a:ext>
            </a:extLst>
          </p:cNvPr>
          <p:cNvSpPr>
            <a:spLocks noChangeArrowheads="1"/>
          </p:cNvSpPr>
          <p:nvPr/>
        </p:nvSpPr>
        <p:spPr bwMode="auto">
          <a:xfrm>
            <a:off x="990600" y="22098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GB" altLang="en-US" sz="2800"/>
              <a:t>Data Movement Instructions</a:t>
            </a:r>
          </a:p>
          <a:p>
            <a:pPr eaLnBrk="1" hangingPunct="1"/>
            <a:r>
              <a:rPr lang="en-GB" altLang="en-US" sz="2800"/>
              <a:t>Arithmetic / Logic Instructions </a:t>
            </a:r>
          </a:p>
          <a:p>
            <a:pPr eaLnBrk="1" hangingPunct="1"/>
            <a:r>
              <a:rPr lang="en-GB" altLang="en-US" sz="2800"/>
              <a:t>Program Control Instructions</a:t>
            </a:r>
          </a:p>
          <a:p>
            <a:pPr eaLnBrk="1" hangingPunct="1"/>
            <a:r>
              <a:rPr lang="en-GB" altLang="en-US" sz="2800"/>
              <a:t>Special Instructions</a:t>
            </a:r>
          </a:p>
          <a:p>
            <a:pPr eaLnBrk="1" hangingPunct="1">
              <a:buFontTx/>
              <a:buNone/>
            </a:pPr>
            <a:endParaRPr lang="en-GB" altLang="en-US" sz="2800"/>
          </a:p>
        </p:txBody>
      </p:sp>
      <p:sp>
        <p:nvSpPr>
          <p:cNvPr id="23560" name="Slide Number Placeholder 1">
            <a:extLst>
              <a:ext uri="{FF2B5EF4-FFF2-40B4-BE49-F238E27FC236}">
                <a16:creationId xmlns:a16="http://schemas.microsoft.com/office/drawing/2014/main" id="{73169C4D-0967-4589-9FB7-997827E6EB13}"/>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92F4B484-CB25-4FB1-B74E-1E603E654627}" type="slidenum">
              <a:rPr lang="en-GB" altLang="en-US" sz="1400">
                <a:solidFill>
                  <a:schemeClr val="bg1"/>
                </a:solidFill>
              </a:rPr>
              <a:pPr>
                <a:spcBef>
                  <a:spcPct val="0"/>
                </a:spcBef>
                <a:buSzTx/>
                <a:buFontTx/>
                <a:buNone/>
              </a:pPr>
              <a:t>12</a:t>
            </a:fld>
            <a:endParaRPr lang="en-GB" altLang="en-US" sz="14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Large confetti">
            <a:extLst>
              <a:ext uri="{FF2B5EF4-FFF2-40B4-BE49-F238E27FC236}">
                <a16:creationId xmlns:a16="http://schemas.microsoft.com/office/drawing/2014/main" id="{0EA39CA4-C254-45D6-AB28-FE015A739FBB}"/>
              </a:ext>
            </a:extLst>
          </p:cNvPr>
          <p:cNvSpPr>
            <a:spLocks noGrp="1" noChangeArrowheads="1"/>
          </p:cNvSpPr>
          <p:nvPr>
            <p:ph type="title"/>
          </p:nvPr>
        </p:nvSpPr>
        <p:spPr/>
        <p:txBody>
          <a:bodyPr/>
          <a:lstStyle/>
          <a:p>
            <a:pPr eaLnBrk="1" hangingPunct="1"/>
            <a:r>
              <a:rPr lang="en-GB" altLang="en-US" sz="4000" b="1"/>
              <a:t>Data Movement</a:t>
            </a:r>
          </a:p>
        </p:txBody>
      </p:sp>
      <p:sp>
        <p:nvSpPr>
          <p:cNvPr id="24579" name="Rectangle 29">
            <a:extLst>
              <a:ext uri="{FF2B5EF4-FFF2-40B4-BE49-F238E27FC236}">
                <a16:creationId xmlns:a16="http://schemas.microsoft.com/office/drawing/2014/main" id="{63D6934A-D27C-4DA2-ACEC-8D9262ADFD12}"/>
              </a:ext>
            </a:extLst>
          </p:cNvPr>
          <p:cNvSpPr>
            <a:spLocks noChangeArrowheads="1"/>
          </p:cNvSpPr>
          <p:nvPr/>
        </p:nvSpPr>
        <p:spPr bwMode="auto">
          <a:xfrm>
            <a:off x="939800" y="19939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GB" altLang="en-US"/>
          </a:p>
          <a:p>
            <a:pPr eaLnBrk="1" hangingPunct="1">
              <a:buFontTx/>
              <a:buNone/>
            </a:pPr>
            <a:r>
              <a:rPr lang="en-GB" altLang="en-US"/>
              <a:t>    </a:t>
            </a:r>
            <a:r>
              <a:rPr lang="en-GB" altLang="en-US" sz="2800"/>
              <a:t>mov    ax,bx	    ; move data from bx to ax</a:t>
            </a:r>
          </a:p>
          <a:p>
            <a:pPr eaLnBrk="1" hangingPunct="1">
              <a:buFontTx/>
              <a:buNone/>
            </a:pPr>
            <a:endParaRPr lang="en-GB" altLang="en-US" sz="2800"/>
          </a:p>
          <a:p>
            <a:pPr eaLnBrk="1" hangingPunct="1">
              <a:buFontTx/>
              <a:buNone/>
            </a:pPr>
            <a:r>
              <a:rPr lang="en-GB" altLang="en-US" sz="2800"/>
              <a:t>    lda      0234	    ; load 0234 into                 				    ; accumulator	</a:t>
            </a:r>
          </a:p>
        </p:txBody>
      </p:sp>
      <p:sp>
        <p:nvSpPr>
          <p:cNvPr id="24580" name="Slide Number Placeholder 1">
            <a:extLst>
              <a:ext uri="{FF2B5EF4-FFF2-40B4-BE49-F238E27FC236}">
                <a16:creationId xmlns:a16="http://schemas.microsoft.com/office/drawing/2014/main" id="{FA7FA938-7394-45C7-8F21-812D609D2F18}"/>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D125BC57-62A6-43DA-8750-33B8D2991B41}" type="slidenum">
              <a:rPr lang="en-GB" altLang="en-US" sz="1400">
                <a:solidFill>
                  <a:schemeClr val="bg1"/>
                </a:solidFill>
              </a:rPr>
              <a:pPr>
                <a:spcBef>
                  <a:spcPct val="0"/>
                </a:spcBef>
                <a:buSzTx/>
                <a:buFontTx/>
                <a:buNone/>
              </a:pPr>
              <a:t>13</a:t>
            </a:fld>
            <a:endParaRPr lang="en-GB" altLang="en-US" sz="14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4BB8A507-C628-4E1D-96FF-DC8682726699}"/>
              </a:ext>
            </a:extLst>
          </p:cNvPr>
          <p:cNvSpPr>
            <a:spLocks noChangeArrowheads="1"/>
          </p:cNvSpPr>
          <p:nvPr/>
        </p:nvSpPr>
        <p:spPr bwMode="auto">
          <a:xfrm>
            <a:off x="927100" y="1851025"/>
            <a:ext cx="7505700" cy="430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GB" altLang="en-US" sz="2400"/>
          </a:p>
          <a:p>
            <a:pPr eaLnBrk="1" hangingPunct="1">
              <a:spcBef>
                <a:spcPct val="0"/>
              </a:spcBef>
              <a:buSzTx/>
              <a:buFontTx/>
              <a:buNone/>
            </a:pPr>
            <a:r>
              <a:rPr lang="en-GB" altLang="en-US" sz="2400"/>
              <a:t>    </a:t>
            </a:r>
            <a:r>
              <a:rPr lang="en-GB" altLang="en-US" sz="2800"/>
              <a:t>and    ax,1234    	; AND 1234 with ax</a:t>
            </a:r>
          </a:p>
          <a:p>
            <a:pPr eaLnBrk="1" hangingPunct="1">
              <a:spcBef>
                <a:spcPct val="0"/>
              </a:spcBef>
              <a:buSzTx/>
              <a:buFontTx/>
              <a:buNone/>
            </a:pPr>
            <a:endParaRPr lang="en-GB" altLang="en-US" sz="2800"/>
          </a:p>
          <a:p>
            <a:pPr eaLnBrk="1" hangingPunct="1">
              <a:spcBef>
                <a:spcPct val="0"/>
              </a:spcBef>
              <a:buSzTx/>
              <a:buFontTx/>
              <a:buNone/>
            </a:pPr>
            <a:r>
              <a:rPr lang="en-GB" altLang="en-US" sz="2800"/>
              <a:t>    add    bx,0534   	; ADD 0534 to bx</a:t>
            </a:r>
          </a:p>
          <a:p>
            <a:pPr eaLnBrk="1" hangingPunct="1">
              <a:spcBef>
                <a:spcPct val="0"/>
              </a:spcBef>
              <a:buSzTx/>
              <a:buFontTx/>
              <a:buNone/>
            </a:pPr>
            <a:endParaRPr lang="en-GB" altLang="en-US" sz="2800"/>
          </a:p>
          <a:p>
            <a:pPr eaLnBrk="1" hangingPunct="1">
              <a:spcBef>
                <a:spcPct val="0"/>
              </a:spcBef>
              <a:buSzTx/>
              <a:buFontTx/>
              <a:buNone/>
            </a:pPr>
            <a:r>
              <a:rPr lang="en-GB" altLang="en-US" sz="2800"/>
              <a:t>    add    bx,[1200]	; ADD data at address 1200 to bx</a:t>
            </a:r>
          </a:p>
          <a:p>
            <a:pPr eaLnBrk="1" hangingPunct="1">
              <a:spcBef>
                <a:spcPct val="0"/>
              </a:spcBef>
              <a:buSzTx/>
              <a:buFontTx/>
              <a:buNone/>
            </a:pPr>
            <a:endParaRPr lang="en-GB" altLang="en-US" sz="2800"/>
          </a:p>
          <a:p>
            <a:pPr eaLnBrk="1" hangingPunct="1">
              <a:spcBef>
                <a:spcPct val="0"/>
              </a:spcBef>
              <a:buSzTx/>
              <a:buFontTx/>
              <a:buNone/>
            </a:pPr>
            <a:r>
              <a:rPr lang="en-GB" altLang="en-US" sz="2800"/>
              <a:t>    add    ax,[1234]	; ADD data from address 1234 to ax	</a:t>
            </a:r>
          </a:p>
        </p:txBody>
      </p:sp>
      <p:sp>
        <p:nvSpPr>
          <p:cNvPr id="25603" name="Rectangle 7" descr="Large confetti">
            <a:extLst>
              <a:ext uri="{FF2B5EF4-FFF2-40B4-BE49-F238E27FC236}">
                <a16:creationId xmlns:a16="http://schemas.microsoft.com/office/drawing/2014/main" id="{D0D515C7-0D13-409A-A8F4-64E3379FC390}"/>
              </a:ext>
            </a:extLst>
          </p:cNvPr>
          <p:cNvSpPr>
            <a:spLocks noGrp="1" noChangeArrowheads="1"/>
          </p:cNvSpPr>
          <p:nvPr>
            <p:ph type="title"/>
          </p:nvPr>
        </p:nvSpPr>
        <p:spPr>
          <a:noFill/>
        </p:spPr>
        <p:txBody>
          <a:bodyPr/>
          <a:lstStyle/>
          <a:p>
            <a:pPr eaLnBrk="1" hangingPunct="1"/>
            <a:r>
              <a:rPr lang="en-GB" altLang="en-US" sz="4000" b="1"/>
              <a:t>Arithmetic and Logic Instructions</a:t>
            </a:r>
          </a:p>
        </p:txBody>
      </p:sp>
      <p:sp>
        <p:nvSpPr>
          <p:cNvPr id="25604" name="Slide Number Placeholder 1">
            <a:extLst>
              <a:ext uri="{FF2B5EF4-FFF2-40B4-BE49-F238E27FC236}">
                <a16:creationId xmlns:a16="http://schemas.microsoft.com/office/drawing/2014/main" id="{6AC34E44-E1AE-4973-AD9C-B302D429F570}"/>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8CC78803-1305-4663-B22A-AF526501A925}" type="slidenum">
              <a:rPr lang="en-GB" altLang="en-US" sz="1400">
                <a:solidFill>
                  <a:schemeClr val="bg1"/>
                </a:solidFill>
              </a:rPr>
              <a:pPr>
                <a:spcBef>
                  <a:spcPct val="0"/>
                </a:spcBef>
                <a:buSzTx/>
                <a:buFontTx/>
                <a:buNone/>
              </a:pPr>
              <a:t>14</a:t>
            </a:fld>
            <a:endParaRPr lang="en-GB" altLang="en-US" sz="14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8" descr="Large confetti">
            <a:extLst>
              <a:ext uri="{FF2B5EF4-FFF2-40B4-BE49-F238E27FC236}">
                <a16:creationId xmlns:a16="http://schemas.microsoft.com/office/drawing/2014/main" id="{F004AA8A-A1A2-431A-A080-E23DE6830733}"/>
              </a:ext>
            </a:extLst>
          </p:cNvPr>
          <p:cNvSpPr>
            <a:spLocks noGrp="1" noChangeArrowheads="1"/>
          </p:cNvSpPr>
          <p:nvPr>
            <p:ph type="title"/>
          </p:nvPr>
        </p:nvSpPr>
        <p:spPr>
          <a:noFill/>
        </p:spPr>
        <p:txBody>
          <a:bodyPr/>
          <a:lstStyle/>
          <a:p>
            <a:pPr eaLnBrk="1" hangingPunct="1"/>
            <a:r>
              <a:rPr lang="en-US" altLang="en-US" sz="4000" b="1"/>
              <a:t>iAPX 88 Registers (16-bit)</a:t>
            </a:r>
            <a:endParaRPr lang="en-GB" altLang="en-US" sz="4000" b="1"/>
          </a:p>
        </p:txBody>
      </p:sp>
      <p:sp>
        <p:nvSpPr>
          <p:cNvPr id="26627" name="Rectangle 9">
            <a:extLst>
              <a:ext uri="{FF2B5EF4-FFF2-40B4-BE49-F238E27FC236}">
                <a16:creationId xmlns:a16="http://schemas.microsoft.com/office/drawing/2014/main" id="{9D0AAA08-8D95-4B19-B5BB-89D60D9828F8}"/>
              </a:ext>
            </a:extLst>
          </p:cNvPr>
          <p:cNvSpPr>
            <a:spLocks noGrp="1" noChangeArrowheads="1"/>
          </p:cNvSpPr>
          <p:nvPr>
            <p:ph type="body" idx="1"/>
          </p:nvPr>
        </p:nvSpPr>
        <p:spPr>
          <a:noFill/>
        </p:spPr>
        <p:txBody>
          <a:bodyPr/>
          <a:lstStyle/>
          <a:p>
            <a:pPr algn="ctr" eaLnBrk="1" hangingPunct="1">
              <a:buFontTx/>
              <a:buNone/>
            </a:pPr>
            <a:r>
              <a:rPr lang="en-GB" altLang="en-US" sz="2800"/>
              <a:t>Segment</a:t>
            </a:r>
          </a:p>
          <a:p>
            <a:pPr eaLnBrk="1" hangingPunct="1"/>
            <a:endParaRPr lang="en-GB" altLang="en-US" sz="2800"/>
          </a:p>
          <a:p>
            <a:pPr eaLnBrk="1" hangingPunct="1"/>
            <a:r>
              <a:rPr lang="en-GB" altLang="en-US" sz="2800"/>
              <a:t>CS		CS</a:t>
            </a:r>
            <a:r>
              <a:rPr lang="en-GB" altLang="en-US" sz="2800">
                <a:sym typeface="Wingdings" panose="05000000000000000000" pitchFamily="2" charset="2"/>
              </a:rPr>
              <a:t> Code Segment</a:t>
            </a:r>
            <a:endParaRPr lang="en-GB" altLang="en-US" sz="2800"/>
          </a:p>
          <a:p>
            <a:pPr eaLnBrk="1" hangingPunct="1"/>
            <a:r>
              <a:rPr lang="en-GB" altLang="en-US" sz="2800"/>
              <a:t>DS		DS</a:t>
            </a:r>
            <a:r>
              <a:rPr lang="en-GB" altLang="en-US" sz="2800">
                <a:sym typeface="Wingdings" panose="05000000000000000000" pitchFamily="2" charset="2"/>
              </a:rPr>
              <a:t> Data Segment</a:t>
            </a:r>
            <a:endParaRPr lang="en-GB" altLang="en-US" sz="2800"/>
          </a:p>
          <a:p>
            <a:pPr eaLnBrk="1" hangingPunct="1"/>
            <a:r>
              <a:rPr lang="en-GB" altLang="en-US" sz="2800"/>
              <a:t>SS		SS</a:t>
            </a:r>
            <a:r>
              <a:rPr lang="en-GB" altLang="en-US" sz="2800">
                <a:sym typeface="Wingdings" panose="05000000000000000000" pitchFamily="2" charset="2"/>
              </a:rPr>
              <a:t> Stack Segment</a:t>
            </a:r>
            <a:endParaRPr lang="en-GB" altLang="en-US" sz="2800"/>
          </a:p>
          <a:p>
            <a:pPr eaLnBrk="1" hangingPunct="1"/>
            <a:r>
              <a:rPr lang="en-GB" altLang="en-US" sz="2800"/>
              <a:t>ES		ES</a:t>
            </a:r>
            <a:r>
              <a:rPr lang="en-GB" altLang="en-US" sz="2800">
                <a:sym typeface="Wingdings" panose="05000000000000000000" pitchFamily="2" charset="2"/>
              </a:rPr>
              <a:t> Extra Segment</a:t>
            </a:r>
          </a:p>
        </p:txBody>
      </p:sp>
      <p:sp>
        <p:nvSpPr>
          <p:cNvPr id="26628" name="Slide Number Placeholder 1">
            <a:extLst>
              <a:ext uri="{FF2B5EF4-FFF2-40B4-BE49-F238E27FC236}">
                <a16:creationId xmlns:a16="http://schemas.microsoft.com/office/drawing/2014/main" id="{3006C237-AD59-41CC-8E77-BDC98A5F1D7E}"/>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449934C1-77CC-4743-8B3E-8A3EDCC5BE05}" type="slidenum">
              <a:rPr lang="en-GB" altLang="en-US" sz="1400">
                <a:solidFill>
                  <a:schemeClr val="bg1"/>
                </a:solidFill>
              </a:rPr>
              <a:pPr>
                <a:spcBef>
                  <a:spcPct val="0"/>
                </a:spcBef>
                <a:buSzTx/>
                <a:buFontTx/>
                <a:buNone/>
              </a:pPr>
              <a:t>15</a:t>
            </a:fld>
            <a:endParaRPr lang="en-GB" altLang="en-US" sz="14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6" descr="Large confetti">
            <a:extLst>
              <a:ext uri="{FF2B5EF4-FFF2-40B4-BE49-F238E27FC236}">
                <a16:creationId xmlns:a16="http://schemas.microsoft.com/office/drawing/2014/main" id="{07C2F76B-7857-4283-BE22-9929BFE0304B}"/>
              </a:ext>
            </a:extLst>
          </p:cNvPr>
          <p:cNvSpPr>
            <a:spLocks noGrp="1" noChangeArrowheads="1"/>
          </p:cNvSpPr>
          <p:nvPr>
            <p:ph type="title"/>
          </p:nvPr>
        </p:nvSpPr>
        <p:spPr>
          <a:noFill/>
        </p:spPr>
        <p:txBody>
          <a:bodyPr/>
          <a:lstStyle/>
          <a:p>
            <a:pPr eaLnBrk="1" hangingPunct="1"/>
            <a:r>
              <a:rPr lang="en-US" altLang="en-US" sz="4000" b="1"/>
              <a:t>iAPX 88 Registers (16-bit)</a:t>
            </a:r>
            <a:endParaRPr lang="en-GB" altLang="en-US" sz="4000" b="1"/>
          </a:p>
        </p:txBody>
      </p:sp>
      <p:sp>
        <p:nvSpPr>
          <p:cNvPr id="27651" name="Rectangle 107">
            <a:extLst>
              <a:ext uri="{FF2B5EF4-FFF2-40B4-BE49-F238E27FC236}">
                <a16:creationId xmlns:a16="http://schemas.microsoft.com/office/drawing/2014/main" id="{B730C73B-32DB-43DA-A418-C4D52FC4C3BA}"/>
              </a:ext>
            </a:extLst>
          </p:cNvPr>
          <p:cNvSpPr>
            <a:spLocks noGrp="1" noChangeArrowheads="1"/>
          </p:cNvSpPr>
          <p:nvPr>
            <p:ph type="body" idx="1"/>
          </p:nvPr>
        </p:nvSpPr>
        <p:spPr>
          <a:noFill/>
        </p:spPr>
        <p:txBody>
          <a:bodyPr/>
          <a:lstStyle/>
          <a:p>
            <a:pPr algn="ctr" eaLnBrk="1" hangingPunct="1">
              <a:buFontTx/>
              <a:buNone/>
            </a:pPr>
            <a:r>
              <a:rPr lang="en-GB" altLang="en-US" sz="2800"/>
              <a:t>General Purpose</a:t>
            </a:r>
          </a:p>
          <a:p>
            <a:pPr eaLnBrk="1" hangingPunct="1"/>
            <a:endParaRPr lang="en-GB" altLang="en-US" sz="2800"/>
          </a:p>
          <a:p>
            <a:pPr eaLnBrk="1" hangingPunct="1"/>
            <a:r>
              <a:rPr lang="en-GB" altLang="en-US" sz="2800"/>
              <a:t>AX	AH,AL</a:t>
            </a:r>
          </a:p>
          <a:p>
            <a:pPr eaLnBrk="1" hangingPunct="1"/>
            <a:r>
              <a:rPr lang="en-GB" altLang="en-US" sz="2800"/>
              <a:t>BX		BH,BL</a:t>
            </a:r>
          </a:p>
          <a:p>
            <a:pPr eaLnBrk="1" hangingPunct="1"/>
            <a:r>
              <a:rPr lang="en-GB" altLang="en-US" sz="2800"/>
              <a:t>CX		CH,CL</a:t>
            </a:r>
          </a:p>
          <a:p>
            <a:pPr eaLnBrk="1" hangingPunct="1"/>
            <a:r>
              <a:rPr lang="en-GB" altLang="en-US" sz="2800"/>
              <a:t>DX	DH,DL</a:t>
            </a:r>
          </a:p>
        </p:txBody>
      </p:sp>
      <p:sp>
        <p:nvSpPr>
          <p:cNvPr id="27652" name="Slide Number Placeholder 1">
            <a:extLst>
              <a:ext uri="{FF2B5EF4-FFF2-40B4-BE49-F238E27FC236}">
                <a16:creationId xmlns:a16="http://schemas.microsoft.com/office/drawing/2014/main" id="{6F09FB4A-634D-4975-B8B7-847EF5AF393D}"/>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938C86F5-4B9B-4A70-A808-F2E5CADD67F1}" type="slidenum">
              <a:rPr lang="en-GB" altLang="en-US" sz="1400">
                <a:solidFill>
                  <a:schemeClr val="bg1"/>
                </a:solidFill>
              </a:rPr>
              <a:pPr>
                <a:spcBef>
                  <a:spcPct val="0"/>
                </a:spcBef>
                <a:buSzTx/>
                <a:buFontTx/>
                <a:buNone/>
              </a:pPr>
              <a:t>16</a:t>
            </a:fld>
            <a:endParaRPr lang="en-GB" altLang="en-US" sz="14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descr="Large confetti">
            <a:extLst>
              <a:ext uri="{FF2B5EF4-FFF2-40B4-BE49-F238E27FC236}">
                <a16:creationId xmlns:a16="http://schemas.microsoft.com/office/drawing/2014/main" id="{90E2E3B6-FBEC-47E3-BD36-1F87DDAB883E}"/>
              </a:ext>
            </a:extLst>
          </p:cNvPr>
          <p:cNvSpPr>
            <a:spLocks noGrp="1" noChangeArrowheads="1"/>
          </p:cNvSpPr>
          <p:nvPr>
            <p:ph type="title"/>
          </p:nvPr>
        </p:nvSpPr>
        <p:spPr/>
        <p:txBody>
          <a:bodyPr/>
          <a:lstStyle/>
          <a:p>
            <a:pPr eaLnBrk="1" hangingPunct="1"/>
            <a:r>
              <a:rPr lang="en-US" altLang="en-US" sz="4000" b="1"/>
              <a:t>General Instruction Format</a:t>
            </a:r>
          </a:p>
        </p:txBody>
      </p:sp>
      <p:sp>
        <p:nvSpPr>
          <p:cNvPr id="28675" name="Rectangle 3">
            <a:extLst>
              <a:ext uri="{FF2B5EF4-FFF2-40B4-BE49-F238E27FC236}">
                <a16:creationId xmlns:a16="http://schemas.microsoft.com/office/drawing/2014/main" id="{A2F368D5-8E2E-402B-B7EB-6BBB6853AAD4}"/>
              </a:ext>
            </a:extLst>
          </p:cNvPr>
          <p:cNvSpPr>
            <a:spLocks noGrp="1" noChangeArrowheads="1"/>
          </p:cNvSpPr>
          <p:nvPr>
            <p:ph type="body" idx="1"/>
          </p:nvPr>
        </p:nvSpPr>
        <p:spPr/>
        <p:txBody>
          <a:bodyPr/>
          <a:lstStyle/>
          <a:p>
            <a:pPr eaLnBrk="1" hangingPunct="1"/>
            <a:endParaRPr lang="en-US" altLang="en-US"/>
          </a:p>
          <a:p>
            <a:pPr eaLnBrk="1" hangingPunct="1"/>
            <a:endParaRPr lang="en-US" altLang="en-US" sz="2800"/>
          </a:p>
          <a:p>
            <a:pPr eaLnBrk="1" hangingPunct="1"/>
            <a:r>
              <a:rPr lang="en-US" altLang="en-US" sz="2800"/>
              <a:t>instruction 	dest, src</a:t>
            </a:r>
          </a:p>
          <a:p>
            <a:pPr eaLnBrk="1" hangingPunct="1"/>
            <a:r>
              <a:rPr lang="en-US" altLang="en-US" sz="2800"/>
              <a:t>instruction 	dest</a:t>
            </a:r>
          </a:p>
          <a:p>
            <a:pPr eaLnBrk="1" hangingPunct="1"/>
            <a:r>
              <a:rPr lang="en-US" altLang="en-US" sz="2800"/>
              <a:t>instruction 	src</a:t>
            </a:r>
          </a:p>
          <a:p>
            <a:pPr eaLnBrk="1" hangingPunct="1">
              <a:buFontTx/>
              <a:buNone/>
            </a:pPr>
            <a:endParaRPr lang="en-US" altLang="en-US" sz="2800"/>
          </a:p>
          <a:p>
            <a:pPr eaLnBrk="1" hangingPunct="1"/>
            <a:endParaRPr lang="en-US" altLang="en-US" sz="2800"/>
          </a:p>
        </p:txBody>
      </p:sp>
      <p:sp>
        <p:nvSpPr>
          <p:cNvPr id="28676" name="Slide Number Placeholder 1">
            <a:extLst>
              <a:ext uri="{FF2B5EF4-FFF2-40B4-BE49-F238E27FC236}">
                <a16:creationId xmlns:a16="http://schemas.microsoft.com/office/drawing/2014/main" id="{21CAAA93-D1EC-4A61-8B4D-50B8A489F555}"/>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F97CF525-D684-4FB3-9193-23F055868BA3}" type="slidenum">
              <a:rPr lang="en-GB" altLang="en-US" sz="1400">
                <a:solidFill>
                  <a:schemeClr val="bg1"/>
                </a:solidFill>
              </a:rPr>
              <a:pPr>
                <a:spcBef>
                  <a:spcPct val="0"/>
                </a:spcBef>
                <a:buSzTx/>
                <a:buFontTx/>
                <a:buNone/>
              </a:pPr>
              <a:t>17</a:t>
            </a:fld>
            <a:endParaRPr lang="en-GB" altLang="en-US" sz="14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descr="Large confetti">
            <a:extLst>
              <a:ext uri="{FF2B5EF4-FFF2-40B4-BE49-F238E27FC236}">
                <a16:creationId xmlns:a16="http://schemas.microsoft.com/office/drawing/2014/main" id="{94604688-F921-4E58-BFCB-16F46B73B936}"/>
              </a:ext>
            </a:extLst>
          </p:cNvPr>
          <p:cNvSpPr>
            <a:spLocks noGrp="1" noChangeArrowheads="1"/>
          </p:cNvSpPr>
          <p:nvPr>
            <p:ph type="title"/>
          </p:nvPr>
        </p:nvSpPr>
        <p:spPr/>
        <p:txBody>
          <a:bodyPr/>
          <a:lstStyle/>
          <a:p>
            <a:pPr eaLnBrk="1" hangingPunct="1"/>
            <a:r>
              <a:rPr lang="en-US" altLang="en-US" sz="4000" b="1"/>
              <a:t>In this lecture we will learn…</a:t>
            </a:r>
          </a:p>
        </p:txBody>
      </p:sp>
      <p:sp>
        <p:nvSpPr>
          <p:cNvPr id="30723" name="Slide Number Placeholder 1">
            <a:extLst>
              <a:ext uri="{FF2B5EF4-FFF2-40B4-BE49-F238E27FC236}">
                <a16:creationId xmlns:a16="http://schemas.microsoft.com/office/drawing/2014/main" id="{74519F47-F91E-4BAF-B012-14E6FB5EC26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0"/>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77A7C29B-4190-4D66-A7AC-E6CCE2E32E5E}" type="slidenum">
              <a:rPr lang="en-GB" altLang="en-US" sz="1400">
                <a:solidFill>
                  <a:schemeClr val="bg1"/>
                </a:solidFill>
              </a:rPr>
              <a:pPr>
                <a:spcBef>
                  <a:spcPct val="0"/>
                </a:spcBef>
                <a:buSzTx/>
                <a:buFontTx/>
                <a:buNone/>
              </a:pPr>
              <a:t>18</a:t>
            </a:fld>
            <a:endParaRPr lang="en-GB" altLang="en-US" sz="1400">
              <a:solidFill>
                <a:schemeClr val="bg1"/>
              </a:solidFill>
            </a:endParaRPr>
          </a:p>
        </p:txBody>
      </p:sp>
      <p:sp>
        <p:nvSpPr>
          <p:cNvPr id="30724" name="Rectangle 3">
            <a:extLst>
              <a:ext uri="{FF2B5EF4-FFF2-40B4-BE49-F238E27FC236}">
                <a16:creationId xmlns:a16="http://schemas.microsoft.com/office/drawing/2014/main" id="{AF26DA04-4444-40D3-A893-F50A3F4BE2F0}"/>
              </a:ext>
            </a:extLst>
          </p:cNvPr>
          <p:cNvSpPr txBox="1">
            <a:spLocks noChangeArrowheads="1"/>
          </p:cNvSpPr>
          <p:nvPr/>
        </p:nvSpPr>
        <p:spPr bwMode="auto">
          <a:xfrm>
            <a:off x="661988" y="1935163"/>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t>Write</a:t>
            </a:r>
          </a:p>
          <a:p>
            <a:pPr eaLnBrk="1" hangingPunct="1">
              <a:buFontTx/>
              <a:buNone/>
            </a:pPr>
            <a:r>
              <a:rPr lang="en-US" altLang="en-US"/>
              <a:t>Assemble</a:t>
            </a:r>
          </a:p>
          <a:p>
            <a:pPr eaLnBrk="1" hangingPunct="1">
              <a:buFontTx/>
              <a:buNone/>
            </a:pPr>
            <a:r>
              <a:rPr lang="en-US" altLang="en-US"/>
              <a:t>Debug</a:t>
            </a:r>
          </a:p>
          <a:p>
            <a:pPr eaLnBrk="1" hangingPunct="1">
              <a:buFontTx/>
              <a:buNone/>
            </a:pPr>
            <a:r>
              <a:rPr lang="en-US" altLang="en-US"/>
              <a:t>execute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Large confetti">
            <a:extLst>
              <a:ext uri="{FF2B5EF4-FFF2-40B4-BE49-F238E27FC236}">
                <a16:creationId xmlns:a16="http://schemas.microsoft.com/office/drawing/2014/main" id="{87811B27-6D51-4107-A265-FB526D9CBD62}"/>
              </a:ext>
            </a:extLst>
          </p:cNvPr>
          <p:cNvSpPr>
            <a:spLocks noGrp="1" noChangeArrowheads="1"/>
          </p:cNvSpPr>
          <p:nvPr>
            <p:ph type="title"/>
          </p:nvPr>
        </p:nvSpPr>
        <p:spPr/>
        <p:txBody>
          <a:bodyPr/>
          <a:lstStyle/>
          <a:p>
            <a:pPr eaLnBrk="1" hangingPunct="1"/>
            <a:r>
              <a:rPr lang="en-US" altLang="en-US" sz="4000" b="1"/>
              <a:t>Assembler</a:t>
            </a:r>
          </a:p>
        </p:txBody>
      </p:sp>
      <p:sp>
        <p:nvSpPr>
          <p:cNvPr id="32771" name="Rectangle 3">
            <a:extLst>
              <a:ext uri="{FF2B5EF4-FFF2-40B4-BE49-F238E27FC236}">
                <a16:creationId xmlns:a16="http://schemas.microsoft.com/office/drawing/2014/main" id="{B6C1F39F-7B1A-47BD-B9C0-3EB188BAE581}"/>
              </a:ext>
            </a:extLst>
          </p:cNvPr>
          <p:cNvSpPr>
            <a:spLocks noGrp="1" noChangeArrowheads="1"/>
          </p:cNvSpPr>
          <p:nvPr>
            <p:ph type="body" idx="1"/>
          </p:nvPr>
        </p:nvSpPr>
        <p:spPr/>
        <p:txBody>
          <a:bodyPr/>
          <a:lstStyle/>
          <a:p>
            <a:pPr algn="ctr" eaLnBrk="1" hangingPunct="1">
              <a:buFontTx/>
              <a:buNone/>
            </a:pPr>
            <a:endParaRPr lang="en-US" altLang="en-US"/>
          </a:p>
          <a:p>
            <a:pPr algn="ctr" eaLnBrk="1" hangingPunct="1">
              <a:buFontTx/>
              <a:buNone/>
            </a:pPr>
            <a:endParaRPr lang="en-US" altLang="en-US"/>
          </a:p>
          <a:p>
            <a:pPr algn="ctr" eaLnBrk="1" hangingPunct="1">
              <a:buFontTx/>
              <a:buNone/>
            </a:pPr>
            <a:r>
              <a:rPr lang="en-US" altLang="en-US" sz="2800"/>
              <a:t>NASM</a:t>
            </a:r>
          </a:p>
          <a:p>
            <a:pPr algn="ctr" eaLnBrk="1" hangingPunct="1">
              <a:buFontTx/>
              <a:buNone/>
            </a:pPr>
            <a:endParaRPr lang="en-US" altLang="en-US" sz="2800"/>
          </a:p>
          <a:p>
            <a:pPr algn="ctr" eaLnBrk="1" hangingPunct="1">
              <a:buFontTx/>
              <a:buNone/>
            </a:pPr>
            <a:r>
              <a:rPr lang="en-US" altLang="en-US" sz="2800"/>
              <a:t>The Netwide Assembler</a:t>
            </a:r>
          </a:p>
          <a:p>
            <a:pPr eaLnBrk="1" hangingPunct="1">
              <a:buFontTx/>
              <a:buNone/>
            </a:pPr>
            <a:endParaRPr lang="en-US" altLang="en-US" sz="2800"/>
          </a:p>
        </p:txBody>
      </p:sp>
      <p:sp>
        <p:nvSpPr>
          <p:cNvPr id="32772" name="Slide Number Placeholder 1">
            <a:extLst>
              <a:ext uri="{FF2B5EF4-FFF2-40B4-BE49-F238E27FC236}">
                <a16:creationId xmlns:a16="http://schemas.microsoft.com/office/drawing/2014/main" id="{A0A683EB-7FC0-40B9-A853-3AECCF9BE0E6}"/>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BE2A2640-BE41-4D64-8356-B90CFEBA8AC6}" type="slidenum">
              <a:rPr lang="en-GB" altLang="en-US" sz="1400">
                <a:solidFill>
                  <a:schemeClr val="bg1"/>
                </a:solidFill>
              </a:rPr>
              <a:pPr>
                <a:spcBef>
                  <a:spcPct val="0"/>
                </a:spcBef>
                <a:buSzTx/>
                <a:buFontTx/>
                <a:buNone/>
              </a:pPr>
              <a:t>19</a:t>
            </a:fld>
            <a:endParaRPr lang="en-GB" altLang="en-US" sz="1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descr="Large confetti">
            <a:extLst>
              <a:ext uri="{FF2B5EF4-FFF2-40B4-BE49-F238E27FC236}">
                <a16:creationId xmlns:a16="http://schemas.microsoft.com/office/drawing/2014/main" id="{9018B1F4-167D-4809-A197-4F6D05EEEDF3}"/>
              </a:ext>
            </a:extLst>
          </p:cNvPr>
          <p:cNvSpPr>
            <a:spLocks noGrp="1" noChangeArrowheads="1"/>
          </p:cNvSpPr>
          <p:nvPr>
            <p:ph type="title"/>
          </p:nvPr>
        </p:nvSpPr>
        <p:spPr/>
        <p:txBody>
          <a:bodyPr/>
          <a:lstStyle/>
          <a:p>
            <a:pPr eaLnBrk="1" hangingPunct="1"/>
            <a:endParaRPr lang="en-US" altLang="en-US"/>
          </a:p>
        </p:txBody>
      </p:sp>
      <p:sp>
        <p:nvSpPr>
          <p:cNvPr id="6147" name="Rectangle 3">
            <a:extLst>
              <a:ext uri="{FF2B5EF4-FFF2-40B4-BE49-F238E27FC236}">
                <a16:creationId xmlns:a16="http://schemas.microsoft.com/office/drawing/2014/main" id="{9D3F4D41-0A98-4DF8-9C8A-F795048FEE62}"/>
              </a:ext>
            </a:extLst>
          </p:cNvPr>
          <p:cNvSpPr>
            <a:spLocks noGrp="1" noChangeArrowheads="1"/>
          </p:cNvSpPr>
          <p:nvPr>
            <p:ph type="body" idx="1"/>
          </p:nvPr>
        </p:nvSpPr>
        <p:spPr/>
        <p:txBody>
          <a:bodyPr/>
          <a:lstStyle/>
          <a:p>
            <a:pPr eaLnBrk="1" hangingPunct="1"/>
            <a:r>
              <a:rPr lang="en-US" altLang="en-US"/>
              <a:t>Lets revise the last lecture</a:t>
            </a:r>
          </a:p>
        </p:txBody>
      </p:sp>
      <p:sp>
        <p:nvSpPr>
          <p:cNvPr id="6148" name="Slide Number Placeholder 1">
            <a:extLst>
              <a:ext uri="{FF2B5EF4-FFF2-40B4-BE49-F238E27FC236}">
                <a16:creationId xmlns:a16="http://schemas.microsoft.com/office/drawing/2014/main" id="{4269F0E8-DC73-40F1-BC4F-A6D1567742F3}"/>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0A87BF4F-F69D-4B2B-B883-78ABFE3E1B6B}" type="slidenum">
              <a:rPr lang="en-GB" altLang="en-US" sz="1400">
                <a:solidFill>
                  <a:schemeClr val="bg1"/>
                </a:solidFill>
              </a:rPr>
              <a:pPr>
                <a:spcBef>
                  <a:spcPct val="0"/>
                </a:spcBef>
                <a:buSzTx/>
                <a:buFontTx/>
                <a:buNone/>
              </a:pPr>
              <a:t>2</a:t>
            </a:fld>
            <a:endParaRPr lang="en-GB" altLang="en-US" sz="14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descr="Large confetti">
            <a:extLst>
              <a:ext uri="{FF2B5EF4-FFF2-40B4-BE49-F238E27FC236}">
                <a16:creationId xmlns:a16="http://schemas.microsoft.com/office/drawing/2014/main" id="{DDD938A7-A417-408F-8D84-D8A9BDDF79C0}"/>
              </a:ext>
            </a:extLst>
          </p:cNvPr>
          <p:cNvSpPr>
            <a:spLocks noGrp="1" noChangeArrowheads="1"/>
          </p:cNvSpPr>
          <p:nvPr>
            <p:ph type="title"/>
          </p:nvPr>
        </p:nvSpPr>
        <p:spPr/>
        <p:txBody>
          <a:bodyPr/>
          <a:lstStyle/>
          <a:p>
            <a:pPr eaLnBrk="1" hangingPunct="1"/>
            <a:r>
              <a:rPr lang="en-US" altLang="en-US" sz="4000" b="1"/>
              <a:t>Linker</a:t>
            </a:r>
          </a:p>
        </p:txBody>
      </p:sp>
      <p:sp>
        <p:nvSpPr>
          <p:cNvPr id="33795" name="Rectangle 3">
            <a:extLst>
              <a:ext uri="{FF2B5EF4-FFF2-40B4-BE49-F238E27FC236}">
                <a16:creationId xmlns:a16="http://schemas.microsoft.com/office/drawing/2014/main" id="{8CA919FA-12B3-490E-9936-B01E8FF5EEBF}"/>
              </a:ext>
            </a:extLst>
          </p:cNvPr>
          <p:cNvSpPr>
            <a:spLocks noGrp="1" noChangeArrowheads="1"/>
          </p:cNvSpPr>
          <p:nvPr>
            <p:ph type="body" idx="1"/>
          </p:nvPr>
        </p:nvSpPr>
        <p:spPr/>
        <p:txBody>
          <a:bodyPr/>
          <a:lstStyle/>
          <a:p>
            <a:pPr algn="ctr" eaLnBrk="1" hangingPunct="1">
              <a:buFontTx/>
              <a:buNone/>
            </a:pPr>
            <a:endParaRPr lang="en-US" altLang="en-US"/>
          </a:p>
          <a:p>
            <a:pPr algn="ctr" eaLnBrk="1" hangingPunct="1">
              <a:buFontTx/>
              <a:buNone/>
            </a:pPr>
            <a:endParaRPr lang="en-US" altLang="en-US"/>
          </a:p>
          <a:p>
            <a:pPr algn="ctr" eaLnBrk="1" hangingPunct="1">
              <a:buFontTx/>
              <a:buNone/>
            </a:pPr>
            <a:endParaRPr lang="en-US" altLang="en-US"/>
          </a:p>
          <a:p>
            <a:pPr algn="ctr" eaLnBrk="1" hangingPunct="1">
              <a:buFontTx/>
              <a:buNone/>
            </a:pPr>
            <a:r>
              <a:rPr lang="en-US" altLang="en-US" sz="2800"/>
              <a:t>ALINK</a:t>
            </a:r>
          </a:p>
          <a:p>
            <a:pPr eaLnBrk="1" hangingPunct="1">
              <a:buFontTx/>
              <a:buNone/>
            </a:pPr>
            <a:endParaRPr lang="en-US" altLang="en-US" sz="2800"/>
          </a:p>
        </p:txBody>
      </p:sp>
      <p:sp>
        <p:nvSpPr>
          <p:cNvPr id="33796" name="Slide Number Placeholder 1">
            <a:extLst>
              <a:ext uri="{FF2B5EF4-FFF2-40B4-BE49-F238E27FC236}">
                <a16:creationId xmlns:a16="http://schemas.microsoft.com/office/drawing/2014/main" id="{833B0E3E-8BB1-4A6A-AE6E-D2A4FBB23167}"/>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FD9ADAA0-5BB7-4AB5-B38D-EE9D4301667D}" type="slidenum">
              <a:rPr lang="en-GB" altLang="en-US" sz="1400">
                <a:solidFill>
                  <a:schemeClr val="bg1"/>
                </a:solidFill>
              </a:rPr>
              <a:pPr>
                <a:spcBef>
                  <a:spcPct val="0"/>
                </a:spcBef>
                <a:buSzTx/>
                <a:buFontTx/>
                <a:buNone/>
              </a:pPr>
              <a:t>20</a:t>
            </a:fld>
            <a:endParaRPr lang="en-GB" altLang="en-US" sz="14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descr="Large confetti">
            <a:extLst>
              <a:ext uri="{FF2B5EF4-FFF2-40B4-BE49-F238E27FC236}">
                <a16:creationId xmlns:a16="http://schemas.microsoft.com/office/drawing/2014/main" id="{A474BBC8-A146-4815-9B15-19952D3CEDB1}"/>
              </a:ext>
            </a:extLst>
          </p:cNvPr>
          <p:cNvSpPr>
            <a:spLocks noGrp="1" noChangeArrowheads="1"/>
          </p:cNvSpPr>
          <p:nvPr>
            <p:ph type="title"/>
          </p:nvPr>
        </p:nvSpPr>
        <p:spPr/>
        <p:txBody>
          <a:bodyPr/>
          <a:lstStyle/>
          <a:p>
            <a:pPr eaLnBrk="1" hangingPunct="1"/>
            <a:r>
              <a:rPr lang="en-US" altLang="en-US" sz="4000" b="1"/>
              <a:t>Debugger</a:t>
            </a:r>
          </a:p>
        </p:txBody>
      </p:sp>
      <p:sp>
        <p:nvSpPr>
          <p:cNvPr id="35843" name="Rectangle 3">
            <a:extLst>
              <a:ext uri="{FF2B5EF4-FFF2-40B4-BE49-F238E27FC236}">
                <a16:creationId xmlns:a16="http://schemas.microsoft.com/office/drawing/2014/main" id="{0F0E84B1-7434-454C-8B68-50C0D241A8B5}"/>
              </a:ext>
            </a:extLst>
          </p:cNvPr>
          <p:cNvSpPr>
            <a:spLocks noGrp="1" noChangeArrowheads="1"/>
          </p:cNvSpPr>
          <p:nvPr>
            <p:ph type="body" idx="1"/>
          </p:nvPr>
        </p:nvSpPr>
        <p:spPr/>
        <p:txBody>
          <a:bodyPr/>
          <a:lstStyle/>
          <a:p>
            <a:pPr algn="ctr" eaLnBrk="1" hangingPunct="1">
              <a:buFontTx/>
              <a:buNone/>
            </a:pPr>
            <a:endParaRPr lang="en-US" altLang="en-US"/>
          </a:p>
          <a:p>
            <a:pPr algn="ctr" eaLnBrk="1" hangingPunct="1">
              <a:buFontTx/>
              <a:buNone/>
            </a:pPr>
            <a:endParaRPr lang="en-US" altLang="en-US"/>
          </a:p>
          <a:p>
            <a:pPr algn="ctr" eaLnBrk="1" hangingPunct="1">
              <a:buFontTx/>
              <a:buNone/>
            </a:pPr>
            <a:r>
              <a:rPr lang="en-US" altLang="en-US" sz="2800"/>
              <a:t>AFD</a:t>
            </a:r>
          </a:p>
          <a:p>
            <a:pPr algn="ctr" eaLnBrk="1" hangingPunct="1">
              <a:buFontTx/>
              <a:buNone/>
            </a:pPr>
            <a:endParaRPr lang="en-US" altLang="en-US" sz="2800"/>
          </a:p>
          <a:p>
            <a:pPr algn="ctr" eaLnBrk="1" hangingPunct="1">
              <a:buFontTx/>
              <a:buNone/>
            </a:pPr>
            <a:r>
              <a:rPr lang="en-US" altLang="en-US" sz="2800"/>
              <a:t>Advanced Full Screen Debug</a:t>
            </a:r>
          </a:p>
          <a:p>
            <a:pPr eaLnBrk="1" hangingPunct="1">
              <a:buFontTx/>
              <a:buNone/>
            </a:pPr>
            <a:endParaRPr lang="en-US" altLang="en-US" sz="2800"/>
          </a:p>
        </p:txBody>
      </p:sp>
      <p:sp>
        <p:nvSpPr>
          <p:cNvPr id="35844" name="Slide Number Placeholder 1">
            <a:extLst>
              <a:ext uri="{FF2B5EF4-FFF2-40B4-BE49-F238E27FC236}">
                <a16:creationId xmlns:a16="http://schemas.microsoft.com/office/drawing/2014/main" id="{AA346E6E-E20C-4491-80FC-141A521B2A2C}"/>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0C8DE0EF-22CD-49D3-A4A1-247E0A2FFCDB}" type="slidenum">
              <a:rPr lang="en-GB" altLang="en-US" sz="1400">
                <a:solidFill>
                  <a:schemeClr val="bg1"/>
                </a:solidFill>
              </a:rPr>
              <a:pPr>
                <a:spcBef>
                  <a:spcPct val="0"/>
                </a:spcBef>
                <a:buSzTx/>
                <a:buFontTx/>
                <a:buNone/>
              </a:pPr>
              <a:t>21</a:t>
            </a:fld>
            <a:endParaRPr lang="en-GB" altLang="en-US" sz="14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descr="Large confetti">
            <a:extLst>
              <a:ext uri="{FF2B5EF4-FFF2-40B4-BE49-F238E27FC236}">
                <a16:creationId xmlns:a16="http://schemas.microsoft.com/office/drawing/2014/main" id="{57F05597-847F-4053-B366-EA1EFC6D5A84}"/>
              </a:ext>
            </a:extLst>
          </p:cNvPr>
          <p:cNvSpPr>
            <a:spLocks noGrp="1" noChangeArrowheads="1"/>
          </p:cNvSpPr>
          <p:nvPr>
            <p:ph type="title"/>
          </p:nvPr>
        </p:nvSpPr>
        <p:spPr/>
        <p:txBody>
          <a:bodyPr/>
          <a:lstStyle/>
          <a:p>
            <a:pPr eaLnBrk="1" hangingPunct="1"/>
            <a:r>
              <a:rPr lang="en-US" altLang="en-US" sz="4000" b="1"/>
              <a:t>EX01.ASM</a:t>
            </a:r>
          </a:p>
        </p:txBody>
      </p:sp>
      <p:sp>
        <p:nvSpPr>
          <p:cNvPr id="36867" name="Rectangle 3">
            <a:extLst>
              <a:ext uri="{FF2B5EF4-FFF2-40B4-BE49-F238E27FC236}">
                <a16:creationId xmlns:a16="http://schemas.microsoft.com/office/drawing/2014/main" id="{291C489A-9E98-4127-9387-DCC06E04609C}"/>
              </a:ext>
            </a:extLst>
          </p:cNvPr>
          <p:cNvSpPr>
            <a:spLocks noGrp="1" noChangeArrowheads="1"/>
          </p:cNvSpPr>
          <p:nvPr>
            <p:ph type="body" idx="1"/>
          </p:nvPr>
        </p:nvSpPr>
        <p:spPr/>
        <p:txBody>
          <a:bodyPr/>
          <a:lstStyle/>
          <a:p>
            <a:pPr eaLnBrk="1" hangingPunct="1">
              <a:lnSpc>
                <a:spcPct val="80000"/>
              </a:lnSpc>
              <a:buFontTx/>
              <a:buNone/>
            </a:pPr>
            <a:r>
              <a:rPr lang="en-US" altLang="en-US" sz="2400">
                <a:latin typeface="Courier New" panose="02070309020205020404" pitchFamily="49" charset="0"/>
              </a:rPr>
              <a:t>[</a:t>
            </a:r>
            <a:r>
              <a:rPr lang="en-US" altLang="en-US" sz="2800" b="1">
                <a:latin typeface="Courier New" panose="02070309020205020404" pitchFamily="49" charset="0"/>
              </a:rPr>
              <a:t>ORG 0X100]</a:t>
            </a:r>
          </a:p>
          <a:p>
            <a:pPr eaLnBrk="1" hangingPunct="1">
              <a:lnSpc>
                <a:spcPct val="80000"/>
              </a:lnSpc>
              <a:buFontTx/>
              <a:buNone/>
            </a:pPr>
            <a:endParaRPr lang="en-US" altLang="en-US" sz="2800" b="1">
              <a:latin typeface="Courier New" panose="02070309020205020404" pitchFamily="49" charset="0"/>
            </a:endParaRPr>
          </a:p>
          <a:p>
            <a:pPr eaLnBrk="1" hangingPunct="1">
              <a:lnSpc>
                <a:spcPct val="80000"/>
              </a:lnSpc>
              <a:buFontTx/>
              <a:buNone/>
            </a:pPr>
            <a:r>
              <a:rPr lang="en-US" altLang="en-US" sz="2800" b="1">
                <a:latin typeface="Courier New" panose="02070309020205020404" pitchFamily="49" charset="0"/>
              </a:rPr>
              <a:t>mov	ax,5</a:t>
            </a:r>
          </a:p>
          <a:p>
            <a:pPr eaLnBrk="1" hangingPunct="1">
              <a:lnSpc>
                <a:spcPct val="80000"/>
              </a:lnSpc>
              <a:buFontTx/>
              <a:buNone/>
            </a:pPr>
            <a:r>
              <a:rPr lang="en-US" altLang="en-US" sz="2800" b="1">
                <a:latin typeface="Courier New" panose="02070309020205020404" pitchFamily="49" charset="0"/>
              </a:rPr>
              <a:t>mov	bx,10</a:t>
            </a:r>
          </a:p>
          <a:p>
            <a:pPr eaLnBrk="1" hangingPunct="1">
              <a:lnSpc>
                <a:spcPct val="80000"/>
              </a:lnSpc>
              <a:buFontTx/>
              <a:buNone/>
            </a:pPr>
            <a:r>
              <a:rPr lang="en-US" altLang="en-US" sz="2800" b="1">
                <a:latin typeface="Courier New" panose="02070309020205020404" pitchFamily="49" charset="0"/>
              </a:rPr>
              <a:t>Add	ax,bx</a:t>
            </a:r>
          </a:p>
          <a:p>
            <a:pPr eaLnBrk="1" hangingPunct="1">
              <a:lnSpc>
                <a:spcPct val="80000"/>
              </a:lnSpc>
              <a:buFontTx/>
              <a:buNone/>
            </a:pPr>
            <a:r>
              <a:rPr lang="en-US" altLang="en-US" sz="2800" b="1">
                <a:latin typeface="Courier New" panose="02070309020205020404" pitchFamily="49" charset="0"/>
              </a:rPr>
              <a:t>Mov	bx,15</a:t>
            </a:r>
          </a:p>
          <a:p>
            <a:pPr eaLnBrk="1" hangingPunct="1">
              <a:lnSpc>
                <a:spcPct val="80000"/>
              </a:lnSpc>
              <a:buFontTx/>
              <a:buNone/>
            </a:pPr>
            <a:r>
              <a:rPr lang="en-US" altLang="en-US" sz="2800" b="1">
                <a:latin typeface="Courier New" panose="02070309020205020404" pitchFamily="49" charset="0"/>
              </a:rPr>
              <a:t>Add	ax,bx</a:t>
            </a:r>
          </a:p>
          <a:p>
            <a:pPr eaLnBrk="1" hangingPunct="1">
              <a:lnSpc>
                <a:spcPct val="80000"/>
              </a:lnSpc>
              <a:buFontTx/>
              <a:buNone/>
            </a:pPr>
            <a:endParaRPr lang="en-US" altLang="en-US" sz="2800" b="1">
              <a:latin typeface="Courier New" panose="02070309020205020404" pitchFamily="49" charset="0"/>
            </a:endParaRPr>
          </a:p>
          <a:p>
            <a:pPr eaLnBrk="1" hangingPunct="1">
              <a:lnSpc>
                <a:spcPct val="80000"/>
              </a:lnSpc>
              <a:buFontTx/>
              <a:buNone/>
            </a:pPr>
            <a:r>
              <a:rPr lang="en-US" altLang="en-US" sz="2800" b="1">
                <a:latin typeface="Courier New" panose="02070309020205020404" pitchFamily="49" charset="0"/>
              </a:rPr>
              <a:t>Mov	ax,0x4c00</a:t>
            </a:r>
          </a:p>
          <a:p>
            <a:pPr eaLnBrk="1" hangingPunct="1">
              <a:lnSpc>
                <a:spcPct val="80000"/>
              </a:lnSpc>
              <a:buFontTx/>
              <a:buNone/>
            </a:pPr>
            <a:r>
              <a:rPr lang="en-US" altLang="en-US" sz="2800" b="1">
                <a:latin typeface="Courier New" panose="02070309020205020404" pitchFamily="49" charset="0"/>
              </a:rPr>
              <a:t>Int	0x21 </a:t>
            </a:r>
          </a:p>
        </p:txBody>
      </p:sp>
      <p:sp>
        <p:nvSpPr>
          <p:cNvPr id="36868" name="Slide Number Placeholder 1">
            <a:extLst>
              <a:ext uri="{FF2B5EF4-FFF2-40B4-BE49-F238E27FC236}">
                <a16:creationId xmlns:a16="http://schemas.microsoft.com/office/drawing/2014/main" id="{BA95790C-C624-40F3-AB54-84271A851A71}"/>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5927C297-B5DF-4430-A80D-A0925E7D705C}" type="slidenum">
              <a:rPr lang="en-GB" altLang="en-US" sz="1400">
                <a:solidFill>
                  <a:schemeClr val="bg1"/>
                </a:solidFill>
              </a:rPr>
              <a:pPr>
                <a:spcBef>
                  <a:spcPct val="0"/>
                </a:spcBef>
                <a:buSzTx/>
                <a:buFontTx/>
                <a:buNone/>
              </a:pPr>
              <a:t>22</a:t>
            </a:fld>
            <a:endParaRPr lang="en-GB" altLang="en-US" sz="14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descr="Large confetti">
            <a:extLst>
              <a:ext uri="{FF2B5EF4-FFF2-40B4-BE49-F238E27FC236}">
                <a16:creationId xmlns:a16="http://schemas.microsoft.com/office/drawing/2014/main" id="{4B95BC5F-6819-47D6-A793-A4AD8FF73B87}"/>
              </a:ext>
            </a:extLst>
          </p:cNvPr>
          <p:cNvSpPr>
            <a:spLocks noGrp="1" noChangeArrowheads="1"/>
          </p:cNvSpPr>
          <p:nvPr>
            <p:ph type="title"/>
          </p:nvPr>
        </p:nvSpPr>
        <p:spPr/>
        <p:txBody>
          <a:bodyPr/>
          <a:lstStyle/>
          <a:p>
            <a:pPr eaLnBrk="1" hangingPunct="1"/>
            <a:r>
              <a:rPr lang="en-US" altLang="en-US" sz="4000" b="1"/>
              <a:t>Explanation</a:t>
            </a:r>
          </a:p>
        </p:txBody>
      </p:sp>
      <p:sp>
        <p:nvSpPr>
          <p:cNvPr id="36867" name="Rectangle 3">
            <a:extLst>
              <a:ext uri="{FF2B5EF4-FFF2-40B4-BE49-F238E27FC236}">
                <a16:creationId xmlns:a16="http://schemas.microsoft.com/office/drawing/2014/main" id="{4FBB8AA8-E1BB-4A19-9EDC-2CCB4BF4B6E2}"/>
              </a:ext>
            </a:extLst>
          </p:cNvPr>
          <p:cNvSpPr>
            <a:spLocks noGrp="1" noChangeArrowheads="1"/>
          </p:cNvSpPr>
          <p:nvPr>
            <p:ph type="body" idx="1"/>
          </p:nvPr>
        </p:nvSpPr>
        <p:spPr/>
        <p:txBody>
          <a:bodyPr/>
          <a:lstStyle/>
          <a:p>
            <a:pPr>
              <a:defRPr/>
            </a:pPr>
            <a:r>
              <a:rPr lang="en-US" altLang="en-US" sz="1800" dirty="0"/>
              <a:t>ORG 0X100 means that originate at 100 location and when we make a command file than it is necessary that its should start at 100 and this can also be seen in the debugger. The debugger show the starting address of the program from 100 which means that it is starting from 100 hex memory location.</a:t>
            </a:r>
          </a:p>
          <a:p>
            <a:pPr lvl="1">
              <a:defRPr/>
            </a:pPr>
            <a:r>
              <a:rPr lang="en-US" altLang="en-US" sz="1800" dirty="0"/>
              <a:t>To start writing the program from 100 address in RAM.</a:t>
            </a:r>
          </a:p>
          <a:p>
            <a:pPr>
              <a:defRPr/>
            </a:pPr>
            <a:r>
              <a:rPr lang="en-US" sz="1800" dirty="0"/>
              <a:t>So AX, 4C00h can also be written as</a:t>
            </a:r>
          </a:p>
          <a:p>
            <a:pPr marL="0" indent="0">
              <a:buFontTx/>
              <a:buNone/>
              <a:defRPr/>
            </a:pPr>
            <a:r>
              <a:rPr lang="en-US" sz="1800" dirty="0" err="1"/>
              <a:t>mov</a:t>
            </a:r>
            <a:r>
              <a:rPr lang="en-US" sz="1800" dirty="0"/>
              <a:t> ah, 4Ch</a:t>
            </a:r>
          </a:p>
          <a:p>
            <a:pPr marL="0" indent="0">
              <a:buFontTx/>
              <a:buNone/>
              <a:defRPr/>
            </a:pPr>
            <a:r>
              <a:rPr lang="en-US" sz="1800" dirty="0" err="1"/>
              <a:t>mov</a:t>
            </a:r>
            <a:r>
              <a:rPr lang="en-US" sz="1800" dirty="0"/>
              <a:t> al, 00h</a:t>
            </a:r>
          </a:p>
          <a:p>
            <a:pPr marL="0" indent="0">
              <a:buFontTx/>
              <a:buNone/>
              <a:defRPr/>
            </a:pPr>
            <a:r>
              <a:rPr lang="en-US" sz="1800" dirty="0"/>
              <a:t>Really you are just suppose to do </a:t>
            </a:r>
            <a:r>
              <a:rPr lang="en-US" sz="1800" dirty="0" err="1"/>
              <a:t>mov</a:t>
            </a:r>
            <a:r>
              <a:rPr lang="en-US" sz="1800" dirty="0"/>
              <a:t> ah, 4Ch. What most likely the person was doing is zeroing out, or "resetting" </a:t>
            </a:r>
            <a:r>
              <a:rPr lang="en-US" sz="1800" dirty="0" err="1"/>
              <a:t>whats</a:t>
            </a:r>
            <a:r>
              <a:rPr lang="en-US" sz="1800" dirty="0"/>
              <a:t> in AL, because AL may be some "random" number set beforehand by another function, so that may cause the program to pass 4C and lets say 46, so 4C46 and then call </a:t>
            </a:r>
            <a:r>
              <a:rPr lang="en-US" sz="1800" dirty="0" err="1"/>
              <a:t>int</a:t>
            </a:r>
            <a:r>
              <a:rPr lang="en-US" sz="1800" dirty="0"/>
              <a:t> 21h. </a:t>
            </a:r>
            <a:r>
              <a:rPr lang="en-US" sz="1800" dirty="0" err="1"/>
              <a:t>Whats</a:t>
            </a:r>
            <a:r>
              <a:rPr lang="en-US" sz="1800" dirty="0"/>
              <a:t> 4C46? No clue, and the computer will think the same and cause an error. So just resetting to zero to avoid an error.</a:t>
            </a:r>
            <a:endParaRPr lang="en-US" altLang="en-US" sz="1800" dirty="0"/>
          </a:p>
        </p:txBody>
      </p:sp>
      <p:sp>
        <p:nvSpPr>
          <p:cNvPr id="38916" name="Slide Number Placeholder 1">
            <a:extLst>
              <a:ext uri="{FF2B5EF4-FFF2-40B4-BE49-F238E27FC236}">
                <a16:creationId xmlns:a16="http://schemas.microsoft.com/office/drawing/2014/main" id="{3A8B8967-2EDB-482A-99D7-5B5F183B52D6}"/>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0EB408EC-7E75-45F6-86AD-F02DC7892911}" type="slidenum">
              <a:rPr lang="en-GB" altLang="en-US" sz="1400">
                <a:solidFill>
                  <a:schemeClr val="bg1"/>
                </a:solidFill>
              </a:rPr>
              <a:pPr>
                <a:spcBef>
                  <a:spcPct val="0"/>
                </a:spcBef>
                <a:buSzTx/>
                <a:buFontTx/>
                <a:buNone/>
              </a:pPr>
              <a:t>23</a:t>
            </a:fld>
            <a:endParaRPr lang="en-GB" altLang="en-US" sz="14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descr="Large confetti">
            <a:extLst>
              <a:ext uri="{FF2B5EF4-FFF2-40B4-BE49-F238E27FC236}">
                <a16:creationId xmlns:a16="http://schemas.microsoft.com/office/drawing/2014/main" id="{3C384A9C-0D0C-412E-A811-8394C1C657D5}"/>
              </a:ext>
            </a:extLst>
          </p:cNvPr>
          <p:cNvSpPr>
            <a:spLocks noGrp="1" noChangeArrowheads="1"/>
          </p:cNvSpPr>
          <p:nvPr>
            <p:ph type="title"/>
          </p:nvPr>
        </p:nvSpPr>
        <p:spPr/>
        <p:txBody>
          <a:bodyPr/>
          <a:lstStyle/>
          <a:p>
            <a:pPr eaLnBrk="1" hangingPunct="1"/>
            <a:r>
              <a:rPr lang="en-US" altLang="en-US" sz="4000" b="1"/>
              <a:t>Explanation</a:t>
            </a:r>
          </a:p>
        </p:txBody>
      </p:sp>
      <p:sp>
        <p:nvSpPr>
          <p:cNvPr id="40963" name="Rectangle 3">
            <a:extLst>
              <a:ext uri="{FF2B5EF4-FFF2-40B4-BE49-F238E27FC236}">
                <a16:creationId xmlns:a16="http://schemas.microsoft.com/office/drawing/2014/main" id="{EFB3FFFD-0DA6-4B0C-9DF8-4C3265A38BAA}"/>
              </a:ext>
            </a:extLst>
          </p:cNvPr>
          <p:cNvSpPr>
            <a:spLocks noGrp="1" noChangeArrowheads="1"/>
          </p:cNvSpPr>
          <p:nvPr>
            <p:ph type="body" idx="1"/>
          </p:nvPr>
        </p:nvSpPr>
        <p:spPr/>
        <p:txBody>
          <a:bodyPr/>
          <a:lstStyle/>
          <a:p>
            <a:r>
              <a:rPr lang="en-US" altLang="en-US" sz="2000"/>
              <a:t>Int 0x21; int 21h means, call the interrupt handler 0x21 which is the DOS Function dispatcher.</a:t>
            </a:r>
          </a:p>
          <a:p>
            <a:pPr lvl="1"/>
            <a:r>
              <a:rPr lang="en-US" altLang="en-US" sz="2000"/>
              <a:t>To tell computer that our program has been terminated.</a:t>
            </a:r>
          </a:p>
          <a:p>
            <a:pPr lvl="1"/>
            <a:r>
              <a:rPr lang="en-US" altLang="en-US" sz="2000"/>
              <a:t>To tell CPU to deallocate the memory which was allocated to this program</a:t>
            </a:r>
          </a:p>
          <a:p>
            <a:pPr lvl="1"/>
            <a:r>
              <a:rPr lang="en-US" altLang="en-US" sz="2000"/>
              <a:t>Which resources was given to this program, take them back</a:t>
            </a:r>
          </a:p>
          <a:p>
            <a:pPr lvl="1"/>
            <a:r>
              <a:rPr lang="en-US" altLang="en-US" sz="2000"/>
              <a:t>After that nothing will execute, only you can declare variables.</a:t>
            </a:r>
          </a:p>
        </p:txBody>
      </p:sp>
      <p:sp>
        <p:nvSpPr>
          <p:cNvPr id="40964" name="Slide Number Placeholder 1">
            <a:extLst>
              <a:ext uri="{FF2B5EF4-FFF2-40B4-BE49-F238E27FC236}">
                <a16:creationId xmlns:a16="http://schemas.microsoft.com/office/drawing/2014/main" id="{7CA9F70F-A878-4AEE-AE89-874038FEEBAC}"/>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53B74BBD-8597-4EA8-A5EB-63791B48BB20}" type="slidenum">
              <a:rPr lang="en-GB" altLang="en-US" sz="1400">
                <a:solidFill>
                  <a:schemeClr val="bg1"/>
                </a:solidFill>
              </a:rPr>
              <a:pPr>
                <a:spcBef>
                  <a:spcPct val="0"/>
                </a:spcBef>
                <a:buSzTx/>
                <a:buFontTx/>
                <a:buNone/>
              </a:pPr>
              <a:t>24</a:t>
            </a:fld>
            <a:endParaRPr lang="en-GB" altLang="en-US" sz="14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descr="Large confetti">
            <a:extLst>
              <a:ext uri="{FF2B5EF4-FFF2-40B4-BE49-F238E27FC236}">
                <a16:creationId xmlns:a16="http://schemas.microsoft.com/office/drawing/2014/main" id="{14665CA6-CCB3-4E1F-BD12-2DC499B8B59F}"/>
              </a:ext>
            </a:extLst>
          </p:cNvPr>
          <p:cNvSpPr>
            <a:spLocks noGrp="1" noChangeArrowheads="1"/>
          </p:cNvSpPr>
          <p:nvPr>
            <p:ph type="title"/>
          </p:nvPr>
        </p:nvSpPr>
        <p:spPr/>
        <p:txBody>
          <a:bodyPr/>
          <a:lstStyle/>
          <a:p>
            <a:pPr eaLnBrk="1" hangingPunct="1"/>
            <a:r>
              <a:rPr lang="en-US" altLang="en-US" sz="4000" b="1"/>
              <a:t>Assembler</a:t>
            </a:r>
          </a:p>
        </p:txBody>
      </p:sp>
      <p:sp>
        <p:nvSpPr>
          <p:cNvPr id="43011" name="Rectangle 3">
            <a:extLst>
              <a:ext uri="{FF2B5EF4-FFF2-40B4-BE49-F238E27FC236}">
                <a16:creationId xmlns:a16="http://schemas.microsoft.com/office/drawing/2014/main" id="{78456796-D2B6-42BF-884E-8793B3315C6C}"/>
              </a:ext>
            </a:extLst>
          </p:cNvPr>
          <p:cNvSpPr>
            <a:spLocks noGrp="1" noChangeArrowheads="1"/>
          </p:cNvSpPr>
          <p:nvPr>
            <p:ph type="body" idx="1"/>
          </p:nvPr>
        </p:nvSpPr>
        <p:spPr/>
        <p:txBody>
          <a:bodyPr/>
          <a:lstStyle/>
          <a:p>
            <a:pPr algn="ctr" eaLnBrk="1" hangingPunct="1">
              <a:buFontTx/>
              <a:buNone/>
            </a:pPr>
            <a:endParaRPr lang="en-US" altLang="en-US"/>
          </a:p>
          <a:p>
            <a:pPr algn="ctr" eaLnBrk="1" hangingPunct="1">
              <a:buFontTx/>
              <a:buNone/>
            </a:pPr>
            <a:r>
              <a:rPr lang="en-US" altLang="en-US"/>
              <a:t>Assembler would create .com file.</a:t>
            </a:r>
          </a:p>
          <a:p>
            <a:pPr algn="ctr" eaLnBrk="1" hangingPunct="1">
              <a:buFontTx/>
              <a:buNone/>
            </a:pPr>
            <a:r>
              <a:rPr lang="en-US" altLang="en-US" sz="2800"/>
              <a:t>Convert your code into machine code.</a:t>
            </a:r>
          </a:p>
          <a:p>
            <a:pPr algn="ctr" eaLnBrk="1" hangingPunct="1">
              <a:buFontTx/>
              <a:buNone/>
            </a:pPr>
            <a:r>
              <a:rPr lang="en-US" altLang="en-US" sz="2800"/>
              <a:t>Language of machine is 0 or 1.</a:t>
            </a:r>
          </a:p>
          <a:p>
            <a:pPr eaLnBrk="1" hangingPunct="1">
              <a:buFontTx/>
              <a:buNone/>
            </a:pPr>
            <a:endParaRPr lang="en-US" altLang="en-US" sz="2800"/>
          </a:p>
        </p:txBody>
      </p:sp>
      <p:sp>
        <p:nvSpPr>
          <p:cNvPr id="43012" name="Slide Number Placeholder 1">
            <a:extLst>
              <a:ext uri="{FF2B5EF4-FFF2-40B4-BE49-F238E27FC236}">
                <a16:creationId xmlns:a16="http://schemas.microsoft.com/office/drawing/2014/main" id="{C4D945C5-816C-41AB-BE3F-12F0E97474D2}"/>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2597FD6C-B170-4EFB-BE6F-C04963E34FCD}" type="slidenum">
              <a:rPr lang="en-GB" altLang="en-US" sz="1400">
                <a:solidFill>
                  <a:schemeClr val="bg1"/>
                </a:solidFill>
              </a:rPr>
              <a:pPr>
                <a:spcBef>
                  <a:spcPct val="0"/>
                </a:spcBef>
                <a:buSzTx/>
                <a:buFontTx/>
                <a:buNone/>
              </a:pPr>
              <a:t>25</a:t>
            </a:fld>
            <a:endParaRPr lang="en-GB" altLang="en-US" sz="14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Large confetti">
            <a:extLst>
              <a:ext uri="{FF2B5EF4-FFF2-40B4-BE49-F238E27FC236}">
                <a16:creationId xmlns:a16="http://schemas.microsoft.com/office/drawing/2014/main" id="{7920D2FC-E97F-4EF6-8351-ECBBDC3A1CB8}"/>
              </a:ext>
            </a:extLst>
          </p:cNvPr>
          <p:cNvSpPr>
            <a:spLocks noGrp="1" noChangeArrowheads="1"/>
          </p:cNvSpPr>
          <p:nvPr>
            <p:ph type="title"/>
          </p:nvPr>
        </p:nvSpPr>
        <p:spPr/>
        <p:txBody>
          <a:bodyPr/>
          <a:lstStyle/>
          <a:p>
            <a:pPr eaLnBrk="1" hangingPunct="1"/>
            <a:r>
              <a:rPr lang="en-US" altLang="en-US" sz="4000" b="1"/>
              <a:t>First.ASM</a:t>
            </a:r>
          </a:p>
        </p:txBody>
      </p:sp>
      <p:sp>
        <p:nvSpPr>
          <p:cNvPr id="44035" name="Slide Number Placeholder 1">
            <a:extLst>
              <a:ext uri="{FF2B5EF4-FFF2-40B4-BE49-F238E27FC236}">
                <a16:creationId xmlns:a16="http://schemas.microsoft.com/office/drawing/2014/main" id="{3EE12091-342B-494B-A089-C0F2F9F75405}"/>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F0EEC424-9FA8-4077-BF7B-C2D0759A47E8}" type="slidenum">
              <a:rPr lang="en-GB" altLang="en-US" sz="1400">
                <a:solidFill>
                  <a:schemeClr val="bg1"/>
                </a:solidFill>
              </a:rPr>
              <a:pPr>
                <a:spcBef>
                  <a:spcPct val="0"/>
                </a:spcBef>
                <a:buSzTx/>
                <a:buFontTx/>
                <a:buNone/>
              </a:pPr>
              <a:t>26</a:t>
            </a:fld>
            <a:endParaRPr lang="en-GB" altLang="en-US" sz="1400">
              <a:solidFill>
                <a:schemeClr val="bg1"/>
              </a:solidFill>
            </a:endParaRPr>
          </a:p>
        </p:txBody>
      </p:sp>
      <p:pic>
        <p:nvPicPr>
          <p:cNvPr id="44036" name="Picture 3">
            <a:extLst>
              <a:ext uri="{FF2B5EF4-FFF2-40B4-BE49-F238E27FC236}">
                <a16:creationId xmlns:a16="http://schemas.microsoft.com/office/drawing/2014/main" id="{8252D0A6-2374-42AC-9B09-2F820AB608B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6500" y="1585913"/>
            <a:ext cx="6294438" cy="527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Large confetti">
            <a:extLst>
              <a:ext uri="{FF2B5EF4-FFF2-40B4-BE49-F238E27FC236}">
                <a16:creationId xmlns:a16="http://schemas.microsoft.com/office/drawing/2014/main" id="{EFAEDA8A-77E1-45F0-9EFE-428B374C4FF1}"/>
              </a:ext>
            </a:extLst>
          </p:cNvPr>
          <p:cNvSpPr>
            <a:spLocks noGrp="1" noChangeArrowheads="1"/>
          </p:cNvSpPr>
          <p:nvPr>
            <p:ph type="title"/>
          </p:nvPr>
        </p:nvSpPr>
        <p:spPr/>
        <p:txBody>
          <a:bodyPr/>
          <a:lstStyle/>
          <a:p>
            <a:pPr eaLnBrk="1" hangingPunct="1"/>
            <a:r>
              <a:rPr lang="en-US" altLang="en-US" sz="4000" b="1"/>
              <a:t>Commands to execute the code</a:t>
            </a:r>
          </a:p>
        </p:txBody>
      </p:sp>
      <p:sp>
        <p:nvSpPr>
          <p:cNvPr id="45059" name="Slide Number Placeholder 1">
            <a:extLst>
              <a:ext uri="{FF2B5EF4-FFF2-40B4-BE49-F238E27FC236}">
                <a16:creationId xmlns:a16="http://schemas.microsoft.com/office/drawing/2014/main" id="{D44100CC-CFD1-48B5-82E3-58AB48F1D2E6}"/>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48B327BB-6AE4-47B5-93F4-DC8B0B2689B0}" type="slidenum">
              <a:rPr lang="en-GB" altLang="en-US" sz="1400">
                <a:solidFill>
                  <a:schemeClr val="bg1"/>
                </a:solidFill>
              </a:rPr>
              <a:pPr>
                <a:spcBef>
                  <a:spcPct val="0"/>
                </a:spcBef>
                <a:buSzTx/>
                <a:buFontTx/>
                <a:buNone/>
              </a:pPr>
              <a:t>27</a:t>
            </a:fld>
            <a:endParaRPr lang="en-GB" altLang="en-US" sz="1400">
              <a:solidFill>
                <a:schemeClr val="bg1"/>
              </a:solidFill>
            </a:endParaRPr>
          </a:p>
        </p:txBody>
      </p:sp>
      <p:sp>
        <p:nvSpPr>
          <p:cNvPr id="45060" name="Content Placeholder 1">
            <a:extLst>
              <a:ext uri="{FF2B5EF4-FFF2-40B4-BE49-F238E27FC236}">
                <a16:creationId xmlns:a16="http://schemas.microsoft.com/office/drawing/2014/main" id="{F3A3AAE3-AE3A-40DC-A186-AC65F99A7DED}"/>
              </a:ext>
            </a:extLst>
          </p:cNvPr>
          <p:cNvSpPr>
            <a:spLocks noGrp="1" noChangeArrowheads="1"/>
          </p:cNvSpPr>
          <p:nvPr>
            <p:ph idx="1"/>
          </p:nvPr>
        </p:nvSpPr>
        <p:spPr>
          <a:xfrm>
            <a:off x="247650" y="1709738"/>
            <a:ext cx="7772400" cy="4953000"/>
          </a:xfrm>
        </p:spPr>
        <p:txBody>
          <a:bodyPr/>
          <a:lstStyle/>
          <a:p>
            <a:r>
              <a:rPr lang="en-US" altLang="en-US" sz="2800"/>
              <a:t>cls – to clear screen of DOSBox</a:t>
            </a:r>
          </a:p>
          <a:p>
            <a:r>
              <a:rPr lang="en-US" altLang="en-US" sz="2800"/>
              <a:t>mount m: path of directory where assembly code is placed. e.g. mount m: d:\assembly</a:t>
            </a:r>
          </a:p>
          <a:p>
            <a:r>
              <a:rPr lang="en-US" altLang="en-US" sz="2800"/>
              <a:t>m:</a:t>
            </a:r>
          </a:p>
          <a:p>
            <a:r>
              <a:rPr lang="en-US" altLang="en-US" sz="2800"/>
              <a:t>dir – to display files of directory m</a:t>
            </a:r>
          </a:p>
          <a:p>
            <a:r>
              <a:rPr lang="en-US" altLang="en-US" sz="2800"/>
              <a:t>Assemble – </a:t>
            </a:r>
          </a:p>
          <a:p>
            <a:pPr lvl="1"/>
            <a:r>
              <a:rPr lang="en-US" altLang="en-US"/>
              <a:t>nasm first.asm –o fir.com</a:t>
            </a:r>
          </a:p>
          <a:p>
            <a:r>
              <a:rPr lang="en-US" altLang="en-US" sz="2800"/>
              <a:t>Execute</a:t>
            </a:r>
          </a:p>
          <a:p>
            <a:pPr lvl="1"/>
            <a:r>
              <a:rPr lang="en-US" altLang="en-US"/>
              <a:t>fir.com </a:t>
            </a:r>
            <a:r>
              <a:rPr lang="en-US" altLang="en-US">
                <a:solidFill>
                  <a:srgbClr val="FF0000"/>
                </a:solidFill>
              </a:rPr>
              <a:t>[No output; since we have not displayed anything on screen]</a:t>
            </a:r>
          </a:p>
          <a:p>
            <a:endParaRPr lang="en-US" altLang="en-US"/>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Large confetti">
            <a:extLst>
              <a:ext uri="{FF2B5EF4-FFF2-40B4-BE49-F238E27FC236}">
                <a16:creationId xmlns:a16="http://schemas.microsoft.com/office/drawing/2014/main" id="{10E312DC-BA03-4B03-9B52-CCE0A1D90F26}"/>
              </a:ext>
            </a:extLst>
          </p:cNvPr>
          <p:cNvSpPr>
            <a:spLocks noGrp="1" noChangeArrowheads="1"/>
          </p:cNvSpPr>
          <p:nvPr>
            <p:ph type="title"/>
          </p:nvPr>
        </p:nvSpPr>
        <p:spPr/>
        <p:txBody>
          <a:bodyPr/>
          <a:lstStyle/>
          <a:p>
            <a:pPr eaLnBrk="1" hangingPunct="1"/>
            <a:r>
              <a:rPr lang="en-US" altLang="en-US" sz="4000" b="1"/>
              <a:t>Commands to execute the code</a:t>
            </a:r>
          </a:p>
        </p:txBody>
      </p:sp>
      <p:sp>
        <p:nvSpPr>
          <p:cNvPr id="46083" name="Slide Number Placeholder 1">
            <a:extLst>
              <a:ext uri="{FF2B5EF4-FFF2-40B4-BE49-F238E27FC236}">
                <a16:creationId xmlns:a16="http://schemas.microsoft.com/office/drawing/2014/main" id="{E6CB1F35-E0A7-4C4D-9C34-FB6473E69E81}"/>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37DEC9B9-A96D-4A90-8922-0E38AE6CA66C}" type="slidenum">
              <a:rPr lang="en-GB" altLang="en-US" sz="1400">
                <a:solidFill>
                  <a:schemeClr val="bg1"/>
                </a:solidFill>
              </a:rPr>
              <a:pPr>
                <a:spcBef>
                  <a:spcPct val="0"/>
                </a:spcBef>
                <a:buSzTx/>
                <a:buFontTx/>
                <a:buNone/>
              </a:pPr>
              <a:t>28</a:t>
            </a:fld>
            <a:endParaRPr lang="en-GB" altLang="en-US" sz="1400">
              <a:solidFill>
                <a:schemeClr val="bg1"/>
              </a:solidFill>
            </a:endParaRPr>
          </a:p>
        </p:txBody>
      </p:sp>
      <p:pic>
        <p:nvPicPr>
          <p:cNvPr id="46084" name="Picture 3">
            <a:extLst>
              <a:ext uri="{FF2B5EF4-FFF2-40B4-BE49-F238E27FC236}">
                <a16:creationId xmlns:a16="http://schemas.microsoft.com/office/drawing/2014/main" id="{847BC535-57ED-4C53-A281-D58BD066920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375" y="1743075"/>
            <a:ext cx="8543925"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Large confetti">
            <a:extLst>
              <a:ext uri="{FF2B5EF4-FFF2-40B4-BE49-F238E27FC236}">
                <a16:creationId xmlns:a16="http://schemas.microsoft.com/office/drawing/2014/main" id="{4B6FB418-CBF5-4C6A-8609-79BA6009BCB8}"/>
              </a:ext>
            </a:extLst>
          </p:cNvPr>
          <p:cNvSpPr>
            <a:spLocks noGrp="1" noChangeArrowheads="1"/>
          </p:cNvSpPr>
          <p:nvPr>
            <p:ph type="title"/>
          </p:nvPr>
        </p:nvSpPr>
        <p:spPr/>
        <p:txBody>
          <a:bodyPr/>
          <a:lstStyle/>
          <a:p>
            <a:pPr eaLnBrk="1" hangingPunct="1"/>
            <a:r>
              <a:rPr lang="en-US" altLang="en-US" sz="4000" b="1"/>
              <a:t>Commands to execute the code</a:t>
            </a:r>
          </a:p>
        </p:txBody>
      </p:sp>
      <p:sp>
        <p:nvSpPr>
          <p:cNvPr id="47107" name="Slide Number Placeholder 1">
            <a:extLst>
              <a:ext uri="{FF2B5EF4-FFF2-40B4-BE49-F238E27FC236}">
                <a16:creationId xmlns:a16="http://schemas.microsoft.com/office/drawing/2014/main" id="{92CE4991-5DE3-4DB7-B8FE-04F4E9294C87}"/>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F84D5DF5-0B6D-4B62-9A92-AEB9FBC77C71}" type="slidenum">
              <a:rPr lang="en-GB" altLang="en-US" sz="1400">
                <a:solidFill>
                  <a:schemeClr val="bg1"/>
                </a:solidFill>
              </a:rPr>
              <a:pPr>
                <a:spcBef>
                  <a:spcPct val="0"/>
                </a:spcBef>
                <a:buSzTx/>
                <a:buFontTx/>
                <a:buNone/>
              </a:pPr>
              <a:t>29</a:t>
            </a:fld>
            <a:endParaRPr lang="en-GB" altLang="en-US" sz="1400">
              <a:solidFill>
                <a:schemeClr val="bg1"/>
              </a:solidFill>
            </a:endParaRPr>
          </a:p>
        </p:txBody>
      </p:sp>
      <p:sp>
        <p:nvSpPr>
          <p:cNvPr id="47108" name="Content Placeholder 1">
            <a:extLst>
              <a:ext uri="{FF2B5EF4-FFF2-40B4-BE49-F238E27FC236}">
                <a16:creationId xmlns:a16="http://schemas.microsoft.com/office/drawing/2014/main" id="{608C8087-DE3B-445D-BC5B-882897F0BE5D}"/>
              </a:ext>
            </a:extLst>
          </p:cNvPr>
          <p:cNvSpPr>
            <a:spLocks noGrp="1" noChangeArrowheads="1"/>
          </p:cNvSpPr>
          <p:nvPr>
            <p:ph idx="1"/>
          </p:nvPr>
        </p:nvSpPr>
        <p:spPr>
          <a:xfrm>
            <a:off x="247650" y="1771650"/>
            <a:ext cx="7772400" cy="4953000"/>
          </a:xfrm>
        </p:spPr>
        <p:txBody>
          <a:bodyPr/>
          <a:lstStyle/>
          <a:p>
            <a:r>
              <a:rPr lang="en-US" altLang="en-US" sz="2800"/>
              <a:t>Listing File – </a:t>
            </a:r>
          </a:p>
          <a:p>
            <a:pPr marL="914400" lvl="1" indent="-457200">
              <a:buFont typeface="Times New Roman" panose="02020603050405020304" pitchFamily="18" charset="0"/>
              <a:buAutoNum type="arabicPeriod"/>
            </a:pPr>
            <a:r>
              <a:rPr lang="en-US" altLang="en-US" sz="2400"/>
              <a:t>Create: nasm first.asm –l firstlist.lst</a:t>
            </a:r>
          </a:p>
          <a:p>
            <a:pPr marL="914400" lvl="1" indent="-457200">
              <a:buFont typeface="Times New Roman" panose="02020603050405020304" pitchFamily="18" charset="0"/>
              <a:buAutoNum type="arabicPeriod"/>
            </a:pPr>
            <a:r>
              <a:rPr lang="en-US" altLang="en-US" sz="2400"/>
              <a:t>View: type firstlist.lst</a:t>
            </a: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descr="Large confetti">
            <a:extLst>
              <a:ext uri="{FF2B5EF4-FFF2-40B4-BE49-F238E27FC236}">
                <a16:creationId xmlns:a16="http://schemas.microsoft.com/office/drawing/2014/main" id="{FF06CC73-FE70-4EC1-BFD6-24E9B1400733}"/>
              </a:ext>
            </a:extLst>
          </p:cNvPr>
          <p:cNvSpPr>
            <a:spLocks noGrp="1" noChangeArrowheads="1"/>
          </p:cNvSpPr>
          <p:nvPr>
            <p:ph type="title"/>
          </p:nvPr>
        </p:nvSpPr>
        <p:spPr/>
        <p:txBody>
          <a:bodyPr/>
          <a:lstStyle/>
          <a:p>
            <a:pPr eaLnBrk="1" hangingPunct="1"/>
            <a:r>
              <a:rPr lang="en-US" altLang="en-US" sz="4000"/>
              <a:t>Basic Computer Organization</a:t>
            </a:r>
          </a:p>
        </p:txBody>
      </p:sp>
      <p:sp>
        <p:nvSpPr>
          <p:cNvPr id="7171" name="Rectangle 3">
            <a:extLst>
              <a:ext uri="{FF2B5EF4-FFF2-40B4-BE49-F238E27FC236}">
                <a16:creationId xmlns:a16="http://schemas.microsoft.com/office/drawing/2014/main" id="{E305088A-D236-40CF-AD6C-632CAA38AA6A}"/>
              </a:ext>
            </a:extLst>
          </p:cNvPr>
          <p:cNvSpPr>
            <a:spLocks noGrp="1" noChangeArrowheads="1"/>
          </p:cNvSpPr>
          <p:nvPr>
            <p:ph type="body" idx="1"/>
          </p:nvPr>
        </p:nvSpPr>
        <p:spPr/>
        <p:txBody>
          <a:bodyPr/>
          <a:lstStyle/>
          <a:p>
            <a:pPr algn="ctr" eaLnBrk="1" hangingPunct="1">
              <a:buFontTx/>
              <a:buNone/>
            </a:pPr>
            <a:endParaRPr lang="en-US" altLang="en-US"/>
          </a:p>
          <a:p>
            <a:pPr algn="ctr" eaLnBrk="1" hangingPunct="1">
              <a:buFontTx/>
              <a:buNone/>
            </a:pPr>
            <a:r>
              <a:rPr lang="en-US" altLang="en-US" sz="2800"/>
              <a:t>iAPX 88 Registers (16-bit)</a:t>
            </a:r>
          </a:p>
        </p:txBody>
      </p:sp>
      <p:sp>
        <p:nvSpPr>
          <p:cNvPr id="7172" name="Slide Number Placeholder 1">
            <a:extLst>
              <a:ext uri="{FF2B5EF4-FFF2-40B4-BE49-F238E27FC236}">
                <a16:creationId xmlns:a16="http://schemas.microsoft.com/office/drawing/2014/main" id="{8374C3AD-94E6-455B-96A8-808269A06B3A}"/>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2B2EB16A-2F59-4631-9522-D07A78BC5F57}" type="slidenum">
              <a:rPr lang="en-GB" altLang="en-US" sz="1400">
                <a:solidFill>
                  <a:schemeClr val="bg1"/>
                </a:solidFill>
              </a:rPr>
              <a:pPr>
                <a:spcBef>
                  <a:spcPct val="0"/>
                </a:spcBef>
                <a:buSzTx/>
                <a:buFontTx/>
                <a:buNone/>
              </a:pPr>
              <a:t>3</a:t>
            </a:fld>
            <a:endParaRPr lang="en-GB" altLang="en-US" sz="14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Large confetti">
            <a:extLst>
              <a:ext uri="{FF2B5EF4-FFF2-40B4-BE49-F238E27FC236}">
                <a16:creationId xmlns:a16="http://schemas.microsoft.com/office/drawing/2014/main" id="{3C00AF6E-6489-45B6-8B9E-62FA69EF8ADE}"/>
              </a:ext>
            </a:extLst>
          </p:cNvPr>
          <p:cNvSpPr>
            <a:spLocks noGrp="1" noChangeArrowheads="1"/>
          </p:cNvSpPr>
          <p:nvPr>
            <p:ph type="title"/>
          </p:nvPr>
        </p:nvSpPr>
        <p:spPr/>
        <p:txBody>
          <a:bodyPr/>
          <a:lstStyle/>
          <a:p>
            <a:pPr eaLnBrk="1" hangingPunct="1"/>
            <a:r>
              <a:rPr lang="en-US" altLang="en-US" sz="4000" b="1"/>
              <a:t>Commands to execute the code</a:t>
            </a:r>
          </a:p>
        </p:txBody>
      </p:sp>
      <p:sp>
        <p:nvSpPr>
          <p:cNvPr id="48131" name="Slide Number Placeholder 1">
            <a:extLst>
              <a:ext uri="{FF2B5EF4-FFF2-40B4-BE49-F238E27FC236}">
                <a16:creationId xmlns:a16="http://schemas.microsoft.com/office/drawing/2014/main" id="{89FBF75E-9CA6-40BE-8B16-DA397678699A}"/>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AC4A4080-DE7E-408E-9C4B-A6D035E09C5B}" type="slidenum">
              <a:rPr lang="en-GB" altLang="en-US" sz="1400">
                <a:solidFill>
                  <a:schemeClr val="bg1"/>
                </a:solidFill>
              </a:rPr>
              <a:pPr>
                <a:spcBef>
                  <a:spcPct val="0"/>
                </a:spcBef>
                <a:buSzTx/>
                <a:buFontTx/>
                <a:buNone/>
              </a:pPr>
              <a:t>30</a:t>
            </a:fld>
            <a:endParaRPr lang="en-GB" altLang="en-US" sz="1400">
              <a:solidFill>
                <a:schemeClr val="bg1"/>
              </a:solidFill>
            </a:endParaRPr>
          </a:p>
        </p:txBody>
      </p:sp>
      <p:pic>
        <p:nvPicPr>
          <p:cNvPr id="3" name="Picture 2">
            <a:extLst>
              <a:ext uri="{FF2B5EF4-FFF2-40B4-BE49-F238E27FC236}">
                <a16:creationId xmlns:a16="http://schemas.microsoft.com/office/drawing/2014/main" id="{7E50AF52-1928-4B4F-9F5B-080EB9FF891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6575" y="1757363"/>
            <a:ext cx="7148513"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F786383-466B-461E-893B-C3604554F886}"/>
              </a:ext>
            </a:extLst>
          </p:cNvPr>
          <p:cNvSpPr txBox="1">
            <a:spLocks noChangeArrowheads="1"/>
          </p:cNvSpPr>
          <p:nvPr/>
        </p:nvSpPr>
        <p:spPr bwMode="auto">
          <a:xfrm>
            <a:off x="3959225" y="622300"/>
            <a:ext cx="4989513" cy="461963"/>
          </a:xfrm>
          <a:prstGeom prst="rect">
            <a:avLst/>
          </a:prstGeom>
          <a:solidFill>
            <a:schemeClr val="bg1"/>
          </a:solidFill>
          <a:ln w="28575">
            <a:solidFill>
              <a:srgbClr val="00B050"/>
            </a:solidFill>
            <a:miter lim="800000"/>
            <a:headEnd/>
            <a:tailEnd/>
          </a:ln>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Difference of 3 bytes in instruction</a:t>
            </a:r>
          </a:p>
        </p:txBody>
      </p:sp>
      <p:cxnSp>
        <p:nvCxnSpPr>
          <p:cNvPr id="7" name="Straight Arrow Connector 6">
            <a:extLst>
              <a:ext uri="{FF2B5EF4-FFF2-40B4-BE49-F238E27FC236}">
                <a16:creationId xmlns:a16="http://schemas.microsoft.com/office/drawing/2014/main" id="{3EC80E49-955B-4974-B23F-560C25877E3F}"/>
              </a:ext>
            </a:extLst>
          </p:cNvPr>
          <p:cNvCxnSpPr>
            <a:cxnSpLocks noChangeShapeType="1"/>
            <a:stCxn id="5" idx="2"/>
          </p:cNvCxnSpPr>
          <p:nvPr/>
        </p:nvCxnSpPr>
        <p:spPr bwMode="auto">
          <a:xfrm flipH="1">
            <a:off x="1857375" y="1084263"/>
            <a:ext cx="4597400" cy="2271712"/>
          </a:xfrm>
          <a:prstGeom prst="straightConnector1">
            <a:avLst/>
          </a:prstGeom>
          <a:noFill/>
          <a:ln w="28575" algn="ctr">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4E3608E4-1DA4-40F9-812E-06D52AF45EE7}"/>
              </a:ext>
            </a:extLst>
          </p:cNvPr>
          <p:cNvSpPr txBox="1">
            <a:spLocks noChangeArrowheads="1"/>
          </p:cNvSpPr>
          <p:nvPr/>
        </p:nvSpPr>
        <p:spPr bwMode="auto">
          <a:xfrm>
            <a:off x="2409825" y="5570538"/>
            <a:ext cx="4989513" cy="461962"/>
          </a:xfrm>
          <a:prstGeom prst="rect">
            <a:avLst/>
          </a:prstGeom>
          <a:solidFill>
            <a:schemeClr val="bg1"/>
          </a:solidFill>
          <a:ln w="28575">
            <a:solidFill>
              <a:srgbClr val="00B050"/>
            </a:solidFill>
            <a:miter lim="800000"/>
            <a:headEnd/>
            <a:tailEnd/>
          </a:ln>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en-US" sz="2400"/>
              <a:t>Difference of 2 bytes in instruction</a:t>
            </a:r>
          </a:p>
        </p:txBody>
      </p:sp>
      <p:cxnSp>
        <p:nvCxnSpPr>
          <p:cNvPr id="15" name="Straight Arrow Connector 14">
            <a:extLst>
              <a:ext uri="{FF2B5EF4-FFF2-40B4-BE49-F238E27FC236}">
                <a16:creationId xmlns:a16="http://schemas.microsoft.com/office/drawing/2014/main" id="{9999AED4-2596-4BEA-BB06-10C84DB9DFF4}"/>
              </a:ext>
            </a:extLst>
          </p:cNvPr>
          <p:cNvCxnSpPr>
            <a:cxnSpLocks noChangeShapeType="1"/>
            <a:stCxn id="14" idx="0"/>
          </p:cNvCxnSpPr>
          <p:nvPr/>
        </p:nvCxnSpPr>
        <p:spPr bwMode="auto">
          <a:xfrm flipH="1" flipV="1">
            <a:off x="1857375" y="3817938"/>
            <a:ext cx="3046413" cy="1752600"/>
          </a:xfrm>
          <a:prstGeom prst="straightConnector1">
            <a:avLst/>
          </a:prstGeom>
          <a:noFill/>
          <a:ln w="28575" algn="ctr">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anim calcmode="lin" valueType="num">
                                      <p:cBhvr>
                                        <p:cTn id="20" dur="2000" fill="hold"/>
                                        <p:tgtEl>
                                          <p:spTgt spid="5"/>
                                        </p:tgtEl>
                                        <p:attrNameLst>
                                          <p:attrName>ppt_w</p:attrName>
                                        </p:attrNameLst>
                                      </p:cBhvr>
                                      <p:tavLst>
                                        <p:tav tm="0" fmla="#ppt_w*sin(2.5*pi*$)">
                                          <p:val>
                                            <p:fltVal val="0"/>
                                          </p:val>
                                        </p:tav>
                                        <p:tav tm="100000">
                                          <p:val>
                                            <p:fltVal val="1"/>
                                          </p:val>
                                        </p:tav>
                                      </p:tavLst>
                                    </p:anim>
                                    <p:anim calcmode="lin" valueType="num">
                                      <p:cBhvr>
                                        <p:cTn id="21"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descr="Large confetti">
            <a:extLst>
              <a:ext uri="{FF2B5EF4-FFF2-40B4-BE49-F238E27FC236}">
                <a16:creationId xmlns:a16="http://schemas.microsoft.com/office/drawing/2014/main" id="{E9B0A99C-F13E-4408-816A-34845497A856}"/>
              </a:ext>
            </a:extLst>
          </p:cNvPr>
          <p:cNvSpPr>
            <a:spLocks noGrp="1" noChangeArrowheads="1"/>
          </p:cNvSpPr>
          <p:nvPr>
            <p:ph type="title"/>
          </p:nvPr>
        </p:nvSpPr>
        <p:spPr/>
        <p:txBody>
          <a:bodyPr/>
          <a:lstStyle/>
          <a:p>
            <a:pPr eaLnBrk="1" hangingPunct="1"/>
            <a:r>
              <a:rPr lang="en-US" altLang="en-US" sz="4000" b="1"/>
              <a:t>Commands to debug the code</a:t>
            </a:r>
          </a:p>
        </p:txBody>
      </p:sp>
      <p:sp>
        <p:nvSpPr>
          <p:cNvPr id="49155" name="Slide Number Placeholder 1">
            <a:extLst>
              <a:ext uri="{FF2B5EF4-FFF2-40B4-BE49-F238E27FC236}">
                <a16:creationId xmlns:a16="http://schemas.microsoft.com/office/drawing/2014/main" id="{88713C19-E390-4FFD-8CC6-4EB956BF92B6}"/>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9E4DC0A3-538C-402D-B9F6-F8066D3D1D06}" type="slidenum">
              <a:rPr lang="en-GB" altLang="en-US" sz="1400">
                <a:solidFill>
                  <a:schemeClr val="bg1"/>
                </a:solidFill>
              </a:rPr>
              <a:pPr>
                <a:spcBef>
                  <a:spcPct val="0"/>
                </a:spcBef>
                <a:buSzTx/>
                <a:buFontTx/>
                <a:buNone/>
              </a:pPr>
              <a:t>31</a:t>
            </a:fld>
            <a:endParaRPr lang="en-GB" altLang="en-US" sz="1400">
              <a:solidFill>
                <a:schemeClr val="bg1"/>
              </a:solidFill>
            </a:endParaRPr>
          </a:p>
        </p:txBody>
      </p:sp>
      <p:sp>
        <p:nvSpPr>
          <p:cNvPr id="49156" name="Content Placeholder 1">
            <a:extLst>
              <a:ext uri="{FF2B5EF4-FFF2-40B4-BE49-F238E27FC236}">
                <a16:creationId xmlns:a16="http://schemas.microsoft.com/office/drawing/2014/main" id="{C071E6FC-C24D-40EE-B734-CCC59727EA4E}"/>
              </a:ext>
            </a:extLst>
          </p:cNvPr>
          <p:cNvSpPr>
            <a:spLocks noGrp="1" noChangeArrowheads="1"/>
          </p:cNvSpPr>
          <p:nvPr>
            <p:ph idx="1"/>
          </p:nvPr>
        </p:nvSpPr>
        <p:spPr>
          <a:xfrm>
            <a:off x="247650" y="1771650"/>
            <a:ext cx="7772400" cy="4953000"/>
          </a:xfrm>
        </p:spPr>
        <p:txBody>
          <a:bodyPr/>
          <a:lstStyle/>
          <a:p>
            <a:r>
              <a:rPr lang="en-US" altLang="en-US" sz="2800"/>
              <a:t>Debugger – If we want to see the value of registers we use debugger. We’ll use AFD Debugger. AFD stands for Advanced Full Screen Debugger.</a:t>
            </a:r>
          </a:p>
          <a:p>
            <a:r>
              <a:rPr lang="en-US" altLang="en-US" sz="2800"/>
              <a:t>Command to open Debugger</a:t>
            </a:r>
          </a:p>
          <a:p>
            <a:pPr lvl="1"/>
            <a:r>
              <a:rPr lang="en-US" altLang="en-US" sz="2400"/>
              <a:t>afd fir.com</a:t>
            </a:r>
          </a:p>
          <a:p>
            <a:r>
              <a:rPr lang="en-US" altLang="en-US"/>
              <a:t>To execute the program’s instructions one by one</a:t>
            </a:r>
          </a:p>
          <a:p>
            <a:pPr lvl="1"/>
            <a:r>
              <a:rPr lang="en-US" altLang="en-US"/>
              <a:t>Tow keys are used to execute instructions step by step</a:t>
            </a:r>
          </a:p>
          <a:p>
            <a:pPr lvl="2"/>
            <a:r>
              <a:rPr lang="en-US" altLang="en-US"/>
              <a:t>F1 and F2</a:t>
            </a:r>
          </a:p>
          <a:p>
            <a:endParaRPr lang="en-US" altLang="en-US"/>
          </a:p>
          <a:p>
            <a:pPr lvl="1"/>
            <a:endParaRPr lang="en-US" altLang="en-US"/>
          </a:p>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descr="Large confetti">
            <a:extLst>
              <a:ext uri="{FF2B5EF4-FFF2-40B4-BE49-F238E27FC236}">
                <a16:creationId xmlns:a16="http://schemas.microsoft.com/office/drawing/2014/main" id="{1C0CE16E-A03A-4D94-894F-1E74A2C8B752}"/>
              </a:ext>
            </a:extLst>
          </p:cNvPr>
          <p:cNvSpPr>
            <a:spLocks noGrp="1" noChangeArrowheads="1"/>
          </p:cNvSpPr>
          <p:nvPr>
            <p:ph type="title"/>
          </p:nvPr>
        </p:nvSpPr>
        <p:spPr/>
        <p:txBody>
          <a:bodyPr/>
          <a:lstStyle/>
          <a:p>
            <a:pPr eaLnBrk="1" hangingPunct="1"/>
            <a:r>
              <a:rPr lang="en-US" altLang="en-US" sz="4000" b="1"/>
              <a:t>Commands to debug the code</a:t>
            </a:r>
          </a:p>
        </p:txBody>
      </p:sp>
      <p:sp>
        <p:nvSpPr>
          <p:cNvPr id="50179" name="Slide Number Placeholder 1">
            <a:extLst>
              <a:ext uri="{FF2B5EF4-FFF2-40B4-BE49-F238E27FC236}">
                <a16:creationId xmlns:a16="http://schemas.microsoft.com/office/drawing/2014/main" id="{791ED185-FF3E-4728-852B-1061575EFDBC}"/>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92E966D6-A1C1-407F-AD57-59C2E3539B23}" type="slidenum">
              <a:rPr lang="en-GB" altLang="en-US" sz="1400">
                <a:solidFill>
                  <a:schemeClr val="bg1"/>
                </a:solidFill>
              </a:rPr>
              <a:pPr>
                <a:spcBef>
                  <a:spcPct val="0"/>
                </a:spcBef>
                <a:buSzTx/>
                <a:buFontTx/>
                <a:buNone/>
              </a:pPr>
              <a:t>32</a:t>
            </a:fld>
            <a:endParaRPr lang="en-GB" altLang="en-US" sz="1400">
              <a:solidFill>
                <a:schemeClr val="bg1"/>
              </a:solidFill>
            </a:endParaRPr>
          </a:p>
        </p:txBody>
      </p:sp>
      <p:pic>
        <p:nvPicPr>
          <p:cNvPr id="50180" name="Picture 4">
            <a:extLst>
              <a:ext uri="{FF2B5EF4-FFF2-40B4-BE49-F238E27FC236}">
                <a16:creationId xmlns:a16="http://schemas.microsoft.com/office/drawing/2014/main" id="{0EFCD8B5-06F6-436D-93B1-5B3CBE82D3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2225" y="2024063"/>
            <a:ext cx="619125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descr="Large confetti">
            <a:extLst>
              <a:ext uri="{FF2B5EF4-FFF2-40B4-BE49-F238E27FC236}">
                <a16:creationId xmlns:a16="http://schemas.microsoft.com/office/drawing/2014/main" id="{9BD0B953-8CC8-43EF-A112-2E4F35B3E628}"/>
              </a:ext>
            </a:extLst>
          </p:cNvPr>
          <p:cNvSpPr>
            <a:spLocks noGrp="1" noChangeArrowheads="1"/>
          </p:cNvSpPr>
          <p:nvPr>
            <p:ph type="title"/>
          </p:nvPr>
        </p:nvSpPr>
        <p:spPr/>
        <p:txBody>
          <a:bodyPr/>
          <a:lstStyle/>
          <a:p>
            <a:pPr eaLnBrk="1" hangingPunct="1"/>
            <a:r>
              <a:rPr lang="en-US" altLang="en-US" sz="4000" b="1"/>
              <a:t>Commands to debug the code</a:t>
            </a:r>
          </a:p>
        </p:txBody>
      </p:sp>
      <p:sp>
        <p:nvSpPr>
          <p:cNvPr id="51203" name="Slide Number Placeholder 1">
            <a:extLst>
              <a:ext uri="{FF2B5EF4-FFF2-40B4-BE49-F238E27FC236}">
                <a16:creationId xmlns:a16="http://schemas.microsoft.com/office/drawing/2014/main" id="{CDB34FBA-C82A-4FB2-8144-EBEC71EDAD28}"/>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ECE6A4F8-CC00-456E-8000-1840BE946685}" type="slidenum">
              <a:rPr lang="en-GB" altLang="en-US" sz="1400">
                <a:solidFill>
                  <a:schemeClr val="bg1"/>
                </a:solidFill>
              </a:rPr>
              <a:pPr>
                <a:spcBef>
                  <a:spcPct val="0"/>
                </a:spcBef>
                <a:buSzTx/>
                <a:buFontTx/>
                <a:buNone/>
              </a:pPr>
              <a:t>33</a:t>
            </a:fld>
            <a:endParaRPr lang="en-GB" altLang="en-US" sz="1400">
              <a:solidFill>
                <a:schemeClr val="bg1"/>
              </a:solidFill>
            </a:endParaRPr>
          </a:p>
        </p:txBody>
      </p:sp>
      <p:pic>
        <p:nvPicPr>
          <p:cNvPr id="51204" name="Picture 1">
            <a:extLst>
              <a:ext uri="{FF2B5EF4-FFF2-40B4-BE49-F238E27FC236}">
                <a16:creationId xmlns:a16="http://schemas.microsoft.com/office/drawing/2014/main" id="{FDF75487-9D96-421B-B5D0-C87323B17F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095500"/>
            <a:ext cx="611505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descr="Large confetti">
            <a:extLst>
              <a:ext uri="{FF2B5EF4-FFF2-40B4-BE49-F238E27FC236}">
                <a16:creationId xmlns:a16="http://schemas.microsoft.com/office/drawing/2014/main" id="{7639711C-05E5-43BA-8BE5-1D1F829EF826}"/>
              </a:ext>
            </a:extLst>
          </p:cNvPr>
          <p:cNvSpPr>
            <a:spLocks noGrp="1" noChangeArrowheads="1"/>
          </p:cNvSpPr>
          <p:nvPr>
            <p:ph type="title"/>
          </p:nvPr>
        </p:nvSpPr>
        <p:spPr/>
        <p:txBody>
          <a:bodyPr/>
          <a:lstStyle/>
          <a:p>
            <a:pPr eaLnBrk="1" hangingPunct="1"/>
            <a:r>
              <a:rPr lang="en-US" altLang="en-US" sz="2400" b="1"/>
              <a:t>After pressing F1 one time – Value of AX is changed</a:t>
            </a:r>
          </a:p>
        </p:txBody>
      </p:sp>
      <p:sp>
        <p:nvSpPr>
          <p:cNvPr id="52227" name="Slide Number Placeholder 1">
            <a:extLst>
              <a:ext uri="{FF2B5EF4-FFF2-40B4-BE49-F238E27FC236}">
                <a16:creationId xmlns:a16="http://schemas.microsoft.com/office/drawing/2014/main" id="{79F0BFC7-CE7D-495B-82DC-F537F118808F}"/>
              </a:ext>
            </a:extLst>
          </p:cNvPr>
          <p:cNvSpPr>
            <a:spLocks noGrp="1"/>
          </p:cNvSpPr>
          <p:nvPr>
            <p:ph type="sldNum" sz="quarter" idx="12"/>
          </p:nvPr>
        </p:nvSpPr>
        <p:spPr>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D70283B5-8CA5-40E4-BBFD-80A63986413A}" type="slidenum">
              <a:rPr lang="en-GB" altLang="en-US" sz="1400">
                <a:solidFill>
                  <a:schemeClr val="bg1"/>
                </a:solidFill>
              </a:rPr>
              <a:pPr>
                <a:spcBef>
                  <a:spcPct val="0"/>
                </a:spcBef>
                <a:buSzTx/>
                <a:buFontTx/>
                <a:buNone/>
              </a:pPr>
              <a:t>34</a:t>
            </a:fld>
            <a:endParaRPr lang="en-GB" altLang="en-US" sz="1400">
              <a:solidFill>
                <a:schemeClr val="bg1"/>
              </a:solidFill>
            </a:endParaRPr>
          </a:p>
        </p:txBody>
      </p:sp>
      <p:pic>
        <p:nvPicPr>
          <p:cNvPr id="52228" name="Picture 2">
            <a:extLst>
              <a:ext uri="{FF2B5EF4-FFF2-40B4-BE49-F238E27FC236}">
                <a16:creationId xmlns:a16="http://schemas.microsoft.com/office/drawing/2014/main" id="{62837198-B377-4B03-99A3-976A4A24FC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588" y="1974850"/>
            <a:ext cx="60769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Large confetti">
            <a:extLst>
              <a:ext uri="{FF2B5EF4-FFF2-40B4-BE49-F238E27FC236}">
                <a16:creationId xmlns:a16="http://schemas.microsoft.com/office/drawing/2014/main" id="{FB049138-D13F-4E9E-B894-D89C0ED093A0}"/>
              </a:ext>
            </a:extLst>
          </p:cNvPr>
          <p:cNvSpPr>
            <a:spLocks noGrp="1" noChangeArrowheads="1"/>
          </p:cNvSpPr>
          <p:nvPr>
            <p:ph type="title"/>
          </p:nvPr>
        </p:nvSpPr>
        <p:spPr/>
        <p:txBody>
          <a:bodyPr/>
          <a:lstStyle/>
          <a:p>
            <a:pPr eaLnBrk="1" hangingPunct="1"/>
            <a:r>
              <a:rPr lang="en-US" altLang="en-US" sz="4000" b="1"/>
              <a:t>Word Representation</a:t>
            </a:r>
          </a:p>
        </p:txBody>
      </p:sp>
      <p:sp>
        <p:nvSpPr>
          <p:cNvPr id="41987" name="Rectangle 3">
            <a:extLst>
              <a:ext uri="{FF2B5EF4-FFF2-40B4-BE49-F238E27FC236}">
                <a16:creationId xmlns:a16="http://schemas.microsoft.com/office/drawing/2014/main" id="{A4B0C0B0-DCAC-4AD6-9731-9E35B7C6CFF9}"/>
              </a:ext>
            </a:extLst>
          </p:cNvPr>
          <p:cNvSpPr>
            <a:spLocks noGrp="1" noChangeArrowheads="1"/>
          </p:cNvSpPr>
          <p:nvPr>
            <p:ph type="body" idx="1"/>
          </p:nvPr>
        </p:nvSpPr>
        <p:spPr>
          <a:xfrm>
            <a:off x="685800" y="1846263"/>
            <a:ext cx="7772400" cy="4191000"/>
          </a:xfrm>
        </p:spPr>
        <p:txBody>
          <a:bodyPr/>
          <a:lstStyle/>
          <a:p>
            <a:pPr>
              <a:defRPr/>
            </a:pPr>
            <a:r>
              <a:rPr lang="en-US" altLang="en-US" sz="2400" dirty="0"/>
              <a:t>When we have number of 16 bit or greater than we have to decide how to place the number in the memory which means that what will be the byte order.</a:t>
            </a:r>
          </a:p>
          <a:p>
            <a:pPr>
              <a:defRPr/>
            </a:pPr>
            <a:r>
              <a:rPr lang="en-US" altLang="en-US" sz="2400" dirty="0"/>
              <a:t>Either </a:t>
            </a:r>
          </a:p>
          <a:p>
            <a:pPr>
              <a:defRPr/>
            </a:pPr>
            <a:r>
              <a:rPr lang="en-US" altLang="en-US" sz="2400" dirty="0"/>
              <a:t>Intel uses little endian Notation which means that lesser significant byte at lesser address.</a:t>
            </a:r>
          </a:p>
          <a:p>
            <a:pPr>
              <a:defRPr/>
            </a:pPr>
            <a:r>
              <a:rPr lang="en-US" altLang="en-US" sz="2400" dirty="0"/>
              <a:t>For the example of assembly code</a:t>
            </a:r>
          </a:p>
          <a:p>
            <a:pPr>
              <a:defRPr/>
            </a:pPr>
            <a:r>
              <a:rPr lang="en-US" altLang="en-US" sz="2400" dirty="0"/>
              <a:t>The instruction add </a:t>
            </a:r>
            <a:r>
              <a:rPr lang="en-US" altLang="en-US" sz="2400" dirty="0" err="1"/>
              <a:t>ax,bx</a:t>
            </a:r>
            <a:r>
              <a:rPr lang="en-US" altLang="en-US" sz="2400" dirty="0"/>
              <a:t> the value shown by the ex01.lst is  01D8 this is a two byte instruction and 01 is the opcode off add and the DB shows two registers </a:t>
            </a:r>
            <a:r>
              <a:rPr lang="en-US" altLang="en-US" sz="2400" dirty="0" err="1"/>
              <a:t>ie</a:t>
            </a:r>
            <a:r>
              <a:rPr lang="en-US" altLang="en-US" sz="2400" dirty="0"/>
              <a:t>  </a:t>
            </a:r>
            <a:r>
              <a:rPr lang="en-US" altLang="en-US" sz="2400" dirty="0" err="1"/>
              <a:t>ax,bx</a:t>
            </a:r>
            <a:endParaRPr lang="en-US" altLang="en-US" sz="2400" dirty="0"/>
          </a:p>
          <a:p>
            <a:pPr>
              <a:defRPr/>
            </a:pPr>
            <a:r>
              <a:rPr lang="en-US" altLang="en-US" sz="2400" dirty="0"/>
              <a:t>Generally we can not change the values of these two registers</a:t>
            </a:r>
          </a:p>
          <a:p>
            <a:pPr>
              <a:defRPr/>
            </a:pPr>
            <a:endParaRPr lang="en-US" altLang="en-US" sz="2800" dirty="0"/>
          </a:p>
          <a:p>
            <a:pPr>
              <a:defRPr/>
            </a:pPr>
            <a:endParaRPr lang="en-US" altLang="en-US" sz="2800" dirty="0"/>
          </a:p>
          <a:p>
            <a:pPr marL="0" indent="0" eaLnBrk="1" hangingPunct="1">
              <a:buFontTx/>
              <a:buNone/>
              <a:defRPr/>
            </a:pPr>
            <a:endParaRPr lang="en-US" altLang="en-US" sz="2800" dirty="0"/>
          </a:p>
        </p:txBody>
      </p:sp>
      <p:sp>
        <p:nvSpPr>
          <p:cNvPr id="53252" name="Slide Number Placeholder 1">
            <a:extLst>
              <a:ext uri="{FF2B5EF4-FFF2-40B4-BE49-F238E27FC236}">
                <a16:creationId xmlns:a16="http://schemas.microsoft.com/office/drawing/2014/main" id="{F29DD541-AB84-464F-AF76-9C861C3A7780}"/>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B46E5F69-5D33-4CCA-976D-CF5D277962D3}" type="slidenum">
              <a:rPr lang="en-GB" altLang="en-US" sz="1400">
                <a:solidFill>
                  <a:schemeClr val="bg1"/>
                </a:solidFill>
              </a:rPr>
              <a:pPr>
                <a:spcBef>
                  <a:spcPct val="0"/>
                </a:spcBef>
                <a:buSzTx/>
                <a:buFontTx/>
                <a:buNone/>
              </a:pPr>
              <a:t>35</a:t>
            </a:fld>
            <a:endParaRPr lang="en-GB" altLang="en-US" sz="140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descr="Large confetti">
            <a:extLst>
              <a:ext uri="{FF2B5EF4-FFF2-40B4-BE49-F238E27FC236}">
                <a16:creationId xmlns:a16="http://schemas.microsoft.com/office/drawing/2014/main" id="{B954E8F0-04A0-4890-9DC1-A08268D26D51}"/>
              </a:ext>
            </a:extLst>
          </p:cNvPr>
          <p:cNvSpPr>
            <a:spLocks noGrp="1" noChangeArrowheads="1"/>
          </p:cNvSpPr>
          <p:nvPr>
            <p:ph type="title"/>
          </p:nvPr>
        </p:nvSpPr>
        <p:spPr/>
        <p:txBody>
          <a:bodyPr/>
          <a:lstStyle/>
          <a:p>
            <a:pPr eaLnBrk="1" hangingPunct="1"/>
            <a:r>
              <a:rPr lang="en-US" altLang="en-US" sz="4000" b="1"/>
              <a:t>Word Representation</a:t>
            </a:r>
          </a:p>
        </p:txBody>
      </p:sp>
      <p:sp>
        <p:nvSpPr>
          <p:cNvPr id="55299" name="Rectangle 3">
            <a:extLst>
              <a:ext uri="{FF2B5EF4-FFF2-40B4-BE49-F238E27FC236}">
                <a16:creationId xmlns:a16="http://schemas.microsoft.com/office/drawing/2014/main" id="{7453C36D-54DD-449B-9969-F3634F014C2B}"/>
              </a:ext>
            </a:extLst>
          </p:cNvPr>
          <p:cNvSpPr>
            <a:spLocks noGrp="1" noChangeArrowheads="1"/>
          </p:cNvSpPr>
          <p:nvPr>
            <p:ph type="body" idx="1"/>
          </p:nvPr>
        </p:nvSpPr>
        <p:spPr/>
        <p:txBody>
          <a:bodyPr/>
          <a:lstStyle/>
          <a:p>
            <a:pPr eaLnBrk="1" hangingPunct="1"/>
            <a:r>
              <a:rPr lang="en-US" altLang="en-US" sz="2800"/>
              <a:t>4 Byte Word</a:t>
            </a:r>
          </a:p>
          <a:p>
            <a:pPr eaLnBrk="1" hangingPunct="1">
              <a:buFontTx/>
              <a:buNone/>
            </a:pPr>
            <a:endParaRPr lang="en-US" altLang="en-US" sz="2800"/>
          </a:p>
          <a:p>
            <a:pPr eaLnBrk="1" hangingPunct="1">
              <a:buFontTx/>
              <a:buNone/>
            </a:pPr>
            <a:endParaRPr lang="en-US" altLang="en-US" sz="2800"/>
          </a:p>
          <a:p>
            <a:pPr eaLnBrk="1" hangingPunct="1"/>
            <a:r>
              <a:rPr lang="en-US" altLang="en-US" sz="2800"/>
              <a:t>Representation in Memory</a:t>
            </a:r>
          </a:p>
        </p:txBody>
      </p:sp>
      <p:sp>
        <p:nvSpPr>
          <p:cNvPr id="55300" name="Rectangle 4">
            <a:extLst>
              <a:ext uri="{FF2B5EF4-FFF2-40B4-BE49-F238E27FC236}">
                <a16:creationId xmlns:a16="http://schemas.microsoft.com/office/drawing/2014/main" id="{4092FA5E-BB01-4AB6-8C0E-B98191AF44CB}"/>
              </a:ext>
            </a:extLst>
          </p:cNvPr>
          <p:cNvSpPr>
            <a:spLocks noChangeArrowheads="1"/>
          </p:cNvSpPr>
          <p:nvPr/>
        </p:nvSpPr>
        <p:spPr bwMode="auto">
          <a:xfrm>
            <a:off x="2095500" y="28194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MSB</a:t>
            </a:r>
          </a:p>
        </p:txBody>
      </p:sp>
      <p:sp>
        <p:nvSpPr>
          <p:cNvPr id="55301" name="Rectangle 5">
            <a:extLst>
              <a:ext uri="{FF2B5EF4-FFF2-40B4-BE49-F238E27FC236}">
                <a16:creationId xmlns:a16="http://schemas.microsoft.com/office/drawing/2014/main" id="{41C87EA5-4C09-471B-824E-5FB6941CA934}"/>
              </a:ext>
            </a:extLst>
          </p:cNvPr>
          <p:cNvSpPr>
            <a:spLocks noChangeArrowheads="1"/>
          </p:cNvSpPr>
          <p:nvPr/>
        </p:nvSpPr>
        <p:spPr bwMode="auto">
          <a:xfrm>
            <a:off x="3365500" y="28194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02" name="Rectangle 6">
            <a:extLst>
              <a:ext uri="{FF2B5EF4-FFF2-40B4-BE49-F238E27FC236}">
                <a16:creationId xmlns:a16="http://schemas.microsoft.com/office/drawing/2014/main" id="{05D6A398-A382-4E70-A075-5B1ED7E5F10A}"/>
              </a:ext>
            </a:extLst>
          </p:cNvPr>
          <p:cNvSpPr>
            <a:spLocks noChangeArrowheads="1"/>
          </p:cNvSpPr>
          <p:nvPr/>
        </p:nvSpPr>
        <p:spPr bwMode="auto">
          <a:xfrm>
            <a:off x="4635500" y="28194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03" name="Rectangle 7">
            <a:extLst>
              <a:ext uri="{FF2B5EF4-FFF2-40B4-BE49-F238E27FC236}">
                <a16:creationId xmlns:a16="http://schemas.microsoft.com/office/drawing/2014/main" id="{471B4232-75DB-4A66-AFD5-0829A8647F6B}"/>
              </a:ext>
            </a:extLst>
          </p:cNvPr>
          <p:cNvSpPr>
            <a:spLocks noChangeArrowheads="1"/>
          </p:cNvSpPr>
          <p:nvPr/>
        </p:nvSpPr>
        <p:spPr bwMode="auto">
          <a:xfrm>
            <a:off x="5905500" y="28194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LSB</a:t>
            </a:r>
          </a:p>
        </p:txBody>
      </p:sp>
      <p:sp>
        <p:nvSpPr>
          <p:cNvPr id="55304" name="Rectangle 8">
            <a:extLst>
              <a:ext uri="{FF2B5EF4-FFF2-40B4-BE49-F238E27FC236}">
                <a16:creationId xmlns:a16="http://schemas.microsoft.com/office/drawing/2014/main" id="{B4011990-0951-4E55-968E-95B4E9D33FFE}"/>
              </a:ext>
            </a:extLst>
          </p:cNvPr>
          <p:cNvSpPr>
            <a:spLocks noChangeArrowheads="1"/>
          </p:cNvSpPr>
          <p:nvPr/>
        </p:nvSpPr>
        <p:spPr bwMode="auto">
          <a:xfrm>
            <a:off x="2882900" y="44958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MSB</a:t>
            </a:r>
          </a:p>
        </p:txBody>
      </p:sp>
      <p:sp>
        <p:nvSpPr>
          <p:cNvPr id="55305" name="Rectangle 9">
            <a:extLst>
              <a:ext uri="{FF2B5EF4-FFF2-40B4-BE49-F238E27FC236}">
                <a16:creationId xmlns:a16="http://schemas.microsoft.com/office/drawing/2014/main" id="{C5725B59-6336-45FE-87B8-0DDA218C49EB}"/>
              </a:ext>
            </a:extLst>
          </p:cNvPr>
          <p:cNvSpPr>
            <a:spLocks noChangeArrowheads="1"/>
          </p:cNvSpPr>
          <p:nvPr/>
        </p:nvSpPr>
        <p:spPr bwMode="auto">
          <a:xfrm>
            <a:off x="4152900" y="44958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06" name="Rectangle 10">
            <a:extLst>
              <a:ext uri="{FF2B5EF4-FFF2-40B4-BE49-F238E27FC236}">
                <a16:creationId xmlns:a16="http://schemas.microsoft.com/office/drawing/2014/main" id="{11BAF127-EB14-4106-A2B3-61D67CEF26FB}"/>
              </a:ext>
            </a:extLst>
          </p:cNvPr>
          <p:cNvSpPr>
            <a:spLocks noChangeArrowheads="1"/>
          </p:cNvSpPr>
          <p:nvPr/>
        </p:nvSpPr>
        <p:spPr bwMode="auto">
          <a:xfrm>
            <a:off x="5422900" y="44958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07" name="Rectangle 11">
            <a:extLst>
              <a:ext uri="{FF2B5EF4-FFF2-40B4-BE49-F238E27FC236}">
                <a16:creationId xmlns:a16="http://schemas.microsoft.com/office/drawing/2014/main" id="{2738196E-136F-4B35-8C34-BBF00175795B}"/>
              </a:ext>
            </a:extLst>
          </p:cNvPr>
          <p:cNvSpPr>
            <a:spLocks noChangeArrowheads="1"/>
          </p:cNvSpPr>
          <p:nvPr/>
        </p:nvSpPr>
        <p:spPr bwMode="auto">
          <a:xfrm>
            <a:off x="6692900" y="44958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LSB</a:t>
            </a:r>
          </a:p>
        </p:txBody>
      </p:sp>
      <p:sp>
        <p:nvSpPr>
          <p:cNvPr id="55308" name="Rectangle 12">
            <a:extLst>
              <a:ext uri="{FF2B5EF4-FFF2-40B4-BE49-F238E27FC236}">
                <a16:creationId xmlns:a16="http://schemas.microsoft.com/office/drawing/2014/main" id="{C5553F15-9801-47F1-9E9B-8F0FDBB852DB}"/>
              </a:ext>
            </a:extLst>
          </p:cNvPr>
          <p:cNvSpPr>
            <a:spLocks noChangeArrowheads="1"/>
          </p:cNvSpPr>
          <p:nvPr/>
        </p:nvSpPr>
        <p:spPr bwMode="auto">
          <a:xfrm>
            <a:off x="2921000" y="56896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LSB</a:t>
            </a:r>
          </a:p>
        </p:txBody>
      </p:sp>
      <p:sp>
        <p:nvSpPr>
          <p:cNvPr id="55309" name="Rectangle 13">
            <a:extLst>
              <a:ext uri="{FF2B5EF4-FFF2-40B4-BE49-F238E27FC236}">
                <a16:creationId xmlns:a16="http://schemas.microsoft.com/office/drawing/2014/main" id="{38BDC370-E755-4904-A5C2-3F6F098C9AC7}"/>
              </a:ext>
            </a:extLst>
          </p:cNvPr>
          <p:cNvSpPr>
            <a:spLocks noChangeArrowheads="1"/>
          </p:cNvSpPr>
          <p:nvPr/>
        </p:nvSpPr>
        <p:spPr bwMode="auto">
          <a:xfrm>
            <a:off x="4191000" y="56896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10" name="Rectangle 14">
            <a:extLst>
              <a:ext uri="{FF2B5EF4-FFF2-40B4-BE49-F238E27FC236}">
                <a16:creationId xmlns:a16="http://schemas.microsoft.com/office/drawing/2014/main" id="{3B819CD3-7FFA-42F4-94C5-550328426D0B}"/>
              </a:ext>
            </a:extLst>
          </p:cNvPr>
          <p:cNvSpPr>
            <a:spLocks noChangeArrowheads="1"/>
          </p:cNvSpPr>
          <p:nvPr/>
        </p:nvSpPr>
        <p:spPr bwMode="auto">
          <a:xfrm>
            <a:off x="5461000" y="56896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11" name="Rectangle 15">
            <a:extLst>
              <a:ext uri="{FF2B5EF4-FFF2-40B4-BE49-F238E27FC236}">
                <a16:creationId xmlns:a16="http://schemas.microsoft.com/office/drawing/2014/main" id="{2D4F1DF7-1F45-4122-8CB5-5F8105F0064D}"/>
              </a:ext>
            </a:extLst>
          </p:cNvPr>
          <p:cNvSpPr>
            <a:spLocks noChangeArrowheads="1"/>
          </p:cNvSpPr>
          <p:nvPr/>
        </p:nvSpPr>
        <p:spPr bwMode="auto">
          <a:xfrm>
            <a:off x="6731000" y="5689600"/>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MSB</a:t>
            </a:r>
          </a:p>
        </p:txBody>
      </p:sp>
      <p:sp>
        <p:nvSpPr>
          <p:cNvPr id="55312" name="Text Box 16">
            <a:extLst>
              <a:ext uri="{FF2B5EF4-FFF2-40B4-BE49-F238E27FC236}">
                <a16:creationId xmlns:a16="http://schemas.microsoft.com/office/drawing/2014/main" id="{696B2128-67E8-487A-906F-8C8DC0E3E140}"/>
              </a:ext>
            </a:extLst>
          </p:cNvPr>
          <p:cNvSpPr txBox="1">
            <a:spLocks noChangeArrowheads="1"/>
          </p:cNvSpPr>
          <p:nvPr/>
        </p:nvSpPr>
        <p:spPr bwMode="auto">
          <a:xfrm>
            <a:off x="2882900" y="4965700"/>
            <a:ext cx="509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     0	          1	  2	        3	</a:t>
            </a:r>
          </a:p>
        </p:txBody>
      </p:sp>
      <p:sp>
        <p:nvSpPr>
          <p:cNvPr id="55313" name="Text Box 17">
            <a:extLst>
              <a:ext uri="{FF2B5EF4-FFF2-40B4-BE49-F238E27FC236}">
                <a16:creationId xmlns:a16="http://schemas.microsoft.com/office/drawing/2014/main" id="{DD1E97C7-AF96-4806-84E4-AFCDA486152A}"/>
              </a:ext>
            </a:extLst>
          </p:cNvPr>
          <p:cNvSpPr txBox="1">
            <a:spLocks noChangeArrowheads="1"/>
          </p:cNvSpPr>
          <p:nvPr/>
        </p:nvSpPr>
        <p:spPr bwMode="auto">
          <a:xfrm>
            <a:off x="3263900" y="6223000"/>
            <a:ext cx="509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     0	          1	  2	        3	</a:t>
            </a:r>
          </a:p>
        </p:txBody>
      </p:sp>
      <p:sp>
        <p:nvSpPr>
          <p:cNvPr id="55314" name="Text Box 18">
            <a:extLst>
              <a:ext uri="{FF2B5EF4-FFF2-40B4-BE49-F238E27FC236}">
                <a16:creationId xmlns:a16="http://schemas.microsoft.com/office/drawing/2014/main" id="{BF7F62BD-1269-48B6-9CC9-9AD8987D0587}"/>
              </a:ext>
            </a:extLst>
          </p:cNvPr>
          <p:cNvSpPr txBox="1">
            <a:spLocks noChangeArrowheads="1"/>
          </p:cNvSpPr>
          <p:nvPr/>
        </p:nvSpPr>
        <p:spPr bwMode="auto">
          <a:xfrm>
            <a:off x="5562600" y="3835400"/>
            <a:ext cx="233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Representation 1</a:t>
            </a:r>
          </a:p>
        </p:txBody>
      </p:sp>
      <p:sp>
        <p:nvSpPr>
          <p:cNvPr id="55315" name="Text Box 19">
            <a:extLst>
              <a:ext uri="{FF2B5EF4-FFF2-40B4-BE49-F238E27FC236}">
                <a16:creationId xmlns:a16="http://schemas.microsoft.com/office/drawing/2014/main" id="{CDF51335-BB85-4693-A207-82E42E635C85}"/>
              </a:ext>
            </a:extLst>
          </p:cNvPr>
          <p:cNvSpPr txBox="1">
            <a:spLocks noChangeArrowheads="1"/>
          </p:cNvSpPr>
          <p:nvPr/>
        </p:nvSpPr>
        <p:spPr bwMode="auto">
          <a:xfrm>
            <a:off x="5435600" y="5257800"/>
            <a:ext cx="233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Representation 2</a:t>
            </a:r>
          </a:p>
        </p:txBody>
      </p:sp>
      <p:sp>
        <p:nvSpPr>
          <p:cNvPr id="55316" name="Text Box 20">
            <a:extLst>
              <a:ext uri="{FF2B5EF4-FFF2-40B4-BE49-F238E27FC236}">
                <a16:creationId xmlns:a16="http://schemas.microsoft.com/office/drawing/2014/main" id="{814E601D-4CEE-4D8B-AC07-6C8124D3C3EE}"/>
              </a:ext>
            </a:extLst>
          </p:cNvPr>
          <p:cNvSpPr txBox="1">
            <a:spLocks noChangeArrowheads="1"/>
          </p:cNvSpPr>
          <p:nvPr/>
        </p:nvSpPr>
        <p:spPr bwMode="auto">
          <a:xfrm>
            <a:off x="482600" y="45212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1800"/>
              <a:t>Little Endian Notation</a:t>
            </a:r>
          </a:p>
        </p:txBody>
      </p:sp>
      <p:sp>
        <p:nvSpPr>
          <p:cNvPr id="55317" name="Text Box 21">
            <a:extLst>
              <a:ext uri="{FF2B5EF4-FFF2-40B4-BE49-F238E27FC236}">
                <a16:creationId xmlns:a16="http://schemas.microsoft.com/office/drawing/2014/main" id="{CA9A08AC-CA06-41E2-9C87-607ADC5BC8D7}"/>
              </a:ext>
            </a:extLst>
          </p:cNvPr>
          <p:cNvSpPr txBox="1">
            <a:spLocks noChangeArrowheads="1"/>
          </p:cNvSpPr>
          <p:nvPr/>
        </p:nvSpPr>
        <p:spPr bwMode="auto">
          <a:xfrm>
            <a:off x="558800" y="57404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1800"/>
              <a:t>Big Endian Notation</a:t>
            </a:r>
          </a:p>
        </p:txBody>
      </p:sp>
      <p:sp>
        <p:nvSpPr>
          <p:cNvPr id="55318" name="Slide Number Placeholder 1">
            <a:extLst>
              <a:ext uri="{FF2B5EF4-FFF2-40B4-BE49-F238E27FC236}">
                <a16:creationId xmlns:a16="http://schemas.microsoft.com/office/drawing/2014/main" id="{407CA1FF-FE35-4CA9-9316-0A0E6A044620}"/>
              </a:ext>
            </a:extLst>
          </p:cNvPr>
          <p:cNvSpPr>
            <a:spLocks noGrp="1"/>
          </p:cNvSpPr>
          <p:nvPr>
            <p:ph type="sldNum" sz="quarter" idx="12"/>
          </p:nvPr>
        </p:nvSpPr>
        <p:spPr>
          <a:blipFill dpi="0" rotWithShape="0">
            <a:blip r:embed="rId4"/>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A20C1F6A-3660-41F7-B784-2F30F842F073}" type="slidenum">
              <a:rPr lang="en-GB" altLang="en-US" sz="1400">
                <a:solidFill>
                  <a:schemeClr val="bg1"/>
                </a:solidFill>
              </a:rPr>
              <a:pPr>
                <a:spcBef>
                  <a:spcPct val="0"/>
                </a:spcBef>
                <a:buSzTx/>
                <a:buFontTx/>
                <a:buNone/>
              </a:pPr>
              <a:t>36</a:t>
            </a:fld>
            <a:endParaRPr lang="en-GB" altLang="en-US" sz="14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a:extLst>
              <a:ext uri="{FF2B5EF4-FFF2-40B4-BE49-F238E27FC236}">
                <a16:creationId xmlns:a16="http://schemas.microsoft.com/office/drawing/2014/main" id="{C38EEB3E-9894-442D-9AAC-BCC76957D9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8" y="1588"/>
            <a:ext cx="129540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a:extLst>
              <a:ext uri="{FF2B5EF4-FFF2-40B4-BE49-F238E27FC236}">
                <a16:creationId xmlns:a16="http://schemas.microsoft.com/office/drawing/2014/main" id="{934A416F-E7CD-45DD-96AE-4C2D83A1EC10}"/>
              </a:ext>
            </a:extLst>
          </p:cNvPr>
          <p:cNvPicPr>
            <a:picLocks noChangeAspect="1"/>
          </p:cNvPicPr>
          <p:nvPr/>
        </p:nvPicPr>
        <p:blipFill>
          <a:blip r:embed="rId3">
            <a:extLst>
              <a:ext uri="{28A0092B-C50C-407E-A947-70E740481C1C}">
                <a14:useLocalDpi xmlns:a14="http://schemas.microsoft.com/office/drawing/2010/main" val="0"/>
              </a:ext>
            </a:extLst>
          </a:blip>
          <a:srcRect l="3304" t="10077" r="69104" b="45349"/>
          <a:stretch>
            <a:fillRect/>
          </a:stretch>
        </p:blipFill>
        <p:spPr bwMode="auto">
          <a:xfrm>
            <a:off x="1431925" y="2314575"/>
            <a:ext cx="628015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descr="Large confetti">
            <a:extLst>
              <a:ext uri="{FF2B5EF4-FFF2-40B4-BE49-F238E27FC236}">
                <a16:creationId xmlns:a16="http://schemas.microsoft.com/office/drawing/2014/main" id="{AAD05F93-0C37-4CF1-A40F-3BA732107E65}"/>
              </a:ext>
            </a:extLst>
          </p:cNvPr>
          <p:cNvSpPr>
            <a:spLocks noGrp="1" noChangeArrowheads="1"/>
          </p:cNvSpPr>
          <p:nvPr>
            <p:ph type="title"/>
          </p:nvPr>
        </p:nvSpPr>
        <p:spPr/>
        <p:txBody>
          <a:bodyPr/>
          <a:lstStyle/>
          <a:p>
            <a:pPr eaLnBrk="1" hangingPunct="1"/>
            <a:r>
              <a:rPr lang="en-US" altLang="en-US" sz="4000" b="1"/>
              <a:t>iAPX 88 Registers (16-bit)</a:t>
            </a:r>
            <a:endParaRPr lang="en-GB" altLang="en-US" sz="4000" b="1"/>
          </a:p>
        </p:txBody>
      </p:sp>
      <p:sp>
        <p:nvSpPr>
          <p:cNvPr id="9219" name="Rectangle 15">
            <a:extLst>
              <a:ext uri="{FF2B5EF4-FFF2-40B4-BE49-F238E27FC236}">
                <a16:creationId xmlns:a16="http://schemas.microsoft.com/office/drawing/2014/main" id="{5416498D-C265-4D0F-B417-4E89CA381AB9}"/>
              </a:ext>
            </a:extLst>
          </p:cNvPr>
          <p:cNvSpPr>
            <a:spLocks noGrp="1" noChangeArrowheads="1"/>
          </p:cNvSpPr>
          <p:nvPr>
            <p:ph type="body" idx="1"/>
          </p:nvPr>
        </p:nvSpPr>
        <p:spPr>
          <a:noFill/>
        </p:spPr>
        <p:txBody>
          <a:bodyPr/>
          <a:lstStyle/>
          <a:p>
            <a:pPr algn="ctr" eaLnBrk="1" hangingPunct="1">
              <a:buFontTx/>
              <a:buNone/>
            </a:pPr>
            <a:r>
              <a:rPr lang="en-GB" altLang="en-US" sz="2800"/>
              <a:t>General Purpose</a:t>
            </a:r>
          </a:p>
          <a:p>
            <a:pPr algn="ctr" eaLnBrk="1" hangingPunct="1">
              <a:buFontTx/>
              <a:buNone/>
            </a:pPr>
            <a:endParaRPr lang="en-GB" altLang="en-US" sz="2800"/>
          </a:p>
          <a:p>
            <a:pPr algn="ctr" eaLnBrk="1" hangingPunct="1">
              <a:buFontTx/>
              <a:buNone/>
            </a:pPr>
            <a:r>
              <a:rPr lang="en-GB" altLang="en-US" sz="2800"/>
              <a:t>AX</a:t>
            </a:r>
          </a:p>
          <a:p>
            <a:pPr algn="ctr" eaLnBrk="1" hangingPunct="1">
              <a:buFontTx/>
              <a:buNone/>
            </a:pPr>
            <a:r>
              <a:rPr lang="en-GB" altLang="en-US" sz="2800"/>
              <a:t>BX</a:t>
            </a:r>
          </a:p>
          <a:p>
            <a:pPr algn="ctr" eaLnBrk="1" hangingPunct="1">
              <a:buFontTx/>
              <a:buNone/>
            </a:pPr>
            <a:r>
              <a:rPr lang="en-GB" altLang="en-US" sz="2800"/>
              <a:t>CX</a:t>
            </a:r>
          </a:p>
          <a:p>
            <a:pPr algn="ctr" eaLnBrk="1" hangingPunct="1">
              <a:buFontTx/>
              <a:buNone/>
            </a:pPr>
            <a:r>
              <a:rPr lang="en-GB" altLang="en-US" sz="2800"/>
              <a:t>DX</a:t>
            </a:r>
          </a:p>
        </p:txBody>
      </p:sp>
      <p:sp>
        <p:nvSpPr>
          <p:cNvPr id="9220" name="Slide Number Placeholder 1">
            <a:extLst>
              <a:ext uri="{FF2B5EF4-FFF2-40B4-BE49-F238E27FC236}">
                <a16:creationId xmlns:a16="http://schemas.microsoft.com/office/drawing/2014/main" id="{615D182C-084A-4354-97BE-0F21287237CA}"/>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92BCB01E-890D-43D3-AEF3-96DEA76B1BB8}" type="slidenum">
              <a:rPr lang="en-GB" altLang="en-US" sz="1400">
                <a:solidFill>
                  <a:schemeClr val="bg1"/>
                </a:solidFill>
              </a:rPr>
              <a:pPr>
                <a:spcBef>
                  <a:spcPct val="0"/>
                </a:spcBef>
                <a:buSzTx/>
                <a:buFontTx/>
                <a:buNone/>
              </a:pPr>
              <a:t>4</a:t>
            </a:fld>
            <a:endParaRPr lang="en-GB" altLang="en-US" sz="14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descr="Large confetti">
            <a:extLst>
              <a:ext uri="{FF2B5EF4-FFF2-40B4-BE49-F238E27FC236}">
                <a16:creationId xmlns:a16="http://schemas.microsoft.com/office/drawing/2014/main" id="{D326187F-B797-4ABE-AAA0-0E796AE266FB}"/>
              </a:ext>
            </a:extLst>
          </p:cNvPr>
          <p:cNvSpPr>
            <a:spLocks noGrp="1" noChangeArrowheads="1"/>
          </p:cNvSpPr>
          <p:nvPr>
            <p:ph type="title"/>
          </p:nvPr>
        </p:nvSpPr>
        <p:spPr/>
        <p:txBody>
          <a:bodyPr/>
          <a:lstStyle/>
          <a:p>
            <a:pPr eaLnBrk="1" hangingPunct="1"/>
            <a:r>
              <a:rPr lang="en-US" altLang="en-US" sz="4000" b="1"/>
              <a:t>iAPX 88 Registers (16-bit)</a:t>
            </a:r>
            <a:endParaRPr lang="en-GB" altLang="en-US" sz="4000" b="1"/>
          </a:p>
        </p:txBody>
      </p:sp>
      <p:sp>
        <p:nvSpPr>
          <p:cNvPr id="11267" name="Rectangle 10">
            <a:extLst>
              <a:ext uri="{FF2B5EF4-FFF2-40B4-BE49-F238E27FC236}">
                <a16:creationId xmlns:a16="http://schemas.microsoft.com/office/drawing/2014/main" id="{FF0D8869-DAFC-45C5-AF9A-55D6CA63D9BC}"/>
              </a:ext>
            </a:extLst>
          </p:cNvPr>
          <p:cNvSpPr>
            <a:spLocks noGrp="1" noChangeArrowheads="1"/>
          </p:cNvSpPr>
          <p:nvPr>
            <p:ph type="body" idx="1"/>
          </p:nvPr>
        </p:nvSpPr>
        <p:spPr>
          <a:noFill/>
        </p:spPr>
        <p:txBody>
          <a:bodyPr/>
          <a:lstStyle/>
          <a:p>
            <a:pPr algn="ctr" eaLnBrk="1" hangingPunct="1">
              <a:buFontTx/>
              <a:buNone/>
            </a:pPr>
            <a:r>
              <a:rPr lang="en-GB" altLang="en-US" sz="2800"/>
              <a:t>General Purpose</a:t>
            </a:r>
          </a:p>
          <a:p>
            <a:pPr algn="ctr" eaLnBrk="1" hangingPunct="1">
              <a:buFontTx/>
              <a:buNone/>
            </a:pPr>
            <a:endParaRPr lang="en-GB" altLang="en-US" sz="2800"/>
          </a:p>
          <a:p>
            <a:pPr eaLnBrk="1" hangingPunct="1">
              <a:buFontTx/>
              <a:buNone/>
            </a:pPr>
            <a:endParaRPr lang="en-GB" altLang="en-US" sz="2800"/>
          </a:p>
        </p:txBody>
      </p:sp>
      <p:grpSp>
        <p:nvGrpSpPr>
          <p:cNvPr id="11268" name="Group 13">
            <a:extLst>
              <a:ext uri="{FF2B5EF4-FFF2-40B4-BE49-F238E27FC236}">
                <a16:creationId xmlns:a16="http://schemas.microsoft.com/office/drawing/2014/main" id="{9B3D57B8-ECFF-4639-A598-8249B2C8928A}"/>
              </a:ext>
            </a:extLst>
          </p:cNvPr>
          <p:cNvGrpSpPr>
            <a:grpSpLocks/>
          </p:cNvGrpSpPr>
          <p:nvPr/>
        </p:nvGrpSpPr>
        <p:grpSpPr bwMode="auto">
          <a:xfrm>
            <a:off x="3086100" y="3746500"/>
            <a:ext cx="2946400" cy="508000"/>
            <a:chOff x="1272" y="2400"/>
            <a:chExt cx="1856" cy="320"/>
          </a:xfrm>
        </p:grpSpPr>
        <p:sp>
          <p:nvSpPr>
            <p:cNvPr id="11277" name="Rectangle 11">
              <a:extLst>
                <a:ext uri="{FF2B5EF4-FFF2-40B4-BE49-F238E27FC236}">
                  <a16:creationId xmlns:a16="http://schemas.microsoft.com/office/drawing/2014/main" id="{7DC89C0F-3E9A-4D0F-9968-557F4C951457}"/>
                </a:ext>
              </a:extLst>
            </p:cNvPr>
            <p:cNvSpPr>
              <a:spLocks noChangeArrowheads="1"/>
            </p:cNvSpPr>
            <p:nvPr/>
          </p:nvSpPr>
          <p:spPr bwMode="auto">
            <a:xfrm>
              <a:off x="1272" y="2400"/>
              <a:ext cx="928" cy="3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AH</a:t>
              </a:r>
            </a:p>
          </p:txBody>
        </p:sp>
        <p:sp>
          <p:nvSpPr>
            <p:cNvPr id="11278" name="Rectangle 12">
              <a:extLst>
                <a:ext uri="{FF2B5EF4-FFF2-40B4-BE49-F238E27FC236}">
                  <a16:creationId xmlns:a16="http://schemas.microsoft.com/office/drawing/2014/main" id="{E56E99EA-7929-41C6-A44B-B7459B770AE5}"/>
                </a:ext>
              </a:extLst>
            </p:cNvPr>
            <p:cNvSpPr>
              <a:spLocks noChangeArrowheads="1"/>
            </p:cNvSpPr>
            <p:nvPr/>
          </p:nvSpPr>
          <p:spPr bwMode="auto">
            <a:xfrm>
              <a:off x="2200" y="2400"/>
              <a:ext cx="928" cy="3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AL</a:t>
              </a:r>
            </a:p>
          </p:txBody>
        </p:sp>
      </p:grpSp>
      <p:sp>
        <p:nvSpPr>
          <p:cNvPr id="11269" name="AutoShape 14">
            <a:extLst>
              <a:ext uri="{FF2B5EF4-FFF2-40B4-BE49-F238E27FC236}">
                <a16:creationId xmlns:a16="http://schemas.microsoft.com/office/drawing/2014/main" id="{96CB5480-C8CB-40DC-9C64-ADADFB0E4611}"/>
              </a:ext>
            </a:extLst>
          </p:cNvPr>
          <p:cNvSpPr>
            <a:spLocks/>
          </p:cNvSpPr>
          <p:nvPr/>
        </p:nvSpPr>
        <p:spPr bwMode="auto">
          <a:xfrm rot="5400000">
            <a:off x="4292600" y="1490663"/>
            <a:ext cx="482600" cy="3321050"/>
          </a:xfrm>
          <a:prstGeom prst="leftBrace">
            <a:avLst>
              <a:gd name="adj1" fmla="val 5734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11270" name="AutoShape 15">
            <a:extLst>
              <a:ext uri="{FF2B5EF4-FFF2-40B4-BE49-F238E27FC236}">
                <a16:creationId xmlns:a16="http://schemas.microsoft.com/office/drawing/2014/main" id="{A849776E-BCB4-4D6C-96E7-4DC66CF9CD95}"/>
              </a:ext>
            </a:extLst>
          </p:cNvPr>
          <p:cNvSpPr>
            <a:spLocks/>
          </p:cNvSpPr>
          <p:nvPr/>
        </p:nvSpPr>
        <p:spPr bwMode="auto">
          <a:xfrm rot="-5400000">
            <a:off x="3511550" y="3808413"/>
            <a:ext cx="482600" cy="1657350"/>
          </a:xfrm>
          <a:prstGeom prst="leftBrace">
            <a:avLst>
              <a:gd name="adj1" fmla="val 286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11271" name="AutoShape 16">
            <a:extLst>
              <a:ext uri="{FF2B5EF4-FFF2-40B4-BE49-F238E27FC236}">
                <a16:creationId xmlns:a16="http://schemas.microsoft.com/office/drawing/2014/main" id="{CB1330D6-64A8-4850-A990-35558B87ACB0}"/>
              </a:ext>
            </a:extLst>
          </p:cNvPr>
          <p:cNvSpPr>
            <a:spLocks/>
          </p:cNvSpPr>
          <p:nvPr/>
        </p:nvSpPr>
        <p:spPr bwMode="auto">
          <a:xfrm rot="-5400000">
            <a:off x="5187950" y="3808413"/>
            <a:ext cx="482600" cy="1657350"/>
          </a:xfrm>
          <a:prstGeom prst="leftBrace">
            <a:avLst>
              <a:gd name="adj1" fmla="val 286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11272" name="Text Box 17">
            <a:extLst>
              <a:ext uri="{FF2B5EF4-FFF2-40B4-BE49-F238E27FC236}">
                <a16:creationId xmlns:a16="http://schemas.microsoft.com/office/drawing/2014/main" id="{CE03AB07-224B-4DAA-84CA-8063929C7181}"/>
              </a:ext>
            </a:extLst>
          </p:cNvPr>
          <p:cNvSpPr txBox="1">
            <a:spLocks noChangeArrowheads="1"/>
          </p:cNvSpPr>
          <p:nvPr/>
        </p:nvSpPr>
        <p:spPr bwMode="auto">
          <a:xfrm>
            <a:off x="3721100" y="3289300"/>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n-US" altLang="en-US" sz="2400"/>
              <a:t>AX</a:t>
            </a:r>
          </a:p>
        </p:txBody>
      </p:sp>
      <p:sp>
        <p:nvSpPr>
          <p:cNvPr id="11273" name="Text Box 18">
            <a:extLst>
              <a:ext uri="{FF2B5EF4-FFF2-40B4-BE49-F238E27FC236}">
                <a16:creationId xmlns:a16="http://schemas.microsoft.com/office/drawing/2014/main" id="{24F9B36D-E6DC-4B9C-BD22-587F52CE88F6}"/>
              </a:ext>
            </a:extLst>
          </p:cNvPr>
          <p:cNvSpPr txBox="1">
            <a:spLocks noChangeArrowheads="1"/>
          </p:cNvSpPr>
          <p:nvPr/>
        </p:nvSpPr>
        <p:spPr bwMode="auto">
          <a:xfrm>
            <a:off x="3530600" y="2565400"/>
            <a:ext cx="207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n-US" altLang="en-US" sz="2400"/>
              <a:t>16-bit </a:t>
            </a:r>
          </a:p>
        </p:txBody>
      </p:sp>
      <p:sp>
        <p:nvSpPr>
          <p:cNvPr id="11274" name="Text Box 19">
            <a:extLst>
              <a:ext uri="{FF2B5EF4-FFF2-40B4-BE49-F238E27FC236}">
                <a16:creationId xmlns:a16="http://schemas.microsoft.com/office/drawing/2014/main" id="{F6F3AF36-AE99-4CBB-ADF6-FB29507CC342}"/>
              </a:ext>
            </a:extLst>
          </p:cNvPr>
          <p:cNvSpPr txBox="1">
            <a:spLocks noChangeArrowheads="1"/>
          </p:cNvSpPr>
          <p:nvPr/>
        </p:nvSpPr>
        <p:spPr bwMode="auto">
          <a:xfrm>
            <a:off x="3136900" y="4267200"/>
            <a:ext cx="1231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n-US" altLang="en-US" sz="1600"/>
              <a:t>8-bit</a:t>
            </a:r>
          </a:p>
        </p:txBody>
      </p:sp>
      <p:sp>
        <p:nvSpPr>
          <p:cNvPr id="11275" name="Text Box 20">
            <a:extLst>
              <a:ext uri="{FF2B5EF4-FFF2-40B4-BE49-F238E27FC236}">
                <a16:creationId xmlns:a16="http://schemas.microsoft.com/office/drawing/2014/main" id="{0A030DE1-7B3A-4351-AA36-4C1F35939C8F}"/>
              </a:ext>
            </a:extLst>
          </p:cNvPr>
          <p:cNvSpPr txBox="1">
            <a:spLocks noChangeArrowheads="1"/>
          </p:cNvSpPr>
          <p:nvPr/>
        </p:nvSpPr>
        <p:spPr bwMode="auto">
          <a:xfrm>
            <a:off x="4762500" y="4229100"/>
            <a:ext cx="1231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n-US" altLang="en-US" sz="1600"/>
              <a:t>8-bit</a:t>
            </a:r>
          </a:p>
        </p:txBody>
      </p:sp>
      <p:sp>
        <p:nvSpPr>
          <p:cNvPr id="11276" name="Slide Number Placeholder 1">
            <a:extLst>
              <a:ext uri="{FF2B5EF4-FFF2-40B4-BE49-F238E27FC236}">
                <a16:creationId xmlns:a16="http://schemas.microsoft.com/office/drawing/2014/main" id="{1F388505-26D2-4BFA-8E2A-B861BA9901EE}"/>
              </a:ext>
            </a:extLst>
          </p:cNvPr>
          <p:cNvSpPr>
            <a:spLocks noGrp="1"/>
          </p:cNvSpPr>
          <p:nvPr>
            <p:ph type="sldNum" sz="quarter" idx="12"/>
          </p:nvPr>
        </p:nvSpPr>
        <p:spPr>
          <a:blipFill dpi="0" rotWithShape="0">
            <a:blip r:embed="rId4"/>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92E46048-EC65-4DB9-BEAC-3A4C538DDE22}" type="slidenum">
              <a:rPr lang="en-GB" altLang="en-US" sz="1400">
                <a:solidFill>
                  <a:schemeClr val="bg1"/>
                </a:solidFill>
              </a:rPr>
              <a:pPr>
                <a:spcBef>
                  <a:spcPct val="0"/>
                </a:spcBef>
                <a:buSzTx/>
                <a:buFontTx/>
                <a:buNone/>
              </a:pPr>
              <a:t>5</a:t>
            </a:fld>
            <a:endParaRPr lang="en-GB" altLang="en-US" sz="14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39" descr="Large confetti">
            <a:extLst>
              <a:ext uri="{FF2B5EF4-FFF2-40B4-BE49-F238E27FC236}">
                <a16:creationId xmlns:a16="http://schemas.microsoft.com/office/drawing/2014/main" id="{C4C69E41-892A-438D-82D2-19589923EF95}"/>
              </a:ext>
            </a:extLst>
          </p:cNvPr>
          <p:cNvSpPr>
            <a:spLocks noGrp="1" noChangeArrowheads="1"/>
          </p:cNvSpPr>
          <p:nvPr>
            <p:ph type="title"/>
          </p:nvPr>
        </p:nvSpPr>
        <p:spPr>
          <a:noFill/>
        </p:spPr>
        <p:txBody>
          <a:bodyPr/>
          <a:lstStyle/>
          <a:p>
            <a:pPr eaLnBrk="1" hangingPunct="1"/>
            <a:r>
              <a:rPr lang="en-US" altLang="en-US" sz="4000" b="1"/>
              <a:t>iAPX 88 Registers (16-bit)</a:t>
            </a:r>
            <a:endParaRPr lang="en-GB" altLang="en-US" sz="4000" b="1"/>
          </a:p>
        </p:txBody>
      </p:sp>
      <p:sp>
        <p:nvSpPr>
          <p:cNvPr id="13315" name="Rectangle 40">
            <a:extLst>
              <a:ext uri="{FF2B5EF4-FFF2-40B4-BE49-F238E27FC236}">
                <a16:creationId xmlns:a16="http://schemas.microsoft.com/office/drawing/2014/main" id="{D15F37F5-1773-44EE-8335-26527DC42677}"/>
              </a:ext>
            </a:extLst>
          </p:cNvPr>
          <p:cNvSpPr>
            <a:spLocks noGrp="1" noChangeArrowheads="1"/>
          </p:cNvSpPr>
          <p:nvPr>
            <p:ph type="body" idx="1"/>
          </p:nvPr>
        </p:nvSpPr>
        <p:spPr>
          <a:noFill/>
        </p:spPr>
        <p:txBody>
          <a:bodyPr/>
          <a:lstStyle/>
          <a:p>
            <a:pPr algn="ctr" eaLnBrk="1" hangingPunct="1">
              <a:buFontTx/>
              <a:buNone/>
            </a:pPr>
            <a:r>
              <a:rPr lang="en-GB" altLang="en-US" sz="2800"/>
              <a:t>General Purpose</a:t>
            </a:r>
          </a:p>
          <a:p>
            <a:pPr eaLnBrk="1" hangingPunct="1"/>
            <a:endParaRPr lang="en-GB" altLang="en-US" sz="2800"/>
          </a:p>
          <a:p>
            <a:pPr eaLnBrk="1" hangingPunct="1">
              <a:buFontTx/>
              <a:buNone/>
            </a:pPr>
            <a:endParaRPr lang="en-GB" altLang="en-US" sz="2800"/>
          </a:p>
        </p:txBody>
      </p:sp>
      <p:grpSp>
        <p:nvGrpSpPr>
          <p:cNvPr id="13316" name="Group 41">
            <a:extLst>
              <a:ext uri="{FF2B5EF4-FFF2-40B4-BE49-F238E27FC236}">
                <a16:creationId xmlns:a16="http://schemas.microsoft.com/office/drawing/2014/main" id="{FB61D7E1-9699-434E-B450-9BBC13102DBB}"/>
              </a:ext>
            </a:extLst>
          </p:cNvPr>
          <p:cNvGrpSpPr>
            <a:grpSpLocks/>
          </p:cNvGrpSpPr>
          <p:nvPr/>
        </p:nvGrpSpPr>
        <p:grpSpPr bwMode="auto">
          <a:xfrm>
            <a:off x="3086100" y="3746500"/>
            <a:ext cx="2946400" cy="508000"/>
            <a:chOff x="1272" y="2400"/>
            <a:chExt cx="1856" cy="320"/>
          </a:xfrm>
        </p:grpSpPr>
        <p:sp>
          <p:nvSpPr>
            <p:cNvPr id="13325" name="Rectangle 42">
              <a:extLst>
                <a:ext uri="{FF2B5EF4-FFF2-40B4-BE49-F238E27FC236}">
                  <a16:creationId xmlns:a16="http://schemas.microsoft.com/office/drawing/2014/main" id="{B6117195-09BC-416C-8B98-26F08F33CBC5}"/>
                </a:ext>
              </a:extLst>
            </p:cNvPr>
            <p:cNvSpPr>
              <a:spLocks noChangeArrowheads="1"/>
            </p:cNvSpPr>
            <p:nvPr/>
          </p:nvSpPr>
          <p:spPr bwMode="auto">
            <a:xfrm>
              <a:off x="1272" y="2400"/>
              <a:ext cx="928" cy="3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BH</a:t>
              </a:r>
            </a:p>
          </p:txBody>
        </p:sp>
        <p:sp>
          <p:nvSpPr>
            <p:cNvPr id="13326" name="Rectangle 43">
              <a:extLst>
                <a:ext uri="{FF2B5EF4-FFF2-40B4-BE49-F238E27FC236}">
                  <a16:creationId xmlns:a16="http://schemas.microsoft.com/office/drawing/2014/main" id="{B0A4BF22-67ED-4791-8811-720ED4F31BB0}"/>
                </a:ext>
              </a:extLst>
            </p:cNvPr>
            <p:cNvSpPr>
              <a:spLocks noChangeArrowheads="1"/>
            </p:cNvSpPr>
            <p:nvPr/>
          </p:nvSpPr>
          <p:spPr bwMode="auto">
            <a:xfrm>
              <a:off x="2200" y="2400"/>
              <a:ext cx="928" cy="3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BL</a:t>
              </a:r>
            </a:p>
          </p:txBody>
        </p:sp>
      </p:grpSp>
      <p:sp>
        <p:nvSpPr>
          <p:cNvPr id="13317" name="AutoShape 44">
            <a:extLst>
              <a:ext uri="{FF2B5EF4-FFF2-40B4-BE49-F238E27FC236}">
                <a16:creationId xmlns:a16="http://schemas.microsoft.com/office/drawing/2014/main" id="{D4DBB61F-FCF9-41F5-A483-37C7169EADAF}"/>
              </a:ext>
            </a:extLst>
          </p:cNvPr>
          <p:cNvSpPr>
            <a:spLocks/>
          </p:cNvSpPr>
          <p:nvPr/>
        </p:nvSpPr>
        <p:spPr bwMode="auto">
          <a:xfrm rot="5400000">
            <a:off x="4292600" y="1490663"/>
            <a:ext cx="482600" cy="3321050"/>
          </a:xfrm>
          <a:prstGeom prst="leftBrace">
            <a:avLst>
              <a:gd name="adj1" fmla="val 5734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13318" name="AutoShape 45">
            <a:extLst>
              <a:ext uri="{FF2B5EF4-FFF2-40B4-BE49-F238E27FC236}">
                <a16:creationId xmlns:a16="http://schemas.microsoft.com/office/drawing/2014/main" id="{69D6016F-5AB4-4510-A2EB-4A66F2C9F519}"/>
              </a:ext>
            </a:extLst>
          </p:cNvPr>
          <p:cNvSpPr>
            <a:spLocks/>
          </p:cNvSpPr>
          <p:nvPr/>
        </p:nvSpPr>
        <p:spPr bwMode="auto">
          <a:xfrm rot="-5400000">
            <a:off x="3511550" y="3808413"/>
            <a:ext cx="482600" cy="1657350"/>
          </a:xfrm>
          <a:prstGeom prst="leftBrace">
            <a:avLst>
              <a:gd name="adj1" fmla="val 286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13319" name="AutoShape 46">
            <a:extLst>
              <a:ext uri="{FF2B5EF4-FFF2-40B4-BE49-F238E27FC236}">
                <a16:creationId xmlns:a16="http://schemas.microsoft.com/office/drawing/2014/main" id="{C11FCA4D-66B5-41DB-A521-0307E240BEA7}"/>
              </a:ext>
            </a:extLst>
          </p:cNvPr>
          <p:cNvSpPr>
            <a:spLocks/>
          </p:cNvSpPr>
          <p:nvPr/>
        </p:nvSpPr>
        <p:spPr bwMode="auto">
          <a:xfrm rot="-5400000">
            <a:off x="5187950" y="3808413"/>
            <a:ext cx="482600" cy="1657350"/>
          </a:xfrm>
          <a:prstGeom prst="leftBrace">
            <a:avLst>
              <a:gd name="adj1" fmla="val 286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13320" name="Text Box 47">
            <a:extLst>
              <a:ext uri="{FF2B5EF4-FFF2-40B4-BE49-F238E27FC236}">
                <a16:creationId xmlns:a16="http://schemas.microsoft.com/office/drawing/2014/main" id="{34D3B97C-2C98-4943-B505-51C4EBA33445}"/>
              </a:ext>
            </a:extLst>
          </p:cNvPr>
          <p:cNvSpPr txBox="1">
            <a:spLocks noChangeArrowheads="1"/>
          </p:cNvSpPr>
          <p:nvPr/>
        </p:nvSpPr>
        <p:spPr bwMode="auto">
          <a:xfrm>
            <a:off x="3721100" y="3289300"/>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n-US" altLang="en-US" sz="2400"/>
              <a:t>BX</a:t>
            </a:r>
          </a:p>
        </p:txBody>
      </p:sp>
      <p:sp>
        <p:nvSpPr>
          <p:cNvPr id="13321" name="Text Box 48">
            <a:extLst>
              <a:ext uri="{FF2B5EF4-FFF2-40B4-BE49-F238E27FC236}">
                <a16:creationId xmlns:a16="http://schemas.microsoft.com/office/drawing/2014/main" id="{002B0246-2F48-4840-BD7C-3A08809C7FBC}"/>
              </a:ext>
            </a:extLst>
          </p:cNvPr>
          <p:cNvSpPr txBox="1">
            <a:spLocks noChangeArrowheads="1"/>
          </p:cNvSpPr>
          <p:nvPr/>
        </p:nvSpPr>
        <p:spPr bwMode="auto">
          <a:xfrm>
            <a:off x="3530600" y="2565400"/>
            <a:ext cx="207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n-US" altLang="en-US" sz="2400"/>
              <a:t>16-bit </a:t>
            </a:r>
          </a:p>
        </p:txBody>
      </p:sp>
      <p:sp>
        <p:nvSpPr>
          <p:cNvPr id="13322" name="Text Box 49">
            <a:extLst>
              <a:ext uri="{FF2B5EF4-FFF2-40B4-BE49-F238E27FC236}">
                <a16:creationId xmlns:a16="http://schemas.microsoft.com/office/drawing/2014/main" id="{2EA9A02B-6226-45DB-9881-71A4FAA9B4B1}"/>
              </a:ext>
            </a:extLst>
          </p:cNvPr>
          <p:cNvSpPr txBox="1">
            <a:spLocks noChangeArrowheads="1"/>
          </p:cNvSpPr>
          <p:nvPr/>
        </p:nvSpPr>
        <p:spPr bwMode="auto">
          <a:xfrm>
            <a:off x="3136900" y="4267200"/>
            <a:ext cx="1231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n-US" altLang="en-US" sz="1600"/>
              <a:t>8-bit</a:t>
            </a:r>
          </a:p>
        </p:txBody>
      </p:sp>
      <p:sp>
        <p:nvSpPr>
          <p:cNvPr id="13323" name="Text Box 50">
            <a:extLst>
              <a:ext uri="{FF2B5EF4-FFF2-40B4-BE49-F238E27FC236}">
                <a16:creationId xmlns:a16="http://schemas.microsoft.com/office/drawing/2014/main" id="{753C5950-6293-4FBE-A640-C06334971CE1}"/>
              </a:ext>
            </a:extLst>
          </p:cNvPr>
          <p:cNvSpPr txBox="1">
            <a:spLocks noChangeArrowheads="1"/>
          </p:cNvSpPr>
          <p:nvPr/>
        </p:nvSpPr>
        <p:spPr bwMode="auto">
          <a:xfrm>
            <a:off x="4762500" y="4229100"/>
            <a:ext cx="1231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n-US" altLang="en-US" sz="1600"/>
              <a:t>8-bit</a:t>
            </a:r>
          </a:p>
        </p:txBody>
      </p:sp>
      <p:sp>
        <p:nvSpPr>
          <p:cNvPr id="13324" name="Slide Number Placeholder 1">
            <a:extLst>
              <a:ext uri="{FF2B5EF4-FFF2-40B4-BE49-F238E27FC236}">
                <a16:creationId xmlns:a16="http://schemas.microsoft.com/office/drawing/2014/main" id="{E106634F-2A2C-4893-BCE9-7ABE9D612A27}"/>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E2AB9AE1-5A1C-4003-9125-E31BD202E638}" type="slidenum">
              <a:rPr lang="en-GB" altLang="en-US" sz="1400">
                <a:solidFill>
                  <a:schemeClr val="bg1"/>
                </a:solidFill>
              </a:rPr>
              <a:pPr>
                <a:spcBef>
                  <a:spcPct val="0"/>
                </a:spcBef>
                <a:buSzTx/>
                <a:buFontTx/>
                <a:buNone/>
              </a:pPr>
              <a:t>6</a:t>
            </a:fld>
            <a:endParaRPr lang="en-GB" altLang="en-US" sz="1400">
              <a:solidFill>
                <a:schemeClr val="bg1"/>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4" descr="Large confetti">
            <a:extLst>
              <a:ext uri="{FF2B5EF4-FFF2-40B4-BE49-F238E27FC236}">
                <a16:creationId xmlns:a16="http://schemas.microsoft.com/office/drawing/2014/main" id="{48D61961-3790-4D37-8B79-3F06D55D4A37}"/>
              </a:ext>
            </a:extLst>
          </p:cNvPr>
          <p:cNvSpPr>
            <a:spLocks noGrp="1" noChangeArrowheads="1"/>
          </p:cNvSpPr>
          <p:nvPr>
            <p:ph type="title"/>
          </p:nvPr>
        </p:nvSpPr>
        <p:spPr>
          <a:noFill/>
        </p:spPr>
        <p:txBody>
          <a:bodyPr/>
          <a:lstStyle/>
          <a:p>
            <a:pPr eaLnBrk="1" hangingPunct="1"/>
            <a:r>
              <a:rPr lang="en-US" altLang="en-US" sz="4000" b="1"/>
              <a:t>iAPX 88 Registers (16-bit)</a:t>
            </a:r>
            <a:endParaRPr lang="en-GB" altLang="en-US" sz="4000" b="1"/>
          </a:p>
        </p:txBody>
      </p:sp>
      <p:sp>
        <p:nvSpPr>
          <p:cNvPr id="14339" name="Rectangle 25">
            <a:extLst>
              <a:ext uri="{FF2B5EF4-FFF2-40B4-BE49-F238E27FC236}">
                <a16:creationId xmlns:a16="http://schemas.microsoft.com/office/drawing/2014/main" id="{8D47349A-76E7-4D12-9AD8-38D2FE4ADE17}"/>
              </a:ext>
            </a:extLst>
          </p:cNvPr>
          <p:cNvSpPr>
            <a:spLocks noGrp="1" noChangeArrowheads="1"/>
          </p:cNvSpPr>
          <p:nvPr>
            <p:ph type="body" idx="1"/>
          </p:nvPr>
        </p:nvSpPr>
        <p:spPr>
          <a:noFill/>
        </p:spPr>
        <p:txBody>
          <a:bodyPr/>
          <a:lstStyle/>
          <a:p>
            <a:pPr algn="ctr" eaLnBrk="1" hangingPunct="1">
              <a:buFontTx/>
              <a:buNone/>
            </a:pPr>
            <a:r>
              <a:rPr lang="en-GB" altLang="en-US" sz="2800"/>
              <a:t>General Purpose</a:t>
            </a:r>
          </a:p>
          <a:p>
            <a:pPr eaLnBrk="1" hangingPunct="1"/>
            <a:endParaRPr lang="en-GB" altLang="en-US" sz="2800"/>
          </a:p>
          <a:p>
            <a:pPr eaLnBrk="1" hangingPunct="1"/>
            <a:r>
              <a:rPr lang="en-GB" altLang="en-US" sz="2800"/>
              <a:t>AX		A</a:t>
            </a:r>
            <a:r>
              <a:rPr lang="en-GB" altLang="en-US" sz="2800">
                <a:sym typeface="Wingdings" panose="05000000000000000000" pitchFamily="2" charset="2"/>
              </a:rPr>
              <a:t> Accumulator Register</a:t>
            </a:r>
            <a:endParaRPr lang="en-GB" altLang="en-US" sz="2800"/>
          </a:p>
          <a:p>
            <a:pPr eaLnBrk="1" hangingPunct="1"/>
            <a:r>
              <a:rPr lang="en-GB" altLang="en-US" sz="2800"/>
              <a:t>BX		B</a:t>
            </a:r>
            <a:r>
              <a:rPr lang="en-GB" altLang="en-US" sz="2800">
                <a:sym typeface="Wingdings" panose="05000000000000000000" pitchFamily="2" charset="2"/>
              </a:rPr>
              <a:t> Base Register</a:t>
            </a:r>
            <a:endParaRPr lang="en-GB" altLang="en-US" sz="2800"/>
          </a:p>
          <a:p>
            <a:pPr eaLnBrk="1" hangingPunct="1"/>
            <a:r>
              <a:rPr lang="en-GB" altLang="en-US" sz="2800"/>
              <a:t>CX		C</a:t>
            </a:r>
            <a:r>
              <a:rPr lang="en-GB" altLang="en-US" sz="2800">
                <a:sym typeface="Wingdings" panose="05000000000000000000" pitchFamily="2" charset="2"/>
              </a:rPr>
              <a:t> Counter Register</a:t>
            </a:r>
            <a:endParaRPr lang="en-GB" altLang="en-US" sz="2800"/>
          </a:p>
          <a:p>
            <a:pPr eaLnBrk="1" hangingPunct="1"/>
            <a:r>
              <a:rPr lang="en-GB" altLang="en-US" sz="2800"/>
              <a:t>DX		D</a:t>
            </a:r>
            <a:r>
              <a:rPr lang="en-GB" altLang="en-US" sz="2800">
                <a:sym typeface="Wingdings" panose="05000000000000000000" pitchFamily="2" charset="2"/>
              </a:rPr>
              <a:t> Destination Register</a:t>
            </a:r>
            <a:endParaRPr lang="en-GB" altLang="en-US" sz="2800"/>
          </a:p>
        </p:txBody>
      </p:sp>
      <p:sp>
        <p:nvSpPr>
          <p:cNvPr id="14340" name="Slide Number Placeholder 1">
            <a:extLst>
              <a:ext uri="{FF2B5EF4-FFF2-40B4-BE49-F238E27FC236}">
                <a16:creationId xmlns:a16="http://schemas.microsoft.com/office/drawing/2014/main" id="{5A8303C4-AA3A-4E7D-9270-A94F07D4AEAE}"/>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732C5E8C-E584-4274-A7EF-A101B37B1D02}" type="slidenum">
              <a:rPr lang="en-GB" altLang="en-US" sz="1400">
                <a:solidFill>
                  <a:schemeClr val="bg1"/>
                </a:solidFill>
              </a:rPr>
              <a:pPr>
                <a:spcBef>
                  <a:spcPct val="0"/>
                </a:spcBef>
                <a:buSzTx/>
                <a:buFontTx/>
                <a:buNone/>
              </a:pPr>
              <a:t>7</a:t>
            </a:fld>
            <a:endParaRPr lang="en-GB" altLang="en-US" sz="14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descr="Large confetti">
            <a:extLst>
              <a:ext uri="{FF2B5EF4-FFF2-40B4-BE49-F238E27FC236}">
                <a16:creationId xmlns:a16="http://schemas.microsoft.com/office/drawing/2014/main" id="{22A734E3-76D1-485F-88C4-E9CD3FF9A589}"/>
              </a:ext>
            </a:extLst>
          </p:cNvPr>
          <p:cNvSpPr>
            <a:spLocks noGrp="1" noChangeArrowheads="1"/>
          </p:cNvSpPr>
          <p:nvPr>
            <p:ph type="title"/>
          </p:nvPr>
        </p:nvSpPr>
        <p:spPr/>
        <p:txBody>
          <a:bodyPr/>
          <a:lstStyle/>
          <a:p>
            <a:pPr eaLnBrk="1" hangingPunct="1"/>
            <a:r>
              <a:rPr lang="en-US" altLang="en-US" sz="4000" b="1"/>
              <a:t>iAPX 88 Registers (16-bit)</a:t>
            </a:r>
            <a:endParaRPr lang="en-GB" altLang="en-US" sz="4000" b="1"/>
          </a:p>
        </p:txBody>
      </p:sp>
      <p:sp>
        <p:nvSpPr>
          <p:cNvPr id="16387" name="Rectangle 3">
            <a:extLst>
              <a:ext uri="{FF2B5EF4-FFF2-40B4-BE49-F238E27FC236}">
                <a16:creationId xmlns:a16="http://schemas.microsoft.com/office/drawing/2014/main" id="{7EE99A8B-CC9B-45D1-8B81-2488B5652DAF}"/>
              </a:ext>
            </a:extLst>
          </p:cNvPr>
          <p:cNvSpPr>
            <a:spLocks noGrp="1" noChangeArrowheads="1"/>
          </p:cNvSpPr>
          <p:nvPr>
            <p:ph type="body" idx="1"/>
          </p:nvPr>
        </p:nvSpPr>
        <p:spPr>
          <a:noFill/>
        </p:spPr>
        <p:txBody>
          <a:bodyPr/>
          <a:lstStyle/>
          <a:p>
            <a:pPr algn="ctr" eaLnBrk="1" hangingPunct="1">
              <a:buFontTx/>
              <a:buNone/>
            </a:pPr>
            <a:r>
              <a:rPr lang="en-GB" altLang="en-US" sz="2800"/>
              <a:t>Pointer / Index / Base</a:t>
            </a:r>
          </a:p>
          <a:p>
            <a:pPr algn="ctr" eaLnBrk="1" hangingPunct="1">
              <a:buFontTx/>
              <a:buNone/>
            </a:pPr>
            <a:endParaRPr lang="en-GB" altLang="en-US" sz="2800"/>
          </a:p>
          <a:p>
            <a:pPr algn="ctr" eaLnBrk="1" hangingPunct="1">
              <a:buFontTx/>
              <a:buNone/>
            </a:pPr>
            <a:r>
              <a:rPr lang="en-GB" altLang="en-US" sz="2800"/>
              <a:t>SI</a:t>
            </a:r>
          </a:p>
          <a:p>
            <a:pPr algn="ctr" eaLnBrk="1" hangingPunct="1">
              <a:buFontTx/>
              <a:buNone/>
            </a:pPr>
            <a:r>
              <a:rPr lang="en-GB" altLang="en-US" sz="2800"/>
              <a:t>DI</a:t>
            </a:r>
          </a:p>
        </p:txBody>
      </p:sp>
      <p:sp>
        <p:nvSpPr>
          <p:cNvPr id="16388" name="Slide Number Placeholder 1">
            <a:extLst>
              <a:ext uri="{FF2B5EF4-FFF2-40B4-BE49-F238E27FC236}">
                <a16:creationId xmlns:a16="http://schemas.microsoft.com/office/drawing/2014/main" id="{F59769FD-0C69-4CBE-9376-409E647FAEB5}"/>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67ABCD48-606E-4EF2-9670-135A2682FDC8}" type="slidenum">
              <a:rPr lang="en-GB" altLang="en-US" sz="1400">
                <a:solidFill>
                  <a:schemeClr val="bg1"/>
                </a:solidFill>
              </a:rPr>
              <a:pPr>
                <a:spcBef>
                  <a:spcPct val="0"/>
                </a:spcBef>
                <a:buSzTx/>
                <a:buFontTx/>
                <a:buNone/>
              </a:pPr>
              <a:t>8</a:t>
            </a:fld>
            <a:endParaRPr lang="en-GB" altLang="en-US" sz="14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descr="Large confetti">
            <a:extLst>
              <a:ext uri="{FF2B5EF4-FFF2-40B4-BE49-F238E27FC236}">
                <a16:creationId xmlns:a16="http://schemas.microsoft.com/office/drawing/2014/main" id="{D9AAF3DC-F11C-4E99-AB55-0F01A49BA98F}"/>
              </a:ext>
            </a:extLst>
          </p:cNvPr>
          <p:cNvSpPr>
            <a:spLocks noGrp="1" noChangeArrowheads="1"/>
          </p:cNvSpPr>
          <p:nvPr>
            <p:ph type="title"/>
          </p:nvPr>
        </p:nvSpPr>
        <p:spPr>
          <a:noFill/>
        </p:spPr>
        <p:txBody>
          <a:bodyPr/>
          <a:lstStyle/>
          <a:p>
            <a:pPr eaLnBrk="1" hangingPunct="1"/>
            <a:r>
              <a:rPr lang="en-US" altLang="en-US" sz="4000" b="1"/>
              <a:t>iAPX 88 Registers (16-bit)</a:t>
            </a:r>
            <a:endParaRPr lang="en-GB" altLang="en-US" sz="4000" b="1"/>
          </a:p>
        </p:txBody>
      </p:sp>
      <p:sp>
        <p:nvSpPr>
          <p:cNvPr id="18435" name="Rectangle 3">
            <a:extLst>
              <a:ext uri="{FF2B5EF4-FFF2-40B4-BE49-F238E27FC236}">
                <a16:creationId xmlns:a16="http://schemas.microsoft.com/office/drawing/2014/main" id="{BA0A8813-D099-4EC9-B292-AF5B10FBA6E9}"/>
              </a:ext>
            </a:extLst>
          </p:cNvPr>
          <p:cNvSpPr>
            <a:spLocks noGrp="1" noChangeArrowheads="1"/>
          </p:cNvSpPr>
          <p:nvPr>
            <p:ph type="body" idx="1"/>
          </p:nvPr>
        </p:nvSpPr>
        <p:spPr>
          <a:noFill/>
        </p:spPr>
        <p:txBody>
          <a:bodyPr/>
          <a:lstStyle/>
          <a:p>
            <a:pPr algn="ctr" eaLnBrk="1" hangingPunct="1">
              <a:buFontTx/>
              <a:buNone/>
            </a:pPr>
            <a:r>
              <a:rPr lang="en-GB" altLang="en-US"/>
              <a:t>Pointer / Index / Base</a:t>
            </a:r>
          </a:p>
          <a:p>
            <a:pPr eaLnBrk="1" hangingPunct="1"/>
            <a:r>
              <a:rPr lang="en-GB" altLang="en-US"/>
              <a:t>SI		SI</a:t>
            </a:r>
            <a:r>
              <a:rPr lang="en-GB" altLang="en-US">
                <a:sym typeface="Wingdings" panose="05000000000000000000" pitchFamily="2" charset="2"/>
              </a:rPr>
              <a:t> Source Index</a:t>
            </a:r>
          </a:p>
          <a:p>
            <a:pPr eaLnBrk="1" hangingPunct="1"/>
            <a:r>
              <a:rPr lang="en-GB" altLang="en-US">
                <a:sym typeface="Wingdings" panose="05000000000000000000" pitchFamily="2" charset="2"/>
              </a:rPr>
              <a:t>DI 		DI Destination Index</a:t>
            </a:r>
          </a:p>
          <a:p>
            <a:pPr eaLnBrk="1" hangingPunct="1"/>
            <a:r>
              <a:rPr lang="en-GB" altLang="en-US">
                <a:sym typeface="Wingdings" panose="05000000000000000000" pitchFamily="2" charset="2"/>
              </a:rPr>
              <a:t>IP		IP Instruction Pointer</a:t>
            </a:r>
          </a:p>
          <a:p>
            <a:pPr eaLnBrk="1" hangingPunct="1"/>
            <a:r>
              <a:rPr lang="en-GB" altLang="en-US">
                <a:sym typeface="Wingdings" panose="05000000000000000000" pitchFamily="2" charset="2"/>
              </a:rPr>
              <a:t>SP		SP Stack Pointer</a:t>
            </a:r>
          </a:p>
          <a:p>
            <a:pPr eaLnBrk="1" hangingPunct="1"/>
            <a:r>
              <a:rPr lang="en-GB" altLang="en-US">
                <a:sym typeface="Wingdings" panose="05000000000000000000" pitchFamily="2" charset="2"/>
              </a:rPr>
              <a:t>BP		BP Base Pointer</a:t>
            </a:r>
            <a:endParaRPr lang="en-GB" altLang="en-US"/>
          </a:p>
        </p:txBody>
      </p:sp>
      <p:sp>
        <p:nvSpPr>
          <p:cNvPr id="18436" name="Slide Number Placeholder 1">
            <a:extLst>
              <a:ext uri="{FF2B5EF4-FFF2-40B4-BE49-F238E27FC236}">
                <a16:creationId xmlns:a16="http://schemas.microsoft.com/office/drawing/2014/main" id="{CFBD781D-0A7C-4BFF-815D-B4A9682F674B}"/>
              </a:ext>
            </a:extLst>
          </p:cNvPr>
          <p:cNvSpPr>
            <a:spLocks noGrp="1"/>
          </p:cNvSpPr>
          <p:nvPr>
            <p:ph type="sldNum" sz="quarter" idx="12"/>
          </p:nvPr>
        </p:nvSpPr>
        <p:spPr>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8EE077BB-CAB4-40E9-888D-37B80CF4A450}" type="slidenum">
              <a:rPr lang="en-GB" altLang="en-US" sz="1400">
                <a:solidFill>
                  <a:schemeClr val="bg1"/>
                </a:solidFill>
              </a:rPr>
              <a:pPr>
                <a:spcBef>
                  <a:spcPct val="0"/>
                </a:spcBef>
                <a:buSzTx/>
                <a:buFontTx/>
                <a:buNone/>
              </a:pPr>
              <a:t>9</a:t>
            </a:fld>
            <a:endParaRPr lang="en-GB" altLang="en-US" sz="1400">
              <a:solidFill>
                <a:schemeClr val="bg1"/>
              </a:solidFill>
            </a:endParaRPr>
          </a:p>
        </p:txBody>
      </p:sp>
    </p:spTree>
  </p:cSld>
  <p:clrMapOvr>
    <a:masterClrMapping/>
  </p:clrMapOvr>
</p:sld>
</file>

<file path=ppt/theme/theme1.xml><?xml version="1.0" encoding="utf-8"?>
<a:theme xmlns:a="http://schemas.openxmlformats.org/drawingml/2006/main" name="Ricepaper">
  <a:themeElements>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fontScheme name="Ricepape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Ricepaper 1">
        <a:dk1>
          <a:srgbClr val="9D9475"/>
        </a:dk1>
        <a:lt1>
          <a:srgbClr val="333333"/>
        </a:lt1>
        <a:dk2>
          <a:srgbClr val="333300"/>
        </a:dk2>
        <a:lt2>
          <a:srgbClr val="333333"/>
        </a:lt2>
        <a:accent1>
          <a:srgbClr val="B3C39F"/>
        </a:accent1>
        <a:accent2>
          <a:srgbClr val="DCD9CE"/>
        </a:accent2>
        <a:accent3>
          <a:srgbClr val="ADADAA"/>
        </a:accent3>
        <a:accent4>
          <a:srgbClr val="2A2A2A"/>
        </a:accent4>
        <a:accent5>
          <a:srgbClr val="D6DECD"/>
        </a:accent5>
        <a:accent6>
          <a:srgbClr val="C7C4BA"/>
        </a:accent6>
        <a:hlink>
          <a:srgbClr val="CC9900"/>
        </a:hlink>
        <a:folHlink>
          <a:srgbClr val="ADA68B"/>
        </a:folHlink>
      </a:clrScheme>
      <a:clrMap bg1="dk2" tx1="lt1" bg2="dk1" tx2="lt2" accent1="accent1" accent2="accent2" accent3="accent3" accent4="accent4" accent5="accent5" accent6="accent6" hlink="hlink" folHlink="folHlink"/>
    </a:extraClrScheme>
    <a:extraClrScheme>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clrMap bg1="lt1" tx1="dk1" bg2="lt2" tx2="dk2" accent1="accent1" accent2="accent2" accent3="accent3" accent4="accent4" accent5="accent5" accent6="accent6" hlink="hlink" folHlink="folHlink"/>
    </a:extraClrScheme>
    <a:extraClrScheme>
      <a:clrScheme name="Ricepaper 3">
        <a:dk1>
          <a:srgbClr val="000000"/>
        </a:dk1>
        <a:lt1>
          <a:srgbClr val="F8F8F8"/>
        </a:lt1>
        <a:dk2>
          <a:srgbClr val="333333"/>
        </a:dk2>
        <a:lt2>
          <a:srgbClr val="5F5F5F"/>
        </a:lt2>
        <a:accent1>
          <a:srgbClr val="DDDDDD"/>
        </a:accent1>
        <a:accent2>
          <a:srgbClr val="808080"/>
        </a:accent2>
        <a:accent3>
          <a:srgbClr val="FBFBFB"/>
        </a:accent3>
        <a:accent4>
          <a:srgbClr val="000000"/>
        </a:accent4>
        <a:accent5>
          <a:srgbClr val="EBEBEB"/>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icepaper 4">
        <a:dk1>
          <a:srgbClr val="00264C"/>
        </a:dk1>
        <a:lt1>
          <a:srgbClr val="FFFFFF"/>
        </a:lt1>
        <a:dk2>
          <a:srgbClr val="333333"/>
        </a:dk2>
        <a:lt2>
          <a:srgbClr val="2E697E"/>
        </a:lt2>
        <a:accent1>
          <a:srgbClr val="BAC8AA"/>
        </a:accent1>
        <a:accent2>
          <a:srgbClr val="6E9883"/>
        </a:accent2>
        <a:accent3>
          <a:srgbClr val="FFFFFF"/>
        </a:accent3>
        <a:accent4>
          <a:srgbClr val="001F40"/>
        </a:accent4>
        <a:accent5>
          <a:srgbClr val="D9E0D2"/>
        </a:accent5>
        <a:accent6>
          <a:srgbClr val="638976"/>
        </a:accent6>
        <a:hlink>
          <a:srgbClr val="CC9900"/>
        </a:hlink>
        <a:folHlink>
          <a:srgbClr val="7DAECF"/>
        </a:folHlink>
      </a:clrScheme>
      <a:clrMap bg1="lt1" tx1="dk1" bg2="lt2" tx2="dk2" accent1="accent1" accent2="accent2" accent3="accent3" accent4="accent4" accent5="accent5" accent6="accent6" hlink="hlink" folHlink="folHlink"/>
    </a:extraClrScheme>
    <a:extraClrScheme>
      <a:clrScheme name="Ricepaper 5">
        <a:dk1>
          <a:srgbClr val="20374E"/>
        </a:dk1>
        <a:lt1>
          <a:srgbClr val="DCE4D2"/>
        </a:lt1>
        <a:dk2>
          <a:srgbClr val="333333"/>
        </a:dk2>
        <a:lt2>
          <a:srgbClr val="524C46"/>
        </a:lt2>
        <a:accent1>
          <a:srgbClr val="C9C491"/>
        </a:accent1>
        <a:accent2>
          <a:srgbClr val="8A776A"/>
        </a:accent2>
        <a:accent3>
          <a:srgbClr val="EBEFE5"/>
        </a:accent3>
        <a:accent4>
          <a:srgbClr val="1A2D41"/>
        </a:accent4>
        <a:accent5>
          <a:srgbClr val="E1DEC7"/>
        </a:accent5>
        <a:accent6>
          <a:srgbClr val="7D6B5F"/>
        </a:accent6>
        <a:hlink>
          <a:srgbClr val="67895F"/>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2" ma:contentTypeDescription="Create a new document." ma:contentTypeScope="" ma:versionID="a0ffe21fe86ff2705138bc9a273f523d">
  <xsd:schema xmlns:xsd="http://www.w3.org/2001/XMLSchema" xmlns:xs="http://www.w3.org/2001/XMLSchema" xmlns:p="http://schemas.microsoft.com/office/2006/metadata/properties" xmlns:ns2="2899a155-2a47-4499-8be5-4abdb9e2e831" targetNamespace="http://schemas.microsoft.com/office/2006/metadata/properties" ma:root="true" ma:fieldsID="8d265ece942d9c86bf28bf12aecf6db4" ns2:_="">
    <xsd:import namespace="2899a155-2a47-4499-8be5-4abdb9e2e8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6E31DF-358D-4BBC-BBB1-CFC3ACF88346}"/>
</file>

<file path=customXml/itemProps2.xml><?xml version="1.0" encoding="utf-8"?>
<ds:datastoreItem xmlns:ds="http://schemas.openxmlformats.org/officeDocument/2006/customXml" ds:itemID="{2327FD79-E620-42BE-8351-1D05B92A323A}"/>
</file>

<file path=customXml/itemProps3.xml><?xml version="1.0" encoding="utf-8"?>
<ds:datastoreItem xmlns:ds="http://schemas.openxmlformats.org/officeDocument/2006/customXml" ds:itemID="{2598E35D-FF41-4C75-AF98-1AC4C717CF83}"/>
</file>

<file path=docProps/app.xml><?xml version="1.0" encoding="utf-8"?>
<Properties xmlns="http://schemas.openxmlformats.org/officeDocument/2006/extended-properties" xmlns:vt="http://schemas.openxmlformats.org/officeDocument/2006/docPropsVTypes">
  <Template>C:\Program Files\Microsoft Office\Templates\Presentation Designs\Ricepaper.pot</Template>
  <TotalTime>1432</TotalTime>
  <Words>2299</Words>
  <Application>Microsoft Office PowerPoint</Application>
  <PresentationFormat>On-screen Show (4:3)</PresentationFormat>
  <Paragraphs>340</Paragraphs>
  <Slides>38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Times New Roman</vt:lpstr>
      <vt:lpstr>Arial</vt:lpstr>
      <vt:lpstr>Wingdings</vt:lpstr>
      <vt:lpstr>Calibri</vt:lpstr>
      <vt:lpstr>宋体</vt:lpstr>
      <vt:lpstr>Courier New</vt:lpstr>
      <vt:lpstr>Ricepaper</vt:lpstr>
      <vt:lpstr>CS2523 - Computer Organisation and Assembly Language</vt:lpstr>
      <vt:lpstr>PowerPoint Presentation</vt:lpstr>
      <vt:lpstr>Basic Computer Organization</vt:lpstr>
      <vt:lpstr>iAPX 88 Registers (16-bit)</vt:lpstr>
      <vt:lpstr>iAPX 88 Registers (16-bit)</vt:lpstr>
      <vt:lpstr>iAPX 88 Registers (16-bit)</vt:lpstr>
      <vt:lpstr>iAPX 88 Registers (16-bit)</vt:lpstr>
      <vt:lpstr>iAPX 88 Registers (16-bit)</vt:lpstr>
      <vt:lpstr>iAPX 88 Registers (16-bit)</vt:lpstr>
      <vt:lpstr>iAPX 88 Registers (16-bit)</vt:lpstr>
      <vt:lpstr>Registers</vt:lpstr>
      <vt:lpstr>Instruction Groups</vt:lpstr>
      <vt:lpstr>Data Movement</vt:lpstr>
      <vt:lpstr>Arithmetic and Logic Instructions</vt:lpstr>
      <vt:lpstr>iAPX 88 Registers (16-bit)</vt:lpstr>
      <vt:lpstr>iAPX 88 Registers (16-bit)</vt:lpstr>
      <vt:lpstr>General Instruction Format</vt:lpstr>
      <vt:lpstr>In this lecture we will learn…</vt:lpstr>
      <vt:lpstr>Assembler</vt:lpstr>
      <vt:lpstr>Linker</vt:lpstr>
      <vt:lpstr>Debugger</vt:lpstr>
      <vt:lpstr>EX01.ASM</vt:lpstr>
      <vt:lpstr>Explanation</vt:lpstr>
      <vt:lpstr>Explanation</vt:lpstr>
      <vt:lpstr>Assembler</vt:lpstr>
      <vt:lpstr>First.ASM</vt:lpstr>
      <vt:lpstr>Commands to execute the code</vt:lpstr>
      <vt:lpstr>Commands to execute the code</vt:lpstr>
      <vt:lpstr>Commands to execute the code</vt:lpstr>
      <vt:lpstr>Commands to execute the code</vt:lpstr>
      <vt:lpstr>Commands to debug the code</vt:lpstr>
      <vt:lpstr>Commands to debug the code</vt:lpstr>
      <vt:lpstr>Commands to debug the code</vt:lpstr>
      <vt:lpstr>After pressing F1 one time – Value of AX is changed</vt:lpstr>
      <vt:lpstr>Word Representation</vt:lpstr>
      <vt:lpstr>Word Representation</vt:lpstr>
      <vt:lpstr>PowerPoint Presentation</vt:lpstr>
      <vt:lpstr>PowerPoint Presentation</vt:lpstr>
    </vt:vector>
  </TitlesOfParts>
  <Company>School of Computing, 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CM005-1 Aspects of Computer Systems</dc:title>
  <dc:creator>Tayyaba Zaheer</dc:creator>
  <cp:lastModifiedBy>Tayyaba Zaheer</cp:lastModifiedBy>
  <cp:revision>285</cp:revision>
  <cp:lastPrinted>1601-01-01T00:00:00Z</cp:lastPrinted>
  <dcterms:created xsi:type="dcterms:W3CDTF">2003-04-07T11:54:57Z</dcterms:created>
  <dcterms:modified xsi:type="dcterms:W3CDTF">2022-10-06T11:24:59Z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