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8" r:id="rId2"/>
    <p:sldId id="279" r:id="rId3"/>
    <p:sldId id="290" r:id="rId4"/>
    <p:sldId id="375" r:id="rId5"/>
    <p:sldId id="280" r:id="rId6"/>
    <p:sldId id="373" r:id="rId7"/>
    <p:sldId id="374" r:id="rId8"/>
    <p:sldId id="292" r:id="rId9"/>
    <p:sldId id="293" r:id="rId10"/>
    <p:sldId id="294" r:id="rId11"/>
    <p:sldId id="295" r:id="rId12"/>
    <p:sldId id="364" r:id="rId13"/>
    <p:sldId id="328" r:id="rId14"/>
    <p:sldId id="329" r:id="rId15"/>
    <p:sldId id="296" r:id="rId16"/>
    <p:sldId id="297" r:id="rId17"/>
    <p:sldId id="365" r:id="rId18"/>
    <p:sldId id="331" r:id="rId19"/>
    <p:sldId id="330" r:id="rId20"/>
    <p:sldId id="357" r:id="rId21"/>
    <p:sldId id="340" r:id="rId22"/>
    <p:sldId id="299" r:id="rId23"/>
    <p:sldId id="361" r:id="rId24"/>
    <p:sldId id="303" r:id="rId25"/>
    <p:sldId id="359" r:id="rId26"/>
    <p:sldId id="309" r:id="rId27"/>
    <p:sldId id="310" r:id="rId28"/>
    <p:sldId id="31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0929"/>
  </p:normalViewPr>
  <p:slideViewPr>
    <p:cSldViewPr>
      <p:cViewPr varScale="1">
        <p:scale>
          <a:sx n="96" d="100"/>
          <a:sy n="96" d="100"/>
        </p:scale>
        <p:origin x="18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A73715D-ACDA-407F-98FC-82A16EB31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58176D8-DFAB-4393-A866-916515299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49858-F49F-4EE0-B1C0-EDECFDAE6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6D5E5-97EF-4674-9D3F-880E57604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104-82E8-46C4-9D33-9BE4144B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5D4B-011D-4212-8AE6-42896543F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0334-6CBD-4C57-9A38-A21439FC6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5FBCA-39DE-46B0-A6A3-C370DC45B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222C0-64E4-4035-81DF-1D7B9F23A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B2678-1461-430D-8DE7-3CA55EFA4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DB656-9980-4DEF-B723-82B0E4163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463F-BE5E-453B-875F-0EA898C78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0919D-1516-4570-B78D-30CF0D662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B7567A3-F8C1-4831-9E50-FDF65FD23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9.png"/><Relationship Id="rId3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17" Type="http://schemas.openxmlformats.org/officeDocument/2006/relationships/image" Target="../media/image47.png"/><Relationship Id="rId2" Type="http://schemas.openxmlformats.org/officeDocument/2006/relationships/image" Target="../media/image53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44.png"/><Relationship Id="rId9" Type="http://schemas.openxmlformats.org/officeDocument/2006/relationships/image" Target="../media/image12.png"/><Relationship Id="rId1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12.png"/><Relationship Id="rId12" Type="http://schemas.openxmlformats.org/officeDocument/2006/relationships/image" Target="../media/image50.png"/><Relationship Id="rId2" Type="http://schemas.openxmlformats.org/officeDocument/2006/relationships/image" Target="../media/image45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37.png"/><Relationship Id="rId15" Type="http://schemas.openxmlformats.org/officeDocument/2006/relationships/image" Target="../media/image44.png"/><Relationship Id="rId10" Type="http://schemas.openxmlformats.org/officeDocument/2006/relationships/image" Target="../media/image10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64.png"/><Relationship Id="rId12" Type="http://schemas.openxmlformats.org/officeDocument/2006/relationships/image" Target="../media/image66.png"/><Relationship Id="rId2" Type="http://schemas.openxmlformats.org/officeDocument/2006/relationships/image" Target="../media/image63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45.png"/><Relationship Id="rId9" Type="http://schemas.openxmlformats.org/officeDocument/2006/relationships/image" Target="../media/image12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52.png"/><Relationship Id="rId16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61.png"/><Relationship Id="rId10" Type="http://schemas.openxmlformats.org/officeDocument/2006/relationships/image" Target="../media/image11.png"/><Relationship Id="rId4" Type="http://schemas.openxmlformats.org/officeDocument/2006/relationships/image" Target="../media/image45.png"/><Relationship Id="rId9" Type="http://schemas.openxmlformats.org/officeDocument/2006/relationships/image" Target="../media/image12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5.png"/><Relationship Id="rId3" Type="http://schemas.openxmlformats.org/officeDocument/2006/relationships/image" Target="../media/image67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4.png"/><Relationship Id="rId2" Type="http://schemas.openxmlformats.org/officeDocument/2006/relationships/image" Target="../media/image650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24" Type="http://schemas.openxmlformats.org/officeDocument/2006/relationships/image" Target="../media/image830.png"/><Relationship Id="rId5" Type="http://schemas.openxmlformats.org/officeDocument/2006/relationships/image" Target="../media/image52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6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12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50.png"/><Relationship Id="rId30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97.png"/><Relationship Id="rId12" Type="http://schemas.openxmlformats.org/officeDocument/2006/relationships/image" Target="../media/image51.png"/><Relationship Id="rId2" Type="http://schemas.openxmlformats.org/officeDocument/2006/relationships/image" Target="../media/image93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0.png"/><Relationship Id="rId5" Type="http://schemas.openxmlformats.org/officeDocument/2006/relationships/image" Target="../media/image96.png"/><Relationship Id="rId15" Type="http://schemas.openxmlformats.org/officeDocument/2006/relationships/image" Target="../media/image103.png"/><Relationship Id="rId10" Type="http://schemas.openxmlformats.org/officeDocument/2006/relationships/image" Target="../media/image99.png"/><Relationship Id="rId4" Type="http://schemas.openxmlformats.org/officeDocument/2006/relationships/image" Target="../media/image95.png"/><Relationship Id="rId9" Type="http://schemas.openxmlformats.org/officeDocument/2006/relationships/image" Target="../media/image70.png"/><Relationship Id="rId1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3" Type="http://schemas.openxmlformats.org/officeDocument/2006/relationships/image" Target="../media/image106.png"/><Relationship Id="rId7" Type="http://schemas.openxmlformats.org/officeDocument/2006/relationships/image" Target="../media/image1110.png"/><Relationship Id="rId12" Type="http://schemas.openxmlformats.org/officeDocument/2006/relationships/image" Target="../media/image11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370.png"/><Relationship Id="rId5" Type="http://schemas.openxmlformats.org/officeDocument/2006/relationships/image" Target="../media/image108.png"/><Relationship Id="rId15" Type="http://schemas.openxmlformats.org/officeDocument/2006/relationships/image" Target="../media/image116.png"/><Relationship Id="rId10" Type="http://schemas.openxmlformats.org/officeDocument/2006/relationships/image" Target="../media/image112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13.png"/><Relationship Id="rId3" Type="http://schemas.openxmlformats.org/officeDocument/2006/relationships/image" Target="../media/image116.png"/><Relationship Id="rId7" Type="http://schemas.openxmlformats.org/officeDocument/2006/relationships/image" Target="../media/image109.png"/><Relationship Id="rId12" Type="http://schemas.openxmlformats.org/officeDocument/2006/relationships/image" Target="../media/image37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107.png"/><Relationship Id="rId15" Type="http://schemas.openxmlformats.org/officeDocument/2006/relationships/image" Target="../media/image115.png"/><Relationship Id="rId10" Type="http://schemas.openxmlformats.org/officeDocument/2006/relationships/image" Target="../media/image111.png"/><Relationship Id="rId4" Type="http://schemas.openxmlformats.org/officeDocument/2006/relationships/image" Target="../media/image106.png"/><Relationship Id="rId9" Type="http://schemas.openxmlformats.org/officeDocument/2006/relationships/image" Target="../media/image110.png"/><Relationship Id="rId1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5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6.png"/><Relationship Id="rId7" Type="http://schemas.openxmlformats.org/officeDocument/2006/relationships/image" Target="../media/image2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57.png"/><Relationship Id="rId3" Type="http://schemas.openxmlformats.org/officeDocument/2006/relationships/image" Target="../media/image153.png"/><Relationship Id="rId7" Type="http://schemas.openxmlformats.org/officeDocument/2006/relationships/image" Target="../media/image154.png"/><Relationship Id="rId12" Type="http://schemas.openxmlformats.org/officeDocument/2006/relationships/image" Target="../media/image9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56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9.png"/><Relationship Id="rId7" Type="http://schemas.openxmlformats.org/officeDocument/2006/relationships/image" Target="../media/image6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9.png"/><Relationship Id="rId5" Type="http://schemas.openxmlformats.org/officeDocument/2006/relationships/image" Target="../media/image270.png"/><Relationship Id="rId10" Type="http://schemas.openxmlformats.org/officeDocument/2006/relationships/image" Target="../media/image173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jfast-fsm-si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27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6.png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19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43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image" Target="../media/image11.png"/><Relationship Id="rId4" Type="http://schemas.openxmlformats.org/officeDocument/2006/relationships/image" Target="../media/image45.png"/><Relationship Id="rId9" Type="http://schemas.openxmlformats.org/officeDocument/2006/relationships/image" Target="../media/image12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Hashim Ayub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Book: Prof. </a:t>
            </a:r>
            <a:r>
              <a:rPr lang="en-US" dirty="0" err="1"/>
              <a:t>Sipser</a:t>
            </a:r>
            <a:r>
              <a:rPr lang="en-US" dirty="0"/>
              <a:t>-MIT</a:t>
            </a:r>
          </a:p>
          <a:p>
            <a:pPr>
              <a:defRPr/>
            </a:pPr>
            <a:r>
              <a:rPr lang="en-US" dirty="0"/>
              <a:t>Slides: Prof. Busch - LSU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9858-F49F-4EE0-B1C0-EDECFDAE667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3730" name="Picture 2" descr="http://www.cse.iitb.ac.in/~sudhakar/Overview_files/nf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04800"/>
            <a:ext cx="2677668" cy="1600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4572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CS-3613 TAFL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398BE-C21D-4B80-A4C8-0D992D8221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Set of Accepting States</a:t>
            </a:r>
          </a:p>
        </p:txBody>
      </p:sp>
      <p:sp>
        <p:nvSpPr>
          <p:cNvPr id="317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Object 0"/>
              <p:cNvSpPr txBox="1"/>
              <p:nvPr/>
            </p:nvSpPr>
            <p:spPr bwMode="auto">
              <a:xfrm>
                <a:off x="5791200" y="152400"/>
                <a:ext cx="1600200" cy="660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6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152400"/>
                <a:ext cx="1600200" cy="660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68" name="Oval 5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Object 1"/>
              <p:cNvSpPr txBox="1"/>
              <p:nvPr/>
            </p:nvSpPr>
            <p:spPr bwMode="auto">
              <a:xfrm>
                <a:off x="1524000" y="48768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7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876800"/>
                <a:ext cx="419100" cy="469900"/>
              </a:xfrm>
              <a:prstGeom prst="rect">
                <a:avLst/>
              </a:prstGeom>
              <a:blipFill>
                <a:blip r:embed="rId3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77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Object 2"/>
              <p:cNvSpPr txBox="1"/>
              <p:nvPr/>
            </p:nvSpPr>
            <p:spPr bwMode="auto">
              <a:xfrm>
                <a:off x="2857500" y="48768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0" y="4876800"/>
                <a:ext cx="341313" cy="469900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Object 3"/>
              <p:cNvSpPr txBox="1"/>
              <p:nvPr/>
            </p:nvSpPr>
            <p:spPr bwMode="auto">
              <a:xfrm>
                <a:off x="4127500" y="4876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4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500" y="48768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1563" r="-1093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Object 4"/>
              <p:cNvSpPr txBox="1"/>
              <p:nvPr/>
            </p:nvSpPr>
            <p:spPr bwMode="auto">
              <a:xfrm>
                <a:off x="5422900" y="4876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2900" y="4876800"/>
                <a:ext cx="392113" cy="469900"/>
              </a:xfrm>
              <a:prstGeom prst="rect">
                <a:avLst/>
              </a:prstGeom>
              <a:blipFill>
                <a:blip r:embed="rId6"/>
                <a:stretch>
                  <a:fillRect l="-3125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78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1" name="Object 5"/>
              <p:cNvSpPr txBox="1"/>
              <p:nvPr/>
            </p:nvSpPr>
            <p:spPr bwMode="auto">
              <a:xfrm>
                <a:off x="22098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75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8768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2" name="Object 6"/>
              <p:cNvSpPr txBox="1"/>
              <p:nvPr/>
            </p:nvSpPr>
            <p:spPr bwMode="auto">
              <a:xfrm>
                <a:off x="3505200" y="4800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8006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3" name="Object 7"/>
              <p:cNvSpPr txBox="1"/>
              <p:nvPr/>
            </p:nvSpPr>
            <p:spPr bwMode="auto">
              <a:xfrm>
                <a:off x="4800600" y="4800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8006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4" name="Object 8"/>
              <p:cNvSpPr txBox="1"/>
              <p:nvPr/>
            </p:nvSpPr>
            <p:spPr bwMode="auto">
              <a:xfrm>
                <a:off x="60960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175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8768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79" name="Oval 26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5" name="Object 9"/>
              <p:cNvSpPr txBox="1"/>
              <p:nvPr/>
            </p:nvSpPr>
            <p:spPr bwMode="auto">
              <a:xfrm>
                <a:off x="6184900" y="35941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4900" y="3594100"/>
                <a:ext cx="404813" cy="469900"/>
              </a:xfrm>
              <a:prstGeom prst="rect">
                <a:avLst/>
              </a:prstGeom>
              <a:blipFill>
                <a:blip r:embed="rId11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6" name="Object 10"/>
              <p:cNvSpPr txBox="1"/>
              <p:nvPr/>
            </p:nvSpPr>
            <p:spPr bwMode="auto">
              <a:xfrm>
                <a:off x="3048000" y="44196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75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4196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7" name="Object 11"/>
              <p:cNvSpPr txBox="1"/>
              <p:nvPr/>
            </p:nvSpPr>
            <p:spPr bwMode="auto">
              <a:xfrm>
                <a:off x="4267200" y="4495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175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495800"/>
                <a:ext cx="265113" cy="279400"/>
              </a:xfrm>
              <a:prstGeom prst="rect">
                <a:avLst/>
              </a:prstGeom>
              <a:blipFill>
                <a:blip r:embed="rId12"/>
                <a:stretch>
                  <a:fillRect r="-6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8" name="Object 12"/>
              <p:cNvSpPr txBox="1"/>
              <p:nvPr/>
            </p:nvSpPr>
            <p:spPr bwMode="auto">
              <a:xfrm>
                <a:off x="5562600" y="4419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4419600"/>
                <a:ext cx="279400" cy="381000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9" name="Object 13"/>
              <p:cNvSpPr txBox="1"/>
              <p:nvPr/>
            </p:nvSpPr>
            <p:spPr bwMode="auto">
              <a:xfrm>
                <a:off x="1676400" y="43434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5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3434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80" name="Freeform 32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60" name="Object 14"/>
              <p:cNvSpPr txBox="1"/>
              <p:nvPr/>
            </p:nvSpPr>
            <p:spPr bwMode="auto">
              <a:xfrm>
                <a:off x="5956300" y="23749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60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6300" y="2374900"/>
                <a:ext cx="671513" cy="442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81" name="Line 34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Freeform 35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Freeform 36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Freeform 37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61" name="Object 15"/>
              <p:cNvSpPr txBox="1"/>
              <p:nvPr/>
            </p:nvSpPr>
            <p:spPr bwMode="auto">
              <a:xfrm>
                <a:off x="3048000" y="2209800"/>
                <a:ext cx="1739900" cy="5699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6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209800"/>
                <a:ext cx="1739900" cy="5699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85" name="Group 40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63" name="Object 17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1763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87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762" name="Object 16"/>
              <p:cNvSpPr txBox="1"/>
              <p:nvPr/>
            </p:nvSpPr>
            <p:spPr bwMode="auto">
              <a:xfrm>
                <a:off x="6781800" y="48768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76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4876800"/>
                <a:ext cx="419100" cy="469900"/>
              </a:xfrm>
              <a:prstGeom prst="rect">
                <a:avLst/>
              </a:prstGeom>
              <a:blipFill>
                <a:blip r:embed="rId17"/>
                <a:stretch>
                  <a:fillRect l="-2941" r="-147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86" name="Text Box 44"/>
          <p:cNvSpPr txBox="1">
            <a:spLocks noChangeArrowheads="1"/>
          </p:cNvSpPr>
          <p:nvPr/>
        </p:nvSpPr>
        <p:spPr bwMode="auto">
          <a:xfrm>
            <a:off x="517525" y="14732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76583C-6546-4DB0-ADC8-D84E18DABF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2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Transition Function 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Object 39"/>
              <p:cNvSpPr txBox="1"/>
              <p:nvPr/>
            </p:nvSpPr>
            <p:spPr bwMode="auto">
              <a:xfrm>
                <a:off x="4800600" y="152400"/>
                <a:ext cx="3429000" cy="646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770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52400"/>
                <a:ext cx="3429000" cy="646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1" name="Oval 82"/>
          <p:cNvSpPr>
            <a:spLocks noChangeArrowheads="1"/>
          </p:cNvSpPr>
          <p:nvPr/>
        </p:nvSpPr>
        <p:spPr bwMode="auto">
          <a:xfrm>
            <a:off x="3140075" y="309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Object 83"/>
              <p:cNvSpPr txBox="1"/>
              <p:nvPr/>
            </p:nvSpPr>
            <p:spPr bwMode="auto">
              <a:xfrm>
                <a:off x="3216275" y="3098800"/>
                <a:ext cx="501650" cy="685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771" name="Object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275" y="3098800"/>
                <a:ext cx="50165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2" name="Line 84"/>
          <p:cNvSpPr>
            <a:spLocks noChangeShapeType="1"/>
          </p:cNvSpPr>
          <p:nvPr/>
        </p:nvSpPr>
        <p:spPr bwMode="auto">
          <a:xfrm flipV="1">
            <a:off x="38100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3" name="Oval 85"/>
          <p:cNvSpPr>
            <a:spLocks noChangeArrowheads="1"/>
          </p:cNvSpPr>
          <p:nvPr/>
        </p:nvSpPr>
        <p:spPr bwMode="auto">
          <a:xfrm>
            <a:off x="51054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Object 86"/>
              <p:cNvSpPr txBox="1"/>
              <p:nvPr/>
            </p:nvSpPr>
            <p:spPr bwMode="auto">
              <a:xfrm>
                <a:off x="5162550" y="3048000"/>
                <a:ext cx="500063" cy="6556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772" name="Object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2550" y="3048000"/>
                <a:ext cx="500063" cy="655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94"/>
              <p:cNvSpPr txBox="1"/>
              <p:nvPr/>
            </p:nvSpPr>
            <p:spPr bwMode="auto">
              <a:xfrm>
                <a:off x="4267200" y="2971800"/>
                <a:ext cx="457200" cy="42227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773" name="Object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2971800"/>
                <a:ext cx="457200" cy="422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Object 97"/>
              <p:cNvSpPr txBox="1"/>
              <p:nvPr/>
            </p:nvSpPr>
            <p:spPr bwMode="auto">
              <a:xfrm>
                <a:off x="3124200" y="1600200"/>
                <a:ext cx="2971800" cy="847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774" name="Object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1600200"/>
                <a:ext cx="2971800" cy="847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4" name="Text Box 98"/>
          <p:cNvSpPr txBox="1">
            <a:spLocks noChangeArrowheads="1"/>
          </p:cNvSpPr>
          <p:nvPr/>
        </p:nvSpPr>
        <p:spPr bwMode="auto">
          <a:xfrm>
            <a:off x="822325" y="4597400"/>
            <a:ext cx="69532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Describes the result of a transition</a:t>
            </a:r>
          </a:p>
          <a:p>
            <a:r>
              <a:rPr lang="en-US"/>
              <a:t>from state       with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5" name="Object 99"/>
              <p:cNvSpPr txBox="1"/>
              <p:nvPr/>
            </p:nvSpPr>
            <p:spPr bwMode="auto">
              <a:xfrm>
                <a:off x="3124200" y="5181600"/>
                <a:ext cx="501650" cy="685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775" name="Object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5181600"/>
                <a:ext cx="501650" cy="68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Object 100"/>
              <p:cNvSpPr txBox="1"/>
              <p:nvPr/>
            </p:nvSpPr>
            <p:spPr bwMode="auto">
              <a:xfrm>
                <a:off x="6248400" y="5257800"/>
                <a:ext cx="457200" cy="42227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776" name="Object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5257800"/>
                <a:ext cx="457200" cy="422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77004-8BD0-4D6A-B1EA-A42909342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33814" name="Oval 5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6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7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8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Oval 9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10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11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12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Line 13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Oval 14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Object 0"/>
              <p:cNvSpPr txBox="1"/>
              <p:nvPr/>
            </p:nvSpPr>
            <p:spPr bwMode="auto">
              <a:xfrm>
                <a:off x="4584700" y="53340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794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4700" y="5334000"/>
                <a:ext cx="392113" cy="469900"/>
              </a:xfrm>
              <a:prstGeom prst="rect">
                <a:avLst/>
              </a:prstGeom>
              <a:blipFill>
                <a:blip r:embed="rId2"/>
                <a:stretch>
                  <a:fillRect l="-1563" r="-1093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Object 1"/>
              <p:cNvSpPr txBox="1"/>
              <p:nvPr/>
            </p:nvSpPr>
            <p:spPr bwMode="auto">
              <a:xfrm>
                <a:off x="5880100" y="53340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79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0100" y="5334000"/>
                <a:ext cx="392113" cy="469900"/>
              </a:xfrm>
              <a:prstGeom prst="rect">
                <a:avLst/>
              </a:prstGeom>
              <a:blipFill>
                <a:blip r:embed="rId3"/>
                <a:stretch>
                  <a:fillRect l="-3125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Object 2"/>
              <p:cNvSpPr txBox="1"/>
              <p:nvPr/>
            </p:nvSpPr>
            <p:spPr bwMode="auto">
              <a:xfrm>
                <a:off x="7239000" y="53340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79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00" y="5334000"/>
                <a:ext cx="419100" cy="469900"/>
              </a:xfrm>
              <a:prstGeom prst="rect">
                <a:avLst/>
              </a:prstGeom>
              <a:blipFill>
                <a:blip r:embed="rId4"/>
                <a:stretch>
                  <a:fillRect l="-2941" r="-147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4" name="Line 18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Object 3"/>
              <p:cNvSpPr txBox="1"/>
              <p:nvPr/>
            </p:nvSpPr>
            <p:spPr bwMode="auto">
              <a:xfrm>
                <a:off x="2667000" y="5334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379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265113" cy="279400"/>
              </a:xfrm>
              <a:prstGeom prst="rect">
                <a:avLst/>
              </a:prstGeom>
              <a:blipFill>
                <a:blip r:embed="rId5"/>
                <a:stretch>
                  <a:fillRect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Object 4"/>
              <p:cNvSpPr txBox="1"/>
              <p:nvPr/>
            </p:nvSpPr>
            <p:spPr bwMode="auto">
              <a:xfrm>
                <a:off x="3962400" y="5257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7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257800"/>
                <a:ext cx="279400" cy="381000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9" name="Object 5"/>
              <p:cNvSpPr txBox="1"/>
              <p:nvPr/>
            </p:nvSpPr>
            <p:spPr bwMode="auto">
              <a:xfrm>
                <a:off x="5257800" y="5257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79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5257800"/>
                <a:ext cx="279400" cy="381000"/>
              </a:xfrm>
              <a:prstGeom prst="rect">
                <a:avLst/>
              </a:prstGeom>
              <a:blipFill>
                <a:blip r:embed="rId7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0" name="Object 6"/>
              <p:cNvSpPr txBox="1"/>
              <p:nvPr/>
            </p:nvSpPr>
            <p:spPr bwMode="auto">
              <a:xfrm>
                <a:off x="6553200" y="5334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380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3340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5" name="Oval 23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01" name="Object 7"/>
              <p:cNvSpPr txBox="1"/>
              <p:nvPr/>
            </p:nvSpPr>
            <p:spPr bwMode="auto">
              <a:xfrm>
                <a:off x="6642100" y="40513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80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100" y="4051300"/>
                <a:ext cx="404813" cy="469900"/>
              </a:xfrm>
              <a:prstGeom prst="rect">
                <a:avLst/>
              </a:prstGeom>
              <a:blipFill>
                <a:blip r:embed="rId9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2" name="Object 8"/>
              <p:cNvSpPr txBox="1"/>
              <p:nvPr/>
            </p:nvSpPr>
            <p:spPr bwMode="auto">
              <a:xfrm>
                <a:off x="35052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380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8768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3" name="Object 9"/>
              <p:cNvSpPr txBox="1"/>
              <p:nvPr/>
            </p:nvSpPr>
            <p:spPr bwMode="auto">
              <a:xfrm>
                <a:off x="4724400" y="4953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380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9530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4" name="Object 10"/>
              <p:cNvSpPr txBox="1"/>
              <p:nvPr/>
            </p:nvSpPr>
            <p:spPr bwMode="auto">
              <a:xfrm>
                <a:off x="6019800" y="4876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80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876800"/>
                <a:ext cx="279400" cy="381000"/>
              </a:xfrm>
              <a:prstGeom prst="rect">
                <a:avLst/>
              </a:prstGeom>
              <a:blipFill>
                <a:blip r:embed="rId11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5" name="Object 11"/>
              <p:cNvSpPr txBox="1"/>
              <p:nvPr/>
            </p:nvSpPr>
            <p:spPr bwMode="auto">
              <a:xfrm>
                <a:off x="2133600" y="4800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80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4800600"/>
                <a:ext cx="279400" cy="381000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6" name="Freeform 29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06" name="Object 12"/>
              <p:cNvSpPr txBox="1"/>
              <p:nvPr/>
            </p:nvSpPr>
            <p:spPr bwMode="auto">
              <a:xfrm>
                <a:off x="6413500" y="28321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80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500" y="2832100"/>
                <a:ext cx="671513" cy="442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27" name="Line 31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Freeform 32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Freeform 33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Freeform 34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1" name="Group 35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10" name="Object 16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3810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833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807" name="Object 13"/>
              <p:cNvSpPr txBox="1"/>
              <p:nvPr/>
            </p:nvSpPr>
            <p:spPr bwMode="auto">
              <a:xfrm>
                <a:off x="1981200" y="53340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807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334000"/>
                <a:ext cx="419100" cy="469900"/>
              </a:xfrm>
              <a:prstGeom prst="rect">
                <a:avLst/>
              </a:prstGeom>
              <a:blipFill>
                <a:blip r:embed="rId14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8" name="Object 14"/>
              <p:cNvSpPr txBox="1"/>
              <p:nvPr/>
            </p:nvSpPr>
            <p:spPr bwMode="auto">
              <a:xfrm>
                <a:off x="3314700" y="53340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80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5334000"/>
                <a:ext cx="341313" cy="469900"/>
              </a:xfrm>
              <a:prstGeom prst="rect">
                <a:avLst/>
              </a:prstGeom>
              <a:blipFill>
                <a:blip r:embed="rId1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9" name="Object 15"/>
              <p:cNvSpPr txBox="1"/>
              <p:nvPr/>
            </p:nvSpPr>
            <p:spPr bwMode="auto">
              <a:xfrm>
                <a:off x="3200400" y="1447800"/>
                <a:ext cx="2489200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80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1447800"/>
                <a:ext cx="2489200" cy="584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32" name="Text Box 42"/>
          <p:cNvSpPr txBox="1">
            <a:spLocks noChangeArrowheads="1"/>
          </p:cNvSpPr>
          <p:nvPr/>
        </p:nvSpPr>
        <p:spPr bwMode="auto">
          <a:xfrm>
            <a:off x="228600" y="11430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6CB30-1163-47B4-B0EA-FF9E140ACC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37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Object 1024"/>
              <p:cNvSpPr txBox="1"/>
              <p:nvPr/>
            </p:nvSpPr>
            <p:spPr bwMode="auto">
              <a:xfrm>
                <a:off x="3124200" y="1295400"/>
                <a:ext cx="2514600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18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1295400"/>
                <a:ext cx="2514600" cy="58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38" name="Oval 76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77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78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79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Oval 80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81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82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Line 83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Line 84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Oval 86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Object 1025"/>
              <p:cNvSpPr txBox="1"/>
              <p:nvPr/>
            </p:nvSpPr>
            <p:spPr bwMode="auto">
              <a:xfrm>
                <a:off x="3314700" y="53340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19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5334000"/>
                <a:ext cx="341313" cy="469900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Object 1026"/>
              <p:cNvSpPr txBox="1"/>
              <p:nvPr/>
            </p:nvSpPr>
            <p:spPr bwMode="auto">
              <a:xfrm>
                <a:off x="4584700" y="53340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20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4700" y="5334000"/>
                <a:ext cx="392113" cy="469900"/>
              </a:xfrm>
              <a:prstGeom prst="rect">
                <a:avLst/>
              </a:prstGeom>
              <a:blipFill>
                <a:blip r:embed="rId4"/>
                <a:stretch>
                  <a:fillRect l="-1563" r="-1093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1" name="Object 1027"/>
              <p:cNvSpPr txBox="1"/>
              <p:nvPr/>
            </p:nvSpPr>
            <p:spPr bwMode="auto">
              <a:xfrm>
                <a:off x="5880100" y="53340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21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0100" y="53340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3125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Object 1028"/>
              <p:cNvSpPr txBox="1"/>
              <p:nvPr/>
            </p:nvSpPr>
            <p:spPr bwMode="auto">
              <a:xfrm>
                <a:off x="7239000" y="53340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22" name="Object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00" y="5334000"/>
                <a:ext cx="419100" cy="469900"/>
              </a:xfrm>
              <a:prstGeom prst="rect">
                <a:avLst/>
              </a:prstGeom>
              <a:blipFill>
                <a:blip r:embed="rId6"/>
                <a:stretch>
                  <a:fillRect l="-2941" r="-147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48" name="Line 91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3" name="Object 1029"/>
              <p:cNvSpPr txBox="1"/>
              <p:nvPr/>
            </p:nvSpPr>
            <p:spPr bwMode="auto">
              <a:xfrm>
                <a:off x="2667000" y="5334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823" name="Object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4" name="Object 1030"/>
              <p:cNvSpPr txBox="1"/>
              <p:nvPr/>
            </p:nvSpPr>
            <p:spPr bwMode="auto">
              <a:xfrm>
                <a:off x="3962400" y="5257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24" name="Object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2578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5" name="Object 1031"/>
              <p:cNvSpPr txBox="1"/>
              <p:nvPr/>
            </p:nvSpPr>
            <p:spPr bwMode="auto">
              <a:xfrm>
                <a:off x="5257800" y="5257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25" name="Object 10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52578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6" name="Object 1032"/>
              <p:cNvSpPr txBox="1"/>
              <p:nvPr/>
            </p:nvSpPr>
            <p:spPr bwMode="auto">
              <a:xfrm>
                <a:off x="6553200" y="5334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4826" name="Object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3340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49" name="Oval 96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7" name="Object 1033"/>
              <p:cNvSpPr txBox="1"/>
              <p:nvPr/>
            </p:nvSpPr>
            <p:spPr bwMode="auto">
              <a:xfrm>
                <a:off x="6642100" y="40513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27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100" y="4051300"/>
                <a:ext cx="404813" cy="469900"/>
              </a:xfrm>
              <a:prstGeom prst="rect">
                <a:avLst/>
              </a:prstGeom>
              <a:blipFill>
                <a:blip r:embed="rId11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8" name="Object 1034"/>
              <p:cNvSpPr txBox="1"/>
              <p:nvPr/>
            </p:nvSpPr>
            <p:spPr bwMode="auto">
              <a:xfrm>
                <a:off x="35052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828" name="Object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8768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9" name="Object 1035"/>
              <p:cNvSpPr txBox="1"/>
              <p:nvPr/>
            </p:nvSpPr>
            <p:spPr bwMode="auto">
              <a:xfrm>
                <a:off x="4724400" y="4953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4829" name="Object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953000"/>
                <a:ext cx="265113" cy="279400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30" name="Object 1036"/>
              <p:cNvSpPr txBox="1"/>
              <p:nvPr/>
            </p:nvSpPr>
            <p:spPr bwMode="auto">
              <a:xfrm>
                <a:off x="6019800" y="4876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30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876800"/>
                <a:ext cx="279400" cy="381000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31" name="Object 1037"/>
              <p:cNvSpPr txBox="1"/>
              <p:nvPr/>
            </p:nvSpPr>
            <p:spPr bwMode="auto">
              <a:xfrm>
                <a:off x="2133600" y="4800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31" name="Object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48006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50" name="Freeform 102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32" name="Object 1038"/>
              <p:cNvSpPr txBox="1"/>
              <p:nvPr/>
            </p:nvSpPr>
            <p:spPr bwMode="auto">
              <a:xfrm>
                <a:off x="6413500" y="28321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32" name="Object 10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500" y="2832100"/>
                <a:ext cx="671513" cy="442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51" name="Line 104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Freeform 105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Freeform 106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Freeform 107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55" name="Group 108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34" name="Object 1040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4834" name="Object 10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856" name="Line 11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833" name="Object 1039"/>
              <p:cNvSpPr txBox="1"/>
              <p:nvPr/>
            </p:nvSpPr>
            <p:spPr bwMode="auto">
              <a:xfrm>
                <a:off x="1981200" y="53340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833" name="Object 10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334000"/>
                <a:ext cx="419100" cy="469900"/>
              </a:xfrm>
              <a:prstGeom prst="rect">
                <a:avLst/>
              </a:prstGeom>
              <a:blipFill>
                <a:blip r:embed="rId16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10BC1-0B25-476B-9D6C-4068C9B225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61" name="Oval 2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Oval 3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Oval 4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Oval 5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Oval 6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7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8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9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10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Object 1024"/>
              <p:cNvSpPr txBox="1"/>
              <p:nvPr/>
            </p:nvSpPr>
            <p:spPr bwMode="auto">
              <a:xfrm>
                <a:off x="1981200" y="53340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42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334000"/>
                <a:ext cx="419100" cy="469900"/>
              </a:xfrm>
              <a:prstGeom prst="rect">
                <a:avLst/>
              </a:prstGeom>
              <a:blipFill>
                <a:blip r:embed="rId2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70" name="Oval 12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Object 1025"/>
              <p:cNvSpPr txBox="1"/>
              <p:nvPr/>
            </p:nvSpPr>
            <p:spPr bwMode="auto">
              <a:xfrm>
                <a:off x="3314700" y="53340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43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5334000"/>
                <a:ext cx="341313" cy="469900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Object 1026"/>
              <p:cNvSpPr txBox="1"/>
              <p:nvPr/>
            </p:nvSpPr>
            <p:spPr bwMode="auto">
              <a:xfrm>
                <a:off x="4584700" y="53340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44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4700" y="5334000"/>
                <a:ext cx="392113" cy="469900"/>
              </a:xfrm>
              <a:prstGeom prst="rect">
                <a:avLst/>
              </a:prstGeom>
              <a:blipFill>
                <a:blip r:embed="rId4"/>
                <a:stretch>
                  <a:fillRect l="-1563" r="-1093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5" name="Object 1027"/>
              <p:cNvSpPr txBox="1"/>
              <p:nvPr/>
            </p:nvSpPr>
            <p:spPr bwMode="auto">
              <a:xfrm>
                <a:off x="5880100" y="53340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45" name="Object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0100" y="53340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3125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Object 1028"/>
              <p:cNvSpPr txBox="1"/>
              <p:nvPr/>
            </p:nvSpPr>
            <p:spPr bwMode="auto">
              <a:xfrm>
                <a:off x="7239000" y="53340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46" name="Object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00" y="5334000"/>
                <a:ext cx="419100" cy="469900"/>
              </a:xfrm>
              <a:prstGeom prst="rect">
                <a:avLst/>
              </a:prstGeom>
              <a:blipFill>
                <a:blip r:embed="rId6"/>
                <a:stretch>
                  <a:fillRect l="-2941" r="-147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71" name="Line 17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7" name="Object 1029"/>
              <p:cNvSpPr txBox="1"/>
              <p:nvPr/>
            </p:nvSpPr>
            <p:spPr bwMode="auto">
              <a:xfrm>
                <a:off x="2667000" y="5334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847" name="Object 10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8" name="Object 1030"/>
              <p:cNvSpPr txBox="1"/>
              <p:nvPr/>
            </p:nvSpPr>
            <p:spPr bwMode="auto">
              <a:xfrm>
                <a:off x="3962400" y="5257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48" name="Object 10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52578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9" name="Object 1031"/>
              <p:cNvSpPr txBox="1"/>
              <p:nvPr/>
            </p:nvSpPr>
            <p:spPr bwMode="auto">
              <a:xfrm>
                <a:off x="5257800" y="5257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49" name="Object 10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52578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0" name="Object 1032"/>
              <p:cNvSpPr txBox="1"/>
              <p:nvPr/>
            </p:nvSpPr>
            <p:spPr bwMode="auto">
              <a:xfrm>
                <a:off x="6553200" y="5334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5850" name="Object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3340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72" name="Oval 22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1" name="Object 1033"/>
              <p:cNvSpPr txBox="1"/>
              <p:nvPr/>
            </p:nvSpPr>
            <p:spPr bwMode="auto">
              <a:xfrm>
                <a:off x="6642100" y="40513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51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100" y="4051300"/>
                <a:ext cx="404813" cy="469900"/>
              </a:xfrm>
              <a:prstGeom prst="rect">
                <a:avLst/>
              </a:prstGeom>
              <a:blipFill>
                <a:blip r:embed="rId11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2" name="Object 1034"/>
              <p:cNvSpPr txBox="1"/>
              <p:nvPr/>
            </p:nvSpPr>
            <p:spPr bwMode="auto">
              <a:xfrm>
                <a:off x="35052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852" name="Object 10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8768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3" name="Object 1035"/>
              <p:cNvSpPr txBox="1"/>
              <p:nvPr/>
            </p:nvSpPr>
            <p:spPr bwMode="auto">
              <a:xfrm>
                <a:off x="4724400" y="4953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5853" name="Object 10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4953000"/>
                <a:ext cx="265113" cy="279400"/>
              </a:xfrm>
              <a:prstGeom prst="rect">
                <a:avLst/>
              </a:prstGeom>
              <a:blipFill>
                <a:blip r:embed="rId12"/>
                <a:stretch>
                  <a:fillRect r="-6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Object 1036"/>
              <p:cNvSpPr txBox="1"/>
              <p:nvPr/>
            </p:nvSpPr>
            <p:spPr bwMode="auto">
              <a:xfrm>
                <a:off x="6019800" y="48768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54" name="Object 1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4876800"/>
                <a:ext cx="279400" cy="381000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5" name="Object 1037"/>
              <p:cNvSpPr txBox="1"/>
              <p:nvPr/>
            </p:nvSpPr>
            <p:spPr bwMode="auto">
              <a:xfrm>
                <a:off x="2133600" y="4800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55" name="Object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48006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73" name="Freeform 28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6" name="Object 1038"/>
              <p:cNvSpPr txBox="1"/>
              <p:nvPr/>
            </p:nvSpPr>
            <p:spPr bwMode="auto">
              <a:xfrm>
                <a:off x="6413500" y="28321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56" name="Object 10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500" y="2832100"/>
                <a:ext cx="671513" cy="442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74" name="Line 30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Freeform 31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Freeform 32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Freeform 33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78" name="Group 34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58" name="Object 1040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5858" name="Object 10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879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857" name="Object 1039"/>
              <p:cNvSpPr txBox="1"/>
              <p:nvPr/>
            </p:nvSpPr>
            <p:spPr bwMode="auto">
              <a:xfrm>
                <a:off x="3124200" y="1295400"/>
                <a:ext cx="2514600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857" name="Object 10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1295400"/>
                <a:ext cx="2514600" cy="584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0A948-AE49-4EA3-A2CB-C5DA7850021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36907" name="Rectangle 39"/>
          <p:cNvSpPr>
            <a:spLocks noChangeArrowheads="1"/>
          </p:cNvSpPr>
          <p:nvPr/>
        </p:nvSpPr>
        <p:spPr bwMode="auto">
          <a:xfrm>
            <a:off x="838200" y="1447800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40"/>
          <p:cNvSpPr>
            <a:spLocks noChangeShapeType="1"/>
          </p:cNvSpPr>
          <p:nvPr/>
        </p:nvSpPr>
        <p:spPr bwMode="auto">
          <a:xfrm>
            <a:off x="1676400" y="1447800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1"/>
          <p:cNvSpPr>
            <a:spLocks noChangeShapeType="1"/>
          </p:cNvSpPr>
          <p:nvPr/>
        </p:nvSpPr>
        <p:spPr bwMode="auto">
          <a:xfrm>
            <a:off x="27432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Line 42"/>
          <p:cNvSpPr>
            <a:spLocks noChangeShapeType="1"/>
          </p:cNvSpPr>
          <p:nvPr/>
        </p:nvSpPr>
        <p:spPr bwMode="auto">
          <a:xfrm flipV="1">
            <a:off x="838200" y="20574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1" name="Line 43"/>
          <p:cNvSpPr>
            <a:spLocks noChangeShapeType="1"/>
          </p:cNvSpPr>
          <p:nvPr/>
        </p:nvSpPr>
        <p:spPr bwMode="auto">
          <a:xfrm flipV="1">
            <a:off x="838200" y="2667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Line 44"/>
          <p:cNvSpPr>
            <a:spLocks noChangeShapeType="1"/>
          </p:cNvSpPr>
          <p:nvPr/>
        </p:nvSpPr>
        <p:spPr bwMode="auto">
          <a:xfrm flipV="1">
            <a:off x="838200" y="3276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3" name="Line 45"/>
          <p:cNvSpPr>
            <a:spLocks noChangeShapeType="1"/>
          </p:cNvSpPr>
          <p:nvPr/>
        </p:nvSpPr>
        <p:spPr bwMode="auto">
          <a:xfrm flipV="1">
            <a:off x="838200" y="3886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4" name="Line 46"/>
          <p:cNvSpPr>
            <a:spLocks noChangeShapeType="1"/>
          </p:cNvSpPr>
          <p:nvPr/>
        </p:nvSpPr>
        <p:spPr bwMode="auto">
          <a:xfrm flipV="1">
            <a:off x="8382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48"/>
              <p:cNvSpPr txBox="1"/>
              <p:nvPr/>
            </p:nvSpPr>
            <p:spPr bwMode="auto">
              <a:xfrm>
                <a:off x="1066800" y="1524000"/>
                <a:ext cx="436563" cy="5334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66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524000"/>
                <a:ext cx="436563" cy="53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Object 49"/>
              <p:cNvSpPr txBox="1"/>
              <p:nvPr/>
            </p:nvSpPr>
            <p:spPr bwMode="auto">
              <a:xfrm>
                <a:off x="2120900" y="15699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867" name="Object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0900" y="15699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 r="-11628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Object 50"/>
              <p:cNvSpPr txBox="1"/>
              <p:nvPr/>
            </p:nvSpPr>
            <p:spPr bwMode="auto">
              <a:xfrm>
                <a:off x="3124200" y="16002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68" name="Object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1600200"/>
                <a:ext cx="279400" cy="381000"/>
              </a:xfrm>
              <a:prstGeom prst="rect">
                <a:avLst/>
              </a:prstGeom>
              <a:blipFill>
                <a:blip r:embed="rId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69" name="Object 51"/>
              <p:cNvSpPr txBox="1"/>
              <p:nvPr/>
            </p:nvSpPr>
            <p:spPr bwMode="auto">
              <a:xfrm>
                <a:off x="1066800" y="21336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69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133600"/>
                <a:ext cx="419100" cy="469900"/>
              </a:xfrm>
              <a:prstGeom prst="rect">
                <a:avLst/>
              </a:prstGeom>
              <a:blipFill>
                <a:blip r:embed="rId5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0" name="Object 52"/>
              <p:cNvSpPr txBox="1"/>
              <p:nvPr/>
            </p:nvSpPr>
            <p:spPr bwMode="auto">
              <a:xfrm>
                <a:off x="1066800" y="27432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0" name="Object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743200"/>
                <a:ext cx="341313" cy="469900"/>
              </a:xfrm>
              <a:prstGeom prst="rect">
                <a:avLst/>
              </a:prstGeom>
              <a:blipFill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1" name="Object 53"/>
              <p:cNvSpPr txBox="1"/>
              <p:nvPr/>
            </p:nvSpPr>
            <p:spPr bwMode="auto">
              <a:xfrm>
                <a:off x="1066800" y="3352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1" name="Object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352800"/>
                <a:ext cx="392113" cy="469900"/>
              </a:xfrm>
              <a:prstGeom prst="rect">
                <a:avLst/>
              </a:prstGeom>
              <a:blipFill>
                <a:blip r:embed="rId7"/>
                <a:stretch>
                  <a:fillRect l="-1563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2" name="Object 54"/>
              <p:cNvSpPr txBox="1"/>
              <p:nvPr/>
            </p:nvSpPr>
            <p:spPr bwMode="auto">
              <a:xfrm>
                <a:off x="1066800" y="39624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2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962400"/>
                <a:ext cx="392113" cy="469900"/>
              </a:xfrm>
              <a:prstGeom prst="rect">
                <a:avLst/>
              </a:prstGeom>
              <a:blipFill>
                <a:blip r:embed="rId8"/>
                <a:stretch>
                  <a:fillRect l="-1563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3" name="Object 55"/>
              <p:cNvSpPr txBox="1"/>
              <p:nvPr/>
            </p:nvSpPr>
            <p:spPr bwMode="auto">
              <a:xfrm>
                <a:off x="1066800" y="45720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3" name="Object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572000"/>
                <a:ext cx="419100" cy="469900"/>
              </a:xfrm>
              <a:prstGeom prst="rect">
                <a:avLst/>
              </a:prstGeom>
              <a:blipFill>
                <a:blip r:embed="rId9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15" name="Line 56"/>
          <p:cNvSpPr>
            <a:spLocks noChangeShapeType="1"/>
          </p:cNvSpPr>
          <p:nvPr/>
        </p:nvSpPr>
        <p:spPr bwMode="auto">
          <a:xfrm flipV="1">
            <a:off x="838200" y="5105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4" name="Object 57"/>
              <p:cNvSpPr txBox="1"/>
              <p:nvPr/>
            </p:nvSpPr>
            <p:spPr bwMode="auto">
              <a:xfrm>
                <a:off x="1066800" y="51816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4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181600"/>
                <a:ext cx="404813" cy="469900"/>
              </a:xfrm>
              <a:prstGeom prst="rect">
                <a:avLst/>
              </a:prstGeom>
              <a:blipFill>
                <a:blip r:embed="rId10"/>
                <a:stretch>
                  <a:fillRect l="-1515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5" name="Object 58"/>
              <p:cNvSpPr txBox="1"/>
              <p:nvPr/>
            </p:nvSpPr>
            <p:spPr bwMode="auto">
              <a:xfrm>
                <a:off x="2057400" y="21336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5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133600"/>
                <a:ext cx="341313" cy="469900"/>
              </a:xfrm>
              <a:prstGeom prst="rect">
                <a:avLst/>
              </a:prstGeom>
              <a:blipFill>
                <a:blip r:embed="rId11"/>
                <a:stretch>
                  <a:fillRect r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6" name="Object 59"/>
              <p:cNvSpPr txBox="1"/>
              <p:nvPr/>
            </p:nvSpPr>
            <p:spPr bwMode="auto">
              <a:xfrm>
                <a:off x="3016250" y="21336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6" name="Object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6250" y="2133600"/>
                <a:ext cx="404813" cy="469900"/>
              </a:xfrm>
              <a:prstGeom prst="rect">
                <a:avLst/>
              </a:prstGeom>
              <a:blipFill>
                <a:blip r:embed="rId12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7" name="Object 60"/>
              <p:cNvSpPr txBox="1"/>
              <p:nvPr/>
            </p:nvSpPr>
            <p:spPr bwMode="auto">
              <a:xfrm>
                <a:off x="2057400" y="27432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7" name="Object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743200"/>
                <a:ext cx="404813" cy="469900"/>
              </a:xfrm>
              <a:prstGeom prst="rect">
                <a:avLst/>
              </a:prstGeom>
              <a:blipFill>
                <a:blip r:embed="rId13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8" name="Object 61"/>
              <p:cNvSpPr txBox="1"/>
              <p:nvPr/>
            </p:nvSpPr>
            <p:spPr bwMode="auto">
              <a:xfrm>
                <a:off x="3048000" y="27432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8" name="Object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743200"/>
                <a:ext cx="392113" cy="469900"/>
              </a:xfrm>
              <a:prstGeom prst="rect">
                <a:avLst/>
              </a:prstGeom>
              <a:blipFill>
                <a:blip r:embed="rId7"/>
                <a:stretch>
                  <a:fillRect l="-1563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9" name="Object 62"/>
              <p:cNvSpPr txBox="1"/>
              <p:nvPr/>
            </p:nvSpPr>
            <p:spPr bwMode="auto">
              <a:xfrm>
                <a:off x="1981200" y="3276600"/>
                <a:ext cx="419100" cy="5334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79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276600"/>
                <a:ext cx="419100" cy="533400"/>
              </a:xfrm>
              <a:prstGeom prst="rect">
                <a:avLst/>
              </a:prstGeom>
              <a:blipFill>
                <a:blip r:embed="rId14"/>
                <a:stretch>
                  <a:fillRect l="-4348" r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0" name="Object 63"/>
              <p:cNvSpPr txBox="1"/>
              <p:nvPr/>
            </p:nvSpPr>
            <p:spPr bwMode="auto">
              <a:xfrm>
                <a:off x="3048000" y="3352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0" name="Object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352800"/>
                <a:ext cx="392113" cy="469900"/>
              </a:xfrm>
              <a:prstGeom prst="rect">
                <a:avLst/>
              </a:prstGeom>
              <a:blipFill>
                <a:blip r:embed="rId8"/>
                <a:stretch>
                  <a:fillRect l="-1563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1" name="Object 64"/>
              <p:cNvSpPr txBox="1"/>
              <p:nvPr/>
            </p:nvSpPr>
            <p:spPr bwMode="auto">
              <a:xfrm>
                <a:off x="1981200" y="39624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1" name="Object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962400"/>
                <a:ext cx="419100" cy="469900"/>
              </a:xfrm>
              <a:prstGeom prst="rect">
                <a:avLst/>
              </a:prstGeom>
              <a:blipFill>
                <a:blip r:embed="rId9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2" name="Object 65"/>
              <p:cNvSpPr txBox="1"/>
              <p:nvPr/>
            </p:nvSpPr>
            <p:spPr bwMode="auto">
              <a:xfrm>
                <a:off x="2971800" y="39624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2" name="Object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3962400"/>
                <a:ext cx="404813" cy="469900"/>
              </a:xfrm>
              <a:prstGeom prst="rect">
                <a:avLst/>
              </a:prstGeom>
              <a:blipFill>
                <a:blip r:embed="rId13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916" name="Group 76"/>
          <p:cNvGrpSpPr>
            <a:grpSpLocks/>
          </p:cNvGrpSpPr>
          <p:nvPr/>
        </p:nvGrpSpPr>
        <p:grpSpPr bwMode="auto">
          <a:xfrm>
            <a:off x="3352800" y="3733800"/>
            <a:ext cx="5638800" cy="2832100"/>
            <a:chOff x="1488" y="1960"/>
            <a:chExt cx="4167" cy="2008"/>
          </a:xfrm>
        </p:grpSpPr>
        <p:sp>
          <p:nvSpPr>
            <p:cNvPr id="36920" name="Oval 5"/>
            <p:cNvSpPr>
              <a:spLocks noChangeArrowheads="1"/>
            </p:cNvSpPr>
            <p:nvPr/>
          </p:nvSpPr>
          <p:spPr bwMode="auto">
            <a:xfrm>
              <a:off x="1872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Oval 6"/>
            <p:cNvSpPr>
              <a:spLocks noChangeArrowheads="1"/>
            </p:cNvSpPr>
            <p:nvPr/>
          </p:nvSpPr>
          <p:spPr bwMode="auto">
            <a:xfrm>
              <a:off x="350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Oval 7"/>
            <p:cNvSpPr>
              <a:spLocks noChangeArrowheads="1"/>
            </p:cNvSpPr>
            <p:nvPr/>
          </p:nvSpPr>
          <p:spPr bwMode="auto">
            <a:xfrm>
              <a:off x="4320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Oval 8"/>
            <p:cNvSpPr>
              <a:spLocks noChangeArrowheads="1"/>
            </p:cNvSpPr>
            <p:nvPr/>
          </p:nvSpPr>
          <p:spPr bwMode="auto">
            <a:xfrm>
              <a:off x="518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4" name="Line 9"/>
            <p:cNvSpPr>
              <a:spLocks noChangeShapeType="1"/>
            </p:cNvSpPr>
            <p:nvPr/>
          </p:nvSpPr>
          <p:spPr bwMode="auto">
            <a:xfrm>
              <a:off x="148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Line 10"/>
            <p:cNvSpPr>
              <a:spLocks noChangeShapeType="1"/>
            </p:cNvSpPr>
            <p:nvPr/>
          </p:nvSpPr>
          <p:spPr bwMode="auto">
            <a:xfrm>
              <a:off x="3024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Line 11"/>
            <p:cNvSpPr>
              <a:spLocks noChangeShapeType="1"/>
            </p:cNvSpPr>
            <p:nvPr/>
          </p:nvSpPr>
          <p:spPr bwMode="auto">
            <a:xfrm>
              <a:off x="3840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7" name="Line 12"/>
            <p:cNvSpPr>
              <a:spLocks noChangeShapeType="1"/>
            </p:cNvSpPr>
            <p:nvPr/>
          </p:nvSpPr>
          <p:spPr bwMode="auto">
            <a:xfrm>
              <a:off x="4656" y="3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8" name="Object 13"/>
                <p:cNvSpPr txBox="1"/>
                <p:nvPr/>
              </p:nvSpPr>
              <p:spPr bwMode="auto">
                <a:xfrm>
                  <a:off x="1920" y="3536"/>
                  <a:ext cx="264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88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3536"/>
                  <a:ext cx="264" cy="296"/>
                </a:xfrm>
                <a:prstGeom prst="rect">
                  <a:avLst/>
                </a:prstGeom>
                <a:blipFill>
                  <a:blip r:embed="rId15"/>
                  <a:stretch>
                    <a:fillRect r="-1206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28" name="Oval 14"/>
            <p:cNvSpPr>
              <a:spLocks noChangeArrowheads="1"/>
            </p:cNvSpPr>
            <p:nvPr/>
          </p:nvSpPr>
          <p:spPr bwMode="auto">
            <a:xfrm>
              <a:off x="2688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9" name="Object 15"/>
                <p:cNvSpPr txBox="1"/>
                <p:nvPr/>
              </p:nvSpPr>
              <p:spPr bwMode="auto">
                <a:xfrm>
                  <a:off x="2760" y="3536"/>
                  <a:ext cx="215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89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0" y="3536"/>
                  <a:ext cx="215" cy="296"/>
                </a:xfrm>
                <a:prstGeom prst="rect">
                  <a:avLst/>
                </a:prstGeom>
                <a:blipFill>
                  <a:blip r:embed="rId16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0" name="Object 16"/>
                <p:cNvSpPr txBox="1"/>
                <p:nvPr/>
              </p:nvSpPr>
              <p:spPr bwMode="auto">
                <a:xfrm>
                  <a:off x="3560" y="3536"/>
                  <a:ext cx="247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90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0" y="3536"/>
                  <a:ext cx="247" cy="296"/>
                </a:xfrm>
                <a:prstGeom prst="rect">
                  <a:avLst/>
                </a:prstGeom>
                <a:blipFill>
                  <a:blip r:embed="rId17"/>
                  <a:stretch>
                    <a:fillRect r="-18182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1" name="Object 17"/>
                <p:cNvSpPr txBox="1"/>
                <p:nvPr/>
              </p:nvSpPr>
              <p:spPr bwMode="auto">
                <a:xfrm>
                  <a:off x="4376" y="3536"/>
                  <a:ext cx="247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91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6" y="3536"/>
                  <a:ext cx="247" cy="296"/>
                </a:xfrm>
                <a:prstGeom prst="rect">
                  <a:avLst/>
                </a:prstGeom>
                <a:blipFill>
                  <a:blip r:embed="rId18"/>
                  <a:stretch>
                    <a:fillRect r="-2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2" name="Object 18"/>
                <p:cNvSpPr txBox="1"/>
                <p:nvPr/>
              </p:nvSpPr>
              <p:spPr bwMode="auto">
                <a:xfrm>
                  <a:off x="5232" y="3536"/>
                  <a:ext cx="264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92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2" y="3536"/>
                  <a:ext cx="264" cy="296"/>
                </a:xfrm>
                <a:prstGeom prst="rect">
                  <a:avLst/>
                </a:prstGeom>
                <a:blipFill>
                  <a:blip r:embed="rId19"/>
                  <a:stretch>
                    <a:fillRect r="-1016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29" name="Line 19"/>
            <p:cNvSpPr>
              <a:spLocks noChangeShapeType="1"/>
            </p:cNvSpPr>
            <p:nvPr/>
          </p:nvSpPr>
          <p:spPr bwMode="auto">
            <a:xfrm>
              <a:off x="2208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3" name="Object 20"/>
                <p:cNvSpPr txBox="1"/>
                <p:nvPr/>
              </p:nvSpPr>
              <p:spPr bwMode="auto">
                <a:xfrm>
                  <a:off x="2352" y="3536"/>
                  <a:ext cx="167" cy="176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6893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2" y="3536"/>
                  <a:ext cx="167" cy="176"/>
                </a:xfrm>
                <a:prstGeom prst="rect">
                  <a:avLst/>
                </a:prstGeom>
                <a:blipFill>
                  <a:blip r:embed="rId20"/>
                  <a:stretch>
                    <a:fillRect r="-24324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4" name="Object 21"/>
                <p:cNvSpPr txBox="1"/>
                <p:nvPr/>
              </p:nvSpPr>
              <p:spPr bwMode="auto">
                <a:xfrm>
                  <a:off x="3168" y="3488"/>
                  <a:ext cx="176" cy="240"/>
                </a:xfrm>
                <a:prstGeom prst="rect">
                  <a:avLst/>
                </a:prstGeom>
                <a:noFill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94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8" y="3488"/>
                  <a:ext cx="176" cy="240"/>
                </a:xfrm>
                <a:prstGeom prst="rect">
                  <a:avLst/>
                </a:prstGeom>
                <a:blipFill>
                  <a:blip r:embed="rId21"/>
                  <a:stretch>
                    <a:fillRect r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5" name="Object 22"/>
                <p:cNvSpPr txBox="1"/>
                <p:nvPr/>
              </p:nvSpPr>
              <p:spPr bwMode="auto">
                <a:xfrm>
                  <a:off x="3984" y="3488"/>
                  <a:ext cx="176" cy="240"/>
                </a:xfrm>
                <a:prstGeom prst="rect">
                  <a:avLst/>
                </a:prstGeom>
                <a:noFill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95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88"/>
                  <a:ext cx="176" cy="240"/>
                </a:xfrm>
                <a:prstGeom prst="rect">
                  <a:avLst/>
                </a:prstGeom>
                <a:blipFill>
                  <a:blip r:embed="rId22"/>
                  <a:stretch>
                    <a:fillRect r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6" name="Object 23"/>
                <p:cNvSpPr txBox="1"/>
                <p:nvPr/>
              </p:nvSpPr>
              <p:spPr bwMode="auto">
                <a:xfrm>
                  <a:off x="4800" y="3536"/>
                  <a:ext cx="167" cy="176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800"/>
                </a:p>
              </p:txBody>
            </p:sp>
          </mc:Choice>
          <mc:Fallback xmlns="">
            <p:sp>
              <p:nvSpPr>
                <p:cNvPr id="36896" name="Object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3536"/>
                  <a:ext cx="167" cy="176"/>
                </a:xfrm>
                <a:prstGeom prst="rect">
                  <a:avLst/>
                </a:prstGeom>
                <a:blipFill>
                  <a:blip r:embed="rId23"/>
                  <a:stretch>
                    <a:fillRect r="-24324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30" name="Oval 24"/>
            <p:cNvSpPr>
              <a:spLocks noChangeArrowheads="1"/>
            </p:cNvSpPr>
            <p:nvPr/>
          </p:nvSpPr>
          <p:spPr bwMode="auto">
            <a:xfrm>
              <a:off x="4808" y="2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7" name="Object 25"/>
                <p:cNvSpPr txBox="1"/>
                <p:nvPr/>
              </p:nvSpPr>
              <p:spPr bwMode="auto">
                <a:xfrm>
                  <a:off x="4856" y="2728"/>
                  <a:ext cx="255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897" name="Object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56" y="2728"/>
                  <a:ext cx="255" cy="296"/>
                </a:xfrm>
                <a:prstGeom prst="rect">
                  <a:avLst/>
                </a:prstGeom>
                <a:blipFill>
                  <a:blip r:embed="rId24"/>
                  <a:stretch>
                    <a:fillRect r="-160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8" name="Object 26"/>
                <p:cNvSpPr txBox="1"/>
                <p:nvPr/>
              </p:nvSpPr>
              <p:spPr bwMode="auto">
                <a:xfrm>
                  <a:off x="2880" y="3248"/>
                  <a:ext cx="167" cy="176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6898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3248"/>
                  <a:ext cx="167" cy="176"/>
                </a:xfrm>
                <a:prstGeom prst="rect">
                  <a:avLst/>
                </a:prstGeom>
                <a:blipFill>
                  <a:blip r:embed="rId25"/>
                  <a:stretch>
                    <a:fillRect r="-24324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9" name="Object 27"/>
                <p:cNvSpPr txBox="1"/>
                <p:nvPr/>
              </p:nvSpPr>
              <p:spPr bwMode="auto">
                <a:xfrm>
                  <a:off x="3648" y="3296"/>
                  <a:ext cx="167" cy="176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800"/>
                </a:p>
              </p:txBody>
            </p:sp>
          </mc:Choice>
          <mc:Fallback xmlns="">
            <p:sp>
              <p:nvSpPr>
                <p:cNvPr id="36899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48" y="3296"/>
                  <a:ext cx="167" cy="176"/>
                </a:xfrm>
                <a:prstGeom prst="rect">
                  <a:avLst/>
                </a:prstGeom>
                <a:blipFill>
                  <a:blip r:embed="rId26"/>
                  <a:stretch>
                    <a:fillRect r="-21053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00" name="Object 28"/>
                <p:cNvSpPr txBox="1"/>
                <p:nvPr/>
              </p:nvSpPr>
              <p:spPr bwMode="auto">
                <a:xfrm>
                  <a:off x="4464" y="3248"/>
                  <a:ext cx="176" cy="240"/>
                </a:xfrm>
                <a:prstGeom prst="rect">
                  <a:avLst/>
                </a:prstGeom>
                <a:noFill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900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4" y="3248"/>
                  <a:ext cx="176" cy="240"/>
                </a:xfrm>
                <a:prstGeom prst="rect">
                  <a:avLst/>
                </a:prstGeom>
                <a:blipFill>
                  <a:blip r:embed="rId27"/>
                  <a:stretch>
                    <a:fillRect r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01" name="Object 29"/>
                <p:cNvSpPr txBox="1"/>
                <p:nvPr/>
              </p:nvSpPr>
              <p:spPr bwMode="auto">
                <a:xfrm>
                  <a:off x="2016" y="3200"/>
                  <a:ext cx="176" cy="240"/>
                </a:xfrm>
                <a:prstGeom prst="rect">
                  <a:avLst/>
                </a:prstGeom>
                <a:noFill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901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6" y="3200"/>
                  <a:ext cx="176" cy="240"/>
                </a:xfrm>
                <a:prstGeom prst="rect">
                  <a:avLst/>
                </a:prstGeom>
                <a:blipFill>
                  <a:blip r:embed="rId28"/>
                  <a:stretch>
                    <a:fillRect r="-12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31" name="Freeform 30"/>
            <p:cNvSpPr>
              <a:spLocks/>
            </p:cNvSpPr>
            <p:nvPr/>
          </p:nvSpPr>
          <p:spPr bwMode="auto">
            <a:xfrm>
              <a:off x="4704" y="2240"/>
              <a:ext cx="416" cy="536"/>
            </a:xfrm>
            <a:custGeom>
              <a:avLst/>
              <a:gdLst>
                <a:gd name="T0" fmla="*/ 152 w 416"/>
                <a:gd name="T1" fmla="*/ 536 h 536"/>
                <a:gd name="T2" fmla="*/ 8 w 416"/>
                <a:gd name="T3" fmla="*/ 200 h 536"/>
                <a:gd name="T4" fmla="*/ 200 w 416"/>
                <a:gd name="T5" fmla="*/ 8 h 536"/>
                <a:gd name="T6" fmla="*/ 392 w 416"/>
                <a:gd name="T7" fmla="*/ 152 h 536"/>
                <a:gd name="T8" fmla="*/ 344 w 416"/>
                <a:gd name="T9" fmla="*/ 488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"/>
                <a:gd name="T16" fmla="*/ 0 h 536"/>
                <a:gd name="T17" fmla="*/ 416 w 416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" h="536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02" name="Object 31"/>
                <p:cNvSpPr txBox="1"/>
                <p:nvPr/>
              </p:nvSpPr>
              <p:spPr bwMode="auto">
                <a:xfrm>
                  <a:off x="4712" y="1960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6902" name="Objec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2" y="1960"/>
                  <a:ext cx="423" cy="27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32" name="Line 32"/>
            <p:cNvSpPr>
              <a:spLocks noChangeShapeType="1"/>
            </p:cNvSpPr>
            <p:nvPr/>
          </p:nvSpPr>
          <p:spPr bwMode="auto">
            <a:xfrm flipV="1">
              <a:off x="4560" y="3056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3" name="Freeform 33"/>
            <p:cNvSpPr>
              <a:spLocks/>
            </p:cNvSpPr>
            <p:nvPr/>
          </p:nvSpPr>
          <p:spPr bwMode="auto">
            <a:xfrm>
              <a:off x="3744" y="2960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432 w 1104"/>
                <a:gd name="T3" fmla="*/ 192 h 624"/>
                <a:gd name="T4" fmla="*/ 1104 w 1104"/>
                <a:gd name="T5" fmla="*/ 0 h 624"/>
                <a:gd name="T6" fmla="*/ 0 60000 65536"/>
                <a:gd name="T7" fmla="*/ 0 60000 65536"/>
                <a:gd name="T8" fmla="*/ 0 60000 65536"/>
                <a:gd name="T9" fmla="*/ 0 w 1104"/>
                <a:gd name="T10" fmla="*/ 0 h 624"/>
                <a:gd name="T11" fmla="*/ 1104 w 110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Freeform 34"/>
            <p:cNvSpPr>
              <a:spLocks/>
            </p:cNvSpPr>
            <p:nvPr/>
          </p:nvSpPr>
          <p:spPr bwMode="auto">
            <a:xfrm>
              <a:off x="2928" y="2840"/>
              <a:ext cx="1872" cy="744"/>
            </a:xfrm>
            <a:custGeom>
              <a:avLst/>
              <a:gdLst>
                <a:gd name="T0" fmla="*/ 0 w 1872"/>
                <a:gd name="T1" fmla="*/ 744 h 744"/>
                <a:gd name="T2" fmla="*/ 720 w 1872"/>
                <a:gd name="T3" fmla="*/ 120 h 744"/>
                <a:gd name="T4" fmla="*/ 1872 w 1872"/>
                <a:gd name="T5" fmla="*/ 24 h 744"/>
                <a:gd name="T6" fmla="*/ 0 60000 65536"/>
                <a:gd name="T7" fmla="*/ 0 60000 65536"/>
                <a:gd name="T8" fmla="*/ 0 60000 65536"/>
                <a:gd name="T9" fmla="*/ 0 w 1872"/>
                <a:gd name="T10" fmla="*/ 0 h 744"/>
                <a:gd name="T11" fmla="*/ 1872 w 1872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744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Freeform 35"/>
            <p:cNvSpPr>
              <a:spLocks/>
            </p:cNvSpPr>
            <p:nvPr/>
          </p:nvSpPr>
          <p:spPr bwMode="auto">
            <a:xfrm>
              <a:off x="2112" y="2448"/>
              <a:ext cx="2736" cy="1136"/>
            </a:xfrm>
            <a:custGeom>
              <a:avLst/>
              <a:gdLst>
                <a:gd name="T0" fmla="*/ 0 w 2736"/>
                <a:gd name="T1" fmla="*/ 1136 h 1136"/>
                <a:gd name="T2" fmla="*/ 720 w 2736"/>
                <a:gd name="T3" fmla="*/ 128 h 1136"/>
                <a:gd name="T4" fmla="*/ 2736 w 2736"/>
                <a:gd name="T5" fmla="*/ 368 h 1136"/>
                <a:gd name="T6" fmla="*/ 0 60000 65536"/>
                <a:gd name="T7" fmla="*/ 0 60000 65536"/>
                <a:gd name="T8" fmla="*/ 0 60000 65536"/>
                <a:gd name="T9" fmla="*/ 0 w 2736"/>
                <a:gd name="T10" fmla="*/ 0 h 1136"/>
                <a:gd name="T11" fmla="*/ 2736 w 2736"/>
                <a:gd name="T12" fmla="*/ 1136 h 1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1136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6" name="Oval 47"/>
            <p:cNvSpPr>
              <a:spLocks noChangeArrowheads="1"/>
            </p:cNvSpPr>
            <p:nvPr/>
          </p:nvSpPr>
          <p:spPr bwMode="auto">
            <a:xfrm>
              <a:off x="5088" y="344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37" name="Group 66"/>
            <p:cNvGrpSpPr>
              <a:grpSpLocks/>
            </p:cNvGrpSpPr>
            <p:nvPr/>
          </p:nvGrpSpPr>
          <p:grpSpPr bwMode="auto">
            <a:xfrm>
              <a:off x="5088" y="3072"/>
              <a:ext cx="567" cy="384"/>
              <a:chOff x="4224" y="1824"/>
              <a:chExt cx="567" cy="3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03" name="Object 67"/>
                  <p:cNvSpPr txBox="1"/>
                  <p:nvPr/>
                </p:nvSpPr>
                <p:spPr bwMode="auto">
                  <a:xfrm>
                    <a:off x="4368" y="1824"/>
                    <a:ext cx="423" cy="279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55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6903" name="Object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68" y="1824"/>
                    <a:ext cx="423" cy="27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938" name="Line 68"/>
              <p:cNvSpPr>
                <a:spLocks noChangeShapeType="1"/>
              </p:cNvSpPr>
              <p:nvPr/>
            </p:nvSpPr>
            <p:spPr bwMode="auto">
              <a:xfrm flipH="1" flipV="1">
                <a:off x="4224" y="182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883" name="Object 69"/>
              <p:cNvSpPr txBox="1"/>
              <p:nvPr/>
            </p:nvSpPr>
            <p:spPr bwMode="auto">
              <a:xfrm>
                <a:off x="2971800" y="51816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3" name="Object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5181600"/>
                <a:ext cx="404813" cy="469900"/>
              </a:xfrm>
              <a:prstGeom prst="rect">
                <a:avLst/>
              </a:prstGeom>
              <a:blipFill>
                <a:blip r:embed="rId13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4" name="Object 70"/>
              <p:cNvSpPr txBox="1"/>
              <p:nvPr/>
            </p:nvSpPr>
            <p:spPr bwMode="auto">
              <a:xfrm>
                <a:off x="1981200" y="51816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4" name="Object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5181600"/>
                <a:ext cx="404813" cy="469900"/>
              </a:xfrm>
              <a:prstGeom prst="rect">
                <a:avLst/>
              </a:prstGeom>
              <a:blipFill>
                <a:blip r:embed="rId10"/>
                <a:stretch>
                  <a:fillRect l="-1515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5" name="Object 71"/>
              <p:cNvSpPr txBox="1"/>
              <p:nvPr/>
            </p:nvSpPr>
            <p:spPr bwMode="auto">
              <a:xfrm>
                <a:off x="2971800" y="45720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5" name="Object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4572000"/>
                <a:ext cx="404813" cy="469900"/>
              </a:xfrm>
              <a:prstGeom prst="rect">
                <a:avLst/>
              </a:prstGeom>
              <a:blipFill>
                <a:blip r:embed="rId13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86" name="Object 72"/>
              <p:cNvSpPr txBox="1"/>
              <p:nvPr/>
            </p:nvSpPr>
            <p:spPr bwMode="auto">
              <a:xfrm>
                <a:off x="1981200" y="45720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6" name="Object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4572000"/>
                <a:ext cx="404813" cy="469900"/>
              </a:xfrm>
              <a:prstGeom prst="rect">
                <a:avLst/>
              </a:prstGeom>
              <a:blipFill>
                <a:blip r:embed="rId10"/>
                <a:stretch>
                  <a:fillRect l="-1515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17" name="Text Box 74"/>
          <p:cNvSpPr txBox="1">
            <a:spLocks noChangeArrowheads="1"/>
          </p:cNvSpPr>
          <p:nvPr/>
        </p:nvSpPr>
        <p:spPr bwMode="auto">
          <a:xfrm>
            <a:off x="0" y="0"/>
            <a:ext cx="4164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Transition Table for </a:t>
            </a:r>
          </a:p>
        </p:txBody>
      </p:sp>
      <p:sp>
        <p:nvSpPr>
          <p:cNvPr id="36918" name="Text Box 77"/>
          <p:cNvSpPr txBox="1">
            <a:spLocks noChangeArrowheads="1"/>
          </p:cNvSpPr>
          <p:nvPr/>
        </p:nvSpPr>
        <p:spPr bwMode="auto">
          <a:xfrm rot="-5400000">
            <a:off x="-423069" y="3318669"/>
            <a:ext cx="18526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states</a:t>
            </a:r>
          </a:p>
        </p:txBody>
      </p:sp>
      <p:sp>
        <p:nvSpPr>
          <p:cNvPr id="36919" name="Text Box 78"/>
          <p:cNvSpPr txBox="1">
            <a:spLocks noChangeArrowheads="1"/>
          </p:cNvSpPr>
          <p:nvPr/>
        </p:nvSpPr>
        <p:spPr bwMode="auto">
          <a:xfrm>
            <a:off x="1828800" y="788988"/>
            <a:ext cx="18589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87" name="Object 79"/>
              <p:cNvSpPr txBox="1"/>
              <p:nvPr/>
            </p:nvSpPr>
            <p:spPr bwMode="auto">
              <a:xfrm>
                <a:off x="4114800" y="0"/>
                <a:ext cx="436563" cy="5334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887" name="Object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0"/>
                <a:ext cx="436563" cy="53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15DD7-A281-4369-9594-CF830BA3E3D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Extended Transition Function  </a:t>
            </a:r>
          </a:p>
        </p:txBody>
      </p:sp>
      <p:sp>
        <p:nvSpPr>
          <p:cNvPr id="378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Object 0"/>
              <p:cNvSpPr txBox="1"/>
              <p:nvPr/>
            </p:nvSpPr>
            <p:spPr bwMode="auto">
              <a:xfrm>
                <a:off x="2209800" y="914400"/>
                <a:ext cx="4191000" cy="8572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890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914400"/>
                <a:ext cx="4191000" cy="857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Object 1"/>
              <p:cNvSpPr txBox="1"/>
              <p:nvPr/>
            </p:nvSpPr>
            <p:spPr bwMode="auto">
              <a:xfrm>
                <a:off x="2601913" y="2643188"/>
                <a:ext cx="3254375" cy="895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891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1913" y="2643188"/>
                <a:ext cx="3254375" cy="895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8" name="Text Box 90"/>
          <p:cNvSpPr txBox="1">
            <a:spLocks noChangeArrowheads="1"/>
          </p:cNvSpPr>
          <p:nvPr/>
        </p:nvSpPr>
        <p:spPr bwMode="auto">
          <a:xfrm>
            <a:off x="381000" y="4343400"/>
            <a:ext cx="72104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Describes the resulting state </a:t>
            </a:r>
          </a:p>
          <a:p>
            <a:r>
              <a:rPr lang="en-US"/>
              <a:t>after scanning string        from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2"/>
              <p:cNvSpPr txBox="1"/>
              <p:nvPr/>
            </p:nvSpPr>
            <p:spPr bwMode="auto">
              <a:xfrm>
                <a:off x="4572000" y="4953000"/>
                <a:ext cx="615950" cy="5683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89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4953000"/>
                <a:ext cx="615950" cy="568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3" name="Object 3"/>
              <p:cNvSpPr txBox="1"/>
              <p:nvPr/>
            </p:nvSpPr>
            <p:spPr bwMode="auto">
              <a:xfrm>
                <a:off x="7620000" y="4953000"/>
                <a:ext cx="460375" cy="628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89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4953000"/>
                <a:ext cx="460375" cy="628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DC99CA-8CA1-4CEF-AD5F-F4FFBE756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89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Object 0"/>
              <p:cNvSpPr txBox="1"/>
              <p:nvPr/>
            </p:nvSpPr>
            <p:spPr bwMode="auto">
              <a:xfrm>
                <a:off x="2514600" y="1524000"/>
                <a:ext cx="3016250" cy="7540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14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1524000"/>
                <a:ext cx="3016250" cy="754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34" name="Oval 6"/>
          <p:cNvSpPr>
            <a:spLocks noChangeArrowheads="1"/>
          </p:cNvSpPr>
          <p:nvPr/>
        </p:nvSpPr>
        <p:spPr bwMode="auto">
          <a:xfrm>
            <a:off x="18161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Oval 7"/>
          <p:cNvSpPr>
            <a:spLocks noChangeArrowheads="1"/>
          </p:cNvSpPr>
          <p:nvPr/>
        </p:nvSpPr>
        <p:spPr bwMode="auto">
          <a:xfrm>
            <a:off x="44069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8"/>
          <p:cNvSpPr>
            <a:spLocks noChangeArrowheads="1"/>
          </p:cNvSpPr>
          <p:nvPr/>
        </p:nvSpPr>
        <p:spPr bwMode="auto">
          <a:xfrm>
            <a:off x="57023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Oval 9"/>
          <p:cNvSpPr>
            <a:spLocks noChangeArrowheads="1"/>
          </p:cNvSpPr>
          <p:nvPr/>
        </p:nvSpPr>
        <p:spPr bwMode="auto">
          <a:xfrm>
            <a:off x="70739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Oval 10"/>
          <p:cNvSpPr>
            <a:spLocks noChangeArrowheads="1"/>
          </p:cNvSpPr>
          <p:nvPr/>
        </p:nvSpPr>
        <p:spPr bwMode="auto">
          <a:xfrm>
            <a:off x="69215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11"/>
          <p:cNvSpPr>
            <a:spLocks noChangeShapeType="1"/>
          </p:cNvSpPr>
          <p:nvPr/>
        </p:nvSpPr>
        <p:spPr bwMode="auto">
          <a:xfrm>
            <a:off x="12065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12"/>
          <p:cNvSpPr>
            <a:spLocks noChangeShapeType="1"/>
          </p:cNvSpPr>
          <p:nvPr/>
        </p:nvSpPr>
        <p:spPr bwMode="auto">
          <a:xfrm>
            <a:off x="36449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13"/>
          <p:cNvSpPr>
            <a:spLocks noChangeShapeType="1"/>
          </p:cNvSpPr>
          <p:nvPr/>
        </p:nvSpPr>
        <p:spPr bwMode="auto">
          <a:xfrm>
            <a:off x="49403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14"/>
          <p:cNvSpPr>
            <a:spLocks noChangeShapeType="1"/>
          </p:cNvSpPr>
          <p:nvPr/>
        </p:nvSpPr>
        <p:spPr bwMode="auto">
          <a:xfrm>
            <a:off x="62357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15"/>
          <p:cNvSpPr>
            <a:spLocks noChangeArrowheads="1"/>
          </p:cNvSpPr>
          <p:nvPr/>
        </p:nvSpPr>
        <p:spPr bwMode="auto">
          <a:xfrm>
            <a:off x="31115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Object 1"/>
              <p:cNvSpPr txBox="1"/>
              <p:nvPr/>
            </p:nvSpPr>
            <p:spPr bwMode="auto">
              <a:xfrm>
                <a:off x="5791200" y="57023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1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1200" y="5702300"/>
                <a:ext cx="392113" cy="469900"/>
              </a:xfrm>
              <a:prstGeom prst="rect">
                <a:avLst/>
              </a:prstGeom>
              <a:blipFill>
                <a:blip r:embed="rId3"/>
                <a:stretch>
                  <a:fillRect l="-1563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Object 2"/>
              <p:cNvSpPr txBox="1"/>
              <p:nvPr/>
            </p:nvSpPr>
            <p:spPr bwMode="auto">
              <a:xfrm>
                <a:off x="7150100" y="57023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1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0100" y="5702300"/>
                <a:ext cx="419100" cy="469900"/>
              </a:xfrm>
              <a:prstGeom prst="rect">
                <a:avLst/>
              </a:prstGeom>
              <a:blipFill>
                <a:blip r:embed="rId4"/>
                <a:stretch>
                  <a:fillRect l="-2899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44" name="Line 18"/>
          <p:cNvSpPr>
            <a:spLocks noChangeShapeType="1"/>
          </p:cNvSpPr>
          <p:nvPr/>
        </p:nvSpPr>
        <p:spPr bwMode="auto">
          <a:xfrm>
            <a:off x="23495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7" name="Object 3"/>
              <p:cNvSpPr txBox="1"/>
              <p:nvPr/>
            </p:nvSpPr>
            <p:spPr bwMode="auto">
              <a:xfrm>
                <a:off x="2578100" y="57023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91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8100" y="5702300"/>
                <a:ext cx="265113" cy="279400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8" name="Object 4"/>
              <p:cNvSpPr txBox="1"/>
              <p:nvPr/>
            </p:nvSpPr>
            <p:spPr bwMode="auto">
              <a:xfrm>
                <a:off x="3873500" y="56261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3500" y="5626100"/>
                <a:ext cx="279400" cy="381000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9" name="Object 5"/>
              <p:cNvSpPr txBox="1"/>
              <p:nvPr/>
            </p:nvSpPr>
            <p:spPr bwMode="auto">
              <a:xfrm>
                <a:off x="5168900" y="56261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1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8900" y="5626100"/>
                <a:ext cx="279400" cy="381000"/>
              </a:xfrm>
              <a:prstGeom prst="rect">
                <a:avLst/>
              </a:prstGeom>
              <a:blipFill>
                <a:blip r:embed="rId7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0" name="Object 6"/>
              <p:cNvSpPr txBox="1"/>
              <p:nvPr/>
            </p:nvSpPr>
            <p:spPr bwMode="auto">
              <a:xfrm>
                <a:off x="6464300" y="57023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92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4300" y="57023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45" name="Oval 23"/>
          <p:cNvSpPr>
            <a:spLocks noChangeArrowheads="1"/>
          </p:cNvSpPr>
          <p:nvPr/>
        </p:nvSpPr>
        <p:spPr bwMode="auto">
          <a:xfrm>
            <a:off x="64770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1" name="Object 7"/>
              <p:cNvSpPr txBox="1"/>
              <p:nvPr/>
            </p:nvSpPr>
            <p:spPr bwMode="auto">
              <a:xfrm>
                <a:off x="6553200" y="44196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2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4419600"/>
                <a:ext cx="404813" cy="469900"/>
              </a:xfrm>
              <a:prstGeom prst="rect">
                <a:avLst/>
              </a:prstGeom>
              <a:blipFill>
                <a:blip r:embed="rId9"/>
                <a:stretch>
                  <a:fillRect l="-1515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2" name="Object 8"/>
              <p:cNvSpPr txBox="1"/>
              <p:nvPr/>
            </p:nvSpPr>
            <p:spPr bwMode="auto">
              <a:xfrm>
                <a:off x="3416300" y="52451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892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300" y="52451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3" name="Object 9"/>
              <p:cNvSpPr txBox="1"/>
              <p:nvPr/>
            </p:nvSpPr>
            <p:spPr bwMode="auto">
              <a:xfrm>
                <a:off x="4635500" y="53213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3892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0" y="53213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4" name="Object 10"/>
              <p:cNvSpPr txBox="1"/>
              <p:nvPr/>
            </p:nvSpPr>
            <p:spPr bwMode="auto">
              <a:xfrm>
                <a:off x="5930900" y="52451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2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0900" y="5245100"/>
                <a:ext cx="279400" cy="381000"/>
              </a:xfrm>
              <a:prstGeom prst="rect">
                <a:avLst/>
              </a:prstGeom>
              <a:blipFill>
                <a:blip r:embed="rId11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5" name="Object 11"/>
              <p:cNvSpPr txBox="1"/>
              <p:nvPr/>
            </p:nvSpPr>
            <p:spPr bwMode="auto">
              <a:xfrm>
                <a:off x="2044700" y="51689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2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4700" y="5168900"/>
                <a:ext cx="279400" cy="381000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46" name="Freeform 29"/>
          <p:cNvSpPr>
            <a:spLocks/>
          </p:cNvSpPr>
          <p:nvPr/>
        </p:nvSpPr>
        <p:spPr bwMode="auto">
          <a:xfrm>
            <a:off x="6311900" y="36449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6" name="Object 12"/>
              <p:cNvSpPr txBox="1"/>
              <p:nvPr/>
            </p:nvSpPr>
            <p:spPr bwMode="auto">
              <a:xfrm>
                <a:off x="6324600" y="32004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92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3200400"/>
                <a:ext cx="671513" cy="442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47" name="Line 31"/>
          <p:cNvSpPr>
            <a:spLocks noChangeShapeType="1"/>
          </p:cNvSpPr>
          <p:nvPr/>
        </p:nvSpPr>
        <p:spPr bwMode="auto">
          <a:xfrm flipV="1">
            <a:off x="60833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Freeform 32"/>
          <p:cNvSpPr>
            <a:spLocks/>
          </p:cNvSpPr>
          <p:nvPr/>
        </p:nvSpPr>
        <p:spPr bwMode="auto">
          <a:xfrm>
            <a:off x="4787900" y="47879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Freeform 33"/>
          <p:cNvSpPr>
            <a:spLocks/>
          </p:cNvSpPr>
          <p:nvPr/>
        </p:nvSpPr>
        <p:spPr bwMode="auto">
          <a:xfrm>
            <a:off x="3492500" y="45974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Freeform 34"/>
          <p:cNvSpPr>
            <a:spLocks/>
          </p:cNvSpPr>
          <p:nvPr/>
        </p:nvSpPr>
        <p:spPr bwMode="auto">
          <a:xfrm>
            <a:off x="2197100" y="39751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1" name="Group 35"/>
          <p:cNvGrpSpPr>
            <a:grpSpLocks/>
          </p:cNvGrpSpPr>
          <p:nvPr/>
        </p:nvGrpSpPr>
        <p:grpSpPr bwMode="auto">
          <a:xfrm>
            <a:off x="6921500" y="49657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30" name="Object 16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930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54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52" name="Group 38"/>
          <p:cNvGrpSpPr>
            <a:grpSpLocks/>
          </p:cNvGrpSpPr>
          <p:nvPr/>
        </p:nvGrpSpPr>
        <p:grpSpPr bwMode="auto">
          <a:xfrm>
            <a:off x="1892300" y="5702300"/>
            <a:ext cx="2995613" cy="469900"/>
            <a:chOff x="1200" y="3400"/>
            <a:chExt cx="1887" cy="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27" name="Object 13"/>
                <p:cNvSpPr txBox="1"/>
                <p:nvPr/>
              </p:nvSpPr>
              <p:spPr bwMode="auto">
                <a:xfrm>
                  <a:off x="1200" y="3400"/>
                  <a:ext cx="264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927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3400"/>
                  <a:ext cx="264" cy="296"/>
                </a:xfrm>
                <a:prstGeom prst="rect">
                  <a:avLst/>
                </a:prstGeom>
                <a:blipFill>
                  <a:blip r:embed="rId14"/>
                  <a:stretch>
                    <a:fillRect l="-1449" r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28" name="Object 14"/>
                <p:cNvSpPr txBox="1"/>
                <p:nvPr/>
              </p:nvSpPr>
              <p:spPr bwMode="auto">
                <a:xfrm>
                  <a:off x="2040" y="3400"/>
                  <a:ext cx="215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928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0" y="3400"/>
                  <a:ext cx="215" cy="296"/>
                </a:xfrm>
                <a:prstGeom prst="rect">
                  <a:avLst/>
                </a:prstGeom>
                <a:blipFill>
                  <a:blip r:embed="rId15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29" name="Object 15"/>
                <p:cNvSpPr txBox="1"/>
                <p:nvPr/>
              </p:nvSpPr>
              <p:spPr bwMode="auto">
                <a:xfrm>
                  <a:off x="2840" y="3400"/>
                  <a:ext cx="247" cy="2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929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3400"/>
                  <a:ext cx="247" cy="296"/>
                </a:xfrm>
                <a:prstGeom prst="rect">
                  <a:avLst/>
                </a:prstGeom>
                <a:blipFill>
                  <a:blip r:embed="rId16"/>
                  <a:stretch>
                    <a:fillRect l="-3125"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53" name="Text Box 43"/>
          <p:cNvSpPr txBox="1">
            <a:spLocks noChangeArrowheads="1"/>
          </p:cNvSpPr>
          <p:nvPr/>
        </p:nvSpPr>
        <p:spPr bwMode="auto">
          <a:xfrm>
            <a:off x="457200" y="16002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DCC8F-8C5C-4D6A-9A18-9AFABB4A5D8C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8" name="Object 2"/>
              <p:cNvSpPr txBox="1"/>
              <p:nvPr/>
            </p:nvSpPr>
            <p:spPr bwMode="auto">
              <a:xfrm>
                <a:off x="2590800" y="1447800"/>
                <a:ext cx="4108450" cy="757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𝑎𝑏𝑏𝑏𝑎𝑎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3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1447800"/>
                <a:ext cx="4108450" cy="75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57" name="Oval 4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Oval 5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Oval 6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Oval 7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Oval 8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9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Line 10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11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Line 12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Oval 14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15"/>
              <p:cNvSpPr txBox="1"/>
              <p:nvPr/>
            </p:nvSpPr>
            <p:spPr bwMode="auto">
              <a:xfrm>
                <a:off x="3238500" y="53975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3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0" y="5397500"/>
                <a:ext cx="341313" cy="469900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Object 16"/>
              <p:cNvSpPr txBox="1"/>
              <p:nvPr/>
            </p:nvSpPr>
            <p:spPr bwMode="auto">
              <a:xfrm>
                <a:off x="4508500" y="53975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8500" y="5397500"/>
                <a:ext cx="392113" cy="469900"/>
              </a:xfrm>
              <a:prstGeom prst="rect">
                <a:avLst/>
              </a:prstGeom>
              <a:blipFill>
                <a:blip r:embed="rId4"/>
                <a:stretch>
                  <a:fillRect l="-3125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1" name="Object 17"/>
              <p:cNvSpPr txBox="1"/>
              <p:nvPr/>
            </p:nvSpPr>
            <p:spPr bwMode="auto">
              <a:xfrm>
                <a:off x="5803900" y="53975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3900" y="53975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1563" r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2" name="Object 18"/>
              <p:cNvSpPr txBox="1"/>
              <p:nvPr/>
            </p:nvSpPr>
            <p:spPr bwMode="auto">
              <a:xfrm>
                <a:off x="7162800" y="53975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5397500"/>
                <a:ext cx="419100" cy="469900"/>
              </a:xfrm>
              <a:prstGeom prst="rect">
                <a:avLst/>
              </a:prstGeom>
              <a:blipFill>
                <a:blip r:embed="rId6"/>
                <a:stretch>
                  <a:fillRect l="-1449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67" name="Line 19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3" name="Object 20"/>
              <p:cNvSpPr txBox="1"/>
              <p:nvPr/>
            </p:nvSpPr>
            <p:spPr bwMode="auto">
              <a:xfrm>
                <a:off x="2590800" y="5397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3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53975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4" name="Object 21"/>
              <p:cNvSpPr txBox="1"/>
              <p:nvPr/>
            </p:nvSpPr>
            <p:spPr bwMode="auto">
              <a:xfrm>
                <a:off x="3886200" y="53213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4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53213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5" name="Object 22"/>
              <p:cNvSpPr txBox="1"/>
              <p:nvPr/>
            </p:nvSpPr>
            <p:spPr bwMode="auto">
              <a:xfrm>
                <a:off x="5181600" y="53213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5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53213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23"/>
              <p:cNvSpPr txBox="1"/>
              <p:nvPr/>
            </p:nvSpPr>
            <p:spPr bwMode="auto">
              <a:xfrm>
                <a:off x="6477000" y="5397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6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53975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68" name="Oval 24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7" name="Object 25"/>
              <p:cNvSpPr txBox="1"/>
              <p:nvPr/>
            </p:nvSpPr>
            <p:spPr bwMode="auto">
              <a:xfrm>
                <a:off x="6565900" y="41148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7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00" y="4114800"/>
                <a:ext cx="404813" cy="469900"/>
              </a:xfrm>
              <a:prstGeom prst="rect">
                <a:avLst/>
              </a:prstGeom>
              <a:blipFill>
                <a:blip r:embed="rId10"/>
                <a:stretch>
                  <a:fillRect l="-1515" r="-757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8" name="Object 26"/>
              <p:cNvSpPr txBox="1"/>
              <p:nvPr/>
            </p:nvSpPr>
            <p:spPr bwMode="auto">
              <a:xfrm>
                <a:off x="3429000" y="49403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8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49403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9" name="Object 27"/>
              <p:cNvSpPr txBox="1"/>
              <p:nvPr/>
            </p:nvSpPr>
            <p:spPr bwMode="auto">
              <a:xfrm>
                <a:off x="4648200" y="5016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49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5016500"/>
                <a:ext cx="265113" cy="279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50" name="Object 28"/>
              <p:cNvSpPr txBox="1"/>
              <p:nvPr/>
            </p:nvSpPr>
            <p:spPr bwMode="auto">
              <a:xfrm>
                <a:off x="5943600" y="49403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50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4940300"/>
                <a:ext cx="279400" cy="381000"/>
              </a:xfrm>
              <a:prstGeom prst="rect">
                <a:avLst/>
              </a:prstGeom>
              <a:blipFill>
                <a:blip r:embed="rId12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51" name="Object 29"/>
              <p:cNvSpPr txBox="1"/>
              <p:nvPr/>
            </p:nvSpPr>
            <p:spPr bwMode="auto">
              <a:xfrm>
                <a:off x="2057400" y="48641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51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8641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69" name="Freeform 30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52" name="Object 31"/>
              <p:cNvSpPr txBox="1"/>
              <p:nvPr/>
            </p:nvSpPr>
            <p:spPr bwMode="auto">
              <a:xfrm>
                <a:off x="6337300" y="28956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52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7300" y="2895600"/>
                <a:ext cx="671513" cy="442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70" name="Line 32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Freeform 33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Freeform 34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Freeform 35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74" name="Group 36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54" name="Object 37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954" name="Object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975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953" name="Object 40"/>
              <p:cNvSpPr txBox="1"/>
              <p:nvPr/>
            </p:nvSpPr>
            <p:spPr bwMode="auto">
              <a:xfrm>
                <a:off x="1905000" y="53975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953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397500"/>
                <a:ext cx="419100" cy="469900"/>
              </a:xfrm>
              <a:prstGeom prst="rect">
                <a:avLst/>
              </a:prstGeom>
              <a:blipFill>
                <a:blip r:embed="rId15"/>
                <a:stretch>
                  <a:fillRect l="-294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21D60-392C-4CFD-A192-D5F876637447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Object 0"/>
              <p:cNvSpPr txBox="1"/>
              <p:nvPr/>
            </p:nvSpPr>
            <p:spPr bwMode="auto">
              <a:xfrm>
                <a:off x="2830513" y="1524000"/>
                <a:ext cx="3354387" cy="777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𝑏𝑏𝑎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2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513" y="1524000"/>
                <a:ext cx="3354387" cy="777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1" name="Oval 4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Oval 5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Oval 6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Oval 7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Oval 8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9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Line 10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11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12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Object 1"/>
              <p:cNvSpPr txBox="1"/>
              <p:nvPr/>
            </p:nvSpPr>
            <p:spPr bwMode="auto">
              <a:xfrm>
                <a:off x="1905000" y="53975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3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397500"/>
                <a:ext cx="419100" cy="469900"/>
              </a:xfrm>
              <a:prstGeom prst="rect">
                <a:avLst/>
              </a:prstGeom>
              <a:blipFill>
                <a:blip r:embed="rId3"/>
                <a:stretch>
                  <a:fillRect l="-294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0" name="Oval 14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4" name="Object 2"/>
              <p:cNvSpPr txBox="1"/>
              <p:nvPr/>
            </p:nvSpPr>
            <p:spPr bwMode="auto">
              <a:xfrm>
                <a:off x="3238500" y="53975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0" y="5397500"/>
                <a:ext cx="341313" cy="469900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5" name="Object 3"/>
              <p:cNvSpPr txBox="1"/>
              <p:nvPr/>
            </p:nvSpPr>
            <p:spPr bwMode="auto">
              <a:xfrm>
                <a:off x="4508500" y="53975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8500" y="53975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3125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6" name="Object 4"/>
              <p:cNvSpPr txBox="1"/>
              <p:nvPr/>
            </p:nvSpPr>
            <p:spPr bwMode="auto">
              <a:xfrm>
                <a:off x="5803900" y="53975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3900" y="5397500"/>
                <a:ext cx="392113" cy="469900"/>
              </a:xfrm>
              <a:prstGeom prst="rect">
                <a:avLst/>
              </a:prstGeom>
              <a:blipFill>
                <a:blip r:embed="rId6"/>
                <a:stretch>
                  <a:fillRect l="-1563" r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7" name="Object 5"/>
              <p:cNvSpPr txBox="1"/>
              <p:nvPr/>
            </p:nvSpPr>
            <p:spPr bwMode="auto">
              <a:xfrm>
                <a:off x="7162800" y="53975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2800" y="5397500"/>
                <a:ext cx="419100" cy="469900"/>
              </a:xfrm>
              <a:prstGeom prst="rect">
                <a:avLst/>
              </a:prstGeom>
              <a:blipFill>
                <a:blip r:embed="rId7"/>
                <a:stretch>
                  <a:fillRect l="-1449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1" name="Line 19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8" name="Object 6"/>
              <p:cNvSpPr txBox="1"/>
              <p:nvPr/>
            </p:nvSpPr>
            <p:spPr bwMode="auto">
              <a:xfrm>
                <a:off x="2590800" y="5397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53975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9" name="Object 7"/>
              <p:cNvSpPr txBox="1"/>
              <p:nvPr/>
            </p:nvSpPr>
            <p:spPr bwMode="auto">
              <a:xfrm>
                <a:off x="3886200" y="53213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6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53213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0" name="Object 8"/>
              <p:cNvSpPr txBox="1"/>
              <p:nvPr/>
            </p:nvSpPr>
            <p:spPr bwMode="auto">
              <a:xfrm>
                <a:off x="5181600" y="53213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5321300"/>
                <a:ext cx="279400" cy="381000"/>
              </a:xfrm>
              <a:prstGeom prst="rect">
                <a:avLst/>
              </a:prstGeom>
              <a:blipFill>
                <a:blip r:embed="rId10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1" name="Object 9"/>
              <p:cNvSpPr txBox="1"/>
              <p:nvPr/>
            </p:nvSpPr>
            <p:spPr bwMode="auto">
              <a:xfrm>
                <a:off x="6477000" y="5397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53975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2" name="Oval 24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2" name="Object 10"/>
              <p:cNvSpPr txBox="1"/>
              <p:nvPr/>
            </p:nvSpPr>
            <p:spPr bwMode="auto">
              <a:xfrm>
                <a:off x="6565900" y="41148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00" y="4114800"/>
                <a:ext cx="404813" cy="469900"/>
              </a:xfrm>
              <a:prstGeom prst="rect">
                <a:avLst/>
              </a:prstGeom>
              <a:blipFill>
                <a:blip r:embed="rId11"/>
                <a:stretch>
                  <a:fillRect l="-1515" r="-757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3" name="Object 11"/>
              <p:cNvSpPr txBox="1"/>
              <p:nvPr/>
            </p:nvSpPr>
            <p:spPr bwMode="auto">
              <a:xfrm>
                <a:off x="3429000" y="49403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49403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4" name="Object 12"/>
              <p:cNvSpPr txBox="1"/>
              <p:nvPr/>
            </p:nvSpPr>
            <p:spPr bwMode="auto">
              <a:xfrm>
                <a:off x="4648200" y="50165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5016500"/>
                <a:ext cx="265113" cy="279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5" name="Object 13"/>
              <p:cNvSpPr txBox="1"/>
              <p:nvPr/>
            </p:nvSpPr>
            <p:spPr bwMode="auto">
              <a:xfrm>
                <a:off x="5943600" y="49403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4940300"/>
                <a:ext cx="279400" cy="381000"/>
              </a:xfrm>
              <a:prstGeom prst="rect">
                <a:avLst/>
              </a:prstGeom>
              <a:blipFill>
                <a:blip r:embed="rId13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76" name="Object 14"/>
              <p:cNvSpPr txBox="1"/>
              <p:nvPr/>
            </p:nvSpPr>
            <p:spPr bwMode="auto">
              <a:xfrm>
                <a:off x="2057400" y="48641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8641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3" name="Freeform 30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7" name="Object 15"/>
              <p:cNvSpPr txBox="1"/>
              <p:nvPr/>
            </p:nvSpPr>
            <p:spPr bwMode="auto">
              <a:xfrm>
                <a:off x="6337300" y="28956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97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7300" y="2895600"/>
                <a:ext cx="671513" cy="442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4" name="Line 32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Freeform 33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4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Freeform 35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98" name="Group 36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8" name="Object 16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0978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99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8AF46-5E8C-41C3-9F96-4010D69CF7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8377" name="Rectangle 7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8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9F45534E-5D76-4190-832F-61C35DCB3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kern="0"/>
              <a:t>Deterministic Finite Automata (DFA)</a:t>
            </a: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5EADC9E5-7463-4F5F-8876-C62CC48E3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28" y="1516063"/>
            <a:ext cx="858018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accent2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accent2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accent2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accent2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accent2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accent2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In DFA, given current state, we know what next state will be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In other words, the exact state to which the machine moves can be determined. 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It has only one unique state, no choices and randomness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Easy and simple to design</a:t>
            </a:r>
          </a:p>
        </p:txBody>
      </p:sp>
      <p:grpSp>
        <p:nvGrpSpPr>
          <p:cNvPr id="84" name="Group 4">
            <a:extLst>
              <a:ext uri="{FF2B5EF4-FFF2-40B4-BE49-F238E27FC236}">
                <a16:creationId xmlns:a16="http://schemas.microsoft.com/office/drawing/2014/main" id="{8D8DF787-83B8-4216-94B4-E314B47731C0}"/>
              </a:ext>
            </a:extLst>
          </p:cNvPr>
          <p:cNvGrpSpPr>
            <a:grpSpLocks/>
          </p:cNvGrpSpPr>
          <p:nvPr/>
        </p:nvGrpSpPr>
        <p:grpSpPr bwMode="auto">
          <a:xfrm>
            <a:off x="5088731" y="3733799"/>
            <a:ext cx="4518573" cy="2846388"/>
            <a:chOff x="1408" y="1872"/>
            <a:chExt cx="3098" cy="1882"/>
          </a:xfrm>
        </p:grpSpPr>
        <p:grpSp>
          <p:nvGrpSpPr>
            <p:cNvPr id="85" name="Group 5">
              <a:extLst>
                <a:ext uri="{FF2B5EF4-FFF2-40B4-BE49-F238E27FC236}">
                  <a16:creationId xmlns:a16="http://schemas.microsoft.com/office/drawing/2014/main" id="{E46473CC-3B59-4BB7-A3B0-A3296CFA0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8" y="1872"/>
              <a:ext cx="3098" cy="1882"/>
              <a:chOff x="1408" y="1872"/>
              <a:chExt cx="3098" cy="1882"/>
            </a:xfrm>
          </p:grpSpPr>
          <p:sp>
            <p:nvSpPr>
              <p:cNvPr id="88" name="Text Box 6">
                <a:extLst>
                  <a:ext uri="{FF2B5EF4-FFF2-40B4-BE49-F238E27FC236}">
                    <a16:creationId xmlns:a16="http://schemas.microsoft.com/office/drawing/2014/main" id="{D47C665A-E6B9-4FC6-BF3B-BB550A1625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3104"/>
                <a:ext cx="401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Text Box 7">
                <a:extLst>
                  <a:ext uri="{FF2B5EF4-FFF2-40B4-BE49-F238E27FC236}">
                    <a16:creationId xmlns:a16="http://schemas.microsoft.com/office/drawing/2014/main" id="{5A05DB11-4468-463C-88D2-9643BC440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2" y="2424"/>
                <a:ext cx="401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0" name="Group 10">
                <a:extLst>
                  <a:ext uri="{FF2B5EF4-FFF2-40B4-BE49-F238E27FC236}">
                    <a16:creationId xmlns:a16="http://schemas.microsoft.com/office/drawing/2014/main" id="{4C99437F-0E59-45DB-9A9E-0505A3C92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872"/>
                <a:ext cx="2545" cy="942"/>
                <a:chOff x="1872" y="1872"/>
                <a:chExt cx="2545" cy="942"/>
              </a:xfrm>
            </p:grpSpPr>
            <p:sp>
              <p:nvSpPr>
                <p:cNvPr id="101" name="Text Box 11">
                  <a:extLst>
                    <a:ext uri="{FF2B5EF4-FFF2-40B4-BE49-F238E27FC236}">
                      <a16:creationId xmlns:a16="http://schemas.microsoft.com/office/drawing/2014/main" id="{81B9FF8A-95E2-4163-8ED6-1E28CC457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52" y="1872"/>
                  <a:ext cx="56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" name="Text Box 12">
                  <a:extLst>
                    <a:ext uri="{FF2B5EF4-FFF2-40B4-BE49-F238E27FC236}">
                      <a16:creationId xmlns:a16="http://schemas.microsoft.com/office/drawing/2014/main" id="{42E7AD38-9068-4BCC-901E-88BDF2942E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8" y="2468"/>
                  <a:ext cx="28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103" name="Group 13">
                  <a:extLst>
                    <a:ext uri="{FF2B5EF4-FFF2-40B4-BE49-F238E27FC236}">
                      <a16:creationId xmlns:a16="http://schemas.microsoft.com/office/drawing/2014/main" id="{ACE7A7AC-A70E-476B-AF6F-0F7DD8844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40" y="2234"/>
                  <a:ext cx="530" cy="387"/>
                  <a:chOff x="726" y="2634"/>
                  <a:chExt cx="566" cy="413"/>
                </a:xfrm>
              </p:grpSpPr>
              <p:sp>
                <p:nvSpPr>
                  <p:cNvPr id="109" name="Oval 14">
                    <a:extLst>
                      <a:ext uri="{FF2B5EF4-FFF2-40B4-BE49-F238E27FC236}">
                        <a16:creationId xmlns:a16="http://schemas.microsoft.com/office/drawing/2014/main" id="{EF2F6D7D-D832-4242-9064-2A12C4B6B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2644"/>
                    <a:ext cx="403" cy="40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0" name="Text Box 15">
                    <a:extLst>
                      <a:ext uri="{FF2B5EF4-FFF2-40B4-BE49-F238E27FC236}">
                        <a16:creationId xmlns:a16="http://schemas.microsoft.com/office/drawing/2014/main" id="{14B208A6-49D1-4826-BD59-CD34D555B4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" y="2634"/>
                    <a:ext cx="566" cy="3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    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en-US" sz="1600">
                        <a:solidFill>
                          <a:srgbClr val="000000"/>
                        </a:solidFill>
                        <a:latin typeface="Tahoma" panose="020B0604030504040204" pitchFamily="34" charset="0"/>
                        <a:sym typeface="Symbol" panose="05050102010706020507" pitchFamily="18" charset="2"/>
                      </a:rPr>
                      <a:t>B</a:t>
                    </a:r>
                    <a:endPara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4" name="Freeform 20">
                  <a:extLst>
                    <a:ext uri="{FF2B5EF4-FFF2-40B4-BE49-F238E27FC236}">
                      <a16:creationId xmlns:a16="http://schemas.microsoft.com/office/drawing/2014/main" id="{9A9FF0C3-1F15-4D16-9FDE-D8F14E0D80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2341" y="2492"/>
                  <a:ext cx="1267" cy="322"/>
                </a:xfrm>
                <a:custGeom>
                  <a:avLst/>
                  <a:gdLst>
                    <a:gd name="T0" fmla="*/ 0 w 2176"/>
                    <a:gd name="T1" fmla="*/ 284 h 336"/>
                    <a:gd name="T2" fmla="*/ 250 w 2176"/>
                    <a:gd name="T3" fmla="*/ 284 h 336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2176" h="336">
                      <a:moveTo>
                        <a:pt x="0" y="336"/>
                      </a:moveTo>
                      <a:cubicBezTo>
                        <a:pt x="558" y="66"/>
                        <a:pt x="1458" y="0"/>
                        <a:pt x="2176" y="33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arrow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Text Box 21">
                  <a:extLst>
                    <a:ext uri="{FF2B5EF4-FFF2-40B4-BE49-F238E27FC236}">
                      <a16:creationId xmlns:a16="http://schemas.microsoft.com/office/drawing/2014/main" id="{8BA0F6D9-6268-4212-921F-BC17889B6C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2877" y="2121"/>
                  <a:ext cx="239" cy="2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2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06" name="Group 22">
                  <a:extLst>
                    <a:ext uri="{FF2B5EF4-FFF2-40B4-BE49-F238E27FC236}">
                      <a16:creationId xmlns:a16="http://schemas.microsoft.com/office/drawing/2014/main" id="{3FF20ECF-F9A1-444F-8CD1-27C4700323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244"/>
                  <a:ext cx="566" cy="413"/>
                  <a:chOff x="726" y="2634"/>
                  <a:chExt cx="566" cy="413"/>
                </a:xfrm>
              </p:grpSpPr>
              <p:sp>
                <p:nvSpPr>
                  <p:cNvPr id="107" name="Oval 23">
                    <a:extLst>
                      <a:ext uri="{FF2B5EF4-FFF2-40B4-BE49-F238E27FC236}">
                        <a16:creationId xmlns:a16="http://schemas.microsoft.com/office/drawing/2014/main" id="{1BBCD971-8BA3-4E26-A8DA-D50289362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4" y="2644"/>
                    <a:ext cx="403" cy="40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100">
                      <a:solidFill>
                        <a:srgbClr val="00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24">
                    <a:extLst>
                      <a:ext uri="{FF2B5EF4-FFF2-40B4-BE49-F238E27FC236}">
                        <a16:creationId xmlns:a16="http://schemas.microsoft.com/office/drawing/2014/main" id="{B1A27448-579A-4EE8-B9A5-0016E78BB2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" y="2634"/>
                    <a:ext cx="566" cy="3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p"/>
                      <a:defRPr sz="20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    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en-US" sz="14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sym typeface="Symbol" panose="05050102010706020507" pitchFamily="18" charset="2"/>
                      </a:rPr>
                      <a:t>– </a:t>
                    </a:r>
                    <a:r>
                      <a:rPr lang="en-US" altLang="en-US" sz="15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91" name="Text Box 30">
                <a:extLst>
                  <a:ext uri="{FF2B5EF4-FFF2-40B4-BE49-F238E27FC236}">
                    <a16:creationId xmlns:a16="http://schemas.microsoft.com/office/drawing/2014/main" id="{DE669ECD-9A13-4B02-876D-946A08460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1" y="2767"/>
                <a:ext cx="56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" name="Text Box 31">
                <a:extLst>
                  <a:ext uri="{FF2B5EF4-FFF2-40B4-BE49-F238E27FC236}">
                    <a16:creationId xmlns:a16="http://schemas.microsoft.com/office/drawing/2014/main" id="{B823AE7D-FEB6-4908-BCF9-5A80111E4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7" y="3408"/>
                <a:ext cx="2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3" name="Group 32">
                <a:extLst>
                  <a:ext uri="{FF2B5EF4-FFF2-40B4-BE49-F238E27FC236}">
                    <a16:creationId xmlns:a16="http://schemas.microsoft.com/office/drawing/2014/main" id="{6EB5A09F-C8BC-42D6-914F-16BDB4B57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3186"/>
                <a:ext cx="530" cy="387"/>
                <a:chOff x="3539" y="3186"/>
                <a:chExt cx="530" cy="387"/>
              </a:xfrm>
            </p:grpSpPr>
            <p:sp>
              <p:nvSpPr>
                <p:cNvPr id="99" name="Oval 33">
                  <a:extLst>
                    <a:ext uri="{FF2B5EF4-FFF2-40B4-BE49-F238E27FC236}">
                      <a16:creationId xmlns:a16="http://schemas.microsoft.com/office/drawing/2014/main" id="{7C2F45BD-36AE-4BB4-89EE-0595D9FA1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2" y="3195"/>
                  <a:ext cx="377" cy="3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0" name="Text Box 34">
                  <a:extLst>
                    <a:ext uri="{FF2B5EF4-FFF2-40B4-BE49-F238E27FC236}">
                      <a16:creationId xmlns:a16="http://schemas.microsoft.com/office/drawing/2014/main" id="{6530DAC8-2E4C-486A-92C9-5909595ECE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9" y="3186"/>
                  <a:ext cx="530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en-US" sz="1600">
                      <a:solidFill>
                        <a:srgbClr val="000000"/>
                      </a:solidFill>
                      <a:latin typeface="Tahoma" panose="020B0604030504040204" pitchFamily="34" charset="0"/>
                      <a:sym typeface="Symbol" panose="05050102010706020507" pitchFamily="18" charset="2"/>
                    </a:rPr>
                    <a:t>D+</a:t>
                  </a:r>
                  <a:endParaRPr lang="en-US" altLang="en-US" sz="1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4" name="Freeform 39">
                <a:extLst>
                  <a:ext uri="{FF2B5EF4-FFF2-40B4-BE49-F238E27FC236}">
                    <a16:creationId xmlns:a16="http://schemas.microsoft.com/office/drawing/2014/main" id="{2D3089A4-DFD5-4CF6-AA4E-96B6591AD82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340" y="3432"/>
                <a:ext cx="1267" cy="322"/>
              </a:xfrm>
              <a:custGeom>
                <a:avLst/>
                <a:gdLst>
                  <a:gd name="T0" fmla="*/ 0 w 2176"/>
                  <a:gd name="T1" fmla="*/ 284 h 336"/>
                  <a:gd name="T2" fmla="*/ 250 w 2176"/>
                  <a:gd name="T3" fmla="*/ 284 h 33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76" h="336">
                    <a:moveTo>
                      <a:pt x="0" y="336"/>
                    </a:moveTo>
                    <a:cubicBezTo>
                      <a:pt x="558" y="66"/>
                      <a:pt x="1458" y="0"/>
                      <a:pt x="2176" y="33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Text Box 40">
                <a:extLst>
                  <a:ext uri="{FF2B5EF4-FFF2-40B4-BE49-F238E27FC236}">
                    <a16:creationId xmlns:a16="http://schemas.microsoft.com/office/drawing/2014/main" id="{2F4A11FF-E9D6-4A4D-A734-D57C4CFA9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877" y="3081"/>
                <a:ext cx="239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6" name="Group 41">
                <a:extLst>
                  <a:ext uri="{FF2B5EF4-FFF2-40B4-BE49-F238E27FC236}">
                    <a16:creationId xmlns:a16="http://schemas.microsoft.com/office/drawing/2014/main" id="{E887D2D0-494E-4331-B3A2-A2BF150704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1" y="3196"/>
                <a:ext cx="566" cy="413"/>
                <a:chOff x="1871" y="3196"/>
                <a:chExt cx="566" cy="413"/>
              </a:xfrm>
            </p:grpSpPr>
            <p:sp>
              <p:nvSpPr>
                <p:cNvPr id="97" name="Oval 42">
                  <a:extLst>
                    <a:ext uri="{FF2B5EF4-FFF2-40B4-BE49-F238E27FC236}">
                      <a16:creationId xmlns:a16="http://schemas.microsoft.com/office/drawing/2014/main" id="{9269E062-07A4-4F9E-B0A7-FF090624E1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" y="3206"/>
                  <a:ext cx="403" cy="40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1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43">
                  <a:extLst>
                    <a:ext uri="{FF2B5EF4-FFF2-40B4-BE49-F238E27FC236}">
                      <a16:creationId xmlns:a16="http://schemas.microsoft.com/office/drawing/2014/main" id="{A475019D-C974-42B9-8EBC-4381CA2750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1" y="3196"/>
                  <a:ext cx="566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p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p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</p:grpSp>
        </p:grp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8771459E-AB37-484D-A6C6-A41657707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088"/>
              <a:ext cx="1267" cy="322"/>
            </a:xfrm>
            <a:custGeom>
              <a:avLst/>
              <a:gdLst>
                <a:gd name="T0" fmla="*/ 0 w 2176"/>
                <a:gd name="T1" fmla="*/ 284 h 336"/>
                <a:gd name="T2" fmla="*/ 250 w 2176"/>
                <a:gd name="T3" fmla="*/ 284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419D7B44-B2E9-430E-B822-5534C6AF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3050"/>
              <a:ext cx="1267" cy="322"/>
            </a:xfrm>
            <a:custGeom>
              <a:avLst/>
              <a:gdLst>
                <a:gd name="T0" fmla="*/ 0 w 2176"/>
                <a:gd name="T1" fmla="*/ 284 h 336"/>
                <a:gd name="T2" fmla="*/ 250 w 2176"/>
                <a:gd name="T3" fmla="*/ 284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76" h="336">
                  <a:moveTo>
                    <a:pt x="0" y="336"/>
                  </a:moveTo>
                  <a:cubicBezTo>
                    <a:pt x="558" y="66"/>
                    <a:pt x="1458" y="0"/>
                    <a:pt x="2176" y="3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Freeform 39">
            <a:extLst>
              <a:ext uri="{FF2B5EF4-FFF2-40B4-BE49-F238E27FC236}">
                <a16:creationId xmlns:a16="http://schemas.microsoft.com/office/drawing/2014/main" id="{EE73F99C-55B8-4270-9DB1-74555C3E1DE9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343525" y="5241925"/>
            <a:ext cx="1022350" cy="228600"/>
          </a:xfrm>
          <a:custGeom>
            <a:avLst/>
            <a:gdLst>
              <a:gd name="T0" fmla="*/ 0 w 2176"/>
              <a:gd name="T1" fmla="*/ 142737568 h 336"/>
              <a:gd name="T2" fmla="*/ 162854341 w 2176"/>
              <a:gd name="T3" fmla="*/ 142737568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53">
            <a:extLst>
              <a:ext uri="{FF2B5EF4-FFF2-40B4-BE49-F238E27FC236}">
                <a16:creationId xmlns:a16="http://schemas.microsoft.com/office/drawing/2014/main" id="{0F7C4642-79F8-4CF5-9D1C-14EE43632551}"/>
              </a:ext>
            </a:extLst>
          </p:cNvPr>
          <p:cNvSpPr>
            <a:spLocks/>
          </p:cNvSpPr>
          <p:nvPr/>
        </p:nvSpPr>
        <p:spPr bwMode="auto">
          <a:xfrm rot="5095363">
            <a:off x="5908675" y="5294313"/>
            <a:ext cx="871537" cy="122238"/>
          </a:xfrm>
          <a:custGeom>
            <a:avLst/>
            <a:gdLst>
              <a:gd name="T0" fmla="*/ 0 w 2176"/>
              <a:gd name="T1" fmla="*/ 40850048 h 336"/>
              <a:gd name="T2" fmla="*/ 118303938 w 2176"/>
              <a:gd name="T3" fmla="*/ 40850048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53">
            <a:extLst>
              <a:ext uri="{FF2B5EF4-FFF2-40B4-BE49-F238E27FC236}">
                <a16:creationId xmlns:a16="http://schemas.microsoft.com/office/drawing/2014/main" id="{4B25958A-F625-4342-9EA0-5C50AA1CE453}"/>
              </a:ext>
            </a:extLst>
          </p:cNvPr>
          <p:cNvSpPr>
            <a:spLocks/>
          </p:cNvSpPr>
          <p:nvPr/>
        </p:nvSpPr>
        <p:spPr bwMode="auto">
          <a:xfrm rot="5095363">
            <a:off x="8339138" y="5262563"/>
            <a:ext cx="955675" cy="136525"/>
          </a:xfrm>
          <a:custGeom>
            <a:avLst/>
            <a:gdLst>
              <a:gd name="T0" fmla="*/ 0 w 2176"/>
              <a:gd name="T1" fmla="*/ 50953893 h 336"/>
              <a:gd name="T2" fmla="*/ 142364393 w 2176"/>
              <a:gd name="T3" fmla="*/ 50953893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39">
            <a:extLst>
              <a:ext uri="{FF2B5EF4-FFF2-40B4-BE49-F238E27FC236}">
                <a16:creationId xmlns:a16="http://schemas.microsoft.com/office/drawing/2014/main" id="{22F22F39-72BE-4EA3-A795-10153FFE86D1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7905750" y="5230813"/>
            <a:ext cx="985837" cy="141288"/>
          </a:xfrm>
          <a:custGeom>
            <a:avLst/>
            <a:gdLst>
              <a:gd name="T0" fmla="*/ 0 w 2176"/>
              <a:gd name="T1" fmla="*/ 54334908 h 336"/>
              <a:gd name="T2" fmla="*/ 151531211 w 2176"/>
              <a:gd name="T3" fmla="*/ 54334908 h 3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176" h="336">
                <a:moveTo>
                  <a:pt x="0" y="336"/>
                </a:moveTo>
                <a:cubicBezTo>
                  <a:pt x="558" y="66"/>
                  <a:pt x="1458" y="0"/>
                  <a:pt x="2176" y="33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Text Box 31">
            <a:extLst>
              <a:ext uri="{FF2B5EF4-FFF2-40B4-BE49-F238E27FC236}">
                <a16:creationId xmlns:a16="http://schemas.microsoft.com/office/drawing/2014/main" id="{8AC4A82A-21D2-4B38-9559-8F88FF46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441" y="5152300"/>
            <a:ext cx="4111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6" name="Text Box 31">
            <a:extLst>
              <a:ext uri="{FF2B5EF4-FFF2-40B4-BE49-F238E27FC236}">
                <a16:creationId xmlns:a16="http://schemas.microsoft.com/office/drawing/2014/main" id="{5F7D05F1-93DE-470F-B3D1-CBCFE2915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002" y="5182151"/>
            <a:ext cx="4111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" name="Text Box 31">
            <a:extLst>
              <a:ext uri="{FF2B5EF4-FFF2-40B4-BE49-F238E27FC236}">
                <a16:creationId xmlns:a16="http://schemas.microsoft.com/office/drawing/2014/main" id="{E8CB8434-D12D-4708-8913-7CD23B6F3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5116513"/>
            <a:ext cx="4111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2CB8FC-31AC-4834-BCE4-2C99EC8F1C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Special case: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Object 0"/>
              <p:cNvSpPr txBox="1"/>
              <p:nvPr/>
            </p:nvSpPr>
            <p:spPr bwMode="auto">
              <a:xfrm>
                <a:off x="3657600" y="3352800"/>
                <a:ext cx="3124200" cy="9413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986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3352800"/>
                <a:ext cx="3124200" cy="941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3505200" y="2286000"/>
            <a:ext cx="2689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any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Object 1"/>
              <p:cNvSpPr txBox="1"/>
              <p:nvPr/>
            </p:nvSpPr>
            <p:spPr bwMode="auto">
              <a:xfrm>
                <a:off x="6248400" y="2362200"/>
                <a:ext cx="404813" cy="55245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987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2362200"/>
                <a:ext cx="404813" cy="552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589A3E-56D9-466C-A33E-BA7A3159A833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0" name="Object 2"/>
              <p:cNvSpPr txBox="1"/>
              <p:nvPr/>
            </p:nvSpPr>
            <p:spPr bwMode="auto">
              <a:xfrm>
                <a:off x="3657600" y="228600"/>
                <a:ext cx="2895600" cy="8223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228600"/>
                <a:ext cx="2895600" cy="822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22" name="Oval 43"/>
          <p:cNvSpPr>
            <a:spLocks noChangeArrowheads="1"/>
          </p:cNvSpPr>
          <p:nvPr/>
        </p:nvSpPr>
        <p:spPr bwMode="auto">
          <a:xfrm>
            <a:off x="1752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44"/>
          <p:cNvSpPr>
            <a:spLocks noChangeArrowheads="1"/>
          </p:cNvSpPr>
          <p:nvPr/>
        </p:nvSpPr>
        <p:spPr bwMode="auto">
          <a:xfrm>
            <a:off x="7086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Freeform 46"/>
          <p:cNvSpPr>
            <a:spLocks/>
          </p:cNvSpPr>
          <p:nvPr/>
        </p:nvSpPr>
        <p:spPr bwMode="auto">
          <a:xfrm>
            <a:off x="2295525" y="5740400"/>
            <a:ext cx="4867275" cy="606425"/>
          </a:xfrm>
          <a:custGeom>
            <a:avLst/>
            <a:gdLst>
              <a:gd name="T0" fmla="*/ 0 w 2328"/>
              <a:gd name="T1" fmla="*/ 322262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2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2 h 382"/>
              <a:gd name="T24" fmla="*/ 2730524 w 2328"/>
              <a:gd name="T25" fmla="*/ 284163 h 382"/>
              <a:gd name="T26" fmla="*/ 3410019 w 2328"/>
              <a:gd name="T27" fmla="*/ 155575 h 382"/>
              <a:gd name="T28" fmla="*/ 3698543 w 2328"/>
              <a:gd name="T29" fmla="*/ 168275 h 382"/>
              <a:gd name="T30" fmla="*/ 3798899 w 2328"/>
              <a:gd name="T31" fmla="*/ 231775 h 382"/>
              <a:gd name="T32" fmla="*/ 3951524 w 2328"/>
              <a:gd name="T33" fmla="*/ 296863 h 382"/>
              <a:gd name="T34" fmla="*/ 4087423 w 2328"/>
              <a:gd name="T35" fmla="*/ 373062 h 382"/>
              <a:gd name="T36" fmla="*/ 4273500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Object 48"/>
              <p:cNvSpPr txBox="1"/>
              <p:nvPr/>
            </p:nvSpPr>
            <p:spPr bwMode="auto">
              <a:xfrm>
                <a:off x="1905000" y="5867400"/>
                <a:ext cx="241300" cy="330200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1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867400"/>
                <a:ext cx="241300" cy="330200"/>
              </a:xfrm>
              <a:prstGeom prst="rect">
                <a:avLst/>
              </a:prstGeom>
              <a:blipFill>
                <a:blip r:embed="rId3"/>
                <a:stretch>
                  <a:fillRect r="-10256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Object 49"/>
              <p:cNvSpPr txBox="1"/>
              <p:nvPr/>
            </p:nvSpPr>
            <p:spPr bwMode="auto">
              <a:xfrm>
                <a:off x="7194550" y="5810250"/>
                <a:ext cx="330200" cy="4445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2" name="Object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4550" y="5810250"/>
                <a:ext cx="330200" cy="444500"/>
              </a:xfrm>
              <a:prstGeom prst="rect">
                <a:avLst/>
              </a:prstGeom>
              <a:blipFill>
                <a:blip r:embed="rId4"/>
                <a:stretch>
                  <a:fillRect l="-1852" r="-16667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Object 51"/>
              <p:cNvSpPr txBox="1"/>
              <p:nvPr/>
            </p:nvSpPr>
            <p:spPr bwMode="auto">
              <a:xfrm>
                <a:off x="4419600" y="5638800"/>
                <a:ext cx="4572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3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5638800"/>
                <a:ext cx="4572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25" name="Oval 52"/>
          <p:cNvSpPr>
            <a:spLocks noChangeArrowheads="1"/>
          </p:cNvSpPr>
          <p:nvPr/>
        </p:nvSpPr>
        <p:spPr bwMode="auto">
          <a:xfrm>
            <a:off x="1828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53"/>
          <p:cNvSpPr>
            <a:spLocks noChangeArrowheads="1"/>
          </p:cNvSpPr>
          <p:nvPr/>
        </p:nvSpPr>
        <p:spPr bwMode="auto">
          <a:xfrm>
            <a:off x="7162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Object 55"/>
              <p:cNvSpPr txBox="1"/>
              <p:nvPr/>
            </p:nvSpPr>
            <p:spPr bwMode="auto">
              <a:xfrm>
                <a:off x="1981200" y="3429000"/>
                <a:ext cx="241300" cy="330200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4" name="Object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429000"/>
                <a:ext cx="241300" cy="330200"/>
              </a:xfrm>
              <a:prstGeom prst="rect">
                <a:avLst/>
              </a:prstGeom>
              <a:blipFill>
                <a:blip r:embed="rId6"/>
                <a:stretch>
                  <a:fillRect r="-750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5" name="Object 56"/>
              <p:cNvSpPr txBox="1"/>
              <p:nvPr/>
            </p:nvSpPr>
            <p:spPr bwMode="auto">
              <a:xfrm>
                <a:off x="7270750" y="3371850"/>
                <a:ext cx="330200" cy="4445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5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0750" y="3371850"/>
                <a:ext cx="330200" cy="444500"/>
              </a:xfrm>
              <a:prstGeom prst="rect">
                <a:avLst/>
              </a:prstGeom>
              <a:blipFill>
                <a:blip r:embed="rId7"/>
                <a:stretch>
                  <a:fillRect l="-3704" r="-14815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6" name="Object 57"/>
              <p:cNvSpPr txBox="1"/>
              <p:nvPr/>
            </p:nvSpPr>
            <p:spPr bwMode="auto">
              <a:xfrm>
                <a:off x="3429000" y="2514600"/>
                <a:ext cx="2971800" cy="665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6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2514600"/>
                <a:ext cx="2971800" cy="665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27" name="Oval 58"/>
          <p:cNvSpPr>
            <a:spLocks noChangeArrowheads="1"/>
          </p:cNvSpPr>
          <p:nvPr/>
        </p:nvSpPr>
        <p:spPr bwMode="auto">
          <a:xfrm>
            <a:off x="29051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60"/>
          <p:cNvSpPr>
            <a:spLocks noChangeArrowheads="1"/>
          </p:cNvSpPr>
          <p:nvPr/>
        </p:nvSpPr>
        <p:spPr bwMode="auto">
          <a:xfrm>
            <a:off x="39719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Oval 62"/>
          <p:cNvSpPr>
            <a:spLocks noChangeArrowheads="1"/>
          </p:cNvSpPr>
          <p:nvPr/>
        </p:nvSpPr>
        <p:spPr bwMode="auto">
          <a:xfrm>
            <a:off x="61817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64"/>
          <p:cNvSpPr>
            <a:spLocks noChangeShapeType="1"/>
          </p:cNvSpPr>
          <p:nvPr/>
        </p:nvSpPr>
        <p:spPr bwMode="auto">
          <a:xfrm>
            <a:off x="2371725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65"/>
          <p:cNvSpPr>
            <a:spLocks noChangeShapeType="1"/>
          </p:cNvSpPr>
          <p:nvPr/>
        </p:nvSpPr>
        <p:spPr bwMode="auto">
          <a:xfrm>
            <a:off x="3438525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66"/>
          <p:cNvSpPr>
            <a:spLocks noChangeShapeType="1"/>
          </p:cNvSpPr>
          <p:nvPr/>
        </p:nvSpPr>
        <p:spPr bwMode="auto">
          <a:xfrm>
            <a:off x="6715125" y="360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Freeform 67"/>
          <p:cNvSpPr>
            <a:spLocks/>
          </p:cNvSpPr>
          <p:nvPr/>
        </p:nvSpPr>
        <p:spPr bwMode="auto">
          <a:xfrm>
            <a:off x="4503738" y="33353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7" name="Object 68"/>
              <p:cNvSpPr txBox="1"/>
              <p:nvPr/>
            </p:nvSpPr>
            <p:spPr bwMode="auto">
              <a:xfrm>
                <a:off x="2447925" y="3225800"/>
                <a:ext cx="255588" cy="304800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7" name="Objec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7925" y="3225800"/>
                <a:ext cx="255588" cy="304800"/>
              </a:xfrm>
              <a:prstGeom prst="rect">
                <a:avLst/>
              </a:prstGeom>
              <a:blipFill>
                <a:blip r:embed="rId9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8" name="Object 69"/>
              <p:cNvSpPr txBox="1"/>
              <p:nvPr/>
            </p:nvSpPr>
            <p:spPr bwMode="auto">
              <a:xfrm>
                <a:off x="3498850" y="3225800"/>
                <a:ext cx="287338" cy="304800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8" name="Object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8850" y="3225800"/>
                <a:ext cx="287338" cy="304800"/>
              </a:xfrm>
              <a:prstGeom prst="rect">
                <a:avLst/>
              </a:prstGeom>
              <a:blipFill>
                <a:blip r:embed="rId10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9" name="Object 70"/>
              <p:cNvSpPr txBox="1"/>
              <p:nvPr/>
            </p:nvSpPr>
            <p:spPr bwMode="auto">
              <a:xfrm>
                <a:off x="6786563" y="3222625"/>
                <a:ext cx="295275" cy="312738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019" name="Object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6563" y="3222625"/>
                <a:ext cx="295275" cy="3127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34" name="Text Box 73"/>
          <p:cNvSpPr txBox="1">
            <a:spLocks noChangeArrowheads="1"/>
          </p:cNvSpPr>
          <p:nvPr/>
        </p:nvSpPr>
        <p:spPr bwMode="auto">
          <a:xfrm>
            <a:off x="2743200" y="4010025"/>
            <a:ext cx="41227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states may be repeated</a:t>
            </a:r>
          </a:p>
        </p:txBody>
      </p:sp>
      <p:sp>
        <p:nvSpPr>
          <p:cNvPr id="43035" name="Text Box 75"/>
          <p:cNvSpPr txBox="1">
            <a:spLocks noChangeArrowheads="1"/>
          </p:cNvSpPr>
          <p:nvPr/>
        </p:nvSpPr>
        <p:spPr bwMode="auto">
          <a:xfrm>
            <a:off x="762000" y="304800"/>
            <a:ext cx="2251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 general:</a:t>
            </a:r>
          </a:p>
        </p:txBody>
      </p:sp>
      <p:sp>
        <p:nvSpPr>
          <p:cNvPr id="43036" name="Text Box 76"/>
          <p:cNvSpPr txBox="1">
            <a:spLocks noChangeArrowheads="1"/>
          </p:cNvSpPr>
          <p:nvPr/>
        </p:nvSpPr>
        <p:spPr bwMode="auto">
          <a:xfrm>
            <a:off x="685800" y="1524000"/>
            <a:ext cx="8037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implies that there is a walk of transitions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C26FB-3807-4C7C-8F0F-BE38531913D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4041" name="Text Box 38"/>
          <p:cNvSpPr txBox="1">
            <a:spLocks noChangeArrowheads="1"/>
          </p:cNvSpPr>
          <p:nvPr/>
        </p:nvSpPr>
        <p:spPr bwMode="auto">
          <a:xfrm>
            <a:off x="46206" y="1075094"/>
            <a:ext cx="794159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Language L accepted by DFA machine M</a:t>
            </a:r>
          </a:p>
        </p:txBody>
      </p:sp>
      <p:sp>
        <p:nvSpPr>
          <p:cNvPr id="44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Accepted by DFA</a:t>
            </a:r>
          </a:p>
        </p:txBody>
      </p:sp>
      <p:sp>
        <p:nvSpPr>
          <p:cNvPr id="44043" name="Text Box 34"/>
          <p:cNvSpPr txBox="1">
            <a:spLocks noChangeArrowheads="1"/>
          </p:cNvSpPr>
          <p:nvPr/>
        </p:nvSpPr>
        <p:spPr bwMode="auto">
          <a:xfrm>
            <a:off x="280710" y="1777301"/>
            <a:ext cx="7992893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400" dirty="0"/>
              <a:t>is denoted as           and contains all the strings accepted by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Object 35"/>
              <p:cNvSpPr txBox="1"/>
              <p:nvPr/>
            </p:nvSpPr>
            <p:spPr bwMode="auto">
              <a:xfrm>
                <a:off x="2261706" y="1801389"/>
                <a:ext cx="1143000" cy="625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03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706" y="1801389"/>
                <a:ext cx="1143000" cy="625475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Object 36"/>
              <p:cNvSpPr txBox="1"/>
              <p:nvPr/>
            </p:nvSpPr>
            <p:spPr bwMode="auto">
              <a:xfrm>
                <a:off x="2117100" y="2186879"/>
                <a:ext cx="628650" cy="587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035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7100" y="2186879"/>
                <a:ext cx="628650" cy="587375"/>
              </a:xfrm>
              <a:prstGeom prst="rect">
                <a:avLst/>
              </a:prstGeom>
              <a:blipFill>
                <a:blip r:embed="rId3"/>
                <a:stretch>
                  <a:fillRect l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37" name="Object 46"/>
              <p:cNvSpPr txBox="1"/>
              <p:nvPr/>
            </p:nvSpPr>
            <p:spPr bwMode="auto">
              <a:xfrm>
                <a:off x="6458700" y="3083219"/>
                <a:ext cx="1143000" cy="625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037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8700" y="3083219"/>
                <a:ext cx="1143000" cy="625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44" name="Text Box 47"/>
          <p:cNvSpPr txBox="1">
            <a:spLocks noChangeArrowheads="1"/>
          </p:cNvSpPr>
          <p:nvPr/>
        </p:nvSpPr>
        <p:spPr bwMode="auto">
          <a:xfrm>
            <a:off x="152400" y="3089714"/>
            <a:ext cx="63738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We also say that        recognizes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8" name="Object 48"/>
              <p:cNvSpPr txBox="1"/>
              <p:nvPr/>
            </p:nvSpPr>
            <p:spPr bwMode="auto">
              <a:xfrm>
                <a:off x="3592107" y="3102270"/>
                <a:ext cx="628650" cy="587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038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2107" y="3102270"/>
                <a:ext cx="628650" cy="587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BF94BD-1F9E-4990-8E4C-64786DA76076}"/>
              </a:ext>
            </a:extLst>
          </p:cNvPr>
          <p:cNvSpPr txBox="1"/>
          <p:nvPr/>
        </p:nvSpPr>
        <p:spPr>
          <a:xfrm>
            <a:off x="228600" y="5373884"/>
            <a:ext cx="8175625" cy="81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</a:rPr>
              <a:t>A </a:t>
            </a:r>
            <a:r>
              <a:rPr lang="en-US" sz="1800" i="1" dirty="0">
                <a:solidFill>
                  <a:srgbClr val="C00000"/>
                </a:solidFill>
              </a:rPr>
              <a:t>word</a:t>
            </a:r>
            <a:r>
              <a:rPr lang="en-US" sz="1800" dirty="0">
                <a:solidFill>
                  <a:srgbClr val="C00000"/>
                </a:solidFill>
              </a:rPr>
              <a:t> w </a:t>
            </a:r>
            <a:r>
              <a:rPr lang="en-US" sz="1800" dirty="0"/>
              <a:t>is a string of letters from alphabets (</a:t>
            </a:r>
            <a:r>
              <a:rPr lang="en-US" sz="1800" dirty="0">
                <a:sym typeface="Symbol" pitchFamily="-105" charset="2"/>
              </a:rPr>
              <a:t>)</a:t>
            </a:r>
            <a:r>
              <a:rPr lang="en-US" sz="1800" dirty="0"/>
              <a:t> in a linear sequence. </a:t>
            </a:r>
            <a:r>
              <a:rPr lang="en-US" sz="1800" dirty="0" err="1"/>
              <a:t>eg.</a:t>
            </a:r>
            <a:r>
              <a:rPr lang="en-US" sz="1800" dirty="0"/>
              <a:t> 0110 that is taken from </a:t>
            </a:r>
            <a:r>
              <a:rPr lang="en-US" sz="1800" dirty="0">
                <a:sym typeface="Symbol" pitchFamily="-105" charset="2"/>
              </a:rPr>
              <a:t>.</a:t>
            </a:r>
            <a:endParaRPr lang="en-US" sz="1800" dirty="0"/>
          </a:p>
          <a:p>
            <a:pPr marL="342900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ym typeface="Symbol" pitchFamily="-105" charset="2"/>
              </a:rPr>
              <a:t></a:t>
            </a:r>
            <a:r>
              <a:rPr lang="en-US" sz="1800" dirty="0"/>
              <a:t>w</a:t>
            </a:r>
            <a:r>
              <a:rPr lang="en-US" sz="1800" dirty="0">
                <a:sym typeface="Symbol" pitchFamily="-105" charset="2"/>
              </a:rPr>
              <a:t></a:t>
            </a:r>
            <a:r>
              <a:rPr lang="en-US" sz="1800" dirty="0"/>
              <a:t> denotes the </a:t>
            </a:r>
            <a:r>
              <a:rPr lang="en-US" sz="1800" i="1" dirty="0"/>
              <a:t>length</a:t>
            </a:r>
            <a:r>
              <a:rPr lang="en-US" sz="1800" dirty="0"/>
              <a:t> of word 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0B0334E2-7FEF-4958-AE99-FF5D835EADC7}"/>
                  </a:ext>
                </a:extLst>
              </p:cNvPr>
              <p:cNvSpPr txBox="1"/>
              <p:nvPr/>
            </p:nvSpPr>
            <p:spPr bwMode="auto">
              <a:xfrm>
                <a:off x="1981200" y="3720579"/>
                <a:ext cx="4953000" cy="742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0B0334E2-7FEF-4958-AE99-FF5D835E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3720579"/>
                <a:ext cx="4953000" cy="742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CF9A5-6C29-4512-9E89-6FDB3081C6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5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For a DFA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Language accepted by       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  <a:p>
            <a:pPr>
              <a:buFontTx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Object 4"/>
              <p:cNvSpPr txBox="1"/>
              <p:nvPr/>
            </p:nvSpPr>
            <p:spPr bwMode="auto">
              <a:xfrm>
                <a:off x="2514600" y="914400"/>
                <a:ext cx="4953000" cy="742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05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914400"/>
                <a:ext cx="4953000" cy="742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Object 5"/>
              <p:cNvSpPr txBox="1"/>
              <p:nvPr/>
            </p:nvSpPr>
            <p:spPr bwMode="auto">
              <a:xfrm>
                <a:off x="4343400" y="2133600"/>
                <a:ext cx="762000" cy="54927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05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133600"/>
                <a:ext cx="762000" cy="549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Object 6"/>
              <p:cNvSpPr txBox="1"/>
              <p:nvPr/>
            </p:nvSpPr>
            <p:spPr bwMode="auto">
              <a:xfrm>
                <a:off x="914400" y="3124200"/>
                <a:ext cx="7543800" cy="8969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06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124200"/>
                <a:ext cx="7543800" cy="896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8" name="Oval 7"/>
          <p:cNvSpPr>
            <a:spLocks noChangeArrowheads="1"/>
          </p:cNvSpPr>
          <p:nvPr/>
        </p:nvSpPr>
        <p:spPr bwMode="auto">
          <a:xfrm>
            <a:off x="1209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8"/>
          <p:cNvSpPr>
            <a:spLocks noChangeArrowheads="1"/>
          </p:cNvSpPr>
          <p:nvPr/>
        </p:nvSpPr>
        <p:spPr bwMode="auto">
          <a:xfrm>
            <a:off x="6543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Freeform 9"/>
          <p:cNvSpPr>
            <a:spLocks/>
          </p:cNvSpPr>
          <p:nvPr/>
        </p:nvSpPr>
        <p:spPr bwMode="auto">
          <a:xfrm>
            <a:off x="1752600" y="4953000"/>
            <a:ext cx="4867275" cy="606425"/>
          </a:xfrm>
          <a:custGeom>
            <a:avLst/>
            <a:gdLst>
              <a:gd name="T0" fmla="*/ 0 w 2328"/>
              <a:gd name="T1" fmla="*/ 322262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2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2 h 382"/>
              <a:gd name="T24" fmla="*/ 2730524 w 2328"/>
              <a:gd name="T25" fmla="*/ 284163 h 382"/>
              <a:gd name="T26" fmla="*/ 3410019 w 2328"/>
              <a:gd name="T27" fmla="*/ 155575 h 382"/>
              <a:gd name="T28" fmla="*/ 3698543 w 2328"/>
              <a:gd name="T29" fmla="*/ 168275 h 382"/>
              <a:gd name="T30" fmla="*/ 3798899 w 2328"/>
              <a:gd name="T31" fmla="*/ 231775 h 382"/>
              <a:gd name="T32" fmla="*/ 3951524 w 2328"/>
              <a:gd name="T33" fmla="*/ 296863 h 382"/>
              <a:gd name="T34" fmla="*/ 4087423 w 2328"/>
              <a:gd name="T35" fmla="*/ 373062 h 382"/>
              <a:gd name="T36" fmla="*/ 4273500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1" name="Object 10"/>
              <p:cNvSpPr txBox="1"/>
              <p:nvPr/>
            </p:nvSpPr>
            <p:spPr bwMode="auto">
              <a:xfrm>
                <a:off x="1292225" y="5003800"/>
                <a:ext cx="381000" cy="4826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06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2225" y="5003800"/>
                <a:ext cx="381000" cy="482600"/>
              </a:xfrm>
              <a:prstGeom prst="rect">
                <a:avLst/>
              </a:prstGeom>
              <a:blipFill>
                <a:blip r:embed="rId5"/>
                <a:stretch>
                  <a:fillRect l="-3226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2" name="Object 11"/>
              <p:cNvSpPr txBox="1"/>
              <p:nvPr/>
            </p:nvSpPr>
            <p:spPr bwMode="auto">
              <a:xfrm>
                <a:off x="6651625" y="5022850"/>
                <a:ext cx="330200" cy="4445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06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1625" y="5022850"/>
                <a:ext cx="330200" cy="444500"/>
              </a:xfrm>
              <a:prstGeom prst="rect">
                <a:avLst/>
              </a:prstGeom>
              <a:blipFill>
                <a:blip r:embed="rId6"/>
                <a:stretch>
                  <a:fillRect l="-1852" r="-16667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3" name="Object 12"/>
              <p:cNvSpPr txBox="1"/>
              <p:nvPr/>
            </p:nvSpPr>
            <p:spPr bwMode="auto">
              <a:xfrm>
                <a:off x="3876675" y="4851400"/>
                <a:ext cx="4572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5063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6675" y="4851400"/>
                <a:ext cx="4572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71" name="Oval 13"/>
          <p:cNvSpPr>
            <a:spLocks noChangeArrowheads="1"/>
          </p:cNvSpPr>
          <p:nvPr/>
        </p:nvSpPr>
        <p:spPr bwMode="auto">
          <a:xfrm>
            <a:off x="6400800" y="4876800"/>
            <a:ext cx="841375" cy="835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4" name="Object 14"/>
              <p:cNvSpPr txBox="1"/>
              <p:nvPr/>
            </p:nvSpPr>
            <p:spPr bwMode="auto">
              <a:xfrm>
                <a:off x="7696200" y="5029200"/>
                <a:ext cx="1016000" cy="4445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06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5029200"/>
                <a:ext cx="1016000" cy="444500"/>
              </a:xfrm>
              <a:prstGeom prst="rect">
                <a:avLst/>
              </a:prstGeom>
              <a:blipFill>
                <a:blip r:embed="rId8"/>
                <a:stretch>
                  <a:fillRect l="-1205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72" name="Line 9"/>
          <p:cNvSpPr>
            <a:spLocks noChangeShapeType="1"/>
          </p:cNvSpPr>
          <p:nvPr/>
        </p:nvSpPr>
        <p:spPr bwMode="auto">
          <a:xfrm>
            <a:off x="609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836E0-97D0-48AA-9056-FD78B6DCA6A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6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Language rejected by     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Object 7"/>
              <p:cNvSpPr txBox="1"/>
              <p:nvPr/>
            </p:nvSpPr>
            <p:spPr bwMode="auto">
              <a:xfrm>
                <a:off x="1143000" y="1981200"/>
                <a:ext cx="7239000" cy="9096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082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7239000" cy="909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Object 9"/>
              <p:cNvSpPr txBox="1"/>
              <p:nvPr/>
            </p:nvSpPr>
            <p:spPr bwMode="auto">
              <a:xfrm>
                <a:off x="4495800" y="838200"/>
                <a:ext cx="533400" cy="48418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08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838200"/>
                <a:ext cx="533400" cy="484188"/>
              </a:xfrm>
              <a:prstGeom prst="rect">
                <a:avLst/>
              </a:prstGeom>
              <a:blipFill>
                <a:blip r:embed="rId3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838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6172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Freeform 12"/>
          <p:cNvSpPr>
            <a:spLocks/>
          </p:cNvSpPr>
          <p:nvPr/>
        </p:nvSpPr>
        <p:spPr bwMode="auto">
          <a:xfrm>
            <a:off x="1381125" y="3911600"/>
            <a:ext cx="4953000" cy="606425"/>
          </a:xfrm>
          <a:custGeom>
            <a:avLst/>
            <a:gdLst>
              <a:gd name="T0" fmla="*/ 0 w 2328"/>
              <a:gd name="T1" fmla="*/ 322262 h 382"/>
              <a:gd name="T2" fmla="*/ 138293 w 2328"/>
              <a:gd name="T3" fmla="*/ 115888 h 382"/>
              <a:gd name="T4" fmla="*/ 759545 w 2328"/>
              <a:gd name="T5" fmla="*/ 0 h 382"/>
              <a:gd name="T6" fmla="*/ 931879 w 2328"/>
              <a:gd name="T7" fmla="*/ 12700 h 382"/>
              <a:gd name="T8" fmla="*/ 1157402 w 2328"/>
              <a:gd name="T9" fmla="*/ 155575 h 382"/>
              <a:gd name="T10" fmla="*/ 1397818 w 2328"/>
              <a:gd name="T11" fmla="*/ 334962 h 382"/>
              <a:gd name="T12" fmla="*/ 1778654 w 2328"/>
              <a:gd name="T13" fmla="*/ 541338 h 382"/>
              <a:gd name="T14" fmla="*/ 1829716 w 2328"/>
              <a:gd name="T15" fmla="*/ 579438 h 382"/>
              <a:gd name="T16" fmla="*/ 1933967 w 2328"/>
              <a:gd name="T17" fmla="*/ 606425 h 382"/>
              <a:gd name="T18" fmla="*/ 2227574 w 2328"/>
              <a:gd name="T19" fmla="*/ 592138 h 382"/>
              <a:gd name="T20" fmla="*/ 2365866 w 2328"/>
              <a:gd name="T21" fmla="*/ 503238 h 382"/>
              <a:gd name="T22" fmla="*/ 2676492 w 2328"/>
              <a:gd name="T23" fmla="*/ 322262 h 382"/>
              <a:gd name="T24" fmla="*/ 2778616 w 2328"/>
              <a:gd name="T25" fmla="*/ 284163 h 382"/>
              <a:gd name="T26" fmla="*/ 3470078 w 2328"/>
              <a:gd name="T27" fmla="*/ 155575 h 382"/>
              <a:gd name="T28" fmla="*/ 3763684 w 2328"/>
              <a:gd name="T29" fmla="*/ 168275 h 382"/>
              <a:gd name="T30" fmla="*/ 3865807 w 2328"/>
              <a:gd name="T31" fmla="*/ 231775 h 382"/>
              <a:gd name="T32" fmla="*/ 4021120 w 2328"/>
              <a:gd name="T33" fmla="*/ 296863 h 382"/>
              <a:gd name="T34" fmla="*/ 4159413 w 2328"/>
              <a:gd name="T35" fmla="*/ 373062 h 382"/>
              <a:gd name="T36" fmla="*/ 4348767 w 2328"/>
              <a:gd name="T37" fmla="*/ 450850 h 382"/>
              <a:gd name="T38" fmla="*/ 4661522 w 2328"/>
              <a:gd name="T39" fmla="*/ 438150 h 382"/>
              <a:gd name="T40" fmla="*/ 4780666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Object 13"/>
              <p:cNvSpPr txBox="1"/>
              <p:nvPr/>
            </p:nvSpPr>
            <p:spPr bwMode="auto">
              <a:xfrm>
                <a:off x="920750" y="3962400"/>
                <a:ext cx="381000" cy="4826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084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750" y="3962400"/>
                <a:ext cx="381000" cy="482600"/>
              </a:xfrm>
              <a:prstGeom prst="rect">
                <a:avLst/>
              </a:prstGeom>
              <a:blipFill>
                <a:blip r:embed="rId4"/>
                <a:stretch>
                  <a:fillRect l="-1587" r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5" name="Object 14"/>
              <p:cNvSpPr txBox="1"/>
              <p:nvPr/>
            </p:nvSpPr>
            <p:spPr bwMode="auto">
              <a:xfrm>
                <a:off x="6280150" y="3981450"/>
                <a:ext cx="330200" cy="4445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085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0150" y="3981450"/>
                <a:ext cx="330200" cy="444500"/>
              </a:xfrm>
              <a:prstGeom prst="rect">
                <a:avLst/>
              </a:prstGeom>
              <a:blipFill>
                <a:blip r:embed="rId5"/>
                <a:stretch>
                  <a:fillRect l="-1852" r="-16667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6" name="Object 15"/>
              <p:cNvSpPr txBox="1"/>
              <p:nvPr/>
            </p:nvSpPr>
            <p:spPr bwMode="auto">
              <a:xfrm>
                <a:off x="3505200" y="3810000"/>
                <a:ext cx="4572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08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3810000"/>
                <a:ext cx="4572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7" name="Object 17"/>
              <p:cNvSpPr txBox="1"/>
              <p:nvPr/>
            </p:nvSpPr>
            <p:spPr bwMode="auto">
              <a:xfrm>
                <a:off x="7248525" y="3987800"/>
                <a:ext cx="1016000" cy="4445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08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5" y="3987800"/>
                <a:ext cx="1016000" cy="444500"/>
              </a:xfrm>
              <a:prstGeom prst="rect">
                <a:avLst/>
              </a:prstGeom>
              <a:blipFill>
                <a:blip r:embed="rId7"/>
                <a:stretch>
                  <a:fillRect l="-599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94" name="Line 9"/>
          <p:cNvSpPr>
            <a:spLocks noChangeShapeType="1"/>
          </p:cNvSpPr>
          <p:nvPr/>
        </p:nvSpPr>
        <p:spPr bwMode="auto">
          <a:xfrm>
            <a:off x="2286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0923B-1D5E-4775-B00F-9DA8B294D89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7116" name="Oval 4"/>
          <p:cNvSpPr>
            <a:spLocks noChangeArrowheads="1"/>
          </p:cNvSpPr>
          <p:nvPr/>
        </p:nvSpPr>
        <p:spPr bwMode="auto">
          <a:xfrm>
            <a:off x="6248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Object 0"/>
              <p:cNvSpPr txBox="1"/>
              <p:nvPr/>
            </p:nvSpPr>
            <p:spPr bwMode="auto">
              <a:xfrm>
                <a:off x="6400800" y="36576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106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3657600"/>
                <a:ext cx="419100" cy="469900"/>
              </a:xfrm>
              <a:prstGeom prst="rect">
                <a:avLst/>
              </a:prstGeom>
              <a:blipFill>
                <a:blip r:embed="rId2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7" name="Rectangle 7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DFA </a:t>
            </a:r>
            <a:r>
              <a:rPr lang="en-US" sz="3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47118" name="Line 8"/>
          <p:cNvSpPr>
            <a:spLocks noChangeShapeType="1"/>
          </p:cNvSpPr>
          <p:nvPr/>
        </p:nvSpPr>
        <p:spPr bwMode="auto">
          <a:xfrm>
            <a:off x="5334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Freeform 9"/>
          <p:cNvSpPr>
            <a:spLocks/>
          </p:cNvSpPr>
          <p:nvPr/>
        </p:nvSpPr>
        <p:spPr bwMode="auto">
          <a:xfrm>
            <a:off x="6172200" y="2286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Object 1"/>
              <p:cNvSpPr txBox="1"/>
              <p:nvPr/>
            </p:nvSpPr>
            <p:spPr bwMode="auto">
              <a:xfrm>
                <a:off x="6248400" y="18288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107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1828800"/>
                <a:ext cx="671513" cy="442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20" name="Oval 11"/>
          <p:cNvSpPr>
            <a:spLocks noChangeArrowheads="1"/>
          </p:cNvSpPr>
          <p:nvPr/>
        </p:nvSpPr>
        <p:spPr bwMode="auto">
          <a:xfrm>
            <a:off x="60198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bject 2"/>
          <p:cNvSpPr txBox="1"/>
          <p:nvPr/>
        </p:nvSpPr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  <p:txBody>
          <a:bodyPr>
            <a:normAutofit fontScale="3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9" name="Object 3"/>
              <p:cNvSpPr txBox="1"/>
              <p:nvPr/>
            </p:nvSpPr>
            <p:spPr bwMode="auto">
              <a:xfrm>
                <a:off x="3352800" y="914400"/>
                <a:ext cx="1860550" cy="5969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10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914400"/>
                <a:ext cx="1860550" cy="596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0" name="Object 4"/>
              <p:cNvSpPr txBox="1"/>
              <p:nvPr/>
            </p:nvSpPr>
            <p:spPr bwMode="auto">
              <a:xfrm>
                <a:off x="5638800" y="4800600"/>
                <a:ext cx="2108200" cy="677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11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800600"/>
                <a:ext cx="2108200" cy="677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21" name="Oval 15"/>
          <p:cNvSpPr>
            <a:spLocks noChangeArrowheads="1"/>
          </p:cNvSpPr>
          <p:nvPr/>
        </p:nvSpPr>
        <p:spPr bwMode="auto">
          <a:xfrm>
            <a:off x="19050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11" name="Object 5"/>
              <p:cNvSpPr txBox="1"/>
              <p:nvPr/>
            </p:nvSpPr>
            <p:spPr bwMode="auto">
              <a:xfrm>
                <a:off x="2057400" y="37338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1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3733800"/>
                <a:ext cx="419100" cy="469900"/>
              </a:xfrm>
              <a:prstGeom prst="rect">
                <a:avLst/>
              </a:prstGeom>
              <a:blipFill>
                <a:blip r:embed="rId6"/>
                <a:stretch>
                  <a:fillRect l="-294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22" name="Line 17"/>
          <p:cNvSpPr>
            <a:spLocks noChangeShapeType="1"/>
          </p:cNvSpPr>
          <p:nvPr/>
        </p:nvSpPr>
        <p:spPr bwMode="auto">
          <a:xfrm>
            <a:off x="1219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Freeform 18"/>
          <p:cNvSpPr>
            <a:spLocks/>
          </p:cNvSpPr>
          <p:nvPr/>
        </p:nvSpPr>
        <p:spPr bwMode="auto">
          <a:xfrm>
            <a:off x="1828800" y="25908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12" name="Object 6"/>
              <p:cNvSpPr txBox="1"/>
              <p:nvPr/>
            </p:nvSpPr>
            <p:spPr bwMode="auto">
              <a:xfrm>
                <a:off x="1905000" y="20574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11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057400"/>
                <a:ext cx="671513" cy="442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3" name="Object 7"/>
              <p:cNvSpPr txBox="1"/>
              <p:nvPr/>
            </p:nvSpPr>
            <p:spPr bwMode="auto">
              <a:xfrm>
                <a:off x="1066800" y="4800600"/>
                <a:ext cx="2144713" cy="677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)={ }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11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00600"/>
                <a:ext cx="2144713" cy="6778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24" name="Text Box 22"/>
          <p:cNvSpPr txBox="1">
            <a:spLocks noChangeArrowheads="1"/>
          </p:cNvSpPr>
          <p:nvPr/>
        </p:nvSpPr>
        <p:spPr bwMode="auto">
          <a:xfrm>
            <a:off x="517525" y="5588000"/>
            <a:ext cx="3101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Empty language</a:t>
            </a:r>
          </a:p>
        </p:txBody>
      </p:sp>
      <p:sp>
        <p:nvSpPr>
          <p:cNvPr id="47125" name="Text Box 23"/>
          <p:cNvSpPr txBox="1">
            <a:spLocks noChangeArrowheads="1"/>
          </p:cNvSpPr>
          <p:nvPr/>
        </p:nvSpPr>
        <p:spPr bwMode="auto">
          <a:xfrm>
            <a:off x="5470525" y="5588000"/>
            <a:ext cx="2152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All strings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943CA-95E7-45D2-A23F-D5A58351291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91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Object 4"/>
              <p:cNvSpPr txBox="1"/>
              <p:nvPr/>
            </p:nvSpPr>
            <p:spPr bwMode="auto">
              <a:xfrm>
                <a:off x="781050" y="1085850"/>
                <a:ext cx="1181100" cy="5572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5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050" y="1085850"/>
                <a:ext cx="1181100" cy="557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70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5929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= { all strings with prefix      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Object 6"/>
              <p:cNvSpPr txBox="1"/>
              <p:nvPr/>
            </p:nvSpPr>
            <p:spPr bwMode="auto">
              <a:xfrm>
                <a:off x="6934200" y="1143000"/>
                <a:ext cx="544513" cy="4318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5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143000"/>
                <a:ext cx="544513" cy="431800"/>
              </a:xfrm>
              <a:prstGeom prst="rect">
                <a:avLst/>
              </a:prstGeom>
              <a:blipFill>
                <a:blip r:embed="rId3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71" name="Oval 7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Oval 8"/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Oval 9"/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10"/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11"/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12"/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Line 13"/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Freeform 15"/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Object 17"/>
              <p:cNvSpPr txBox="1"/>
              <p:nvPr/>
            </p:nvSpPr>
            <p:spPr bwMode="auto">
              <a:xfrm>
                <a:off x="3067843" y="36576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156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7843" y="3657600"/>
                <a:ext cx="265113" cy="279400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Object 18"/>
              <p:cNvSpPr txBox="1"/>
              <p:nvPr/>
            </p:nvSpPr>
            <p:spPr bwMode="auto">
              <a:xfrm>
                <a:off x="6172200" y="35814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57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3581400"/>
                <a:ext cx="279400" cy="381000"/>
              </a:xfrm>
              <a:prstGeom prst="rect">
                <a:avLst/>
              </a:prstGeom>
              <a:blipFill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8" name="Object 19"/>
              <p:cNvSpPr txBox="1"/>
              <p:nvPr/>
            </p:nvSpPr>
            <p:spPr bwMode="auto">
              <a:xfrm>
                <a:off x="7391400" y="19050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58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1905000"/>
                <a:ext cx="671513" cy="442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9" name="Object 20"/>
              <p:cNvSpPr txBox="1"/>
              <p:nvPr/>
            </p:nvSpPr>
            <p:spPr bwMode="auto">
              <a:xfrm>
                <a:off x="1447800" y="36576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59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657600"/>
                <a:ext cx="419100" cy="469900"/>
              </a:xfrm>
              <a:prstGeom prst="rect">
                <a:avLst/>
              </a:prstGeom>
              <a:blipFill>
                <a:blip r:embed="rId7"/>
                <a:stretch>
                  <a:fillRect l="-2941" r="-294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Object 21"/>
              <p:cNvSpPr txBox="1"/>
              <p:nvPr/>
            </p:nvSpPr>
            <p:spPr bwMode="auto">
              <a:xfrm>
                <a:off x="4686300" y="36576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60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6300" y="3657600"/>
                <a:ext cx="341313" cy="469900"/>
              </a:xfrm>
              <a:prstGeom prst="rect">
                <a:avLst/>
              </a:prstGeom>
              <a:blipFill>
                <a:blip r:embed="rId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1" name="Object 22"/>
              <p:cNvSpPr txBox="1"/>
              <p:nvPr/>
            </p:nvSpPr>
            <p:spPr bwMode="auto">
              <a:xfrm>
                <a:off x="7556500" y="36576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61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0" y="3657600"/>
                <a:ext cx="392113" cy="469900"/>
              </a:xfrm>
              <a:prstGeom prst="rect">
                <a:avLst/>
              </a:prstGeom>
              <a:blipFill>
                <a:blip r:embed="rId9"/>
                <a:stretch>
                  <a:fillRect l="-3125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79" name="Text Box 23"/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49180" name="Oval 24"/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25"/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Freeform 27"/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>
              <a:gd name="T0" fmla="*/ 0 w 528"/>
              <a:gd name="T1" fmla="*/ 254000 h 512"/>
              <a:gd name="T2" fmla="*/ 533400 w 528"/>
              <a:gd name="T3" fmla="*/ 25400 h 512"/>
              <a:gd name="T4" fmla="*/ 838200 w 528"/>
              <a:gd name="T5" fmla="*/ 406400 h 512"/>
              <a:gd name="T6" fmla="*/ 533400 w 528"/>
              <a:gd name="T7" fmla="*/ 787400 h 512"/>
              <a:gd name="T8" fmla="*/ 0 w 528"/>
              <a:gd name="T9" fmla="*/ 558800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12"/>
              <a:gd name="T17" fmla="*/ 528 w 528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2" name="Object 28"/>
              <p:cNvSpPr txBox="1"/>
              <p:nvPr/>
            </p:nvSpPr>
            <p:spPr bwMode="auto">
              <a:xfrm>
                <a:off x="6172200" y="55626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62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5562600"/>
                <a:ext cx="671513" cy="442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83" name="Line 30"/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63" name="Object 31"/>
              <p:cNvSpPr txBox="1"/>
              <p:nvPr/>
            </p:nvSpPr>
            <p:spPr bwMode="auto">
              <a:xfrm>
                <a:off x="4622800" y="55626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63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2800" y="5562600"/>
                <a:ext cx="392113" cy="469900"/>
              </a:xfrm>
              <a:prstGeom prst="rect">
                <a:avLst/>
              </a:prstGeom>
              <a:blipFill>
                <a:blip r:embed="rId10"/>
                <a:stretch>
                  <a:fillRect l="-1538" r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4" name="Object 32"/>
              <p:cNvSpPr txBox="1"/>
              <p:nvPr/>
            </p:nvSpPr>
            <p:spPr bwMode="auto">
              <a:xfrm>
                <a:off x="4876800" y="46482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9164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4648200"/>
                <a:ext cx="265113" cy="279400"/>
              </a:xfrm>
              <a:prstGeom prst="rect">
                <a:avLst/>
              </a:prstGeom>
              <a:blipFill>
                <a:blip r:embed="rId11"/>
                <a:stretch>
                  <a:fillRect r="-6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5" name="Object 33"/>
              <p:cNvSpPr txBox="1"/>
              <p:nvPr/>
            </p:nvSpPr>
            <p:spPr bwMode="auto">
              <a:xfrm>
                <a:off x="3124200" y="45720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65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4572000"/>
                <a:ext cx="279400" cy="381000"/>
              </a:xfrm>
              <a:prstGeom prst="rect">
                <a:avLst/>
              </a:prstGeom>
              <a:blipFill>
                <a:blip r:embed="rId12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6" name="Object 34"/>
              <p:cNvSpPr txBox="1"/>
              <p:nvPr/>
            </p:nvSpPr>
            <p:spPr bwMode="auto">
              <a:xfrm>
                <a:off x="3200400" y="0"/>
                <a:ext cx="2209800" cy="709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166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0"/>
                <a:ext cx="2209800" cy="7096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F27FAB-1981-401C-8340-1E5C764B5F2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01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Object 0"/>
              <p:cNvSpPr txBox="1"/>
              <p:nvPr/>
            </p:nvSpPr>
            <p:spPr bwMode="auto">
              <a:xfrm>
                <a:off x="914400" y="1143000"/>
                <a:ext cx="914400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78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143000"/>
                <a:ext cx="914400" cy="44291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94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59991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{ all binary strings containing</a:t>
            </a:r>
          </a:p>
          <a:p>
            <a:r>
              <a:rPr lang="en-US">
                <a:solidFill>
                  <a:schemeClr val="tx1"/>
                </a:solidFill>
              </a:rPr>
              <a:t>     substring         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Object 1"/>
              <p:cNvSpPr txBox="1"/>
              <p:nvPr/>
            </p:nvSpPr>
            <p:spPr bwMode="auto">
              <a:xfrm>
                <a:off x="4648200" y="1752600"/>
                <a:ext cx="698500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79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752600"/>
                <a:ext cx="698500" cy="36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95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Freeform 9"/>
          <p:cNvSpPr>
            <a:spLocks/>
          </p:cNvSpPr>
          <p:nvPr/>
        </p:nvSpPr>
        <p:spPr bwMode="auto">
          <a:xfrm>
            <a:off x="73914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Object 2"/>
              <p:cNvSpPr txBox="1"/>
              <p:nvPr/>
            </p:nvSpPr>
            <p:spPr bwMode="auto">
              <a:xfrm>
                <a:off x="1524000" y="4800600"/>
                <a:ext cx="279400" cy="341313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800600"/>
                <a:ext cx="279400" cy="341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1" name="Object 3"/>
              <p:cNvSpPr txBox="1"/>
              <p:nvPr/>
            </p:nvSpPr>
            <p:spPr bwMode="auto">
              <a:xfrm>
                <a:off x="3352800" y="4800600"/>
                <a:ext cx="279400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4800600"/>
                <a:ext cx="279400" cy="368300"/>
              </a:xfrm>
              <a:prstGeom prst="rect">
                <a:avLst/>
              </a:prstGeom>
              <a:blipFill>
                <a:blip r:embed="rId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2" name="Object 4"/>
              <p:cNvSpPr txBox="1"/>
              <p:nvPr/>
            </p:nvSpPr>
            <p:spPr bwMode="auto">
              <a:xfrm>
                <a:off x="5181600" y="4800600"/>
                <a:ext cx="520700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4800600"/>
                <a:ext cx="520700" cy="36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Object 5"/>
              <p:cNvSpPr txBox="1"/>
              <p:nvPr/>
            </p:nvSpPr>
            <p:spPr bwMode="auto">
              <a:xfrm>
                <a:off x="7467600" y="4800600"/>
                <a:ext cx="698500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4800600"/>
                <a:ext cx="698500" cy="36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00" name="Oval 18"/>
          <p:cNvSpPr>
            <a:spLocks noChangeArrowheads="1"/>
          </p:cNvSpPr>
          <p:nvPr/>
        </p:nvSpPr>
        <p:spPr bwMode="auto">
          <a:xfrm>
            <a:off x="72390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Freeform 19"/>
          <p:cNvSpPr>
            <a:spLocks/>
          </p:cNvSpPr>
          <p:nvPr/>
        </p:nvSpPr>
        <p:spPr bwMode="auto">
          <a:xfrm>
            <a:off x="1219200" y="35814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Freeform 20"/>
          <p:cNvSpPr>
            <a:spLocks/>
          </p:cNvSpPr>
          <p:nvPr/>
        </p:nvSpPr>
        <p:spPr bwMode="auto">
          <a:xfrm>
            <a:off x="5029200" y="35814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Freeform 21"/>
          <p:cNvSpPr>
            <a:spLocks/>
          </p:cNvSpPr>
          <p:nvPr/>
        </p:nvSpPr>
        <p:spPr bwMode="auto">
          <a:xfrm>
            <a:off x="1905000" y="5181600"/>
            <a:ext cx="1295400" cy="304800"/>
          </a:xfrm>
          <a:custGeom>
            <a:avLst/>
            <a:gdLst>
              <a:gd name="T0" fmla="*/ 0 w 528"/>
              <a:gd name="T1" fmla="*/ 0 h 192"/>
              <a:gd name="T2" fmla="*/ 588818 w 528"/>
              <a:gd name="T3" fmla="*/ 304800 h 192"/>
              <a:gd name="T4" fmla="*/ 1295400 w 528"/>
              <a:gd name="T5" fmla="*/ 0 h 192"/>
              <a:gd name="T6" fmla="*/ 0 60000 65536"/>
              <a:gd name="T7" fmla="*/ 0 60000 65536"/>
              <a:gd name="T8" fmla="*/ 0 60000 65536"/>
              <a:gd name="T9" fmla="*/ 0 w 528"/>
              <a:gd name="T10" fmla="*/ 0 h 192"/>
              <a:gd name="T11" fmla="*/ 528 w 52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Freeform 22"/>
          <p:cNvSpPr>
            <a:spLocks/>
          </p:cNvSpPr>
          <p:nvPr/>
        </p:nvSpPr>
        <p:spPr bwMode="auto">
          <a:xfrm>
            <a:off x="1905000" y="4495800"/>
            <a:ext cx="1219200" cy="381000"/>
          </a:xfrm>
          <a:custGeom>
            <a:avLst/>
            <a:gdLst>
              <a:gd name="T0" fmla="*/ 1219200 w 528"/>
              <a:gd name="T1" fmla="*/ 381000 h 248"/>
              <a:gd name="T2" fmla="*/ 665018 w 528"/>
              <a:gd name="T3" fmla="*/ 12290 h 248"/>
              <a:gd name="T4" fmla="*/ 0 w 528"/>
              <a:gd name="T5" fmla="*/ 307258 h 248"/>
              <a:gd name="T6" fmla="*/ 0 60000 65536"/>
              <a:gd name="T7" fmla="*/ 0 60000 65536"/>
              <a:gd name="T8" fmla="*/ 0 60000 65536"/>
              <a:gd name="T9" fmla="*/ 0 w 528"/>
              <a:gd name="T10" fmla="*/ 0 h 248"/>
              <a:gd name="T11" fmla="*/ 528 w 52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3"/>
          <p:cNvSpPr>
            <a:spLocks noChangeShapeType="1"/>
          </p:cNvSpPr>
          <p:nvPr/>
        </p:nvSpPr>
        <p:spPr bwMode="auto">
          <a:xfrm>
            <a:off x="38100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Line 24"/>
          <p:cNvSpPr>
            <a:spLocks noChangeShapeType="1"/>
          </p:cNvSpPr>
          <p:nvPr/>
        </p:nvSpPr>
        <p:spPr bwMode="auto">
          <a:xfrm>
            <a:off x="5791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4" name="Object 6"/>
              <p:cNvSpPr txBox="1"/>
              <p:nvPr/>
            </p:nvSpPr>
            <p:spPr bwMode="auto">
              <a:xfrm>
                <a:off x="1600200" y="3200400"/>
                <a:ext cx="176213" cy="354013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200400"/>
                <a:ext cx="176213" cy="354013"/>
              </a:xfrm>
              <a:prstGeom prst="rect">
                <a:avLst/>
              </a:prstGeom>
              <a:blipFill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5" name="Object 7"/>
              <p:cNvSpPr txBox="1"/>
              <p:nvPr/>
            </p:nvSpPr>
            <p:spPr bwMode="auto">
              <a:xfrm>
                <a:off x="2362200" y="5562600"/>
                <a:ext cx="279400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562600"/>
                <a:ext cx="279400" cy="368300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6" name="Object 8"/>
              <p:cNvSpPr txBox="1"/>
              <p:nvPr/>
            </p:nvSpPr>
            <p:spPr bwMode="auto">
              <a:xfrm>
                <a:off x="2438400" y="3886200"/>
                <a:ext cx="176213" cy="354013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3886200"/>
                <a:ext cx="176213" cy="354013"/>
              </a:xfrm>
              <a:prstGeom prst="rect">
                <a:avLst/>
              </a:prstGeom>
              <a:blipFill>
                <a:blip r:embed="rId10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7" name="Object 9"/>
              <p:cNvSpPr txBox="1"/>
              <p:nvPr/>
            </p:nvSpPr>
            <p:spPr bwMode="auto">
              <a:xfrm>
                <a:off x="6400800" y="4648200"/>
                <a:ext cx="176213" cy="354013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4648200"/>
                <a:ext cx="176213" cy="354013"/>
              </a:xfrm>
              <a:prstGeom prst="rect">
                <a:avLst/>
              </a:prstGeom>
              <a:blipFill>
                <a:blip r:embed="rId10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8" name="Object 10"/>
              <p:cNvSpPr txBox="1"/>
              <p:nvPr/>
            </p:nvSpPr>
            <p:spPr bwMode="auto">
              <a:xfrm>
                <a:off x="4267200" y="4648200"/>
                <a:ext cx="279400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648200"/>
                <a:ext cx="279400" cy="368300"/>
              </a:xfrm>
              <a:prstGeom prst="rect">
                <a:avLst/>
              </a:prstGeom>
              <a:blipFill>
                <a:blip r:embed="rId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9" name="Object 11"/>
              <p:cNvSpPr txBox="1"/>
              <p:nvPr/>
            </p:nvSpPr>
            <p:spPr bwMode="auto">
              <a:xfrm>
                <a:off x="5257800" y="3200400"/>
                <a:ext cx="279400" cy="3683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8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200400"/>
                <a:ext cx="279400" cy="368300"/>
              </a:xfrm>
              <a:prstGeom prst="rect">
                <a:avLst/>
              </a:prstGeom>
              <a:blipFill>
                <a:blip r:embed="rId1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90" name="Object 12"/>
              <p:cNvSpPr txBox="1"/>
              <p:nvPr/>
            </p:nvSpPr>
            <p:spPr bwMode="auto">
              <a:xfrm>
                <a:off x="7543800" y="2971800"/>
                <a:ext cx="520700" cy="4302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19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800" y="2971800"/>
                <a:ext cx="520700" cy="430213"/>
              </a:xfrm>
              <a:prstGeom prst="rect">
                <a:avLst/>
              </a:prstGeom>
              <a:blipFill>
                <a:blip r:embed="rId12"/>
                <a:stretch>
                  <a:fillRect l="-1176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07" name="Line 32"/>
          <p:cNvSpPr>
            <a:spLocks noChangeShapeType="1"/>
          </p:cNvSpPr>
          <p:nvPr/>
        </p:nvSpPr>
        <p:spPr bwMode="auto">
          <a:xfrm>
            <a:off x="609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6F3FB-4F9D-45D4-806E-EB198A7C764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22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Object 4"/>
              <p:cNvSpPr txBox="1"/>
              <p:nvPr/>
            </p:nvSpPr>
            <p:spPr bwMode="auto">
              <a:xfrm>
                <a:off x="1295400" y="1143000"/>
                <a:ext cx="5715000" cy="8032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𝑎𝑤𝑎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143000"/>
                <a:ext cx="5715000" cy="803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41" name="Oval 5"/>
          <p:cNvSpPr>
            <a:spLocks noChangeArrowheads="1"/>
          </p:cNvSpPr>
          <p:nvPr/>
        </p:nvSpPr>
        <p:spPr bwMode="auto">
          <a:xfrm>
            <a:off x="3048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6"/>
          <p:cNvSpPr>
            <a:spLocks noChangeArrowheads="1"/>
          </p:cNvSpPr>
          <p:nvPr/>
        </p:nvSpPr>
        <p:spPr bwMode="auto">
          <a:xfrm>
            <a:off x="7162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Freeform 7"/>
          <p:cNvSpPr>
            <a:spLocks/>
          </p:cNvSpPr>
          <p:nvPr/>
        </p:nvSpPr>
        <p:spPr bwMode="auto">
          <a:xfrm>
            <a:off x="7315200" y="22098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Oval 8"/>
          <p:cNvSpPr>
            <a:spLocks noChangeArrowheads="1"/>
          </p:cNvSpPr>
          <p:nvPr/>
        </p:nvSpPr>
        <p:spPr bwMode="auto">
          <a:xfrm>
            <a:off x="3048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Oval 9"/>
          <p:cNvSpPr>
            <a:spLocks noChangeArrowheads="1"/>
          </p:cNvSpPr>
          <p:nvPr/>
        </p:nvSpPr>
        <p:spPr bwMode="auto">
          <a:xfrm>
            <a:off x="5029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Oval 10"/>
          <p:cNvSpPr>
            <a:spLocks noChangeArrowheads="1"/>
          </p:cNvSpPr>
          <p:nvPr/>
        </p:nvSpPr>
        <p:spPr bwMode="auto">
          <a:xfrm>
            <a:off x="7391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Freeform 17"/>
          <p:cNvSpPr>
            <a:spLocks/>
          </p:cNvSpPr>
          <p:nvPr/>
        </p:nvSpPr>
        <p:spPr bwMode="auto">
          <a:xfrm rot="-10696544">
            <a:off x="3048000" y="56388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Freeform 18"/>
          <p:cNvSpPr>
            <a:spLocks/>
          </p:cNvSpPr>
          <p:nvPr/>
        </p:nvSpPr>
        <p:spPr bwMode="auto">
          <a:xfrm>
            <a:off x="4876800" y="25146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Line 21"/>
          <p:cNvSpPr>
            <a:spLocks noChangeShapeType="1"/>
          </p:cNvSpPr>
          <p:nvPr/>
        </p:nvSpPr>
        <p:spPr bwMode="auto">
          <a:xfrm>
            <a:off x="373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Freeform 30"/>
          <p:cNvSpPr>
            <a:spLocks/>
          </p:cNvSpPr>
          <p:nvPr/>
        </p:nvSpPr>
        <p:spPr bwMode="auto">
          <a:xfrm>
            <a:off x="5638800" y="4114800"/>
            <a:ext cx="1600200" cy="393700"/>
          </a:xfrm>
          <a:custGeom>
            <a:avLst/>
            <a:gdLst>
              <a:gd name="T0" fmla="*/ 0 w 1008"/>
              <a:gd name="T1" fmla="*/ 0 h 248"/>
              <a:gd name="T2" fmla="*/ 838200 w 1008"/>
              <a:gd name="T3" fmla="*/ 381000 h 248"/>
              <a:gd name="T4" fmla="*/ 1600200 w 1008"/>
              <a:gd name="T5" fmla="*/ 76200 h 248"/>
              <a:gd name="T6" fmla="*/ 0 60000 65536"/>
              <a:gd name="T7" fmla="*/ 0 60000 65536"/>
              <a:gd name="T8" fmla="*/ 0 60000 65536"/>
              <a:gd name="T9" fmla="*/ 0 w 1008"/>
              <a:gd name="T10" fmla="*/ 0 h 248"/>
              <a:gd name="T11" fmla="*/ 1008 w 100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Freeform 31"/>
          <p:cNvSpPr>
            <a:spLocks/>
          </p:cNvSpPr>
          <p:nvPr/>
        </p:nvSpPr>
        <p:spPr bwMode="auto">
          <a:xfrm>
            <a:off x="5638800" y="3276600"/>
            <a:ext cx="1600200" cy="304800"/>
          </a:xfrm>
          <a:custGeom>
            <a:avLst/>
            <a:gdLst>
              <a:gd name="T0" fmla="*/ 1600200 w 1008"/>
              <a:gd name="T1" fmla="*/ 304800 h 192"/>
              <a:gd name="T2" fmla="*/ 838200 w 1008"/>
              <a:gd name="T3" fmla="*/ 0 h 192"/>
              <a:gd name="T4" fmla="*/ 0 w 1008"/>
              <a:gd name="T5" fmla="*/ 304800 h 192"/>
              <a:gd name="T6" fmla="*/ 0 60000 65536"/>
              <a:gd name="T7" fmla="*/ 0 60000 65536"/>
              <a:gd name="T8" fmla="*/ 0 60000 65536"/>
              <a:gd name="T9" fmla="*/ 0 w 1008"/>
              <a:gd name="T10" fmla="*/ 0 h 192"/>
              <a:gd name="T11" fmla="*/ 1008 w 100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Line 32"/>
          <p:cNvSpPr>
            <a:spLocks noChangeShapeType="1"/>
          </p:cNvSpPr>
          <p:nvPr/>
        </p:nvSpPr>
        <p:spPr bwMode="auto">
          <a:xfrm>
            <a:off x="2438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Line 33"/>
          <p:cNvSpPr>
            <a:spLocks noChangeShapeType="1"/>
          </p:cNvSpPr>
          <p:nvPr/>
        </p:nvSpPr>
        <p:spPr bwMode="auto">
          <a:xfrm>
            <a:off x="3352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Object 34"/>
              <p:cNvSpPr txBox="1"/>
              <p:nvPr/>
            </p:nvSpPr>
            <p:spPr bwMode="auto">
              <a:xfrm>
                <a:off x="4191000" y="3581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227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35814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28" name="Object 35"/>
              <p:cNvSpPr txBox="1"/>
              <p:nvPr/>
            </p:nvSpPr>
            <p:spPr bwMode="auto">
              <a:xfrm>
                <a:off x="3429000" y="4419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28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4419600"/>
                <a:ext cx="279400" cy="381000"/>
              </a:xfrm>
              <a:prstGeom prst="rect">
                <a:avLst/>
              </a:prstGeom>
              <a:blipFill>
                <a:blip r:embed="rId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29" name="Object 36"/>
              <p:cNvSpPr txBox="1"/>
              <p:nvPr/>
            </p:nvSpPr>
            <p:spPr bwMode="auto">
              <a:xfrm>
                <a:off x="3886200" y="61722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29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6172200"/>
                <a:ext cx="671513" cy="442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0" name="Object 37"/>
              <p:cNvSpPr txBox="1"/>
              <p:nvPr/>
            </p:nvSpPr>
            <p:spPr bwMode="auto">
              <a:xfrm>
                <a:off x="6324600" y="4495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230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4495800"/>
                <a:ext cx="265113" cy="279400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38"/>
              <p:cNvSpPr txBox="1"/>
              <p:nvPr/>
            </p:nvSpPr>
            <p:spPr bwMode="auto">
              <a:xfrm>
                <a:off x="6324600" y="2895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31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2895600"/>
                <a:ext cx="279400" cy="381000"/>
              </a:xfrm>
              <a:prstGeom prst="rect">
                <a:avLst/>
              </a:prstGeom>
              <a:blipFill>
                <a:blip r:embed="rId4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39"/>
              <p:cNvSpPr txBox="1"/>
              <p:nvPr/>
            </p:nvSpPr>
            <p:spPr bwMode="auto">
              <a:xfrm>
                <a:off x="5181600" y="2133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32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2133600"/>
                <a:ext cx="279400" cy="381000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3" name="Object 40"/>
              <p:cNvSpPr txBox="1"/>
              <p:nvPr/>
            </p:nvSpPr>
            <p:spPr bwMode="auto">
              <a:xfrm>
                <a:off x="7620000" y="19050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2233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0" y="19050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4" name="Object 41"/>
              <p:cNvSpPr txBox="1"/>
              <p:nvPr/>
            </p:nvSpPr>
            <p:spPr bwMode="auto">
              <a:xfrm>
                <a:off x="3200400" y="35814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34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581400"/>
                <a:ext cx="419100" cy="469900"/>
              </a:xfrm>
              <a:prstGeom prst="rect">
                <a:avLst/>
              </a:prstGeom>
              <a:blipFill>
                <a:blip r:embed="rId8"/>
                <a:stretch>
                  <a:fillRect l="-1449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5" name="Object 42"/>
              <p:cNvSpPr txBox="1"/>
              <p:nvPr/>
            </p:nvSpPr>
            <p:spPr bwMode="auto">
              <a:xfrm>
                <a:off x="5194300" y="35814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35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4300" y="3581400"/>
                <a:ext cx="392113" cy="469900"/>
              </a:xfrm>
              <a:prstGeom prst="rect">
                <a:avLst/>
              </a:prstGeom>
              <a:blipFill>
                <a:blip r:embed="rId9"/>
                <a:stretch>
                  <a:fillRect l="-1563" r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6" name="Object 43"/>
              <p:cNvSpPr txBox="1"/>
              <p:nvPr/>
            </p:nvSpPr>
            <p:spPr bwMode="auto">
              <a:xfrm>
                <a:off x="7480300" y="35814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36" name="Object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0300" y="3581400"/>
                <a:ext cx="392113" cy="469900"/>
              </a:xfrm>
              <a:prstGeom prst="rect">
                <a:avLst/>
              </a:prstGeom>
              <a:blipFill>
                <a:blip r:embed="rId10"/>
                <a:stretch>
                  <a:fillRect l="-1563" r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7" name="Object 44"/>
              <p:cNvSpPr txBox="1"/>
              <p:nvPr/>
            </p:nvSpPr>
            <p:spPr bwMode="auto">
              <a:xfrm>
                <a:off x="3200400" y="51816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237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5181600"/>
                <a:ext cx="419100" cy="469900"/>
              </a:xfrm>
              <a:prstGeom prst="rect">
                <a:avLst/>
              </a:prstGeom>
              <a:blipFill>
                <a:blip r:embed="rId11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5DE4A-B8B2-4133-A752-636592EF6B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</a:t>
            </a:r>
          </a:p>
        </p:txBody>
      </p:sp>
      <p:sp>
        <p:nvSpPr>
          <p:cNvPr id="27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Deterministic Finite Automaton (DFA)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Object 4"/>
              <p:cNvSpPr txBox="1"/>
              <p:nvPr/>
            </p:nvSpPr>
            <p:spPr bwMode="auto">
              <a:xfrm>
                <a:off x="2603500" y="1701800"/>
                <a:ext cx="3886200" cy="582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3500" y="1701800"/>
                <a:ext cx="3886200" cy="582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Object 5"/>
              <p:cNvSpPr txBox="1"/>
              <p:nvPr/>
            </p:nvSpPr>
            <p:spPr bwMode="auto">
              <a:xfrm>
                <a:off x="685800" y="2667000"/>
                <a:ext cx="392113" cy="51911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667000"/>
                <a:ext cx="392113" cy="519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Object 6"/>
              <p:cNvSpPr txBox="1"/>
              <p:nvPr/>
            </p:nvSpPr>
            <p:spPr bwMode="auto">
              <a:xfrm>
                <a:off x="762000" y="3429000"/>
                <a:ext cx="328613" cy="392113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429000"/>
                <a:ext cx="328613" cy="392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7"/>
              <p:cNvSpPr txBox="1"/>
              <p:nvPr/>
            </p:nvSpPr>
            <p:spPr bwMode="auto">
              <a:xfrm>
                <a:off x="762000" y="4267200"/>
                <a:ext cx="330200" cy="4159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267200"/>
                <a:ext cx="330200" cy="415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Object 8"/>
              <p:cNvSpPr txBox="1"/>
              <p:nvPr/>
            </p:nvSpPr>
            <p:spPr bwMode="auto">
              <a:xfrm>
                <a:off x="685800" y="4876800"/>
                <a:ext cx="482600" cy="584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876800"/>
                <a:ext cx="482600" cy="584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5" name="Object 9"/>
              <p:cNvSpPr txBox="1"/>
              <p:nvPr/>
            </p:nvSpPr>
            <p:spPr bwMode="auto">
              <a:xfrm>
                <a:off x="654050" y="5861050"/>
                <a:ext cx="404813" cy="3937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0" y="5861050"/>
                <a:ext cx="404813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1431925" y="2616200"/>
            <a:ext cx="2917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set of states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1355725" y="3378200"/>
            <a:ext cx="3133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input alphabet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1279525" y="4216400"/>
            <a:ext cx="3978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transition function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1355725" y="4978400"/>
            <a:ext cx="2630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initial state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1355725" y="5740400"/>
            <a:ext cx="4841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set of accepting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6" name="Object 17"/>
              <p:cNvSpPr txBox="1"/>
              <p:nvPr/>
            </p:nvSpPr>
            <p:spPr bwMode="auto">
              <a:xfrm>
                <a:off x="4953000" y="3352800"/>
                <a:ext cx="1371600" cy="619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656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3352800"/>
                <a:ext cx="1371600" cy="619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8AF46-5E8C-41C3-9F96-4010D69CF7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Finite Automaton (DFA)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58377" name="Rectangle 7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Rectangle 8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Rectangle 9"/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Text Box 10"/>
          <p:cNvSpPr txBox="1">
            <a:spLocks noChangeArrowheads="1"/>
          </p:cNvSpPr>
          <p:nvPr/>
        </p:nvSpPr>
        <p:spPr bwMode="auto">
          <a:xfrm>
            <a:off x="5791200" y="3429000"/>
            <a:ext cx="1852613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  <a:p>
            <a:r>
              <a:rPr lang="en-US"/>
              <a:t>     or</a:t>
            </a:r>
          </a:p>
          <a:p>
            <a:r>
              <a:rPr lang="en-US"/>
              <a:t>“Reject”</a:t>
            </a:r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2819400" y="2057400"/>
            <a:ext cx="139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String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22415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Finite</a:t>
            </a:r>
          </a:p>
          <a:p>
            <a:r>
              <a:rPr lang="en-US"/>
              <a:t>Automaton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6"/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544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C5357-696E-42EB-92ED-75F31D9E7A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Graph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46" name="Text Box 27"/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initial</a:t>
            </a:r>
          </a:p>
          <a:p>
            <a:r>
              <a:rPr lang="en-US"/>
              <a:t>state</a:t>
            </a:r>
          </a:p>
        </p:txBody>
      </p:sp>
      <p:sp>
        <p:nvSpPr>
          <p:cNvPr id="1047" name="Text Box 28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accepting</a:t>
            </a:r>
          </a:p>
          <a:p>
            <a:r>
              <a:rPr lang="en-US"/>
              <a:t>  state</a:t>
            </a:r>
          </a:p>
        </p:txBody>
      </p:sp>
      <p:sp>
        <p:nvSpPr>
          <p:cNvPr id="1048" name="Line 31"/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32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Text Box 33"/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state</a:t>
            </a:r>
          </a:p>
        </p:txBody>
      </p:sp>
      <p:sp>
        <p:nvSpPr>
          <p:cNvPr id="1051" name="Text Box 34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1052" name="Oval 7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Oval 7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Oval 7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Oval 7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Oval 7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7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Line 7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7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7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79"/>
              <p:cNvSpPr txBox="1"/>
              <p:nvPr/>
            </p:nvSpPr>
            <p:spPr bwMode="auto">
              <a:xfrm>
                <a:off x="1676400" y="35814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6" name="Object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581400"/>
                <a:ext cx="419100" cy="469900"/>
              </a:xfrm>
              <a:prstGeom prst="rect">
                <a:avLst/>
              </a:prstGeom>
              <a:blipFill>
                <a:blip r:embed="rId2"/>
                <a:stretch>
                  <a:fillRect l="-1449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Oval 8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81"/>
              <p:cNvSpPr txBox="1"/>
              <p:nvPr/>
            </p:nvSpPr>
            <p:spPr bwMode="auto">
              <a:xfrm>
                <a:off x="3009900" y="35814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Object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9900" y="3581400"/>
                <a:ext cx="341313" cy="469900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Object 82"/>
              <p:cNvSpPr txBox="1"/>
              <p:nvPr/>
            </p:nvSpPr>
            <p:spPr bwMode="auto">
              <a:xfrm>
                <a:off x="4279900" y="35814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8" name="Object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9900" y="3581400"/>
                <a:ext cx="392113" cy="469900"/>
              </a:xfrm>
              <a:prstGeom prst="rect">
                <a:avLst/>
              </a:prstGeom>
              <a:blipFill>
                <a:blip r:embed="rId4"/>
                <a:stretch>
                  <a:fillRect l="-1563" r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Object 83"/>
              <p:cNvSpPr txBox="1"/>
              <p:nvPr/>
            </p:nvSpPr>
            <p:spPr bwMode="auto">
              <a:xfrm>
                <a:off x="5575300" y="35814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9" name="Object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5300" y="35814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3125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Object 84"/>
              <p:cNvSpPr txBox="1"/>
              <p:nvPr/>
            </p:nvSpPr>
            <p:spPr bwMode="auto">
              <a:xfrm>
                <a:off x="6934200" y="35814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0" name="Object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3581400"/>
                <a:ext cx="419100" cy="469900"/>
              </a:xfrm>
              <a:prstGeom prst="rect">
                <a:avLst/>
              </a:prstGeom>
              <a:blipFill>
                <a:blip r:embed="rId6"/>
                <a:stretch>
                  <a:fillRect l="-2941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2" name="Line 8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Object 86"/>
              <p:cNvSpPr txBox="1"/>
              <p:nvPr/>
            </p:nvSpPr>
            <p:spPr bwMode="auto">
              <a:xfrm>
                <a:off x="2362200" y="3581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31" name="Object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5814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 r="-465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Object 87"/>
              <p:cNvSpPr txBox="1"/>
              <p:nvPr/>
            </p:nvSpPr>
            <p:spPr bwMode="auto">
              <a:xfrm>
                <a:off x="3657600" y="35052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2" name="Object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35052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Object 88"/>
              <p:cNvSpPr txBox="1"/>
              <p:nvPr/>
            </p:nvSpPr>
            <p:spPr bwMode="auto">
              <a:xfrm>
                <a:off x="4953000" y="35052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3" name="Object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35052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Object 89"/>
              <p:cNvSpPr txBox="1"/>
              <p:nvPr/>
            </p:nvSpPr>
            <p:spPr bwMode="auto">
              <a:xfrm>
                <a:off x="6248400" y="3581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34" name="Object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35814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3" name="Oval 9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Object 91"/>
              <p:cNvSpPr txBox="1"/>
              <p:nvPr/>
            </p:nvSpPr>
            <p:spPr bwMode="auto">
              <a:xfrm>
                <a:off x="6337300" y="22987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5" name="Object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7300" y="2298700"/>
                <a:ext cx="404813" cy="469900"/>
              </a:xfrm>
              <a:prstGeom prst="rect">
                <a:avLst/>
              </a:prstGeom>
              <a:blipFill>
                <a:blip r:embed="rId11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Object 92"/>
              <p:cNvSpPr txBox="1"/>
              <p:nvPr/>
            </p:nvSpPr>
            <p:spPr bwMode="auto">
              <a:xfrm>
                <a:off x="3200400" y="31242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36" name="Object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3124200"/>
                <a:ext cx="265113" cy="279400"/>
              </a:xfrm>
              <a:prstGeom prst="rect">
                <a:avLst/>
              </a:prstGeom>
              <a:blipFill>
                <a:blip r:embed="rId11"/>
                <a:stretch>
                  <a:fillRect r="-6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Object 93"/>
              <p:cNvSpPr txBox="1"/>
              <p:nvPr/>
            </p:nvSpPr>
            <p:spPr bwMode="auto">
              <a:xfrm>
                <a:off x="4419600" y="32004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37" name="Object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3200400"/>
                <a:ext cx="265113" cy="279400"/>
              </a:xfrm>
              <a:prstGeom prst="rect">
                <a:avLst/>
              </a:prstGeom>
              <a:blipFill>
                <a:blip r:embed="rId12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8" name="Object 94"/>
              <p:cNvSpPr txBox="1"/>
              <p:nvPr/>
            </p:nvSpPr>
            <p:spPr bwMode="auto">
              <a:xfrm>
                <a:off x="5715000" y="31242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8" name="Object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3124200"/>
                <a:ext cx="279400" cy="381000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Object 95"/>
              <p:cNvSpPr txBox="1"/>
              <p:nvPr/>
            </p:nvSpPr>
            <p:spPr bwMode="auto">
              <a:xfrm>
                <a:off x="1828800" y="30480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9" name="Object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0480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" name="Freeform 9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Object 97"/>
              <p:cNvSpPr txBox="1"/>
              <p:nvPr/>
            </p:nvSpPr>
            <p:spPr bwMode="auto">
              <a:xfrm>
                <a:off x="6108700" y="10795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0" name="Object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08700" y="1079500"/>
                <a:ext cx="671513" cy="442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Line 9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Freeform 9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Freeform 10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Freeform 10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9" name="Group 103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Object 104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041" name="Object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0" name="Line 10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39">
                <a:extLst>
                  <a:ext uri="{FF2B5EF4-FFF2-40B4-BE49-F238E27FC236}">
                    <a16:creationId xmlns:a16="http://schemas.microsoft.com/office/drawing/2014/main" id="{A7988CDB-0E43-4FCD-837E-E5916874EBE4}"/>
                  </a:ext>
                </a:extLst>
              </p:cNvPr>
              <p:cNvSpPr txBox="1"/>
              <p:nvPr/>
            </p:nvSpPr>
            <p:spPr bwMode="auto">
              <a:xfrm>
                <a:off x="215900" y="1303570"/>
                <a:ext cx="3644900" cy="42648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Object 39">
                <a:extLst>
                  <a:ext uri="{FF2B5EF4-FFF2-40B4-BE49-F238E27FC236}">
                    <a16:creationId xmlns:a16="http://schemas.microsoft.com/office/drawing/2014/main" id="{A7988CDB-0E43-4FCD-837E-E5916874E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00" y="1303570"/>
                <a:ext cx="3644900" cy="426481"/>
              </a:xfrm>
              <a:prstGeom prst="rect">
                <a:avLst/>
              </a:prstGeom>
              <a:blipFill>
                <a:blip r:embed="rId16"/>
                <a:stretch>
                  <a:fillRect l="-11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6">
                <a:extLst>
                  <a:ext uri="{FF2B5EF4-FFF2-40B4-BE49-F238E27FC236}">
                    <a16:creationId xmlns:a16="http://schemas.microsoft.com/office/drawing/2014/main" id="{2590E690-0770-4593-BB1B-D7B768E27B38}"/>
                  </a:ext>
                </a:extLst>
              </p:cNvPr>
              <p:cNvSpPr txBox="1"/>
              <p:nvPr/>
            </p:nvSpPr>
            <p:spPr bwMode="auto">
              <a:xfrm>
                <a:off x="220237" y="1730051"/>
                <a:ext cx="2794000" cy="533399"/>
              </a:xfrm>
              <a:prstGeom prst="rect">
                <a:avLst/>
              </a:prstGeom>
              <a:noFill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5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55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55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Object 6">
                <a:extLst>
                  <a:ext uri="{FF2B5EF4-FFF2-40B4-BE49-F238E27FC236}">
                    <a16:creationId xmlns:a16="http://schemas.microsoft.com/office/drawing/2014/main" id="{2590E690-0770-4593-BB1B-D7B768E2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237" y="1730051"/>
                <a:ext cx="2794000" cy="5333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609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Simulator to try other Examples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at Home: </a:t>
            </a:r>
            <a:r>
              <a:rPr lang="en-US" dirty="0" err="1">
                <a:solidFill>
                  <a:srgbClr val="0070C0"/>
                </a:solidFill>
              </a:rPr>
              <a:t>jFAST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B2678-1461-430D-8DE7-3CA55EFA4D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2192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Lato"/>
              </a:rPr>
              <a:t>jFAST</a:t>
            </a:r>
            <a:r>
              <a:rPr lang="en-US" dirty="0">
                <a:solidFill>
                  <a:srgbClr val="333333"/>
                </a:solidFill>
                <a:latin typeface="Lato"/>
              </a:rPr>
              <a:t> is a simple finite automata (FA) graphical simulation utility; it is designed to feature simple mechanisms for creating, editing, and simulating FA. </a:t>
            </a:r>
            <a:r>
              <a:rPr lang="en-US" dirty="0" err="1">
                <a:solidFill>
                  <a:srgbClr val="333333"/>
                </a:solidFill>
                <a:latin typeface="Lato"/>
              </a:rPr>
              <a:t>jFAST</a:t>
            </a:r>
            <a:r>
              <a:rPr lang="en-US" dirty="0">
                <a:solidFill>
                  <a:srgbClr val="333333"/>
                </a:solidFill>
                <a:latin typeface="Lato"/>
              </a:rPr>
              <a:t> is ideal for use by students, instructors, and self-guided explorers alike.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245763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https://sourceforge.net/projects/jfast-fsm-sim/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609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Simulator to try other Examples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at Home: </a:t>
            </a:r>
            <a:r>
              <a:rPr lang="en-US" dirty="0" err="1">
                <a:solidFill>
                  <a:srgbClr val="0070C0"/>
                </a:solidFill>
              </a:rPr>
              <a:t>jFAST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B2678-1461-430D-8DE7-3CA55EFA4D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4754" name="Picture 2" descr="C:\Users\HP\Desktop\jFAST.jpg"/>
          <p:cNvPicPr>
            <a:picLocks noChangeAspect="1" noChangeArrowheads="1"/>
          </p:cNvPicPr>
          <p:nvPr/>
        </p:nvPicPr>
        <p:blipFill>
          <a:blip r:embed="rId2"/>
          <a:srcRect r="25403" b="18824"/>
          <a:stretch>
            <a:fillRect/>
          </a:stretch>
        </p:blipFill>
        <p:spPr bwMode="auto">
          <a:xfrm>
            <a:off x="381000" y="1295400"/>
            <a:ext cx="8534400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07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930B7F-A192-423F-9B22-6FC2C53DEC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7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Alphabet </a:t>
            </a:r>
          </a:p>
        </p:txBody>
      </p:sp>
      <p:sp>
        <p:nvSpPr>
          <p:cNvPr id="297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Object 4"/>
              <p:cNvSpPr txBox="1"/>
              <p:nvPr/>
            </p:nvSpPr>
            <p:spPr bwMode="auto">
              <a:xfrm>
                <a:off x="6425406" y="223837"/>
                <a:ext cx="328613" cy="3921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6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5406" y="223837"/>
                <a:ext cx="328613" cy="392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22" name="Oval 5"/>
          <p:cNvSpPr>
            <a:spLocks noChangeArrowheads="1"/>
          </p:cNvSpPr>
          <p:nvPr/>
        </p:nvSpPr>
        <p:spPr bwMode="auto">
          <a:xfrm>
            <a:off x="14478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Oval 6"/>
          <p:cNvSpPr>
            <a:spLocks noChangeArrowheads="1"/>
          </p:cNvSpPr>
          <p:nvPr/>
        </p:nvSpPr>
        <p:spPr bwMode="auto">
          <a:xfrm>
            <a:off x="4038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Oval 7"/>
          <p:cNvSpPr>
            <a:spLocks noChangeArrowheads="1"/>
          </p:cNvSpPr>
          <p:nvPr/>
        </p:nvSpPr>
        <p:spPr bwMode="auto">
          <a:xfrm>
            <a:off x="53340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Oval 8"/>
          <p:cNvSpPr>
            <a:spLocks noChangeArrowheads="1"/>
          </p:cNvSpPr>
          <p:nvPr/>
        </p:nvSpPr>
        <p:spPr bwMode="auto">
          <a:xfrm>
            <a:off x="6705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Oval 9"/>
          <p:cNvSpPr>
            <a:spLocks noChangeArrowheads="1"/>
          </p:cNvSpPr>
          <p:nvPr/>
        </p:nvSpPr>
        <p:spPr bwMode="auto">
          <a:xfrm>
            <a:off x="6553200" y="5232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10"/>
          <p:cNvSpPr>
            <a:spLocks noChangeShapeType="1"/>
          </p:cNvSpPr>
          <p:nvPr/>
        </p:nvSpPr>
        <p:spPr bwMode="auto">
          <a:xfrm>
            <a:off x="838200" y="568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11"/>
          <p:cNvSpPr>
            <a:spLocks noChangeShapeType="1"/>
          </p:cNvSpPr>
          <p:nvPr/>
        </p:nvSpPr>
        <p:spPr bwMode="auto">
          <a:xfrm>
            <a:off x="32766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12"/>
          <p:cNvSpPr>
            <a:spLocks noChangeShapeType="1"/>
          </p:cNvSpPr>
          <p:nvPr/>
        </p:nvSpPr>
        <p:spPr bwMode="auto">
          <a:xfrm>
            <a:off x="45720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13"/>
          <p:cNvSpPr>
            <a:spLocks noChangeShapeType="1"/>
          </p:cNvSpPr>
          <p:nvPr/>
        </p:nvSpPr>
        <p:spPr bwMode="auto">
          <a:xfrm>
            <a:off x="5867400" y="568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Object 14"/>
              <p:cNvSpPr txBox="1"/>
              <p:nvPr/>
            </p:nvSpPr>
            <p:spPr bwMode="auto">
              <a:xfrm>
                <a:off x="1524000" y="53848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699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384800"/>
                <a:ext cx="419100" cy="469900"/>
              </a:xfrm>
              <a:prstGeom prst="rect">
                <a:avLst/>
              </a:prstGeom>
              <a:blipFill>
                <a:blip r:embed="rId3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31" name="Oval 15"/>
          <p:cNvSpPr>
            <a:spLocks noChangeArrowheads="1"/>
          </p:cNvSpPr>
          <p:nvPr/>
        </p:nvSpPr>
        <p:spPr bwMode="auto">
          <a:xfrm>
            <a:off x="27432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Object 16"/>
              <p:cNvSpPr txBox="1"/>
              <p:nvPr/>
            </p:nvSpPr>
            <p:spPr bwMode="auto">
              <a:xfrm>
                <a:off x="2857500" y="53848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0" y="5384800"/>
                <a:ext cx="341313" cy="469900"/>
              </a:xfrm>
              <a:prstGeom prst="rect">
                <a:avLst/>
              </a:prstGeom>
              <a:blipFill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Object 17"/>
              <p:cNvSpPr txBox="1"/>
              <p:nvPr/>
            </p:nvSpPr>
            <p:spPr bwMode="auto">
              <a:xfrm>
                <a:off x="4127500" y="5384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500" y="53848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1563" r="-1093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2" name="Object 18"/>
              <p:cNvSpPr txBox="1"/>
              <p:nvPr/>
            </p:nvSpPr>
            <p:spPr bwMode="auto">
              <a:xfrm>
                <a:off x="5422900" y="5384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2900" y="5384800"/>
                <a:ext cx="392113" cy="469900"/>
              </a:xfrm>
              <a:prstGeom prst="rect">
                <a:avLst/>
              </a:prstGeom>
              <a:blipFill>
                <a:blip r:embed="rId6"/>
                <a:stretch>
                  <a:fillRect l="-3125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3" name="Object 19"/>
              <p:cNvSpPr txBox="1"/>
              <p:nvPr/>
            </p:nvSpPr>
            <p:spPr bwMode="auto">
              <a:xfrm>
                <a:off x="6781800" y="53848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3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5384800"/>
                <a:ext cx="419100" cy="469900"/>
              </a:xfrm>
              <a:prstGeom prst="rect">
                <a:avLst/>
              </a:prstGeom>
              <a:blipFill>
                <a:blip r:embed="rId7"/>
                <a:stretch>
                  <a:fillRect l="-2941" r="-147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32" name="Line 20"/>
          <p:cNvSpPr>
            <a:spLocks noChangeShapeType="1"/>
          </p:cNvSpPr>
          <p:nvPr/>
        </p:nvSpPr>
        <p:spPr bwMode="auto">
          <a:xfrm>
            <a:off x="19812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4" name="Object 21"/>
              <p:cNvSpPr txBox="1"/>
              <p:nvPr/>
            </p:nvSpPr>
            <p:spPr bwMode="auto">
              <a:xfrm>
                <a:off x="2228056" y="5384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704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8056" y="5384800"/>
                <a:ext cx="265113" cy="279400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5" name="Object 22"/>
              <p:cNvSpPr txBox="1"/>
              <p:nvPr/>
            </p:nvSpPr>
            <p:spPr bwMode="auto">
              <a:xfrm>
                <a:off x="3505200" y="5308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5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3086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6" name="Object 23"/>
              <p:cNvSpPr txBox="1"/>
              <p:nvPr/>
            </p:nvSpPr>
            <p:spPr bwMode="auto">
              <a:xfrm>
                <a:off x="4800600" y="5308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6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5308600"/>
                <a:ext cx="279400" cy="381000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7" name="Object 24"/>
              <p:cNvSpPr txBox="1"/>
              <p:nvPr/>
            </p:nvSpPr>
            <p:spPr bwMode="auto">
              <a:xfrm>
                <a:off x="6096000" y="5384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9707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384800"/>
                <a:ext cx="265113" cy="279400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33" name="Oval 26"/>
          <p:cNvSpPr>
            <a:spLocks noChangeArrowheads="1"/>
          </p:cNvSpPr>
          <p:nvPr/>
        </p:nvSpPr>
        <p:spPr bwMode="auto">
          <a:xfrm>
            <a:off x="61087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8" name="Object 27"/>
              <p:cNvSpPr txBox="1"/>
              <p:nvPr/>
            </p:nvSpPr>
            <p:spPr bwMode="auto">
              <a:xfrm>
                <a:off x="6184900" y="41021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08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4900" y="4102100"/>
                <a:ext cx="404813" cy="469900"/>
              </a:xfrm>
              <a:prstGeom prst="rect">
                <a:avLst/>
              </a:prstGeom>
              <a:blipFill>
                <a:blip r:embed="rId12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9" name="Object 28"/>
              <p:cNvSpPr txBox="1"/>
              <p:nvPr/>
            </p:nvSpPr>
            <p:spPr bwMode="auto">
              <a:xfrm>
                <a:off x="3066256" y="49276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9709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6256" y="4927600"/>
                <a:ext cx="265113" cy="279400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0" name="Object 29"/>
              <p:cNvSpPr txBox="1"/>
              <p:nvPr/>
            </p:nvSpPr>
            <p:spPr bwMode="auto">
              <a:xfrm>
                <a:off x="4267200" y="5003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9710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5003800"/>
                <a:ext cx="265113" cy="279400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1" name="Object 30"/>
              <p:cNvSpPr txBox="1"/>
              <p:nvPr/>
            </p:nvSpPr>
            <p:spPr bwMode="auto">
              <a:xfrm>
                <a:off x="5562600" y="4927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1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4927600"/>
                <a:ext cx="279400" cy="381000"/>
              </a:xfrm>
              <a:prstGeom prst="rect">
                <a:avLst/>
              </a:prstGeom>
              <a:blipFill>
                <a:blip r:embed="rId1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2" name="Object 31"/>
              <p:cNvSpPr txBox="1"/>
              <p:nvPr/>
            </p:nvSpPr>
            <p:spPr bwMode="auto">
              <a:xfrm>
                <a:off x="1676400" y="48514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12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8514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34" name="Freeform 32"/>
          <p:cNvSpPr>
            <a:spLocks/>
          </p:cNvSpPr>
          <p:nvPr/>
        </p:nvSpPr>
        <p:spPr bwMode="auto">
          <a:xfrm>
            <a:off x="5943600" y="3327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13" name="Object 33"/>
              <p:cNvSpPr txBox="1"/>
              <p:nvPr/>
            </p:nvSpPr>
            <p:spPr bwMode="auto">
              <a:xfrm>
                <a:off x="5956300" y="28829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13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6300" y="2882900"/>
                <a:ext cx="671513" cy="4429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35" name="Line 34"/>
          <p:cNvSpPr>
            <a:spLocks noChangeShapeType="1"/>
          </p:cNvSpPr>
          <p:nvPr/>
        </p:nvSpPr>
        <p:spPr bwMode="auto">
          <a:xfrm flipV="1">
            <a:off x="5715000" y="462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Freeform 35"/>
          <p:cNvSpPr>
            <a:spLocks/>
          </p:cNvSpPr>
          <p:nvPr/>
        </p:nvSpPr>
        <p:spPr bwMode="auto">
          <a:xfrm>
            <a:off x="4419600" y="4470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Freeform 36"/>
          <p:cNvSpPr>
            <a:spLocks/>
          </p:cNvSpPr>
          <p:nvPr/>
        </p:nvSpPr>
        <p:spPr bwMode="auto">
          <a:xfrm>
            <a:off x="3124200" y="4279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Freeform 37"/>
          <p:cNvSpPr>
            <a:spLocks/>
          </p:cNvSpPr>
          <p:nvPr/>
        </p:nvSpPr>
        <p:spPr bwMode="auto">
          <a:xfrm>
            <a:off x="1828800" y="3657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14" name="Object 39"/>
              <p:cNvSpPr txBox="1"/>
              <p:nvPr/>
            </p:nvSpPr>
            <p:spPr bwMode="auto">
              <a:xfrm>
                <a:off x="2971800" y="2667000"/>
                <a:ext cx="1841500" cy="5588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14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2667000"/>
                <a:ext cx="1841500" cy="5588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39" name="Group 40"/>
          <p:cNvGrpSpPr>
            <a:grpSpLocks/>
          </p:cNvGrpSpPr>
          <p:nvPr/>
        </p:nvGrpSpPr>
        <p:grpSpPr bwMode="auto">
          <a:xfrm>
            <a:off x="6553200" y="46482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17" name="Object 41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717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42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40" name="Text Box 43"/>
          <p:cNvSpPr txBox="1">
            <a:spLocks noChangeArrowheads="1"/>
          </p:cNvSpPr>
          <p:nvPr/>
        </p:nvSpPr>
        <p:spPr bwMode="auto">
          <a:xfrm>
            <a:off x="1676400" y="1143000"/>
            <a:ext cx="6762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:the input alphabet never contains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15" name="Object 44"/>
              <p:cNvSpPr txBox="1"/>
              <p:nvPr/>
            </p:nvSpPr>
            <p:spPr bwMode="auto">
              <a:xfrm>
                <a:off x="8305800" y="1143000"/>
                <a:ext cx="488950" cy="622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715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5800" y="1143000"/>
                <a:ext cx="488950" cy="6223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6" name="Object 45"/>
              <p:cNvSpPr txBox="1"/>
              <p:nvPr/>
            </p:nvSpPr>
            <p:spPr bwMode="auto">
              <a:xfrm>
                <a:off x="152400" y="1143000"/>
                <a:ext cx="1371600" cy="619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716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143000"/>
                <a:ext cx="1371600" cy="619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41" name="Text Box 46"/>
          <p:cNvSpPr txBox="1">
            <a:spLocks noChangeArrowheads="1"/>
          </p:cNvSpPr>
          <p:nvPr/>
        </p:nvSpPr>
        <p:spPr bwMode="auto">
          <a:xfrm>
            <a:off x="365125" y="23876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CC2B16-0C95-46D0-830C-8F7682873B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0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State </a:t>
            </a:r>
          </a:p>
        </p:txBody>
      </p:sp>
      <p:sp>
        <p:nvSpPr>
          <p:cNvPr id="307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Object 4"/>
              <p:cNvSpPr txBox="1"/>
              <p:nvPr/>
            </p:nvSpPr>
            <p:spPr bwMode="auto">
              <a:xfrm>
                <a:off x="6064250" y="171450"/>
                <a:ext cx="482600" cy="584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4250" y="171450"/>
                <a:ext cx="482600" cy="58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3" name="Oval 5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Object 16"/>
              <p:cNvSpPr txBox="1"/>
              <p:nvPr/>
            </p:nvSpPr>
            <p:spPr bwMode="auto">
              <a:xfrm>
                <a:off x="2857500" y="4876800"/>
                <a:ext cx="341313" cy="4699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3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500" y="4876800"/>
                <a:ext cx="341313" cy="469900"/>
              </a:xfrm>
              <a:prstGeom prst="rect">
                <a:avLst/>
              </a:prstGeom>
              <a:blipFill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Object 17"/>
              <p:cNvSpPr txBox="1"/>
              <p:nvPr/>
            </p:nvSpPr>
            <p:spPr bwMode="auto">
              <a:xfrm>
                <a:off x="4127500" y="4876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500" y="4876800"/>
                <a:ext cx="392113" cy="469900"/>
              </a:xfrm>
              <a:prstGeom prst="rect">
                <a:avLst/>
              </a:prstGeom>
              <a:blipFill>
                <a:blip r:embed="rId4"/>
                <a:stretch>
                  <a:fillRect l="-1563" r="-1093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Object 18"/>
              <p:cNvSpPr txBox="1"/>
              <p:nvPr/>
            </p:nvSpPr>
            <p:spPr bwMode="auto">
              <a:xfrm>
                <a:off x="5422900" y="4876800"/>
                <a:ext cx="3921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5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2900" y="4876800"/>
                <a:ext cx="392113" cy="469900"/>
              </a:xfrm>
              <a:prstGeom prst="rect">
                <a:avLst/>
              </a:prstGeom>
              <a:blipFill>
                <a:blip r:embed="rId5"/>
                <a:stretch>
                  <a:fillRect l="-3125" r="-937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6" name="Object 19"/>
              <p:cNvSpPr txBox="1"/>
              <p:nvPr/>
            </p:nvSpPr>
            <p:spPr bwMode="auto">
              <a:xfrm>
                <a:off x="6781800" y="48768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6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4876800"/>
                <a:ext cx="419100" cy="469900"/>
              </a:xfrm>
              <a:prstGeom prst="rect">
                <a:avLst/>
              </a:prstGeom>
              <a:blipFill>
                <a:blip r:embed="rId6"/>
                <a:stretch>
                  <a:fillRect l="-2941" r="-147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3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Object 21"/>
              <p:cNvSpPr txBox="1"/>
              <p:nvPr/>
            </p:nvSpPr>
            <p:spPr bwMode="auto">
              <a:xfrm>
                <a:off x="22098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72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876800"/>
                <a:ext cx="265113" cy="279400"/>
              </a:xfrm>
              <a:prstGeom prst="rect">
                <a:avLst/>
              </a:prstGeom>
              <a:blipFill>
                <a:blip r:embed="rId7"/>
                <a:stretch>
                  <a:fillRect r="-46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Object 22"/>
              <p:cNvSpPr txBox="1"/>
              <p:nvPr/>
            </p:nvSpPr>
            <p:spPr bwMode="auto">
              <a:xfrm>
                <a:off x="3505200" y="4800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8006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Object 23"/>
              <p:cNvSpPr txBox="1"/>
              <p:nvPr/>
            </p:nvSpPr>
            <p:spPr bwMode="auto">
              <a:xfrm>
                <a:off x="4800600" y="4800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29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800600"/>
                <a:ext cx="279400" cy="381000"/>
              </a:xfrm>
              <a:prstGeom prst="rect">
                <a:avLst/>
              </a:prstGeom>
              <a:blipFill>
                <a:blip r:embed="rId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0" name="Object 24"/>
              <p:cNvSpPr txBox="1"/>
              <p:nvPr/>
            </p:nvSpPr>
            <p:spPr bwMode="auto">
              <a:xfrm>
                <a:off x="6096000" y="4876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0730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8768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4" name="Oval 26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31" name="Object 27"/>
              <p:cNvSpPr txBox="1"/>
              <p:nvPr/>
            </p:nvSpPr>
            <p:spPr bwMode="auto">
              <a:xfrm>
                <a:off x="6184900" y="3594100"/>
                <a:ext cx="404813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4900" y="3594100"/>
                <a:ext cx="404813" cy="469900"/>
              </a:xfrm>
              <a:prstGeom prst="rect">
                <a:avLst/>
              </a:prstGeom>
              <a:blipFill>
                <a:blip r:embed="rId11"/>
                <a:stretch>
                  <a:fillRect l="-3030" r="-6061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2" name="Object 28"/>
              <p:cNvSpPr txBox="1"/>
              <p:nvPr/>
            </p:nvSpPr>
            <p:spPr bwMode="auto">
              <a:xfrm>
                <a:off x="3048000" y="44196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732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419600"/>
                <a:ext cx="265113" cy="279400"/>
              </a:xfrm>
              <a:prstGeom prst="rect">
                <a:avLst/>
              </a:prstGeom>
              <a:blipFill>
                <a:blip r:embed="rId10"/>
                <a:stretch>
                  <a:fillRect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3" name="Object 29"/>
              <p:cNvSpPr txBox="1"/>
              <p:nvPr/>
            </p:nvSpPr>
            <p:spPr bwMode="auto">
              <a:xfrm>
                <a:off x="4267200" y="4495800"/>
                <a:ext cx="265113" cy="2794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/>
              </a:p>
            </p:txBody>
          </p:sp>
        </mc:Choice>
        <mc:Fallback xmlns="">
          <p:sp>
            <p:nvSpPr>
              <p:cNvPr id="30733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495800"/>
                <a:ext cx="265113" cy="279400"/>
              </a:xfrm>
              <a:prstGeom prst="rect">
                <a:avLst/>
              </a:prstGeom>
              <a:blipFill>
                <a:blip r:embed="rId12"/>
                <a:stretch>
                  <a:fillRect r="-697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4" name="Object 30"/>
              <p:cNvSpPr txBox="1"/>
              <p:nvPr/>
            </p:nvSpPr>
            <p:spPr bwMode="auto">
              <a:xfrm>
                <a:off x="5562600" y="44196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4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4419600"/>
                <a:ext cx="279400" cy="381000"/>
              </a:xfrm>
              <a:prstGeom prst="rect">
                <a:avLst/>
              </a:prstGeom>
              <a:blipFill>
                <a:blip r:embed="rId1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5" name="Object 31"/>
              <p:cNvSpPr txBox="1"/>
              <p:nvPr/>
            </p:nvSpPr>
            <p:spPr bwMode="auto">
              <a:xfrm>
                <a:off x="1676400" y="4343400"/>
                <a:ext cx="279400" cy="38100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5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343400"/>
                <a:ext cx="279400" cy="381000"/>
              </a:xfrm>
              <a:prstGeom prst="rect">
                <a:avLst/>
              </a:prstGeom>
              <a:blipFill>
                <a:blip r:embed="rId8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5" name="Freeform 32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36" name="Object 33"/>
              <p:cNvSpPr txBox="1"/>
              <p:nvPr/>
            </p:nvSpPr>
            <p:spPr bwMode="auto">
              <a:xfrm>
                <a:off x="5956300" y="2374900"/>
                <a:ext cx="671513" cy="442913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6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6300" y="2374900"/>
                <a:ext cx="671513" cy="442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6" name="Line 34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Freeform 35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Freeform 36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Freeform 37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60" name="Group 3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8" name="Object 40"/>
                <p:cNvSpPr txBox="1"/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0738" name="Object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8" y="1824"/>
                  <a:ext cx="423" cy="27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62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37" name="Object 42"/>
              <p:cNvSpPr txBox="1"/>
              <p:nvPr/>
            </p:nvSpPr>
            <p:spPr bwMode="auto">
              <a:xfrm>
                <a:off x="1524000" y="4876800"/>
                <a:ext cx="419100" cy="4699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737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876800"/>
                <a:ext cx="419100" cy="469900"/>
              </a:xfrm>
              <a:prstGeom prst="rect">
                <a:avLst/>
              </a:prstGeom>
              <a:blipFill>
                <a:blip r:embed="rId16"/>
                <a:stretch>
                  <a:fillRect l="-1449" r="-1449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1" name="Text Box 43"/>
          <p:cNvSpPr txBox="1">
            <a:spLocks noChangeArrowheads="1"/>
          </p:cNvSpPr>
          <p:nvPr/>
        </p:nvSpPr>
        <p:spPr bwMode="auto">
          <a:xfrm>
            <a:off x="746125" y="1549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717BC09008B4A861193D5B49D2307" ma:contentTypeVersion="0" ma:contentTypeDescription="Create a new document." ma:contentTypeScope="" ma:versionID="29b5d2e3939ad565bec6c3a3fb1b1d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A9430-500C-464E-B861-C7319F64DBD7}"/>
</file>

<file path=customXml/itemProps2.xml><?xml version="1.0" encoding="utf-8"?>
<ds:datastoreItem xmlns:ds="http://schemas.openxmlformats.org/officeDocument/2006/customXml" ds:itemID="{117E1ADB-C351-437E-97BB-E0AC31BCDDA1}"/>
</file>

<file path=customXml/itemProps3.xml><?xml version="1.0" encoding="utf-8"?>
<ds:datastoreItem xmlns:ds="http://schemas.openxmlformats.org/officeDocument/2006/customXml" ds:itemID="{98028BEF-1874-4F76-BA4B-9BDD9B7FB83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2944</TotalTime>
  <Words>911</Words>
  <Application>Microsoft Office PowerPoint</Application>
  <PresentationFormat>On-screen Show (4:3)</PresentationFormat>
  <Paragraphs>447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Comic Sans MS</vt:lpstr>
      <vt:lpstr>Lato</vt:lpstr>
      <vt:lpstr>Tahoma</vt:lpstr>
      <vt:lpstr>Times New Roman</vt:lpstr>
      <vt:lpstr>class</vt:lpstr>
      <vt:lpstr>Deterministic Finite Automata</vt:lpstr>
      <vt:lpstr>PowerPoint Presentation</vt:lpstr>
      <vt:lpstr>Formal Definition</vt:lpstr>
      <vt:lpstr>Deterministic Finite Automaton (DFA)</vt:lpstr>
      <vt:lpstr>Transition Graph</vt:lpstr>
      <vt:lpstr>Simulator to try other Examples  at Home: jFAST</vt:lpstr>
      <vt:lpstr>Simulator to try other Examples  at Home: jFAST</vt:lpstr>
      <vt:lpstr>Input Alphabet </vt:lpstr>
      <vt:lpstr>Initial State </vt:lpstr>
      <vt:lpstr>Set of Accepting States</vt:lpstr>
      <vt:lpstr>Transition Function </vt:lpstr>
      <vt:lpstr>PowerPoint Presentation</vt:lpstr>
      <vt:lpstr>PowerPoint Presentation</vt:lpstr>
      <vt:lpstr>PowerPoint Presentation</vt:lpstr>
      <vt:lpstr>PowerPoint Presentation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Accepted by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Hashim Ayub</cp:lastModifiedBy>
  <cp:revision>385</cp:revision>
  <dcterms:created xsi:type="dcterms:W3CDTF">2000-08-31T01:12:33Z</dcterms:created>
  <dcterms:modified xsi:type="dcterms:W3CDTF">2022-10-18T07:17:07Z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0x010100067717BC09008B4A861193D5B49D2307</vt:lpwstr>
  </property>
</Properties>
</file>