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68" r:id="rId2"/>
    <p:sldId id="474" r:id="rId3"/>
    <p:sldId id="475" r:id="rId4"/>
    <p:sldId id="471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477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80" r:id="rId65"/>
    <p:sldId id="481" r:id="rId66"/>
    <p:sldId id="479" r:id="rId67"/>
    <p:sldId id="470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0929"/>
  </p:normalViewPr>
  <p:slideViewPr>
    <p:cSldViewPr>
      <p:cViewPr varScale="1">
        <p:scale>
          <a:sx n="140" d="100"/>
          <a:sy n="140" d="100"/>
        </p:scale>
        <p:origin x="22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A73715D-ACDA-407F-98FC-82A16EB31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58176D8-DFAB-4393-A866-916515299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C75D-A37D-4157-B10F-2BF52336870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176D8-DFAB-4393-A866-916515299D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49858-F49F-4EE0-B1C0-EDECFDAE6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6D5E5-97EF-4674-9D3F-880E5760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104-82E8-46C4-9D33-9BE4144B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5D4B-011D-4212-8AE6-42896543F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0334-6CBD-4C57-9A38-A21439FC6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5FBCA-39DE-46B0-A6A3-C370DC45B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22C0-64E4-4035-81DF-1D7B9F23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B2678-1461-430D-8DE7-3CA55EFA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B656-9980-4DEF-B723-82B0E4163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463F-BE5E-453B-875F-0EA898C78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0919D-1516-4570-B78D-30CF0D662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B7567A3-F8C1-4831-9E50-FDF65FD23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8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8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11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5.bin"/><Relationship Id="rId17" Type="http://schemas.openxmlformats.org/officeDocument/2006/relationships/oleObject" Target="../embeddings/oleObject79.bin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5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1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08.bin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7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7.bin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6.bin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.wmf"/><Relationship Id="rId1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4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118.bin"/><Relationship Id="rId16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4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128.bin"/><Relationship Id="rId16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4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54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148.bin"/><Relationship Id="rId16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5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4.bin"/><Relationship Id="rId2" Type="http://schemas.openxmlformats.org/officeDocument/2006/relationships/oleObject" Target="../embeddings/oleObject158.bin"/><Relationship Id="rId16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1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4.bin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81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73.bin"/><Relationship Id="rId17" Type="http://schemas.openxmlformats.org/officeDocument/2006/relationships/oleObject" Target="../embeddings/oleObject177.bin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3.wmf"/><Relationship Id="rId5" Type="http://schemas.openxmlformats.org/officeDocument/2006/relationships/image" Target="../media/image12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72.bin"/><Relationship Id="rId19" Type="http://schemas.openxmlformats.org/officeDocument/2006/relationships/oleObject" Target="../embeddings/oleObject179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8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193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196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8.bin"/><Relationship Id="rId17" Type="http://schemas.openxmlformats.org/officeDocument/2006/relationships/oleObject" Target="../embeddings/oleObject192.bin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90.bin"/><Relationship Id="rId10" Type="http://schemas.openxmlformats.org/officeDocument/2006/relationships/oleObject" Target="../embeddings/oleObject187.bin"/><Relationship Id="rId19" Type="http://schemas.openxmlformats.org/officeDocument/2006/relationships/oleObject" Target="../embeddings/oleObject194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04.bin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3.bin"/><Relationship Id="rId5" Type="http://schemas.openxmlformats.org/officeDocument/2006/relationships/image" Target="../media/image10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0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0.wmf"/><Relationship Id="rId3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1.bin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16.bin"/><Relationship Id="rId12" Type="http://schemas.openxmlformats.org/officeDocument/2006/relationships/oleObject" Target="../embeddings/oleObject219.bin"/><Relationship Id="rId2" Type="http://schemas.openxmlformats.org/officeDocument/2006/relationships/oleObject" Target="../embeddings/oleObject213.bin"/><Relationship Id="rId16" Type="http://schemas.openxmlformats.org/officeDocument/2006/relationships/oleObject" Target="../embeddings/oleObject2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15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7.bin"/><Relationship Id="rId14" Type="http://schemas.openxmlformats.org/officeDocument/2006/relationships/oleObject" Target="../embeddings/oleObject2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28.bin"/><Relationship Id="rId2" Type="http://schemas.openxmlformats.org/officeDocument/2006/relationships/oleObject" Target="../embeddings/oleObject222.bin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24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6.bin"/><Relationship Id="rId14" Type="http://schemas.openxmlformats.org/officeDocument/2006/relationships/oleObject" Target="../embeddings/oleObject22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7.bin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33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5.bin"/><Relationship Id="rId14" Type="http://schemas.openxmlformats.org/officeDocument/2006/relationships/oleObject" Target="../embeddings/oleObject2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18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43.bin"/><Relationship Id="rId12" Type="http://schemas.openxmlformats.org/officeDocument/2006/relationships/oleObject" Target="../embeddings/oleObject246.bin"/><Relationship Id="rId17" Type="http://schemas.openxmlformats.org/officeDocument/2006/relationships/oleObject" Target="../embeddings/oleObject249.bin"/><Relationship Id="rId2" Type="http://schemas.openxmlformats.org/officeDocument/2006/relationships/oleObject" Target="../embeddings/oleObject240.bin"/><Relationship Id="rId16" Type="http://schemas.openxmlformats.org/officeDocument/2006/relationships/oleObject" Target="../embeddings/oleObject24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42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4.bin"/><Relationship Id="rId14" Type="http://schemas.openxmlformats.org/officeDocument/2006/relationships/oleObject" Target="../embeddings/oleObject24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6.bin"/><Relationship Id="rId17" Type="http://schemas.openxmlformats.org/officeDocument/2006/relationships/oleObject" Target="../embeddings/oleObject259.bin"/><Relationship Id="rId2" Type="http://schemas.openxmlformats.org/officeDocument/2006/relationships/oleObject" Target="../embeddings/oleObject250.bin"/><Relationship Id="rId16" Type="http://schemas.openxmlformats.org/officeDocument/2006/relationships/oleObject" Target="../embeddings/oleObject25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52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1.bin"/><Relationship Id="rId9" Type="http://schemas.openxmlformats.org/officeDocument/2006/relationships/oleObject" Target="../embeddings/oleObject254.bin"/><Relationship Id="rId14" Type="http://schemas.openxmlformats.org/officeDocument/2006/relationships/oleObject" Target="../embeddings/oleObject25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6.bin"/><Relationship Id="rId17" Type="http://schemas.openxmlformats.org/officeDocument/2006/relationships/oleObject" Target="../embeddings/oleObject269.bin"/><Relationship Id="rId2" Type="http://schemas.openxmlformats.org/officeDocument/2006/relationships/oleObject" Target="../embeddings/oleObject260.bin"/><Relationship Id="rId16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62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1.bin"/><Relationship Id="rId9" Type="http://schemas.openxmlformats.org/officeDocument/2006/relationships/oleObject" Target="../embeddings/oleObject264.bin"/><Relationship Id="rId14" Type="http://schemas.openxmlformats.org/officeDocument/2006/relationships/oleObject" Target="../embeddings/oleObject26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73.bin"/><Relationship Id="rId12" Type="http://schemas.openxmlformats.org/officeDocument/2006/relationships/oleObject" Target="../embeddings/oleObject276.bin"/><Relationship Id="rId17" Type="http://schemas.openxmlformats.org/officeDocument/2006/relationships/oleObject" Target="../embeddings/oleObject279.bin"/><Relationship Id="rId2" Type="http://schemas.openxmlformats.org/officeDocument/2006/relationships/oleObject" Target="../embeddings/oleObject270.bin"/><Relationship Id="rId16" Type="http://schemas.openxmlformats.org/officeDocument/2006/relationships/oleObject" Target="../embeddings/oleObject27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72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75.bin"/><Relationship Id="rId4" Type="http://schemas.openxmlformats.org/officeDocument/2006/relationships/oleObject" Target="../embeddings/oleObject271.bin"/><Relationship Id="rId9" Type="http://schemas.openxmlformats.org/officeDocument/2006/relationships/oleObject" Target="../embeddings/oleObject274.bin"/><Relationship Id="rId14" Type="http://schemas.openxmlformats.org/officeDocument/2006/relationships/oleObject" Target="../embeddings/oleObject27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.wmf"/><Relationship Id="rId18" Type="http://schemas.openxmlformats.org/officeDocument/2006/relationships/image" Target="../media/image16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283.bin"/><Relationship Id="rId12" Type="http://schemas.openxmlformats.org/officeDocument/2006/relationships/oleObject" Target="../embeddings/oleObject286.bin"/><Relationship Id="rId17" Type="http://schemas.openxmlformats.org/officeDocument/2006/relationships/oleObject" Target="../embeddings/oleObject289.bin"/><Relationship Id="rId2" Type="http://schemas.openxmlformats.org/officeDocument/2006/relationships/oleObject" Target="../embeddings/oleObject280.bin"/><Relationship Id="rId16" Type="http://schemas.openxmlformats.org/officeDocument/2006/relationships/oleObject" Target="../embeddings/oleObject2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85.bin"/><Relationship Id="rId19" Type="http://schemas.openxmlformats.org/officeDocument/2006/relationships/oleObject" Target="../embeddings/oleObject290.bin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4.bin"/><Relationship Id="rId14" Type="http://schemas.openxmlformats.org/officeDocument/2006/relationships/oleObject" Target="../embeddings/oleObject28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image" Target="../media/image19.wmf"/><Relationship Id="rId3" Type="http://schemas.openxmlformats.org/officeDocument/2006/relationships/image" Target="../media/image17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96.bin"/><Relationship Id="rId2" Type="http://schemas.openxmlformats.org/officeDocument/2006/relationships/oleObject" Target="../embeddings/oleObject291.bin"/><Relationship Id="rId16" Type="http://schemas.openxmlformats.org/officeDocument/2006/relationships/oleObject" Target="../embeddings/oleObject2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95.bin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19.wmf"/><Relationship Id="rId3" Type="http://schemas.openxmlformats.org/officeDocument/2006/relationships/image" Target="../media/image23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304.bin"/><Relationship Id="rId2" Type="http://schemas.openxmlformats.org/officeDocument/2006/relationships/oleObject" Target="../embeddings/oleObject299.bin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06.bin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0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15.bin"/><Relationship Id="rId3" Type="http://schemas.openxmlformats.org/officeDocument/2006/relationships/image" Target="../media/image27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307.bin"/><Relationship Id="rId16" Type="http://schemas.openxmlformats.org/officeDocument/2006/relationships/oleObject" Target="../embeddings/oleObject314.bin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10.wmf"/><Relationship Id="rId5" Type="http://schemas.openxmlformats.org/officeDocument/2006/relationships/image" Target="../media/image28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11.bin"/><Relationship Id="rId19" Type="http://schemas.openxmlformats.org/officeDocument/2006/relationships/oleObject" Target="../embeddings/oleObject316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22.bin"/><Relationship Id="rId17" Type="http://schemas.openxmlformats.org/officeDocument/2006/relationships/oleObject" Target="../embeddings/oleObject325.bin"/><Relationship Id="rId2" Type="http://schemas.openxmlformats.org/officeDocument/2006/relationships/oleObject" Target="../embeddings/oleObject317.bin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19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324.bin"/><Relationship Id="rId10" Type="http://schemas.openxmlformats.org/officeDocument/2006/relationships/oleObject" Target="../embeddings/oleObject321.bin"/><Relationship Id="rId19" Type="http://schemas.openxmlformats.org/officeDocument/2006/relationships/oleObject" Target="../embeddings/oleObject326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26.wmf"/><Relationship Id="rId1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26.wmf"/><Relationship Id="rId18" Type="http://schemas.openxmlformats.org/officeDocument/2006/relationships/image" Target="../media/image11.wmf"/><Relationship Id="rId3" Type="http://schemas.openxmlformats.org/officeDocument/2006/relationships/image" Target="../media/image27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32.bin"/><Relationship Id="rId17" Type="http://schemas.openxmlformats.org/officeDocument/2006/relationships/oleObject" Target="../embeddings/oleObject335.bin"/><Relationship Id="rId2" Type="http://schemas.openxmlformats.org/officeDocument/2006/relationships/oleObject" Target="../embeddings/oleObject327.bin"/><Relationship Id="rId16" Type="http://schemas.openxmlformats.org/officeDocument/2006/relationships/oleObject" Target="../embeddings/oleObject334.bin"/><Relationship Id="rId20" Type="http://schemas.openxmlformats.org/officeDocument/2006/relationships/image" Target="../media/image3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25.wmf"/><Relationship Id="rId5" Type="http://schemas.openxmlformats.org/officeDocument/2006/relationships/image" Target="../media/image28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331.bin"/><Relationship Id="rId19" Type="http://schemas.openxmlformats.org/officeDocument/2006/relationships/oleObject" Target="../embeddings/oleObject336.bin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48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6.bin"/><Relationship Id="rId2" Type="http://schemas.openxmlformats.org/officeDocument/2006/relationships/oleObject" Target="../embeddings/oleObject337.bin"/><Relationship Id="rId16" Type="http://schemas.openxmlformats.org/officeDocument/2006/relationships/oleObject" Target="../embeddings/oleObject345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9.bin"/><Relationship Id="rId11" Type="http://schemas.openxmlformats.org/officeDocument/2006/relationships/oleObject" Target="../embeddings/oleObject342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44.bin"/><Relationship Id="rId10" Type="http://schemas.openxmlformats.org/officeDocument/2006/relationships/oleObject" Target="../embeddings/oleObject341.bin"/><Relationship Id="rId19" Type="http://schemas.openxmlformats.org/officeDocument/2006/relationships/oleObject" Target="../embeddings/oleObject347.bin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60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8.bin"/><Relationship Id="rId2" Type="http://schemas.openxmlformats.org/officeDocument/2006/relationships/oleObject" Target="../embeddings/oleObject349.bin"/><Relationship Id="rId16" Type="http://schemas.openxmlformats.org/officeDocument/2006/relationships/oleObject" Target="../embeddings/oleObject357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1.bin"/><Relationship Id="rId11" Type="http://schemas.openxmlformats.org/officeDocument/2006/relationships/oleObject" Target="../embeddings/oleObject354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56.bin"/><Relationship Id="rId10" Type="http://schemas.openxmlformats.org/officeDocument/2006/relationships/oleObject" Target="../embeddings/oleObject353.bin"/><Relationship Id="rId19" Type="http://schemas.openxmlformats.org/officeDocument/2006/relationships/oleObject" Target="../embeddings/oleObject359.bin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72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70.bin"/><Relationship Id="rId2" Type="http://schemas.openxmlformats.org/officeDocument/2006/relationships/oleObject" Target="../embeddings/oleObject361.bin"/><Relationship Id="rId16" Type="http://schemas.openxmlformats.org/officeDocument/2006/relationships/oleObject" Target="../embeddings/oleObject369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3.bin"/><Relationship Id="rId11" Type="http://schemas.openxmlformats.org/officeDocument/2006/relationships/oleObject" Target="../embeddings/oleObject366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68.bin"/><Relationship Id="rId10" Type="http://schemas.openxmlformats.org/officeDocument/2006/relationships/oleObject" Target="../embeddings/oleObject365.bin"/><Relationship Id="rId19" Type="http://schemas.openxmlformats.org/officeDocument/2006/relationships/oleObject" Target="../embeddings/oleObject371.bin"/><Relationship Id="rId4" Type="http://schemas.openxmlformats.org/officeDocument/2006/relationships/oleObject" Target="../embeddings/oleObject362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84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82.bin"/><Relationship Id="rId2" Type="http://schemas.openxmlformats.org/officeDocument/2006/relationships/oleObject" Target="../embeddings/oleObject373.bin"/><Relationship Id="rId16" Type="http://schemas.openxmlformats.org/officeDocument/2006/relationships/oleObject" Target="../embeddings/oleObject381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11" Type="http://schemas.openxmlformats.org/officeDocument/2006/relationships/oleObject" Target="../embeddings/oleObject378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80.bin"/><Relationship Id="rId10" Type="http://schemas.openxmlformats.org/officeDocument/2006/relationships/oleObject" Target="../embeddings/oleObject377.bin"/><Relationship Id="rId19" Type="http://schemas.openxmlformats.org/officeDocument/2006/relationships/oleObject" Target="../embeddings/oleObject383.bin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96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94.bin"/><Relationship Id="rId2" Type="http://schemas.openxmlformats.org/officeDocument/2006/relationships/oleObject" Target="../embeddings/oleObject385.bin"/><Relationship Id="rId16" Type="http://schemas.openxmlformats.org/officeDocument/2006/relationships/oleObject" Target="../embeddings/oleObject393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7.bin"/><Relationship Id="rId11" Type="http://schemas.openxmlformats.org/officeDocument/2006/relationships/oleObject" Target="../embeddings/oleObject390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92.bin"/><Relationship Id="rId10" Type="http://schemas.openxmlformats.org/officeDocument/2006/relationships/oleObject" Target="../embeddings/oleObject389.bin"/><Relationship Id="rId19" Type="http://schemas.openxmlformats.org/officeDocument/2006/relationships/oleObject" Target="../embeddings/oleObject395.bin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1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408.bin"/><Relationship Id="rId7" Type="http://schemas.openxmlformats.org/officeDocument/2006/relationships/image" Target="../media/image26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406.bin"/><Relationship Id="rId2" Type="http://schemas.openxmlformats.org/officeDocument/2006/relationships/oleObject" Target="../embeddings/oleObject397.bin"/><Relationship Id="rId16" Type="http://schemas.openxmlformats.org/officeDocument/2006/relationships/oleObject" Target="../embeddings/oleObject405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9.bin"/><Relationship Id="rId11" Type="http://schemas.openxmlformats.org/officeDocument/2006/relationships/oleObject" Target="../embeddings/oleObject402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404.bin"/><Relationship Id="rId10" Type="http://schemas.openxmlformats.org/officeDocument/2006/relationships/oleObject" Target="../embeddings/oleObject401.bin"/><Relationship Id="rId19" Type="http://schemas.openxmlformats.org/officeDocument/2006/relationships/oleObject" Target="../embeddings/oleObject407.bin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19.wmf"/><Relationship Id="rId14" Type="http://schemas.openxmlformats.org/officeDocument/2006/relationships/image" Target="../media/image28.wmf"/><Relationship Id="rId22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3.bin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27.wmf"/><Relationship Id="rId21" Type="http://schemas.openxmlformats.org/officeDocument/2006/relationships/oleObject" Target="../embeddings/oleObject420.bin"/><Relationship Id="rId7" Type="http://schemas.openxmlformats.org/officeDocument/2006/relationships/oleObject" Target="../embeddings/oleObject412.bin"/><Relationship Id="rId12" Type="http://schemas.openxmlformats.org/officeDocument/2006/relationships/oleObject" Target="../embeddings/oleObject415.bin"/><Relationship Id="rId17" Type="http://schemas.openxmlformats.org/officeDocument/2006/relationships/oleObject" Target="../embeddings/oleObject418.bin"/><Relationship Id="rId2" Type="http://schemas.openxmlformats.org/officeDocument/2006/relationships/oleObject" Target="../embeddings/oleObject409.bin"/><Relationship Id="rId16" Type="http://schemas.openxmlformats.org/officeDocument/2006/relationships/oleObject" Target="../embeddings/oleObject417.bin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1.bin"/><Relationship Id="rId11" Type="http://schemas.openxmlformats.org/officeDocument/2006/relationships/image" Target="../media/image25.wmf"/><Relationship Id="rId5" Type="http://schemas.openxmlformats.org/officeDocument/2006/relationships/image" Target="../media/image28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14.bin"/><Relationship Id="rId19" Type="http://schemas.openxmlformats.org/officeDocument/2006/relationships/oleObject" Target="../embeddings/oleObject419.bin"/><Relationship Id="rId4" Type="http://schemas.openxmlformats.org/officeDocument/2006/relationships/oleObject" Target="../embeddings/oleObject41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16.bin"/><Relationship Id="rId22" Type="http://schemas.openxmlformats.org/officeDocument/2006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4.bin"/><Relationship Id="rId13" Type="http://schemas.openxmlformats.org/officeDocument/2006/relationships/image" Target="../media/image26.wmf"/><Relationship Id="rId18" Type="http://schemas.openxmlformats.org/officeDocument/2006/relationships/image" Target="../media/image11.wmf"/><Relationship Id="rId3" Type="http://schemas.openxmlformats.org/officeDocument/2006/relationships/image" Target="../media/image33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426.bin"/><Relationship Id="rId17" Type="http://schemas.openxmlformats.org/officeDocument/2006/relationships/oleObject" Target="../embeddings/oleObject429.bin"/><Relationship Id="rId2" Type="http://schemas.openxmlformats.org/officeDocument/2006/relationships/oleObject" Target="../embeddings/oleObject421.bin"/><Relationship Id="rId16" Type="http://schemas.openxmlformats.org/officeDocument/2006/relationships/oleObject" Target="../embeddings/oleObject4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3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25.bin"/><Relationship Id="rId4" Type="http://schemas.openxmlformats.org/officeDocument/2006/relationships/oleObject" Target="../embeddings/oleObject42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35.bin"/><Relationship Id="rId2" Type="http://schemas.openxmlformats.org/officeDocument/2006/relationships/oleObject" Target="../embeddings/oleObject4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2.bin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34.bin"/><Relationship Id="rId4" Type="http://schemas.openxmlformats.org/officeDocument/2006/relationships/oleObject" Target="../embeddings/oleObject43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3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13" Type="http://schemas.openxmlformats.org/officeDocument/2006/relationships/image" Target="../media/image37.wmf"/><Relationship Id="rId3" Type="http://schemas.openxmlformats.org/officeDocument/2006/relationships/image" Target="../media/image3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42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437.bin"/><Relationship Id="rId16" Type="http://schemas.openxmlformats.org/officeDocument/2006/relationships/oleObject" Target="../embeddings/oleObject4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41.bin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4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8.bin"/><Relationship Id="rId13" Type="http://schemas.openxmlformats.org/officeDocument/2006/relationships/oleObject" Target="../embeddings/oleObject451.bin"/><Relationship Id="rId3" Type="http://schemas.openxmlformats.org/officeDocument/2006/relationships/image" Target="../media/image19.wmf"/><Relationship Id="rId7" Type="http://schemas.openxmlformats.org/officeDocument/2006/relationships/image" Target="../media/image40.wmf"/><Relationship Id="rId12" Type="http://schemas.openxmlformats.org/officeDocument/2006/relationships/image" Target="../media/image42.wmf"/><Relationship Id="rId2" Type="http://schemas.openxmlformats.org/officeDocument/2006/relationships/oleObject" Target="../embeddings/oleObject4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7.bin"/><Relationship Id="rId11" Type="http://schemas.openxmlformats.org/officeDocument/2006/relationships/oleObject" Target="../embeddings/oleObject450.bin"/><Relationship Id="rId5" Type="http://schemas.openxmlformats.org/officeDocument/2006/relationships/image" Target="../media/image34.wmf"/><Relationship Id="rId10" Type="http://schemas.openxmlformats.org/officeDocument/2006/relationships/image" Target="../media/image41.wmf"/><Relationship Id="rId4" Type="http://schemas.openxmlformats.org/officeDocument/2006/relationships/oleObject" Target="../embeddings/oleObject446.bin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5.bin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0.wmf"/><Relationship Id="rId3" Type="http://schemas.openxmlformats.org/officeDocument/2006/relationships/image" Target="../media/image44.wmf"/><Relationship Id="rId21" Type="http://schemas.openxmlformats.org/officeDocument/2006/relationships/oleObject" Target="../embeddings/oleObject464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58.bin"/><Relationship Id="rId17" Type="http://schemas.openxmlformats.org/officeDocument/2006/relationships/oleObject" Target="../embeddings/oleObject462.bin"/><Relationship Id="rId2" Type="http://schemas.openxmlformats.org/officeDocument/2006/relationships/oleObject" Target="../embeddings/oleObject452.bin"/><Relationship Id="rId16" Type="http://schemas.openxmlformats.org/officeDocument/2006/relationships/image" Target="../media/image48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4.bin"/><Relationship Id="rId11" Type="http://schemas.openxmlformats.org/officeDocument/2006/relationships/oleObject" Target="../embeddings/oleObject457.bin"/><Relationship Id="rId5" Type="http://schemas.openxmlformats.org/officeDocument/2006/relationships/image" Target="../media/image45.wmf"/><Relationship Id="rId15" Type="http://schemas.openxmlformats.org/officeDocument/2006/relationships/oleObject" Target="../embeddings/oleObject461.bin"/><Relationship Id="rId10" Type="http://schemas.openxmlformats.org/officeDocument/2006/relationships/oleObject" Target="../embeddings/oleObject456.bin"/><Relationship Id="rId19" Type="http://schemas.openxmlformats.org/officeDocument/2006/relationships/oleObject" Target="../embeddings/oleObject463.bin"/><Relationship Id="rId4" Type="http://schemas.openxmlformats.org/officeDocument/2006/relationships/oleObject" Target="../embeddings/oleObject45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60.bin"/><Relationship Id="rId22" Type="http://schemas.openxmlformats.org/officeDocument/2006/relationships/image" Target="../media/image4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8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73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70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465.bin"/><Relationship Id="rId16" Type="http://schemas.openxmlformats.org/officeDocument/2006/relationships/oleObject" Target="../embeddings/oleObject4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69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6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7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7.bin"/><Relationship Id="rId13" Type="http://schemas.openxmlformats.org/officeDocument/2006/relationships/oleObject" Target="../embeddings/oleObject480.bin"/><Relationship Id="rId18" Type="http://schemas.openxmlformats.org/officeDocument/2006/relationships/oleObject" Target="../embeddings/oleObject483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482.bin"/><Relationship Id="rId2" Type="http://schemas.openxmlformats.org/officeDocument/2006/relationships/oleObject" Target="../embeddings/oleObject474.bin"/><Relationship Id="rId16" Type="http://schemas.openxmlformats.org/officeDocument/2006/relationships/image" Target="../media/image6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6.bin"/><Relationship Id="rId11" Type="http://schemas.openxmlformats.org/officeDocument/2006/relationships/oleObject" Target="../embeddings/oleObject479.bin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481.bin"/><Relationship Id="rId10" Type="http://schemas.openxmlformats.org/officeDocument/2006/relationships/oleObject" Target="../embeddings/oleObject478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475.bin"/><Relationship Id="rId9" Type="http://schemas.openxmlformats.org/officeDocument/2006/relationships/image" Target="../media/image62.wmf"/><Relationship Id="rId14" Type="http://schemas.openxmlformats.org/officeDocument/2006/relationships/image" Target="../media/image6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7.bin"/><Relationship Id="rId13" Type="http://schemas.openxmlformats.org/officeDocument/2006/relationships/image" Target="../media/image34.wmf"/><Relationship Id="rId3" Type="http://schemas.openxmlformats.org/officeDocument/2006/relationships/image" Target="../media/image67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89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484.bin"/><Relationship Id="rId16" Type="http://schemas.openxmlformats.org/officeDocument/2006/relationships/oleObject" Target="../embeddings/oleObject4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6.bin"/><Relationship Id="rId11" Type="http://schemas.openxmlformats.org/officeDocument/2006/relationships/image" Target="../media/image19.wmf"/><Relationship Id="rId5" Type="http://schemas.openxmlformats.org/officeDocument/2006/relationships/image" Target="../media/image36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488.bin"/><Relationship Id="rId4" Type="http://schemas.openxmlformats.org/officeDocument/2006/relationships/oleObject" Target="../embeddings/oleObject48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9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70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492.bin"/><Relationship Id="rId16" Type="http://schemas.openxmlformats.org/officeDocument/2006/relationships/oleObject" Target="../embeddings/oleObject4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19.wmf"/><Relationship Id="rId5" Type="http://schemas.openxmlformats.org/officeDocument/2006/relationships/image" Target="../media/image36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496.bin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9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3.bin"/><Relationship Id="rId13" Type="http://schemas.openxmlformats.org/officeDocument/2006/relationships/image" Target="../media/image68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05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500.bin"/><Relationship Id="rId16" Type="http://schemas.openxmlformats.org/officeDocument/2006/relationships/oleObject" Target="../embeddings/oleObject5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2.bin"/><Relationship Id="rId11" Type="http://schemas.openxmlformats.org/officeDocument/2006/relationships/image" Target="../media/image19.wmf"/><Relationship Id="rId5" Type="http://schemas.openxmlformats.org/officeDocument/2006/relationships/image" Target="../media/image36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504.bin"/><Relationship Id="rId4" Type="http://schemas.openxmlformats.org/officeDocument/2006/relationships/oleObject" Target="../embeddings/oleObject50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0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68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13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508.bin"/><Relationship Id="rId16" Type="http://schemas.openxmlformats.org/officeDocument/2006/relationships/oleObject" Target="../embeddings/oleObject5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19.wmf"/><Relationship Id="rId5" Type="http://schemas.openxmlformats.org/officeDocument/2006/relationships/image" Target="../media/image36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524.bin"/><Relationship Id="rId26" Type="http://schemas.openxmlformats.org/officeDocument/2006/relationships/image" Target="../media/image79.wmf"/><Relationship Id="rId3" Type="http://schemas.openxmlformats.org/officeDocument/2006/relationships/image" Target="../media/image73.wmf"/><Relationship Id="rId21" Type="http://schemas.openxmlformats.org/officeDocument/2006/relationships/oleObject" Target="../embeddings/oleObject526.bin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521.bin"/><Relationship Id="rId17" Type="http://schemas.openxmlformats.org/officeDocument/2006/relationships/image" Target="../media/image46.wmf"/><Relationship Id="rId25" Type="http://schemas.openxmlformats.org/officeDocument/2006/relationships/oleObject" Target="../embeddings/oleObject529.bin"/><Relationship Id="rId2" Type="http://schemas.openxmlformats.org/officeDocument/2006/relationships/oleObject" Target="../embeddings/oleObject516.bin"/><Relationship Id="rId16" Type="http://schemas.openxmlformats.org/officeDocument/2006/relationships/oleObject" Target="../embeddings/oleObject523.bin"/><Relationship Id="rId20" Type="http://schemas.openxmlformats.org/officeDocument/2006/relationships/oleObject" Target="../embeddings/oleObject5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528.bin"/><Relationship Id="rId5" Type="http://schemas.openxmlformats.org/officeDocument/2006/relationships/image" Target="../media/image44.wmf"/><Relationship Id="rId15" Type="http://schemas.openxmlformats.org/officeDocument/2006/relationships/image" Target="../media/image45.wmf"/><Relationship Id="rId23" Type="http://schemas.openxmlformats.org/officeDocument/2006/relationships/image" Target="../media/image78.wmf"/><Relationship Id="rId28" Type="http://schemas.openxmlformats.org/officeDocument/2006/relationships/image" Target="../media/image60.wmf"/><Relationship Id="rId10" Type="http://schemas.openxmlformats.org/officeDocument/2006/relationships/oleObject" Target="../embeddings/oleObject520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522.bin"/><Relationship Id="rId22" Type="http://schemas.openxmlformats.org/officeDocument/2006/relationships/oleObject" Target="../embeddings/oleObject527.bin"/><Relationship Id="rId27" Type="http://schemas.openxmlformats.org/officeDocument/2006/relationships/oleObject" Target="../embeddings/oleObject53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539.bin"/><Relationship Id="rId3" Type="http://schemas.openxmlformats.org/officeDocument/2006/relationships/image" Target="../media/image80.wmf"/><Relationship Id="rId21" Type="http://schemas.openxmlformats.org/officeDocument/2006/relationships/oleObject" Target="../embeddings/oleObject541.bin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536.bin"/><Relationship Id="rId17" Type="http://schemas.openxmlformats.org/officeDocument/2006/relationships/image" Target="../media/image46.wmf"/><Relationship Id="rId2" Type="http://schemas.openxmlformats.org/officeDocument/2006/relationships/oleObject" Target="../embeddings/oleObject531.bin"/><Relationship Id="rId16" Type="http://schemas.openxmlformats.org/officeDocument/2006/relationships/oleObject" Target="../embeddings/oleObject538.bin"/><Relationship Id="rId20" Type="http://schemas.openxmlformats.org/officeDocument/2006/relationships/oleObject" Target="../embeddings/oleObject5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3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543.bin"/><Relationship Id="rId5" Type="http://schemas.openxmlformats.org/officeDocument/2006/relationships/image" Target="../media/image44.wmf"/><Relationship Id="rId15" Type="http://schemas.openxmlformats.org/officeDocument/2006/relationships/image" Target="../media/image45.wmf"/><Relationship Id="rId23" Type="http://schemas.openxmlformats.org/officeDocument/2006/relationships/image" Target="../media/image78.wmf"/><Relationship Id="rId10" Type="http://schemas.openxmlformats.org/officeDocument/2006/relationships/oleObject" Target="../embeddings/oleObject535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53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537.bin"/><Relationship Id="rId22" Type="http://schemas.openxmlformats.org/officeDocument/2006/relationships/oleObject" Target="../embeddings/oleObject54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7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552.bin"/><Relationship Id="rId3" Type="http://schemas.openxmlformats.org/officeDocument/2006/relationships/image" Target="../media/image81.wmf"/><Relationship Id="rId21" Type="http://schemas.openxmlformats.org/officeDocument/2006/relationships/oleObject" Target="../embeddings/oleObject554.bin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549.bin"/><Relationship Id="rId17" Type="http://schemas.openxmlformats.org/officeDocument/2006/relationships/image" Target="../media/image46.wmf"/><Relationship Id="rId2" Type="http://schemas.openxmlformats.org/officeDocument/2006/relationships/oleObject" Target="../embeddings/oleObject544.bin"/><Relationship Id="rId16" Type="http://schemas.openxmlformats.org/officeDocument/2006/relationships/oleObject" Target="../embeddings/oleObject551.bin"/><Relationship Id="rId20" Type="http://schemas.openxmlformats.org/officeDocument/2006/relationships/oleObject" Target="../embeddings/oleObject5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6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556.bin"/><Relationship Id="rId5" Type="http://schemas.openxmlformats.org/officeDocument/2006/relationships/image" Target="../media/image44.wmf"/><Relationship Id="rId15" Type="http://schemas.openxmlformats.org/officeDocument/2006/relationships/image" Target="../media/image45.wmf"/><Relationship Id="rId23" Type="http://schemas.openxmlformats.org/officeDocument/2006/relationships/image" Target="../media/image78.wmf"/><Relationship Id="rId10" Type="http://schemas.openxmlformats.org/officeDocument/2006/relationships/oleObject" Target="../embeddings/oleObject548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545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550.bin"/><Relationship Id="rId22" Type="http://schemas.openxmlformats.org/officeDocument/2006/relationships/oleObject" Target="../embeddings/oleObject55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55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0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Non-Deterministic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Hashim Ayub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95600" y="5943600"/>
            <a:ext cx="31242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Book: Prof. </a:t>
            </a:r>
            <a:r>
              <a:rPr lang="en-US" sz="1800" dirty="0" err="1">
                <a:solidFill>
                  <a:schemeClr val="tx1"/>
                </a:solidFill>
              </a:rPr>
              <a:t>Sipser</a:t>
            </a:r>
            <a:r>
              <a:rPr lang="en-US" sz="1800" dirty="0">
                <a:solidFill>
                  <a:schemeClr val="tx1"/>
                </a:solidFill>
              </a:rPr>
              <a:t>-MIT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Slides: 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9858-F49F-4EE0-B1C0-EDECFDAE667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CS-3613 Theory of Automata &amp; Formal Languages 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57200"/>
            <a:ext cx="3000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33BED8-91ED-4FF3-B336-09D50F25CA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57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Oval 14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15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Oval 18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0" name="Object 19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0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1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2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graphicFrame>
        <p:nvGraphicFramePr>
          <p:cNvPr id="6154" name="Object 2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Line 2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E77A4-5D4D-439C-B08C-63AC57D37B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81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307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1" name="Object 307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2" name="Object 307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07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307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307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307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307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8" name="Object 3080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7196" name="Text Box 1051"/>
          <p:cNvSpPr txBox="1">
            <a:spLocks noChangeArrowheads="1"/>
          </p:cNvSpPr>
          <p:nvPr/>
        </p:nvSpPr>
        <p:spPr bwMode="auto">
          <a:xfrm>
            <a:off x="4343400" y="49530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7197" name="Text Box 1052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cannot be consumed</a:t>
            </a:r>
          </a:p>
        </p:txBody>
      </p:sp>
      <p:sp>
        <p:nvSpPr>
          <p:cNvPr id="7198" name="Text Box 1053"/>
          <p:cNvSpPr txBox="1">
            <a:spLocks noChangeArrowheads="1"/>
          </p:cNvSpPr>
          <p:nvPr/>
        </p:nvSpPr>
        <p:spPr bwMode="auto">
          <a:xfrm>
            <a:off x="3946525" y="3835400"/>
            <a:ext cx="3386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DE5B7-B648-4E6C-B932-E860E5F153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0" y="228600"/>
            <a:ext cx="718661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An NFA accepts a string:</a:t>
            </a:r>
          </a:p>
          <a:p>
            <a:r>
              <a:rPr lang="en-US"/>
              <a:t>if there is a computation of the NFA</a:t>
            </a:r>
          </a:p>
          <a:p>
            <a:r>
              <a:rPr lang="en-US"/>
              <a:t>that accepts the string 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457200" y="2638425"/>
            <a:ext cx="7570788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i.e., all the input string is processed and the </a:t>
            </a:r>
          </a:p>
          <a:p>
            <a:r>
              <a:rPr lang="en-US" sz="2800"/>
              <a:t>automaton is in an accepting 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6D3E5-F092-4C75-9468-A15FC444FA9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85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04560" progId="Equation.3">
                  <p:embed/>
                </p:oleObj>
              </mc:Choice>
              <mc:Fallback>
                <p:oleObj name="Equation" r:id="rId2" imgW="5457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accepted by the NFA: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8227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203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5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4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15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25" name="Text Box 57"/>
          <p:cNvSpPr txBox="1">
            <a:spLocks noChangeArrowheads="1"/>
          </p:cNvSpPr>
          <p:nvPr/>
        </p:nvSpPr>
        <p:spPr bwMode="auto">
          <a:xfrm>
            <a:off x="152400" y="4953000"/>
            <a:ext cx="26812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because this </a:t>
            </a:r>
          </a:p>
          <a:p>
            <a:r>
              <a:rPr lang="en-US"/>
              <a:t>computation</a:t>
            </a:r>
          </a:p>
          <a:p>
            <a:r>
              <a:rPr lang="en-US"/>
              <a:t>accepts </a:t>
            </a:r>
          </a:p>
        </p:txBody>
      </p:sp>
      <p:graphicFrame>
        <p:nvGraphicFramePr>
          <p:cNvPr id="8202" name="Object 58"/>
          <p:cNvGraphicFramePr>
            <a:graphicFrameLocks noChangeAspect="1"/>
          </p:cNvGraphicFramePr>
          <p:nvPr/>
        </p:nvGraphicFramePr>
        <p:xfrm>
          <a:off x="1828800" y="6248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304560" progId="Equation.3">
                  <p:embed/>
                </p:oleObj>
              </mc:Choice>
              <mc:Fallback>
                <p:oleObj name="Equation" r:id="rId23" imgW="545760" imgH="304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484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33480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computation</a:t>
            </a:r>
          </a:p>
          <a:p>
            <a:r>
              <a:rPr lang="en-US"/>
              <a:t>is ignored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DA221A-048A-47D0-8347-26C063A5A3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228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9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583920" progId="Equation.3">
                  <p:embed/>
                </p:oleObj>
              </mc:Choice>
              <mc:Fallback>
                <p:oleObj name="Equation" r:id="rId10" imgW="457200" imgH="583920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071"/>
          <p:cNvSpPr txBox="1">
            <a:spLocks noChangeArrowheads="1"/>
          </p:cNvSpPr>
          <p:nvPr/>
        </p:nvSpPr>
        <p:spPr bwMode="auto">
          <a:xfrm>
            <a:off x="2362200" y="0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Rejection example</a:t>
            </a:r>
          </a:p>
        </p:txBody>
      </p:sp>
      <p:graphicFrame>
        <p:nvGraphicFramePr>
          <p:cNvPr id="9225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A4E43-1EB1-484C-B980-F251473F0C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25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Line 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1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1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Oval 1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1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3" name="Object 102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26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Oval 1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5" name="Object 102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2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583920" progId="Equation.3">
                  <p:embed/>
                </p:oleObj>
              </mc:Choice>
              <mc:Fallback>
                <p:oleObj name="Equation" r:id="rId10" imgW="4572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2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3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3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Line 22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10266" name="Text Box 24"/>
          <p:cNvSpPr txBox="1">
            <a:spLocks noChangeArrowheads="1"/>
          </p:cNvSpPr>
          <p:nvPr/>
        </p:nvSpPr>
        <p:spPr bwMode="auto">
          <a:xfrm>
            <a:off x="2879725" y="20828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9F61A-670F-4151-A215-AB597001BA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2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2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3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3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3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3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3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Oval 35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36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7" name="Object 102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26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Oval 3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9" name="Object 102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2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583920" progId="Equation.3">
                  <p:embed/>
                </p:oleObj>
              </mc:Choice>
              <mc:Fallback>
                <p:oleObj name="Equation" r:id="rId10" imgW="4572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2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3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3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4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E1E3F-C657-4832-BF71-F5A6A62FD3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300" name="Text Box 2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2301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2048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Oval 13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14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1" name="Object 2049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050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Oval 17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3" name="Object 205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052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053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05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22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7" name="Object 2055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583920" progId="Equation.3">
                  <p:embed/>
                </p:oleObj>
              </mc:Choice>
              <mc:Fallback>
                <p:oleObj name="Equation" r:id="rId13" imgW="457200" imgH="58392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4419600" y="49530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9D858-BA86-426B-8755-1878E9C5BC6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326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59832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Another Rejection example</a:t>
            </a:r>
          </a:p>
        </p:txBody>
      </p:sp>
      <p:sp>
        <p:nvSpPr>
          <p:cNvPr id="13327" name="Rectangle 102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02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02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103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Line 1031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032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1033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Oval 1034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035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1036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1037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315" name="Object 1038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Oval 1039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040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316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42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Oval 1043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1044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45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046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47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48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Line 104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3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FDA83-8D08-4F19-A074-1A8ACA1AEA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50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Line 1030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9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40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2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44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45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46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4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1048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14365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7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Course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/>
              <a:t>The main Objective is to answer and question the following</a:t>
            </a:r>
          </a:p>
          <a:p>
            <a:pPr>
              <a:buNone/>
            </a:pPr>
            <a:r>
              <a:rPr lang="en-US" dirty="0"/>
              <a:t>1. What is Automata? </a:t>
            </a:r>
          </a:p>
          <a:p>
            <a:pPr>
              <a:buNone/>
            </a:pPr>
            <a:r>
              <a:rPr lang="en-US" dirty="0"/>
              <a:t>2. How automata relate to formal languages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B7EF-B5EF-4BF5-B088-80D8E705373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B3AD1-80C1-4B73-8B5A-25B7932F5A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374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1030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1039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4" name="Object 102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2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6" name="Object 102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29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30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31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3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1048"/>
          <p:cNvSpPr txBox="1">
            <a:spLocks noChangeArrowheads="1"/>
          </p:cNvSpPr>
          <p:nvPr/>
        </p:nvSpPr>
        <p:spPr bwMode="auto">
          <a:xfrm>
            <a:off x="6477000" y="28194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5388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15389" name="Line 105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1" name="Object 1033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cannot be consumed</a:t>
            </a:r>
          </a:p>
        </p:txBody>
      </p:sp>
      <p:sp>
        <p:nvSpPr>
          <p:cNvPr id="15392" name="Text Box 1054"/>
          <p:cNvSpPr txBox="1">
            <a:spLocks noChangeArrowheads="1"/>
          </p:cNvSpPr>
          <p:nvPr/>
        </p:nvSpPr>
        <p:spPr bwMode="auto">
          <a:xfrm>
            <a:off x="4937125" y="4521200"/>
            <a:ext cx="330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807B7-99F2-41B4-A7A2-9A5E6FE0E3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98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205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7" name="Object 206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8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0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2071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graphicFrame>
        <p:nvGraphicFramePr>
          <p:cNvPr id="16394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074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5" name="Object 2075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B79E7-51E9-4BFD-82EC-090FC25D75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422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1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2" name="Object 102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4" name="Object 102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2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03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03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8" name="Object 103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7437" name="Text Box 1050"/>
          <p:cNvSpPr txBox="1">
            <a:spLocks noChangeArrowheads="1"/>
          </p:cNvSpPr>
          <p:nvPr/>
        </p:nvSpPr>
        <p:spPr bwMode="auto">
          <a:xfrm>
            <a:off x="4648200" y="50292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7438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9" name="Object 1033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cannot be consumed</a:t>
            </a:r>
          </a:p>
        </p:txBody>
      </p:sp>
      <p:sp>
        <p:nvSpPr>
          <p:cNvPr id="17440" name="Text Box 1054"/>
          <p:cNvSpPr txBox="1">
            <a:spLocks noChangeArrowheads="1"/>
          </p:cNvSpPr>
          <p:nvPr/>
        </p:nvSpPr>
        <p:spPr bwMode="auto">
          <a:xfrm>
            <a:off x="4327525" y="3835400"/>
            <a:ext cx="330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12657-3C25-44F9-AE94-FAB1BC013A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527925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An NFA rejects a string:</a:t>
            </a:r>
          </a:p>
          <a:p>
            <a:r>
              <a:rPr lang="en-US"/>
              <a:t>if there  is no computation of the NFA</a:t>
            </a:r>
          </a:p>
          <a:p>
            <a:r>
              <a:rPr lang="en-US"/>
              <a:t>that accepts the string. </a:t>
            </a:r>
          </a:p>
        </p:txBody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1447800" y="3657600"/>
            <a:ext cx="74326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All the input is consumed and the </a:t>
            </a:r>
          </a:p>
          <a:p>
            <a:r>
              <a:rPr lang="en-US"/>
              <a:t>  automaton is in a non accepting state</a:t>
            </a:r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1524000" y="5867400"/>
            <a:ext cx="6169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 input cannot be consumed</a:t>
            </a:r>
          </a:p>
        </p:txBody>
      </p:sp>
      <p:sp>
        <p:nvSpPr>
          <p:cNvPr id="103431" name="Text Box 5"/>
          <p:cNvSpPr txBox="1">
            <a:spLocks noChangeArrowheads="1"/>
          </p:cNvSpPr>
          <p:nvPr/>
        </p:nvSpPr>
        <p:spPr bwMode="auto">
          <a:xfrm>
            <a:off x="3995738" y="5105400"/>
            <a:ext cx="836612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OR</a:t>
            </a:r>
          </a:p>
        </p:txBody>
      </p:sp>
      <p:sp>
        <p:nvSpPr>
          <p:cNvPr id="103432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4383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each computation: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55685-C370-42D3-9CA0-65C6B3AC18E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990600" y="13716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30120" progId="Equation.3">
                  <p:embed/>
                </p:oleObj>
              </mc:Choice>
              <mc:Fallback>
                <p:oleObj name="Equation" r:id="rId2" imgW="2919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292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rejected by the NFA:</a:t>
            </a:r>
          </a:p>
        </p:txBody>
      </p:sp>
      <p:sp>
        <p:nvSpPr>
          <p:cNvPr id="18452" name="Oval 21"/>
          <p:cNvSpPr>
            <a:spLocks noChangeArrowheads="1"/>
          </p:cNvSpPr>
          <p:nvPr/>
        </p:nvSpPr>
        <p:spPr bwMode="auto">
          <a:xfrm>
            <a:off x="181927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22"/>
          <p:cNvSpPr>
            <a:spLocks noChangeArrowheads="1"/>
          </p:cNvSpPr>
          <p:nvPr/>
        </p:nvSpPr>
        <p:spPr bwMode="auto">
          <a:xfrm>
            <a:off x="636588" y="399732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23"/>
          <p:cNvSpPr>
            <a:spLocks noChangeArrowheads="1"/>
          </p:cNvSpPr>
          <p:nvPr/>
        </p:nvSpPr>
        <p:spPr bwMode="auto">
          <a:xfrm>
            <a:off x="1819275" y="4578350"/>
            <a:ext cx="427038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 flipV="1">
            <a:off x="1014413" y="3511550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1016000" y="433387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 flipV="1">
            <a:off x="228600" y="4238625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Oval 27"/>
          <p:cNvSpPr>
            <a:spLocks noChangeArrowheads="1"/>
          </p:cNvSpPr>
          <p:nvPr/>
        </p:nvSpPr>
        <p:spPr bwMode="auto">
          <a:xfrm>
            <a:off x="300355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>
            <a:off x="2246313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5" name="Object 29"/>
          <p:cNvGraphicFramePr>
            <a:graphicFrameLocks noChangeAspect="1"/>
          </p:cNvGraphicFramePr>
          <p:nvPr/>
        </p:nvGraphicFramePr>
        <p:xfrm>
          <a:off x="684213" y="39973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973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0"/>
          <p:cNvGraphicFramePr>
            <a:graphicFrameLocks noChangeAspect="1"/>
          </p:cNvGraphicFramePr>
          <p:nvPr/>
        </p:nvGraphicFramePr>
        <p:xfrm>
          <a:off x="1914525" y="32210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2210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Oval 31"/>
          <p:cNvSpPr>
            <a:spLocks noChangeArrowheads="1"/>
          </p:cNvSpPr>
          <p:nvPr/>
        </p:nvSpPr>
        <p:spPr bwMode="auto">
          <a:xfrm>
            <a:off x="290830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7" name="Object 32"/>
          <p:cNvGraphicFramePr>
            <a:graphicFrameLocks noChangeAspect="1"/>
          </p:cNvGraphicFramePr>
          <p:nvPr/>
        </p:nvGraphicFramePr>
        <p:xfrm>
          <a:off x="3049588" y="32210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2210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3"/>
          <p:cNvGraphicFramePr>
            <a:graphicFrameLocks noChangeAspect="1"/>
          </p:cNvGraphicFramePr>
          <p:nvPr/>
        </p:nvGraphicFramePr>
        <p:xfrm>
          <a:off x="129857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4"/>
          <p:cNvGraphicFramePr>
            <a:graphicFrameLocks noChangeAspect="1"/>
          </p:cNvGraphicFramePr>
          <p:nvPr/>
        </p:nvGraphicFramePr>
        <p:xfrm>
          <a:off x="129857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35"/>
          <p:cNvGraphicFramePr>
            <a:graphicFrameLocks noChangeAspect="1"/>
          </p:cNvGraphicFramePr>
          <p:nvPr/>
        </p:nvGraphicFramePr>
        <p:xfrm>
          <a:off x="2482850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37"/>
          <p:cNvGraphicFramePr>
            <a:graphicFrameLocks noChangeAspect="1"/>
          </p:cNvGraphicFramePr>
          <p:nvPr/>
        </p:nvGraphicFramePr>
        <p:xfrm>
          <a:off x="1914525" y="45783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" imgH="583920" progId="Equation.3">
                  <p:embed/>
                </p:oleObj>
              </mc:Choice>
              <mc:Fallback>
                <p:oleObj name="Equation" r:id="rId14" imgW="45720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5783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38"/>
          <p:cNvSpPr txBox="1">
            <a:spLocks noChangeArrowheads="1"/>
          </p:cNvSpPr>
          <p:nvPr/>
        </p:nvSpPr>
        <p:spPr bwMode="auto">
          <a:xfrm>
            <a:off x="2286000" y="45720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8462" name="Oval 41"/>
          <p:cNvSpPr>
            <a:spLocks noChangeArrowheads="1"/>
          </p:cNvSpPr>
          <p:nvPr/>
        </p:nvSpPr>
        <p:spPr bwMode="auto">
          <a:xfrm>
            <a:off x="6467475" y="3297238"/>
            <a:ext cx="427038" cy="436562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Oval 42"/>
          <p:cNvSpPr>
            <a:spLocks noChangeArrowheads="1"/>
          </p:cNvSpPr>
          <p:nvPr/>
        </p:nvSpPr>
        <p:spPr bwMode="auto">
          <a:xfrm>
            <a:off x="5284788" y="407352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Oval 43"/>
          <p:cNvSpPr>
            <a:spLocks noChangeArrowheads="1"/>
          </p:cNvSpPr>
          <p:nvPr/>
        </p:nvSpPr>
        <p:spPr bwMode="auto">
          <a:xfrm>
            <a:off x="6467475" y="4654550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44"/>
          <p:cNvSpPr>
            <a:spLocks noChangeShapeType="1"/>
          </p:cNvSpPr>
          <p:nvPr/>
        </p:nvSpPr>
        <p:spPr bwMode="auto">
          <a:xfrm flipV="1">
            <a:off x="5662613" y="3587750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45"/>
          <p:cNvSpPr>
            <a:spLocks noChangeShapeType="1"/>
          </p:cNvSpPr>
          <p:nvPr/>
        </p:nvSpPr>
        <p:spPr bwMode="auto">
          <a:xfrm>
            <a:off x="5664200" y="4410075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46"/>
          <p:cNvSpPr>
            <a:spLocks noChangeShapeType="1"/>
          </p:cNvSpPr>
          <p:nvPr/>
        </p:nvSpPr>
        <p:spPr bwMode="auto">
          <a:xfrm>
            <a:off x="4876800" y="4267200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Oval 47"/>
          <p:cNvSpPr>
            <a:spLocks noChangeArrowheads="1"/>
          </p:cNvSpPr>
          <p:nvPr/>
        </p:nvSpPr>
        <p:spPr bwMode="auto">
          <a:xfrm>
            <a:off x="765175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48"/>
          <p:cNvSpPr>
            <a:spLocks noChangeShapeType="1"/>
          </p:cNvSpPr>
          <p:nvPr/>
        </p:nvSpPr>
        <p:spPr bwMode="auto">
          <a:xfrm>
            <a:off x="6894513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2" name="Object 49"/>
          <p:cNvGraphicFramePr>
            <a:graphicFrameLocks noChangeAspect="1"/>
          </p:cNvGraphicFramePr>
          <p:nvPr/>
        </p:nvGraphicFramePr>
        <p:xfrm>
          <a:off x="5332413" y="40735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073525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50"/>
          <p:cNvGraphicFramePr>
            <a:graphicFrameLocks noChangeAspect="1"/>
          </p:cNvGraphicFramePr>
          <p:nvPr/>
        </p:nvGraphicFramePr>
        <p:xfrm>
          <a:off x="6562725" y="32972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297238"/>
                        <a:ext cx="2524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Oval 51"/>
          <p:cNvSpPr>
            <a:spLocks noChangeArrowheads="1"/>
          </p:cNvSpPr>
          <p:nvPr/>
        </p:nvSpPr>
        <p:spPr bwMode="auto">
          <a:xfrm>
            <a:off x="755650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44" name="Object 52"/>
          <p:cNvGraphicFramePr>
            <a:graphicFrameLocks noChangeAspect="1"/>
          </p:cNvGraphicFramePr>
          <p:nvPr/>
        </p:nvGraphicFramePr>
        <p:xfrm>
          <a:off x="7697788" y="32972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3297238"/>
                        <a:ext cx="30003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53"/>
          <p:cNvGraphicFramePr>
            <a:graphicFrameLocks noChangeAspect="1"/>
          </p:cNvGraphicFramePr>
          <p:nvPr/>
        </p:nvGraphicFramePr>
        <p:xfrm>
          <a:off x="594677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54"/>
          <p:cNvGraphicFramePr>
            <a:graphicFrameLocks noChangeAspect="1"/>
          </p:cNvGraphicFramePr>
          <p:nvPr/>
        </p:nvGraphicFramePr>
        <p:xfrm>
          <a:off x="594677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55"/>
          <p:cNvGraphicFramePr>
            <a:graphicFrameLocks noChangeAspect="1"/>
          </p:cNvGraphicFramePr>
          <p:nvPr/>
        </p:nvGraphicFramePr>
        <p:xfrm>
          <a:off x="7131050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57"/>
          <p:cNvGraphicFramePr>
            <a:graphicFrameLocks noChangeAspect="1"/>
          </p:cNvGraphicFramePr>
          <p:nvPr/>
        </p:nvGraphicFramePr>
        <p:xfrm>
          <a:off x="6562725" y="46545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654550"/>
                        <a:ext cx="2841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1" name="Text Box 58"/>
          <p:cNvSpPr txBox="1">
            <a:spLocks noChangeArrowheads="1"/>
          </p:cNvSpPr>
          <p:nvPr/>
        </p:nvSpPr>
        <p:spPr bwMode="auto">
          <a:xfrm>
            <a:off x="5715000" y="25146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8472" name="Text Box 59"/>
          <p:cNvSpPr txBox="1">
            <a:spLocks noChangeArrowheads="1"/>
          </p:cNvSpPr>
          <p:nvPr/>
        </p:nvSpPr>
        <p:spPr bwMode="auto">
          <a:xfrm>
            <a:off x="669925" y="6019800"/>
            <a:ext cx="8264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possible computations lead to rejection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7ADCE-C38D-4437-B762-821C2A94DC9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552450" y="13589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30120" progId="Equation.3">
                  <p:embed/>
                </p:oleObj>
              </mc:Choice>
              <mc:Fallback>
                <p:oleObj name="Equation" r:id="rId2" imgW="81252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358900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rejected by the NFA: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19489" name="Oval 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1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66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7" name="Oval 1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68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2590800" y="25908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478" name="Oval 23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4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5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Oval 29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59" name="Object 31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83920" progId="Equation.3">
                  <p:embed/>
                </p:oleObj>
              </mc:Choice>
              <mc:Fallback>
                <p:oleObj name="Equation" r:id="rId16" imgW="482400" imgH="583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2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Oval 33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1" name="Object 34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71320" progId="Equation.3">
                  <p:embed/>
                </p:oleObj>
              </mc:Choice>
              <mc:Fallback>
                <p:oleObj name="Equation" r:id="rId18" imgW="482400" imgH="571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5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6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7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38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583920" progId="Equation.3">
                  <p:embed/>
                </p:oleObj>
              </mc:Choice>
              <mc:Fallback>
                <p:oleObj name="Equation" r:id="rId22" imgW="457200" imgH="5839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Text Box 39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19488" name="Text Box 43"/>
          <p:cNvSpPr txBox="1">
            <a:spLocks noChangeArrowheads="1"/>
          </p:cNvSpPr>
          <p:nvPr/>
        </p:nvSpPr>
        <p:spPr bwMode="auto">
          <a:xfrm>
            <a:off x="669925" y="5969000"/>
            <a:ext cx="8264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possible computations lead to rejection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5D11B-2DAC-4CBD-9B90-6C4FCF1ADE0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492" name="Oval 2050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2051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2052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2053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2054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2055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Oval 205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05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2" name="Object 2048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Oval 205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3" name="Object 2049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050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051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2052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053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205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066"/>
          <p:cNvSpPr txBox="1">
            <a:spLocks noChangeArrowheads="1"/>
          </p:cNvSpPr>
          <p:nvPr/>
        </p:nvSpPr>
        <p:spPr bwMode="auto">
          <a:xfrm>
            <a:off x="1143000" y="1219200"/>
            <a:ext cx="3865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accepted:</a:t>
            </a:r>
          </a:p>
        </p:txBody>
      </p:sp>
      <p:graphicFrame>
        <p:nvGraphicFramePr>
          <p:cNvPr id="20489" name="Object 2055"/>
          <p:cNvGraphicFramePr>
            <a:graphicFrameLocks noChangeAspect="1"/>
          </p:cNvGraphicFramePr>
          <p:nvPr/>
        </p:nvGraphicFramePr>
        <p:xfrm>
          <a:off x="5197475" y="11938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6920" imgH="533160" progId="Equation.3">
                  <p:embed/>
                </p:oleObj>
              </mc:Choice>
              <mc:Fallback>
                <p:oleObj name="Equation" r:id="rId14" imgW="1726920" imgH="53316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1938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8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Determinism (Destiny/“</a:t>
            </a:r>
            <a:r>
              <a:rPr lang="en-US" dirty="0" err="1"/>
              <a:t>Taqdeer</a:t>
            </a:r>
            <a:r>
              <a:rPr lang="en-US" dirty="0"/>
              <a:t>”) : DFA 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Non-Determinism (Freewill/”</a:t>
            </a:r>
            <a:r>
              <a:rPr lang="en-US" dirty="0" err="1"/>
              <a:t>Tadbeer</a:t>
            </a:r>
            <a:r>
              <a:rPr lang="en-US" dirty="0"/>
              <a:t>”): NFA?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Determinism </a:t>
            </a:r>
            <a:r>
              <a:rPr lang="en-US" dirty="0" err="1"/>
              <a:t>vs</a:t>
            </a:r>
            <a:r>
              <a:rPr lang="en-US" dirty="0"/>
              <a:t> Freewill is a great debate for centuries!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A5D4B-011D-4212-8AE6-42896543F1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15848-CC23-4F44-AE27-8DB29EFC702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Transitions</a:t>
            </a:r>
          </a:p>
        </p:txBody>
      </p:sp>
      <p:sp>
        <p:nvSpPr>
          <p:cNvPr id="21516" name="Oval 2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21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25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Oval 26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506" name="Object 28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Oval 29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7" name="Object 30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583920" progId="Equation.3">
                  <p:embed/>
                </p:oleObj>
              </mc:Choice>
              <mc:Fallback>
                <p:oleObj name="Equation" r:id="rId4" imgW="457200" imgH="5839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5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Line 4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Oval 47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1" name="Object 48"/>
          <p:cNvGraphicFramePr>
            <a:graphicFrameLocks noChangeAspect="1"/>
          </p:cNvGraphicFramePr>
          <p:nvPr/>
        </p:nvGraphicFramePr>
        <p:xfrm>
          <a:off x="5137150" y="4191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71320" progId="Equation.3">
                  <p:embed/>
                </p:oleObj>
              </mc:Choice>
              <mc:Fallback>
                <p:oleObj name="Equation" r:id="rId12" imgW="49500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191000"/>
                        <a:ext cx="495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Line 49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512" name="Object 50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79A47-FCF7-4588-885D-D5BDA913B9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541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5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Line 7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1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Oval 9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0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1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Oval 12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13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532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Oval 15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3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2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Oval 21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7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23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538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 automaton is a finite representation of a formal language that may be an infinite set</a:t>
            </a:r>
            <a:endParaRPr lang="en-US" sz="3600" dirty="0"/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A formal language (infinite Set)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Corresponding DFA: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A5D4B-011D-4212-8AE6-42896543F1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48482" name="Object 31"/>
          <p:cNvGraphicFramePr>
            <a:graphicFrameLocks noChangeAspect="1"/>
          </p:cNvGraphicFramePr>
          <p:nvPr/>
        </p:nvGraphicFramePr>
        <p:xfrm>
          <a:off x="4419600" y="251460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38862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117600" y="3657600"/>
            <a:ext cx="6959600" cy="2438400"/>
            <a:chOff x="1117600" y="3657600"/>
            <a:chExt cx="6959600" cy="2438400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219200" y="5181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4419600" y="5181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auto">
            <a:xfrm>
              <a:off x="7391400" y="5181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36"/>
            <p:cNvSpPr>
              <a:spLocks noChangeArrowheads="1"/>
            </p:cNvSpPr>
            <p:nvPr/>
          </p:nvSpPr>
          <p:spPr bwMode="auto">
            <a:xfrm>
              <a:off x="4191000" y="4953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1905000" y="55626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5334000" y="5562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1117600" y="4178300"/>
              <a:ext cx="812800" cy="1079500"/>
            </a:xfrm>
            <a:custGeom>
              <a:avLst/>
              <a:gdLst>
                <a:gd name="T0" fmla="*/ 254000 w 512"/>
                <a:gd name="T1" fmla="*/ 1079500 h 680"/>
                <a:gd name="T2" fmla="*/ 25400 w 512"/>
                <a:gd name="T3" fmla="*/ 317500 h 680"/>
                <a:gd name="T4" fmla="*/ 406400 w 512"/>
                <a:gd name="T5" fmla="*/ 12700 h 680"/>
                <a:gd name="T6" fmla="*/ 787400 w 512"/>
                <a:gd name="T7" fmla="*/ 241300 h 680"/>
                <a:gd name="T8" fmla="*/ 558800 w 512"/>
                <a:gd name="T9" fmla="*/ 100330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7239000" y="4191000"/>
              <a:ext cx="812800" cy="1079500"/>
            </a:xfrm>
            <a:custGeom>
              <a:avLst/>
              <a:gdLst>
                <a:gd name="T0" fmla="*/ 254000 w 512"/>
                <a:gd name="T1" fmla="*/ 1079500 h 680"/>
                <a:gd name="T2" fmla="*/ 25400 w 512"/>
                <a:gd name="T3" fmla="*/ 317500 h 680"/>
                <a:gd name="T4" fmla="*/ 406400 w 512"/>
                <a:gd name="T5" fmla="*/ 12700 h 680"/>
                <a:gd name="T6" fmla="*/ 787400 w 512"/>
                <a:gd name="T7" fmla="*/ 241300 h 680"/>
                <a:gd name="T8" fmla="*/ 558800 w 512"/>
                <a:gd name="T9" fmla="*/ 100330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" name="Object 41"/>
            <p:cNvGraphicFramePr>
              <a:graphicFrameLocks noChangeAspect="1"/>
            </p:cNvGraphicFramePr>
            <p:nvPr/>
          </p:nvGraphicFramePr>
          <p:xfrm>
            <a:off x="1371600" y="3810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79360" progId="Equation.3">
                    <p:embed/>
                  </p:oleObj>
                </mc:Choice>
                <mc:Fallback>
                  <p:oleObj name="Equation" r:id="rId4" imgW="266400" imgH="27936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3810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2"/>
            <p:cNvGraphicFramePr>
              <a:graphicFrameLocks noChangeAspect="1"/>
            </p:cNvGraphicFramePr>
            <p:nvPr/>
          </p:nvGraphicFramePr>
          <p:xfrm>
            <a:off x="2743200" y="51054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380880" progId="Equation.3">
                    <p:embed/>
                  </p:oleObj>
                </mc:Choice>
                <mc:Fallback>
                  <p:oleObj name="Equation" r:id="rId6" imgW="279360" imgH="380880" progId="Equation.3">
                    <p:embed/>
                    <p:pic>
                      <p:nvPicPr>
                        <p:cNvPr id="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054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3"/>
            <p:cNvGraphicFramePr>
              <a:graphicFrameLocks noChangeAspect="1"/>
            </p:cNvGraphicFramePr>
            <p:nvPr/>
          </p:nvGraphicFramePr>
          <p:xfrm>
            <a:off x="5867400" y="50292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444240" progId="Equation.3">
                    <p:embed/>
                  </p:oleObj>
                </mc:Choice>
                <mc:Fallback>
                  <p:oleObj name="Equation" r:id="rId8" imgW="672840" imgH="444240" progId="Equation.3">
                    <p:embed/>
                    <p:pic>
                      <p:nvPicPr>
                        <p:cNvPr id="0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50292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4"/>
            <p:cNvGraphicFramePr>
              <a:graphicFrameLocks noChangeAspect="1"/>
            </p:cNvGraphicFramePr>
            <p:nvPr/>
          </p:nvGraphicFramePr>
          <p:xfrm>
            <a:off x="7315200" y="36576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40" imgH="444240" progId="Equation.3">
                    <p:embed/>
                  </p:oleObj>
                </mc:Choice>
                <mc:Fallback>
                  <p:oleObj name="Equation" r:id="rId10" imgW="672840" imgH="444240" progId="Equation.3">
                    <p:embed/>
                    <p:pic>
                      <p:nvPicPr>
                        <p:cNvPr id="0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36576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5"/>
            <p:cNvGraphicFramePr>
              <a:graphicFrameLocks noChangeAspect="1"/>
            </p:cNvGraphicFramePr>
            <p:nvPr/>
          </p:nvGraphicFramePr>
          <p:xfrm>
            <a:off x="1371600" y="5257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19040" imgH="469800" progId="Equation.3">
                    <p:embed/>
                  </p:oleObj>
                </mc:Choice>
                <mc:Fallback>
                  <p:oleObj name="Equation" r:id="rId11" imgW="419040" imgH="469800" progId="Equation.3">
                    <p:embed/>
                    <p:pic>
                      <p:nvPicPr>
                        <p:cNvPr id="0" name="Object 4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5257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6"/>
            <p:cNvGraphicFramePr>
              <a:graphicFrameLocks noChangeAspect="1"/>
            </p:cNvGraphicFramePr>
            <p:nvPr/>
          </p:nvGraphicFramePr>
          <p:xfrm>
            <a:off x="4610100" y="5257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720" imgH="469800" progId="Equation.3">
                    <p:embed/>
                  </p:oleObj>
                </mc:Choice>
                <mc:Fallback>
                  <p:oleObj name="Equation" r:id="rId13" imgW="342720" imgH="469800" progId="Equation.3">
                    <p:embed/>
                    <p:pic>
                      <p:nvPicPr>
                        <p:cNvPr id="0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5257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7"/>
            <p:cNvGraphicFramePr>
              <a:graphicFrameLocks noChangeAspect="1"/>
            </p:cNvGraphicFramePr>
            <p:nvPr/>
          </p:nvGraphicFramePr>
          <p:xfrm>
            <a:off x="7480300" y="5257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93480" imgH="469800" progId="Equation.3">
                    <p:embed/>
                  </p:oleObj>
                </mc:Choice>
                <mc:Fallback>
                  <p:oleObj name="Equation" r:id="rId15" imgW="393480" imgH="46980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5257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A8C87D-2A3D-FC79-3E7F-57391334616B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>
            <a:off x="609600" y="5524500"/>
            <a:ext cx="609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7A9028-BC6E-49E6-9EF4-A08243D0DCD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565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5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Oval 2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2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Oval 2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556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Oval 3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7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Line 3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Oval 3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61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Line 3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562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Line 4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4AFE8-BDAF-4325-B44B-C9EBB7FB7F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589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580" name="Object 13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1" name="Object 15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6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7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8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5" name="Object 2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586" name="Object 23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1828800" y="228600"/>
            <a:ext cx="5929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tape head does not move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431925" y="5511800"/>
            <a:ext cx="5000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Automaton changes state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01EBC-9E6E-45BC-96C7-15362AFE8FD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5614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2" name="Object 2048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6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3" name="Object 2049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04" name="Object 2050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5" name="Object 205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205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205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054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9" name="Object 205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10" name="Object 2056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Line 24"/>
          <p:cNvSpPr>
            <a:spLocks noChangeShapeType="1"/>
          </p:cNvSpPr>
          <p:nvPr/>
        </p:nvSpPr>
        <p:spPr bwMode="auto">
          <a:xfrm>
            <a:off x="6858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441325" y="589280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        is accepted</a:t>
            </a:r>
          </a:p>
        </p:txBody>
      </p:sp>
      <p:graphicFrame>
        <p:nvGraphicFramePr>
          <p:cNvPr id="25611" name="Object 2057"/>
          <p:cNvGraphicFramePr>
            <a:graphicFrameLocks noChangeAspect="1"/>
          </p:cNvGraphicFramePr>
          <p:nvPr/>
        </p:nvGraphicFramePr>
        <p:xfrm>
          <a:off x="1981200" y="60960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45760" imgH="304560" progId="Equation.3">
                  <p:embed/>
                </p:oleObj>
              </mc:Choice>
              <mc:Fallback>
                <p:oleObj name="Equation" r:id="rId17" imgW="545760" imgH="30456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Text Box 28"/>
          <p:cNvSpPr txBox="1">
            <a:spLocks noChangeArrowheads="1"/>
          </p:cNvSpPr>
          <p:nvPr/>
        </p:nvSpPr>
        <p:spPr bwMode="auto">
          <a:xfrm>
            <a:off x="669925" y="254000"/>
            <a:ext cx="4064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input is consumed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44F4D-B5D8-45F6-9A6B-6D0F016194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6638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Line 103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28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9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3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34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Line 1048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1049"/>
          <p:cNvSpPr txBox="1">
            <a:spLocks noChangeArrowheads="1"/>
          </p:cNvSpPr>
          <p:nvPr/>
        </p:nvSpPr>
        <p:spPr bwMode="auto">
          <a:xfrm>
            <a:off x="2514600" y="0"/>
            <a:ext cx="3681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26653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5" name="Object 1033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DF798A-724F-405D-813C-A46E9E9D0EF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7662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0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1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652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3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7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658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Line 1048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104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9" name="Object 1050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F10199-725E-4C74-858D-2D1C977DF3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8686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4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5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676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1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682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Line 1048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1049"/>
          <p:cNvSpPr txBox="1">
            <a:spLocks noChangeArrowheads="1"/>
          </p:cNvSpPr>
          <p:nvPr/>
        </p:nvSpPr>
        <p:spPr bwMode="auto">
          <a:xfrm>
            <a:off x="2133600" y="228600"/>
            <a:ext cx="491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(read head doesn’t move)</a:t>
            </a:r>
          </a:p>
        </p:txBody>
      </p:sp>
      <p:sp>
        <p:nvSpPr>
          <p:cNvPr id="28701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3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4E09D-219B-4947-A8A0-8EFCF29026E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9711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8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Line 103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9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9700" name="Object 1026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571320" progId="Equation.3">
                  <p:embed/>
                </p:oleObj>
              </mc:Choice>
              <mc:Fallback>
                <p:oleObj name="Equation" r:id="rId5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1" name="Object 1027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583920" progId="Equation.3">
                  <p:embed/>
                </p:oleObj>
              </mc:Choice>
              <mc:Fallback>
                <p:oleObj name="Equation" r:id="rId7" imgW="457200" imgH="583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28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029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30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5" name="Object 103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9706" name="Object 1032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1049"/>
          <p:cNvSpPr txBox="1">
            <a:spLocks noChangeArrowheads="1"/>
          </p:cNvSpPr>
          <p:nvPr/>
        </p:nvSpPr>
        <p:spPr bwMode="auto">
          <a:xfrm>
            <a:off x="6400800" y="3276600"/>
            <a:ext cx="1709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29725" name="Text Box 1050"/>
          <p:cNvSpPr txBox="1">
            <a:spLocks noChangeArrowheads="1"/>
          </p:cNvSpPr>
          <p:nvPr/>
        </p:nvSpPr>
        <p:spPr bwMode="auto">
          <a:xfrm>
            <a:off x="441325" y="5892800"/>
            <a:ext cx="4841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           is rejected</a:t>
            </a:r>
          </a:p>
        </p:txBody>
      </p:sp>
      <p:graphicFrame>
        <p:nvGraphicFramePr>
          <p:cNvPr id="29707" name="Object 1033"/>
          <p:cNvGraphicFramePr>
            <a:graphicFrameLocks noChangeAspect="1"/>
          </p:cNvGraphicFramePr>
          <p:nvPr/>
        </p:nvGraphicFramePr>
        <p:xfrm>
          <a:off x="1981200" y="60198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12520" imgH="330120" progId="Equation.3">
                  <p:embed/>
                </p:oleObj>
              </mc:Choice>
              <mc:Fallback>
                <p:oleObj name="Equation" r:id="rId17" imgW="812520" imgH="3301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Line 105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8" name="Object 1034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1055"/>
          <p:cNvSpPr txBox="1">
            <a:spLocks noChangeArrowheads="1"/>
          </p:cNvSpPr>
          <p:nvPr/>
        </p:nvSpPr>
        <p:spPr bwMode="auto">
          <a:xfrm>
            <a:off x="441325" y="254000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cannot be consumed</a:t>
            </a:r>
          </a:p>
        </p:txBody>
      </p:sp>
      <p:sp>
        <p:nvSpPr>
          <p:cNvPr id="29728" name="Text Box 1056"/>
          <p:cNvSpPr txBox="1">
            <a:spLocks noChangeArrowheads="1"/>
          </p:cNvSpPr>
          <p:nvPr/>
        </p:nvSpPr>
        <p:spPr bwMode="auto">
          <a:xfrm>
            <a:off x="1050925" y="2692400"/>
            <a:ext cx="330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5C3FD-2CC4-4D67-A25F-3E626FD2E1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865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accepted:</a:t>
            </a:r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51816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533160" progId="Equation.3">
                  <p:embed/>
                </p:oleObj>
              </mc:Choice>
              <mc:Fallback>
                <p:oleObj name="Equation" r:id="rId2" imgW="1726920" imgH="533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3" name="Object 1025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4" name="Object 102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2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8" name="Object 1030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9" name="Object 1031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A7A55-0D58-4B2F-A320-24DD4068D7A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Another NFA Example</a:t>
            </a:r>
          </a:p>
        </p:txBody>
      </p:sp>
      <p:sp>
        <p:nvSpPr>
          <p:cNvPr id="31757" name="Oval 3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6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049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050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71320" progId="Equation.3">
                  <p:embed/>
                </p:oleObj>
              </mc:Choice>
              <mc:Fallback>
                <p:oleObj name="Equation" r:id="rId6" imgW="482400" imgH="5713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Oval 7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8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9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0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1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2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3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9" name="Object 205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05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431640" progId="Equation.3">
                  <p:embed/>
                </p:oleObj>
              </mc:Choice>
              <mc:Fallback>
                <p:oleObj name="Equation" r:id="rId10" imgW="266400" imgH="43164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05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205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Oval 18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3" name="Object 2055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" imgH="583920" progId="Equation.3">
                  <p:embed/>
                </p:oleObj>
              </mc:Choice>
              <mc:Fallback>
                <p:oleObj name="Equation" r:id="rId15" imgW="457200" imgH="58392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Freeform 21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D100-F0B3-4987-91D7-C1E2BA3AA49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278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0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1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Oval 8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2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028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Oval 1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Oval 1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1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Oval 1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1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5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431640" progId="Equation.3">
                  <p:embed/>
                </p:oleObj>
              </mc:Choice>
              <mc:Fallback>
                <p:oleObj name="Equation" r:id="rId14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419040" progId="Equation.3">
                  <p:embed/>
                </p:oleObj>
              </mc:Choice>
              <mc:Fallback>
                <p:oleObj name="Equation" r:id="rId18" imgW="330120" imgH="4190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Oval 2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9" name="Object 1033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7200" imgH="583920" progId="Equation.3">
                  <p:embed/>
                </p:oleObj>
              </mc:Choice>
              <mc:Fallback>
                <p:oleObj name="Equation" r:id="rId19" imgW="457200" imgH="5839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Freeform 25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1143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DFA, upon every state each letter brings a exactly one transition</a:t>
            </a:r>
          </a:p>
          <a:p>
            <a:endParaRPr lang="en-US" dirty="0"/>
          </a:p>
          <a:p>
            <a:r>
              <a:rPr lang="en-US" dirty="0"/>
              <a:t>In NFA (Non-Deterministic Finite Automaton), upon every state each letter brings </a:t>
            </a:r>
            <a:r>
              <a:rPr lang="en-US" dirty="0">
                <a:solidFill>
                  <a:srgbClr val="FF0000"/>
                </a:solidFill>
              </a:rPr>
              <a:t>no/one/multiple</a:t>
            </a:r>
            <a:r>
              <a:rPr lang="en-US" dirty="0"/>
              <a:t> transition(s)</a:t>
            </a:r>
          </a:p>
          <a:p>
            <a:endParaRPr lang="en-US" dirty="0"/>
          </a:p>
          <a:p>
            <a:r>
              <a:rPr lang="en-US" dirty="0"/>
              <a:t>Sounds CRAZY ???</a:t>
            </a:r>
          </a:p>
          <a:p>
            <a:r>
              <a:rPr lang="en-US" dirty="0"/>
              <a:t>No, it’s just Non-Deterministic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A5D4B-011D-4212-8AE6-42896543F1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57E4CD-1FC4-4D14-8B3A-7F78DAE78BD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3806" name="Oval 10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4" name="Object 204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049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Oval 1030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032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033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034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Oval 1035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1036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6" name="Object 2050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051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431640" progId="Equation.3">
                  <p:embed/>
                </p:oleObj>
              </mc:Choice>
              <mc:Fallback>
                <p:oleObj name="Equation" r:id="rId8" imgW="266400" imgH="43164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052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2053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Oval 1041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0" name="Object 2054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583920" progId="Equation.3">
                  <p:embed/>
                </p:oleObj>
              </mc:Choice>
              <mc:Fallback>
                <p:oleObj name="Equation" r:id="rId13" imgW="457200" imgH="58392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Freeform 1043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10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104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104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1" name="Object 2055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2" name="Object 2056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Oval 105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3" name="Object 2057"/>
          <p:cNvGraphicFramePr>
            <a:graphicFrameLocks noChangeAspect="1"/>
          </p:cNvGraphicFramePr>
          <p:nvPr/>
        </p:nvGraphicFramePr>
        <p:xfrm>
          <a:off x="3390900" y="41973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571320" progId="Equation.3">
                  <p:embed/>
                </p:oleObj>
              </mc:Choice>
              <mc:Fallback>
                <p:oleObj name="Equation" r:id="rId19" imgW="406080" imgH="57132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1973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Line 1052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153A5-324E-4470-A635-C59EDDB3711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4830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8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19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Oval 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0" name="Object 1026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27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Oval 29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Oval 30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31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32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33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34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35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2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Oval 40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6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" imgH="583920" progId="Equation.3">
                  <p:embed/>
                </p:oleObj>
              </mc:Choice>
              <mc:Fallback>
                <p:oleObj name="Equation" r:id="rId17" imgW="457200" imgH="5839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Freeform 42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7" name="Object 1033"/>
          <p:cNvGraphicFramePr>
            <a:graphicFrameLocks noChangeAspect="1"/>
          </p:cNvGraphicFramePr>
          <p:nvPr/>
        </p:nvGraphicFramePr>
        <p:xfrm>
          <a:off x="5562600" y="41973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73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Line 44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8C170-52AA-4C3C-B8E5-8419F60DB8E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56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2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Oval 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Oval 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1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1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1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3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Oval 1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Freeform 1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7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8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Text Box 26"/>
          <p:cNvSpPr txBox="1">
            <a:spLocks noChangeArrowheads="1"/>
          </p:cNvSpPr>
          <p:nvPr/>
        </p:nvSpPr>
        <p:spPr bwMode="auto">
          <a:xfrm>
            <a:off x="2971800" y="381000"/>
            <a:ext cx="3087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Another String</a:t>
            </a:r>
          </a:p>
        </p:txBody>
      </p:sp>
      <p:sp>
        <p:nvSpPr>
          <p:cNvPr id="35871" name="Line 2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28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9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3EA96-0DC2-4D6B-95C0-914826E47FE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80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66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67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1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Line 21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2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3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6A27B-D2AF-4600-B92F-DBF054974E9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904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0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1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5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6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7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Line 30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24B96-BCD6-4CCC-8B70-1637BDDC8E2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892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4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9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0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1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40B9C-D3AE-47EE-89DE-A452B735D4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9952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9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3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4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5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Line 30"/>
          <p:cNvSpPr>
            <a:spLocks noChangeShapeType="1"/>
          </p:cNvSpPr>
          <p:nvPr/>
        </p:nvSpPr>
        <p:spPr bwMode="auto">
          <a:xfrm>
            <a:off x="1066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2E4F6-AFB1-4D9F-BB92-041B36E8251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0976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2" name="Object 102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3" name="Object 1025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026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431640" progId="Equation.3">
                  <p:embed/>
                </p:oleObj>
              </mc:Choice>
              <mc:Fallback>
                <p:oleObj name="Equation" r:id="rId6" imgW="26640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027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028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7" name="Object 1029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Line 21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8" name="Object 1030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431640" progId="Equation.3">
                  <p:embed/>
                </p:oleObj>
              </mc:Choice>
              <mc:Fallback>
                <p:oleObj name="Equation" r:id="rId13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69" name="Object 1031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32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60D91-671F-4AC8-BBC0-0AECB22A14F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6" name="Object 1024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Line 21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7" name="Object 10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31640" progId="Equation.3">
                  <p:embed/>
                </p:oleObj>
              </mc:Choice>
              <mc:Fallback>
                <p:oleObj name="Equation" r:id="rId4" imgW="26640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8" name="Object 1026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27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431640" progId="Equation.3">
                  <p:embed/>
                </p:oleObj>
              </mc:Choice>
              <mc:Fallback>
                <p:oleObj name="Equation" r:id="rId7" imgW="26640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Oval 30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0" name="Object 1028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7" name="Oval 3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3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3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3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3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3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3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1" name="Object 102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03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3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3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Oval 4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Freeform 44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5" name="Object 1033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06080" imgH="571320" progId="Equation.3">
                  <p:embed/>
                </p:oleObj>
              </mc:Choice>
              <mc:Fallback>
                <p:oleObj name="Equation" r:id="rId17" imgW="406080" imgH="5713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034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82400" imgH="571320" progId="Equation.3">
                  <p:embed/>
                </p:oleObj>
              </mc:Choice>
              <mc:Fallback>
                <p:oleObj name="Equation" r:id="rId19" imgW="48240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035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583920" progId="Equation.3">
                  <p:embed/>
                </p:oleObj>
              </mc:Choice>
              <mc:Fallback>
                <p:oleObj name="Equation" r:id="rId21" imgW="457200" imgH="5839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Line 48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Text Box 49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47D26D-2FC0-4211-8625-3271A2B421E5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3010" name="Object 1024"/>
          <p:cNvGraphicFramePr>
            <a:graphicFrameLocks noChangeAspect="1"/>
          </p:cNvGraphicFramePr>
          <p:nvPr/>
        </p:nvGraphicFramePr>
        <p:xfrm>
          <a:off x="1847850" y="1524000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1498320" progId="Equation.3">
                  <p:embed/>
                </p:oleObj>
              </mc:Choice>
              <mc:Fallback>
                <p:oleObj name="Equation" r:id="rId2" imgW="5663880" imgH="14983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524000"/>
                        <a:ext cx="56642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21"/>
          <p:cNvSpPr txBox="1">
            <a:spLocks noChangeArrowheads="1"/>
          </p:cNvSpPr>
          <p:nvPr/>
        </p:nvSpPr>
        <p:spPr bwMode="auto">
          <a:xfrm>
            <a:off x="2743200" y="457200"/>
            <a:ext cx="3743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</a:t>
            </a:r>
          </a:p>
        </p:txBody>
      </p:sp>
      <p:sp>
        <p:nvSpPr>
          <p:cNvPr id="43022" name="Oval 2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1" name="Object 1025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026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27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2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2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3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3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3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4" name="Object 1028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029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431640" progId="Equation.3">
                  <p:embed/>
                </p:oleObj>
              </mc:Choice>
              <mc:Fallback>
                <p:oleObj name="Equation" r:id="rId12" imgW="26640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030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31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Oval 3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18" name="Object 103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" imgH="583920" progId="Equation.3">
                  <p:embed/>
                </p:oleObj>
              </mc:Choice>
              <mc:Fallback>
                <p:oleObj name="Equation" r:id="rId17" imgW="457200" imgH="5839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Freeform 3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776"/>
              <a:gd name="T14" fmla="*/ 3984 w 3984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A7DE3-A6D5-47BB-8F11-FA27D711C2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36" name="Oval 102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102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Oval 102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02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40" name="Line 103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103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Oval 103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03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103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Oval 103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7" name="Object 103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37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38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39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040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42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043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Alphabet =</a:t>
            </a:r>
          </a:p>
        </p:txBody>
      </p:sp>
      <p:sp>
        <p:nvSpPr>
          <p:cNvPr id="1046" name="Rectangle 1045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</a:rPr>
              <a:t>Nondeterministic Finite Automaton</a:t>
            </a:r>
            <a:r>
              <a:rPr lang="en-US" sz="3600">
                <a:solidFill>
                  <a:schemeClr val="tx2"/>
                </a:solidFill>
              </a:rPr>
              <a:t> (NFA)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1F7C2-01A1-4D3E-AC75-19C6E879809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4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NFA Example</a:t>
            </a:r>
          </a:p>
        </p:txBody>
      </p:sp>
      <p:sp>
        <p:nvSpPr>
          <p:cNvPr id="44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44045" name="Oval 5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6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4" name="Object 9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10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1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71320" progId="Equation.3">
                  <p:embed/>
                </p:oleObj>
              </mc:Choice>
              <mc:Fallback>
                <p:oleObj name="Equation" r:id="rId6" imgW="48240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Oval 12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13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Freeform 20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Freeform 21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7" name="Object 23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419040" progId="Equation.3">
                  <p:embed/>
                </p:oleObj>
              </mc:Choice>
              <mc:Fallback>
                <p:oleObj name="Equation" r:id="rId8" imgW="26640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4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406080" progId="Equation.3">
                  <p:embed/>
                </p:oleObj>
              </mc:Choice>
              <mc:Fallback>
                <p:oleObj name="Equation" r:id="rId10" imgW="17748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25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533160" progId="Equation.3">
                  <p:embed/>
                </p:oleObj>
              </mc:Choice>
              <mc:Fallback>
                <p:oleObj name="Equation" r:id="rId12" imgW="660240" imgH="533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26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19040" progId="Equation.3">
                  <p:embed/>
                </p:oleObj>
              </mc:Choice>
              <mc:Fallback>
                <p:oleObj name="Equation" r:id="rId14" imgW="33012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4D3B8-75F7-4780-8372-0C5C23181F05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45058" name="Object 0"/>
          <p:cNvGraphicFramePr>
            <a:graphicFrameLocks noChangeAspect="1"/>
          </p:cNvGraphicFramePr>
          <p:nvPr/>
        </p:nvGraphicFramePr>
        <p:xfrm>
          <a:off x="1143000" y="1676400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720" imgH="1358640" progId="Equation.3">
                  <p:embed/>
                </p:oleObj>
              </mc:Choice>
              <mc:Fallback>
                <p:oleObj name="Equation" r:id="rId2" imgW="6984720" imgH="1358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8580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Oval 19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20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1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71320" progId="Equation.3">
                  <p:embed/>
                </p:oleObj>
              </mc:Choice>
              <mc:Fallback>
                <p:oleObj name="Equation" r:id="rId8" imgW="48240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Oval 24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25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26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27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Freeform 28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Freeform 29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419040" progId="Equation.3">
                  <p:embed/>
                </p:oleObj>
              </mc:Choice>
              <mc:Fallback>
                <p:oleObj name="Equation" r:id="rId10" imgW="266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406080" progId="Equation.3">
                  <p:embed/>
                </p:oleObj>
              </mc:Choice>
              <mc:Fallback>
                <p:oleObj name="Equation" r:id="rId12" imgW="1774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7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419040" progId="Equation.3">
                  <p:embed/>
                </p:oleObj>
              </mc:Choice>
              <mc:Fallback>
                <p:oleObj name="Equation" r:id="rId16" imgW="3301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35"/>
          <p:cNvSpPr txBox="1">
            <a:spLocks noChangeArrowheads="1"/>
          </p:cNvSpPr>
          <p:nvPr/>
        </p:nvSpPr>
        <p:spPr bwMode="auto">
          <a:xfrm>
            <a:off x="2438400" y="609600"/>
            <a:ext cx="3743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</a:t>
            </a:r>
          </a:p>
        </p:txBody>
      </p:sp>
      <p:sp>
        <p:nvSpPr>
          <p:cNvPr id="45078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20066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(redundant</a:t>
            </a:r>
          </a:p>
          <a:p>
            <a:r>
              <a:rPr lang="en-US" sz="2800"/>
              <a:t> state)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A6CD7-4855-46C5-97A3-B4B18048D6E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6091" name="Text Box 2"/>
          <p:cNvSpPr txBox="1">
            <a:spLocks noChangeArrowheads="1"/>
          </p:cNvSpPr>
          <p:nvPr/>
        </p:nvSpPr>
        <p:spPr bwMode="auto">
          <a:xfrm>
            <a:off x="0" y="228600"/>
            <a:ext cx="1920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Remarks:</a:t>
            </a:r>
          </a:p>
        </p:txBody>
      </p:sp>
      <p:sp>
        <p:nvSpPr>
          <p:cNvPr id="46092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75501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The        symbol never appears on the </a:t>
            </a:r>
          </a:p>
          <a:p>
            <a:r>
              <a:rPr lang="en-US"/>
              <a:t> input tape </a:t>
            </a:r>
          </a:p>
        </p:txBody>
      </p:sp>
      <p:graphicFrame>
        <p:nvGraphicFramePr>
          <p:cNvPr id="46082" name="Object 1024"/>
          <p:cNvGraphicFramePr>
            <a:graphicFrameLocks noChangeAspect="1"/>
          </p:cNvGraphicFramePr>
          <p:nvPr/>
        </p:nvGraphicFramePr>
        <p:xfrm>
          <a:off x="2133600" y="9906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419040" progId="Equation.3">
                  <p:embed/>
                </p:oleObj>
              </mc:Choice>
              <mc:Fallback>
                <p:oleObj name="Equation" r:id="rId2" imgW="33012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Oval 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Oval 6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83" name="Object 1025"/>
          <p:cNvGraphicFramePr>
            <a:graphicFrameLocks noChangeAspect="1"/>
          </p:cNvGraphicFramePr>
          <p:nvPr/>
        </p:nvGraphicFramePr>
        <p:xfrm>
          <a:off x="7061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Line 8"/>
          <p:cNvSpPr>
            <a:spLocks noChangeShapeType="1"/>
          </p:cNvSpPr>
          <p:nvPr/>
        </p:nvSpPr>
        <p:spPr bwMode="auto">
          <a:xfrm>
            <a:off x="6248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84" name="Object 1026"/>
          <p:cNvGraphicFramePr>
            <a:graphicFrameLocks noChangeAspect="1"/>
          </p:cNvGraphicFramePr>
          <p:nvPr/>
        </p:nvGraphicFramePr>
        <p:xfrm>
          <a:off x="6896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571320" progId="Equation.3">
                  <p:embed/>
                </p:oleObj>
              </mc:Choice>
              <mc:Fallback>
                <p:oleObj name="Equation" r:id="rId6" imgW="72360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Oval 10"/>
          <p:cNvSpPr>
            <a:spLocks noChangeArrowheads="1"/>
          </p:cNvSpPr>
          <p:nvPr/>
        </p:nvSpPr>
        <p:spPr bwMode="auto">
          <a:xfrm>
            <a:off x="1981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85" name="Object 1027"/>
          <p:cNvGraphicFramePr>
            <a:graphicFrameLocks noChangeAspect="1"/>
          </p:cNvGraphicFramePr>
          <p:nvPr/>
        </p:nvGraphicFramePr>
        <p:xfrm>
          <a:off x="2108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Line 13"/>
          <p:cNvSpPr>
            <a:spLocks noChangeShapeType="1"/>
          </p:cNvSpPr>
          <p:nvPr/>
        </p:nvSpPr>
        <p:spPr bwMode="auto">
          <a:xfrm>
            <a:off x="1447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86" name="Object 1028"/>
          <p:cNvGraphicFramePr>
            <a:graphicFrameLocks noChangeAspect="1"/>
          </p:cNvGraphicFramePr>
          <p:nvPr/>
        </p:nvGraphicFramePr>
        <p:xfrm>
          <a:off x="1981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029"/>
          <p:cNvGraphicFramePr>
            <a:graphicFrameLocks noChangeAspect="1"/>
          </p:cNvGraphicFramePr>
          <p:nvPr/>
        </p:nvGraphicFramePr>
        <p:xfrm>
          <a:off x="1143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98600" imgH="571320" progId="Equation.3">
                  <p:embed/>
                </p:oleObj>
              </mc:Choice>
              <mc:Fallback>
                <p:oleObj name="Equation" r:id="rId11" imgW="2298600" imgH="5713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030"/>
          <p:cNvGraphicFramePr>
            <a:graphicFrameLocks noChangeAspect="1"/>
          </p:cNvGraphicFramePr>
          <p:nvPr/>
        </p:nvGraphicFramePr>
        <p:xfrm>
          <a:off x="5949950" y="54102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90560" imgH="571320" progId="Equation.3">
                  <p:embed/>
                </p:oleObj>
              </mc:Choice>
              <mc:Fallback>
                <p:oleObj name="Equation" r:id="rId13" imgW="259056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410200"/>
                        <a:ext cx="2590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914400" y="2514600"/>
            <a:ext cx="3598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Simple automata: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C14EE-489C-4A30-B5E4-DA8318FAB8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7121" name="Oval 3"/>
          <p:cNvSpPr>
            <a:spLocks noChangeArrowheads="1"/>
          </p:cNvSpPr>
          <p:nvPr/>
        </p:nvSpPr>
        <p:spPr bwMode="auto">
          <a:xfrm>
            <a:off x="5791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5791200" y="4876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Oval 5"/>
          <p:cNvSpPr>
            <a:spLocks noChangeArrowheads="1"/>
          </p:cNvSpPr>
          <p:nvPr/>
        </p:nvSpPr>
        <p:spPr bwMode="auto">
          <a:xfrm>
            <a:off x="7696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Oval 7"/>
          <p:cNvSpPr>
            <a:spLocks noChangeArrowheads="1"/>
          </p:cNvSpPr>
          <p:nvPr/>
        </p:nvSpPr>
        <p:spPr bwMode="auto">
          <a:xfrm>
            <a:off x="76962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9"/>
          <p:cNvSpPr>
            <a:spLocks noChangeShapeType="1"/>
          </p:cNvSpPr>
          <p:nvPr/>
        </p:nvSpPr>
        <p:spPr bwMode="auto">
          <a:xfrm>
            <a:off x="6400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1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7" name="Object 20"/>
          <p:cNvGraphicFramePr>
            <a:graphicFrameLocks noChangeAspect="1"/>
          </p:cNvGraphicFramePr>
          <p:nvPr/>
        </p:nvGraphicFramePr>
        <p:xfrm>
          <a:off x="7772400" y="3352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1"/>
          <p:cNvGraphicFramePr>
            <a:graphicFrameLocks noChangeAspect="1"/>
          </p:cNvGraphicFramePr>
          <p:nvPr/>
        </p:nvGraphicFramePr>
        <p:xfrm>
          <a:off x="7802563" y="4881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520560" progId="Equation.3">
                  <p:embed/>
                </p:oleObj>
              </mc:Choice>
              <mc:Fallback>
                <p:oleObj name="Equation" r:id="rId6" imgW="368280" imgH="5205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881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2"/>
          <p:cNvGraphicFramePr>
            <a:graphicFrameLocks noChangeAspect="1"/>
          </p:cNvGraphicFramePr>
          <p:nvPr/>
        </p:nvGraphicFramePr>
        <p:xfrm>
          <a:off x="6934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518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0" name="Object 34"/>
          <p:cNvGraphicFramePr>
            <a:graphicFrameLocks noChangeAspect="1"/>
          </p:cNvGraphicFramePr>
          <p:nvPr/>
        </p:nvGraphicFramePr>
        <p:xfrm>
          <a:off x="80772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Freeform 35"/>
          <p:cNvSpPr>
            <a:spLocks/>
          </p:cNvSpPr>
          <p:nvPr/>
        </p:nvSpPr>
        <p:spPr bwMode="auto">
          <a:xfrm>
            <a:off x="7620000" y="2514600"/>
            <a:ext cx="723900" cy="914400"/>
          </a:xfrm>
          <a:custGeom>
            <a:avLst/>
            <a:gdLst>
              <a:gd name="T0" fmla="*/ 180975 w 480"/>
              <a:gd name="T1" fmla="*/ 914400 h 400"/>
              <a:gd name="T2" fmla="*/ 36195 w 480"/>
              <a:gd name="T3" fmla="*/ 256032 h 400"/>
              <a:gd name="T4" fmla="*/ 398145 w 480"/>
              <a:gd name="T5" fmla="*/ 36576 h 400"/>
              <a:gd name="T6" fmla="*/ 687705 w 480"/>
              <a:gd name="T7" fmla="*/ 146304 h 400"/>
              <a:gd name="T8" fmla="*/ 615315 w 480"/>
              <a:gd name="T9" fmla="*/ 914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1" name="Object 36"/>
          <p:cNvGraphicFramePr>
            <a:graphicFrameLocks noChangeAspect="1"/>
          </p:cNvGraphicFramePr>
          <p:nvPr/>
        </p:nvGraphicFramePr>
        <p:xfrm>
          <a:off x="8382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Oval 37"/>
          <p:cNvSpPr>
            <a:spLocks noChangeArrowheads="1"/>
          </p:cNvSpPr>
          <p:nvPr/>
        </p:nvSpPr>
        <p:spPr bwMode="auto">
          <a:xfrm>
            <a:off x="1066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2" name="Object 38"/>
          <p:cNvGraphicFramePr>
            <a:graphicFrameLocks noChangeAspect="1"/>
          </p:cNvGraphicFramePr>
          <p:nvPr/>
        </p:nvGraphicFramePr>
        <p:xfrm>
          <a:off x="1066800" y="3733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533160" progId="Equation.3">
                  <p:embed/>
                </p:oleObj>
              </mc:Choice>
              <mc:Fallback>
                <p:oleObj name="Equation" r:id="rId12" imgW="431640" imgH="53316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Oval 39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40"/>
          <p:cNvSpPr>
            <a:spLocks noChangeShapeType="1"/>
          </p:cNvSpPr>
          <p:nvPr/>
        </p:nvSpPr>
        <p:spPr bwMode="auto">
          <a:xfrm>
            <a:off x="1676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3" name="Object 41"/>
          <p:cNvGraphicFramePr>
            <a:graphicFrameLocks noChangeAspect="1"/>
          </p:cNvGraphicFramePr>
          <p:nvPr/>
        </p:nvGraphicFramePr>
        <p:xfrm>
          <a:off x="3078163" y="3738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520560" progId="Equation.3">
                  <p:embed/>
                </p:oleObj>
              </mc:Choice>
              <mc:Fallback>
                <p:oleObj name="Equation" r:id="rId13" imgW="368280" imgH="52056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738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42"/>
          <p:cNvGraphicFramePr>
            <a:graphicFrameLocks noChangeAspect="1"/>
          </p:cNvGraphicFramePr>
          <p:nvPr/>
        </p:nvGraphicFramePr>
        <p:xfrm>
          <a:off x="2209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43"/>
          <p:cNvSpPr>
            <a:spLocks noChangeShapeType="1"/>
          </p:cNvSpPr>
          <p:nvPr/>
        </p:nvSpPr>
        <p:spPr bwMode="auto">
          <a:xfrm>
            <a:off x="457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44"/>
          <p:cNvSpPr>
            <a:spLocks noChangeArrowheads="1"/>
          </p:cNvSpPr>
          <p:nvPr/>
        </p:nvSpPr>
        <p:spPr bwMode="auto">
          <a:xfrm>
            <a:off x="28194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5" name="Object 45"/>
          <p:cNvGraphicFramePr>
            <a:graphicFrameLocks noChangeAspect="1"/>
          </p:cNvGraphicFramePr>
          <p:nvPr/>
        </p:nvGraphicFramePr>
        <p:xfrm>
          <a:off x="1028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27200" imgH="571320" progId="Equation.3">
                  <p:embed/>
                </p:oleObj>
              </mc:Choice>
              <mc:Fallback>
                <p:oleObj name="Equation" r:id="rId15" imgW="2527200" imgH="5713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46"/>
          <p:cNvGraphicFramePr>
            <a:graphicFrameLocks noChangeAspect="1"/>
          </p:cNvGraphicFramePr>
          <p:nvPr/>
        </p:nvGraphicFramePr>
        <p:xfrm>
          <a:off x="64008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23600" imgH="571320" progId="Equation.3">
                  <p:embed/>
                </p:oleObj>
              </mc:Choice>
              <mc:Fallback>
                <p:oleObj name="Equation" r:id="rId17" imgW="723600" imgH="571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47"/>
          <p:cNvGraphicFramePr>
            <a:graphicFrameLocks noChangeAspect="1"/>
          </p:cNvGraphicFramePr>
          <p:nvPr/>
        </p:nvGraphicFramePr>
        <p:xfrm>
          <a:off x="2590800" y="25908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7640" imgH="571320" progId="Equation.3">
                  <p:embed/>
                </p:oleObj>
              </mc:Choice>
              <mc:Fallback>
                <p:oleObj name="Equation" r:id="rId19" imgW="64764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647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48"/>
          <p:cNvGraphicFramePr>
            <a:graphicFrameLocks noChangeAspect="1"/>
          </p:cNvGraphicFramePr>
          <p:nvPr/>
        </p:nvGraphicFramePr>
        <p:xfrm>
          <a:off x="5861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03160" imgH="571320" progId="Equation.3">
                  <p:embed/>
                </p:oleObj>
              </mc:Choice>
              <mc:Fallback>
                <p:oleObj name="Equation" r:id="rId21" imgW="2603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Text Box 49"/>
          <p:cNvSpPr txBox="1">
            <a:spLocks noChangeArrowheads="1"/>
          </p:cNvSpPr>
          <p:nvPr/>
        </p:nvSpPr>
        <p:spPr bwMode="auto">
          <a:xfrm>
            <a:off x="1371600" y="2514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47135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47136" name="Text Box 51"/>
          <p:cNvSpPr txBox="1">
            <a:spLocks noChangeArrowheads="1"/>
          </p:cNvSpPr>
          <p:nvPr/>
        </p:nvSpPr>
        <p:spPr bwMode="auto">
          <a:xfrm>
            <a:off x="685800" y="457200"/>
            <a:ext cx="75009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NFAs are interesting because we can </a:t>
            </a:r>
          </a:p>
          <a:p>
            <a:r>
              <a:rPr lang="en-US"/>
              <a:t>  express languages easier than DFAs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E2FEE-ACD3-42C6-AFED-4065DFA5481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8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NFAs</a:t>
            </a:r>
          </a:p>
        </p:txBody>
      </p:sp>
      <p:sp>
        <p:nvSpPr>
          <p:cNvPr id="48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2051050" y="1119188"/>
          <a:ext cx="467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520" imgH="583920" progId="Equation.3">
                  <p:embed/>
                </p:oleObj>
              </mc:Choice>
              <mc:Fallback>
                <p:oleObj name="Equation" r:id="rId2" imgW="467352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19188"/>
                        <a:ext cx="4673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431800" y="2260600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520560" progId="Equation.3">
                  <p:embed/>
                </p:oleObj>
              </mc:Choice>
              <mc:Fallback>
                <p:oleObj name="Equation" r:id="rId4" imgW="5713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60600"/>
                        <a:ext cx="571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/>
          <p:cNvGraphicFramePr>
            <a:graphicFrameLocks noChangeAspect="1"/>
          </p:cNvGraphicFramePr>
          <p:nvPr/>
        </p:nvGraphicFramePr>
        <p:xfrm>
          <a:off x="479425" y="40386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419040" progId="Equation.3">
                  <p:embed/>
                </p:oleObj>
              </mc:Choice>
              <mc:Fallback>
                <p:oleObj name="Equation" r:id="rId6" imgW="5079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038600"/>
                        <a:ext cx="50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8"/>
          <p:cNvGraphicFramePr>
            <a:graphicFrameLocks noChangeAspect="1"/>
          </p:cNvGraphicFramePr>
          <p:nvPr/>
        </p:nvGraphicFramePr>
        <p:xfrm>
          <a:off x="385763" y="4795838"/>
          <a:ext cx="69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583920" progId="Equation.3">
                  <p:embed/>
                </p:oleObj>
              </mc:Choice>
              <mc:Fallback>
                <p:oleObj name="Equation" r:id="rId8" imgW="69840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795838"/>
                        <a:ext cx="69691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9"/>
          <p:cNvGraphicFramePr>
            <a:graphicFrameLocks noChangeAspect="1"/>
          </p:cNvGraphicFramePr>
          <p:nvPr/>
        </p:nvGraphicFramePr>
        <p:xfrm>
          <a:off x="442913" y="5873750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406080" progId="Equation.3">
                  <p:embed/>
                </p:oleObj>
              </mc:Choice>
              <mc:Fallback>
                <p:oleObj name="Equation" r:id="rId10" imgW="5839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873750"/>
                        <a:ext cx="582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 Box 10"/>
          <p:cNvSpPr txBox="1">
            <a:spLocks noChangeArrowheads="1"/>
          </p:cNvSpPr>
          <p:nvPr/>
        </p:nvSpPr>
        <p:spPr bwMode="auto">
          <a:xfrm>
            <a:off x="1279525" y="2235200"/>
            <a:ext cx="365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of states,  i.e.</a:t>
            </a:r>
          </a:p>
        </p:txBody>
      </p:sp>
      <p:graphicFrame>
        <p:nvGraphicFramePr>
          <p:cNvPr id="48135" name="Object 11"/>
          <p:cNvGraphicFramePr>
            <a:graphicFrameLocks noChangeAspect="1"/>
          </p:cNvGraphicFramePr>
          <p:nvPr/>
        </p:nvGraphicFramePr>
        <p:xfrm>
          <a:off x="5105400" y="2209800"/>
          <a:ext cx="2247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840" imgH="583920" progId="Equation.3">
                  <p:embed/>
                </p:oleObj>
              </mc:Choice>
              <mc:Fallback>
                <p:oleObj name="Equation" r:id="rId12" imgW="224784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2247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431800" y="323215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406080" progId="Equation.3">
                  <p:embed/>
                </p:oleObj>
              </mc:Choice>
              <mc:Fallback>
                <p:oleObj name="Equation" r:id="rId14" imgW="507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232150"/>
                        <a:ext cx="50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2"/>
          <p:cNvSpPr txBox="1">
            <a:spLocks noChangeArrowheads="1"/>
          </p:cNvSpPr>
          <p:nvPr/>
        </p:nvSpPr>
        <p:spPr bwMode="auto">
          <a:xfrm>
            <a:off x="1263650" y="3124200"/>
            <a:ext cx="3771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aplhabet, i.e.</a:t>
            </a:r>
          </a:p>
        </p:txBody>
      </p:sp>
      <p:graphicFrame>
        <p:nvGraphicFramePr>
          <p:cNvPr id="48137" name="Object 13"/>
          <p:cNvGraphicFramePr>
            <a:graphicFrameLocks noChangeAspect="1"/>
          </p:cNvGraphicFramePr>
          <p:nvPr/>
        </p:nvGraphicFramePr>
        <p:xfrm>
          <a:off x="5105400" y="3124200"/>
          <a:ext cx="1103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840" imgH="571320" progId="Equation.3">
                  <p:embed/>
                </p:oleObj>
              </mc:Choice>
              <mc:Fallback>
                <p:oleObj name="Equation" r:id="rId16" imgW="11048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1033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Text Box 14"/>
          <p:cNvSpPr txBox="1">
            <a:spLocks noChangeArrowheads="1"/>
          </p:cNvSpPr>
          <p:nvPr/>
        </p:nvSpPr>
        <p:spPr bwMode="auto">
          <a:xfrm>
            <a:off x="1295400" y="3886200"/>
            <a:ext cx="3817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Transition function</a:t>
            </a: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1295400" y="4876800"/>
            <a:ext cx="2493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48147" name="Text Box 17"/>
          <p:cNvSpPr txBox="1">
            <a:spLocks noChangeArrowheads="1"/>
          </p:cNvSpPr>
          <p:nvPr/>
        </p:nvSpPr>
        <p:spPr bwMode="auto">
          <a:xfrm>
            <a:off x="1295400" y="5791200"/>
            <a:ext cx="3408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Accepting states</a:t>
            </a:r>
          </a:p>
        </p:txBody>
      </p:sp>
      <p:graphicFrame>
        <p:nvGraphicFramePr>
          <p:cNvPr id="48138" name="Object 19"/>
          <p:cNvGraphicFramePr>
            <a:graphicFrameLocks noChangeAspect="1"/>
          </p:cNvGraphicFramePr>
          <p:nvPr/>
        </p:nvGraphicFramePr>
        <p:xfrm>
          <a:off x="7086600" y="31242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177480" progId="Equation.3">
                  <p:embed/>
                </p:oleObj>
              </mc:Choice>
              <mc:Fallback>
                <p:oleObj name="Equation" r:id="rId18" imgW="3934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24200"/>
                        <a:ext cx="1371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69EDA-8BB5-46FF-9C35-A6FF731330D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9154" name="Object 1024"/>
          <p:cNvGraphicFramePr>
            <a:graphicFrameLocks noChangeAspect="1"/>
          </p:cNvGraphicFramePr>
          <p:nvPr/>
        </p:nvGraphicFramePr>
        <p:xfrm>
          <a:off x="762000" y="1524000"/>
          <a:ext cx="4210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215640" progId="Equation.3">
                  <p:embed/>
                </p:oleObj>
              </mc:Choice>
              <mc:Fallback>
                <p:oleObj name="Equation" r:id="rId2" imgW="147312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2100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Rectangle 21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Transition Function </a:t>
            </a:r>
          </a:p>
        </p:txBody>
      </p:sp>
      <p:graphicFrame>
        <p:nvGraphicFramePr>
          <p:cNvPr id="49155" name="Object 1025"/>
          <p:cNvGraphicFramePr>
            <a:graphicFrameLocks noChangeAspect="1"/>
          </p:cNvGraphicFramePr>
          <p:nvPr/>
        </p:nvGraphicFramePr>
        <p:xfrm>
          <a:off x="6845300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419040" progId="Equation.3">
                  <p:embed/>
                </p:oleObj>
              </mc:Choice>
              <mc:Fallback>
                <p:oleObj name="Equation" r:id="rId4" imgW="33012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Oval 30"/>
          <p:cNvSpPr>
            <a:spLocks noChangeArrowheads="1"/>
          </p:cNvSpPr>
          <p:nvPr/>
        </p:nvSpPr>
        <p:spPr bwMode="auto">
          <a:xfrm>
            <a:off x="1082675" y="3860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56" name="Object 1026"/>
          <p:cNvGraphicFramePr>
            <a:graphicFrameLocks noChangeAspect="1"/>
          </p:cNvGraphicFramePr>
          <p:nvPr/>
        </p:nvGraphicFramePr>
        <p:xfrm>
          <a:off x="1158875" y="38608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3">
                  <p:embed/>
                </p:oleObj>
              </mc:Choice>
              <mc:Fallback>
                <p:oleObj name="Equation" r:id="rId6" imgW="139680" imgH="1904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860800"/>
                        <a:ext cx="501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Line 33"/>
          <p:cNvSpPr>
            <a:spLocks noChangeShapeType="1"/>
          </p:cNvSpPr>
          <p:nvPr/>
        </p:nvSpPr>
        <p:spPr bwMode="auto">
          <a:xfrm flipV="1">
            <a:off x="1690688" y="3402013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69" name="Oval 34"/>
          <p:cNvSpPr>
            <a:spLocks noChangeArrowheads="1"/>
          </p:cNvSpPr>
          <p:nvPr/>
        </p:nvSpPr>
        <p:spPr bwMode="auto">
          <a:xfrm>
            <a:off x="2911475" y="287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57" name="Object 1027"/>
          <p:cNvGraphicFramePr>
            <a:graphicFrameLocks noChangeAspect="1"/>
          </p:cNvGraphicFramePr>
          <p:nvPr/>
        </p:nvGraphicFramePr>
        <p:xfrm>
          <a:off x="2987675" y="28702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70200"/>
                        <a:ext cx="4619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Oval 36"/>
          <p:cNvSpPr>
            <a:spLocks noChangeArrowheads="1"/>
          </p:cNvSpPr>
          <p:nvPr/>
        </p:nvSpPr>
        <p:spPr bwMode="auto">
          <a:xfrm>
            <a:off x="2987675" y="3937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37"/>
          <p:cNvSpPr>
            <a:spLocks noChangeArrowheads="1"/>
          </p:cNvSpPr>
          <p:nvPr/>
        </p:nvSpPr>
        <p:spPr bwMode="auto">
          <a:xfrm>
            <a:off x="2987675" y="546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38"/>
          <p:cNvSpPr>
            <a:spLocks noChangeShapeType="1"/>
          </p:cNvSpPr>
          <p:nvPr/>
        </p:nvSpPr>
        <p:spPr bwMode="auto">
          <a:xfrm>
            <a:off x="1768475" y="4241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73" name="Line 39"/>
          <p:cNvSpPr>
            <a:spLocks noChangeShapeType="1"/>
          </p:cNvSpPr>
          <p:nvPr/>
        </p:nvSpPr>
        <p:spPr bwMode="auto">
          <a:xfrm>
            <a:off x="1616075" y="44704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74" name="Line 40"/>
          <p:cNvSpPr>
            <a:spLocks noChangeShapeType="1"/>
          </p:cNvSpPr>
          <p:nvPr/>
        </p:nvSpPr>
        <p:spPr bwMode="auto">
          <a:xfrm>
            <a:off x="3368675" y="4775200"/>
            <a:ext cx="0" cy="5334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9158" name="Object 1028"/>
          <p:cNvGraphicFramePr>
            <a:graphicFrameLocks noChangeAspect="1"/>
          </p:cNvGraphicFramePr>
          <p:nvPr/>
        </p:nvGraphicFramePr>
        <p:xfrm>
          <a:off x="3063875" y="39370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937000"/>
                        <a:ext cx="4619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029"/>
          <p:cNvGraphicFramePr>
            <a:graphicFrameLocks noChangeAspect="1"/>
          </p:cNvGraphicFramePr>
          <p:nvPr/>
        </p:nvGraphicFramePr>
        <p:xfrm>
          <a:off x="3025775" y="5537200"/>
          <a:ext cx="5397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5537200"/>
                        <a:ext cx="5397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030"/>
          <p:cNvGraphicFramePr>
            <a:graphicFrameLocks noChangeAspect="1"/>
          </p:cNvGraphicFramePr>
          <p:nvPr/>
        </p:nvGraphicFramePr>
        <p:xfrm>
          <a:off x="2073275" y="34036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152280" progId="Equation.3">
                  <p:embed/>
                </p:oleObj>
              </mc:Choice>
              <mc:Fallback>
                <p:oleObj name="Equation" r:id="rId13" imgW="164880" imgH="152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403600"/>
                        <a:ext cx="3111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031"/>
          <p:cNvGraphicFramePr>
            <a:graphicFrameLocks noChangeAspect="1"/>
          </p:cNvGraphicFramePr>
          <p:nvPr/>
        </p:nvGraphicFramePr>
        <p:xfrm>
          <a:off x="2149475" y="39370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152280" progId="Equation.3">
                  <p:embed/>
                </p:oleObj>
              </mc:Choice>
              <mc:Fallback>
                <p:oleObj name="Equation" r:id="rId15" imgW="164880" imgH="1522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937000"/>
                        <a:ext cx="3111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32"/>
          <p:cNvGraphicFramePr>
            <a:graphicFrameLocks noChangeAspect="1"/>
          </p:cNvGraphicFramePr>
          <p:nvPr/>
        </p:nvGraphicFramePr>
        <p:xfrm>
          <a:off x="2225675" y="48514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52280" progId="Equation.3">
                  <p:embed/>
                </p:oleObj>
              </mc:Choice>
              <mc:Fallback>
                <p:oleObj name="Equation" r:id="rId17" imgW="164880" imgH="1522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851400"/>
                        <a:ext cx="3111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Text Box 46"/>
          <p:cNvSpPr txBox="1">
            <a:spLocks noChangeArrowheads="1"/>
          </p:cNvSpPr>
          <p:nvPr/>
        </p:nvSpPr>
        <p:spPr bwMode="auto">
          <a:xfrm>
            <a:off x="4038600" y="3276600"/>
            <a:ext cx="47323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resulting states with </a:t>
            </a:r>
          </a:p>
          <a:p>
            <a:r>
              <a:rPr lang="en-US"/>
              <a:t>following </a:t>
            </a:r>
            <a:r>
              <a:rPr lang="en-US">
                <a:solidFill>
                  <a:srgbClr val="FF0000"/>
                </a:solidFill>
              </a:rPr>
              <a:t>one</a:t>
            </a:r>
            <a:r>
              <a:rPr lang="en-US"/>
              <a:t> transition </a:t>
            </a:r>
          </a:p>
          <a:p>
            <a:r>
              <a:rPr lang="en-US"/>
              <a:t>with symbol</a:t>
            </a:r>
          </a:p>
        </p:txBody>
      </p:sp>
      <p:graphicFrame>
        <p:nvGraphicFramePr>
          <p:cNvPr id="49163" name="Object 1033"/>
          <p:cNvGraphicFramePr>
            <a:graphicFrameLocks noChangeAspect="1"/>
          </p:cNvGraphicFramePr>
          <p:nvPr/>
        </p:nvGraphicFramePr>
        <p:xfrm>
          <a:off x="6553200" y="45720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52280" progId="Equation.3">
                  <p:embed/>
                </p:oleObj>
              </mc:Choice>
              <mc:Fallback>
                <p:oleObj name="Equation" r:id="rId18" imgW="164880" imgH="1522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457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7B5489-5C79-4A50-B8E2-6C30F2A5C6B4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50178" name="Object 0"/>
          <p:cNvGraphicFramePr>
            <a:graphicFrameLocks noChangeAspect="1"/>
          </p:cNvGraphicFramePr>
          <p:nvPr/>
        </p:nvGraphicFramePr>
        <p:xfrm>
          <a:off x="2133600" y="2057400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583920" progId="Equation.3">
                  <p:embed/>
                </p:oleObj>
              </mc:Choice>
              <mc:Fallback>
                <p:oleObj name="Equation" r:id="rId2" imgW="280656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806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Oval 3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4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6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79" name="Object 1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533160" progId="Equation.3">
                  <p:embed/>
                </p:oleObj>
              </mc:Choice>
              <mc:Fallback>
                <p:oleObj name="Equation" r:id="rId8" imgW="660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236220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080" imgH="571320" progId="Equation.3">
                  <p:embed/>
                </p:oleObj>
              </mc:Choice>
              <mc:Fallback>
                <p:oleObj name="Equation" r:id="rId14" imgW="4060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71320" progId="Equation.3">
                  <p:embed/>
                </p:oleObj>
              </mc:Choice>
              <mc:Fallback>
                <p:oleObj name="Equation" r:id="rId16" imgW="48240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E94B7-EC2D-41CB-8C78-2E548CC8D7B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1212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02" name="Object 102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Oval 7"/>
          <p:cNvSpPr>
            <a:spLocks noChangeArrowheads="1"/>
          </p:cNvSpPr>
          <p:nvPr/>
        </p:nvSpPr>
        <p:spPr bwMode="auto">
          <a:xfrm>
            <a:off x="64770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8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03" name="Object 1025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026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027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533160" progId="Equation.3">
                  <p:embed/>
                </p:oleObj>
              </mc:Choice>
              <mc:Fallback>
                <p:oleObj name="Equation" r:id="rId8" imgW="660240" imgH="533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028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029"/>
          <p:cNvGraphicFramePr>
            <a:graphicFrameLocks noChangeAspect="1"/>
          </p:cNvGraphicFramePr>
          <p:nvPr/>
        </p:nvGraphicFramePr>
        <p:xfrm>
          <a:off x="1981200" y="182880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520" imgH="583920" progId="Equation.3">
                  <p:embed/>
                </p:oleObj>
              </mc:Choice>
              <mc:Fallback>
                <p:oleObj name="Equation" r:id="rId12" imgW="353052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530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030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080" imgH="571320" progId="Equation.3">
                  <p:embed/>
                </p:oleObj>
              </mc:Choice>
              <mc:Fallback>
                <p:oleObj name="Equation" r:id="rId14" imgW="40608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031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571320" progId="Equation.3">
                  <p:embed/>
                </p:oleObj>
              </mc:Choice>
              <mc:Fallback>
                <p:oleObj name="Equation" r:id="rId16" imgW="48240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C39A6-E4AF-4151-ABBF-781377F3378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2236" name="Oval 4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5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26" name="Object 102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Oval 7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8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27" name="Object 1025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6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7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533160" progId="Equation.3">
                  <p:embed/>
                </p:oleObj>
              </mc:Choice>
              <mc:Fallback>
                <p:oleObj name="Equation" r:id="rId8" imgW="660240" imgH="533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28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029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571320" progId="Equation.3">
                  <p:embed/>
                </p:oleObj>
              </mc:Choice>
              <mc:Fallback>
                <p:oleObj name="Equation" r:id="rId12" imgW="406080" imgH="5713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30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031"/>
          <p:cNvGraphicFramePr>
            <a:graphicFrameLocks noChangeAspect="1"/>
          </p:cNvGraphicFramePr>
          <p:nvPr/>
        </p:nvGraphicFramePr>
        <p:xfrm>
          <a:off x="2667000" y="1676400"/>
          <a:ext cx="3200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760" imgH="228600" progId="Equation.3">
                  <p:embed/>
                </p:oleObj>
              </mc:Choice>
              <mc:Fallback>
                <p:oleObj name="Equation" r:id="rId16" imgW="97776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32004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5312C-02DA-4A32-8EB4-501E00EC34F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3260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50" name="Object 102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6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  <a:gd name="T9" fmla="*/ 0 w 2496"/>
              <a:gd name="T10" fmla="*/ 0 h 736"/>
              <a:gd name="T11" fmla="*/ 2496 w 249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51" name="Object 1025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026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027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533160" progId="Equation.3">
                  <p:embed/>
                </p:oleObj>
              </mc:Choice>
              <mc:Fallback>
                <p:oleObj name="Equation" r:id="rId8" imgW="660240" imgH="533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028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419040" progId="Equation.3">
                  <p:embed/>
                </p:oleObj>
              </mc:Choice>
              <mc:Fallback>
                <p:oleObj name="Equation" r:id="rId10" imgW="33012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029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571320" progId="Equation.3">
                  <p:embed/>
                </p:oleObj>
              </mc:Choice>
              <mc:Fallback>
                <p:oleObj name="Equation" r:id="rId12" imgW="406080" imgH="5713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1030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031"/>
          <p:cNvGraphicFramePr>
            <a:graphicFrameLocks noChangeAspect="1"/>
          </p:cNvGraphicFramePr>
          <p:nvPr/>
        </p:nvGraphicFramePr>
        <p:xfrm>
          <a:off x="2971800" y="1828800"/>
          <a:ext cx="2863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00120" imgH="571320" progId="Equation.3">
                  <p:embed/>
                </p:oleObj>
              </mc:Choice>
              <mc:Fallback>
                <p:oleObj name="Equation" r:id="rId16" imgW="2400120" imgH="5713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86385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F807A-477C-4F79-8667-F908861FDB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60" name="Text Box 1064"/>
          <p:cNvSpPr txBox="1">
            <a:spLocks noChangeArrowheads="1"/>
          </p:cNvSpPr>
          <p:nvPr/>
        </p:nvSpPr>
        <p:spPr bwMode="auto">
          <a:xfrm>
            <a:off x="4267200" y="5029200"/>
            <a:ext cx="2698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transition</a:t>
            </a:r>
          </a:p>
        </p:txBody>
      </p:sp>
      <p:sp>
        <p:nvSpPr>
          <p:cNvPr id="2061" name="Oval 106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06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06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06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06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07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67" name="Oval 107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Line 107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1073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571320" progId="Equation.3">
                  <p:embed/>
                </p:oleObj>
              </mc:Choice>
              <mc:Fallback>
                <p:oleObj name="Equation" r:id="rId2" imgW="406080" imgH="571320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Oval 1074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1075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71320" progId="Equation.3">
                  <p:embed/>
                </p:oleObj>
              </mc:Choice>
              <mc:Fallback>
                <p:oleObj name="Equation" r:id="rId4" imgW="482400" imgH="57132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76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7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7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07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08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1081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Two choices</a:t>
            </a:r>
          </a:p>
        </p:txBody>
      </p:sp>
      <p:sp>
        <p:nvSpPr>
          <p:cNvPr id="2071" name="Text Box 1084"/>
          <p:cNvSpPr txBox="1">
            <a:spLocks noChangeArrowheads="1"/>
          </p:cNvSpPr>
          <p:nvPr/>
        </p:nvSpPr>
        <p:spPr bwMode="auto">
          <a:xfrm>
            <a:off x="6248400" y="2895600"/>
            <a:ext cx="2698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transition</a:t>
            </a:r>
          </a:p>
        </p:txBody>
      </p:sp>
      <p:graphicFrame>
        <p:nvGraphicFramePr>
          <p:cNvPr id="2057" name="Object 1085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533160" progId="Equation.3">
                  <p:embed/>
                </p:oleObj>
              </mc:Choice>
              <mc:Fallback>
                <p:oleObj name="Equation" r:id="rId14" imgW="660240" imgH="533160" progId="Equation.3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Text Box 1086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Alphabet =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067CE-B133-47B6-B975-C36B8884E79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4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Transition Function </a:t>
            </a:r>
          </a:p>
        </p:txBody>
      </p:sp>
      <p:sp>
        <p:nvSpPr>
          <p:cNvPr id="54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8001000" y="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03040" progId="Equation.3">
                  <p:embed/>
                </p:oleObj>
              </mc:Choice>
              <mc:Fallback>
                <p:oleObj name="Equation" r:id="rId2" imgW="190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0"/>
                        <a:ext cx="6429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Oval 5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Oval 6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533160" progId="Equation.3">
                  <p:embed/>
                </p:oleObj>
              </mc:Choice>
              <mc:Fallback>
                <p:oleObj name="Equation" r:id="rId4" imgW="43164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Oval 8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Oval 9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Oval 10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Oval 11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Oval 12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13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Oval 14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Line 15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16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17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18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Freeform 19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1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3408"/>
              <a:gd name="T13" fmla="*/ 0 h 504"/>
              <a:gd name="T14" fmla="*/ 3408 w 34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6" name="Object 20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21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533160" progId="Equation.3">
                  <p:embed/>
                </p:oleObj>
              </mc:Choice>
              <mc:Fallback>
                <p:oleObj name="Equation" r:id="rId8" imgW="419040" imgH="5331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22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23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533160" progId="Equation.3">
                  <p:embed/>
                </p:oleObj>
              </mc:Choice>
              <mc:Fallback>
                <p:oleObj name="Equation" r:id="rId12" imgW="41904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24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25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520560" progId="Equation.3">
                  <p:embed/>
                </p:oleObj>
              </mc:Choice>
              <mc:Fallback>
                <p:oleObj name="Equation" r:id="rId16" imgW="368280" imgH="52056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26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27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28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29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30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31"/>
          <p:cNvGraphicFramePr>
            <a:graphicFrameLocks noChangeAspect="1"/>
          </p:cNvGraphicFramePr>
          <p:nvPr/>
        </p:nvGraphicFramePr>
        <p:xfrm>
          <a:off x="2667000" y="2362200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65160" imgH="241200" progId="Equation.3">
                  <p:embed/>
                </p:oleObj>
              </mc:Choice>
              <mc:Fallback>
                <p:oleObj name="Equation" r:id="rId25" imgW="96516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32766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7" name="Line 32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Text Box 33"/>
          <p:cNvSpPr txBox="1">
            <a:spLocks noChangeArrowheads="1"/>
          </p:cNvSpPr>
          <p:nvPr/>
        </p:nvSpPr>
        <p:spPr bwMode="auto">
          <a:xfrm>
            <a:off x="822325" y="1016000"/>
            <a:ext cx="68595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Same with     but applied on strings</a:t>
            </a:r>
          </a:p>
        </p:txBody>
      </p:sp>
      <p:graphicFrame>
        <p:nvGraphicFramePr>
          <p:cNvPr id="54288" name="Object 34"/>
          <p:cNvGraphicFramePr>
            <a:graphicFrameLocks noChangeAspect="1"/>
          </p:cNvGraphicFramePr>
          <p:nvPr/>
        </p:nvGraphicFramePr>
        <p:xfrm>
          <a:off x="3048000" y="10668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30120" imgH="419040" progId="Equation.3">
                  <p:embed/>
                </p:oleObj>
              </mc:Choice>
              <mc:Fallback>
                <p:oleObj name="Equation" r:id="rId27" imgW="33012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10726-6B10-4902-9F1E-01ABD3026A6C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5298" name="Object 1024"/>
          <p:cNvGraphicFramePr>
            <a:graphicFrameLocks noChangeAspect="1"/>
          </p:cNvGraphicFramePr>
          <p:nvPr/>
        </p:nvGraphicFramePr>
        <p:xfrm>
          <a:off x="2286000" y="1524000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41200" progId="Equation.3">
                  <p:embed/>
                </p:oleObj>
              </mc:Choice>
              <mc:Fallback>
                <p:oleObj name="Equation" r:id="rId2" imgW="126972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6482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299" name="Object 102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533160" progId="Equation.3">
                  <p:embed/>
                </p:oleObj>
              </mc:Choice>
              <mc:Fallback>
                <p:oleObj name="Equation" r:id="rId4" imgW="431640" imgH="53316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1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3408"/>
              <a:gd name="T13" fmla="*/ 0 h 504"/>
              <a:gd name="T14" fmla="*/ 3408 w 34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0" name="Object 1026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027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533160" progId="Equation.3">
                  <p:embed/>
                </p:oleObj>
              </mc:Choice>
              <mc:Fallback>
                <p:oleObj name="Equation" r:id="rId8" imgW="419040" imgH="53316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028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029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533160" progId="Equation.3">
                  <p:embed/>
                </p:oleObj>
              </mc:Choice>
              <mc:Fallback>
                <p:oleObj name="Equation" r:id="rId12" imgW="419040" imgH="53316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030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1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031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520560" progId="Equation.3">
                  <p:embed/>
                </p:oleObj>
              </mc:Choice>
              <mc:Fallback>
                <p:oleObj name="Equation" r:id="rId16" imgW="368280" imgH="520560" progId="Equation.3">
                  <p:embed/>
                  <p:pic>
                    <p:nvPicPr>
                      <p:cNvPr id="0" name="Object 10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32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10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033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10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034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10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035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10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036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0" name="Object 10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7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E64F4-2C3E-49E9-9D01-CB61826F8F1B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6322" name="Object 1024"/>
          <p:cNvGraphicFramePr>
            <a:graphicFrameLocks noChangeAspect="1"/>
          </p:cNvGraphicFramePr>
          <p:nvPr/>
        </p:nvGraphicFramePr>
        <p:xfrm>
          <a:off x="2438400" y="15240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41200" progId="Equation.3">
                  <p:embed/>
                </p:oleObj>
              </mc:Choice>
              <mc:Fallback>
                <p:oleObj name="Equation" r:id="rId2" imgW="146016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191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23" name="Object 102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533160" progId="Equation.3">
                  <p:embed/>
                </p:oleObj>
              </mc:Choice>
              <mc:Fallback>
                <p:oleObj name="Equation" r:id="rId4" imgW="431640" imgH="53316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1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3408"/>
              <a:gd name="T13" fmla="*/ 0 h 504"/>
              <a:gd name="T14" fmla="*/ 3408 w 34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24" name="Object 1026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027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533160" progId="Equation.3">
                  <p:embed/>
                </p:oleObj>
              </mc:Choice>
              <mc:Fallback>
                <p:oleObj name="Equation" r:id="rId8" imgW="419040" imgH="53316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028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1029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533160" progId="Equation.3">
                  <p:embed/>
                </p:oleObj>
              </mc:Choice>
              <mc:Fallback>
                <p:oleObj name="Equation" r:id="rId12" imgW="419040" imgH="53316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030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1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1031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520560" progId="Equation.3">
                  <p:embed/>
                </p:oleObj>
              </mc:Choice>
              <mc:Fallback>
                <p:oleObj name="Equation" r:id="rId16" imgW="368280" imgH="520560" progId="Equation.3">
                  <p:embed/>
                  <p:pic>
                    <p:nvPicPr>
                      <p:cNvPr id="0" name="Object 10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32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10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033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10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034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10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035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10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036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0" name="Object 10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73822-A1F5-4B5C-9BEA-7153BB209CC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Special case:</a:t>
            </a:r>
          </a:p>
        </p:txBody>
      </p:sp>
      <p:graphicFrame>
        <p:nvGraphicFramePr>
          <p:cNvPr id="57346" name="Object 0"/>
          <p:cNvGraphicFramePr>
            <a:graphicFrameLocks noChangeAspect="1"/>
          </p:cNvGraphicFramePr>
          <p:nvPr/>
        </p:nvGraphicFramePr>
        <p:xfrm>
          <a:off x="2768600" y="2971800"/>
          <a:ext cx="3073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41200" progId="Equation.3">
                  <p:embed/>
                </p:oleObj>
              </mc:Choice>
              <mc:Fallback>
                <p:oleObj name="Equation" r:id="rId2" imgW="78732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971800"/>
                        <a:ext cx="30734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2689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any state</a:t>
            </a:r>
          </a:p>
        </p:txBody>
      </p:sp>
      <p:graphicFrame>
        <p:nvGraphicFramePr>
          <p:cNvPr id="57347" name="Object 1"/>
          <p:cNvGraphicFramePr>
            <a:graphicFrameLocks noChangeAspect="1"/>
          </p:cNvGraphicFramePr>
          <p:nvPr/>
        </p:nvGraphicFramePr>
        <p:xfrm>
          <a:off x="5334000" y="1981200"/>
          <a:ext cx="40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90440" progId="Equation.3">
                  <p:embed/>
                </p:oleObj>
              </mc:Choice>
              <mc:Fallback>
                <p:oleObj name="Equation" r:id="rId4" imgW="13968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40481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73822-A1F5-4B5C-9BEA-7153BB209CC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object 26"/>
          <p:cNvSpPr/>
          <p:nvPr/>
        </p:nvSpPr>
        <p:spPr>
          <a:xfrm>
            <a:off x="927515" y="1069827"/>
            <a:ext cx="7373721" cy="414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7"/>
          <p:cNvSpPr/>
          <p:nvPr/>
        </p:nvSpPr>
        <p:spPr>
          <a:xfrm>
            <a:off x="1323079" y="1291782"/>
            <a:ext cx="6581775" cy="208915"/>
          </a:xfrm>
          <a:custGeom>
            <a:avLst/>
            <a:gdLst/>
            <a:ahLst/>
            <a:cxnLst/>
            <a:rect l="l" t="t" r="r" b="b"/>
            <a:pathLst>
              <a:path w="6581775" h="208914">
                <a:moveTo>
                  <a:pt x="6516689" y="0"/>
                </a:moveTo>
                <a:lnTo>
                  <a:pt x="65027" y="0"/>
                </a:lnTo>
                <a:lnTo>
                  <a:pt x="39778" y="5131"/>
                </a:lnTo>
                <a:lnTo>
                  <a:pt x="19101" y="19101"/>
                </a:lnTo>
                <a:lnTo>
                  <a:pt x="5131" y="39778"/>
                </a:lnTo>
                <a:lnTo>
                  <a:pt x="0" y="65027"/>
                </a:lnTo>
                <a:lnTo>
                  <a:pt x="0" y="208365"/>
                </a:lnTo>
                <a:lnTo>
                  <a:pt x="6581717" y="208365"/>
                </a:lnTo>
                <a:lnTo>
                  <a:pt x="6581717" y="65027"/>
                </a:lnTo>
                <a:lnTo>
                  <a:pt x="6576586" y="39778"/>
                </a:lnTo>
                <a:lnTo>
                  <a:pt x="6562615" y="19101"/>
                </a:lnTo>
                <a:lnTo>
                  <a:pt x="6541938" y="5131"/>
                </a:lnTo>
                <a:lnTo>
                  <a:pt x="6516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8"/>
          <p:cNvSpPr/>
          <p:nvPr/>
        </p:nvSpPr>
        <p:spPr>
          <a:xfrm>
            <a:off x="1323078" y="1485722"/>
            <a:ext cx="6581775" cy="0"/>
          </a:xfrm>
          <a:custGeom>
            <a:avLst/>
            <a:gdLst/>
            <a:ahLst/>
            <a:cxnLst/>
            <a:rect l="l" t="t" r="r" b="b"/>
            <a:pathLst>
              <a:path w="6581775">
                <a:moveTo>
                  <a:pt x="0" y="0"/>
                </a:moveTo>
                <a:lnTo>
                  <a:pt x="6581717" y="0"/>
                </a:lnTo>
              </a:path>
            </a:pathLst>
          </a:custGeom>
          <a:ln w="63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9"/>
          <p:cNvSpPr/>
          <p:nvPr/>
        </p:nvSpPr>
        <p:spPr>
          <a:xfrm>
            <a:off x="1323078" y="1484833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0"/>
          <p:cNvSpPr/>
          <p:nvPr/>
        </p:nvSpPr>
        <p:spPr>
          <a:xfrm>
            <a:off x="1323078" y="1492959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1"/>
          <p:cNvSpPr/>
          <p:nvPr/>
        </p:nvSpPr>
        <p:spPr>
          <a:xfrm>
            <a:off x="1323078" y="1501091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2"/>
          <p:cNvSpPr/>
          <p:nvPr/>
        </p:nvSpPr>
        <p:spPr>
          <a:xfrm>
            <a:off x="1323078" y="1509216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3"/>
          <p:cNvSpPr/>
          <p:nvPr/>
        </p:nvSpPr>
        <p:spPr>
          <a:xfrm>
            <a:off x="1323078" y="1509097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4"/>
          <p:cNvSpPr/>
          <p:nvPr/>
        </p:nvSpPr>
        <p:spPr>
          <a:xfrm>
            <a:off x="1323078" y="1517222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5"/>
          <p:cNvSpPr/>
          <p:nvPr/>
        </p:nvSpPr>
        <p:spPr>
          <a:xfrm>
            <a:off x="1323078" y="1525353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6"/>
          <p:cNvSpPr/>
          <p:nvPr/>
        </p:nvSpPr>
        <p:spPr>
          <a:xfrm>
            <a:off x="1323078" y="1533479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7"/>
          <p:cNvSpPr/>
          <p:nvPr/>
        </p:nvSpPr>
        <p:spPr>
          <a:xfrm>
            <a:off x="1323078" y="1544472"/>
            <a:ext cx="6581775" cy="0"/>
          </a:xfrm>
          <a:custGeom>
            <a:avLst/>
            <a:gdLst/>
            <a:ahLst/>
            <a:cxnLst/>
            <a:rect l="l" t="t" r="r" b="b"/>
            <a:pathLst>
              <a:path w="6581775">
                <a:moveTo>
                  <a:pt x="0" y="0"/>
                </a:moveTo>
                <a:lnTo>
                  <a:pt x="6581717" y="0"/>
                </a:lnTo>
              </a:path>
            </a:pathLst>
          </a:custGeom>
          <a:ln w="57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8"/>
          <p:cNvSpPr/>
          <p:nvPr/>
        </p:nvSpPr>
        <p:spPr>
          <a:xfrm>
            <a:off x="1323079" y="1540635"/>
            <a:ext cx="6581775" cy="849630"/>
          </a:xfrm>
          <a:custGeom>
            <a:avLst/>
            <a:gdLst/>
            <a:ahLst/>
            <a:cxnLst/>
            <a:rect l="l" t="t" r="r" b="b"/>
            <a:pathLst>
              <a:path w="6581775" h="849629">
                <a:moveTo>
                  <a:pt x="6581717" y="0"/>
                </a:moveTo>
                <a:lnTo>
                  <a:pt x="0" y="0"/>
                </a:lnTo>
                <a:lnTo>
                  <a:pt x="0" y="784431"/>
                </a:lnTo>
                <a:lnTo>
                  <a:pt x="5131" y="809680"/>
                </a:lnTo>
                <a:lnTo>
                  <a:pt x="19101" y="830357"/>
                </a:lnTo>
                <a:lnTo>
                  <a:pt x="39778" y="844328"/>
                </a:lnTo>
                <a:lnTo>
                  <a:pt x="65027" y="849459"/>
                </a:lnTo>
                <a:lnTo>
                  <a:pt x="6516689" y="849459"/>
                </a:lnTo>
                <a:lnTo>
                  <a:pt x="6541938" y="844328"/>
                </a:lnTo>
                <a:lnTo>
                  <a:pt x="6562615" y="830357"/>
                </a:lnTo>
                <a:lnTo>
                  <a:pt x="6576586" y="809680"/>
                </a:lnTo>
                <a:lnTo>
                  <a:pt x="6581717" y="784431"/>
                </a:lnTo>
                <a:lnTo>
                  <a:pt x="6581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9"/>
          <p:cNvSpPr/>
          <p:nvPr/>
        </p:nvSpPr>
        <p:spPr>
          <a:xfrm>
            <a:off x="1323079" y="2552012"/>
            <a:ext cx="6581775" cy="199390"/>
          </a:xfrm>
          <a:custGeom>
            <a:avLst/>
            <a:gdLst/>
            <a:ahLst/>
            <a:cxnLst/>
            <a:rect l="l" t="t" r="r" b="b"/>
            <a:pathLst>
              <a:path w="6581775" h="199390">
                <a:moveTo>
                  <a:pt x="6516689" y="0"/>
                </a:moveTo>
                <a:lnTo>
                  <a:pt x="65027" y="0"/>
                </a:lnTo>
                <a:lnTo>
                  <a:pt x="39778" y="5131"/>
                </a:lnTo>
                <a:lnTo>
                  <a:pt x="19101" y="19101"/>
                </a:lnTo>
                <a:lnTo>
                  <a:pt x="5131" y="39778"/>
                </a:lnTo>
                <a:lnTo>
                  <a:pt x="0" y="65027"/>
                </a:lnTo>
                <a:lnTo>
                  <a:pt x="0" y="199229"/>
                </a:lnTo>
                <a:lnTo>
                  <a:pt x="6581717" y="199229"/>
                </a:lnTo>
                <a:lnTo>
                  <a:pt x="6581717" y="65027"/>
                </a:lnTo>
                <a:lnTo>
                  <a:pt x="6576586" y="39778"/>
                </a:lnTo>
                <a:lnTo>
                  <a:pt x="6562615" y="19101"/>
                </a:lnTo>
                <a:lnTo>
                  <a:pt x="6541938" y="5131"/>
                </a:lnTo>
                <a:lnTo>
                  <a:pt x="6516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0"/>
          <p:cNvSpPr/>
          <p:nvPr/>
        </p:nvSpPr>
        <p:spPr>
          <a:xfrm>
            <a:off x="1323078" y="2738122"/>
            <a:ext cx="6581775" cy="0"/>
          </a:xfrm>
          <a:custGeom>
            <a:avLst/>
            <a:gdLst/>
            <a:ahLst/>
            <a:cxnLst/>
            <a:rect l="l" t="t" r="r" b="b"/>
            <a:pathLst>
              <a:path w="6581775">
                <a:moveTo>
                  <a:pt x="0" y="0"/>
                </a:moveTo>
                <a:lnTo>
                  <a:pt x="6581717" y="0"/>
                </a:lnTo>
              </a:path>
            </a:pathLst>
          </a:custGeom>
          <a:ln w="62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1"/>
          <p:cNvSpPr/>
          <p:nvPr/>
        </p:nvSpPr>
        <p:spPr>
          <a:xfrm>
            <a:off x="1323078" y="2737184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/>
          <p:cNvSpPr/>
          <p:nvPr/>
        </p:nvSpPr>
        <p:spPr>
          <a:xfrm>
            <a:off x="1323078" y="2745315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3"/>
          <p:cNvSpPr/>
          <p:nvPr/>
        </p:nvSpPr>
        <p:spPr>
          <a:xfrm>
            <a:off x="1323078" y="2753441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4"/>
          <p:cNvSpPr/>
          <p:nvPr/>
        </p:nvSpPr>
        <p:spPr>
          <a:xfrm>
            <a:off x="1323078" y="2761566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5"/>
          <p:cNvSpPr/>
          <p:nvPr/>
        </p:nvSpPr>
        <p:spPr>
          <a:xfrm>
            <a:off x="1323078" y="2761441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6"/>
          <p:cNvSpPr/>
          <p:nvPr/>
        </p:nvSpPr>
        <p:spPr>
          <a:xfrm>
            <a:off x="1323078" y="2769567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7"/>
          <p:cNvSpPr/>
          <p:nvPr/>
        </p:nvSpPr>
        <p:spPr>
          <a:xfrm>
            <a:off x="1323078" y="2777699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8"/>
          <p:cNvSpPr/>
          <p:nvPr/>
        </p:nvSpPr>
        <p:spPr>
          <a:xfrm>
            <a:off x="1323078" y="2785824"/>
            <a:ext cx="6581775" cy="12700"/>
          </a:xfrm>
          <a:custGeom>
            <a:avLst/>
            <a:gdLst/>
            <a:ahLst/>
            <a:cxnLst/>
            <a:rect l="l" t="t" r="r" b="b"/>
            <a:pathLst>
              <a:path w="6581775" h="12700">
                <a:moveTo>
                  <a:pt x="0" y="12191"/>
                </a:moveTo>
                <a:lnTo>
                  <a:pt x="6581717" y="12191"/>
                </a:lnTo>
                <a:lnTo>
                  <a:pt x="658171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9"/>
          <p:cNvSpPr/>
          <p:nvPr/>
        </p:nvSpPr>
        <p:spPr>
          <a:xfrm>
            <a:off x="1323078" y="2796866"/>
            <a:ext cx="6581775" cy="0"/>
          </a:xfrm>
          <a:custGeom>
            <a:avLst/>
            <a:gdLst/>
            <a:ahLst/>
            <a:cxnLst/>
            <a:rect l="l" t="t" r="r" b="b"/>
            <a:pathLst>
              <a:path w="6581775">
                <a:moveTo>
                  <a:pt x="0" y="0"/>
                </a:moveTo>
                <a:lnTo>
                  <a:pt x="6581717" y="0"/>
                </a:lnTo>
              </a:path>
            </a:pathLst>
          </a:custGeom>
          <a:ln w="5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0"/>
          <p:cNvSpPr/>
          <p:nvPr/>
        </p:nvSpPr>
        <p:spPr>
          <a:xfrm>
            <a:off x="1323079" y="2790507"/>
            <a:ext cx="6581775" cy="1026160"/>
          </a:xfrm>
          <a:custGeom>
            <a:avLst/>
            <a:gdLst/>
            <a:ahLst/>
            <a:cxnLst/>
            <a:rect l="l" t="t" r="r" b="b"/>
            <a:pathLst>
              <a:path w="6581775" h="1026159">
                <a:moveTo>
                  <a:pt x="6581717" y="0"/>
                </a:moveTo>
                <a:lnTo>
                  <a:pt x="0" y="0"/>
                </a:lnTo>
                <a:lnTo>
                  <a:pt x="0" y="960627"/>
                </a:lnTo>
                <a:lnTo>
                  <a:pt x="5131" y="985877"/>
                </a:lnTo>
                <a:lnTo>
                  <a:pt x="19101" y="1006553"/>
                </a:lnTo>
                <a:lnTo>
                  <a:pt x="39778" y="1020524"/>
                </a:lnTo>
                <a:lnTo>
                  <a:pt x="65027" y="1025655"/>
                </a:lnTo>
                <a:lnTo>
                  <a:pt x="6516689" y="1025655"/>
                </a:lnTo>
                <a:lnTo>
                  <a:pt x="6541938" y="1020524"/>
                </a:lnTo>
                <a:lnTo>
                  <a:pt x="6562615" y="1006553"/>
                </a:lnTo>
                <a:lnTo>
                  <a:pt x="6576586" y="985877"/>
                </a:lnTo>
                <a:lnTo>
                  <a:pt x="6581717" y="960627"/>
                </a:lnTo>
                <a:lnTo>
                  <a:pt x="6581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1"/>
          <p:cNvSpPr/>
          <p:nvPr/>
        </p:nvSpPr>
        <p:spPr>
          <a:xfrm>
            <a:off x="2633918" y="338034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208"/>
                </a:moveTo>
                <a:lnTo>
                  <a:pt x="357941" y="133595"/>
                </a:lnTo>
                <a:lnTo>
                  <a:pt x="339647" y="90020"/>
                </a:lnTo>
                <a:lnTo>
                  <a:pt x="311231" y="53178"/>
                </a:lnTo>
                <a:lnTo>
                  <a:pt x="274388" y="24764"/>
                </a:lnTo>
                <a:lnTo>
                  <a:pt x="230815" y="6473"/>
                </a:lnTo>
                <a:lnTo>
                  <a:pt x="182208" y="0"/>
                </a:lnTo>
                <a:lnTo>
                  <a:pt x="133595" y="6473"/>
                </a:lnTo>
                <a:lnTo>
                  <a:pt x="90020" y="24764"/>
                </a:lnTo>
                <a:lnTo>
                  <a:pt x="53178" y="53178"/>
                </a:lnTo>
                <a:lnTo>
                  <a:pt x="24764" y="90020"/>
                </a:lnTo>
                <a:lnTo>
                  <a:pt x="6473" y="133595"/>
                </a:lnTo>
                <a:lnTo>
                  <a:pt x="0" y="182208"/>
                </a:lnTo>
                <a:lnTo>
                  <a:pt x="6473" y="230818"/>
                </a:lnTo>
                <a:lnTo>
                  <a:pt x="24764" y="274392"/>
                </a:lnTo>
                <a:lnTo>
                  <a:pt x="53178" y="311234"/>
                </a:lnTo>
                <a:lnTo>
                  <a:pt x="90020" y="339649"/>
                </a:lnTo>
                <a:lnTo>
                  <a:pt x="133595" y="357942"/>
                </a:lnTo>
                <a:lnTo>
                  <a:pt x="182208" y="364416"/>
                </a:lnTo>
                <a:lnTo>
                  <a:pt x="230815" y="357942"/>
                </a:lnTo>
                <a:lnTo>
                  <a:pt x="274388" y="339649"/>
                </a:lnTo>
                <a:lnTo>
                  <a:pt x="311231" y="311234"/>
                </a:lnTo>
                <a:lnTo>
                  <a:pt x="339647" y="274392"/>
                </a:lnTo>
                <a:lnTo>
                  <a:pt x="357941" y="230818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2"/>
          <p:cNvSpPr/>
          <p:nvPr/>
        </p:nvSpPr>
        <p:spPr>
          <a:xfrm>
            <a:off x="2423956" y="3528870"/>
            <a:ext cx="205094" cy="67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53"/>
          <p:cNvSpPr/>
          <p:nvPr/>
        </p:nvSpPr>
        <p:spPr>
          <a:xfrm>
            <a:off x="3929716" y="338034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32" y="182208"/>
                </a:moveTo>
                <a:lnTo>
                  <a:pt x="357957" y="133595"/>
                </a:lnTo>
                <a:lnTo>
                  <a:pt x="339664" y="90020"/>
                </a:lnTo>
                <a:lnTo>
                  <a:pt x="311247" y="53178"/>
                </a:lnTo>
                <a:lnTo>
                  <a:pt x="274405" y="24764"/>
                </a:lnTo>
                <a:lnTo>
                  <a:pt x="230831" y="6473"/>
                </a:lnTo>
                <a:lnTo>
                  <a:pt x="182224" y="0"/>
                </a:lnTo>
                <a:lnTo>
                  <a:pt x="133610" y="6473"/>
                </a:lnTo>
                <a:lnTo>
                  <a:pt x="90032" y="24764"/>
                </a:lnTo>
                <a:lnTo>
                  <a:pt x="53186" y="53178"/>
                </a:lnTo>
                <a:lnTo>
                  <a:pt x="24769" y="90020"/>
                </a:lnTo>
                <a:lnTo>
                  <a:pt x="6474" y="133595"/>
                </a:lnTo>
                <a:lnTo>
                  <a:pt x="0" y="182208"/>
                </a:lnTo>
                <a:lnTo>
                  <a:pt x="6474" y="230818"/>
                </a:lnTo>
                <a:lnTo>
                  <a:pt x="24769" y="274392"/>
                </a:lnTo>
                <a:lnTo>
                  <a:pt x="53186" y="311234"/>
                </a:lnTo>
                <a:lnTo>
                  <a:pt x="90032" y="339649"/>
                </a:lnTo>
                <a:lnTo>
                  <a:pt x="133610" y="357942"/>
                </a:lnTo>
                <a:lnTo>
                  <a:pt x="182224" y="364416"/>
                </a:lnTo>
                <a:lnTo>
                  <a:pt x="230831" y="357942"/>
                </a:lnTo>
                <a:lnTo>
                  <a:pt x="274405" y="339649"/>
                </a:lnTo>
                <a:lnTo>
                  <a:pt x="311247" y="311234"/>
                </a:lnTo>
                <a:lnTo>
                  <a:pt x="339664" y="274392"/>
                </a:lnTo>
                <a:lnTo>
                  <a:pt x="357957" y="230818"/>
                </a:lnTo>
                <a:lnTo>
                  <a:pt x="364432" y="182208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4"/>
          <p:cNvSpPr txBox="1"/>
          <p:nvPr/>
        </p:nvSpPr>
        <p:spPr>
          <a:xfrm>
            <a:off x="4049642" y="3419221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2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36" name="object 55"/>
          <p:cNvSpPr/>
          <p:nvPr/>
        </p:nvSpPr>
        <p:spPr>
          <a:xfrm>
            <a:off x="5225515" y="338034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208"/>
                </a:moveTo>
                <a:lnTo>
                  <a:pt x="357942" y="133595"/>
                </a:lnTo>
                <a:lnTo>
                  <a:pt x="339651" y="90020"/>
                </a:lnTo>
                <a:lnTo>
                  <a:pt x="311237" y="53178"/>
                </a:lnTo>
                <a:lnTo>
                  <a:pt x="274396" y="24764"/>
                </a:lnTo>
                <a:lnTo>
                  <a:pt x="230821" y="6473"/>
                </a:lnTo>
                <a:lnTo>
                  <a:pt x="182208" y="0"/>
                </a:lnTo>
                <a:lnTo>
                  <a:pt x="133600" y="6473"/>
                </a:lnTo>
                <a:lnTo>
                  <a:pt x="90027" y="24764"/>
                </a:lnTo>
                <a:lnTo>
                  <a:pt x="53184" y="53178"/>
                </a:lnTo>
                <a:lnTo>
                  <a:pt x="24768" y="90020"/>
                </a:lnTo>
                <a:lnTo>
                  <a:pt x="6474" y="133595"/>
                </a:lnTo>
                <a:lnTo>
                  <a:pt x="0" y="182208"/>
                </a:lnTo>
                <a:lnTo>
                  <a:pt x="6474" y="230818"/>
                </a:lnTo>
                <a:lnTo>
                  <a:pt x="24768" y="274392"/>
                </a:lnTo>
                <a:lnTo>
                  <a:pt x="53184" y="311234"/>
                </a:lnTo>
                <a:lnTo>
                  <a:pt x="90027" y="339649"/>
                </a:lnTo>
                <a:lnTo>
                  <a:pt x="133600" y="357942"/>
                </a:lnTo>
                <a:lnTo>
                  <a:pt x="182208" y="364416"/>
                </a:lnTo>
                <a:lnTo>
                  <a:pt x="230821" y="357942"/>
                </a:lnTo>
                <a:lnTo>
                  <a:pt x="274396" y="339649"/>
                </a:lnTo>
                <a:lnTo>
                  <a:pt x="311237" y="311234"/>
                </a:lnTo>
                <a:lnTo>
                  <a:pt x="339651" y="274392"/>
                </a:lnTo>
                <a:lnTo>
                  <a:pt x="357942" y="230818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6"/>
          <p:cNvSpPr txBox="1"/>
          <p:nvPr/>
        </p:nvSpPr>
        <p:spPr>
          <a:xfrm>
            <a:off x="5345375" y="3419221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3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38" name="object 57"/>
          <p:cNvSpPr/>
          <p:nvPr/>
        </p:nvSpPr>
        <p:spPr>
          <a:xfrm>
            <a:off x="6526189" y="338034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208"/>
                </a:moveTo>
                <a:lnTo>
                  <a:pt x="357941" y="133595"/>
                </a:lnTo>
                <a:lnTo>
                  <a:pt x="339647" y="90020"/>
                </a:lnTo>
                <a:lnTo>
                  <a:pt x="311231" y="53178"/>
                </a:lnTo>
                <a:lnTo>
                  <a:pt x="274388" y="24764"/>
                </a:lnTo>
                <a:lnTo>
                  <a:pt x="230815" y="6473"/>
                </a:lnTo>
                <a:lnTo>
                  <a:pt x="182208" y="0"/>
                </a:lnTo>
                <a:lnTo>
                  <a:pt x="133595" y="6473"/>
                </a:lnTo>
                <a:lnTo>
                  <a:pt x="90020" y="24764"/>
                </a:lnTo>
                <a:lnTo>
                  <a:pt x="53178" y="53178"/>
                </a:lnTo>
                <a:lnTo>
                  <a:pt x="24764" y="90020"/>
                </a:lnTo>
                <a:lnTo>
                  <a:pt x="6473" y="133595"/>
                </a:lnTo>
                <a:lnTo>
                  <a:pt x="0" y="182208"/>
                </a:lnTo>
                <a:lnTo>
                  <a:pt x="6473" y="230818"/>
                </a:lnTo>
                <a:lnTo>
                  <a:pt x="24764" y="274392"/>
                </a:lnTo>
                <a:lnTo>
                  <a:pt x="53178" y="311234"/>
                </a:lnTo>
                <a:lnTo>
                  <a:pt x="90020" y="339649"/>
                </a:lnTo>
                <a:lnTo>
                  <a:pt x="133595" y="357942"/>
                </a:lnTo>
                <a:lnTo>
                  <a:pt x="182208" y="364416"/>
                </a:lnTo>
                <a:lnTo>
                  <a:pt x="230815" y="357942"/>
                </a:lnTo>
                <a:lnTo>
                  <a:pt x="274388" y="339649"/>
                </a:lnTo>
                <a:lnTo>
                  <a:pt x="311231" y="311234"/>
                </a:lnTo>
                <a:lnTo>
                  <a:pt x="339647" y="274392"/>
                </a:lnTo>
                <a:lnTo>
                  <a:pt x="357941" y="230818"/>
                </a:lnTo>
                <a:lnTo>
                  <a:pt x="364416" y="182208"/>
                </a:lnTo>
                <a:close/>
              </a:path>
            </a:pathLst>
          </a:custGeom>
          <a:ln w="2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8"/>
          <p:cNvSpPr/>
          <p:nvPr/>
        </p:nvSpPr>
        <p:spPr>
          <a:xfrm>
            <a:off x="6526189" y="338034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208"/>
                </a:moveTo>
                <a:lnTo>
                  <a:pt x="357941" y="133595"/>
                </a:lnTo>
                <a:lnTo>
                  <a:pt x="339647" y="90020"/>
                </a:lnTo>
                <a:lnTo>
                  <a:pt x="311231" y="53178"/>
                </a:lnTo>
                <a:lnTo>
                  <a:pt x="274388" y="24764"/>
                </a:lnTo>
                <a:lnTo>
                  <a:pt x="230815" y="6473"/>
                </a:lnTo>
                <a:lnTo>
                  <a:pt x="182208" y="0"/>
                </a:lnTo>
                <a:lnTo>
                  <a:pt x="133595" y="6473"/>
                </a:lnTo>
                <a:lnTo>
                  <a:pt x="90020" y="24764"/>
                </a:lnTo>
                <a:lnTo>
                  <a:pt x="53178" y="53178"/>
                </a:lnTo>
                <a:lnTo>
                  <a:pt x="24764" y="90020"/>
                </a:lnTo>
                <a:lnTo>
                  <a:pt x="6473" y="133595"/>
                </a:lnTo>
                <a:lnTo>
                  <a:pt x="0" y="182208"/>
                </a:lnTo>
                <a:lnTo>
                  <a:pt x="6473" y="230818"/>
                </a:lnTo>
                <a:lnTo>
                  <a:pt x="24764" y="274392"/>
                </a:lnTo>
                <a:lnTo>
                  <a:pt x="53178" y="311234"/>
                </a:lnTo>
                <a:lnTo>
                  <a:pt x="90020" y="339649"/>
                </a:lnTo>
                <a:lnTo>
                  <a:pt x="133595" y="357942"/>
                </a:lnTo>
                <a:lnTo>
                  <a:pt x="182208" y="364416"/>
                </a:lnTo>
                <a:lnTo>
                  <a:pt x="230815" y="357942"/>
                </a:lnTo>
                <a:lnTo>
                  <a:pt x="274388" y="339649"/>
                </a:lnTo>
                <a:lnTo>
                  <a:pt x="311231" y="311234"/>
                </a:lnTo>
                <a:lnTo>
                  <a:pt x="339647" y="274392"/>
                </a:lnTo>
                <a:lnTo>
                  <a:pt x="357941" y="230818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9"/>
          <p:cNvSpPr txBox="1"/>
          <p:nvPr/>
        </p:nvSpPr>
        <p:spPr>
          <a:xfrm>
            <a:off x="6645969" y="3419221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4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41" name="object 60"/>
          <p:cNvSpPr/>
          <p:nvPr/>
        </p:nvSpPr>
        <p:spPr>
          <a:xfrm>
            <a:off x="2746038" y="3152381"/>
            <a:ext cx="170129" cy="235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61"/>
          <p:cNvSpPr txBox="1"/>
          <p:nvPr/>
        </p:nvSpPr>
        <p:spPr>
          <a:xfrm>
            <a:off x="1388078" y="1227997"/>
            <a:ext cx="3990340" cy="21240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000" b="1" spc="30" dirty="0">
                <a:latin typeface="Times New Roman"/>
                <a:cs typeface="Times New Roman"/>
              </a:rPr>
              <a:t>Example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1150" spc="55" dirty="0">
                <a:latin typeface="Times New Roman"/>
                <a:cs typeface="Times New Roman"/>
              </a:rPr>
              <a:t>Consider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a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language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i="1" spc="60" dirty="0">
                <a:latin typeface="Arial"/>
                <a:cs typeface="Arial"/>
              </a:rPr>
              <a:t>A</a:t>
            </a:r>
            <a:r>
              <a:rPr sz="1150" i="1" spc="-30" dirty="0">
                <a:latin typeface="Arial"/>
                <a:cs typeface="Arial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over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i="1" spc="95" dirty="0">
                <a:latin typeface="Arial"/>
                <a:cs typeface="Arial"/>
              </a:rPr>
              <a:t>Σ</a:t>
            </a:r>
            <a:r>
              <a:rPr sz="1150" i="1" dirty="0">
                <a:latin typeface="Arial"/>
                <a:cs typeface="Arial"/>
              </a:rPr>
              <a:t> </a:t>
            </a:r>
            <a:r>
              <a:rPr sz="1150" i="1" spc="95" dirty="0">
                <a:latin typeface="Arial"/>
                <a:cs typeface="Arial"/>
              </a:rPr>
              <a:t>=</a:t>
            </a:r>
            <a:r>
              <a:rPr sz="1150" i="1" spc="-15" dirty="0">
                <a:latin typeface="Arial"/>
                <a:cs typeface="Arial"/>
              </a:rPr>
              <a:t> </a:t>
            </a:r>
            <a:r>
              <a:rPr sz="1150" spc="-100" dirty="0">
                <a:latin typeface="DejaVu Sans"/>
                <a:cs typeface="DejaVu Sans"/>
              </a:rPr>
              <a:t>{</a:t>
            </a:r>
            <a:r>
              <a:rPr sz="1150" spc="-100" dirty="0">
                <a:latin typeface="Arial"/>
                <a:cs typeface="Arial"/>
              </a:rPr>
              <a:t>0,1</a:t>
            </a:r>
            <a:r>
              <a:rPr sz="1150" spc="-100" dirty="0">
                <a:latin typeface="DejaVu Sans"/>
                <a:cs typeface="DejaVu Sans"/>
              </a:rPr>
              <a:t>}</a:t>
            </a:r>
            <a:endParaRPr sz="1150">
              <a:latin typeface="DejaVu Sans"/>
              <a:cs typeface="DejaVu Sans"/>
            </a:endParaRPr>
          </a:p>
          <a:p>
            <a:pPr marR="5080" indent="300355">
              <a:lnSpc>
                <a:spcPct val="174700"/>
              </a:lnSpc>
            </a:pPr>
            <a:r>
              <a:rPr sz="1150" i="1" spc="60" dirty="0">
                <a:latin typeface="Arial"/>
                <a:cs typeface="Arial"/>
              </a:rPr>
              <a:t>A</a:t>
            </a:r>
            <a:r>
              <a:rPr sz="1150" i="1" spc="-5" dirty="0">
                <a:latin typeface="Arial"/>
                <a:cs typeface="Arial"/>
              </a:rPr>
              <a:t> </a:t>
            </a:r>
            <a:r>
              <a:rPr sz="1150" i="1" spc="95" dirty="0">
                <a:latin typeface="Arial"/>
                <a:cs typeface="Arial"/>
              </a:rPr>
              <a:t>=</a:t>
            </a:r>
            <a:r>
              <a:rPr sz="1150" i="1" spc="-15" dirty="0">
                <a:latin typeface="Arial"/>
                <a:cs typeface="Arial"/>
              </a:rPr>
              <a:t> </a:t>
            </a:r>
            <a:r>
              <a:rPr sz="1150" spc="-180" dirty="0">
                <a:latin typeface="DejaVu Sans"/>
                <a:cs typeface="DejaVu Sans"/>
              </a:rPr>
              <a:t>{</a:t>
            </a:r>
            <a:r>
              <a:rPr sz="1150" i="1" spc="-180" dirty="0">
                <a:latin typeface="Arial"/>
                <a:cs typeface="Arial"/>
              </a:rPr>
              <a:t>w</a:t>
            </a:r>
            <a:r>
              <a:rPr sz="1150" i="1" spc="-200" dirty="0">
                <a:latin typeface="Arial"/>
                <a:cs typeface="Arial"/>
              </a:rPr>
              <a:t> </a:t>
            </a:r>
            <a:r>
              <a:rPr sz="1150" spc="-35" dirty="0">
                <a:latin typeface="Times New Roman"/>
                <a:cs typeface="Times New Roman"/>
              </a:rPr>
              <a:t>: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i="1" spc="-5" dirty="0">
                <a:latin typeface="Arial"/>
                <a:cs typeface="Arial"/>
              </a:rPr>
              <a:t>w</a:t>
            </a:r>
            <a:r>
              <a:rPr sz="1150" i="1" spc="-35" dirty="0">
                <a:latin typeface="Arial"/>
                <a:cs typeface="Arial"/>
              </a:rPr>
              <a:t> </a:t>
            </a:r>
            <a:r>
              <a:rPr sz="1150" spc="45" dirty="0">
                <a:latin typeface="Times New Roman"/>
                <a:cs typeface="Times New Roman"/>
              </a:rPr>
              <a:t>contains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a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Arial"/>
                <a:cs typeface="Arial"/>
              </a:rPr>
              <a:t>1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50" dirty="0">
                <a:latin typeface="Times New Roman"/>
                <a:cs typeface="Times New Roman"/>
              </a:rPr>
              <a:t>in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third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50" dirty="0">
                <a:latin typeface="Times New Roman"/>
                <a:cs typeface="Times New Roman"/>
              </a:rPr>
              <a:t>position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from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end</a:t>
            </a:r>
            <a:r>
              <a:rPr sz="1150" spc="-25" dirty="0">
                <a:latin typeface="DejaVu Sans"/>
                <a:cs typeface="DejaVu Sans"/>
              </a:rPr>
              <a:t>}  </a:t>
            </a:r>
            <a:r>
              <a:rPr sz="1150" spc="50" dirty="0">
                <a:latin typeface="Times New Roman"/>
                <a:cs typeface="Times New Roman"/>
              </a:rPr>
              <a:t>Design </a:t>
            </a:r>
            <a:r>
              <a:rPr sz="1150" spc="70" dirty="0">
                <a:latin typeface="Times New Roman"/>
                <a:cs typeface="Times New Roman"/>
              </a:rPr>
              <a:t>an</a:t>
            </a:r>
            <a:r>
              <a:rPr sz="1150" spc="-20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NFA </a:t>
            </a:r>
            <a:r>
              <a:rPr sz="1150" spc="55" dirty="0">
                <a:latin typeface="Times New Roman"/>
                <a:cs typeface="Times New Roman"/>
              </a:rPr>
              <a:t>that </a:t>
            </a:r>
            <a:r>
              <a:rPr sz="1150" spc="40" dirty="0">
                <a:latin typeface="Times New Roman"/>
                <a:cs typeface="Times New Roman"/>
              </a:rPr>
              <a:t>recognizes </a:t>
            </a:r>
            <a:r>
              <a:rPr sz="1150" i="1" spc="6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sz="1000" b="1" spc="55" dirty="0">
                <a:latin typeface="Times New Roman"/>
                <a:cs typeface="Times New Roman"/>
              </a:rPr>
              <a:t>Solution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sz="1150" spc="40" dirty="0">
                <a:latin typeface="Times New Roman"/>
                <a:cs typeface="Times New Roman"/>
              </a:rPr>
              <a:t>The </a:t>
            </a:r>
            <a:r>
              <a:rPr sz="1150" spc="45" dirty="0">
                <a:latin typeface="Times New Roman"/>
                <a:cs typeface="Times New Roman"/>
              </a:rPr>
              <a:t>following </a:t>
            </a:r>
            <a:r>
              <a:rPr sz="1150" spc="65" dirty="0">
                <a:latin typeface="Times New Roman"/>
                <a:cs typeface="Times New Roman"/>
              </a:rPr>
              <a:t>automaton </a:t>
            </a:r>
            <a:r>
              <a:rPr sz="1150" i="1" spc="30" dirty="0">
                <a:latin typeface="Arial"/>
                <a:cs typeface="Arial"/>
              </a:rPr>
              <a:t>N</a:t>
            </a:r>
            <a:r>
              <a:rPr sz="1125" spc="44" baseline="-11111" dirty="0">
                <a:latin typeface="Times New Roman"/>
                <a:cs typeface="Times New Roman"/>
              </a:rPr>
              <a:t>2 </a:t>
            </a:r>
            <a:r>
              <a:rPr sz="1150" spc="40" dirty="0">
                <a:latin typeface="Times New Roman"/>
                <a:cs typeface="Times New Roman"/>
              </a:rPr>
              <a:t>recognizes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i="1" spc="6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R="1549400" algn="ctr">
              <a:lnSpc>
                <a:spcPct val="100000"/>
              </a:lnSpc>
              <a:spcBef>
                <a:spcPts val="5"/>
              </a:spcBef>
            </a:pPr>
            <a:r>
              <a:rPr sz="1150" spc="-15" dirty="0">
                <a:latin typeface="Arial"/>
                <a:cs typeface="Arial"/>
              </a:rPr>
              <a:t>0</a:t>
            </a:r>
            <a:r>
              <a:rPr sz="1150" spc="-15" dirty="0">
                <a:latin typeface="Times New Roman"/>
                <a:cs typeface="Times New Roman"/>
              </a:rPr>
              <a:t>,1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62"/>
          <p:cNvSpPr/>
          <p:nvPr/>
        </p:nvSpPr>
        <p:spPr>
          <a:xfrm>
            <a:off x="3003195" y="3562555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4">
                <a:moveTo>
                  <a:pt x="0" y="0"/>
                </a:moveTo>
                <a:lnTo>
                  <a:pt x="912195" y="0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3"/>
          <p:cNvSpPr/>
          <p:nvPr/>
        </p:nvSpPr>
        <p:spPr>
          <a:xfrm>
            <a:off x="3893032" y="3532757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90">
                <a:moveTo>
                  <a:pt x="0" y="0"/>
                </a:moveTo>
                <a:lnTo>
                  <a:pt x="4368" y="9104"/>
                </a:lnTo>
                <a:lnTo>
                  <a:pt x="12574" y="18386"/>
                </a:lnTo>
                <a:lnTo>
                  <a:pt x="21475" y="25924"/>
                </a:lnTo>
                <a:lnTo>
                  <a:pt x="27929" y="29799"/>
                </a:lnTo>
                <a:lnTo>
                  <a:pt x="21475" y="33673"/>
                </a:lnTo>
                <a:lnTo>
                  <a:pt x="12574" y="41211"/>
                </a:lnTo>
                <a:lnTo>
                  <a:pt x="4368" y="50493"/>
                </a:lnTo>
                <a:lnTo>
                  <a:pt x="0" y="59598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64"/>
          <p:cNvSpPr txBox="1"/>
          <p:nvPr/>
        </p:nvSpPr>
        <p:spPr>
          <a:xfrm>
            <a:off x="2753925" y="3350768"/>
            <a:ext cx="76136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71195" algn="l"/>
              </a:tabLst>
            </a:pPr>
            <a:r>
              <a:rPr sz="1725" i="1" spc="-157" baseline="-26570" dirty="0">
                <a:latin typeface="Arial"/>
                <a:cs typeface="Arial"/>
              </a:rPr>
              <a:t>q</a:t>
            </a:r>
            <a:r>
              <a:rPr sz="1125" spc="7" baseline="-51851" dirty="0">
                <a:latin typeface="Times New Roman"/>
                <a:cs typeface="Times New Roman"/>
              </a:rPr>
              <a:t>1</a:t>
            </a:r>
            <a:r>
              <a:rPr sz="1125" baseline="-51851" dirty="0">
                <a:latin typeface="Times New Roman"/>
                <a:cs typeface="Times New Roman"/>
              </a:rPr>
              <a:t>	</a:t>
            </a:r>
            <a:r>
              <a:rPr sz="1150" spc="-4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65"/>
          <p:cNvSpPr/>
          <p:nvPr/>
        </p:nvSpPr>
        <p:spPr>
          <a:xfrm>
            <a:off x="4299009" y="3562555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195" y="0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66"/>
          <p:cNvSpPr/>
          <p:nvPr/>
        </p:nvSpPr>
        <p:spPr>
          <a:xfrm>
            <a:off x="5188847" y="3532757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90">
                <a:moveTo>
                  <a:pt x="0" y="0"/>
                </a:moveTo>
                <a:lnTo>
                  <a:pt x="4361" y="9104"/>
                </a:lnTo>
                <a:lnTo>
                  <a:pt x="12568" y="18386"/>
                </a:lnTo>
                <a:lnTo>
                  <a:pt x="21473" y="25924"/>
                </a:lnTo>
                <a:lnTo>
                  <a:pt x="27929" y="29799"/>
                </a:lnTo>
                <a:lnTo>
                  <a:pt x="21473" y="33673"/>
                </a:lnTo>
                <a:lnTo>
                  <a:pt x="12568" y="41211"/>
                </a:lnTo>
                <a:lnTo>
                  <a:pt x="4361" y="50493"/>
                </a:lnTo>
                <a:lnTo>
                  <a:pt x="0" y="59598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7"/>
          <p:cNvSpPr txBox="1"/>
          <p:nvPr/>
        </p:nvSpPr>
        <p:spPr>
          <a:xfrm>
            <a:off x="4644807" y="3330935"/>
            <a:ext cx="24193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45" dirty="0">
                <a:latin typeface="Arial"/>
                <a:cs typeface="Arial"/>
              </a:rPr>
              <a:t>0</a:t>
            </a:r>
            <a:r>
              <a:rPr sz="1150" spc="275" dirty="0">
                <a:latin typeface="Arial"/>
                <a:cs typeface="Arial"/>
              </a:rPr>
              <a:t>,</a:t>
            </a:r>
            <a:r>
              <a:rPr sz="1150" spc="-4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68"/>
          <p:cNvSpPr/>
          <p:nvPr/>
        </p:nvSpPr>
        <p:spPr>
          <a:xfrm>
            <a:off x="5594807" y="3562555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195" y="0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69"/>
          <p:cNvSpPr/>
          <p:nvPr/>
        </p:nvSpPr>
        <p:spPr>
          <a:xfrm>
            <a:off x="6484645" y="3532757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90">
                <a:moveTo>
                  <a:pt x="0" y="0"/>
                </a:moveTo>
                <a:lnTo>
                  <a:pt x="4368" y="9104"/>
                </a:lnTo>
                <a:lnTo>
                  <a:pt x="12576" y="18386"/>
                </a:lnTo>
                <a:lnTo>
                  <a:pt x="21482" y="25924"/>
                </a:lnTo>
                <a:lnTo>
                  <a:pt x="27945" y="29799"/>
                </a:lnTo>
                <a:lnTo>
                  <a:pt x="21482" y="33673"/>
                </a:lnTo>
                <a:lnTo>
                  <a:pt x="12576" y="41211"/>
                </a:lnTo>
                <a:lnTo>
                  <a:pt x="4368" y="50493"/>
                </a:lnTo>
                <a:lnTo>
                  <a:pt x="0" y="59598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0"/>
          <p:cNvSpPr txBox="1"/>
          <p:nvPr/>
        </p:nvSpPr>
        <p:spPr>
          <a:xfrm>
            <a:off x="5962404" y="3328318"/>
            <a:ext cx="19875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45" dirty="0">
                <a:latin typeface="Arial"/>
                <a:cs typeface="Arial"/>
              </a:rPr>
              <a:t>0</a:t>
            </a:r>
            <a:r>
              <a:rPr sz="1150" spc="-5" dirty="0">
                <a:latin typeface="Times New Roman"/>
                <a:cs typeface="Times New Roman"/>
              </a:rPr>
              <a:t>,1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74"/>
          <p:cNvSpPr/>
          <p:nvPr/>
        </p:nvSpPr>
        <p:spPr>
          <a:xfrm>
            <a:off x="922655" y="1066800"/>
            <a:ext cx="7383145" cy="0"/>
          </a:xfrm>
          <a:custGeom>
            <a:avLst/>
            <a:gdLst/>
            <a:ahLst/>
            <a:cxnLst/>
            <a:rect l="l" t="t" r="r" b="b"/>
            <a:pathLst>
              <a:path w="7383145">
                <a:moveTo>
                  <a:pt x="0" y="0"/>
                </a:moveTo>
                <a:lnTo>
                  <a:pt x="738284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5"/>
          <p:cNvSpPr/>
          <p:nvPr/>
        </p:nvSpPr>
        <p:spPr>
          <a:xfrm>
            <a:off x="925183" y="10668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415227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76"/>
          <p:cNvSpPr/>
          <p:nvPr/>
        </p:nvSpPr>
        <p:spPr>
          <a:xfrm>
            <a:off x="8302968" y="10668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415227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77"/>
          <p:cNvSpPr/>
          <p:nvPr/>
        </p:nvSpPr>
        <p:spPr>
          <a:xfrm>
            <a:off x="922655" y="5219078"/>
            <a:ext cx="7383145" cy="0"/>
          </a:xfrm>
          <a:custGeom>
            <a:avLst/>
            <a:gdLst/>
            <a:ahLst/>
            <a:cxnLst/>
            <a:rect l="l" t="t" r="r" b="b"/>
            <a:pathLst>
              <a:path w="7383145">
                <a:moveTo>
                  <a:pt x="0" y="0"/>
                </a:moveTo>
                <a:lnTo>
                  <a:pt x="738284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28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73822-A1F5-4B5C-9BEA-7153BB209CC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1092760" y="1056412"/>
            <a:ext cx="3355975" cy="208915"/>
          </a:xfrm>
          <a:custGeom>
            <a:avLst/>
            <a:gdLst/>
            <a:ahLst/>
            <a:cxnLst/>
            <a:rect l="l" t="t" r="r" b="b"/>
            <a:pathLst>
              <a:path w="3355975" h="208915">
                <a:moveTo>
                  <a:pt x="3290867" y="0"/>
                </a:moveTo>
                <a:lnTo>
                  <a:pt x="65027" y="0"/>
                </a:lnTo>
                <a:lnTo>
                  <a:pt x="39778" y="5131"/>
                </a:lnTo>
                <a:lnTo>
                  <a:pt x="19101" y="19101"/>
                </a:lnTo>
                <a:lnTo>
                  <a:pt x="5131" y="39778"/>
                </a:lnTo>
                <a:lnTo>
                  <a:pt x="0" y="65027"/>
                </a:lnTo>
                <a:lnTo>
                  <a:pt x="0" y="208365"/>
                </a:lnTo>
                <a:lnTo>
                  <a:pt x="3355894" y="208365"/>
                </a:lnTo>
                <a:lnTo>
                  <a:pt x="3355894" y="65027"/>
                </a:lnTo>
                <a:lnTo>
                  <a:pt x="3350763" y="39778"/>
                </a:lnTo>
                <a:lnTo>
                  <a:pt x="3336792" y="19101"/>
                </a:lnTo>
                <a:lnTo>
                  <a:pt x="3316116" y="5131"/>
                </a:lnTo>
                <a:lnTo>
                  <a:pt x="3290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1092760" y="1252309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894" y="0"/>
                </a:lnTo>
              </a:path>
            </a:pathLst>
          </a:custGeom>
          <a:ln w="63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092760" y="1251402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092760" y="1259531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092760" y="1267661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092760" y="1275790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092760" y="1275671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1092760" y="1283794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1092760" y="1291923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092760" y="1300053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1092760" y="1311057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894" y="0"/>
                </a:lnTo>
              </a:path>
            </a:pathLst>
          </a:custGeom>
          <a:ln w="5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092760" y="1305281"/>
            <a:ext cx="3355975" cy="849630"/>
          </a:xfrm>
          <a:custGeom>
            <a:avLst/>
            <a:gdLst/>
            <a:ahLst/>
            <a:cxnLst/>
            <a:rect l="l" t="t" r="r" b="b"/>
            <a:pathLst>
              <a:path w="3355975" h="849630">
                <a:moveTo>
                  <a:pt x="3355894" y="0"/>
                </a:moveTo>
                <a:lnTo>
                  <a:pt x="0" y="0"/>
                </a:lnTo>
                <a:lnTo>
                  <a:pt x="0" y="784431"/>
                </a:lnTo>
                <a:lnTo>
                  <a:pt x="5131" y="809680"/>
                </a:lnTo>
                <a:lnTo>
                  <a:pt x="19101" y="830357"/>
                </a:lnTo>
                <a:lnTo>
                  <a:pt x="39778" y="844328"/>
                </a:lnTo>
                <a:lnTo>
                  <a:pt x="65027" y="849459"/>
                </a:lnTo>
                <a:lnTo>
                  <a:pt x="3290867" y="849459"/>
                </a:lnTo>
                <a:lnTo>
                  <a:pt x="3316116" y="844328"/>
                </a:lnTo>
                <a:lnTo>
                  <a:pt x="3336792" y="830357"/>
                </a:lnTo>
                <a:lnTo>
                  <a:pt x="3350763" y="809680"/>
                </a:lnTo>
                <a:lnTo>
                  <a:pt x="3355894" y="784431"/>
                </a:lnTo>
                <a:lnTo>
                  <a:pt x="3355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1157773" y="992644"/>
            <a:ext cx="2533015" cy="11068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000" b="1" spc="30" dirty="0">
                <a:latin typeface="Times New Roman"/>
                <a:cs typeface="Times New Roman"/>
              </a:rPr>
              <a:t>Example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1150" spc="55" dirty="0">
                <a:latin typeface="Times New Roman"/>
                <a:cs typeface="Times New Roman"/>
              </a:rPr>
              <a:t>Consider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a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language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i="1" spc="-70" dirty="0">
                <a:latin typeface="Arial"/>
                <a:cs typeface="Arial"/>
              </a:rPr>
              <a:t>B</a:t>
            </a:r>
            <a:r>
              <a:rPr sz="1150" i="1" spc="-30" dirty="0">
                <a:latin typeface="Arial"/>
                <a:cs typeface="Arial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over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i="1" spc="95" dirty="0">
                <a:latin typeface="Arial"/>
                <a:cs typeface="Arial"/>
              </a:rPr>
              <a:t>Σ</a:t>
            </a:r>
            <a:r>
              <a:rPr sz="1150" i="1" dirty="0">
                <a:latin typeface="Arial"/>
                <a:cs typeface="Arial"/>
              </a:rPr>
              <a:t> </a:t>
            </a:r>
            <a:r>
              <a:rPr sz="1150" i="1" spc="95" dirty="0">
                <a:latin typeface="Arial"/>
                <a:cs typeface="Arial"/>
              </a:rPr>
              <a:t>=</a:t>
            </a:r>
            <a:r>
              <a:rPr sz="1150" i="1" spc="-20" dirty="0">
                <a:latin typeface="Arial"/>
                <a:cs typeface="Arial"/>
              </a:rPr>
              <a:t> </a:t>
            </a:r>
            <a:r>
              <a:rPr sz="1150" spc="-245" dirty="0">
                <a:latin typeface="DejaVu Sans"/>
                <a:cs typeface="DejaVu Sans"/>
              </a:rPr>
              <a:t>{</a:t>
            </a:r>
            <a:r>
              <a:rPr sz="1150" spc="-245" dirty="0">
                <a:latin typeface="Arial"/>
                <a:cs typeface="Arial"/>
              </a:rPr>
              <a:t>0</a:t>
            </a:r>
            <a:r>
              <a:rPr sz="1150" spc="-245" dirty="0">
                <a:latin typeface="DejaVu Sans"/>
                <a:cs typeface="DejaVu Sans"/>
              </a:rPr>
              <a:t>}</a:t>
            </a:r>
            <a:endParaRPr sz="1150">
              <a:latin typeface="DejaVu Sans"/>
              <a:cs typeface="DejaVu Sans"/>
            </a:endParaRPr>
          </a:p>
          <a:p>
            <a:pPr marR="5080" indent="300355">
              <a:lnSpc>
                <a:spcPct val="174700"/>
              </a:lnSpc>
              <a:spcBef>
                <a:spcPts val="15"/>
              </a:spcBef>
            </a:pPr>
            <a:r>
              <a:rPr sz="1150" i="1" spc="-70" dirty="0">
                <a:latin typeface="Arial"/>
                <a:cs typeface="Arial"/>
              </a:rPr>
              <a:t>B </a:t>
            </a:r>
            <a:r>
              <a:rPr sz="1150" i="1" spc="95" dirty="0">
                <a:latin typeface="Arial"/>
                <a:cs typeface="Arial"/>
              </a:rPr>
              <a:t>= </a:t>
            </a:r>
            <a:r>
              <a:rPr sz="1150" spc="-180" dirty="0">
                <a:latin typeface="DejaVu Sans"/>
                <a:cs typeface="DejaVu Sans"/>
              </a:rPr>
              <a:t>{</a:t>
            </a:r>
            <a:r>
              <a:rPr sz="1150" i="1" spc="-180" dirty="0">
                <a:latin typeface="Arial"/>
                <a:cs typeface="Arial"/>
              </a:rPr>
              <a:t>w </a:t>
            </a:r>
            <a:r>
              <a:rPr sz="1150" spc="-35" dirty="0">
                <a:latin typeface="Times New Roman"/>
                <a:cs typeface="Times New Roman"/>
              </a:rPr>
              <a:t>: </a:t>
            </a:r>
            <a:r>
              <a:rPr sz="1150" i="1" spc="-5" dirty="0">
                <a:latin typeface="Arial"/>
                <a:cs typeface="Arial"/>
              </a:rPr>
              <a:t>w </a:t>
            </a:r>
            <a:r>
              <a:rPr sz="1150" i="1" spc="95" dirty="0">
                <a:latin typeface="Arial"/>
                <a:cs typeface="Arial"/>
              </a:rPr>
              <a:t>= </a:t>
            </a:r>
            <a:r>
              <a:rPr sz="1150" spc="-35" dirty="0">
                <a:latin typeface="Arial"/>
                <a:cs typeface="Arial"/>
              </a:rPr>
              <a:t>0</a:t>
            </a:r>
            <a:r>
              <a:rPr sz="1125" i="1" spc="-52" baseline="37037" dirty="0">
                <a:latin typeface="Arial"/>
                <a:cs typeface="Arial"/>
              </a:rPr>
              <a:t>k </a:t>
            </a:r>
            <a:r>
              <a:rPr sz="1150" spc="65" dirty="0">
                <a:latin typeface="Times New Roman"/>
                <a:cs typeface="Times New Roman"/>
              </a:rPr>
              <a:t>where </a:t>
            </a:r>
            <a:r>
              <a:rPr sz="1150" i="1" spc="-70" dirty="0">
                <a:latin typeface="Arial"/>
                <a:cs typeface="Arial"/>
              </a:rPr>
              <a:t>k </a:t>
            </a:r>
            <a:r>
              <a:rPr sz="1150" i="1" spc="95" dirty="0">
                <a:latin typeface="Arial"/>
                <a:cs typeface="Arial"/>
              </a:rPr>
              <a:t>= </a:t>
            </a:r>
            <a:r>
              <a:rPr sz="1150" spc="-10" dirty="0">
                <a:latin typeface="Times New Roman"/>
                <a:cs typeface="Times New Roman"/>
              </a:rPr>
              <a:t>2</a:t>
            </a:r>
            <a:r>
              <a:rPr sz="1150" i="1" spc="-10" dirty="0">
                <a:latin typeface="Arial"/>
                <a:cs typeface="Arial"/>
              </a:rPr>
              <a:t>n </a:t>
            </a:r>
            <a:r>
              <a:rPr sz="1150" spc="60" dirty="0">
                <a:latin typeface="Times New Roman"/>
                <a:cs typeface="Times New Roman"/>
              </a:rPr>
              <a:t>or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-120" dirty="0">
                <a:latin typeface="Times New Roman"/>
                <a:cs typeface="Times New Roman"/>
              </a:rPr>
              <a:t>3</a:t>
            </a:r>
            <a:r>
              <a:rPr sz="1150" i="1" spc="-120" dirty="0">
                <a:latin typeface="Arial"/>
                <a:cs typeface="Arial"/>
              </a:rPr>
              <a:t>n</a:t>
            </a:r>
            <a:r>
              <a:rPr sz="1150" spc="-120" dirty="0">
                <a:latin typeface="DejaVu Sans"/>
                <a:cs typeface="DejaVu Sans"/>
              </a:rPr>
              <a:t>}  </a:t>
            </a:r>
            <a:r>
              <a:rPr sz="1150" spc="50" dirty="0">
                <a:latin typeface="Times New Roman"/>
                <a:cs typeface="Times New Roman"/>
              </a:rPr>
              <a:t>Design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70" dirty="0">
                <a:latin typeface="Times New Roman"/>
                <a:cs typeface="Times New Roman"/>
              </a:rPr>
              <a:t>an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NFA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that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Times New Roman"/>
                <a:cs typeface="Times New Roman"/>
              </a:rPr>
              <a:t>recognizes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i="1" spc="-70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1092760" y="2316659"/>
            <a:ext cx="3355975" cy="199390"/>
          </a:xfrm>
          <a:custGeom>
            <a:avLst/>
            <a:gdLst/>
            <a:ahLst/>
            <a:cxnLst/>
            <a:rect l="l" t="t" r="r" b="b"/>
            <a:pathLst>
              <a:path w="3355975" h="199389">
                <a:moveTo>
                  <a:pt x="3290867" y="0"/>
                </a:moveTo>
                <a:lnTo>
                  <a:pt x="65027" y="0"/>
                </a:lnTo>
                <a:lnTo>
                  <a:pt x="39778" y="5131"/>
                </a:lnTo>
                <a:lnTo>
                  <a:pt x="19101" y="19101"/>
                </a:lnTo>
                <a:lnTo>
                  <a:pt x="5131" y="39778"/>
                </a:lnTo>
                <a:lnTo>
                  <a:pt x="0" y="65027"/>
                </a:lnTo>
                <a:lnTo>
                  <a:pt x="0" y="199229"/>
                </a:lnTo>
                <a:lnTo>
                  <a:pt x="3355894" y="199229"/>
                </a:lnTo>
                <a:lnTo>
                  <a:pt x="3355894" y="65027"/>
                </a:lnTo>
                <a:lnTo>
                  <a:pt x="3350763" y="39778"/>
                </a:lnTo>
                <a:lnTo>
                  <a:pt x="3336792" y="19101"/>
                </a:lnTo>
                <a:lnTo>
                  <a:pt x="3316116" y="5131"/>
                </a:lnTo>
                <a:lnTo>
                  <a:pt x="3290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1092760" y="2502755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894" y="0"/>
                </a:lnTo>
              </a:path>
            </a:pathLst>
          </a:custGeom>
          <a:ln w="62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1092760" y="2501813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1092760" y="2509942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1092760" y="2518066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1092760" y="2526195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1092760" y="2526076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1092760" y="2534205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1092760" y="2542329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1092760" y="2550458"/>
            <a:ext cx="3355975" cy="12700"/>
          </a:xfrm>
          <a:custGeom>
            <a:avLst/>
            <a:gdLst/>
            <a:ahLst/>
            <a:cxnLst/>
            <a:rect l="l" t="t" r="r" b="b"/>
            <a:pathLst>
              <a:path w="3355975" h="12700">
                <a:moveTo>
                  <a:pt x="0" y="12193"/>
                </a:moveTo>
                <a:lnTo>
                  <a:pt x="3355894" y="12193"/>
                </a:lnTo>
                <a:lnTo>
                  <a:pt x="3355894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1092760" y="2561503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894" y="0"/>
                </a:lnTo>
              </a:path>
            </a:pathLst>
          </a:custGeom>
          <a:ln w="58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1092760" y="2557078"/>
            <a:ext cx="3355975" cy="235585"/>
          </a:xfrm>
          <a:custGeom>
            <a:avLst/>
            <a:gdLst/>
            <a:ahLst/>
            <a:cxnLst/>
            <a:rect l="l" t="t" r="r" b="b"/>
            <a:pathLst>
              <a:path w="3355975" h="235585">
                <a:moveTo>
                  <a:pt x="3355894" y="0"/>
                </a:moveTo>
                <a:lnTo>
                  <a:pt x="0" y="0"/>
                </a:lnTo>
                <a:lnTo>
                  <a:pt x="0" y="170551"/>
                </a:lnTo>
                <a:lnTo>
                  <a:pt x="5131" y="195801"/>
                </a:lnTo>
                <a:lnTo>
                  <a:pt x="19101" y="216477"/>
                </a:lnTo>
                <a:lnTo>
                  <a:pt x="39778" y="230448"/>
                </a:lnTo>
                <a:lnTo>
                  <a:pt x="65027" y="235579"/>
                </a:lnTo>
                <a:lnTo>
                  <a:pt x="3290867" y="235579"/>
                </a:lnTo>
                <a:lnTo>
                  <a:pt x="3316116" y="230448"/>
                </a:lnTo>
                <a:lnTo>
                  <a:pt x="3336792" y="216477"/>
                </a:lnTo>
                <a:lnTo>
                  <a:pt x="3350763" y="195801"/>
                </a:lnTo>
                <a:lnTo>
                  <a:pt x="3355894" y="170551"/>
                </a:lnTo>
                <a:lnTo>
                  <a:pt x="3355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 txBox="1"/>
          <p:nvPr/>
        </p:nvSpPr>
        <p:spPr>
          <a:xfrm>
            <a:off x="1157773" y="2259745"/>
            <a:ext cx="2618740" cy="4775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1000" b="1" spc="55" dirty="0">
                <a:latin typeface="Times New Roman"/>
                <a:cs typeface="Times New Roman"/>
              </a:rPr>
              <a:t>Solution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r>
              <a:rPr sz="1150" spc="40" dirty="0">
                <a:latin typeface="Times New Roman"/>
                <a:cs typeface="Times New Roman"/>
              </a:rPr>
              <a:t>The adjacent </a:t>
            </a:r>
            <a:r>
              <a:rPr sz="1150" spc="65" dirty="0">
                <a:latin typeface="Times New Roman"/>
                <a:cs typeface="Times New Roman"/>
              </a:rPr>
              <a:t>automaton </a:t>
            </a:r>
            <a:r>
              <a:rPr sz="1150" i="1" spc="30" dirty="0">
                <a:latin typeface="Arial"/>
                <a:cs typeface="Arial"/>
              </a:rPr>
              <a:t>N</a:t>
            </a:r>
            <a:r>
              <a:rPr sz="1125" spc="44" baseline="-11111" dirty="0">
                <a:latin typeface="Times New Roman"/>
                <a:cs typeface="Times New Roman"/>
              </a:rPr>
              <a:t>3 </a:t>
            </a:r>
            <a:r>
              <a:rPr sz="1150" spc="40" dirty="0">
                <a:latin typeface="Times New Roman"/>
                <a:cs typeface="Times New Roman"/>
              </a:rPr>
              <a:t>recognizes</a:t>
            </a:r>
            <a:r>
              <a:rPr sz="1150" spc="-200" dirty="0">
                <a:latin typeface="Times New Roman"/>
                <a:cs typeface="Times New Roman"/>
              </a:rPr>
              <a:t> </a:t>
            </a:r>
            <a:r>
              <a:rPr sz="1150" i="1" spc="-70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8"/>
          <p:cNvSpPr/>
          <p:nvPr/>
        </p:nvSpPr>
        <p:spPr>
          <a:xfrm>
            <a:off x="4627681" y="1058363"/>
            <a:ext cx="3355975" cy="106045"/>
          </a:xfrm>
          <a:custGeom>
            <a:avLst/>
            <a:gdLst/>
            <a:ahLst/>
            <a:cxnLst/>
            <a:rect l="l" t="t" r="r" b="b"/>
            <a:pathLst>
              <a:path w="3355975" h="106045">
                <a:moveTo>
                  <a:pt x="3290867" y="0"/>
                </a:moveTo>
                <a:lnTo>
                  <a:pt x="65027" y="0"/>
                </a:lnTo>
                <a:lnTo>
                  <a:pt x="39778" y="5131"/>
                </a:lnTo>
                <a:lnTo>
                  <a:pt x="19101" y="19101"/>
                </a:lnTo>
                <a:lnTo>
                  <a:pt x="5131" y="39778"/>
                </a:lnTo>
                <a:lnTo>
                  <a:pt x="0" y="65027"/>
                </a:lnTo>
                <a:lnTo>
                  <a:pt x="0" y="105458"/>
                </a:lnTo>
                <a:lnTo>
                  <a:pt x="3355894" y="105458"/>
                </a:lnTo>
                <a:lnTo>
                  <a:pt x="3355894" y="65027"/>
                </a:lnTo>
                <a:lnTo>
                  <a:pt x="3350763" y="39778"/>
                </a:lnTo>
                <a:lnTo>
                  <a:pt x="3336792" y="19101"/>
                </a:lnTo>
                <a:lnTo>
                  <a:pt x="3316116" y="5131"/>
                </a:lnTo>
                <a:lnTo>
                  <a:pt x="3290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4627681" y="1114503"/>
            <a:ext cx="3355975" cy="2382520"/>
          </a:xfrm>
          <a:custGeom>
            <a:avLst/>
            <a:gdLst/>
            <a:ahLst/>
            <a:cxnLst/>
            <a:rect l="l" t="t" r="r" b="b"/>
            <a:pathLst>
              <a:path w="3355975" h="2382520">
                <a:moveTo>
                  <a:pt x="3355894" y="0"/>
                </a:moveTo>
                <a:lnTo>
                  <a:pt x="0" y="0"/>
                </a:lnTo>
                <a:lnTo>
                  <a:pt x="0" y="2317383"/>
                </a:lnTo>
                <a:lnTo>
                  <a:pt x="5131" y="2342632"/>
                </a:lnTo>
                <a:lnTo>
                  <a:pt x="19101" y="2363309"/>
                </a:lnTo>
                <a:lnTo>
                  <a:pt x="39778" y="2377279"/>
                </a:lnTo>
                <a:lnTo>
                  <a:pt x="65027" y="2382410"/>
                </a:lnTo>
                <a:lnTo>
                  <a:pt x="3290867" y="2382410"/>
                </a:lnTo>
                <a:lnTo>
                  <a:pt x="3316116" y="2377279"/>
                </a:lnTo>
                <a:lnTo>
                  <a:pt x="3336792" y="2363309"/>
                </a:lnTo>
                <a:lnTo>
                  <a:pt x="3350763" y="2342632"/>
                </a:lnTo>
                <a:lnTo>
                  <a:pt x="3355894" y="2317383"/>
                </a:lnTo>
                <a:lnTo>
                  <a:pt x="3355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386424" y="21812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364416" y="182208"/>
                </a:moveTo>
                <a:lnTo>
                  <a:pt x="357941" y="133600"/>
                </a:lnTo>
                <a:lnTo>
                  <a:pt x="339647" y="90027"/>
                </a:lnTo>
                <a:lnTo>
                  <a:pt x="311231" y="53184"/>
                </a:lnTo>
                <a:lnTo>
                  <a:pt x="274388" y="24768"/>
                </a:lnTo>
                <a:lnTo>
                  <a:pt x="230815" y="6474"/>
                </a:lnTo>
                <a:lnTo>
                  <a:pt x="182208" y="0"/>
                </a:lnTo>
                <a:lnTo>
                  <a:pt x="133595" y="6474"/>
                </a:lnTo>
                <a:lnTo>
                  <a:pt x="90020" y="24768"/>
                </a:lnTo>
                <a:lnTo>
                  <a:pt x="53178" y="53184"/>
                </a:lnTo>
                <a:lnTo>
                  <a:pt x="24764" y="90027"/>
                </a:lnTo>
                <a:lnTo>
                  <a:pt x="6473" y="133600"/>
                </a:lnTo>
                <a:lnTo>
                  <a:pt x="0" y="182208"/>
                </a:lnTo>
                <a:lnTo>
                  <a:pt x="6473" y="230815"/>
                </a:lnTo>
                <a:lnTo>
                  <a:pt x="24764" y="274388"/>
                </a:lnTo>
                <a:lnTo>
                  <a:pt x="53178" y="311231"/>
                </a:lnTo>
                <a:lnTo>
                  <a:pt x="90020" y="339647"/>
                </a:lnTo>
                <a:lnTo>
                  <a:pt x="133595" y="357941"/>
                </a:lnTo>
                <a:lnTo>
                  <a:pt x="182208" y="364416"/>
                </a:lnTo>
                <a:lnTo>
                  <a:pt x="230815" y="357941"/>
                </a:lnTo>
                <a:lnTo>
                  <a:pt x="274388" y="339647"/>
                </a:lnTo>
                <a:lnTo>
                  <a:pt x="311231" y="311231"/>
                </a:lnTo>
                <a:lnTo>
                  <a:pt x="339647" y="274388"/>
                </a:lnTo>
                <a:lnTo>
                  <a:pt x="357941" y="230815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 txBox="1"/>
          <p:nvPr/>
        </p:nvSpPr>
        <p:spPr>
          <a:xfrm>
            <a:off x="5506269" y="2220195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1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5176468" y="2329795"/>
            <a:ext cx="205105" cy="6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6275628" y="21812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364416" y="182208"/>
                </a:moveTo>
                <a:lnTo>
                  <a:pt x="357941" y="133600"/>
                </a:lnTo>
                <a:lnTo>
                  <a:pt x="339647" y="90027"/>
                </a:lnTo>
                <a:lnTo>
                  <a:pt x="311229" y="53184"/>
                </a:lnTo>
                <a:lnTo>
                  <a:pt x="274384" y="24768"/>
                </a:lnTo>
                <a:lnTo>
                  <a:pt x="230806" y="6474"/>
                </a:lnTo>
                <a:lnTo>
                  <a:pt x="182191" y="0"/>
                </a:lnTo>
                <a:lnTo>
                  <a:pt x="133585" y="6474"/>
                </a:lnTo>
                <a:lnTo>
                  <a:pt x="90015" y="24768"/>
                </a:lnTo>
                <a:lnTo>
                  <a:pt x="53176" y="53184"/>
                </a:lnTo>
                <a:lnTo>
                  <a:pt x="24764" y="90027"/>
                </a:lnTo>
                <a:lnTo>
                  <a:pt x="6473" y="133600"/>
                </a:lnTo>
                <a:lnTo>
                  <a:pt x="0" y="182208"/>
                </a:lnTo>
                <a:lnTo>
                  <a:pt x="6473" y="230815"/>
                </a:lnTo>
                <a:lnTo>
                  <a:pt x="24764" y="274388"/>
                </a:lnTo>
                <a:lnTo>
                  <a:pt x="53176" y="311231"/>
                </a:lnTo>
                <a:lnTo>
                  <a:pt x="90015" y="339647"/>
                </a:lnTo>
                <a:lnTo>
                  <a:pt x="133585" y="357941"/>
                </a:lnTo>
                <a:lnTo>
                  <a:pt x="182191" y="364416"/>
                </a:lnTo>
                <a:lnTo>
                  <a:pt x="230806" y="357941"/>
                </a:lnTo>
                <a:lnTo>
                  <a:pt x="274384" y="339647"/>
                </a:lnTo>
                <a:lnTo>
                  <a:pt x="311229" y="311231"/>
                </a:lnTo>
                <a:lnTo>
                  <a:pt x="339647" y="274388"/>
                </a:lnTo>
                <a:lnTo>
                  <a:pt x="357941" y="230815"/>
                </a:lnTo>
                <a:lnTo>
                  <a:pt x="364416" y="182208"/>
                </a:lnTo>
                <a:close/>
              </a:path>
            </a:pathLst>
          </a:custGeom>
          <a:ln w="2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6275628" y="21812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364416" y="182208"/>
                </a:moveTo>
                <a:lnTo>
                  <a:pt x="357941" y="133600"/>
                </a:lnTo>
                <a:lnTo>
                  <a:pt x="339647" y="90027"/>
                </a:lnTo>
                <a:lnTo>
                  <a:pt x="311229" y="53184"/>
                </a:lnTo>
                <a:lnTo>
                  <a:pt x="274384" y="24768"/>
                </a:lnTo>
                <a:lnTo>
                  <a:pt x="230806" y="6474"/>
                </a:lnTo>
                <a:lnTo>
                  <a:pt x="182191" y="0"/>
                </a:lnTo>
                <a:lnTo>
                  <a:pt x="133585" y="6474"/>
                </a:lnTo>
                <a:lnTo>
                  <a:pt x="90015" y="24768"/>
                </a:lnTo>
                <a:lnTo>
                  <a:pt x="53176" y="53184"/>
                </a:lnTo>
                <a:lnTo>
                  <a:pt x="24764" y="90027"/>
                </a:lnTo>
                <a:lnTo>
                  <a:pt x="6473" y="133600"/>
                </a:lnTo>
                <a:lnTo>
                  <a:pt x="0" y="182208"/>
                </a:lnTo>
                <a:lnTo>
                  <a:pt x="6473" y="230815"/>
                </a:lnTo>
                <a:lnTo>
                  <a:pt x="24764" y="274388"/>
                </a:lnTo>
                <a:lnTo>
                  <a:pt x="53176" y="311231"/>
                </a:lnTo>
                <a:lnTo>
                  <a:pt x="90015" y="339647"/>
                </a:lnTo>
                <a:lnTo>
                  <a:pt x="133585" y="357941"/>
                </a:lnTo>
                <a:lnTo>
                  <a:pt x="182191" y="364416"/>
                </a:lnTo>
                <a:lnTo>
                  <a:pt x="230806" y="357941"/>
                </a:lnTo>
                <a:lnTo>
                  <a:pt x="274384" y="339647"/>
                </a:lnTo>
                <a:lnTo>
                  <a:pt x="311229" y="311231"/>
                </a:lnTo>
                <a:lnTo>
                  <a:pt x="339647" y="274388"/>
                </a:lnTo>
                <a:lnTo>
                  <a:pt x="357941" y="230815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7164798" y="21812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90" h="364489">
                <a:moveTo>
                  <a:pt x="364416" y="182208"/>
                </a:moveTo>
                <a:lnTo>
                  <a:pt x="357941" y="133600"/>
                </a:lnTo>
                <a:lnTo>
                  <a:pt x="339647" y="90027"/>
                </a:lnTo>
                <a:lnTo>
                  <a:pt x="311231" y="53184"/>
                </a:lnTo>
                <a:lnTo>
                  <a:pt x="274388" y="24768"/>
                </a:lnTo>
                <a:lnTo>
                  <a:pt x="230815" y="6474"/>
                </a:lnTo>
                <a:lnTo>
                  <a:pt x="182208" y="0"/>
                </a:lnTo>
                <a:lnTo>
                  <a:pt x="133600" y="6474"/>
                </a:lnTo>
                <a:lnTo>
                  <a:pt x="90027" y="24768"/>
                </a:lnTo>
                <a:lnTo>
                  <a:pt x="53184" y="53184"/>
                </a:lnTo>
                <a:lnTo>
                  <a:pt x="24768" y="90027"/>
                </a:lnTo>
                <a:lnTo>
                  <a:pt x="6474" y="133600"/>
                </a:lnTo>
                <a:lnTo>
                  <a:pt x="0" y="182208"/>
                </a:lnTo>
                <a:lnTo>
                  <a:pt x="6474" y="230815"/>
                </a:lnTo>
                <a:lnTo>
                  <a:pt x="24768" y="274388"/>
                </a:lnTo>
                <a:lnTo>
                  <a:pt x="53184" y="311231"/>
                </a:lnTo>
                <a:lnTo>
                  <a:pt x="90027" y="339647"/>
                </a:lnTo>
                <a:lnTo>
                  <a:pt x="133600" y="357941"/>
                </a:lnTo>
                <a:lnTo>
                  <a:pt x="182208" y="364416"/>
                </a:lnTo>
                <a:lnTo>
                  <a:pt x="230815" y="357941"/>
                </a:lnTo>
                <a:lnTo>
                  <a:pt x="274388" y="339647"/>
                </a:lnTo>
                <a:lnTo>
                  <a:pt x="311231" y="311231"/>
                </a:lnTo>
                <a:lnTo>
                  <a:pt x="339647" y="274388"/>
                </a:lnTo>
                <a:lnTo>
                  <a:pt x="357941" y="230815"/>
                </a:lnTo>
                <a:lnTo>
                  <a:pt x="364416" y="182208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 txBox="1"/>
          <p:nvPr/>
        </p:nvSpPr>
        <p:spPr>
          <a:xfrm>
            <a:off x="7284530" y="2220195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6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6275628" y="307044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364416" y="182224"/>
                </a:moveTo>
                <a:lnTo>
                  <a:pt x="357941" y="133610"/>
                </a:lnTo>
                <a:lnTo>
                  <a:pt x="339647" y="90032"/>
                </a:lnTo>
                <a:lnTo>
                  <a:pt x="311229" y="53186"/>
                </a:lnTo>
                <a:lnTo>
                  <a:pt x="274384" y="24769"/>
                </a:lnTo>
                <a:lnTo>
                  <a:pt x="230806" y="6474"/>
                </a:lnTo>
                <a:lnTo>
                  <a:pt x="182191" y="0"/>
                </a:lnTo>
                <a:lnTo>
                  <a:pt x="133585" y="6474"/>
                </a:lnTo>
                <a:lnTo>
                  <a:pt x="90015" y="24769"/>
                </a:lnTo>
                <a:lnTo>
                  <a:pt x="53176" y="53186"/>
                </a:lnTo>
                <a:lnTo>
                  <a:pt x="24764" y="90032"/>
                </a:lnTo>
                <a:lnTo>
                  <a:pt x="6473" y="133610"/>
                </a:lnTo>
                <a:lnTo>
                  <a:pt x="0" y="182224"/>
                </a:lnTo>
                <a:lnTo>
                  <a:pt x="6473" y="230831"/>
                </a:lnTo>
                <a:lnTo>
                  <a:pt x="24764" y="274404"/>
                </a:lnTo>
                <a:lnTo>
                  <a:pt x="53176" y="311246"/>
                </a:lnTo>
                <a:lnTo>
                  <a:pt x="90015" y="339661"/>
                </a:lnTo>
                <a:lnTo>
                  <a:pt x="133585" y="357954"/>
                </a:lnTo>
                <a:lnTo>
                  <a:pt x="182191" y="364429"/>
                </a:lnTo>
                <a:lnTo>
                  <a:pt x="230806" y="357954"/>
                </a:lnTo>
                <a:lnTo>
                  <a:pt x="274384" y="339661"/>
                </a:lnTo>
                <a:lnTo>
                  <a:pt x="311229" y="311246"/>
                </a:lnTo>
                <a:lnTo>
                  <a:pt x="339647" y="274404"/>
                </a:lnTo>
                <a:lnTo>
                  <a:pt x="357941" y="230831"/>
                </a:lnTo>
                <a:lnTo>
                  <a:pt x="364416" y="182224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 txBox="1"/>
          <p:nvPr/>
        </p:nvSpPr>
        <p:spPr>
          <a:xfrm>
            <a:off x="6395391" y="3109333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5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40" name="object 39"/>
          <p:cNvSpPr/>
          <p:nvPr/>
        </p:nvSpPr>
        <p:spPr>
          <a:xfrm>
            <a:off x="6275628" y="128724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191"/>
                </a:moveTo>
                <a:lnTo>
                  <a:pt x="357941" y="133585"/>
                </a:lnTo>
                <a:lnTo>
                  <a:pt x="339647" y="90015"/>
                </a:lnTo>
                <a:lnTo>
                  <a:pt x="311229" y="53176"/>
                </a:lnTo>
                <a:lnTo>
                  <a:pt x="274384" y="24764"/>
                </a:lnTo>
                <a:lnTo>
                  <a:pt x="230806" y="6473"/>
                </a:lnTo>
                <a:lnTo>
                  <a:pt x="182191" y="0"/>
                </a:lnTo>
                <a:lnTo>
                  <a:pt x="133585" y="6473"/>
                </a:lnTo>
                <a:lnTo>
                  <a:pt x="90015" y="24764"/>
                </a:lnTo>
                <a:lnTo>
                  <a:pt x="53176" y="53176"/>
                </a:lnTo>
                <a:lnTo>
                  <a:pt x="24764" y="90015"/>
                </a:lnTo>
                <a:lnTo>
                  <a:pt x="6473" y="133585"/>
                </a:lnTo>
                <a:lnTo>
                  <a:pt x="0" y="182191"/>
                </a:lnTo>
                <a:lnTo>
                  <a:pt x="6473" y="230806"/>
                </a:lnTo>
                <a:lnTo>
                  <a:pt x="24764" y="274384"/>
                </a:lnTo>
                <a:lnTo>
                  <a:pt x="53176" y="311229"/>
                </a:lnTo>
                <a:lnTo>
                  <a:pt x="90015" y="339647"/>
                </a:lnTo>
                <a:lnTo>
                  <a:pt x="133585" y="357941"/>
                </a:lnTo>
                <a:lnTo>
                  <a:pt x="182191" y="364416"/>
                </a:lnTo>
                <a:lnTo>
                  <a:pt x="230806" y="357941"/>
                </a:lnTo>
                <a:lnTo>
                  <a:pt x="274384" y="339647"/>
                </a:lnTo>
                <a:lnTo>
                  <a:pt x="311229" y="311229"/>
                </a:lnTo>
                <a:lnTo>
                  <a:pt x="339647" y="274384"/>
                </a:lnTo>
                <a:lnTo>
                  <a:pt x="357941" y="230806"/>
                </a:lnTo>
                <a:lnTo>
                  <a:pt x="364416" y="182191"/>
                </a:lnTo>
                <a:close/>
              </a:path>
            </a:pathLst>
          </a:custGeom>
          <a:ln w="2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6275628" y="128724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364416" y="182191"/>
                </a:moveTo>
                <a:lnTo>
                  <a:pt x="357941" y="133585"/>
                </a:lnTo>
                <a:lnTo>
                  <a:pt x="339647" y="90015"/>
                </a:lnTo>
                <a:lnTo>
                  <a:pt x="311229" y="53176"/>
                </a:lnTo>
                <a:lnTo>
                  <a:pt x="274384" y="24764"/>
                </a:lnTo>
                <a:lnTo>
                  <a:pt x="230806" y="6473"/>
                </a:lnTo>
                <a:lnTo>
                  <a:pt x="182191" y="0"/>
                </a:lnTo>
                <a:lnTo>
                  <a:pt x="133585" y="6473"/>
                </a:lnTo>
                <a:lnTo>
                  <a:pt x="90015" y="24764"/>
                </a:lnTo>
                <a:lnTo>
                  <a:pt x="53176" y="53176"/>
                </a:lnTo>
                <a:lnTo>
                  <a:pt x="24764" y="90015"/>
                </a:lnTo>
                <a:lnTo>
                  <a:pt x="6473" y="133585"/>
                </a:lnTo>
                <a:lnTo>
                  <a:pt x="0" y="182191"/>
                </a:lnTo>
                <a:lnTo>
                  <a:pt x="6473" y="230806"/>
                </a:lnTo>
                <a:lnTo>
                  <a:pt x="24764" y="274384"/>
                </a:lnTo>
                <a:lnTo>
                  <a:pt x="53176" y="311229"/>
                </a:lnTo>
                <a:lnTo>
                  <a:pt x="90015" y="339647"/>
                </a:lnTo>
                <a:lnTo>
                  <a:pt x="133585" y="357941"/>
                </a:lnTo>
                <a:lnTo>
                  <a:pt x="182191" y="364416"/>
                </a:lnTo>
                <a:lnTo>
                  <a:pt x="230806" y="357941"/>
                </a:lnTo>
                <a:lnTo>
                  <a:pt x="274384" y="339647"/>
                </a:lnTo>
                <a:lnTo>
                  <a:pt x="311229" y="311229"/>
                </a:lnTo>
                <a:lnTo>
                  <a:pt x="339647" y="274384"/>
                </a:lnTo>
                <a:lnTo>
                  <a:pt x="357941" y="230806"/>
                </a:lnTo>
                <a:lnTo>
                  <a:pt x="364416" y="182191"/>
                </a:lnTo>
                <a:close/>
              </a:path>
            </a:pathLst>
          </a:custGeom>
          <a:ln w="9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6395391" y="1326213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2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7164798" y="128724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90" h="364490">
                <a:moveTo>
                  <a:pt x="364416" y="182191"/>
                </a:moveTo>
                <a:lnTo>
                  <a:pt x="357941" y="133585"/>
                </a:lnTo>
                <a:lnTo>
                  <a:pt x="339647" y="90015"/>
                </a:lnTo>
                <a:lnTo>
                  <a:pt x="311231" y="53176"/>
                </a:lnTo>
                <a:lnTo>
                  <a:pt x="274388" y="24764"/>
                </a:lnTo>
                <a:lnTo>
                  <a:pt x="230815" y="6473"/>
                </a:lnTo>
                <a:lnTo>
                  <a:pt x="182208" y="0"/>
                </a:lnTo>
                <a:lnTo>
                  <a:pt x="133600" y="6473"/>
                </a:lnTo>
                <a:lnTo>
                  <a:pt x="90027" y="24764"/>
                </a:lnTo>
                <a:lnTo>
                  <a:pt x="53184" y="53176"/>
                </a:lnTo>
                <a:lnTo>
                  <a:pt x="24768" y="90015"/>
                </a:lnTo>
                <a:lnTo>
                  <a:pt x="6474" y="133585"/>
                </a:lnTo>
                <a:lnTo>
                  <a:pt x="0" y="182191"/>
                </a:lnTo>
                <a:lnTo>
                  <a:pt x="6474" y="230806"/>
                </a:lnTo>
                <a:lnTo>
                  <a:pt x="24768" y="274384"/>
                </a:lnTo>
                <a:lnTo>
                  <a:pt x="53184" y="311229"/>
                </a:lnTo>
                <a:lnTo>
                  <a:pt x="90027" y="339647"/>
                </a:lnTo>
                <a:lnTo>
                  <a:pt x="133600" y="357941"/>
                </a:lnTo>
                <a:lnTo>
                  <a:pt x="182208" y="364416"/>
                </a:lnTo>
                <a:lnTo>
                  <a:pt x="230815" y="357941"/>
                </a:lnTo>
                <a:lnTo>
                  <a:pt x="274388" y="339647"/>
                </a:lnTo>
                <a:lnTo>
                  <a:pt x="311231" y="311229"/>
                </a:lnTo>
                <a:lnTo>
                  <a:pt x="339647" y="274384"/>
                </a:lnTo>
                <a:lnTo>
                  <a:pt x="357941" y="230806"/>
                </a:lnTo>
                <a:lnTo>
                  <a:pt x="364416" y="182191"/>
                </a:lnTo>
                <a:close/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 txBox="1"/>
          <p:nvPr/>
        </p:nvSpPr>
        <p:spPr>
          <a:xfrm>
            <a:off x="7284530" y="1326213"/>
            <a:ext cx="13017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105" dirty="0">
                <a:latin typeface="Arial"/>
                <a:cs typeface="Arial"/>
              </a:rPr>
              <a:t>q</a:t>
            </a:r>
            <a:r>
              <a:rPr sz="1125" spc="7" baseline="-11111" dirty="0">
                <a:latin typeface="Times New Roman"/>
                <a:cs typeface="Times New Roman"/>
              </a:rPr>
              <a:t>3</a:t>
            </a:r>
            <a:endParaRPr sz="1125" baseline="-11111">
              <a:latin typeface="Times New Roman"/>
              <a:cs typeface="Times New Roman"/>
            </a:endParaRPr>
          </a:p>
        </p:txBody>
      </p:sp>
      <p:sp>
        <p:nvSpPr>
          <p:cNvPr id="45" name="object 44"/>
          <p:cNvSpPr/>
          <p:nvPr/>
        </p:nvSpPr>
        <p:spPr>
          <a:xfrm>
            <a:off x="5700854" y="1612578"/>
            <a:ext cx="614680" cy="618490"/>
          </a:xfrm>
          <a:custGeom>
            <a:avLst/>
            <a:gdLst/>
            <a:ahLst/>
            <a:cxnLst/>
            <a:rect l="l" t="t" r="r" b="b"/>
            <a:pathLst>
              <a:path w="614679" h="618489">
                <a:moveTo>
                  <a:pt x="0" y="617976"/>
                </a:moveTo>
                <a:lnTo>
                  <a:pt x="614611" y="0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6278494" y="1607381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0"/>
                </a:moveTo>
                <a:lnTo>
                  <a:pt x="9555" y="3331"/>
                </a:lnTo>
                <a:lnTo>
                  <a:pt x="21953" y="4058"/>
                </a:lnTo>
                <a:lnTo>
                  <a:pt x="33603" y="3056"/>
                </a:lnTo>
                <a:lnTo>
                  <a:pt x="40918" y="1203"/>
                </a:lnTo>
                <a:lnTo>
                  <a:pt x="39100" y="8536"/>
                </a:lnTo>
                <a:lnTo>
                  <a:pt x="38165" y="20193"/>
                </a:lnTo>
                <a:lnTo>
                  <a:pt x="38964" y="32584"/>
                </a:lnTo>
                <a:lnTo>
                  <a:pt x="42349" y="42121"/>
                </a:lnTo>
              </a:path>
            </a:pathLst>
          </a:custGeom>
          <a:ln w="77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 txBox="1"/>
          <p:nvPr/>
        </p:nvSpPr>
        <p:spPr>
          <a:xfrm>
            <a:off x="5889830" y="1704376"/>
            <a:ext cx="8064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4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7"/>
          <p:cNvSpPr/>
          <p:nvPr/>
        </p:nvSpPr>
        <p:spPr>
          <a:xfrm>
            <a:off x="6234067" y="2333682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89">
                <a:moveTo>
                  <a:pt x="0" y="0"/>
                </a:moveTo>
                <a:lnTo>
                  <a:pt x="4368" y="9104"/>
                </a:lnTo>
                <a:lnTo>
                  <a:pt x="12576" y="18386"/>
                </a:lnTo>
                <a:lnTo>
                  <a:pt x="21482" y="25924"/>
                </a:lnTo>
                <a:lnTo>
                  <a:pt x="27945" y="29799"/>
                </a:lnTo>
                <a:lnTo>
                  <a:pt x="21482" y="33666"/>
                </a:lnTo>
                <a:lnTo>
                  <a:pt x="12576" y="41205"/>
                </a:lnTo>
                <a:lnTo>
                  <a:pt x="4368" y="50490"/>
                </a:lnTo>
                <a:lnTo>
                  <a:pt x="0" y="59598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6638419" y="1351234"/>
            <a:ext cx="523875" cy="52705"/>
          </a:xfrm>
          <a:custGeom>
            <a:avLst/>
            <a:gdLst/>
            <a:ahLst/>
            <a:cxnLst/>
            <a:rect l="l" t="t" r="r" b="b"/>
            <a:pathLst>
              <a:path w="523875" h="52705">
                <a:moveTo>
                  <a:pt x="0" y="52458"/>
                </a:moveTo>
                <a:lnTo>
                  <a:pt x="52040" y="35007"/>
                </a:lnTo>
                <a:lnTo>
                  <a:pt x="101883" y="21056"/>
                </a:lnTo>
                <a:lnTo>
                  <a:pt x="149967" y="10594"/>
                </a:lnTo>
                <a:lnTo>
                  <a:pt x="196726" y="3606"/>
                </a:lnTo>
                <a:lnTo>
                  <a:pt x="242599" y="79"/>
                </a:lnTo>
                <a:lnTo>
                  <a:pt x="288022" y="0"/>
                </a:lnTo>
                <a:lnTo>
                  <a:pt x="333432" y="3355"/>
                </a:lnTo>
                <a:lnTo>
                  <a:pt x="379264" y="10130"/>
                </a:lnTo>
                <a:lnTo>
                  <a:pt x="425957" y="20314"/>
                </a:lnTo>
                <a:lnTo>
                  <a:pt x="473946" y="33891"/>
                </a:lnTo>
                <a:lnTo>
                  <a:pt x="523669" y="50849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7130746" y="1366320"/>
            <a:ext cx="36830" cy="56515"/>
          </a:xfrm>
          <a:custGeom>
            <a:avLst/>
            <a:gdLst/>
            <a:ahLst/>
            <a:cxnLst/>
            <a:rect l="l" t="t" r="r" b="b"/>
            <a:pathLst>
              <a:path w="36829" h="56515">
                <a:moveTo>
                  <a:pt x="20613" y="0"/>
                </a:moveTo>
                <a:lnTo>
                  <a:pt x="21572" y="10083"/>
                </a:lnTo>
                <a:lnTo>
                  <a:pt x="26086" y="21654"/>
                </a:lnTo>
                <a:lnTo>
                  <a:pt x="31859" y="31823"/>
                </a:lnTo>
                <a:lnTo>
                  <a:pt x="36594" y="37699"/>
                </a:lnTo>
                <a:lnTo>
                  <a:pt x="29177" y="39107"/>
                </a:lnTo>
                <a:lnTo>
                  <a:pt x="18193" y="43117"/>
                </a:lnTo>
                <a:lnTo>
                  <a:pt x="7261" y="49011"/>
                </a:lnTo>
                <a:lnTo>
                  <a:pt x="0" y="56070"/>
                </a:lnTo>
              </a:path>
            </a:pathLst>
          </a:custGeom>
          <a:ln w="7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 txBox="1"/>
          <p:nvPr/>
        </p:nvSpPr>
        <p:spPr>
          <a:xfrm>
            <a:off x="6868067" y="1136961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1"/>
          <p:cNvSpPr/>
          <p:nvPr/>
        </p:nvSpPr>
        <p:spPr>
          <a:xfrm>
            <a:off x="6647328" y="1533497"/>
            <a:ext cx="523875" cy="54610"/>
          </a:xfrm>
          <a:custGeom>
            <a:avLst/>
            <a:gdLst/>
            <a:ahLst/>
            <a:cxnLst/>
            <a:rect l="l" t="t" r="r" b="b"/>
            <a:pathLst>
              <a:path w="523875" h="54609">
                <a:moveTo>
                  <a:pt x="523669" y="0"/>
                </a:moveTo>
                <a:lnTo>
                  <a:pt x="471738" y="17777"/>
                </a:lnTo>
                <a:lnTo>
                  <a:pt x="421981" y="32039"/>
                </a:lnTo>
                <a:lnTo>
                  <a:pt x="373963" y="42804"/>
                </a:lnTo>
                <a:lnTo>
                  <a:pt x="327247" y="50086"/>
                </a:lnTo>
                <a:lnTo>
                  <a:pt x="281396" y="53901"/>
                </a:lnTo>
                <a:lnTo>
                  <a:pt x="235973" y="54265"/>
                </a:lnTo>
                <a:lnTo>
                  <a:pt x="190542" y="51194"/>
                </a:lnTo>
                <a:lnTo>
                  <a:pt x="144666" y="44704"/>
                </a:lnTo>
                <a:lnTo>
                  <a:pt x="97908" y="34811"/>
                </a:lnTo>
                <a:lnTo>
                  <a:pt x="49831" y="21529"/>
                </a:lnTo>
                <a:lnTo>
                  <a:pt x="0" y="4877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6642075" y="1517921"/>
            <a:ext cx="36830" cy="56515"/>
          </a:xfrm>
          <a:custGeom>
            <a:avLst/>
            <a:gdLst/>
            <a:ahLst/>
            <a:cxnLst/>
            <a:rect l="l" t="t" r="r" b="b"/>
            <a:pathLst>
              <a:path w="36829" h="56515">
                <a:moveTo>
                  <a:pt x="16175" y="56070"/>
                </a:moveTo>
                <a:lnTo>
                  <a:pt x="15154" y="46017"/>
                </a:lnTo>
                <a:lnTo>
                  <a:pt x="10581" y="34501"/>
                </a:lnTo>
                <a:lnTo>
                  <a:pt x="4761" y="24393"/>
                </a:lnTo>
                <a:lnTo>
                  <a:pt x="0" y="18565"/>
                </a:lnTo>
                <a:lnTo>
                  <a:pt x="7388" y="17116"/>
                </a:lnTo>
                <a:lnTo>
                  <a:pt x="18319" y="13044"/>
                </a:lnTo>
                <a:lnTo>
                  <a:pt x="29187" y="7091"/>
                </a:lnTo>
                <a:lnTo>
                  <a:pt x="36383" y="0"/>
                </a:lnTo>
              </a:path>
            </a:pathLst>
          </a:custGeom>
          <a:ln w="7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 txBox="1"/>
          <p:nvPr/>
        </p:nvSpPr>
        <p:spPr>
          <a:xfrm>
            <a:off x="6868067" y="1582830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5" name="object 54"/>
          <p:cNvSpPr/>
          <p:nvPr/>
        </p:nvSpPr>
        <p:spPr>
          <a:xfrm>
            <a:off x="6457814" y="2555414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500714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6428030" y="3033780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59598" y="0"/>
                </a:moveTo>
                <a:lnTo>
                  <a:pt x="50483" y="4368"/>
                </a:lnTo>
                <a:lnTo>
                  <a:pt x="41197" y="12576"/>
                </a:lnTo>
                <a:lnTo>
                  <a:pt x="33657" y="21482"/>
                </a:lnTo>
                <a:lnTo>
                  <a:pt x="29782" y="27945"/>
                </a:lnTo>
                <a:lnTo>
                  <a:pt x="25917" y="21482"/>
                </a:lnTo>
                <a:lnTo>
                  <a:pt x="18384" y="12576"/>
                </a:lnTo>
                <a:lnTo>
                  <a:pt x="9104" y="4368"/>
                </a:lnTo>
                <a:lnTo>
                  <a:pt x="0" y="0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 txBox="1"/>
          <p:nvPr/>
        </p:nvSpPr>
        <p:spPr>
          <a:xfrm>
            <a:off x="6331164" y="2700885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8" name="object 57"/>
          <p:cNvSpPr/>
          <p:nvPr/>
        </p:nvSpPr>
        <p:spPr>
          <a:xfrm>
            <a:off x="6590122" y="2502464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89">
                <a:moveTo>
                  <a:pt x="0" y="617927"/>
                </a:moveTo>
                <a:lnTo>
                  <a:pt x="617911" y="0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7171160" y="249720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0"/>
                </a:moveTo>
                <a:lnTo>
                  <a:pt x="9526" y="3353"/>
                </a:lnTo>
                <a:lnTo>
                  <a:pt x="21892" y="4115"/>
                </a:lnTo>
                <a:lnTo>
                  <a:pt x="33517" y="3148"/>
                </a:lnTo>
                <a:lnTo>
                  <a:pt x="40821" y="1316"/>
                </a:lnTo>
                <a:lnTo>
                  <a:pt x="38990" y="8621"/>
                </a:lnTo>
                <a:lnTo>
                  <a:pt x="38023" y="20246"/>
                </a:lnTo>
                <a:lnTo>
                  <a:pt x="38784" y="32611"/>
                </a:lnTo>
                <a:lnTo>
                  <a:pt x="42138" y="42138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 txBox="1"/>
          <p:nvPr/>
        </p:nvSpPr>
        <p:spPr>
          <a:xfrm>
            <a:off x="6955492" y="2803233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1" name="object 60"/>
          <p:cNvSpPr/>
          <p:nvPr/>
        </p:nvSpPr>
        <p:spPr>
          <a:xfrm>
            <a:off x="6653649" y="2333679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89">
                <a:moveTo>
                  <a:pt x="27929" y="59598"/>
                </a:moveTo>
                <a:lnTo>
                  <a:pt x="23567" y="50490"/>
                </a:lnTo>
                <a:lnTo>
                  <a:pt x="15360" y="41205"/>
                </a:lnTo>
                <a:lnTo>
                  <a:pt x="6455" y="33666"/>
                </a:lnTo>
                <a:lnTo>
                  <a:pt x="0" y="29799"/>
                </a:lnTo>
                <a:lnTo>
                  <a:pt x="6455" y="25924"/>
                </a:lnTo>
                <a:lnTo>
                  <a:pt x="15360" y="18386"/>
                </a:lnTo>
                <a:lnTo>
                  <a:pt x="23567" y="9104"/>
                </a:lnTo>
                <a:lnTo>
                  <a:pt x="27929" y="0"/>
                </a:lnTo>
              </a:path>
            </a:pathLst>
          </a:custGeom>
          <a:ln w="7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 txBox="1"/>
          <p:nvPr/>
        </p:nvSpPr>
        <p:spPr>
          <a:xfrm>
            <a:off x="5755702" y="2149644"/>
            <a:ext cx="14173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20345" algn="l"/>
                <a:tab pos="500380" algn="l"/>
                <a:tab pos="639445" algn="l"/>
                <a:tab pos="902969" algn="l"/>
                <a:tab pos="1111885" algn="l"/>
                <a:tab pos="1403985" algn="l"/>
              </a:tabLst>
            </a:pPr>
            <a:r>
              <a:rPr sz="11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	</a:t>
            </a:r>
            <a:r>
              <a:rPr sz="1150" spc="-45" dirty="0">
                <a:latin typeface="Arial"/>
                <a:cs typeface="Arial"/>
              </a:rPr>
              <a:t>	</a:t>
            </a:r>
            <a:r>
              <a:rPr sz="1725" i="1" spc="-75" baseline="-26570" dirty="0">
                <a:latin typeface="Arial"/>
                <a:cs typeface="Arial"/>
              </a:rPr>
              <a:t>q</a:t>
            </a:r>
            <a:r>
              <a:rPr sz="1125" spc="-75" baseline="-51851" dirty="0">
                <a:latin typeface="Times New Roman"/>
                <a:cs typeface="Times New Roman"/>
              </a:rPr>
              <a:t>4	</a:t>
            </a:r>
            <a:r>
              <a:rPr sz="7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14857" y="4823643"/>
            <a:ext cx="102171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latin typeface="Times New Roman"/>
                <a:cs typeface="Times New Roman"/>
              </a:rPr>
              <a:t>MSCS–850: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AToC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13832" y="4823643"/>
            <a:ext cx="192468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60" dirty="0">
                <a:latin typeface="Times New Roman"/>
                <a:cs typeface="Times New Roman"/>
              </a:rPr>
              <a:t>Nondeterministic </a:t>
            </a:r>
            <a:r>
              <a:rPr sz="1000" spc="35" dirty="0">
                <a:latin typeface="Times New Roman"/>
                <a:cs typeface="Times New Roman"/>
              </a:rPr>
              <a:t>finite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automata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1315" y="4827597"/>
            <a:ext cx="7373721" cy="198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9"/>
          <p:cNvSpPr/>
          <p:nvPr/>
        </p:nvSpPr>
        <p:spPr>
          <a:xfrm>
            <a:off x="846455" y="876300"/>
            <a:ext cx="7383145" cy="0"/>
          </a:xfrm>
          <a:custGeom>
            <a:avLst/>
            <a:gdLst/>
            <a:ahLst/>
            <a:cxnLst/>
            <a:rect l="l" t="t" r="r" b="b"/>
            <a:pathLst>
              <a:path w="7383145">
                <a:moveTo>
                  <a:pt x="0" y="0"/>
                </a:moveTo>
                <a:lnTo>
                  <a:pt x="738284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0"/>
          <p:cNvSpPr/>
          <p:nvPr/>
        </p:nvSpPr>
        <p:spPr>
          <a:xfrm>
            <a:off x="848983" y="8763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415227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1"/>
          <p:cNvSpPr/>
          <p:nvPr/>
        </p:nvSpPr>
        <p:spPr>
          <a:xfrm>
            <a:off x="8226768" y="8763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415227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2"/>
          <p:cNvSpPr/>
          <p:nvPr/>
        </p:nvSpPr>
        <p:spPr>
          <a:xfrm>
            <a:off x="846455" y="5028577"/>
            <a:ext cx="7383145" cy="0"/>
          </a:xfrm>
          <a:custGeom>
            <a:avLst/>
            <a:gdLst/>
            <a:ahLst/>
            <a:cxnLst/>
            <a:rect l="l" t="t" r="r" b="b"/>
            <a:pathLst>
              <a:path w="7383145">
                <a:moveTo>
                  <a:pt x="0" y="0"/>
                </a:moveTo>
                <a:lnTo>
                  <a:pt x="738284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865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Which one is more expressive?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or NFA?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9858-F49F-4EE0-B1C0-EDECFDAE667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DB656-9980-4DEF-B723-82B0E4163D6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2209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Thank 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CB9E9-41EB-40D7-9F22-245404C4F4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85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Line 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94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02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029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030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031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graphicFrame>
        <p:nvGraphicFramePr>
          <p:cNvPr id="3082" name="Object 103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Line 2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B0F1-B46F-453B-A6BD-4A9E9A943F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Line 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0" name="Object 102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02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102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29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030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031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3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Line 30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31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6861F-57E2-4170-A2BC-6C59E78A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33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Line 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17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4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583920" progId="Equation.3">
                  <p:embed/>
                </p:oleObj>
              </mc:Choice>
              <mc:Fallback>
                <p:oleObj name="Equation" r:id="rId5" imgW="48240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6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71320" progId="Equation.3">
                  <p:embed/>
                </p:oleObj>
              </mc:Choice>
              <mc:Fallback>
                <p:oleObj name="Equation" r:id="rId9" imgW="48240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583920" progId="Equation.3">
                  <p:embed/>
                </p:oleObj>
              </mc:Choice>
              <mc:Fallback>
                <p:oleObj name="Equation" r:id="rId11" imgW="457200" imgH="58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25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477000" y="28194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5148" name="Line 3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Text Box 31"/>
          <p:cNvSpPr txBox="1">
            <a:spLocks noChangeArrowheads="1"/>
          </p:cNvSpPr>
          <p:nvPr/>
        </p:nvSpPr>
        <p:spPr bwMode="auto">
          <a:xfrm>
            <a:off x="457200" y="1981200"/>
            <a:ext cx="41529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input is consumed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0" ma:contentTypeDescription="Create a new document." ma:contentTypeScope="" ma:versionID="29b5d2e3939ad565bec6c3a3fb1b1d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77D85F-7C87-45E2-9283-8856F04B47EB}"/>
</file>

<file path=customXml/itemProps2.xml><?xml version="1.0" encoding="utf-8"?>
<ds:datastoreItem xmlns:ds="http://schemas.openxmlformats.org/officeDocument/2006/customXml" ds:itemID="{DB93F078-57AC-4F04-AF3A-67A69E79F4F8}"/>
</file>

<file path=customXml/itemProps3.xml><?xml version="1.0" encoding="utf-8"?>
<ds:datastoreItem xmlns:ds="http://schemas.openxmlformats.org/officeDocument/2006/customXml" ds:itemID="{E02B7953-8F93-457C-8E66-3FDDADD98AEF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4569</TotalTime>
  <Words>728</Words>
  <Application>Microsoft Office PowerPoint</Application>
  <PresentationFormat>On-screen Show (4:3)</PresentationFormat>
  <Paragraphs>243</Paragraphs>
  <Slides>67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Comic Sans MS</vt:lpstr>
      <vt:lpstr>DejaVu Sans</vt:lpstr>
      <vt:lpstr>Times New Roman</vt:lpstr>
      <vt:lpstr>class</vt:lpstr>
      <vt:lpstr>Equation</vt:lpstr>
      <vt:lpstr>Non-Deterministic Finite Automata</vt:lpstr>
      <vt:lpstr>Course Objectives</vt:lpstr>
      <vt:lpstr>Recap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Note</vt:lpstr>
      <vt:lpstr>Lambda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NFA Example</vt:lpstr>
      <vt:lpstr>PowerPoint Presentation</vt:lpstr>
      <vt:lpstr>PowerPoint Presentation</vt:lpstr>
      <vt:lpstr>PowerPoint Presentation</vt:lpstr>
      <vt:lpstr>Formal Definition of NFAs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Transition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one is more expressive?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Sohail</dc:creator>
  <cp:lastModifiedBy>Hashim Ayub</cp:lastModifiedBy>
  <cp:revision>388</cp:revision>
  <dcterms:created xsi:type="dcterms:W3CDTF">2000-08-31T01:12:33Z</dcterms:created>
  <dcterms:modified xsi:type="dcterms:W3CDTF">2022-10-18T10:06:56Z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