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75" r:id="rId2"/>
    <p:sldId id="444" r:id="rId3"/>
    <p:sldId id="338" r:id="rId4"/>
    <p:sldId id="334" r:id="rId5"/>
    <p:sldId id="340" r:id="rId6"/>
    <p:sldId id="341" r:id="rId7"/>
    <p:sldId id="342" r:id="rId8"/>
    <p:sldId id="343" r:id="rId9"/>
    <p:sldId id="345" r:id="rId10"/>
    <p:sldId id="346" r:id="rId11"/>
    <p:sldId id="347" r:id="rId12"/>
    <p:sldId id="348" r:id="rId13"/>
    <p:sldId id="344" r:id="rId14"/>
    <p:sldId id="335" r:id="rId15"/>
    <p:sldId id="336" r:id="rId16"/>
    <p:sldId id="337" r:id="rId17"/>
    <p:sldId id="339" r:id="rId18"/>
    <p:sldId id="328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16" r:id="rId27"/>
    <p:sldId id="331" r:id="rId28"/>
  </p:sldIdLst>
  <p:sldSz cx="9144000" cy="6858000" type="screen4x3"/>
  <p:notesSz cx="6831013" cy="9396413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9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8766" autoAdjust="0"/>
  </p:normalViewPr>
  <p:slideViewPr>
    <p:cSldViewPr>
      <p:cViewPr varScale="1">
        <p:scale>
          <a:sx n="137" d="100"/>
          <a:sy n="137" d="100"/>
        </p:scale>
        <p:origin x="249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59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5D45A65C-E809-4927-A828-1EC82210B7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79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3-26T09:41:44.6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5705 2456 0,'0'24'78,"0"1"-47,0 0-15,0 0-16,-24 0 0,24-1 15,-50 1 1,50 0-16,-74 25 15,49 24-15,-25-49 16,25 25-16,-24-1 16,-26 50-16,26-49 15,-1 0-15,25-1 16,-49 1-16,49-1 16,-24 1-16,24 0 15,0-1-15,0-49 16,0 25-16,-24 25 15,24-26-15,-25 1 16,25 0-16,1 25 16,-26-26-16,0 26 15,26-25-15,-26 25 0,25-26 16,0 1-16,1 0 16,-1 0-1,25 0-15,-25-25 0,0 49 16,0-24-16,1 0 15,-1 0-15,-25-1 16,50 1 0,-25 25-16,1-1 15,-1-24 1,25 0 0,-25-25-16,0 25 15,25 0-15,-25 24 16,1-49-1,-1 25 1,25 0 0,-25-25-1,25 25 32,0-1-31,-25-24-1,25 25 17,-25-25 15,25 25-47</inkml:trace>
  <inkml:trace contextRef="#ctx0" brushRef="#br0" timeOffset="2189.67">4540 2381 0,'0'25'16,"0"0"-1,0 0 16,0-1-31,0 1 16,0 25-16,24-25 16,-24 24-16,50 26 15,-25-1-15,0-24 16,24-1-16,-49 1 16,50 24-16,-1 1 15,-49-26-15,50-24 16,-25 50-16,24-26 15,-49-24-15,75 25 16,-75-1-16,50-24 16,-50 25-16,49-26 15,-49 1-15,50 0 16,-50 0-16,0 0 16,25-25-16,-1 24 15,1 1-15,-25 0 16,25-25-1,-25 25-15,25-25 16,-25 25-16,25 0 16,-1-1-1,-24 1-15,25-25 16,-25 25 0,25 0-1,-25 0-15,25-1 16,0 26-1,-25-25 1,24 0 0,-24-1-16,0 1 15,25-25 1,-25 25-16,25-25 16,-25 25-16,0 0 15,0-1 1,25 1-1,-25 0 17,0 0-17,0 0 1,0-1 15,0 1-15,25 0-16,-25 0 31,0 0 0,0-1-15,0 1 0,24 0-1,1-25 1,-25 25-16,0 0 31,0-1-15,25 1-1,-25 0 32,0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3-26T10:10:10.0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8657 2828 0,'-25'0'125,"-24"49"-125,-26-24 15,26 25-15,-26 49 16,1-49-16,-25 24 15,24-24-15,26 24 16,-51-24-16,26 24 16,0 0-16,-26 1 15,1-1-15,50-24 0,-1 0 16,-49-1-16,49 1 16,1-25-1,-1 24-15,25-24 16,-24 0-16,24-25 15,25 25-15,-25-25 0,0 0 16,0 24-16,25 1 16,-25 0-16,1 0 15,-1 0-15,0-1 16,0 1-16,0 0 16,1 25-16,-26-26 15,50 1-15,-25 0 16,-24 25-1,24-26 1,0-24-16,25 50 16,-25-50-16,25 25 0,-25-25 15,1 25 1,-1-1 0,25 1-1,-25-25-15,25 25 16,-25 0 15,25 0-15,0-1 62,-25-24-47,1 0-15,24 25-1,-25-25 1,25 25 15,-25 0-15</inkml:trace>
  <inkml:trace contextRef="#ctx0" brushRef="#br0" timeOffset="1673.1">6846 2679 0,'0'-25'0,"0"50"156,0 0-140,25 0-16,0-1 16,0 26-16,24-25 0,-24 49 15,50-24-15,-26-25 16,-24 24-1,50 1-15,-26-1 0,-24-24 0,49 25 16,-49-1 0,0-24-16,25 25 15,-1-25-15,1 24 16,-25 1-16,24-25 16,1 24-16,-25-24 15,24 25-15,1-26 16,-25 1-16,24 25 15,1-25-15,-25-25 16,24 49-16,1-24 16,-25 0-16,24 0 15,-24-25-15,0 25 16,25-1-16,-26-24 16,1 25-16,25 0 15,-25-25-15,24 25 16,-24 0-16,0-25 15,24 24-15,-24 1 16,0 0-16,0 0 16,0-25-16,-25 25 15,24-1-15,1-24 16,0 25-16,0 0 16,0 0-16,-1 0 15,-24-1 1,25 1-1,0-25 17,-25 25-32,25-25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68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4050"/>
            <a:ext cx="5008563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5EFF0CB3-9D23-4D1D-8304-713FDF2ABA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3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FA83B-51C2-4022-9419-1185D7AF0B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5BB63-BE7D-48CC-BF92-A41E4C0BE0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7DF5A-CE0A-48FE-86D9-AC8DC0867D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E4996-E898-470B-B3EE-86D0F8640E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843C8-DEE1-4207-8390-7A4D6BBF72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8FC1C-E82F-487A-B97C-B7A444F315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2C32E-0F0D-4B03-8FBD-9E7881827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AE44C-92FE-4FDF-A735-A4EEFCA46B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11022-3B43-44CF-BD23-039DBB9811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857CD-9EE7-42B9-8253-939DC384D4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D5EC8-1F0A-48A8-9099-A43C686883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6A429B20-8001-42AF-87E6-5A73D37895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0.png"/><Relationship Id="rId7" Type="http://schemas.openxmlformats.org/officeDocument/2006/relationships/image" Target="../media/image1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customXml" Target="../ink/ink1.xml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customXml" Target="../ink/ink2.xm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T_aLK-gLeY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37.png"/><Relationship Id="rId5" Type="http://schemas.openxmlformats.org/officeDocument/2006/relationships/image" Target="../media/image44.png"/><Relationship Id="rId10" Type="http://schemas.openxmlformats.org/officeDocument/2006/relationships/image" Target="../media/image35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7.png"/><Relationship Id="rId7" Type="http://schemas.openxmlformats.org/officeDocument/2006/relationships/image" Target="../media/image5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32.png"/><Relationship Id="rId10" Type="http://schemas.openxmlformats.org/officeDocument/2006/relationships/image" Target="../media/image60.png"/><Relationship Id="rId4" Type="http://schemas.openxmlformats.org/officeDocument/2006/relationships/image" Target="../media/image55.png"/><Relationship Id="rId9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F06B56-01D1-4D4F-8564-7129AE29453F}" type="slidenum">
              <a:rPr lang="en-US"/>
              <a:pPr/>
              <a:t>1</a:t>
            </a:fld>
            <a:endParaRPr 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/>
              <a:t>Regular Expressions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990600"/>
          </a:xfrm>
        </p:spPr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2464" y="304800"/>
            <a:ext cx="2795617" cy="137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Subtitle 2"/>
          <p:cNvSpPr txBox="1">
            <a:spLocks/>
          </p:cNvSpPr>
          <p:nvPr/>
        </p:nvSpPr>
        <p:spPr bwMode="auto">
          <a:xfrm>
            <a:off x="1371600" y="3886200"/>
            <a:ext cx="6934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Course Instructor: </a:t>
            </a:r>
            <a:r>
              <a:rPr lang="en-US" sz="2800" kern="0" dirty="0">
                <a:latin typeface="+mn-lt"/>
              </a:rPr>
              <a:t>Mr. Hashim Ayub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096000"/>
            <a:ext cx="2895600" cy="609600"/>
          </a:xfrm>
        </p:spPr>
        <p:txBody>
          <a:bodyPr/>
          <a:lstStyle/>
          <a:p>
            <a:pPr>
              <a:defRPr/>
            </a:pPr>
            <a:r>
              <a:rPr lang="en-US" sz="1600" dirty="0"/>
              <a:t>Book: Prof. </a:t>
            </a:r>
            <a:r>
              <a:rPr lang="en-US" sz="1600" dirty="0" err="1"/>
              <a:t>Sipser</a:t>
            </a:r>
            <a:r>
              <a:rPr lang="en-US" sz="1600" dirty="0"/>
              <a:t>-MIT</a:t>
            </a:r>
          </a:p>
          <a:p>
            <a:pPr>
              <a:defRPr/>
            </a:pPr>
            <a:r>
              <a:rPr lang="en-US" sz="1600" dirty="0"/>
              <a:t>Slides: Prof. Busch - LSU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538BCD-A6B0-4DEB-8AC1-A32C78C290AE}" type="slidenum">
              <a:rPr lang="en-US"/>
              <a:pPr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701B01-0FB2-40BC-88D2-65E2D599B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25" y="457200"/>
            <a:ext cx="8768149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92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538BCD-A6B0-4DEB-8AC1-A32C78C290AE}" type="slidenum">
              <a:rPr lang="en-US"/>
              <a:pPr/>
              <a:t>11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ECC8BD-3A72-4563-85D2-005BC47C1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7" y="381000"/>
            <a:ext cx="9002763" cy="291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89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538BCD-A6B0-4DEB-8AC1-A32C78C290AE}" type="slidenum">
              <a:rPr lang="en-US"/>
              <a:pPr/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F7278F-8ABF-4DBD-B9C2-8DF14ABE0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37" y="533400"/>
            <a:ext cx="8912463" cy="294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42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538BCD-A6B0-4DEB-8AC1-A32C78C290AE}" type="slidenum">
              <a:rPr lang="en-US"/>
              <a:pPr/>
              <a:t>13</a:t>
            </a:fld>
            <a:endParaRPr lang="en-US"/>
          </a:p>
        </p:txBody>
      </p:sp>
      <p:sp>
        <p:nvSpPr>
          <p:cNvPr id="26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895600"/>
            <a:ext cx="8839200" cy="9144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dirty="0"/>
              <a:t>	Example 2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91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538BCD-A6B0-4DEB-8AC1-A32C78C290AE}" type="slidenum">
              <a:rPr lang="en-US"/>
              <a:pPr/>
              <a:t>14</a:t>
            </a:fld>
            <a:endParaRPr lang="en-US"/>
          </a:p>
        </p:txBody>
      </p:sp>
      <p:sp>
        <p:nvSpPr>
          <p:cNvPr id="31" name="Oval 6">
            <a:extLst>
              <a:ext uri="{FF2B5EF4-FFF2-40B4-BE49-F238E27FC236}">
                <a16:creationId xmlns:a16="http://schemas.microsoft.com/office/drawing/2014/main" id="{FEDCCECC-1501-4233-B127-4D235577C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43148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32" name="Oval 8">
            <a:extLst>
              <a:ext uri="{FF2B5EF4-FFF2-40B4-BE49-F238E27FC236}">
                <a16:creationId xmlns:a16="http://schemas.microsoft.com/office/drawing/2014/main" id="{2477EEAF-C392-47F2-9DFA-282951CEE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43148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2</a:t>
            </a:r>
          </a:p>
        </p:txBody>
      </p:sp>
      <p:sp>
        <p:nvSpPr>
          <p:cNvPr id="33" name="Oval 9">
            <a:extLst>
              <a:ext uri="{FF2B5EF4-FFF2-40B4-BE49-F238E27FC236}">
                <a16:creationId xmlns:a16="http://schemas.microsoft.com/office/drawing/2014/main" id="{969B8CE2-A518-4E1D-BFBE-826D8F411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355285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12">
            <a:extLst>
              <a:ext uri="{FF2B5EF4-FFF2-40B4-BE49-F238E27FC236}">
                <a16:creationId xmlns:a16="http://schemas.microsoft.com/office/drawing/2014/main" id="{D91B965C-8514-415F-B6FF-94C68F3DB017}"/>
              </a:ext>
            </a:extLst>
          </p:cNvPr>
          <p:cNvSpPr>
            <a:spLocks/>
          </p:cNvSpPr>
          <p:nvPr/>
        </p:nvSpPr>
        <p:spPr bwMode="auto">
          <a:xfrm>
            <a:off x="2362200" y="821885"/>
            <a:ext cx="660400" cy="533400"/>
          </a:xfrm>
          <a:custGeom>
            <a:avLst/>
            <a:gdLst>
              <a:gd name="T0" fmla="*/ 304 w 416"/>
              <a:gd name="T1" fmla="*/ 336 h 336"/>
              <a:gd name="T2" fmla="*/ 400 w 416"/>
              <a:gd name="T3" fmla="*/ 96 h 336"/>
              <a:gd name="T4" fmla="*/ 208 w 416"/>
              <a:gd name="T5" fmla="*/ 0 h 336"/>
              <a:gd name="T6" fmla="*/ 16 w 416"/>
              <a:gd name="T7" fmla="*/ 96 h 336"/>
              <a:gd name="T8" fmla="*/ 112 w 416"/>
              <a:gd name="T9" fmla="*/ 336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336"/>
              <a:gd name="T17" fmla="*/ 416 w 416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336">
                <a:moveTo>
                  <a:pt x="304" y="336"/>
                </a:moveTo>
                <a:cubicBezTo>
                  <a:pt x="360" y="244"/>
                  <a:pt x="416" y="152"/>
                  <a:pt x="400" y="96"/>
                </a:cubicBezTo>
                <a:cubicBezTo>
                  <a:pt x="384" y="40"/>
                  <a:pt x="272" y="0"/>
                  <a:pt x="208" y="0"/>
                </a:cubicBezTo>
                <a:cubicBezTo>
                  <a:pt x="144" y="0"/>
                  <a:pt x="32" y="40"/>
                  <a:pt x="16" y="96"/>
                </a:cubicBezTo>
                <a:cubicBezTo>
                  <a:pt x="0" y="152"/>
                  <a:pt x="56" y="244"/>
                  <a:pt x="112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" name="Line 15">
            <a:extLst>
              <a:ext uri="{FF2B5EF4-FFF2-40B4-BE49-F238E27FC236}">
                <a16:creationId xmlns:a16="http://schemas.microsoft.com/office/drawing/2014/main" id="{BD0C878B-E676-4CC0-9F4F-60E2BFD37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166008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211BBE1B-881F-4D36-A6D9-A0CC4DD23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25471"/>
            <a:ext cx="2971800" cy="338453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18">
                <a:extLst>
                  <a:ext uri="{FF2B5EF4-FFF2-40B4-BE49-F238E27FC236}">
                    <a16:creationId xmlns:a16="http://schemas.microsoft.com/office/drawing/2014/main" id="{E4CFF39C-068A-4401-AFCA-0670A04C5E61}"/>
                  </a:ext>
                </a:extLst>
              </p:cNvPr>
              <p:cNvSpPr txBox="1"/>
              <p:nvPr/>
            </p:nvSpPr>
            <p:spPr bwMode="auto">
              <a:xfrm>
                <a:off x="875054" y="76200"/>
                <a:ext cx="544513" cy="3937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𝑁𝐹𝐴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Object 18">
                <a:extLst>
                  <a:ext uri="{FF2B5EF4-FFF2-40B4-BE49-F238E27FC236}">
                    <a16:creationId xmlns:a16="http://schemas.microsoft.com/office/drawing/2014/main" id="{E4CFF39C-068A-4401-AFCA-0670A04C5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5054" y="76200"/>
                <a:ext cx="544513" cy="393700"/>
              </a:xfrm>
              <a:prstGeom prst="rect">
                <a:avLst/>
              </a:prstGeom>
              <a:blipFill>
                <a:blip r:embed="rId2"/>
                <a:stretch>
                  <a:fillRect r="-15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5A8B07F-24BA-4F5D-BF65-D1458B42FD8F}"/>
              </a:ext>
            </a:extLst>
          </p:cNvPr>
          <p:cNvSpPr txBox="1"/>
          <p:nvPr/>
        </p:nvSpPr>
        <p:spPr>
          <a:xfrm flipH="1">
            <a:off x="1476693" y="852094"/>
            <a:ext cx="308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66324CF-2CFA-4261-B398-7A1443D7C3B4}"/>
              </a:ext>
            </a:extLst>
          </p:cNvPr>
          <p:cNvSpPr txBox="1"/>
          <p:nvPr/>
        </p:nvSpPr>
        <p:spPr>
          <a:xfrm flipH="1">
            <a:off x="2534334" y="359622"/>
            <a:ext cx="308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5" name="Freeform 27">
            <a:extLst>
              <a:ext uri="{FF2B5EF4-FFF2-40B4-BE49-F238E27FC236}">
                <a16:creationId xmlns:a16="http://schemas.microsoft.com/office/drawing/2014/main" id="{B7BB3118-20A1-4340-BB11-755D2AEEEE56}"/>
              </a:ext>
            </a:extLst>
          </p:cNvPr>
          <p:cNvSpPr>
            <a:spLocks/>
          </p:cNvSpPr>
          <p:nvPr/>
        </p:nvSpPr>
        <p:spPr bwMode="auto">
          <a:xfrm>
            <a:off x="1052342" y="1317185"/>
            <a:ext cx="1295400" cy="304800"/>
          </a:xfrm>
          <a:custGeom>
            <a:avLst/>
            <a:gdLst>
              <a:gd name="T0" fmla="*/ 912 w 912"/>
              <a:gd name="T1" fmla="*/ 248 h 248"/>
              <a:gd name="T2" fmla="*/ 528 w 912"/>
              <a:gd name="T3" fmla="*/ 8 h 248"/>
              <a:gd name="T4" fmla="*/ 0 w 912"/>
              <a:gd name="T5" fmla="*/ 200 h 248"/>
              <a:gd name="T6" fmla="*/ 0 60000 65536"/>
              <a:gd name="T7" fmla="*/ 0 60000 65536"/>
              <a:gd name="T8" fmla="*/ 0 60000 65536"/>
              <a:gd name="T9" fmla="*/ 0 w 912"/>
              <a:gd name="T10" fmla="*/ 0 h 248"/>
              <a:gd name="T11" fmla="*/ 912 w 912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248">
                <a:moveTo>
                  <a:pt x="912" y="248"/>
                </a:moveTo>
                <a:cubicBezTo>
                  <a:pt x="796" y="132"/>
                  <a:pt x="680" y="16"/>
                  <a:pt x="528" y="8"/>
                </a:cubicBezTo>
                <a:cubicBezTo>
                  <a:pt x="376" y="0"/>
                  <a:pt x="188" y="100"/>
                  <a:pt x="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26">
            <a:extLst>
              <a:ext uri="{FF2B5EF4-FFF2-40B4-BE49-F238E27FC236}">
                <a16:creationId xmlns:a16="http://schemas.microsoft.com/office/drawing/2014/main" id="{2F759A20-CC14-49F2-AC4B-F94AA10B881E}"/>
              </a:ext>
            </a:extLst>
          </p:cNvPr>
          <p:cNvSpPr>
            <a:spLocks/>
          </p:cNvSpPr>
          <p:nvPr/>
        </p:nvSpPr>
        <p:spPr bwMode="auto">
          <a:xfrm>
            <a:off x="993531" y="1836528"/>
            <a:ext cx="1447800" cy="317500"/>
          </a:xfrm>
          <a:custGeom>
            <a:avLst/>
            <a:gdLst>
              <a:gd name="T0" fmla="*/ 0 w 912"/>
              <a:gd name="T1" fmla="*/ 0 h 248"/>
              <a:gd name="T2" fmla="*/ 432 w 912"/>
              <a:gd name="T3" fmla="*/ 240 h 248"/>
              <a:gd name="T4" fmla="*/ 912 w 912"/>
              <a:gd name="T5" fmla="*/ 48 h 248"/>
              <a:gd name="T6" fmla="*/ 0 60000 65536"/>
              <a:gd name="T7" fmla="*/ 0 60000 65536"/>
              <a:gd name="T8" fmla="*/ 0 60000 65536"/>
              <a:gd name="T9" fmla="*/ 0 w 912"/>
              <a:gd name="T10" fmla="*/ 0 h 248"/>
              <a:gd name="T11" fmla="*/ 912 w 912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248">
                <a:moveTo>
                  <a:pt x="0" y="0"/>
                </a:moveTo>
                <a:cubicBezTo>
                  <a:pt x="140" y="116"/>
                  <a:pt x="280" y="232"/>
                  <a:pt x="432" y="240"/>
                </a:cubicBezTo>
                <a:cubicBezTo>
                  <a:pt x="584" y="248"/>
                  <a:pt x="748" y="148"/>
                  <a:pt x="912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4C0854B-5117-4A30-A006-412BDB5A1AE8}"/>
              </a:ext>
            </a:extLst>
          </p:cNvPr>
          <p:cNvSpPr txBox="1"/>
          <p:nvPr/>
        </p:nvSpPr>
        <p:spPr>
          <a:xfrm flipH="1">
            <a:off x="1476693" y="1974296"/>
            <a:ext cx="308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8" name="Oval 8">
            <a:extLst>
              <a:ext uri="{FF2B5EF4-FFF2-40B4-BE49-F238E27FC236}">
                <a16:creationId xmlns:a16="http://schemas.microsoft.com/office/drawing/2014/main" id="{36275C1C-E40A-49FB-A45E-1D866C819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200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69" name="Oval 9">
            <a:extLst>
              <a:ext uri="{FF2B5EF4-FFF2-40B4-BE49-F238E27FC236}">
                <a16:creationId xmlns:a16="http://schemas.microsoft.com/office/drawing/2014/main" id="{D729DA36-2555-4BC6-9775-E25A9EA9D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124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15">
            <a:extLst>
              <a:ext uri="{FF2B5EF4-FFF2-40B4-BE49-F238E27FC236}">
                <a16:creationId xmlns:a16="http://schemas.microsoft.com/office/drawing/2014/main" id="{48048676-04AF-4754-9B73-76E89E71C3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5529" y="1971254"/>
            <a:ext cx="914402" cy="11529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D53270A-8B58-4547-AEEC-FF91B87B718F}"/>
              </a:ext>
            </a:extLst>
          </p:cNvPr>
          <p:cNvSpPr txBox="1"/>
          <p:nvPr/>
        </p:nvSpPr>
        <p:spPr>
          <a:xfrm flipH="1">
            <a:off x="2114318" y="2368571"/>
            <a:ext cx="308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2" name="Freeform 27">
            <a:extLst>
              <a:ext uri="{FF2B5EF4-FFF2-40B4-BE49-F238E27FC236}">
                <a16:creationId xmlns:a16="http://schemas.microsoft.com/office/drawing/2014/main" id="{C08FA862-986D-4247-BBB2-86BE278F6C54}"/>
              </a:ext>
            </a:extLst>
          </p:cNvPr>
          <p:cNvSpPr>
            <a:spLocks/>
          </p:cNvSpPr>
          <p:nvPr/>
        </p:nvSpPr>
        <p:spPr bwMode="auto">
          <a:xfrm rot="14291667">
            <a:off x="52391" y="2410875"/>
            <a:ext cx="1682426" cy="437967"/>
          </a:xfrm>
          <a:custGeom>
            <a:avLst/>
            <a:gdLst>
              <a:gd name="T0" fmla="*/ 912 w 912"/>
              <a:gd name="T1" fmla="*/ 248 h 248"/>
              <a:gd name="T2" fmla="*/ 528 w 912"/>
              <a:gd name="T3" fmla="*/ 8 h 248"/>
              <a:gd name="T4" fmla="*/ 0 w 912"/>
              <a:gd name="T5" fmla="*/ 200 h 248"/>
              <a:gd name="T6" fmla="*/ 0 60000 65536"/>
              <a:gd name="T7" fmla="*/ 0 60000 65536"/>
              <a:gd name="T8" fmla="*/ 0 60000 65536"/>
              <a:gd name="T9" fmla="*/ 0 w 912"/>
              <a:gd name="T10" fmla="*/ 0 h 248"/>
              <a:gd name="T11" fmla="*/ 912 w 912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248">
                <a:moveTo>
                  <a:pt x="912" y="248"/>
                </a:moveTo>
                <a:cubicBezTo>
                  <a:pt x="796" y="132"/>
                  <a:pt x="680" y="16"/>
                  <a:pt x="528" y="8"/>
                </a:cubicBezTo>
                <a:cubicBezTo>
                  <a:pt x="376" y="0"/>
                  <a:pt x="188" y="100"/>
                  <a:pt x="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3437468-B58D-478A-941B-C9F4272CE26E}"/>
              </a:ext>
            </a:extLst>
          </p:cNvPr>
          <p:cNvSpPr txBox="1"/>
          <p:nvPr/>
        </p:nvSpPr>
        <p:spPr>
          <a:xfrm flipH="1">
            <a:off x="540996" y="2702954"/>
            <a:ext cx="308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7" name="Line 15">
            <a:extLst>
              <a:ext uri="{FF2B5EF4-FFF2-40B4-BE49-F238E27FC236}">
                <a16:creationId xmlns:a16="http://schemas.microsoft.com/office/drawing/2014/main" id="{78DE86E4-5B13-4F9D-A44D-1EAC2F7993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923" y="1888684"/>
            <a:ext cx="673134" cy="13117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2B674D-199A-4A73-9B19-914D6B0DED7F}"/>
              </a:ext>
            </a:extLst>
          </p:cNvPr>
          <p:cNvSpPr txBox="1"/>
          <p:nvPr/>
        </p:nvSpPr>
        <p:spPr>
          <a:xfrm flipH="1">
            <a:off x="818803" y="2193931"/>
            <a:ext cx="308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0" name="Oval 6">
            <a:extLst>
              <a:ext uri="{FF2B5EF4-FFF2-40B4-BE49-F238E27FC236}">
                <a16:creationId xmlns:a16="http://schemas.microsoft.com/office/drawing/2014/main" id="{2170E448-4804-41E5-BEE9-DFB669768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81248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82" name="Oval 9">
            <a:extLst>
              <a:ext uri="{FF2B5EF4-FFF2-40B4-BE49-F238E27FC236}">
                <a16:creationId xmlns:a16="http://schemas.microsoft.com/office/drawing/2014/main" id="{DE024D29-34D3-42B7-BFB3-01522DBBE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736284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2</a:t>
            </a:r>
          </a:p>
        </p:txBody>
      </p:sp>
      <p:sp>
        <p:nvSpPr>
          <p:cNvPr id="83" name="Freeform 12">
            <a:extLst>
              <a:ext uri="{FF2B5EF4-FFF2-40B4-BE49-F238E27FC236}">
                <a16:creationId xmlns:a16="http://schemas.microsoft.com/office/drawing/2014/main" id="{6E25B272-55DE-4F81-9330-92EDA4A315FD}"/>
              </a:ext>
            </a:extLst>
          </p:cNvPr>
          <p:cNvSpPr>
            <a:spLocks/>
          </p:cNvSpPr>
          <p:nvPr/>
        </p:nvSpPr>
        <p:spPr bwMode="auto">
          <a:xfrm>
            <a:off x="7010400" y="1202884"/>
            <a:ext cx="660400" cy="533400"/>
          </a:xfrm>
          <a:custGeom>
            <a:avLst/>
            <a:gdLst>
              <a:gd name="T0" fmla="*/ 304 w 416"/>
              <a:gd name="T1" fmla="*/ 336 h 336"/>
              <a:gd name="T2" fmla="*/ 400 w 416"/>
              <a:gd name="T3" fmla="*/ 96 h 336"/>
              <a:gd name="T4" fmla="*/ 208 w 416"/>
              <a:gd name="T5" fmla="*/ 0 h 336"/>
              <a:gd name="T6" fmla="*/ 16 w 416"/>
              <a:gd name="T7" fmla="*/ 96 h 336"/>
              <a:gd name="T8" fmla="*/ 112 w 416"/>
              <a:gd name="T9" fmla="*/ 336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336"/>
              <a:gd name="T17" fmla="*/ 416 w 416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336">
                <a:moveTo>
                  <a:pt x="304" y="336"/>
                </a:moveTo>
                <a:cubicBezTo>
                  <a:pt x="360" y="244"/>
                  <a:pt x="416" y="152"/>
                  <a:pt x="400" y="96"/>
                </a:cubicBezTo>
                <a:cubicBezTo>
                  <a:pt x="384" y="40"/>
                  <a:pt x="272" y="0"/>
                  <a:pt x="208" y="0"/>
                </a:cubicBezTo>
                <a:cubicBezTo>
                  <a:pt x="144" y="0"/>
                  <a:pt x="32" y="40"/>
                  <a:pt x="16" y="96"/>
                </a:cubicBezTo>
                <a:cubicBezTo>
                  <a:pt x="0" y="152"/>
                  <a:pt x="56" y="244"/>
                  <a:pt x="112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4" name="Line 15">
            <a:extLst>
              <a:ext uri="{FF2B5EF4-FFF2-40B4-BE49-F238E27FC236}">
                <a16:creationId xmlns:a16="http://schemas.microsoft.com/office/drawing/2014/main" id="{3DFD77AC-77E9-4CA7-B1E0-66E7349D3A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00425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16">
            <a:extLst>
              <a:ext uri="{FF2B5EF4-FFF2-40B4-BE49-F238E27FC236}">
                <a16:creationId xmlns:a16="http://schemas.microsoft.com/office/drawing/2014/main" id="{6F8276F6-9DD8-4ECA-8A91-B9EC6498A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0531" y="806469"/>
            <a:ext cx="4264269" cy="44670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5D73D26-4426-4044-8081-E6738372A312}"/>
              </a:ext>
            </a:extLst>
          </p:cNvPr>
          <p:cNvSpPr txBox="1"/>
          <p:nvPr/>
        </p:nvSpPr>
        <p:spPr>
          <a:xfrm flipH="1">
            <a:off x="6124893" y="1233093"/>
            <a:ext cx="308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7" name="Freeform 27">
            <a:extLst>
              <a:ext uri="{FF2B5EF4-FFF2-40B4-BE49-F238E27FC236}">
                <a16:creationId xmlns:a16="http://schemas.microsoft.com/office/drawing/2014/main" id="{977CEA79-28F6-4112-9AC3-F503C60E2AAD}"/>
              </a:ext>
            </a:extLst>
          </p:cNvPr>
          <p:cNvSpPr>
            <a:spLocks/>
          </p:cNvSpPr>
          <p:nvPr/>
        </p:nvSpPr>
        <p:spPr bwMode="auto">
          <a:xfrm>
            <a:off x="5700542" y="1698184"/>
            <a:ext cx="1295400" cy="304800"/>
          </a:xfrm>
          <a:custGeom>
            <a:avLst/>
            <a:gdLst>
              <a:gd name="T0" fmla="*/ 912 w 912"/>
              <a:gd name="T1" fmla="*/ 248 h 248"/>
              <a:gd name="T2" fmla="*/ 528 w 912"/>
              <a:gd name="T3" fmla="*/ 8 h 248"/>
              <a:gd name="T4" fmla="*/ 0 w 912"/>
              <a:gd name="T5" fmla="*/ 200 h 248"/>
              <a:gd name="T6" fmla="*/ 0 60000 65536"/>
              <a:gd name="T7" fmla="*/ 0 60000 65536"/>
              <a:gd name="T8" fmla="*/ 0 60000 65536"/>
              <a:gd name="T9" fmla="*/ 0 w 912"/>
              <a:gd name="T10" fmla="*/ 0 h 248"/>
              <a:gd name="T11" fmla="*/ 912 w 912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248">
                <a:moveTo>
                  <a:pt x="912" y="248"/>
                </a:moveTo>
                <a:cubicBezTo>
                  <a:pt x="796" y="132"/>
                  <a:pt x="680" y="16"/>
                  <a:pt x="528" y="8"/>
                </a:cubicBezTo>
                <a:cubicBezTo>
                  <a:pt x="376" y="0"/>
                  <a:pt x="188" y="100"/>
                  <a:pt x="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26">
            <a:extLst>
              <a:ext uri="{FF2B5EF4-FFF2-40B4-BE49-F238E27FC236}">
                <a16:creationId xmlns:a16="http://schemas.microsoft.com/office/drawing/2014/main" id="{0CDD346E-3229-46C8-BDF9-184C29A83010}"/>
              </a:ext>
            </a:extLst>
          </p:cNvPr>
          <p:cNvSpPr>
            <a:spLocks/>
          </p:cNvSpPr>
          <p:nvPr/>
        </p:nvSpPr>
        <p:spPr bwMode="auto">
          <a:xfrm>
            <a:off x="5641731" y="2217527"/>
            <a:ext cx="1447800" cy="317500"/>
          </a:xfrm>
          <a:custGeom>
            <a:avLst/>
            <a:gdLst>
              <a:gd name="T0" fmla="*/ 0 w 912"/>
              <a:gd name="T1" fmla="*/ 0 h 248"/>
              <a:gd name="T2" fmla="*/ 432 w 912"/>
              <a:gd name="T3" fmla="*/ 240 h 248"/>
              <a:gd name="T4" fmla="*/ 912 w 912"/>
              <a:gd name="T5" fmla="*/ 48 h 248"/>
              <a:gd name="T6" fmla="*/ 0 60000 65536"/>
              <a:gd name="T7" fmla="*/ 0 60000 65536"/>
              <a:gd name="T8" fmla="*/ 0 60000 65536"/>
              <a:gd name="T9" fmla="*/ 0 w 912"/>
              <a:gd name="T10" fmla="*/ 0 h 248"/>
              <a:gd name="T11" fmla="*/ 912 w 912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248">
                <a:moveTo>
                  <a:pt x="0" y="0"/>
                </a:moveTo>
                <a:cubicBezTo>
                  <a:pt x="140" y="116"/>
                  <a:pt x="280" y="232"/>
                  <a:pt x="432" y="240"/>
                </a:cubicBezTo>
                <a:cubicBezTo>
                  <a:pt x="584" y="248"/>
                  <a:pt x="748" y="148"/>
                  <a:pt x="912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6EB3F0D-4F97-4091-94C4-C74D47B3D802}"/>
              </a:ext>
            </a:extLst>
          </p:cNvPr>
          <p:cNvSpPr txBox="1"/>
          <p:nvPr/>
        </p:nvSpPr>
        <p:spPr>
          <a:xfrm flipH="1">
            <a:off x="6124893" y="2355295"/>
            <a:ext cx="308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1" name="Oval 9">
            <a:extLst>
              <a:ext uri="{FF2B5EF4-FFF2-40B4-BE49-F238E27FC236}">
                <a16:creationId xmlns:a16="http://schemas.microsoft.com/office/drawing/2014/main" id="{8DFD126F-3A77-4B2A-9983-ADD06A60A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505199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92" name="Line 15">
            <a:extLst>
              <a:ext uri="{FF2B5EF4-FFF2-40B4-BE49-F238E27FC236}">
                <a16:creationId xmlns:a16="http://schemas.microsoft.com/office/drawing/2014/main" id="{786BD71F-46EA-4236-8605-8AE490E7BE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3729" y="2352253"/>
            <a:ext cx="914402" cy="11529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42B1682-92D1-483F-8DE0-CEF457DB377E}"/>
              </a:ext>
            </a:extLst>
          </p:cNvPr>
          <p:cNvSpPr txBox="1"/>
          <p:nvPr/>
        </p:nvSpPr>
        <p:spPr>
          <a:xfrm flipH="1">
            <a:off x="6762518" y="2749570"/>
            <a:ext cx="308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4" name="Freeform 27">
            <a:extLst>
              <a:ext uri="{FF2B5EF4-FFF2-40B4-BE49-F238E27FC236}">
                <a16:creationId xmlns:a16="http://schemas.microsoft.com/office/drawing/2014/main" id="{054AECF3-1CA5-4EF7-9985-4E23E2D053DD}"/>
              </a:ext>
            </a:extLst>
          </p:cNvPr>
          <p:cNvSpPr>
            <a:spLocks/>
          </p:cNvSpPr>
          <p:nvPr/>
        </p:nvSpPr>
        <p:spPr bwMode="auto">
          <a:xfrm rot="14291667">
            <a:off x="4700591" y="2791874"/>
            <a:ext cx="1682426" cy="437967"/>
          </a:xfrm>
          <a:custGeom>
            <a:avLst/>
            <a:gdLst>
              <a:gd name="T0" fmla="*/ 912 w 912"/>
              <a:gd name="T1" fmla="*/ 248 h 248"/>
              <a:gd name="T2" fmla="*/ 528 w 912"/>
              <a:gd name="T3" fmla="*/ 8 h 248"/>
              <a:gd name="T4" fmla="*/ 0 w 912"/>
              <a:gd name="T5" fmla="*/ 200 h 248"/>
              <a:gd name="T6" fmla="*/ 0 60000 65536"/>
              <a:gd name="T7" fmla="*/ 0 60000 65536"/>
              <a:gd name="T8" fmla="*/ 0 60000 65536"/>
              <a:gd name="T9" fmla="*/ 0 w 912"/>
              <a:gd name="T10" fmla="*/ 0 h 248"/>
              <a:gd name="T11" fmla="*/ 912 w 912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248">
                <a:moveTo>
                  <a:pt x="912" y="248"/>
                </a:moveTo>
                <a:cubicBezTo>
                  <a:pt x="796" y="132"/>
                  <a:pt x="680" y="16"/>
                  <a:pt x="528" y="8"/>
                </a:cubicBezTo>
                <a:cubicBezTo>
                  <a:pt x="376" y="0"/>
                  <a:pt x="188" y="100"/>
                  <a:pt x="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3C9CC56-8A03-4052-933C-4F3C3714619A}"/>
              </a:ext>
            </a:extLst>
          </p:cNvPr>
          <p:cNvSpPr txBox="1"/>
          <p:nvPr/>
        </p:nvSpPr>
        <p:spPr>
          <a:xfrm flipH="1">
            <a:off x="5189196" y="3083953"/>
            <a:ext cx="308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6" name="Line 15">
            <a:extLst>
              <a:ext uri="{FF2B5EF4-FFF2-40B4-BE49-F238E27FC236}">
                <a16:creationId xmlns:a16="http://schemas.microsoft.com/office/drawing/2014/main" id="{81E778D3-45A8-4609-87A1-DB7FA84095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8123" y="2269683"/>
            <a:ext cx="673134" cy="13117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5B2E884-D398-48C1-B3DD-883625F6DF41}"/>
              </a:ext>
            </a:extLst>
          </p:cNvPr>
          <p:cNvSpPr txBox="1"/>
          <p:nvPr/>
        </p:nvSpPr>
        <p:spPr>
          <a:xfrm flipH="1">
            <a:off x="5467003" y="2574930"/>
            <a:ext cx="308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8" name="Oval 6">
            <a:extLst>
              <a:ext uri="{FF2B5EF4-FFF2-40B4-BE49-F238E27FC236}">
                <a16:creationId xmlns:a16="http://schemas.microsoft.com/office/drawing/2014/main" id="{D16F4927-856E-4A3F-B088-2FFCF3525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971" y="1723347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S</a:t>
            </a:r>
          </a:p>
        </p:txBody>
      </p:sp>
      <p:sp>
        <p:nvSpPr>
          <p:cNvPr id="99" name="Line 15">
            <a:extLst>
              <a:ext uri="{FF2B5EF4-FFF2-40B4-BE49-F238E27FC236}">
                <a16:creationId xmlns:a16="http://schemas.microsoft.com/office/drawing/2014/main" id="{07A941A1-9836-4703-BB70-825E289484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6571" y="1971254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3EDDBD-1DB4-42A3-A86A-0A84D7DD91B5}"/>
                  </a:ext>
                </a:extLst>
              </p:cNvPr>
              <p:cNvSpPr txBox="1"/>
              <p:nvPr/>
            </p:nvSpPr>
            <p:spPr>
              <a:xfrm>
                <a:off x="4643902" y="1584493"/>
                <a:ext cx="55230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3EDDBD-1DB4-42A3-A86A-0A84D7DD9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902" y="1584493"/>
                <a:ext cx="55230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8">
            <a:extLst>
              <a:ext uri="{FF2B5EF4-FFF2-40B4-BE49-F238E27FC236}">
                <a16:creationId xmlns:a16="http://schemas.microsoft.com/office/drawing/2014/main" id="{C136A596-F4F0-4530-84F3-005A719AF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648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r</a:t>
            </a:r>
          </a:p>
        </p:txBody>
      </p:sp>
      <p:sp>
        <p:nvSpPr>
          <p:cNvPr id="102" name="Oval 9">
            <a:extLst>
              <a:ext uri="{FF2B5EF4-FFF2-40B4-BE49-F238E27FC236}">
                <a16:creationId xmlns:a16="http://schemas.microsoft.com/office/drawing/2014/main" id="{B73A0A10-2A50-4DFC-93D2-ABE0D86FA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572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15">
            <a:extLst>
              <a:ext uri="{FF2B5EF4-FFF2-40B4-BE49-F238E27FC236}">
                <a16:creationId xmlns:a16="http://schemas.microsoft.com/office/drawing/2014/main" id="{03FDD411-8A9B-46FC-8890-79753A8F09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8471" y="2345884"/>
            <a:ext cx="162132" cy="2226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15">
            <a:extLst>
              <a:ext uri="{FF2B5EF4-FFF2-40B4-BE49-F238E27FC236}">
                <a16:creationId xmlns:a16="http://schemas.microsoft.com/office/drawing/2014/main" id="{1714C6BF-FDBA-4D02-8814-D847B75D54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3729" y="4114799"/>
            <a:ext cx="911471" cy="5651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22DBED1B-045D-4418-8840-1AC38312F632}"/>
                  </a:ext>
                </a:extLst>
              </p:cNvPr>
              <p:cNvSpPr txBox="1"/>
              <p:nvPr/>
            </p:nvSpPr>
            <p:spPr>
              <a:xfrm>
                <a:off x="7340600" y="3083953"/>
                <a:ext cx="55230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22DBED1B-045D-4418-8840-1AC38312F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600" y="3083953"/>
                <a:ext cx="55230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A16BB29-D870-40BE-BCE4-6959FCE46EB5}"/>
                  </a:ext>
                </a:extLst>
              </p:cNvPr>
              <p:cNvSpPr txBox="1"/>
              <p:nvPr/>
            </p:nvSpPr>
            <p:spPr>
              <a:xfrm>
                <a:off x="6353249" y="4212651"/>
                <a:ext cx="55230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A16BB29-D870-40BE-BCE4-6959FCE46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249" y="4212651"/>
                <a:ext cx="55230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A3BFD496-FF6D-497D-9076-D0BB7EC33C1C}"/>
              </a:ext>
            </a:extLst>
          </p:cNvPr>
          <p:cNvSpPr txBox="1"/>
          <p:nvPr/>
        </p:nvSpPr>
        <p:spPr>
          <a:xfrm flipH="1">
            <a:off x="7260664" y="765505"/>
            <a:ext cx="308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8099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538BCD-A6B0-4DEB-8AC1-A32C78C290AE}" type="slidenum">
              <a:rPr lang="en-US"/>
              <a:pPr/>
              <a:t>15</a:t>
            </a:fld>
            <a:endParaRPr lang="en-US"/>
          </a:p>
        </p:txBody>
      </p:sp>
      <p:sp>
        <p:nvSpPr>
          <p:cNvPr id="80" name="Oval 6">
            <a:extLst>
              <a:ext uri="{FF2B5EF4-FFF2-40B4-BE49-F238E27FC236}">
                <a16:creationId xmlns:a16="http://schemas.microsoft.com/office/drawing/2014/main" id="{2170E448-4804-41E5-BEE9-DFB669768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269" y="103477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82" name="Oval 9">
            <a:extLst>
              <a:ext uri="{FF2B5EF4-FFF2-40B4-BE49-F238E27FC236}">
                <a16:creationId xmlns:a16="http://schemas.microsoft.com/office/drawing/2014/main" id="{DE024D29-34D3-42B7-BFB3-01522DBBE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869" y="95857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2</a:t>
            </a:r>
          </a:p>
        </p:txBody>
      </p:sp>
      <p:sp>
        <p:nvSpPr>
          <p:cNvPr id="83" name="Freeform 12">
            <a:extLst>
              <a:ext uri="{FF2B5EF4-FFF2-40B4-BE49-F238E27FC236}">
                <a16:creationId xmlns:a16="http://schemas.microsoft.com/office/drawing/2014/main" id="{6E25B272-55DE-4F81-9330-92EDA4A315FD}"/>
              </a:ext>
            </a:extLst>
          </p:cNvPr>
          <p:cNvSpPr>
            <a:spLocks/>
          </p:cNvSpPr>
          <p:nvPr/>
        </p:nvSpPr>
        <p:spPr bwMode="auto">
          <a:xfrm>
            <a:off x="3349869" y="425178"/>
            <a:ext cx="660400" cy="533400"/>
          </a:xfrm>
          <a:custGeom>
            <a:avLst/>
            <a:gdLst>
              <a:gd name="T0" fmla="*/ 304 w 416"/>
              <a:gd name="T1" fmla="*/ 336 h 336"/>
              <a:gd name="T2" fmla="*/ 400 w 416"/>
              <a:gd name="T3" fmla="*/ 96 h 336"/>
              <a:gd name="T4" fmla="*/ 208 w 416"/>
              <a:gd name="T5" fmla="*/ 0 h 336"/>
              <a:gd name="T6" fmla="*/ 16 w 416"/>
              <a:gd name="T7" fmla="*/ 96 h 336"/>
              <a:gd name="T8" fmla="*/ 112 w 416"/>
              <a:gd name="T9" fmla="*/ 336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336"/>
              <a:gd name="T17" fmla="*/ 416 w 416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336">
                <a:moveTo>
                  <a:pt x="304" y="336"/>
                </a:moveTo>
                <a:cubicBezTo>
                  <a:pt x="360" y="244"/>
                  <a:pt x="416" y="152"/>
                  <a:pt x="400" y="96"/>
                </a:cubicBezTo>
                <a:cubicBezTo>
                  <a:pt x="384" y="40"/>
                  <a:pt x="272" y="0"/>
                  <a:pt x="208" y="0"/>
                </a:cubicBezTo>
                <a:cubicBezTo>
                  <a:pt x="144" y="0"/>
                  <a:pt x="32" y="40"/>
                  <a:pt x="16" y="96"/>
                </a:cubicBezTo>
                <a:cubicBezTo>
                  <a:pt x="0" y="152"/>
                  <a:pt x="56" y="244"/>
                  <a:pt x="112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4" name="Line 15">
            <a:extLst>
              <a:ext uri="{FF2B5EF4-FFF2-40B4-BE49-F238E27FC236}">
                <a16:creationId xmlns:a16="http://schemas.microsoft.com/office/drawing/2014/main" id="{3DFD77AC-77E9-4CA7-B1E0-66E7349D3A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869" y="1226547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16">
            <a:extLst>
              <a:ext uri="{FF2B5EF4-FFF2-40B4-BE49-F238E27FC236}">
                <a16:creationId xmlns:a16="http://schemas.microsoft.com/office/drawing/2014/main" id="{6F8276F6-9DD8-4ECA-8A91-B9EC6498A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763"/>
            <a:ext cx="4264269" cy="44670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5D73D26-4426-4044-8081-E6738372A312}"/>
              </a:ext>
            </a:extLst>
          </p:cNvPr>
          <p:cNvSpPr txBox="1"/>
          <p:nvPr/>
        </p:nvSpPr>
        <p:spPr>
          <a:xfrm flipH="1">
            <a:off x="2464362" y="455387"/>
            <a:ext cx="308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7" name="Freeform 27">
            <a:extLst>
              <a:ext uri="{FF2B5EF4-FFF2-40B4-BE49-F238E27FC236}">
                <a16:creationId xmlns:a16="http://schemas.microsoft.com/office/drawing/2014/main" id="{977CEA79-28F6-4112-9AC3-F503C60E2AAD}"/>
              </a:ext>
            </a:extLst>
          </p:cNvPr>
          <p:cNvSpPr>
            <a:spLocks/>
          </p:cNvSpPr>
          <p:nvPr/>
        </p:nvSpPr>
        <p:spPr bwMode="auto">
          <a:xfrm>
            <a:off x="2040011" y="920478"/>
            <a:ext cx="1295400" cy="304800"/>
          </a:xfrm>
          <a:custGeom>
            <a:avLst/>
            <a:gdLst>
              <a:gd name="T0" fmla="*/ 912 w 912"/>
              <a:gd name="T1" fmla="*/ 248 h 248"/>
              <a:gd name="T2" fmla="*/ 528 w 912"/>
              <a:gd name="T3" fmla="*/ 8 h 248"/>
              <a:gd name="T4" fmla="*/ 0 w 912"/>
              <a:gd name="T5" fmla="*/ 200 h 248"/>
              <a:gd name="T6" fmla="*/ 0 60000 65536"/>
              <a:gd name="T7" fmla="*/ 0 60000 65536"/>
              <a:gd name="T8" fmla="*/ 0 60000 65536"/>
              <a:gd name="T9" fmla="*/ 0 w 912"/>
              <a:gd name="T10" fmla="*/ 0 h 248"/>
              <a:gd name="T11" fmla="*/ 912 w 912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248">
                <a:moveTo>
                  <a:pt x="912" y="248"/>
                </a:moveTo>
                <a:cubicBezTo>
                  <a:pt x="796" y="132"/>
                  <a:pt x="680" y="16"/>
                  <a:pt x="528" y="8"/>
                </a:cubicBezTo>
                <a:cubicBezTo>
                  <a:pt x="376" y="0"/>
                  <a:pt x="188" y="100"/>
                  <a:pt x="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26">
            <a:extLst>
              <a:ext uri="{FF2B5EF4-FFF2-40B4-BE49-F238E27FC236}">
                <a16:creationId xmlns:a16="http://schemas.microsoft.com/office/drawing/2014/main" id="{0CDD346E-3229-46C8-BDF9-184C29A83010}"/>
              </a:ext>
            </a:extLst>
          </p:cNvPr>
          <p:cNvSpPr>
            <a:spLocks/>
          </p:cNvSpPr>
          <p:nvPr/>
        </p:nvSpPr>
        <p:spPr bwMode="auto">
          <a:xfrm>
            <a:off x="1981200" y="1439821"/>
            <a:ext cx="1447800" cy="317500"/>
          </a:xfrm>
          <a:custGeom>
            <a:avLst/>
            <a:gdLst>
              <a:gd name="T0" fmla="*/ 0 w 912"/>
              <a:gd name="T1" fmla="*/ 0 h 248"/>
              <a:gd name="T2" fmla="*/ 432 w 912"/>
              <a:gd name="T3" fmla="*/ 240 h 248"/>
              <a:gd name="T4" fmla="*/ 912 w 912"/>
              <a:gd name="T5" fmla="*/ 48 h 248"/>
              <a:gd name="T6" fmla="*/ 0 60000 65536"/>
              <a:gd name="T7" fmla="*/ 0 60000 65536"/>
              <a:gd name="T8" fmla="*/ 0 60000 65536"/>
              <a:gd name="T9" fmla="*/ 0 w 912"/>
              <a:gd name="T10" fmla="*/ 0 h 248"/>
              <a:gd name="T11" fmla="*/ 912 w 912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248">
                <a:moveTo>
                  <a:pt x="0" y="0"/>
                </a:moveTo>
                <a:cubicBezTo>
                  <a:pt x="140" y="116"/>
                  <a:pt x="280" y="232"/>
                  <a:pt x="432" y="240"/>
                </a:cubicBezTo>
                <a:cubicBezTo>
                  <a:pt x="584" y="248"/>
                  <a:pt x="748" y="148"/>
                  <a:pt x="912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6EB3F0D-4F97-4091-94C4-C74D47B3D802}"/>
              </a:ext>
            </a:extLst>
          </p:cNvPr>
          <p:cNvSpPr txBox="1"/>
          <p:nvPr/>
        </p:nvSpPr>
        <p:spPr>
          <a:xfrm flipH="1">
            <a:off x="2464362" y="1577589"/>
            <a:ext cx="308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1" name="Oval 9">
            <a:extLst>
              <a:ext uri="{FF2B5EF4-FFF2-40B4-BE49-F238E27FC236}">
                <a16:creationId xmlns:a16="http://schemas.microsoft.com/office/drawing/2014/main" id="{8DFD126F-3A77-4B2A-9983-ADD06A60A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269" y="2727493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92" name="Line 15">
            <a:extLst>
              <a:ext uri="{FF2B5EF4-FFF2-40B4-BE49-F238E27FC236}">
                <a16:creationId xmlns:a16="http://schemas.microsoft.com/office/drawing/2014/main" id="{786BD71F-46EA-4236-8605-8AE490E7BE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198" y="1574547"/>
            <a:ext cx="914402" cy="11529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42B1682-92D1-483F-8DE0-CEF457DB377E}"/>
              </a:ext>
            </a:extLst>
          </p:cNvPr>
          <p:cNvSpPr txBox="1"/>
          <p:nvPr/>
        </p:nvSpPr>
        <p:spPr>
          <a:xfrm flipH="1">
            <a:off x="3101987" y="1971864"/>
            <a:ext cx="308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4" name="Freeform 27">
            <a:extLst>
              <a:ext uri="{FF2B5EF4-FFF2-40B4-BE49-F238E27FC236}">
                <a16:creationId xmlns:a16="http://schemas.microsoft.com/office/drawing/2014/main" id="{054AECF3-1CA5-4EF7-9985-4E23E2D053DD}"/>
              </a:ext>
            </a:extLst>
          </p:cNvPr>
          <p:cNvSpPr>
            <a:spLocks/>
          </p:cNvSpPr>
          <p:nvPr/>
        </p:nvSpPr>
        <p:spPr bwMode="auto">
          <a:xfrm rot="14291667">
            <a:off x="1040060" y="2014168"/>
            <a:ext cx="1682426" cy="437967"/>
          </a:xfrm>
          <a:custGeom>
            <a:avLst/>
            <a:gdLst>
              <a:gd name="T0" fmla="*/ 912 w 912"/>
              <a:gd name="T1" fmla="*/ 248 h 248"/>
              <a:gd name="T2" fmla="*/ 528 w 912"/>
              <a:gd name="T3" fmla="*/ 8 h 248"/>
              <a:gd name="T4" fmla="*/ 0 w 912"/>
              <a:gd name="T5" fmla="*/ 200 h 248"/>
              <a:gd name="T6" fmla="*/ 0 60000 65536"/>
              <a:gd name="T7" fmla="*/ 0 60000 65536"/>
              <a:gd name="T8" fmla="*/ 0 60000 65536"/>
              <a:gd name="T9" fmla="*/ 0 w 912"/>
              <a:gd name="T10" fmla="*/ 0 h 248"/>
              <a:gd name="T11" fmla="*/ 912 w 912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248">
                <a:moveTo>
                  <a:pt x="912" y="248"/>
                </a:moveTo>
                <a:cubicBezTo>
                  <a:pt x="796" y="132"/>
                  <a:pt x="680" y="16"/>
                  <a:pt x="528" y="8"/>
                </a:cubicBezTo>
                <a:cubicBezTo>
                  <a:pt x="376" y="0"/>
                  <a:pt x="188" y="100"/>
                  <a:pt x="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3C9CC56-8A03-4052-933C-4F3C3714619A}"/>
              </a:ext>
            </a:extLst>
          </p:cNvPr>
          <p:cNvSpPr txBox="1"/>
          <p:nvPr/>
        </p:nvSpPr>
        <p:spPr>
          <a:xfrm flipH="1">
            <a:off x="1528665" y="2306247"/>
            <a:ext cx="308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6" name="Line 15">
            <a:extLst>
              <a:ext uri="{FF2B5EF4-FFF2-40B4-BE49-F238E27FC236}">
                <a16:creationId xmlns:a16="http://schemas.microsoft.com/office/drawing/2014/main" id="{81E778D3-45A8-4609-87A1-DB7FA84095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7592" y="1491977"/>
            <a:ext cx="673134" cy="13117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5B2E884-D398-48C1-B3DD-883625F6DF41}"/>
              </a:ext>
            </a:extLst>
          </p:cNvPr>
          <p:cNvSpPr txBox="1"/>
          <p:nvPr/>
        </p:nvSpPr>
        <p:spPr>
          <a:xfrm flipH="1">
            <a:off x="1806472" y="1797224"/>
            <a:ext cx="308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8" name="Oval 6">
            <a:extLst>
              <a:ext uri="{FF2B5EF4-FFF2-40B4-BE49-F238E27FC236}">
                <a16:creationId xmlns:a16="http://schemas.microsoft.com/office/drawing/2014/main" id="{D16F4927-856E-4A3F-B088-2FFCF3525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" y="945641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S</a:t>
            </a:r>
          </a:p>
        </p:txBody>
      </p:sp>
      <p:sp>
        <p:nvSpPr>
          <p:cNvPr id="99" name="Line 15">
            <a:extLst>
              <a:ext uri="{FF2B5EF4-FFF2-40B4-BE49-F238E27FC236}">
                <a16:creationId xmlns:a16="http://schemas.microsoft.com/office/drawing/2014/main" id="{07A941A1-9836-4703-BB70-825E289484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40" y="119354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3EDDBD-1DB4-42A3-A86A-0A84D7DD91B5}"/>
                  </a:ext>
                </a:extLst>
              </p:cNvPr>
              <p:cNvSpPr txBox="1"/>
              <p:nvPr/>
            </p:nvSpPr>
            <p:spPr>
              <a:xfrm>
                <a:off x="983371" y="806787"/>
                <a:ext cx="55230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3EDDBD-1DB4-42A3-A86A-0A84D7DD9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71" y="806787"/>
                <a:ext cx="552301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8">
            <a:extLst>
              <a:ext uri="{FF2B5EF4-FFF2-40B4-BE49-F238E27FC236}">
                <a16:creationId xmlns:a16="http://schemas.microsoft.com/office/drawing/2014/main" id="{C136A596-F4F0-4530-84F3-005A719AF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4669" y="387049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r</a:t>
            </a:r>
          </a:p>
        </p:txBody>
      </p:sp>
      <p:sp>
        <p:nvSpPr>
          <p:cNvPr id="102" name="Oval 9">
            <a:extLst>
              <a:ext uri="{FF2B5EF4-FFF2-40B4-BE49-F238E27FC236}">
                <a16:creationId xmlns:a16="http://schemas.microsoft.com/office/drawing/2014/main" id="{B73A0A10-2A50-4DFC-93D2-ABE0D86FA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469" y="3794294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15">
            <a:extLst>
              <a:ext uri="{FF2B5EF4-FFF2-40B4-BE49-F238E27FC236}">
                <a16:creationId xmlns:a16="http://schemas.microsoft.com/office/drawing/2014/main" id="{03FDD411-8A9B-46FC-8890-79753A8F09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7940" y="1568178"/>
            <a:ext cx="162132" cy="2226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15">
            <a:extLst>
              <a:ext uri="{FF2B5EF4-FFF2-40B4-BE49-F238E27FC236}">
                <a16:creationId xmlns:a16="http://schemas.microsoft.com/office/drawing/2014/main" id="{1714C6BF-FDBA-4D02-8814-D847B75D54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198" y="3337093"/>
            <a:ext cx="911471" cy="5651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22DBED1B-045D-4418-8840-1AC38312F632}"/>
                  </a:ext>
                </a:extLst>
              </p:cNvPr>
              <p:cNvSpPr txBox="1"/>
              <p:nvPr/>
            </p:nvSpPr>
            <p:spPr>
              <a:xfrm>
                <a:off x="3680069" y="2306247"/>
                <a:ext cx="55230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22DBED1B-045D-4418-8840-1AC38312F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069" y="2306247"/>
                <a:ext cx="55230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A16BB29-D870-40BE-BCE4-6959FCE46EB5}"/>
                  </a:ext>
                </a:extLst>
              </p:cNvPr>
              <p:cNvSpPr txBox="1"/>
              <p:nvPr/>
            </p:nvSpPr>
            <p:spPr>
              <a:xfrm>
                <a:off x="2692718" y="3434945"/>
                <a:ext cx="55230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A16BB29-D870-40BE-BCE4-6959FCE46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718" y="3434945"/>
                <a:ext cx="55230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A3BFD496-FF6D-497D-9076-D0BB7EC33C1C}"/>
              </a:ext>
            </a:extLst>
          </p:cNvPr>
          <p:cNvSpPr txBox="1"/>
          <p:nvPr/>
        </p:nvSpPr>
        <p:spPr>
          <a:xfrm flipH="1">
            <a:off x="3600133" y="-12201"/>
            <a:ext cx="308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62C355F-9E43-4341-B71B-B8A8366A37FE}"/>
                  </a:ext>
                </a:extLst>
              </p14:cNvPr>
              <p14:cNvContentPartPr/>
              <p14:nvPr/>
            </p14:nvContentPartPr>
            <p14:xfrm>
              <a:off x="1464480" y="857160"/>
              <a:ext cx="589680" cy="795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62C355F-9E43-4341-B71B-B8A8366A37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55120" y="847800"/>
                <a:ext cx="608400" cy="81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359CB635-155B-4720-AF1D-2E13B202DE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0171040"/>
                  </p:ext>
                </p:extLst>
              </p:nvPr>
            </p:nvGraphicFramePr>
            <p:xfrm>
              <a:off x="1413219" y="4632960"/>
              <a:ext cx="6096000" cy="22250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2637095119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4016787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49339571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84708425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311082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S,1,2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i="1" baseline="30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97114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S,1,3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i="1" baseline="30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8045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2,1,2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i="1" baseline="30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6869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2,1,3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i="1" baseline="30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8928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3,1,2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i="1" baseline="30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458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3,1,3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i="1" baseline="30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22035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359CB635-155B-4720-AF1D-2E13B202DE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0171040"/>
                  </p:ext>
                </p:extLst>
              </p:nvPr>
            </p:nvGraphicFramePr>
            <p:xfrm>
              <a:off x="1413219" y="4632960"/>
              <a:ext cx="6096000" cy="22250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2637095119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4016787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49339571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84708425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311082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S,1,2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500" t="-6557" r="-30150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99502" t="-6557" r="-20000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1000" t="-6557" r="-10100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1000" t="-6557" r="-1000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97114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S,1,3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500" t="-106557" r="-3015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99502" t="-106557" r="-200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1000" t="-106557" r="-101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1000" t="-106557" r="-1000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045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2,1,2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500" t="-206557" r="-3015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99502" t="-206557" r="-2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1000" t="-206557" r="-101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1000" t="-206557" r="-1000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6869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2,1,3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500" t="-311667" r="-301500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99502" t="-311667" r="-200000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1000" t="-311667" r="-101000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1000" t="-311667" r="-1000" b="-2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8928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3,1,2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500" t="-404918" r="-301500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99502" t="-404918" r="-200000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1000" t="-404918" r="-101000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1000" t="-404918" r="-1000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458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3,1,3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500" t="-504918" r="-30150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99502" t="-504918" r="-20000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1000" t="-504918" r="-10100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1000" t="-504918" r="-1000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22035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4" name="Oval 9">
            <a:extLst>
              <a:ext uri="{FF2B5EF4-FFF2-40B4-BE49-F238E27FC236}">
                <a16:creationId xmlns:a16="http://schemas.microsoft.com/office/drawing/2014/main" id="{E8115304-E019-443F-BAF5-EA173FB4E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970779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2</a:t>
            </a:r>
          </a:p>
        </p:txBody>
      </p:sp>
      <p:sp>
        <p:nvSpPr>
          <p:cNvPr id="55" name="Freeform 12">
            <a:extLst>
              <a:ext uri="{FF2B5EF4-FFF2-40B4-BE49-F238E27FC236}">
                <a16:creationId xmlns:a16="http://schemas.microsoft.com/office/drawing/2014/main" id="{D719DA9F-780D-4CEC-8D3C-D3552F43DB7F}"/>
              </a:ext>
            </a:extLst>
          </p:cNvPr>
          <p:cNvSpPr>
            <a:spLocks/>
          </p:cNvSpPr>
          <p:nvPr/>
        </p:nvSpPr>
        <p:spPr bwMode="auto">
          <a:xfrm>
            <a:off x="8153400" y="437379"/>
            <a:ext cx="660400" cy="533400"/>
          </a:xfrm>
          <a:custGeom>
            <a:avLst/>
            <a:gdLst>
              <a:gd name="T0" fmla="*/ 304 w 416"/>
              <a:gd name="T1" fmla="*/ 336 h 336"/>
              <a:gd name="T2" fmla="*/ 400 w 416"/>
              <a:gd name="T3" fmla="*/ 96 h 336"/>
              <a:gd name="T4" fmla="*/ 208 w 416"/>
              <a:gd name="T5" fmla="*/ 0 h 336"/>
              <a:gd name="T6" fmla="*/ 16 w 416"/>
              <a:gd name="T7" fmla="*/ 96 h 336"/>
              <a:gd name="T8" fmla="*/ 112 w 416"/>
              <a:gd name="T9" fmla="*/ 336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336"/>
              <a:gd name="T17" fmla="*/ 416 w 416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336">
                <a:moveTo>
                  <a:pt x="304" y="336"/>
                </a:moveTo>
                <a:cubicBezTo>
                  <a:pt x="360" y="244"/>
                  <a:pt x="416" y="152"/>
                  <a:pt x="400" y="96"/>
                </a:cubicBezTo>
                <a:cubicBezTo>
                  <a:pt x="384" y="40"/>
                  <a:pt x="272" y="0"/>
                  <a:pt x="208" y="0"/>
                </a:cubicBezTo>
                <a:cubicBezTo>
                  <a:pt x="144" y="0"/>
                  <a:pt x="32" y="40"/>
                  <a:pt x="16" y="96"/>
                </a:cubicBezTo>
                <a:cubicBezTo>
                  <a:pt x="0" y="152"/>
                  <a:pt x="56" y="244"/>
                  <a:pt x="112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7" name="Rectangle 16">
            <a:extLst>
              <a:ext uri="{FF2B5EF4-FFF2-40B4-BE49-F238E27FC236}">
                <a16:creationId xmlns:a16="http://schemas.microsoft.com/office/drawing/2014/main" id="{45622968-7C91-4A4D-B109-A177F7DD8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531" y="40964"/>
            <a:ext cx="4264269" cy="44670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5E647C-050C-4E83-BB0D-9625B7090F5B}"/>
              </a:ext>
            </a:extLst>
          </p:cNvPr>
          <p:cNvSpPr txBox="1"/>
          <p:nvPr/>
        </p:nvSpPr>
        <p:spPr>
          <a:xfrm flipH="1">
            <a:off x="7267893" y="467588"/>
            <a:ext cx="308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9" name="Freeform 27">
            <a:extLst>
              <a:ext uri="{FF2B5EF4-FFF2-40B4-BE49-F238E27FC236}">
                <a16:creationId xmlns:a16="http://schemas.microsoft.com/office/drawing/2014/main" id="{A39B65ED-C746-4365-A565-B4311D961AD9}"/>
              </a:ext>
            </a:extLst>
          </p:cNvPr>
          <p:cNvSpPr>
            <a:spLocks/>
          </p:cNvSpPr>
          <p:nvPr/>
        </p:nvSpPr>
        <p:spPr bwMode="auto">
          <a:xfrm>
            <a:off x="6843542" y="932679"/>
            <a:ext cx="1295400" cy="304800"/>
          </a:xfrm>
          <a:custGeom>
            <a:avLst/>
            <a:gdLst>
              <a:gd name="T0" fmla="*/ 912 w 912"/>
              <a:gd name="T1" fmla="*/ 248 h 248"/>
              <a:gd name="T2" fmla="*/ 528 w 912"/>
              <a:gd name="T3" fmla="*/ 8 h 248"/>
              <a:gd name="T4" fmla="*/ 0 w 912"/>
              <a:gd name="T5" fmla="*/ 200 h 248"/>
              <a:gd name="T6" fmla="*/ 0 60000 65536"/>
              <a:gd name="T7" fmla="*/ 0 60000 65536"/>
              <a:gd name="T8" fmla="*/ 0 60000 65536"/>
              <a:gd name="T9" fmla="*/ 0 w 912"/>
              <a:gd name="T10" fmla="*/ 0 h 248"/>
              <a:gd name="T11" fmla="*/ 912 w 912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248">
                <a:moveTo>
                  <a:pt x="912" y="248"/>
                </a:moveTo>
                <a:cubicBezTo>
                  <a:pt x="796" y="132"/>
                  <a:pt x="680" y="16"/>
                  <a:pt x="528" y="8"/>
                </a:cubicBezTo>
                <a:cubicBezTo>
                  <a:pt x="376" y="0"/>
                  <a:pt x="188" y="100"/>
                  <a:pt x="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26">
            <a:extLst>
              <a:ext uri="{FF2B5EF4-FFF2-40B4-BE49-F238E27FC236}">
                <a16:creationId xmlns:a16="http://schemas.microsoft.com/office/drawing/2014/main" id="{2F557584-103F-4160-9DF5-ACF1A66BEA78}"/>
              </a:ext>
            </a:extLst>
          </p:cNvPr>
          <p:cNvSpPr>
            <a:spLocks/>
          </p:cNvSpPr>
          <p:nvPr/>
        </p:nvSpPr>
        <p:spPr bwMode="auto">
          <a:xfrm>
            <a:off x="6784731" y="1452022"/>
            <a:ext cx="1447800" cy="317500"/>
          </a:xfrm>
          <a:custGeom>
            <a:avLst/>
            <a:gdLst>
              <a:gd name="T0" fmla="*/ 0 w 912"/>
              <a:gd name="T1" fmla="*/ 0 h 248"/>
              <a:gd name="T2" fmla="*/ 432 w 912"/>
              <a:gd name="T3" fmla="*/ 240 h 248"/>
              <a:gd name="T4" fmla="*/ 912 w 912"/>
              <a:gd name="T5" fmla="*/ 48 h 248"/>
              <a:gd name="T6" fmla="*/ 0 60000 65536"/>
              <a:gd name="T7" fmla="*/ 0 60000 65536"/>
              <a:gd name="T8" fmla="*/ 0 60000 65536"/>
              <a:gd name="T9" fmla="*/ 0 w 912"/>
              <a:gd name="T10" fmla="*/ 0 h 248"/>
              <a:gd name="T11" fmla="*/ 912 w 912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248">
                <a:moveTo>
                  <a:pt x="0" y="0"/>
                </a:moveTo>
                <a:cubicBezTo>
                  <a:pt x="140" y="116"/>
                  <a:pt x="280" y="232"/>
                  <a:pt x="432" y="240"/>
                </a:cubicBezTo>
                <a:cubicBezTo>
                  <a:pt x="584" y="248"/>
                  <a:pt x="748" y="148"/>
                  <a:pt x="912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198CA7-8820-4D86-A633-FF2575D52845}"/>
              </a:ext>
            </a:extLst>
          </p:cNvPr>
          <p:cNvSpPr txBox="1"/>
          <p:nvPr/>
        </p:nvSpPr>
        <p:spPr>
          <a:xfrm flipH="1">
            <a:off x="7267893" y="1589790"/>
            <a:ext cx="308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2" name="Oval 9">
            <a:extLst>
              <a:ext uri="{FF2B5EF4-FFF2-40B4-BE49-F238E27FC236}">
                <a16:creationId xmlns:a16="http://schemas.microsoft.com/office/drawing/2014/main" id="{CE2E0F3B-7CD8-46FF-A58F-9ABBE1D6E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739694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63" name="Line 15">
            <a:extLst>
              <a:ext uri="{FF2B5EF4-FFF2-40B4-BE49-F238E27FC236}">
                <a16:creationId xmlns:a16="http://schemas.microsoft.com/office/drawing/2014/main" id="{D408979B-4562-4FC1-A13E-2165E6DC00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6729" y="1586748"/>
            <a:ext cx="914402" cy="11529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F1B5609-60A8-4F9B-AD65-B3D51611D6FC}"/>
              </a:ext>
            </a:extLst>
          </p:cNvPr>
          <p:cNvSpPr txBox="1"/>
          <p:nvPr/>
        </p:nvSpPr>
        <p:spPr>
          <a:xfrm flipH="1">
            <a:off x="7905518" y="1984065"/>
            <a:ext cx="308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4" name="Freeform 27">
            <a:extLst>
              <a:ext uri="{FF2B5EF4-FFF2-40B4-BE49-F238E27FC236}">
                <a16:creationId xmlns:a16="http://schemas.microsoft.com/office/drawing/2014/main" id="{94FDC417-5508-4E6E-877C-B470C9EFE696}"/>
              </a:ext>
            </a:extLst>
          </p:cNvPr>
          <p:cNvSpPr>
            <a:spLocks/>
          </p:cNvSpPr>
          <p:nvPr/>
        </p:nvSpPr>
        <p:spPr bwMode="auto">
          <a:xfrm rot="14291667">
            <a:off x="5843591" y="2026369"/>
            <a:ext cx="1682426" cy="437967"/>
          </a:xfrm>
          <a:custGeom>
            <a:avLst/>
            <a:gdLst>
              <a:gd name="T0" fmla="*/ 912 w 912"/>
              <a:gd name="T1" fmla="*/ 248 h 248"/>
              <a:gd name="T2" fmla="*/ 528 w 912"/>
              <a:gd name="T3" fmla="*/ 8 h 248"/>
              <a:gd name="T4" fmla="*/ 0 w 912"/>
              <a:gd name="T5" fmla="*/ 200 h 248"/>
              <a:gd name="T6" fmla="*/ 0 60000 65536"/>
              <a:gd name="T7" fmla="*/ 0 60000 65536"/>
              <a:gd name="T8" fmla="*/ 0 60000 65536"/>
              <a:gd name="T9" fmla="*/ 0 w 912"/>
              <a:gd name="T10" fmla="*/ 0 h 248"/>
              <a:gd name="T11" fmla="*/ 912 w 912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248">
                <a:moveTo>
                  <a:pt x="912" y="248"/>
                </a:moveTo>
                <a:cubicBezTo>
                  <a:pt x="796" y="132"/>
                  <a:pt x="680" y="16"/>
                  <a:pt x="528" y="8"/>
                </a:cubicBezTo>
                <a:cubicBezTo>
                  <a:pt x="376" y="0"/>
                  <a:pt x="188" y="100"/>
                  <a:pt x="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47051F5-8A36-465E-B1D8-E2B2F52E4720}"/>
              </a:ext>
            </a:extLst>
          </p:cNvPr>
          <p:cNvSpPr txBox="1"/>
          <p:nvPr/>
        </p:nvSpPr>
        <p:spPr>
          <a:xfrm flipH="1">
            <a:off x="6332196" y="2318448"/>
            <a:ext cx="308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6" name="Line 15">
            <a:extLst>
              <a:ext uri="{FF2B5EF4-FFF2-40B4-BE49-F238E27FC236}">
                <a16:creationId xmlns:a16="http://schemas.microsoft.com/office/drawing/2014/main" id="{6E2F0071-7266-4CA8-BF65-5E3B934014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1123" y="1504178"/>
            <a:ext cx="673134" cy="13117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9E917B9-F765-4AAB-8BC3-97592AD1A16D}"/>
              </a:ext>
            </a:extLst>
          </p:cNvPr>
          <p:cNvSpPr txBox="1"/>
          <p:nvPr/>
        </p:nvSpPr>
        <p:spPr>
          <a:xfrm flipH="1">
            <a:off x="6610003" y="1809425"/>
            <a:ext cx="308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1" name="Oval 6">
            <a:extLst>
              <a:ext uri="{FF2B5EF4-FFF2-40B4-BE49-F238E27FC236}">
                <a16:creationId xmlns:a16="http://schemas.microsoft.com/office/drawing/2014/main" id="{8DAE7B6D-0F3E-41B9-93D2-4E7F6F0A0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2550" y="1002767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S</a:t>
            </a:r>
          </a:p>
        </p:txBody>
      </p:sp>
      <p:sp>
        <p:nvSpPr>
          <p:cNvPr id="90" name="Line 15">
            <a:extLst>
              <a:ext uri="{FF2B5EF4-FFF2-40B4-BE49-F238E27FC236}">
                <a16:creationId xmlns:a16="http://schemas.microsoft.com/office/drawing/2014/main" id="{A8714408-3A17-4555-9601-95191084C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9150" y="1198304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Oval 8">
            <a:extLst>
              <a:ext uri="{FF2B5EF4-FFF2-40B4-BE49-F238E27FC236}">
                <a16:creationId xmlns:a16="http://schemas.microsoft.com/office/drawing/2014/main" id="{2065F115-A3E6-41A7-BB88-4908FADDB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88269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r</a:t>
            </a:r>
          </a:p>
        </p:txBody>
      </p:sp>
      <p:sp>
        <p:nvSpPr>
          <p:cNvPr id="109" name="Oval 9">
            <a:extLst>
              <a:ext uri="{FF2B5EF4-FFF2-40B4-BE49-F238E27FC236}">
                <a16:creationId xmlns:a16="http://schemas.microsoft.com/office/drawing/2014/main" id="{1EF2831B-E26F-47E0-970F-D4BF8C04F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806495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Line 15">
            <a:extLst>
              <a:ext uri="{FF2B5EF4-FFF2-40B4-BE49-F238E27FC236}">
                <a16:creationId xmlns:a16="http://schemas.microsoft.com/office/drawing/2014/main" id="{7C877769-6B05-463D-BECB-44353AC2C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1471" y="1580379"/>
            <a:ext cx="162132" cy="2226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15">
            <a:extLst>
              <a:ext uri="{FF2B5EF4-FFF2-40B4-BE49-F238E27FC236}">
                <a16:creationId xmlns:a16="http://schemas.microsoft.com/office/drawing/2014/main" id="{02A90FB1-935E-41C3-BC38-3C2CB6F4CD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6729" y="3349294"/>
            <a:ext cx="911471" cy="5651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A3529AB-E4E0-4621-BB90-EE7E7A7CC939}"/>
                  </a:ext>
                </a:extLst>
              </p:cNvPr>
              <p:cNvSpPr txBox="1"/>
              <p:nvPr/>
            </p:nvSpPr>
            <p:spPr>
              <a:xfrm>
                <a:off x="8483600" y="2318448"/>
                <a:ext cx="55230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A3529AB-E4E0-4621-BB90-EE7E7A7CC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600" y="2318448"/>
                <a:ext cx="552301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460CF21-35DC-4487-8C14-1845AF1B4B6D}"/>
                  </a:ext>
                </a:extLst>
              </p:cNvPr>
              <p:cNvSpPr txBox="1"/>
              <p:nvPr/>
            </p:nvSpPr>
            <p:spPr>
              <a:xfrm>
                <a:off x="7496249" y="3447146"/>
                <a:ext cx="55230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460CF21-35DC-4487-8C14-1845AF1B4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249" y="3447146"/>
                <a:ext cx="55230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TextBox 113">
            <a:extLst>
              <a:ext uri="{FF2B5EF4-FFF2-40B4-BE49-F238E27FC236}">
                <a16:creationId xmlns:a16="http://schemas.microsoft.com/office/drawing/2014/main" id="{C3AAD5E0-068B-46EC-A223-9E1E67EBC0D6}"/>
              </a:ext>
            </a:extLst>
          </p:cNvPr>
          <p:cNvSpPr txBox="1"/>
          <p:nvPr/>
        </p:nvSpPr>
        <p:spPr>
          <a:xfrm flipH="1">
            <a:off x="8403664" y="0"/>
            <a:ext cx="308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00288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538BCD-A6B0-4DEB-8AC1-A32C78C290AE}" type="slidenum">
              <a:rPr lang="en-US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359CB635-155B-4720-AF1D-2E13B202DE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7828439"/>
                  </p:ext>
                </p:extLst>
              </p:nvPr>
            </p:nvGraphicFramePr>
            <p:xfrm>
              <a:off x="340350" y="4833125"/>
              <a:ext cx="8651248" cy="1752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68908">
                      <a:extLst>
                        <a:ext uri="{9D8B030D-6E8A-4147-A177-3AD203B41FA5}">
                          <a16:colId xmlns:a16="http://schemas.microsoft.com/office/drawing/2014/main" val="2637095119"/>
                        </a:ext>
                      </a:extLst>
                    </a:gridCol>
                    <a:gridCol w="1410142">
                      <a:extLst>
                        <a:ext uri="{9D8B030D-6E8A-4147-A177-3AD203B41FA5}">
                          <a16:colId xmlns:a16="http://schemas.microsoft.com/office/drawing/2014/main" val="340167870"/>
                        </a:ext>
                      </a:extLst>
                    </a:gridCol>
                    <a:gridCol w="3429000">
                      <a:extLst>
                        <a:ext uri="{9D8B030D-6E8A-4147-A177-3AD203B41FA5}">
                          <a16:colId xmlns:a16="http://schemas.microsoft.com/office/drawing/2014/main" val="3493395715"/>
                        </a:ext>
                      </a:extLst>
                    </a:gridCol>
                    <a:gridCol w="2743198">
                      <a:extLst>
                        <a:ext uri="{9D8B030D-6E8A-4147-A177-3AD203B41FA5}">
                          <a16:colId xmlns:a16="http://schemas.microsoft.com/office/drawing/2014/main" val="18470842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S,2,r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∪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∪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97114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S,2,3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∪[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∪[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∪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8045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3,2,r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∈∪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𝑎𝑎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∪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∈∪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𝑎𝑎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∪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6869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3,2,3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∪[(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𝑎𝑎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∪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ab</m:t>
                              </m:r>
                            </m:oMath>
                          </a14:m>
                          <a:r>
                            <a:rPr lang="en-US" dirty="0"/>
                            <a:t>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8928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359CB635-155B-4720-AF1D-2E13B202DE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7828439"/>
                  </p:ext>
                </p:extLst>
              </p:nvPr>
            </p:nvGraphicFramePr>
            <p:xfrm>
              <a:off x="340350" y="4833125"/>
              <a:ext cx="8651248" cy="1752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68908">
                      <a:extLst>
                        <a:ext uri="{9D8B030D-6E8A-4147-A177-3AD203B41FA5}">
                          <a16:colId xmlns:a16="http://schemas.microsoft.com/office/drawing/2014/main" val="2637095119"/>
                        </a:ext>
                      </a:extLst>
                    </a:gridCol>
                    <a:gridCol w="1410142">
                      <a:extLst>
                        <a:ext uri="{9D8B030D-6E8A-4147-A177-3AD203B41FA5}">
                          <a16:colId xmlns:a16="http://schemas.microsoft.com/office/drawing/2014/main" val="340167870"/>
                        </a:ext>
                      </a:extLst>
                    </a:gridCol>
                    <a:gridCol w="3429000">
                      <a:extLst>
                        <a:ext uri="{9D8B030D-6E8A-4147-A177-3AD203B41FA5}">
                          <a16:colId xmlns:a16="http://schemas.microsoft.com/office/drawing/2014/main" val="3493395715"/>
                        </a:ext>
                      </a:extLst>
                    </a:gridCol>
                    <a:gridCol w="2743198">
                      <a:extLst>
                        <a:ext uri="{9D8B030D-6E8A-4147-A177-3AD203B41FA5}">
                          <a16:colId xmlns:a16="http://schemas.microsoft.com/office/drawing/2014/main" val="18470842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S,2,r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5862" t="-6557" r="-437931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469" t="-6557" r="-8046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5778" t="-6557" r="-667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97114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S,2,3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5862" t="-106557" r="-43793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469" t="-106557" r="-8046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5778" t="-106557" r="-667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04562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3,2,r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5862" t="-118868" r="-437931" b="-726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469" t="-118868" r="-80462" b="-726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5778" t="-118868" r="-667" b="-726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6869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3,2,3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5862" t="-380328" r="-43793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469" t="-380328" r="-80462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8928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4" name="Oval 9">
            <a:extLst>
              <a:ext uri="{FF2B5EF4-FFF2-40B4-BE49-F238E27FC236}">
                <a16:creationId xmlns:a16="http://schemas.microsoft.com/office/drawing/2014/main" id="{E8115304-E019-443F-BAF5-EA173FB4E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970779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2</a:t>
            </a:r>
          </a:p>
        </p:txBody>
      </p:sp>
      <p:sp>
        <p:nvSpPr>
          <p:cNvPr id="55" name="Freeform 12">
            <a:extLst>
              <a:ext uri="{FF2B5EF4-FFF2-40B4-BE49-F238E27FC236}">
                <a16:creationId xmlns:a16="http://schemas.microsoft.com/office/drawing/2014/main" id="{D719DA9F-780D-4CEC-8D3C-D3552F43DB7F}"/>
              </a:ext>
            </a:extLst>
          </p:cNvPr>
          <p:cNvSpPr>
            <a:spLocks/>
          </p:cNvSpPr>
          <p:nvPr/>
        </p:nvSpPr>
        <p:spPr bwMode="auto">
          <a:xfrm>
            <a:off x="2438400" y="457200"/>
            <a:ext cx="660400" cy="533400"/>
          </a:xfrm>
          <a:custGeom>
            <a:avLst/>
            <a:gdLst>
              <a:gd name="T0" fmla="*/ 304 w 416"/>
              <a:gd name="T1" fmla="*/ 336 h 336"/>
              <a:gd name="T2" fmla="*/ 400 w 416"/>
              <a:gd name="T3" fmla="*/ 96 h 336"/>
              <a:gd name="T4" fmla="*/ 208 w 416"/>
              <a:gd name="T5" fmla="*/ 0 h 336"/>
              <a:gd name="T6" fmla="*/ 16 w 416"/>
              <a:gd name="T7" fmla="*/ 96 h 336"/>
              <a:gd name="T8" fmla="*/ 112 w 416"/>
              <a:gd name="T9" fmla="*/ 336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336"/>
              <a:gd name="T17" fmla="*/ 416 w 416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336">
                <a:moveTo>
                  <a:pt x="304" y="336"/>
                </a:moveTo>
                <a:cubicBezTo>
                  <a:pt x="360" y="244"/>
                  <a:pt x="416" y="152"/>
                  <a:pt x="400" y="96"/>
                </a:cubicBezTo>
                <a:cubicBezTo>
                  <a:pt x="384" y="40"/>
                  <a:pt x="272" y="0"/>
                  <a:pt x="208" y="0"/>
                </a:cubicBezTo>
                <a:cubicBezTo>
                  <a:pt x="144" y="0"/>
                  <a:pt x="32" y="40"/>
                  <a:pt x="16" y="96"/>
                </a:cubicBezTo>
                <a:cubicBezTo>
                  <a:pt x="0" y="152"/>
                  <a:pt x="56" y="244"/>
                  <a:pt x="112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7" name="Rectangle 16">
            <a:extLst>
              <a:ext uri="{FF2B5EF4-FFF2-40B4-BE49-F238E27FC236}">
                <a16:creationId xmlns:a16="http://schemas.microsoft.com/office/drawing/2014/main" id="{45622968-7C91-4A4D-B109-A177F7DD8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0964"/>
            <a:ext cx="3352800" cy="44670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5E647C-050C-4E83-BB0D-9625B7090F5B}"/>
              </a:ext>
            </a:extLst>
          </p:cNvPr>
          <p:cNvSpPr txBox="1"/>
          <p:nvPr/>
        </p:nvSpPr>
        <p:spPr>
          <a:xfrm flipH="1">
            <a:off x="1552893" y="467588"/>
            <a:ext cx="308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9" name="Freeform 27">
            <a:extLst>
              <a:ext uri="{FF2B5EF4-FFF2-40B4-BE49-F238E27FC236}">
                <a16:creationId xmlns:a16="http://schemas.microsoft.com/office/drawing/2014/main" id="{A39B65ED-C746-4365-A565-B4311D961AD9}"/>
              </a:ext>
            </a:extLst>
          </p:cNvPr>
          <p:cNvSpPr>
            <a:spLocks/>
          </p:cNvSpPr>
          <p:nvPr/>
        </p:nvSpPr>
        <p:spPr bwMode="auto">
          <a:xfrm>
            <a:off x="1128542" y="932679"/>
            <a:ext cx="1295400" cy="304800"/>
          </a:xfrm>
          <a:custGeom>
            <a:avLst/>
            <a:gdLst>
              <a:gd name="T0" fmla="*/ 912 w 912"/>
              <a:gd name="T1" fmla="*/ 248 h 248"/>
              <a:gd name="T2" fmla="*/ 528 w 912"/>
              <a:gd name="T3" fmla="*/ 8 h 248"/>
              <a:gd name="T4" fmla="*/ 0 w 912"/>
              <a:gd name="T5" fmla="*/ 200 h 248"/>
              <a:gd name="T6" fmla="*/ 0 60000 65536"/>
              <a:gd name="T7" fmla="*/ 0 60000 65536"/>
              <a:gd name="T8" fmla="*/ 0 60000 65536"/>
              <a:gd name="T9" fmla="*/ 0 w 912"/>
              <a:gd name="T10" fmla="*/ 0 h 248"/>
              <a:gd name="T11" fmla="*/ 912 w 912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248">
                <a:moveTo>
                  <a:pt x="912" y="248"/>
                </a:moveTo>
                <a:cubicBezTo>
                  <a:pt x="796" y="132"/>
                  <a:pt x="680" y="16"/>
                  <a:pt x="528" y="8"/>
                </a:cubicBezTo>
                <a:cubicBezTo>
                  <a:pt x="376" y="0"/>
                  <a:pt x="188" y="100"/>
                  <a:pt x="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26">
            <a:extLst>
              <a:ext uri="{FF2B5EF4-FFF2-40B4-BE49-F238E27FC236}">
                <a16:creationId xmlns:a16="http://schemas.microsoft.com/office/drawing/2014/main" id="{2F557584-103F-4160-9DF5-ACF1A66BEA78}"/>
              </a:ext>
            </a:extLst>
          </p:cNvPr>
          <p:cNvSpPr>
            <a:spLocks/>
          </p:cNvSpPr>
          <p:nvPr/>
        </p:nvSpPr>
        <p:spPr bwMode="auto">
          <a:xfrm>
            <a:off x="1069731" y="1452022"/>
            <a:ext cx="1447800" cy="317500"/>
          </a:xfrm>
          <a:custGeom>
            <a:avLst/>
            <a:gdLst>
              <a:gd name="T0" fmla="*/ 0 w 912"/>
              <a:gd name="T1" fmla="*/ 0 h 248"/>
              <a:gd name="T2" fmla="*/ 432 w 912"/>
              <a:gd name="T3" fmla="*/ 240 h 248"/>
              <a:gd name="T4" fmla="*/ 912 w 912"/>
              <a:gd name="T5" fmla="*/ 48 h 248"/>
              <a:gd name="T6" fmla="*/ 0 60000 65536"/>
              <a:gd name="T7" fmla="*/ 0 60000 65536"/>
              <a:gd name="T8" fmla="*/ 0 60000 65536"/>
              <a:gd name="T9" fmla="*/ 0 w 912"/>
              <a:gd name="T10" fmla="*/ 0 h 248"/>
              <a:gd name="T11" fmla="*/ 912 w 912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248">
                <a:moveTo>
                  <a:pt x="0" y="0"/>
                </a:moveTo>
                <a:cubicBezTo>
                  <a:pt x="140" y="116"/>
                  <a:pt x="280" y="232"/>
                  <a:pt x="432" y="240"/>
                </a:cubicBezTo>
                <a:cubicBezTo>
                  <a:pt x="584" y="248"/>
                  <a:pt x="748" y="148"/>
                  <a:pt x="912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198CA7-8820-4D86-A633-FF2575D52845}"/>
              </a:ext>
            </a:extLst>
          </p:cNvPr>
          <p:cNvSpPr txBox="1"/>
          <p:nvPr/>
        </p:nvSpPr>
        <p:spPr>
          <a:xfrm flipH="1">
            <a:off x="1552893" y="1589790"/>
            <a:ext cx="308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2" name="Oval 9">
            <a:extLst>
              <a:ext uri="{FF2B5EF4-FFF2-40B4-BE49-F238E27FC236}">
                <a16:creationId xmlns:a16="http://schemas.microsoft.com/office/drawing/2014/main" id="{CE2E0F3B-7CD8-46FF-A58F-9ABBE1D6E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739694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63" name="Line 15">
            <a:extLst>
              <a:ext uri="{FF2B5EF4-FFF2-40B4-BE49-F238E27FC236}">
                <a16:creationId xmlns:a16="http://schemas.microsoft.com/office/drawing/2014/main" id="{D408979B-4562-4FC1-A13E-2165E6DC00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1729" y="1586748"/>
            <a:ext cx="914402" cy="11529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F1B5609-60A8-4F9B-AD65-B3D51611D6FC}"/>
              </a:ext>
            </a:extLst>
          </p:cNvPr>
          <p:cNvSpPr txBox="1"/>
          <p:nvPr/>
        </p:nvSpPr>
        <p:spPr>
          <a:xfrm flipH="1">
            <a:off x="2190518" y="1984065"/>
            <a:ext cx="308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4" name="Freeform 27">
            <a:extLst>
              <a:ext uri="{FF2B5EF4-FFF2-40B4-BE49-F238E27FC236}">
                <a16:creationId xmlns:a16="http://schemas.microsoft.com/office/drawing/2014/main" id="{94FDC417-5508-4E6E-877C-B470C9EFE696}"/>
              </a:ext>
            </a:extLst>
          </p:cNvPr>
          <p:cNvSpPr>
            <a:spLocks/>
          </p:cNvSpPr>
          <p:nvPr/>
        </p:nvSpPr>
        <p:spPr bwMode="auto">
          <a:xfrm rot="14291667">
            <a:off x="128591" y="2026369"/>
            <a:ext cx="1682426" cy="437967"/>
          </a:xfrm>
          <a:custGeom>
            <a:avLst/>
            <a:gdLst>
              <a:gd name="T0" fmla="*/ 912 w 912"/>
              <a:gd name="T1" fmla="*/ 248 h 248"/>
              <a:gd name="T2" fmla="*/ 528 w 912"/>
              <a:gd name="T3" fmla="*/ 8 h 248"/>
              <a:gd name="T4" fmla="*/ 0 w 912"/>
              <a:gd name="T5" fmla="*/ 200 h 248"/>
              <a:gd name="T6" fmla="*/ 0 60000 65536"/>
              <a:gd name="T7" fmla="*/ 0 60000 65536"/>
              <a:gd name="T8" fmla="*/ 0 60000 65536"/>
              <a:gd name="T9" fmla="*/ 0 w 912"/>
              <a:gd name="T10" fmla="*/ 0 h 248"/>
              <a:gd name="T11" fmla="*/ 912 w 912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248">
                <a:moveTo>
                  <a:pt x="912" y="248"/>
                </a:moveTo>
                <a:cubicBezTo>
                  <a:pt x="796" y="132"/>
                  <a:pt x="680" y="16"/>
                  <a:pt x="528" y="8"/>
                </a:cubicBezTo>
                <a:cubicBezTo>
                  <a:pt x="376" y="0"/>
                  <a:pt x="188" y="100"/>
                  <a:pt x="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47051F5-8A36-465E-B1D8-E2B2F52E4720}"/>
              </a:ext>
            </a:extLst>
          </p:cNvPr>
          <p:cNvSpPr txBox="1"/>
          <p:nvPr/>
        </p:nvSpPr>
        <p:spPr>
          <a:xfrm flipH="1">
            <a:off x="617196" y="2318448"/>
            <a:ext cx="308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6" name="Line 15">
            <a:extLst>
              <a:ext uri="{FF2B5EF4-FFF2-40B4-BE49-F238E27FC236}">
                <a16:creationId xmlns:a16="http://schemas.microsoft.com/office/drawing/2014/main" id="{6E2F0071-7266-4CA8-BF65-5E3B934014EF}"/>
              </a:ext>
            </a:extLst>
          </p:cNvPr>
          <p:cNvSpPr>
            <a:spLocks noChangeShapeType="1"/>
          </p:cNvSpPr>
          <p:nvPr/>
        </p:nvSpPr>
        <p:spPr bwMode="auto">
          <a:xfrm>
            <a:off x="926123" y="1504178"/>
            <a:ext cx="673134" cy="13117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9E917B9-F765-4AAB-8BC3-97592AD1A16D}"/>
              </a:ext>
            </a:extLst>
          </p:cNvPr>
          <p:cNvSpPr txBox="1"/>
          <p:nvPr/>
        </p:nvSpPr>
        <p:spPr>
          <a:xfrm flipH="1">
            <a:off x="895003" y="1809425"/>
            <a:ext cx="308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1" name="Oval 6">
            <a:extLst>
              <a:ext uri="{FF2B5EF4-FFF2-40B4-BE49-F238E27FC236}">
                <a16:creationId xmlns:a16="http://schemas.microsoft.com/office/drawing/2014/main" id="{8DAE7B6D-0F3E-41B9-93D2-4E7F6F0A0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550" y="1002767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S</a:t>
            </a:r>
          </a:p>
        </p:txBody>
      </p:sp>
      <p:sp>
        <p:nvSpPr>
          <p:cNvPr id="90" name="Line 15">
            <a:extLst>
              <a:ext uri="{FF2B5EF4-FFF2-40B4-BE49-F238E27FC236}">
                <a16:creationId xmlns:a16="http://schemas.microsoft.com/office/drawing/2014/main" id="{A8714408-3A17-4555-9601-95191084C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50" y="1198304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Oval 8">
            <a:extLst>
              <a:ext uri="{FF2B5EF4-FFF2-40B4-BE49-F238E27FC236}">
                <a16:creationId xmlns:a16="http://schemas.microsoft.com/office/drawing/2014/main" id="{2065F115-A3E6-41A7-BB88-4908FADDB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88269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r</a:t>
            </a:r>
          </a:p>
        </p:txBody>
      </p:sp>
      <p:sp>
        <p:nvSpPr>
          <p:cNvPr id="109" name="Oval 9">
            <a:extLst>
              <a:ext uri="{FF2B5EF4-FFF2-40B4-BE49-F238E27FC236}">
                <a16:creationId xmlns:a16="http://schemas.microsoft.com/office/drawing/2014/main" id="{1EF2831B-E26F-47E0-970F-D4BF8C04F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806495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Line 15">
            <a:extLst>
              <a:ext uri="{FF2B5EF4-FFF2-40B4-BE49-F238E27FC236}">
                <a16:creationId xmlns:a16="http://schemas.microsoft.com/office/drawing/2014/main" id="{7C877769-6B05-463D-BECB-44353AC2C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6471" y="1580379"/>
            <a:ext cx="162132" cy="2226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15">
            <a:extLst>
              <a:ext uri="{FF2B5EF4-FFF2-40B4-BE49-F238E27FC236}">
                <a16:creationId xmlns:a16="http://schemas.microsoft.com/office/drawing/2014/main" id="{02A90FB1-935E-41C3-BC38-3C2CB6F4CD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1729" y="3349294"/>
            <a:ext cx="911471" cy="5651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A3529AB-E4E0-4621-BB90-EE7E7A7CC939}"/>
                  </a:ext>
                </a:extLst>
              </p:cNvPr>
              <p:cNvSpPr txBox="1"/>
              <p:nvPr/>
            </p:nvSpPr>
            <p:spPr>
              <a:xfrm>
                <a:off x="2768600" y="2318448"/>
                <a:ext cx="55230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A3529AB-E4E0-4621-BB90-EE7E7A7CC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600" y="2318448"/>
                <a:ext cx="55230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460CF21-35DC-4487-8C14-1845AF1B4B6D}"/>
                  </a:ext>
                </a:extLst>
              </p:cNvPr>
              <p:cNvSpPr txBox="1"/>
              <p:nvPr/>
            </p:nvSpPr>
            <p:spPr>
              <a:xfrm>
                <a:off x="1781249" y="3447146"/>
                <a:ext cx="55230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460CF21-35DC-4487-8C14-1845AF1B4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249" y="3447146"/>
                <a:ext cx="55230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TextBox 113">
            <a:extLst>
              <a:ext uri="{FF2B5EF4-FFF2-40B4-BE49-F238E27FC236}">
                <a16:creationId xmlns:a16="http://schemas.microsoft.com/office/drawing/2014/main" id="{C3AAD5E0-068B-46EC-A223-9E1E67EBC0D6}"/>
              </a:ext>
            </a:extLst>
          </p:cNvPr>
          <p:cNvSpPr txBox="1"/>
          <p:nvPr/>
        </p:nvSpPr>
        <p:spPr>
          <a:xfrm flipH="1">
            <a:off x="2688664" y="0"/>
            <a:ext cx="308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CF3E77-748E-437B-90FE-FD1A13AA6A1A}"/>
                  </a:ext>
                </a:extLst>
              </p14:cNvPr>
              <p14:cNvContentPartPr/>
              <p14:nvPr/>
            </p14:nvContentPartPr>
            <p14:xfrm>
              <a:off x="2348640" y="955440"/>
              <a:ext cx="830880" cy="741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CF3E77-748E-437B-90FE-FD1A13AA6A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39280" y="946080"/>
                <a:ext cx="849600" cy="76032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Rectangle 16">
            <a:extLst>
              <a:ext uri="{FF2B5EF4-FFF2-40B4-BE49-F238E27FC236}">
                <a16:creationId xmlns:a16="http://schemas.microsoft.com/office/drawing/2014/main" id="{F5877EC5-57A5-48CA-8D55-B236F797C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040" y="40964"/>
            <a:ext cx="5499960" cy="44670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9">
            <a:extLst>
              <a:ext uri="{FF2B5EF4-FFF2-40B4-BE49-F238E27FC236}">
                <a16:creationId xmlns:a16="http://schemas.microsoft.com/office/drawing/2014/main" id="{098471B7-4234-4EEA-BD21-C9A8ACE8A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7816" y="2346527"/>
            <a:ext cx="524932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747CCD5-9137-4300-BD3D-6B977E8A1511}"/>
                  </a:ext>
                </a:extLst>
              </p:cNvPr>
              <p:cNvSpPr txBox="1"/>
              <p:nvPr/>
            </p:nvSpPr>
            <p:spPr>
              <a:xfrm flipH="1">
                <a:off x="5595886" y="381000"/>
                <a:ext cx="1492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747CCD5-9137-4300-BD3D-6B977E8A1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95886" y="381000"/>
                <a:ext cx="1492516" cy="461665"/>
              </a:xfrm>
              <a:prstGeom prst="rect">
                <a:avLst/>
              </a:prstGeom>
              <a:blipFill>
                <a:blip r:embed="rId7"/>
                <a:stretch>
                  <a:fillRect r="-3673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6">
            <a:extLst>
              <a:ext uri="{FF2B5EF4-FFF2-40B4-BE49-F238E27FC236}">
                <a16:creationId xmlns:a16="http://schemas.microsoft.com/office/drawing/2014/main" id="{15473253-D220-4A90-BDB4-DF02FD269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398" y="609600"/>
            <a:ext cx="393699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S</a:t>
            </a:r>
          </a:p>
        </p:txBody>
      </p:sp>
      <p:sp>
        <p:nvSpPr>
          <p:cNvPr id="43" name="Line 15">
            <a:extLst>
              <a:ext uri="{FF2B5EF4-FFF2-40B4-BE49-F238E27FC236}">
                <a16:creationId xmlns:a16="http://schemas.microsoft.com/office/drawing/2014/main" id="{3245D3E9-5A5A-4D0B-A142-1F081ABB37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3582" y="805137"/>
            <a:ext cx="5228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8">
            <a:extLst>
              <a:ext uri="{FF2B5EF4-FFF2-40B4-BE49-F238E27FC236}">
                <a16:creationId xmlns:a16="http://schemas.microsoft.com/office/drawing/2014/main" id="{D22F711A-EB02-4294-A66D-5FAA8DA95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702" y="685800"/>
            <a:ext cx="393699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r</a:t>
            </a:r>
          </a:p>
        </p:txBody>
      </p:sp>
      <p:sp>
        <p:nvSpPr>
          <p:cNvPr id="45" name="Oval 9">
            <a:extLst>
              <a:ext uri="{FF2B5EF4-FFF2-40B4-BE49-F238E27FC236}">
                <a16:creationId xmlns:a16="http://schemas.microsoft.com/office/drawing/2014/main" id="{7ABDCA65-5740-4A40-B4BF-C5FC8181D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1670" y="609600"/>
            <a:ext cx="524932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5">
            <a:extLst>
              <a:ext uri="{FF2B5EF4-FFF2-40B4-BE49-F238E27FC236}">
                <a16:creationId xmlns:a16="http://schemas.microsoft.com/office/drawing/2014/main" id="{F7B6CEBF-E5C1-47D4-9774-4CBE9052FA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40097" y="805137"/>
            <a:ext cx="2061573" cy="391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15">
            <a:extLst>
              <a:ext uri="{FF2B5EF4-FFF2-40B4-BE49-F238E27FC236}">
                <a16:creationId xmlns:a16="http://schemas.microsoft.com/office/drawing/2014/main" id="{A9FE28B0-387E-4A0D-AFEA-5FE7BF636D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2014" y="1066797"/>
            <a:ext cx="621483" cy="13273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EE9B5B3-F3C0-4318-B4F4-A60AAA010D5A}"/>
                  </a:ext>
                </a:extLst>
              </p:cNvPr>
              <p:cNvSpPr txBox="1"/>
              <p:nvPr/>
            </p:nvSpPr>
            <p:spPr>
              <a:xfrm flipH="1">
                <a:off x="3402767" y="1592838"/>
                <a:ext cx="23884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∪[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𝑎𝑎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EE9B5B3-F3C0-4318-B4F4-A60AAA010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402767" y="1592838"/>
                <a:ext cx="2388433" cy="369332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eeform 12">
            <a:extLst>
              <a:ext uri="{FF2B5EF4-FFF2-40B4-BE49-F238E27FC236}">
                <a16:creationId xmlns:a16="http://schemas.microsoft.com/office/drawing/2014/main" id="{95CD2416-CAFA-490A-922D-242113A26018}"/>
              </a:ext>
            </a:extLst>
          </p:cNvPr>
          <p:cNvSpPr>
            <a:spLocks/>
          </p:cNvSpPr>
          <p:nvPr/>
        </p:nvSpPr>
        <p:spPr bwMode="auto">
          <a:xfrm rot="10800000">
            <a:off x="5759470" y="2933652"/>
            <a:ext cx="568677" cy="533400"/>
          </a:xfrm>
          <a:custGeom>
            <a:avLst/>
            <a:gdLst>
              <a:gd name="T0" fmla="*/ 304 w 416"/>
              <a:gd name="T1" fmla="*/ 336 h 336"/>
              <a:gd name="T2" fmla="*/ 400 w 416"/>
              <a:gd name="T3" fmla="*/ 96 h 336"/>
              <a:gd name="T4" fmla="*/ 208 w 416"/>
              <a:gd name="T5" fmla="*/ 0 h 336"/>
              <a:gd name="T6" fmla="*/ 16 w 416"/>
              <a:gd name="T7" fmla="*/ 96 h 336"/>
              <a:gd name="T8" fmla="*/ 112 w 416"/>
              <a:gd name="T9" fmla="*/ 336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336"/>
              <a:gd name="T17" fmla="*/ 416 w 416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336">
                <a:moveTo>
                  <a:pt x="304" y="336"/>
                </a:moveTo>
                <a:cubicBezTo>
                  <a:pt x="360" y="244"/>
                  <a:pt x="416" y="152"/>
                  <a:pt x="400" y="96"/>
                </a:cubicBezTo>
                <a:cubicBezTo>
                  <a:pt x="384" y="40"/>
                  <a:pt x="272" y="0"/>
                  <a:pt x="208" y="0"/>
                </a:cubicBezTo>
                <a:cubicBezTo>
                  <a:pt x="144" y="0"/>
                  <a:pt x="32" y="40"/>
                  <a:pt x="16" y="96"/>
                </a:cubicBezTo>
                <a:cubicBezTo>
                  <a:pt x="0" y="152"/>
                  <a:pt x="56" y="244"/>
                  <a:pt x="112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F54CB3C-C10D-4BF1-9AD7-5D4129561D52}"/>
                  </a:ext>
                </a:extLst>
              </p:cNvPr>
              <p:cNvSpPr txBox="1"/>
              <p:nvPr/>
            </p:nvSpPr>
            <p:spPr>
              <a:xfrm flipH="1">
                <a:off x="4053388" y="3352800"/>
                <a:ext cx="40238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𝑏𝑏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∪[(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400" dirty="0"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𝑎𝑎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ab</m:t>
                      </m:r>
                      <m:r>
                        <m:rPr>
                          <m:nor/>
                        </m:rPr>
                        <a:rPr lang="en-US" sz="2400" dirty="0"/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F54CB3C-C10D-4BF1-9AD7-5D4129561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53388" y="3352800"/>
                <a:ext cx="4023812" cy="461665"/>
              </a:xfrm>
              <a:prstGeom prst="rect">
                <a:avLst/>
              </a:prstGeom>
              <a:blipFill>
                <a:blip r:embed="rId9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Line 15">
            <a:extLst>
              <a:ext uri="{FF2B5EF4-FFF2-40B4-BE49-F238E27FC236}">
                <a16:creationId xmlns:a16="http://schemas.microsoft.com/office/drawing/2014/main" id="{79D11D91-AD0C-49C7-8C51-9C423BB4A8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70912" y="1169433"/>
            <a:ext cx="1274689" cy="13009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DA6F0AD-D83F-4532-9DD8-A915712BE74D}"/>
                  </a:ext>
                </a:extLst>
              </p:cNvPr>
              <p:cNvSpPr txBox="1"/>
              <p:nvPr/>
            </p:nvSpPr>
            <p:spPr>
              <a:xfrm flipH="1">
                <a:off x="6324600" y="1830502"/>
                <a:ext cx="3254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∈∪[(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𝑎𝑎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DA6F0AD-D83F-4532-9DD8-A915712BE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324600" y="1830502"/>
                <a:ext cx="3254416" cy="369332"/>
              </a:xfrm>
              <a:prstGeom prst="rect">
                <a:avLst/>
              </a:prstGeom>
              <a:blipFill>
                <a:blip r:embed="rId10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341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538BCD-A6B0-4DEB-8AC1-A32C78C290AE}" type="slidenum">
              <a:rPr lang="en-US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359CB635-155B-4720-AF1D-2E13B202DE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8503579"/>
                  </p:ext>
                </p:extLst>
              </p:nvPr>
            </p:nvGraphicFramePr>
            <p:xfrm>
              <a:off x="152400" y="6052863"/>
              <a:ext cx="8839200" cy="75641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263709511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40167870"/>
                        </a:ext>
                      </a:extLst>
                    </a:gridCol>
                    <a:gridCol w="7543800">
                      <a:extLst>
                        <a:ext uri="{9D8B030D-6E8A-4147-A177-3AD203B41FA5}">
                          <a16:colId xmlns:a16="http://schemas.microsoft.com/office/drawing/2014/main" val="3493395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S,3,r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𝑎𝑎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∪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∪[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∪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𝑎𝑎</m:t>
                                                </m:r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∪</m:t>
                                                </m:r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𝑎𝑏</m:t>
                                        </m:r>
                                      </m:e>
                                    </m:d>
                                  </m:e>
                                </m:d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𝑏𝑏</m:t>
                                    </m:r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∪[(</m:t>
                                    </m:r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∪</m:t>
                                    </m:r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𝑏𝑎</m:t>
                                    </m:r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600" dirty="0"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𝑎𝑎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∪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ab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600" dirty="0"/>
                                      <m:t>] 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∈∪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ctrlPr>
                                              <a:rPr lang="en-US" sz="16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16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∪</m:t>
                                            </m:r>
                                            <m:r>
                                              <a:rPr lang="en-US" sz="16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𝑏𝑎</m:t>
                                            </m:r>
                                          </m:e>
                                        </m:d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𝑎𝑎</m:t>
                                                </m:r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∪</m:t>
                                                </m:r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9711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359CB635-155B-4720-AF1D-2E13B202DE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8503579"/>
                  </p:ext>
                </p:extLst>
              </p:nvPr>
            </p:nvGraphicFramePr>
            <p:xfrm>
              <a:off x="152400" y="6052863"/>
              <a:ext cx="8839200" cy="75641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263709511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40167870"/>
                        </a:ext>
                      </a:extLst>
                    </a:gridCol>
                    <a:gridCol w="7543800">
                      <a:extLst>
                        <a:ext uri="{9D8B030D-6E8A-4147-A177-3AD203B41FA5}">
                          <a16:colId xmlns:a16="http://schemas.microsoft.com/office/drawing/2014/main" val="3493395715"/>
                        </a:ext>
                      </a:extLst>
                    </a:gridCol>
                  </a:tblGrid>
                  <a:tr h="756412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S,3,r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1071" t="-794" r="-1108036" b="-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286" t="-794" r="-242" b="-15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97114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" name="Rectangle 16">
            <a:extLst>
              <a:ext uri="{FF2B5EF4-FFF2-40B4-BE49-F238E27FC236}">
                <a16:creationId xmlns:a16="http://schemas.microsoft.com/office/drawing/2014/main" id="{F5877EC5-57A5-48CA-8D55-B236F797C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3" y="40964"/>
            <a:ext cx="5499960" cy="377350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9">
            <a:extLst>
              <a:ext uri="{FF2B5EF4-FFF2-40B4-BE49-F238E27FC236}">
                <a16:creationId xmlns:a16="http://schemas.microsoft.com/office/drawing/2014/main" id="{098471B7-4234-4EEA-BD21-C9A8ACE8A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449" y="2346527"/>
            <a:ext cx="524932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747CCD5-9137-4300-BD3D-6B977E8A1511}"/>
                  </a:ext>
                </a:extLst>
              </p:cNvPr>
              <p:cNvSpPr txBox="1"/>
              <p:nvPr/>
            </p:nvSpPr>
            <p:spPr>
              <a:xfrm flipH="1">
                <a:off x="1964519" y="381000"/>
                <a:ext cx="1492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747CCD5-9137-4300-BD3D-6B977E8A1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964519" y="381000"/>
                <a:ext cx="1492516" cy="461665"/>
              </a:xfrm>
              <a:prstGeom prst="rect">
                <a:avLst/>
              </a:prstGeom>
              <a:blipFill>
                <a:blip r:embed="rId3"/>
                <a:stretch>
                  <a:fillRect r="-3673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6">
            <a:extLst>
              <a:ext uri="{FF2B5EF4-FFF2-40B4-BE49-F238E27FC236}">
                <a16:creationId xmlns:a16="http://schemas.microsoft.com/office/drawing/2014/main" id="{15473253-D220-4A90-BDB4-DF02FD269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031" y="609600"/>
            <a:ext cx="393699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S</a:t>
            </a:r>
          </a:p>
        </p:txBody>
      </p:sp>
      <p:sp>
        <p:nvSpPr>
          <p:cNvPr id="43" name="Line 15">
            <a:extLst>
              <a:ext uri="{FF2B5EF4-FFF2-40B4-BE49-F238E27FC236}">
                <a16:creationId xmlns:a16="http://schemas.microsoft.com/office/drawing/2014/main" id="{3245D3E9-5A5A-4D0B-A142-1F081ABB37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215" y="805137"/>
            <a:ext cx="5228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8">
            <a:extLst>
              <a:ext uri="{FF2B5EF4-FFF2-40B4-BE49-F238E27FC236}">
                <a16:creationId xmlns:a16="http://schemas.microsoft.com/office/drawing/2014/main" id="{D22F711A-EB02-4294-A66D-5FAA8DA95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335" y="685800"/>
            <a:ext cx="393699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r</a:t>
            </a:r>
          </a:p>
        </p:txBody>
      </p:sp>
      <p:sp>
        <p:nvSpPr>
          <p:cNvPr id="45" name="Oval 9">
            <a:extLst>
              <a:ext uri="{FF2B5EF4-FFF2-40B4-BE49-F238E27FC236}">
                <a16:creationId xmlns:a16="http://schemas.microsoft.com/office/drawing/2014/main" id="{7ABDCA65-5740-4A40-B4BF-C5FC8181D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0303" y="609600"/>
            <a:ext cx="524932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5">
            <a:extLst>
              <a:ext uri="{FF2B5EF4-FFF2-40B4-BE49-F238E27FC236}">
                <a16:creationId xmlns:a16="http://schemas.microsoft.com/office/drawing/2014/main" id="{F7B6CEBF-E5C1-47D4-9774-4CBE9052FA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8730" y="805137"/>
            <a:ext cx="2061573" cy="391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15">
            <a:extLst>
              <a:ext uri="{FF2B5EF4-FFF2-40B4-BE49-F238E27FC236}">
                <a16:creationId xmlns:a16="http://schemas.microsoft.com/office/drawing/2014/main" id="{A9FE28B0-387E-4A0D-AFEA-5FE7BF636D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0647" y="1066797"/>
            <a:ext cx="621483" cy="13273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EE9B5B3-F3C0-4318-B4F4-A60AAA010D5A}"/>
                  </a:ext>
                </a:extLst>
              </p:cNvPr>
              <p:cNvSpPr txBox="1"/>
              <p:nvPr/>
            </p:nvSpPr>
            <p:spPr>
              <a:xfrm flipH="1">
                <a:off x="-228600" y="1592838"/>
                <a:ext cx="23884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∪[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𝑎𝑎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EE9B5B3-F3C0-4318-B4F4-A60AAA010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228600" y="1592838"/>
                <a:ext cx="2388433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eeform 12">
            <a:extLst>
              <a:ext uri="{FF2B5EF4-FFF2-40B4-BE49-F238E27FC236}">
                <a16:creationId xmlns:a16="http://schemas.microsoft.com/office/drawing/2014/main" id="{95CD2416-CAFA-490A-922D-242113A26018}"/>
              </a:ext>
            </a:extLst>
          </p:cNvPr>
          <p:cNvSpPr>
            <a:spLocks/>
          </p:cNvSpPr>
          <p:nvPr/>
        </p:nvSpPr>
        <p:spPr bwMode="auto">
          <a:xfrm rot="10800000">
            <a:off x="2128103" y="2933652"/>
            <a:ext cx="568677" cy="533400"/>
          </a:xfrm>
          <a:custGeom>
            <a:avLst/>
            <a:gdLst>
              <a:gd name="T0" fmla="*/ 304 w 416"/>
              <a:gd name="T1" fmla="*/ 336 h 336"/>
              <a:gd name="T2" fmla="*/ 400 w 416"/>
              <a:gd name="T3" fmla="*/ 96 h 336"/>
              <a:gd name="T4" fmla="*/ 208 w 416"/>
              <a:gd name="T5" fmla="*/ 0 h 336"/>
              <a:gd name="T6" fmla="*/ 16 w 416"/>
              <a:gd name="T7" fmla="*/ 96 h 336"/>
              <a:gd name="T8" fmla="*/ 112 w 416"/>
              <a:gd name="T9" fmla="*/ 336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336"/>
              <a:gd name="T17" fmla="*/ 416 w 416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336">
                <a:moveTo>
                  <a:pt x="304" y="336"/>
                </a:moveTo>
                <a:cubicBezTo>
                  <a:pt x="360" y="244"/>
                  <a:pt x="416" y="152"/>
                  <a:pt x="400" y="96"/>
                </a:cubicBezTo>
                <a:cubicBezTo>
                  <a:pt x="384" y="40"/>
                  <a:pt x="272" y="0"/>
                  <a:pt x="208" y="0"/>
                </a:cubicBezTo>
                <a:cubicBezTo>
                  <a:pt x="144" y="0"/>
                  <a:pt x="32" y="40"/>
                  <a:pt x="16" y="96"/>
                </a:cubicBezTo>
                <a:cubicBezTo>
                  <a:pt x="0" y="152"/>
                  <a:pt x="56" y="244"/>
                  <a:pt x="112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F54CB3C-C10D-4BF1-9AD7-5D4129561D52}"/>
                  </a:ext>
                </a:extLst>
              </p:cNvPr>
              <p:cNvSpPr txBox="1"/>
              <p:nvPr/>
            </p:nvSpPr>
            <p:spPr>
              <a:xfrm flipH="1">
                <a:off x="422021" y="3352800"/>
                <a:ext cx="40238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𝑏𝑏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∪[(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400" dirty="0"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𝑎𝑎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ab</m:t>
                      </m:r>
                      <m:r>
                        <m:rPr>
                          <m:nor/>
                        </m:rPr>
                        <a:rPr lang="en-US" sz="2400" dirty="0"/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F54CB3C-C10D-4BF1-9AD7-5D4129561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22021" y="3352800"/>
                <a:ext cx="4023812" cy="461665"/>
              </a:xfrm>
              <a:prstGeom prst="rect">
                <a:avLst/>
              </a:prstGeom>
              <a:blipFill>
                <a:blip r:embed="rId5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Line 15">
            <a:extLst>
              <a:ext uri="{FF2B5EF4-FFF2-40B4-BE49-F238E27FC236}">
                <a16:creationId xmlns:a16="http://schemas.microsoft.com/office/drawing/2014/main" id="{79D11D91-AD0C-49C7-8C51-9C423BB4A8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9545" y="1169433"/>
            <a:ext cx="1274689" cy="13009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DA6F0AD-D83F-4532-9DD8-A915712BE74D}"/>
                  </a:ext>
                </a:extLst>
              </p:cNvPr>
              <p:cNvSpPr txBox="1"/>
              <p:nvPr/>
            </p:nvSpPr>
            <p:spPr>
              <a:xfrm flipH="1">
                <a:off x="2693233" y="1830502"/>
                <a:ext cx="3254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∈∪[(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𝑎𝑎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DA6F0AD-D83F-4532-9DD8-A915712BE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93233" y="1830502"/>
                <a:ext cx="3254416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16">
            <a:extLst>
              <a:ext uri="{FF2B5EF4-FFF2-40B4-BE49-F238E27FC236}">
                <a16:creationId xmlns:a16="http://schemas.microsoft.com/office/drawing/2014/main" id="{A656B0FD-64EB-498B-9F50-849A17ED4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379899"/>
            <a:ext cx="9144000" cy="141130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251422-95C1-4779-A25A-7A5F6DC69283}"/>
                  </a:ext>
                </a:extLst>
              </p:cNvPr>
              <p:cNvSpPr txBox="1"/>
              <p:nvPr/>
            </p:nvSpPr>
            <p:spPr>
              <a:xfrm flipH="1">
                <a:off x="893230" y="4557059"/>
                <a:ext cx="7704670" cy="579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𝑎𝑎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∪[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𝑎𝑎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∪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𝑎𝑏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𝑏𝑏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∪[(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rgbClr val="000000"/>
                              </a:solidFill>
                              <a:latin typeface="Comic Sans MS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𝑎𝑎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∪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ab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rgbClr val="000000"/>
                              </a:solidFill>
                              <a:latin typeface="Comic Sans MS"/>
                            </a:rPr>
                            <m:t>] 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∈∪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∪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𝑏𝑎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𝑎𝑎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∪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  <a:latin typeface="Comic Sans MS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251422-95C1-4779-A25A-7A5F6DC69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93230" y="4557059"/>
                <a:ext cx="7704670" cy="579133"/>
              </a:xfrm>
              <a:prstGeom prst="rect">
                <a:avLst/>
              </a:prstGeom>
              <a:blipFill>
                <a:blip r:embed="rId7"/>
                <a:stretch>
                  <a:fillRect b="-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6">
            <a:extLst>
              <a:ext uri="{FF2B5EF4-FFF2-40B4-BE49-F238E27FC236}">
                <a16:creationId xmlns:a16="http://schemas.microsoft.com/office/drawing/2014/main" id="{32750C28-3675-4559-9618-D9931C156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816" y="4948535"/>
            <a:ext cx="393699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S</a:t>
            </a:r>
          </a:p>
        </p:txBody>
      </p:sp>
      <p:sp>
        <p:nvSpPr>
          <p:cNvPr id="51" name="Line 15">
            <a:extLst>
              <a:ext uri="{FF2B5EF4-FFF2-40B4-BE49-F238E27FC236}">
                <a16:creationId xmlns:a16="http://schemas.microsoft.com/office/drawing/2014/main" id="{7F201D1E-E7E7-4547-B388-17EC52BA164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144072"/>
            <a:ext cx="5228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Oval 8">
            <a:extLst>
              <a:ext uri="{FF2B5EF4-FFF2-40B4-BE49-F238E27FC236}">
                <a16:creationId xmlns:a16="http://schemas.microsoft.com/office/drawing/2014/main" id="{C3555CE3-BB0C-4634-BFD9-EC907E7E5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7900" y="5024735"/>
            <a:ext cx="393699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r</a:t>
            </a:r>
          </a:p>
        </p:txBody>
      </p:sp>
      <p:sp>
        <p:nvSpPr>
          <p:cNvPr id="66" name="Oval 9">
            <a:extLst>
              <a:ext uri="{FF2B5EF4-FFF2-40B4-BE49-F238E27FC236}">
                <a16:creationId xmlns:a16="http://schemas.microsoft.com/office/drawing/2014/main" id="{A22323C7-D097-45F8-A0C8-57761E5AE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2868" y="4948535"/>
            <a:ext cx="524932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15">
            <a:extLst>
              <a:ext uri="{FF2B5EF4-FFF2-40B4-BE49-F238E27FC236}">
                <a16:creationId xmlns:a16="http://schemas.microsoft.com/office/drawing/2014/main" id="{F1110E48-FC11-4D7A-8535-03AE18BC427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6514" y="5144071"/>
            <a:ext cx="7626353" cy="375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12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8E7993-46AB-4BB1-B4A1-999446CE51A1}" type="slidenum">
              <a:rPr lang="en-US"/>
              <a:pPr/>
              <a:t>18</a:t>
            </a:fld>
            <a:endParaRPr lang="en-US"/>
          </a:p>
        </p:txBody>
      </p:sp>
      <p:sp>
        <p:nvSpPr>
          <p:cNvPr id="24585" name="Text Box 14"/>
          <p:cNvSpPr txBox="1">
            <a:spLocks noChangeArrowheads="1"/>
          </p:cNvSpPr>
          <p:nvPr/>
        </p:nvSpPr>
        <p:spPr bwMode="auto">
          <a:xfrm>
            <a:off x="0" y="3810000"/>
            <a:ext cx="7893050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    For any regular language       there is</a:t>
            </a:r>
          </a:p>
          <a:p>
            <a:r>
              <a:rPr lang="en-US"/>
              <a:t>      a regular expression       with</a:t>
            </a:r>
          </a:p>
        </p:txBody>
      </p:sp>
      <p:sp>
        <p:nvSpPr>
          <p:cNvPr id="24586" name="Rectangle 2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3600">
                <a:solidFill>
                  <a:srgbClr val="FF0000"/>
                </a:solidFill>
              </a:rPr>
              <a:t>Proof - Part 2</a:t>
            </a:r>
          </a:p>
        </p:txBody>
      </p:sp>
      <p:sp>
        <p:nvSpPr>
          <p:cNvPr id="24587" name="AutoShape 3"/>
          <p:cNvSpPr>
            <a:spLocks/>
          </p:cNvSpPr>
          <p:nvPr/>
        </p:nvSpPr>
        <p:spPr bwMode="auto">
          <a:xfrm>
            <a:off x="168275" y="14224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Text Box 4"/>
          <p:cNvSpPr txBox="1">
            <a:spLocks noChangeArrowheads="1"/>
          </p:cNvSpPr>
          <p:nvPr/>
        </p:nvSpPr>
        <p:spPr bwMode="auto">
          <a:xfrm>
            <a:off x="457200" y="1447800"/>
            <a:ext cx="3990975" cy="174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Languages</a:t>
            </a:r>
          </a:p>
          <a:p>
            <a:r>
              <a:rPr lang="en-US"/>
              <a:t>Generated by</a:t>
            </a:r>
          </a:p>
          <a:p>
            <a:r>
              <a:rPr lang="en-US"/>
              <a:t>Regular Expressions</a:t>
            </a:r>
          </a:p>
        </p:txBody>
      </p:sp>
      <p:sp>
        <p:nvSpPr>
          <p:cNvPr id="24589" name="AutoShape 5"/>
          <p:cNvSpPr>
            <a:spLocks/>
          </p:cNvSpPr>
          <p:nvPr/>
        </p:nvSpPr>
        <p:spPr bwMode="auto">
          <a:xfrm flipH="1">
            <a:off x="42672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AutoShape 6"/>
          <p:cNvSpPr>
            <a:spLocks/>
          </p:cNvSpPr>
          <p:nvPr/>
        </p:nvSpPr>
        <p:spPr bwMode="auto">
          <a:xfrm>
            <a:off x="60960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AutoShape 7"/>
          <p:cNvSpPr>
            <a:spLocks/>
          </p:cNvSpPr>
          <p:nvPr/>
        </p:nvSpPr>
        <p:spPr bwMode="auto">
          <a:xfrm flipH="1">
            <a:off x="86106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Text Box 8"/>
          <p:cNvSpPr txBox="1">
            <a:spLocks noChangeArrowheads="1"/>
          </p:cNvSpPr>
          <p:nvPr/>
        </p:nvSpPr>
        <p:spPr bwMode="auto">
          <a:xfrm>
            <a:off x="6477000" y="1676400"/>
            <a:ext cx="2100263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  <a:p>
            <a:r>
              <a:rPr lang="en-US"/>
              <a:t>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8" name="Object 9"/>
              <p:cNvSpPr txBox="1"/>
              <p:nvPr/>
            </p:nvSpPr>
            <p:spPr bwMode="auto">
              <a:xfrm>
                <a:off x="4953000" y="1828800"/>
                <a:ext cx="828675" cy="7842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⊇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578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0" y="1828800"/>
                <a:ext cx="828675" cy="784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Object 11"/>
              <p:cNvSpPr txBox="1"/>
              <p:nvPr/>
            </p:nvSpPr>
            <p:spPr bwMode="auto">
              <a:xfrm>
                <a:off x="5638800" y="3865563"/>
                <a:ext cx="328613" cy="3937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579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8800" y="3865563"/>
                <a:ext cx="328613" cy="393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80" name="Object 12"/>
              <p:cNvSpPr txBox="1"/>
              <p:nvPr/>
            </p:nvSpPr>
            <p:spPr bwMode="auto">
              <a:xfrm>
                <a:off x="4953000" y="4551363"/>
                <a:ext cx="252413" cy="290512"/>
              </a:xfrm>
              <a:prstGeom prst="rect">
                <a:avLst/>
              </a:prstGeom>
              <a:noFill/>
            </p:spPr>
            <p:txBody>
              <a:bodyPr>
                <a:normAutofit fontScale="4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580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0" y="4551363"/>
                <a:ext cx="252413" cy="2905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81" name="Object 13"/>
              <p:cNvSpPr txBox="1"/>
              <p:nvPr/>
            </p:nvSpPr>
            <p:spPr bwMode="auto">
              <a:xfrm>
                <a:off x="6629400" y="4398963"/>
                <a:ext cx="1727200" cy="531812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581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9400" y="4398963"/>
                <a:ext cx="1727200" cy="5318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93" name="Text Box 15"/>
          <p:cNvSpPr txBox="1">
            <a:spLocks noChangeArrowheads="1"/>
          </p:cNvSpPr>
          <p:nvPr/>
        </p:nvSpPr>
        <p:spPr bwMode="auto">
          <a:xfrm>
            <a:off x="381000" y="5562600"/>
            <a:ext cx="7315200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 will convert an NFA that accepts </a:t>
            </a:r>
          </a:p>
          <a:p>
            <a:r>
              <a:rPr lang="en-US"/>
              <a:t>to a regular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2" name="Object 16"/>
              <p:cNvSpPr txBox="1"/>
              <p:nvPr/>
            </p:nvSpPr>
            <p:spPr bwMode="auto">
              <a:xfrm>
                <a:off x="7620000" y="5638800"/>
                <a:ext cx="328613" cy="3937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582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0" y="5638800"/>
                <a:ext cx="328613" cy="393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A2CCF0-A175-47EA-B86A-790F66662DD2}" type="slidenum">
              <a:rPr lang="en-US"/>
              <a:pPr/>
              <a:t>19</a:t>
            </a:fld>
            <a:endParaRPr lang="en-US"/>
          </a:p>
        </p:txBody>
      </p:sp>
      <p:sp>
        <p:nvSpPr>
          <p:cNvPr id="256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Since       is regular, there is a</a:t>
            </a:r>
          </a:p>
          <a:p>
            <a:pPr>
              <a:buFontTx/>
              <a:buNone/>
            </a:pPr>
            <a:r>
              <a:rPr lang="en-US"/>
              <a:t>NFA       that accepts it</a:t>
            </a:r>
          </a:p>
          <a:p>
            <a:pPr>
              <a:buFontTx/>
              <a:buNone/>
            </a:pPr>
            <a:r>
              <a:rPr lang="en-US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2" name="Object 0"/>
              <p:cNvSpPr txBox="1"/>
              <p:nvPr/>
            </p:nvSpPr>
            <p:spPr bwMode="auto">
              <a:xfrm>
                <a:off x="1511300" y="901700"/>
                <a:ext cx="328613" cy="3937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602" name="Object 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1300" y="901700"/>
                <a:ext cx="328613" cy="393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Object 1"/>
              <p:cNvSpPr txBox="1"/>
              <p:nvPr/>
            </p:nvSpPr>
            <p:spPr bwMode="auto">
              <a:xfrm>
                <a:off x="1270000" y="1511300"/>
                <a:ext cx="544513" cy="3937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603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0000" y="1511300"/>
                <a:ext cx="544513" cy="393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08" name="Rectangle 6"/>
          <p:cNvSpPr>
            <a:spLocks noChangeArrowheads="1"/>
          </p:cNvSpPr>
          <p:nvPr/>
        </p:nvSpPr>
        <p:spPr bwMode="auto">
          <a:xfrm>
            <a:off x="2590800" y="3657600"/>
            <a:ext cx="29718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Oval 7"/>
          <p:cNvSpPr>
            <a:spLocks noChangeArrowheads="1"/>
          </p:cNvSpPr>
          <p:nvPr/>
        </p:nvSpPr>
        <p:spPr bwMode="auto">
          <a:xfrm>
            <a:off x="28194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Oval 8"/>
          <p:cNvSpPr>
            <a:spLocks noChangeArrowheads="1"/>
          </p:cNvSpPr>
          <p:nvPr/>
        </p:nvSpPr>
        <p:spPr bwMode="auto">
          <a:xfrm>
            <a:off x="47244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Oval 9"/>
          <p:cNvSpPr>
            <a:spLocks noChangeArrowheads="1"/>
          </p:cNvSpPr>
          <p:nvPr/>
        </p:nvSpPr>
        <p:spPr bwMode="auto">
          <a:xfrm>
            <a:off x="4648200" y="3962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0"/>
          <p:cNvSpPr>
            <a:spLocks noChangeShapeType="1"/>
          </p:cNvSpPr>
          <p:nvPr/>
        </p:nvSpPr>
        <p:spPr bwMode="auto">
          <a:xfrm>
            <a:off x="2057400" y="4267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4" name="Object 2"/>
              <p:cNvSpPr txBox="1"/>
              <p:nvPr/>
            </p:nvSpPr>
            <p:spPr bwMode="auto">
              <a:xfrm>
                <a:off x="3200400" y="3200400"/>
                <a:ext cx="1816100" cy="481013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60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0400" y="3200400"/>
                <a:ext cx="1816100" cy="481013"/>
              </a:xfrm>
              <a:prstGeom prst="rect">
                <a:avLst/>
              </a:prstGeom>
              <a:blipFill>
                <a:blip r:embed="rId4"/>
                <a:stretch>
                  <a:fillRect l="-1007" b="-16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13" name="Freeform 13"/>
          <p:cNvSpPr>
            <a:spLocks/>
          </p:cNvSpPr>
          <p:nvPr/>
        </p:nvSpPr>
        <p:spPr bwMode="auto">
          <a:xfrm>
            <a:off x="3276600" y="3848100"/>
            <a:ext cx="1371600" cy="698500"/>
          </a:xfrm>
          <a:custGeom>
            <a:avLst/>
            <a:gdLst>
              <a:gd name="T0" fmla="*/ 0 w 864"/>
              <a:gd name="T1" fmla="*/ 264 h 440"/>
              <a:gd name="T2" fmla="*/ 144 w 864"/>
              <a:gd name="T3" fmla="*/ 120 h 440"/>
              <a:gd name="T4" fmla="*/ 240 w 864"/>
              <a:gd name="T5" fmla="*/ 360 h 440"/>
              <a:gd name="T6" fmla="*/ 384 w 864"/>
              <a:gd name="T7" fmla="*/ 216 h 440"/>
              <a:gd name="T8" fmla="*/ 528 w 864"/>
              <a:gd name="T9" fmla="*/ 408 h 440"/>
              <a:gd name="T10" fmla="*/ 624 w 864"/>
              <a:gd name="T11" fmla="*/ 24 h 440"/>
              <a:gd name="T12" fmla="*/ 720 w 864"/>
              <a:gd name="T13" fmla="*/ 264 h 440"/>
              <a:gd name="T14" fmla="*/ 864 w 864"/>
              <a:gd name="T15" fmla="*/ 264 h 4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64"/>
              <a:gd name="T25" fmla="*/ 0 h 440"/>
              <a:gd name="T26" fmla="*/ 864 w 864"/>
              <a:gd name="T27" fmla="*/ 440 h 44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64" h="440">
                <a:moveTo>
                  <a:pt x="0" y="264"/>
                </a:moveTo>
                <a:cubicBezTo>
                  <a:pt x="52" y="184"/>
                  <a:pt x="104" y="104"/>
                  <a:pt x="144" y="120"/>
                </a:cubicBezTo>
                <a:cubicBezTo>
                  <a:pt x="184" y="136"/>
                  <a:pt x="200" y="344"/>
                  <a:pt x="240" y="360"/>
                </a:cubicBezTo>
                <a:cubicBezTo>
                  <a:pt x="280" y="376"/>
                  <a:pt x="336" y="208"/>
                  <a:pt x="384" y="216"/>
                </a:cubicBezTo>
                <a:cubicBezTo>
                  <a:pt x="432" y="224"/>
                  <a:pt x="488" y="440"/>
                  <a:pt x="528" y="408"/>
                </a:cubicBezTo>
                <a:cubicBezTo>
                  <a:pt x="568" y="376"/>
                  <a:pt x="592" y="48"/>
                  <a:pt x="624" y="24"/>
                </a:cubicBezTo>
                <a:cubicBezTo>
                  <a:pt x="656" y="0"/>
                  <a:pt x="680" y="224"/>
                  <a:pt x="720" y="264"/>
                </a:cubicBezTo>
                <a:cubicBezTo>
                  <a:pt x="760" y="304"/>
                  <a:pt x="812" y="284"/>
                  <a:pt x="864" y="2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1219200" y="5562600"/>
            <a:ext cx="65230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Take it with a single accept state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300" y="68826"/>
            <a:ext cx="7772400" cy="1470025"/>
          </a:xfrm>
        </p:spPr>
        <p:txBody>
          <a:bodyPr/>
          <a:lstStyle/>
          <a:p>
            <a:r>
              <a:rPr lang="en-US" dirty="0"/>
              <a:t>NFA </a:t>
            </a:r>
            <a:r>
              <a:rPr lang="en-US"/>
              <a:t>RE Equivalence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828800"/>
            <a:ext cx="9144000" cy="4648200"/>
          </a:xfrm>
        </p:spPr>
        <p:txBody>
          <a:bodyPr/>
          <a:lstStyle/>
          <a:p>
            <a:r>
              <a:rPr lang="en-US" sz="2800" dirty="0"/>
              <a:t>YouTube Lectures (Channel: Tayyaba Zaheer)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(TheAutoForm-GTG AND </a:t>
            </a:r>
            <a:r>
              <a:rPr lang="en-US" sz="2800" dirty="0" err="1"/>
              <a:t>NfaReEquivalence</a:t>
            </a:r>
            <a:r>
              <a:rPr lang="en-US" sz="2800" dirty="0"/>
              <a:t>) </a:t>
            </a:r>
            <a:r>
              <a:rPr lang="en-US" sz="2800" dirty="0">
                <a:hlinkClick r:id="rId2"/>
              </a:rPr>
              <a:t>https://www.youtube.com/watch?v=pT_aLK-gLeY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CF9D4-086F-4A6B-8B6D-F8FD89B4AA7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04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538BCD-A6B0-4DEB-8AC1-A32C78C290AE}" type="slidenum">
              <a:rPr lang="en-US"/>
              <a:pPr/>
              <a:t>20</a:t>
            </a:fld>
            <a:endParaRPr lang="en-US"/>
          </a:p>
        </p:txBody>
      </p:sp>
      <p:sp>
        <p:nvSpPr>
          <p:cNvPr id="26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From       construct the equivalent</a:t>
            </a:r>
          </a:p>
          <a:p>
            <a:pPr>
              <a:buFontTx/>
              <a:buNone/>
            </a:pPr>
            <a:r>
              <a:rPr lang="en-US">
                <a:solidFill>
                  <a:srgbClr val="FF0000"/>
                </a:solidFill>
              </a:rPr>
              <a:t>Generalized Transition Graph</a:t>
            </a:r>
          </a:p>
          <a:p>
            <a:pPr>
              <a:buFontTx/>
              <a:buNone/>
            </a:pPr>
            <a:r>
              <a:rPr lang="en-US" sz="2800"/>
              <a:t>in which transition labels are regular expressions</a:t>
            </a:r>
            <a:r>
              <a:rPr lang="en-US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Object 4"/>
              <p:cNvSpPr txBox="1"/>
              <p:nvPr/>
            </p:nvSpPr>
            <p:spPr bwMode="auto">
              <a:xfrm>
                <a:off x="1423988" y="901700"/>
                <a:ext cx="542925" cy="3937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62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3988" y="901700"/>
                <a:ext cx="542925" cy="393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37" name="Text Box 5"/>
          <p:cNvSpPr txBox="1">
            <a:spLocks noChangeArrowheads="1"/>
          </p:cNvSpPr>
          <p:nvPr/>
        </p:nvSpPr>
        <p:spPr bwMode="auto">
          <a:xfrm>
            <a:off x="0" y="3505200"/>
            <a:ext cx="1874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Example:</a:t>
            </a:r>
          </a:p>
        </p:txBody>
      </p:sp>
      <p:sp>
        <p:nvSpPr>
          <p:cNvPr id="26638" name="Oval 6"/>
          <p:cNvSpPr>
            <a:spLocks noChangeArrowheads="1"/>
          </p:cNvSpPr>
          <p:nvPr/>
        </p:nvSpPr>
        <p:spPr bwMode="auto">
          <a:xfrm>
            <a:off x="990600" y="579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Oval 8"/>
          <p:cNvSpPr>
            <a:spLocks noChangeArrowheads="1"/>
          </p:cNvSpPr>
          <p:nvPr/>
        </p:nvSpPr>
        <p:spPr bwMode="auto">
          <a:xfrm>
            <a:off x="2819400" y="579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Oval 9"/>
          <p:cNvSpPr>
            <a:spLocks noChangeArrowheads="1"/>
          </p:cNvSpPr>
          <p:nvPr/>
        </p:nvSpPr>
        <p:spPr bwMode="auto">
          <a:xfrm>
            <a:off x="2743200" y="5715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10"/>
          <p:cNvSpPr>
            <a:spLocks noChangeShapeType="1"/>
          </p:cNvSpPr>
          <p:nvPr/>
        </p:nvSpPr>
        <p:spPr bwMode="auto">
          <a:xfrm>
            <a:off x="1447800" y="6019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Freeform 11"/>
          <p:cNvSpPr>
            <a:spLocks/>
          </p:cNvSpPr>
          <p:nvPr/>
        </p:nvSpPr>
        <p:spPr bwMode="auto">
          <a:xfrm>
            <a:off x="977900" y="5245100"/>
            <a:ext cx="482600" cy="546100"/>
          </a:xfrm>
          <a:custGeom>
            <a:avLst/>
            <a:gdLst>
              <a:gd name="T0" fmla="*/ 200 w 304"/>
              <a:gd name="T1" fmla="*/ 344 h 344"/>
              <a:gd name="T2" fmla="*/ 296 w 304"/>
              <a:gd name="T3" fmla="*/ 104 h 344"/>
              <a:gd name="T4" fmla="*/ 152 w 304"/>
              <a:gd name="T5" fmla="*/ 8 h 344"/>
              <a:gd name="T6" fmla="*/ 8 w 304"/>
              <a:gd name="T7" fmla="*/ 56 h 344"/>
              <a:gd name="T8" fmla="*/ 104 w 304"/>
              <a:gd name="T9" fmla="*/ 344 h 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344"/>
              <a:gd name="T17" fmla="*/ 304 w 304"/>
              <a:gd name="T18" fmla="*/ 344 h 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344">
                <a:moveTo>
                  <a:pt x="200" y="344"/>
                </a:moveTo>
                <a:cubicBezTo>
                  <a:pt x="252" y="252"/>
                  <a:pt x="304" y="160"/>
                  <a:pt x="296" y="104"/>
                </a:cubicBezTo>
                <a:cubicBezTo>
                  <a:pt x="288" y="48"/>
                  <a:pt x="200" y="16"/>
                  <a:pt x="152" y="8"/>
                </a:cubicBezTo>
                <a:cubicBezTo>
                  <a:pt x="104" y="0"/>
                  <a:pt x="16" y="0"/>
                  <a:pt x="8" y="56"/>
                </a:cubicBezTo>
                <a:cubicBezTo>
                  <a:pt x="0" y="112"/>
                  <a:pt x="52" y="228"/>
                  <a:pt x="104" y="3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Freeform 12"/>
          <p:cNvSpPr>
            <a:spLocks/>
          </p:cNvSpPr>
          <p:nvPr/>
        </p:nvSpPr>
        <p:spPr bwMode="auto">
          <a:xfrm>
            <a:off x="2743200" y="5181600"/>
            <a:ext cx="660400" cy="533400"/>
          </a:xfrm>
          <a:custGeom>
            <a:avLst/>
            <a:gdLst>
              <a:gd name="T0" fmla="*/ 304 w 416"/>
              <a:gd name="T1" fmla="*/ 336 h 336"/>
              <a:gd name="T2" fmla="*/ 400 w 416"/>
              <a:gd name="T3" fmla="*/ 96 h 336"/>
              <a:gd name="T4" fmla="*/ 208 w 416"/>
              <a:gd name="T5" fmla="*/ 0 h 336"/>
              <a:gd name="T6" fmla="*/ 16 w 416"/>
              <a:gd name="T7" fmla="*/ 96 h 336"/>
              <a:gd name="T8" fmla="*/ 112 w 416"/>
              <a:gd name="T9" fmla="*/ 336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336"/>
              <a:gd name="T17" fmla="*/ 416 w 416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336">
                <a:moveTo>
                  <a:pt x="304" y="336"/>
                </a:moveTo>
                <a:cubicBezTo>
                  <a:pt x="360" y="244"/>
                  <a:pt x="416" y="152"/>
                  <a:pt x="400" y="96"/>
                </a:cubicBezTo>
                <a:cubicBezTo>
                  <a:pt x="384" y="40"/>
                  <a:pt x="272" y="0"/>
                  <a:pt x="208" y="0"/>
                </a:cubicBezTo>
                <a:cubicBezTo>
                  <a:pt x="144" y="0"/>
                  <a:pt x="32" y="40"/>
                  <a:pt x="16" y="96"/>
                </a:cubicBezTo>
                <a:cubicBezTo>
                  <a:pt x="0" y="152"/>
                  <a:pt x="56" y="244"/>
                  <a:pt x="112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Object 13"/>
              <p:cNvSpPr txBox="1"/>
              <p:nvPr/>
            </p:nvSpPr>
            <p:spPr bwMode="auto">
              <a:xfrm>
                <a:off x="1066800" y="48768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rmAutofit fontScale="3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627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4876800"/>
                <a:ext cx="265113" cy="279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28" name="Object 14"/>
              <p:cNvSpPr txBox="1"/>
              <p:nvPr/>
            </p:nvSpPr>
            <p:spPr bwMode="auto">
              <a:xfrm>
                <a:off x="1733550" y="5524500"/>
                <a:ext cx="647700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628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3550" y="5524500"/>
                <a:ext cx="647700" cy="4699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44" name="Line 15"/>
          <p:cNvSpPr>
            <a:spLocks noChangeShapeType="1"/>
          </p:cNvSpPr>
          <p:nvPr/>
        </p:nvSpPr>
        <p:spPr bwMode="auto">
          <a:xfrm>
            <a:off x="457200" y="6019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Rectangle 16"/>
          <p:cNvSpPr>
            <a:spLocks noChangeArrowheads="1"/>
          </p:cNvSpPr>
          <p:nvPr/>
        </p:nvSpPr>
        <p:spPr bwMode="auto">
          <a:xfrm>
            <a:off x="685800" y="4648200"/>
            <a:ext cx="3048000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9" name="Object 17"/>
              <p:cNvSpPr txBox="1"/>
              <p:nvPr/>
            </p:nvSpPr>
            <p:spPr bwMode="auto">
              <a:xfrm>
                <a:off x="2971800" y="4876800"/>
                <a:ext cx="239713" cy="279400"/>
              </a:xfrm>
              <a:prstGeom prst="rect">
                <a:avLst/>
              </a:prstGeom>
              <a:noFill/>
            </p:spPr>
            <p:txBody>
              <a:bodyPr>
                <a:normAutofit fontScale="3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629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1800" y="4876800"/>
                <a:ext cx="239713" cy="279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30" name="Object 18"/>
              <p:cNvSpPr txBox="1"/>
              <p:nvPr/>
            </p:nvSpPr>
            <p:spPr bwMode="auto">
              <a:xfrm>
                <a:off x="1803400" y="4178300"/>
                <a:ext cx="544513" cy="3937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630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3400" y="4178300"/>
                <a:ext cx="544513" cy="393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46" name="Oval 19"/>
          <p:cNvSpPr>
            <a:spLocks noChangeArrowheads="1"/>
          </p:cNvSpPr>
          <p:nvPr/>
        </p:nvSpPr>
        <p:spPr bwMode="auto">
          <a:xfrm>
            <a:off x="5334000" y="579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Oval 20"/>
          <p:cNvSpPr>
            <a:spLocks noChangeArrowheads="1"/>
          </p:cNvSpPr>
          <p:nvPr/>
        </p:nvSpPr>
        <p:spPr bwMode="auto">
          <a:xfrm>
            <a:off x="7162800" y="579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Oval 21"/>
          <p:cNvSpPr>
            <a:spLocks noChangeArrowheads="1"/>
          </p:cNvSpPr>
          <p:nvPr/>
        </p:nvSpPr>
        <p:spPr bwMode="auto">
          <a:xfrm>
            <a:off x="7086600" y="5715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Line 22"/>
          <p:cNvSpPr>
            <a:spLocks noChangeShapeType="1"/>
          </p:cNvSpPr>
          <p:nvPr/>
        </p:nvSpPr>
        <p:spPr bwMode="auto">
          <a:xfrm>
            <a:off x="5791200" y="6019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0" name="Freeform 23"/>
          <p:cNvSpPr>
            <a:spLocks/>
          </p:cNvSpPr>
          <p:nvPr/>
        </p:nvSpPr>
        <p:spPr bwMode="auto">
          <a:xfrm>
            <a:off x="5321300" y="5245100"/>
            <a:ext cx="482600" cy="546100"/>
          </a:xfrm>
          <a:custGeom>
            <a:avLst/>
            <a:gdLst>
              <a:gd name="T0" fmla="*/ 200 w 304"/>
              <a:gd name="T1" fmla="*/ 344 h 344"/>
              <a:gd name="T2" fmla="*/ 296 w 304"/>
              <a:gd name="T3" fmla="*/ 104 h 344"/>
              <a:gd name="T4" fmla="*/ 152 w 304"/>
              <a:gd name="T5" fmla="*/ 8 h 344"/>
              <a:gd name="T6" fmla="*/ 8 w 304"/>
              <a:gd name="T7" fmla="*/ 56 h 344"/>
              <a:gd name="T8" fmla="*/ 104 w 304"/>
              <a:gd name="T9" fmla="*/ 344 h 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344"/>
              <a:gd name="T17" fmla="*/ 304 w 304"/>
              <a:gd name="T18" fmla="*/ 344 h 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344">
                <a:moveTo>
                  <a:pt x="200" y="344"/>
                </a:moveTo>
                <a:cubicBezTo>
                  <a:pt x="252" y="252"/>
                  <a:pt x="304" y="160"/>
                  <a:pt x="296" y="104"/>
                </a:cubicBezTo>
                <a:cubicBezTo>
                  <a:pt x="288" y="48"/>
                  <a:pt x="200" y="16"/>
                  <a:pt x="152" y="8"/>
                </a:cubicBezTo>
                <a:cubicBezTo>
                  <a:pt x="104" y="0"/>
                  <a:pt x="16" y="0"/>
                  <a:pt x="8" y="56"/>
                </a:cubicBezTo>
                <a:cubicBezTo>
                  <a:pt x="0" y="112"/>
                  <a:pt x="52" y="228"/>
                  <a:pt x="104" y="3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Freeform 24"/>
          <p:cNvSpPr>
            <a:spLocks/>
          </p:cNvSpPr>
          <p:nvPr/>
        </p:nvSpPr>
        <p:spPr bwMode="auto">
          <a:xfrm>
            <a:off x="7086600" y="5181600"/>
            <a:ext cx="660400" cy="533400"/>
          </a:xfrm>
          <a:custGeom>
            <a:avLst/>
            <a:gdLst>
              <a:gd name="T0" fmla="*/ 304 w 416"/>
              <a:gd name="T1" fmla="*/ 336 h 336"/>
              <a:gd name="T2" fmla="*/ 400 w 416"/>
              <a:gd name="T3" fmla="*/ 96 h 336"/>
              <a:gd name="T4" fmla="*/ 208 w 416"/>
              <a:gd name="T5" fmla="*/ 0 h 336"/>
              <a:gd name="T6" fmla="*/ 16 w 416"/>
              <a:gd name="T7" fmla="*/ 96 h 336"/>
              <a:gd name="T8" fmla="*/ 112 w 416"/>
              <a:gd name="T9" fmla="*/ 336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336"/>
              <a:gd name="T17" fmla="*/ 416 w 416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336">
                <a:moveTo>
                  <a:pt x="304" y="336"/>
                </a:moveTo>
                <a:cubicBezTo>
                  <a:pt x="360" y="244"/>
                  <a:pt x="416" y="152"/>
                  <a:pt x="400" y="96"/>
                </a:cubicBezTo>
                <a:cubicBezTo>
                  <a:pt x="384" y="40"/>
                  <a:pt x="272" y="0"/>
                  <a:pt x="208" y="0"/>
                </a:cubicBezTo>
                <a:cubicBezTo>
                  <a:pt x="144" y="0"/>
                  <a:pt x="32" y="40"/>
                  <a:pt x="16" y="96"/>
                </a:cubicBezTo>
                <a:cubicBezTo>
                  <a:pt x="0" y="152"/>
                  <a:pt x="56" y="244"/>
                  <a:pt x="112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31" name="Object 25"/>
              <p:cNvSpPr txBox="1"/>
              <p:nvPr/>
            </p:nvSpPr>
            <p:spPr bwMode="auto">
              <a:xfrm>
                <a:off x="5410200" y="48768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rmAutofit fontScale="3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631" name="Object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0200" y="4876800"/>
                <a:ext cx="265113" cy="279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32" name="Object 26"/>
              <p:cNvSpPr txBox="1"/>
              <p:nvPr/>
            </p:nvSpPr>
            <p:spPr bwMode="auto">
              <a:xfrm>
                <a:off x="5943600" y="5562600"/>
                <a:ext cx="914400" cy="392113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632" name="Object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3600" y="5562600"/>
                <a:ext cx="914400" cy="3921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52" name="Rectangle 27"/>
          <p:cNvSpPr>
            <a:spLocks noChangeArrowheads="1"/>
          </p:cNvSpPr>
          <p:nvPr/>
        </p:nvSpPr>
        <p:spPr bwMode="auto">
          <a:xfrm>
            <a:off x="5029200" y="4648200"/>
            <a:ext cx="3048000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33" name="Object 28"/>
              <p:cNvSpPr txBox="1"/>
              <p:nvPr/>
            </p:nvSpPr>
            <p:spPr bwMode="auto">
              <a:xfrm>
                <a:off x="7315200" y="4876800"/>
                <a:ext cx="239713" cy="279400"/>
              </a:xfrm>
              <a:prstGeom prst="rect">
                <a:avLst/>
              </a:prstGeom>
              <a:noFill/>
            </p:spPr>
            <p:txBody>
              <a:bodyPr>
                <a:normAutofit fontScale="3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633" name="Object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5200" y="4876800"/>
                <a:ext cx="239713" cy="279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53" name="Line 30"/>
          <p:cNvSpPr>
            <a:spLocks noChangeShapeType="1"/>
          </p:cNvSpPr>
          <p:nvPr/>
        </p:nvSpPr>
        <p:spPr bwMode="auto">
          <a:xfrm>
            <a:off x="4800600" y="6019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4" name="AutoShape 31"/>
          <p:cNvSpPr>
            <a:spLocks noChangeArrowheads="1"/>
          </p:cNvSpPr>
          <p:nvPr/>
        </p:nvSpPr>
        <p:spPr bwMode="auto">
          <a:xfrm>
            <a:off x="3886200" y="52578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5" name="Text Box 33"/>
          <p:cNvSpPr txBox="1">
            <a:spLocks noChangeArrowheads="1"/>
          </p:cNvSpPr>
          <p:nvPr/>
        </p:nvSpPr>
        <p:spPr bwMode="auto">
          <a:xfrm>
            <a:off x="4953000" y="3810000"/>
            <a:ext cx="3568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Corresponding</a:t>
            </a:r>
          </a:p>
          <a:p>
            <a:r>
              <a:rPr lang="en-US" sz="2000">
                <a:solidFill>
                  <a:schemeClr val="tx1"/>
                </a:solidFill>
              </a:rPr>
              <a:t>Generalized transition graph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F9EA8E-6D26-433B-8FC2-71F48C631D13}" type="slidenum">
              <a:rPr lang="en-US"/>
              <a:pPr/>
              <a:t>21</a:t>
            </a:fld>
            <a:endParaRPr lang="en-US"/>
          </a:p>
        </p:txBody>
      </p:sp>
      <p:sp>
        <p:nvSpPr>
          <p:cNvPr id="276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Another Example:</a:t>
            </a:r>
          </a:p>
        </p:txBody>
      </p:sp>
      <p:sp>
        <p:nvSpPr>
          <p:cNvPr id="27669" name="Oval 20"/>
          <p:cNvSpPr>
            <a:spLocks noChangeArrowheads="1"/>
          </p:cNvSpPr>
          <p:nvPr/>
        </p:nvSpPr>
        <p:spPr bwMode="auto">
          <a:xfrm>
            <a:off x="3886200" y="5181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Oval 21"/>
          <p:cNvSpPr>
            <a:spLocks noChangeArrowheads="1"/>
          </p:cNvSpPr>
          <p:nvPr/>
        </p:nvSpPr>
        <p:spPr bwMode="auto">
          <a:xfrm>
            <a:off x="7543800" y="5105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Oval 22"/>
          <p:cNvSpPr>
            <a:spLocks noChangeArrowheads="1"/>
          </p:cNvSpPr>
          <p:nvPr/>
        </p:nvSpPr>
        <p:spPr bwMode="auto">
          <a:xfrm>
            <a:off x="5715000" y="5181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>
            <a:off x="3124200" y="5486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>
            <a:off x="6248400" y="5486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4" name="Freeform 26"/>
          <p:cNvSpPr>
            <a:spLocks/>
          </p:cNvSpPr>
          <p:nvPr/>
        </p:nvSpPr>
        <p:spPr bwMode="auto">
          <a:xfrm>
            <a:off x="4343400" y="5638800"/>
            <a:ext cx="1447800" cy="317500"/>
          </a:xfrm>
          <a:custGeom>
            <a:avLst/>
            <a:gdLst>
              <a:gd name="T0" fmla="*/ 0 w 912"/>
              <a:gd name="T1" fmla="*/ 0 h 248"/>
              <a:gd name="T2" fmla="*/ 432 w 912"/>
              <a:gd name="T3" fmla="*/ 240 h 248"/>
              <a:gd name="T4" fmla="*/ 912 w 912"/>
              <a:gd name="T5" fmla="*/ 48 h 248"/>
              <a:gd name="T6" fmla="*/ 0 60000 65536"/>
              <a:gd name="T7" fmla="*/ 0 60000 65536"/>
              <a:gd name="T8" fmla="*/ 0 60000 65536"/>
              <a:gd name="T9" fmla="*/ 0 w 912"/>
              <a:gd name="T10" fmla="*/ 0 h 248"/>
              <a:gd name="T11" fmla="*/ 912 w 912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248">
                <a:moveTo>
                  <a:pt x="0" y="0"/>
                </a:moveTo>
                <a:cubicBezTo>
                  <a:pt x="140" y="116"/>
                  <a:pt x="280" y="232"/>
                  <a:pt x="432" y="240"/>
                </a:cubicBezTo>
                <a:cubicBezTo>
                  <a:pt x="584" y="248"/>
                  <a:pt x="748" y="148"/>
                  <a:pt x="912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Freeform 27"/>
          <p:cNvSpPr>
            <a:spLocks/>
          </p:cNvSpPr>
          <p:nvPr/>
        </p:nvSpPr>
        <p:spPr bwMode="auto">
          <a:xfrm>
            <a:off x="4419600" y="5105400"/>
            <a:ext cx="1295400" cy="304800"/>
          </a:xfrm>
          <a:custGeom>
            <a:avLst/>
            <a:gdLst>
              <a:gd name="T0" fmla="*/ 912 w 912"/>
              <a:gd name="T1" fmla="*/ 248 h 248"/>
              <a:gd name="T2" fmla="*/ 528 w 912"/>
              <a:gd name="T3" fmla="*/ 8 h 248"/>
              <a:gd name="T4" fmla="*/ 0 w 912"/>
              <a:gd name="T5" fmla="*/ 200 h 248"/>
              <a:gd name="T6" fmla="*/ 0 60000 65536"/>
              <a:gd name="T7" fmla="*/ 0 60000 65536"/>
              <a:gd name="T8" fmla="*/ 0 60000 65536"/>
              <a:gd name="T9" fmla="*/ 0 w 912"/>
              <a:gd name="T10" fmla="*/ 0 h 248"/>
              <a:gd name="T11" fmla="*/ 912 w 912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248">
                <a:moveTo>
                  <a:pt x="912" y="248"/>
                </a:moveTo>
                <a:cubicBezTo>
                  <a:pt x="796" y="132"/>
                  <a:pt x="680" y="16"/>
                  <a:pt x="528" y="8"/>
                </a:cubicBezTo>
                <a:cubicBezTo>
                  <a:pt x="376" y="0"/>
                  <a:pt x="188" y="100"/>
                  <a:pt x="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6" name="Freeform 28"/>
          <p:cNvSpPr>
            <a:spLocks/>
          </p:cNvSpPr>
          <p:nvPr/>
        </p:nvSpPr>
        <p:spPr bwMode="auto">
          <a:xfrm>
            <a:off x="5638800" y="4572000"/>
            <a:ext cx="571500" cy="622300"/>
          </a:xfrm>
          <a:custGeom>
            <a:avLst/>
            <a:gdLst>
              <a:gd name="T0" fmla="*/ 120 w 360"/>
              <a:gd name="T1" fmla="*/ 392 h 392"/>
              <a:gd name="T2" fmla="*/ 24 w 360"/>
              <a:gd name="T3" fmla="*/ 104 h 392"/>
              <a:gd name="T4" fmla="*/ 264 w 360"/>
              <a:gd name="T5" fmla="*/ 8 h 392"/>
              <a:gd name="T6" fmla="*/ 360 w 360"/>
              <a:gd name="T7" fmla="*/ 152 h 392"/>
              <a:gd name="T8" fmla="*/ 264 w 360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"/>
              <a:gd name="T16" fmla="*/ 0 h 392"/>
              <a:gd name="T17" fmla="*/ 360 w 360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0" name="Object 0"/>
              <p:cNvSpPr txBox="1"/>
              <p:nvPr/>
            </p:nvSpPr>
            <p:spPr bwMode="auto">
              <a:xfrm>
                <a:off x="6419850" y="5067300"/>
                <a:ext cx="914400" cy="392113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7650" name="Object 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19850" y="5067300"/>
                <a:ext cx="914400" cy="3921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Object 1"/>
              <p:cNvSpPr txBox="1"/>
              <p:nvPr/>
            </p:nvSpPr>
            <p:spPr bwMode="auto">
              <a:xfrm>
                <a:off x="4953000" y="48006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rmAutofit fontScale="3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7651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0" y="4800600"/>
                <a:ext cx="265113" cy="279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52" name="Object 2"/>
              <p:cNvSpPr txBox="1"/>
              <p:nvPr/>
            </p:nvSpPr>
            <p:spPr bwMode="auto">
              <a:xfrm>
                <a:off x="5867400" y="4191000"/>
                <a:ext cx="252413" cy="392113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765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7400" y="4191000"/>
                <a:ext cx="252413" cy="392113"/>
              </a:xfrm>
              <a:prstGeom prst="rect">
                <a:avLst/>
              </a:prstGeom>
              <a:blipFill>
                <a:blip r:embed="rId4"/>
                <a:stretch>
                  <a:fillRect r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77" name="AutoShape 34"/>
          <p:cNvSpPr>
            <a:spLocks noChangeArrowheads="1"/>
          </p:cNvSpPr>
          <p:nvPr/>
        </p:nvSpPr>
        <p:spPr bwMode="auto">
          <a:xfrm>
            <a:off x="6400800" y="29718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3" name="Object 3"/>
              <p:cNvSpPr txBox="1"/>
              <p:nvPr/>
            </p:nvSpPr>
            <p:spPr bwMode="auto">
              <a:xfrm>
                <a:off x="4978400" y="5969000"/>
                <a:ext cx="252413" cy="392113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765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78400" y="5969000"/>
                <a:ext cx="252413" cy="392113"/>
              </a:xfrm>
              <a:prstGeom prst="rect">
                <a:avLst/>
              </a:prstGeom>
              <a:blipFill>
                <a:blip r:embed="rId5"/>
                <a:stretch>
                  <a:fillRect r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78" name="Oval 36"/>
          <p:cNvSpPr>
            <a:spLocks noChangeArrowheads="1"/>
          </p:cNvSpPr>
          <p:nvPr/>
        </p:nvSpPr>
        <p:spPr bwMode="auto">
          <a:xfrm>
            <a:off x="7620000" y="5181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4" name="Object 4"/>
              <p:cNvSpPr txBox="1"/>
              <p:nvPr/>
            </p:nvSpPr>
            <p:spPr bwMode="auto">
              <a:xfrm>
                <a:off x="3962400" y="5105400"/>
                <a:ext cx="430213" cy="531813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765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2400" y="5105400"/>
                <a:ext cx="430213" cy="531813"/>
              </a:xfrm>
              <a:prstGeom prst="rect">
                <a:avLst/>
              </a:prstGeom>
              <a:blipFill>
                <a:blip r:embed="rId6"/>
                <a:stretch>
                  <a:fillRect l="-4225" r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55" name="Object 5"/>
              <p:cNvSpPr txBox="1"/>
              <p:nvPr/>
            </p:nvSpPr>
            <p:spPr bwMode="auto">
              <a:xfrm>
                <a:off x="5791200" y="5105400"/>
                <a:ext cx="368300" cy="5207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765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1200" y="5105400"/>
                <a:ext cx="368300" cy="520700"/>
              </a:xfrm>
              <a:prstGeom prst="rect">
                <a:avLst/>
              </a:prstGeom>
              <a:blipFill>
                <a:blip r:embed="rId7"/>
                <a:stretch>
                  <a:fillRect l="-1667" r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56" name="Object 6"/>
              <p:cNvSpPr txBox="1"/>
              <p:nvPr/>
            </p:nvSpPr>
            <p:spPr bwMode="auto">
              <a:xfrm>
                <a:off x="7696200" y="5105400"/>
                <a:ext cx="442913" cy="5207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765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6200" y="5105400"/>
                <a:ext cx="442913" cy="5207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79" name="Oval 40"/>
          <p:cNvSpPr>
            <a:spLocks noChangeArrowheads="1"/>
          </p:cNvSpPr>
          <p:nvPr/>
        </p:nvSpPr>
        <p:spPr bwMode="auto">
          <a:xfrm>
            <a:off x="3886200" y="1676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0" name="Oval 41"/>
          <p:cNvSpPr>
            <a:spLocks noChangeArrowheads="1"/>
          </p:cNvSpPr>
          <p:nvPr/>
        </p:nvSpPr>
        <p:spPr bwMode="auto">
          <a:xfrm>
            <a:off x="7543800" y="1600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1" name="Oval 42"/>
          <p:cNvSpPr>
            <a:spLocks noChangeArrowheads="1"/>
          </p:cNvSpPr>
          <p:nvPr/>
        </p:nvSpPr>
        <p:spPr bwMode="auto">
          <a:xfrm>
            <a:off x="5715000" y="1676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2" name="Line 43"/>
          <p:cNvSpPr>
            <a:spLocks noChangeShapeType="1"/>
          </p:cNvSpPr>
          <p:nvPr/>
        </p:nvSpPr>
        <p:spPr bwMode="auto">
          <a:xfrm>
            <a:off x="3124200" y="1981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3" name="Line 44"/>
          <p:cNvSpPr>
            <a:spLocks noChangeShapeType="1"/>
          </p:cNvSpPr>
          <p:nvPr/>
        </p:nvSpPr>
        <p:spPr bwMode="auto">
          <a:xfrm>
            <a:off x="6248400" y="1981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4" name="Freeform 45"/>
          <p:cNvSpPr>
            <a:spLocks/>
          </p:cNvSpPr>
          <p:nvPr/>
        </p:nvSpPr>
        <p:spPr bwMode="auto">
          <a:xfrm>
            <a:off x="4343400" y="2133600"/>
            <a:ext cx="1447800" cy="317500"/>
          </a:xfrm>
          <a:custGeom>
            <a:avLst/>
            <a:gdLst>
              <a:gd name="T0" fmla="*/ 0 w 912"/>
              <a:gd name="T1" fmla="*/ 0 h 248"/>
              <a:gd name="T2" fmla="*/ 432 w 912"/>
              <a:gd name="T3" fmla="*/ 240 h 248"/>
              <a:gd name="T4" fmla="*/ 912 w 912"/>
              <a:gd name="T5" fmla="*/ 48 h 248"/>
              <a:gd name="T6" fmla="*/ 0 60000 65536"/>
              <a:gd name="T7" fmla="*/ 0 60000 65536"/>
              <a:gd name="T8" fmla="*/ 0 60000 65536"/>
              <a:gd name="T9" fmla="*/ 0 w 912"/>
              <a:gd name="T10" fmla="*/ 0 h 248"/>
              <a:gd name="T11" fmla="*/ 912 w 912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248">
                <a:moveTo>
                  <a:pt x="0" y="0"/>
                </a:moveTo>
                <a:cubicBezTo>
                  <a:pt x="140" y="116"/>
                  <a:pt x="280" y="232"/>
                  <a:pt x="432" y="240"/>
                </a:cubicBezTo>
                <a:cubicBezTo>
                  <a:pt x="584" y="248"/>
                  <a:pt x="748" y="148"/>
                  <a:pt x="912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5" name="Freeform 46"/>
          <p:cNvSpPr>
            <a:spLocks/>
          </p:cNvSpPr>
          <p:nvPr/>
        </p:nvSpPr>
        <p:spPr bwMode="auto">
          <a:xfrm>
            <a:off x="4419600" y="1600200"/>
            <a:ext cx="1295400" cy="304800"/>
          </a:xfrm>
          <a:custGeom>
            <a:avLst/>
            <a:gdLst>
              <a:gd name="T0" fmla="*/ 912 w 912"/>
              <a:gd name="T1" fmla="*/ 248 h 248"/>
              <a:gd name="T2" fmla="*/ 528 w 912"/>
              <a:gd name="T3" fmla="*/ 8 h 248"/>
              <a:gd name="T4" fmla="*/ 0 w 912"/>
              <a:gd name="T5" fmla="*/ 200 h 248"/>
              <a:gd name="T6" fmla="*/ 0 60000 65536"/>
              <a:gd name="T7" fmla="*/ 0 60000 65536"/>
              <a:gd name="T8" fmla="*/ 0 60000 65536"/>
              <a:gd name="T9" fmla="*/ 0 w 912"/>
              <a:gd name="T10" fmla="*/ 0 h 248"/>
              <a:gd name="T11" fmla="*/ 912 w 912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248">
                <a:moveTo>
                  <a:pt x="912" y="248"/>
                </a:moveTo>
                <a:cubicBezTo>
                  <a:pt x="796" y="132"/>
                  <a:pt x="680" y="16"/>
                  <a:pt x="528" y="8"/>
                </a:cubicBezTo>
                <a:cubicBezTo>
                  <a:pt x="376" y="0"/>
                  <a:pt x="188" y="100"/>
                  <a:pt x="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6" name="Freeform 47"/>
          <p:cNvSpPr>
            <a:spLocks/>
          </p:cNvSpPr>
          <p:nvPr/>
        </p:nvSpPr>
        <p:spPr bwMode="auto">
          <a:xfrm>
            <a:off x="5638800" y="1066800"/>
            <a:ext cx="571500" cy="622300"/>
          </a:xfrm>
          <a:custGeom>
            <a:avLst/>
            <a:gdLst>
              <a:gd name="T0" fmla="*/ 120 w 360"/>
              <a:gd name="T1" fmla="*/ 392 h 392"/>
              <a:gd name="T2" fmla="*/ 24 w 360"/>
              <a:gd name="T3" fmla="*/ 104 h 392"/>
              <a:gd name="T4" fmla="*/ 264 w 360"/>
              <a:gd name="T5" fmla="*/ 8 h 392"/>
              <a:gd name="T6" fmla="*/ 360 w 360"/>
              <a:gd name="T7" fmla="*/ 152 h 392"/>
              <a:gd name="T8" fmla="*/ 264 w 360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"/>
              <a:gd name="T16" fmla="*/ 0 h 392"/>
              <a:gd name="T17" fmla="*/ 360 w 360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7" name="Object 7"/>
              <p:cNvSpPr txBox="1"/>
              <p:nvPr/>
            </p:nvSpPr>
            <p:spPr bwMode="auto">
              <a:xfrm>
                <a:off x="6553200" y="1524000"/>
                <a:ext cx="647700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765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1524000"/>
                <a:ext cx="647700" cy="4699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58" name="Object 8"/>
              <p:cNvSpPr txBox="1"/>
              <p:nvPr/>
            </p:nvSpPr>
            <p:spPr bwMode="auto">
              <a:xfrm>
                <a:off x="4953000" y="12954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rmAutofit fontScale="3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765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0" y="1295400"/>
                <a:ext cx="265113" cy="279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59" name="Object 9"/>
              <p:cNvSpPr txBox="1"/>
              <p:nvPr/>
            </p:nvSpPr>
            <p:spPr bwMode="auto">
              <a:xfrm>
                <a:off x="5867400" y="685800"/>
                <a:ext cx="252413" cy="392113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765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7400" y="685800"/>
                <a:ext cx="252413" cy="392113"/>
              </a:xfrm>
              <a:prstGeom prst="rect">
                <a:avLst/>
              </a:prstGeom>
              <a:blipFill>
                <a:blip r:embed="rId4"/>
                <a:stretch>
                  <a:fillRect r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60" name="Object 10"/>
              <p:cNvSpPr txBox="1"/>
              <p:nvPr/>
            </p:nvSpPr>
            <p:spPr bwMode="auto">
              <a:xfrm>
                <a:off x="4978400" y="2463800"/>
                <a:ext cx="252413" cy="392113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7660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78400" y="2463800"/>
                <a:ext cx="252413" cy="392113"/>
              </a:xfrm>
              <a:prstGeom prst="rect">
                <a:avLst/>
              </a:prstGeom>
              <a:blipFill>
                <a:blip r:embed="rId5"/>
                <a:stretch>
                  <a:fillRect r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87" name="Oval 52"/>
          <p:cNvSpPr>
            <a:spLocks noChangeArrowheads="1"/>
          </p:cNvSpPr>
          <p:nvPr/>
        </p:nvSpPr>
        <p:spPr bwMode="auto">
          <a:xfrm>
            <a:off x="7620000" y="1676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61" name="Object 11"/>
              <p:cNvSpPr txBox="1"/>
              <p:nvPr/>
            </p:nvSpPr>
            <p:spPr bwMode="auto">
              <a:xfrm>
                <a:off x="3962400" y="1600200"/>
                <a:ext cx="430213" cy="531813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7661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2400" y="1600200"/>
                <a:ext cx="430213" cy="531813"/>
              </a:xfrm>
              <a:prstGeom prst="rect">
                <a:avLst/>
              </a:prstGeom>
              <a:blipFill>
                <a:blip r:embed="rId6"/>
                <a:stretch>
                  <a:fillRect l="-4225" r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62" name="Object 12"/>
              <p:cNvSpPr txBox="1"/>
              <p:nvPr/>
            </p:nvSpPr>
            <p:spPr bwMode="auto">
              <a:xfrm>
                <a:off x="5791200" y="1600200"/>
                <a:ext cx="368300" cy="5207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7662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1200" y="1600200"/>
                <a:ext cx="368300" cy="520700"/>
              </a:xfrm>
              <a:prstGeom prst="rect">
                <a:avLst/>
              </a:prstGeom>
              <a:blipFill>
                <a:blip r:embed="rId7"/>
                <a:stretch>
                  <a:fillRect l="-1667" r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63" name="Object 13"/>
              <p:cNvSpPr txBox="1"/>
              <p:nvPr/>
            </p:nvSpPr>
            <p:spPr bwMode="auto">
              <a:xfrm>
                <a:off x="7696200" y="1600200"/>
                <a:ext cx="442913" cy="5207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7663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6200" y="1600200"/>
                <a:ext cx="442913" cy="5207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88" name="Freeform 56"/>
          <p:cNvSpPr>
            <a:spLocks/>
          </p:cNvSpPr>
          <p:nvPr/>
        </p:nvSpPr>
        <p:spPr bwMode="auto">
          <a:xfrm>
            <a:off x="7620000" y="990600"/>
            <a:ext cx="571500" cy="622300"/>
          </a:xfrm>
          <a:custGeom>
            <a:avLst/>
            <a:gdLst>
              <a:gd name="T0" fmla="*/ 120 w 360"/>
              <a:gd name="T1" fmla="*/ 392 h 392"/>
              <a:gd name="T2" fmla="*/ 24 w 360"/>
              <a:gd name="T3" fmla="*/ 104 h 392"/>
              <a:gd name="T4" fmla="*/ 264 w 360"/>
              <a:gd name="T5" fmla="*/ 8 h 392"/>
              <a:gd name="T6" fmla="*/ 360 w 360"/>
              <a:gd name="T7" fmla="*/ 152 h 392"/>
              <a:gd name="T8" fmla="*/ 264 w 360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"/>
              <a:gd name="T16" fmla="*/ 0 h 392"/>
              <a:gd name="T17" fmla="*/ 360 w 360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64" name="Object 14"/>
              <p:cNvSpPr txBox="1"/>
              <p:nvPr/>
            </p:nvSpPr>
            <p:spPr bwMode="auto">
              <a:xfrm>
                <a:off x="7842250" y="630238"/>
                <a:ext cx="252413" cy="392112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7664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42250" y="630238"/>
                <a:ext cx="252413" cy="392112"/>
              </a:xfrm>
              <a:prstGeom prst="rect">
                <a:avLst/>
              </a:prstGeom>
              <a:blipFill>
                <a:blip r:embed="rId10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89" name="Freeform 58"/>
          <p:cNvSpPr>
            <a:spLocks/>
          </p:cNvSpPr>
          <p:nvPr/>
        </p:nvSpPr>
        <p:spPr bwMode="auto">
          <a:xfrm>
            <a:off x="7543800" y="4495800"/>
            <a:ext cx="571500" cy="622300"/>
          </a:xfrm>
          <a:custGeom>
            <a:avLst/>
            <a:gdLst>
              <a:gd name="T0" fmla="*/ 120 w 360"/>
              <a:gd name="T1" fmla="*/ 392 h 392"/>
              <a:gd name="T2" fmla="*/ 24 w 360"/>
              <a:gd name="T3" fmla="*/ 104 h 392"/>
              <a:gd name="T4" fmla="*/ 264 w 360"/>
              <a:gd name="T5" fmla="*/ 8 h 392"/>
              <a:gd name="T6" fmla="*/ 360 w 360"/>
              <a:gd name="T7" fmla="*/ 152 h 392"/>
              <a:gd name="T8" fmla="*/ 264 w 360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"/>
              <a:gd name="T16" fmla="*/ 0 h 392"/>
              <a:gd name="T17" fmla="*/ 360 w 360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65" name="Object 15"/>
              <p:cNvSpPr txBox="1"/>
              <p:nvPr/>
            </p:nvSpPr>
            <p:spPr bwMode="auto">
              <a:xfrm>
                <a:off x="7766050" y="4135438"/>
                <a:ext cx="252413" cy="392112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7665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050" y="4135438"/>
                <a:ext cx="252413" cy="392112"/>
              </a:xfrm>
              <a:prstGeom prst="rect">
                <a:avLst/>
              </a:prstGeom>
              <a:blipFill>
                <a:blip r:embed="rId11"/>
                <a:stretch>
                  <a:fillRect r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90" name="Text Box 60"/>
          <p:cNvSpPr txBox="1">
            <a:spLocks noChangeArrowheads="1"/>
          </p:cNvSpPr>
          <p:nvPr/>
        </p:nvSpPr>
        <p:spPr bwMode="auto">
          <a:xfrm>
            <a:off x="304800" y="4086225"/>
            <a:ext cx="3048000" cy="15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Transition labels </a:t>
            </a:r>
          </a:p>
          <a:p>
            <a:r>
              <a:rPr lang="en-US" sz="2800"/>
              <a:t>are regular </a:t>
            </a:r>
          </a:p>
          <a:p>
            <a:r>
              <a:rPr lang="en-US" sz="2800"/>
              <a:t>expressions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B0CAC9-761E-43D2-8386-C5FD492D1CF5}" type="slidenum">
              <a:rPr lang="en-US"/>
              <a:pPr/>
              <a:t>22</a:t>
            </a:fld>
            <a:endParaRPr lang="en-US"/>
          </a:p>
        </p:txBody>
      </p:sp>
      <p:sp>
        <p:nvSpPr>
          <p:cNvPr id="286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Reducing the states:</a:t>
            </a:r>
          </a:p>
        </p:txBody>
      </p:sp>
      <p:sp>
        <p:nvSpPr>
          <p:cNvPr id="28690" name="AutoShape 29"/>
          <p:cNvSpPr>
            <a:spLocks noChangeArrowheads="1"/>
          </p:cNvSpPr>
          <p:nvPr/>
        </p:nvSpPr>
        <p:spPr bwMode="auto">
          <a:xfrm>
            <a:off x="6400800" y="30480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Oval 32"/>
          <p:cNvSpPr>
            <a:spLocks noChangeArrowheads="1"/>
          </p:cNvSpPr>
          <p:nvPr/>
        </p:nvSpPr>
        <p:spPr bwMode="auto">
          <a:xfrm>
            <a:off x="3943350" y="1714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Oval 33"/>
          <p:cNvSpPr>
            <a:spLocks noChangeArrowheads="1"/>
          </p:cNvSpPr>
          <p:nvPr/>
        </p:nvSpPr>
        <p:spPr bwMode="auto">
          <a:xfrm>
            <a:off x="7600950" y="16383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Oval 34"/>
          <p:cNvSpPr>
            <a:spLocks noChangeArrowheads="1"/>
          </p:cNvSpPr>
          <p:nvPr/>
        </p:nvSpPr>
        <p:spPr bwMode="auto">
          <a:xfrm>
            <a:off x="5772150" y="1714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Line 35"/>
          <p:cNvSpPr>
            <a:spLocks noChangeShapeType="1"/>
          </p:cNvSpPr>
          <p:nvPr/>
        </p:nvSpPr>
        <p:spPr bwMode="auto">
          <a:xfrm>
            <a:off x="3181350" y="20193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Line 36"/>
          <p:cNvSpPr>
            <a:spLocks noChangeShapeType="1"/>
          </p:cNvSpPr>
          <p:nvPr/>
        </p:nvSpPr>
        <p:spPr bwMode="auto">
          <a:xfrm>
            <a:off x="6305550" y="20193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Freeform 37"/>
          <p:cNvSpPr>
            <a:spLocks/>
          </p:cNvSpPr>
          <p:nvPr/>
        </p:nvSpPr>
        <p:spPr bwMode="auto">
          <a:xfrm>
            <a:off x="4400550" y="2171700"/>
            <a:ext cx="1447800" cy="317500"/>
          </a:xfrm>
          <a:custGeom>
            <a:avLst/>
            <a:gdLst>
              <a:gd name="T0" fmla="*/ 0 w 912"/>
              <a:gd name="T1" fmla="*/ 0 h 248"/>
              <a:gd name="T2" fmla="*/ 432 w 912"/>
              <a:gd name="T3" fmla="*/ 240 h 248"/>
              <a:gd name="T4" fmla="*/ 912 w 912"/>
              <a:gd name="T5" fmla="*/ 48 h 248"/>
              <a:gd name="T6" fmla="*/ 0 60000 65536"/>
              <a:gd name="T7" fmla="*/ 0 60000 65536"/>
              <a:gd name="T8" fmla="*/ 0 60000 65536"/>
              <a:gd name="T9" fmla="*/ 0 w 912"/>
              <a:gd name="T10" fmla="*/ 0 h 248"/>
              <a:gd name="T11" fmla="*/ 912 w 912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248">
                <a:moveTo>
                  <a:pt x="0" y="0"/>
                </a:moveTo>
                <a:cubicBezTo>
                  <a:pt x="140" y="116"/>
                  <a:pt x="280" y="232"/>
                  <a:pt x="432" y="240"/>
                </a:cubicBezTo>
                <a:cubicBezTo>
                  <a:pt x="584" y="248"/>
                  <a:pt x="748" y="148"/>
                  <a:pt x="912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Freeform 38"/>
          <p:cNvSpPr>
            <a:spLocks/>
          </p:cNvSpPr>
          <p:nvPr/>
        </p:nvSpPr>
        <p:spPr bwMode="auto">
          <a:xfrm>
            <a:off x="4476750" y="1638300"/>
            <a:ext cx="1295400" cy="304800"/>
          </a:xfrm>
          <a:custGeom>
            <a:avLst/>
            <a:gdLst>
              <a:gd name="T0" fmla="*/ 912 w 912"/>
              <a:gd name="T1" fmla="*/ 248 h 248"/>
              <a:gd name="T2" fmla="*/ 528 w 912"/>
              <a:gd name="T3" fmla="*/ 8 h 248"/>
              <a:gd name="T4" fmla="*/ 0 w 912"/>
              <a:gd name="T5" fmla="*/ 200 h 248"/>
              <a:gd name="T6" fmla="*/ 0 60000 65536"/>
              <a:gd name="T7" fmla="*/ 0 60000 65536"/>
              <a:gd name="T8" fmla="*/ 0 60000 65536"/>
              <a:gd name="T9" fmla="*/ 0 w 912"/>
              <a:gd name="T10" fmla="*/ 0 h 248"/>
              <a:gd name="T11" fmla="*/ 912 w 912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248">
                <a:moveTo>
                  <a:pt x="912" y="248"/>
                </a:moveTo>
                <a:cubicBezTo>
                  <a:pt x="796" y="132"/>
                  <a:pt x="680" y="16"/>
                  <a:pt x="528" y="8"/>
                </a:cubicBezTo>
                <a:cubicBezTo>
                  <a:pt x="376" y="0"/>
                  <a:pt x="188" y="100"/>
                  <a:pt x="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Freeform 39"/>
          <p:cNvSpPr>
            <a:spLocks/>
          </p:cNvSpPr>
          <p:nvPr/>
        </p:nvSpPr>
        <p:spPr bwMode="auto">
          <a:xfrm>
            <a:off x="5695950" y="1104900"/>
            <a:ext cx="571500" cy="622300"/>
          </a:xfrm>
          <a:custGeom>
            <a:avLst/>
            <a:gdLst>
              <a:gd name="T0" fmla="*/ 120 w 360"/>
              <a:gd name="T1" fmla="*/ 392 h 392"/>
              <a:gd name="T2" fmla="*/ 24 w 360"/>
              <a:gd name="T3" fmla="*/ 104 h 392"/>
              <a:gd name="T4" fmla="*/ 264 w 360"/>
              <a:gd name="T5" fmla="*/ 8 h 392"/>
              <a:gd name="T6" fmla="*/ 360 w 360"/>
              <a:gd name="T7" fmla="*/ 152 h 392"/>
              <a:gd name="T8" fmla="*/ 264 w 360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"/>
              <a:gd name="T16" fmla="*/ 0 h 392"/>
              <a:gd name="T17" fmla="*/ 360 w 360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4" name="Object 0"/>
              <p:cNvSpPr txBox="1"/>
              <p:nvPr/>
            </p:nvSpPr>
            <p:spPr bwMode="auto">
              <a:xfrm>
                <a:off x="6477000" y="1600200"/>
                <a:ext cx="914400" cy="392113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8674" name="Object 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7000" y="1600200"/>
                <a:ext cx="914400" cy="3921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Object 1"/>
              <p:cNvSpPr txBox="1"/>
              <p:nvPr/>
            </p:nvSpPr>
            <p:spPr bwMode="auto">
              <a:xfrm>
                <a:off x="5010150" y="13335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rmAutofit fontScale="3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8675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10150" y="1333500"/>
                <a:ext cx="265113" cy="279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76" name="Object 2"/>
              <p:cNvSpPr txBox="1"/>
              <p:nvPr/>
            </p:nvSpPr>
            <p:spPr bwMode="auto">
              <a:xfrm>
                <a:off x="5924550" y="723900"/>
                <a:ext cx="252413" cy="392113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867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4550" y="723900"/>
                <a:ext cx="252413" cy="392113"/>
              </a:xfrm>
              <a:prstGeom prst="rect">
                <a:avLst/>
              </a:prstGeom>
              <a:blipFill>
                <a:blip r:embed="rId4"/>
                <a:stretch>
                  <a:fillRect r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77" name="Object 3"/>
              <p:cNvSpPr txBox="1"/>
              <p:nvPr/>
            </p:nvSpPr>
            <p:spPr bwMode="auto">
              <a:xfrm>
                <a:off x="5035550" y="2501900"/>
                <a:ext cx="252413" cy="392113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867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5550" y="2501900"/>
                <a:ext cx="252413" cy="392113"/>
              </a:xfrm>
              <a:prstGeom prst="rect">
                <a:avLst/>
              </a:prstGeom>
              <a:blipFill>
                <a:blip r:embed="rId5"/>
                <a:stretch>
                  <a:fillRect r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99" name="Oval 44"/>
          <p:cNvSpPr>
            <a:spLocks noChangeArrowheads="1"/>
          </p:cNvSpPr>
          <p:nvPr/>
        </p:nvSpPr>
        <p:spPr bwMode="auto">
          <a:xfrm>
            <a:off x="7677150" y="1714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8" name="Object 4"/>
              <p:cNvSpPr txBox="1"/>
              <p:nvPr/>
            </p:nvSpPr>
            <p:spPr bwMode="auto">
              <a:xfrm>
                <a:off x="4019550" y="1638300"/>
                <a:ext cx="430213" cy="531813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867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9550" y="1638300"/>
                <a:ext cx="430213" cy="531813"/>
              </a:xfrm>
              <a:prstGeom prst="rect">
                <a:avLst/>
              </a:prstGeom>
              <a:blipFill>
                <a:blip r:embed="rId6"/>
                <a:stretch>
                  <a:fillRect l="-4225" r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79" name="Object 5"/>
              <p:cNvSpPr txBox="1"/>
              <p:nvPr/>
            </p:nvSpPr>
            <p:spPr bwMode="auto">
              <a:xfrm>
                <a:off x="5848350" y="1638300"/>
                <a:ext cx="368300" cy="5207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8679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8350" y="1638300"/>
                <a:ext cx="368300" cy="520700"/>
              </a:xfrm>
              <a:prstGeom prst="rect">
                <a:avLst/>
              </a:prstGeom>
              <a:blipFill>
                <a:blip r:embed="rId7"/>
                <a:stretch>
                  <a:fillRect l="-1639" r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80" name="Object 6"/>
              <p:cNvSpPr txBox="1"/>
              <p:nvPr/>
            </p:nvSpPr>
            <p:spPr bwMode="auto">
              <a:xfrm>
                <a:off x="7753350" y="1638300"/>
                <a:ext cx="442913" cy="5207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868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53350" y="1638300"/>
                <a:ext cx="442913" cy="5207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00" name="Freeform 48"/>
          <p:cNvSpPr>
            <a:spLocks/>
          </p:cNvSpPr>
          <p:nvPr/>
        </p:nvSpPr>
        <p:spPr bwMode="auto">
          <a:xfrm>
            <a:off x="7600950" y="1028700"/>
            <a:ext cx="571500" cy="622300"/>
          </a:xfrm>
          <a:custGeom>
            <a:avLst/>
            <a:gdLst>
              <a:gd name="T0" fmla="*/ 120 w 360"/>
              <a:gd name="T1" fmla="*/ 392 h 392"/>
              <a:gd name="T2" fmla="*/ 24 w 360"/>
              <a:gd name="T3" fmla="*/ 104 h 392"/>
              <a:gd name="T4" fmla="*/ 264 w 360"/>
              <a:gd name="T5" fmla="*/ 8 h 392"/>
              <a:gd name="T6" fmla="*/ 360 w 360"/>
              <a:gd name="T7" fmla="*/ 152 h 392"/>
              <a:gd name="T8" fmla="*/ 264 w 360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"/>
              <a:gd name="T16" fmla="*/ 0 h 392"/>
              <a:gd name="T17" fmla="*/ 360 w 360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81" name="Object 7"/>
              <p:cNvSpPr txBox="1"/>
              <p:nvPr/>
            </p:nvSpPr>
            <p:spPr bwMode="auto">
              <a:xfrm>
                <a:off x="7823200" y="668338"/>
                <a:ext cx="252413" cy="392112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8681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0" y="668338"/>
                <a:ext cx="252413" cy="392112"/>
              </a:xfrm>
              <a:prstGeom prst="rect">
                <a:avLst/>
              </a:prstGeom>
              <a:blipFill>
                <a:blip r:embed="rId9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01" name="Oval 50"/>
          <p:cNvSpPr>
            <a:spLocks noChangeArrowheads="1"/>
          </p:cNvSpPr>
          <p:nvPr/>
        </p:nvSpPr>
        <p:spPr bwMode="auto">
          <a:xfrm>
            <a:off x="3886200" y="5638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2" name="Oval 51"/>
          <p:cNvSpPr>
            <a:spLocks noChangeArrowheads="1"/>
          </p:cNvSpPr>
          <p:nvPr/>
        </p:nvSpPr>
        <p:spPr bwMode="auto">
          <a:xfrm>
            <a:off x="7543800" y="5562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Line 53"/>
          <p:cNvSpPr>
            <a:spLocks noChangeShapeType="1"/>
          </p:cNvSpPr>
          <p:nvPr/>
        </p:nvSpPr>
        <p:spPr bwMode="auto">
          <a:xfrm>
            <a:off x="3124200" y="5943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4" name="Oval 62"/>
          <p:cNvSpPr>
            <a:spLocks noChangeArrowheads="1"/>
          </p:cNvSpPr>
          <p:nvPr/>
        </p:nvSpPr>
        <p:spPr bwMode="auto">
          <a:xfrm>
            <a:off x="7620000" y="5638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82" name="Object 8"/>
              <p:cNvSpPr txBox="1"/>
              <p:nvPr/>
            </p:nvSpPr>
            <p:spPr bwMode="auto">
              <a:xfrm>
                <a:off x="3962400" y="5562600"/>
                <a:ext cx="430213" cy="531813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8682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2400" y="5562600"/>
                <a:ext cx="430213" cy="531813"/>
              </a:xfrm>
              <a:prstGeom prst="rect">
                <a:avLst/>
              </a:prstGeom>
              <a:blipFill>
                <a:blip r:embed="rId10"/>
                <a:stretch>
                  <a:fillRect l="-4225" r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83" name="Object 9"/>
              <p:cNvSpPr txBox="1"/>
              <p:nvPr/>
            </p:nvSpPr>
            <p:spPr bwMode="auto">
              <a:xfrm>
                <a:off x="7696200" y="5562600"/>
                <a:ext cx="442913" cy="5207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8683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6200" y="5562600"/>
                <a:ext cx="442913" cy="5207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05" name="Freeform 66"/>
          <p:cNvSpPr>
            <a:spLocks/>
          </p:cNvSpPr>
          <p:nvPr/>
        </p:nvSpPr>
        <p:spPr bwMode="auto">
          <a:xfrm>
            <a:off x="7543800" y="4953000"/>
            <a:ext cx="571500" cy="622300"/>
          </a:xfrm>
          <a:custGeom>
            <a:avLst/>
            <a:gdLst>
              <a:gd name="T0" fmla="*/ 120 w 360"/>
              <a:gd name="T1" fmla="*/ 392 h 392"/>
              <a:gd name="T2" fmla="*/ 24 w 360"/>
              <a:gd name="T3" fmla="*/ 104 h 392"/>
              <a:gd name="T4" fmla="*/ 264 w 360"/>
              <a:gd name="T5" fmla="*/ 8 h 392"/>
              <a:gd name="T6" fmla="*/ 360 w 360"/>
              <a:gd name="T7" fmla="*/ 152 h 392"/>
              <a:gd name="T8" fmla="*/ 264 w 360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"/>
              <a:gd name="T16" fmla="*/ 0 h 392"/>
              <a:gd name="T17" fmla="*/ 360 w 360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84" name="Object 10"/>
              <p:cNvSpPr txBox="1"/>
              <p:nvPr/>
            </p:nvSpPr>
            <p:spPr bwMode="auto">
              <a:xfrm>
                <a:off x="7766050" y="4592638"/>
                <a:ext cx="252413" cy="392112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8684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050" y="4592638"/>
                <a:ext cx="252413" cy="392112"/>
              </a:xfrm>
              <a:prstGeom prst="rect">
                <a:avLst/>
              </a:prstGeom>
              <a:blipFill>
                <a:blip r:embed="rId12"/>
                <a:stretch>
                  <a:fillRect r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06" name="Freeform 70"/>
          <p:cNvSpPr>
            <a:spLocks/>
          </p:cNvSpPr>
          <p:nvPr/>
        </p:nvSpPr>
        <p:spPr bwMode="auto">
          <a:xfrm>
            <a:off x="3810000" y="5029200"/>
            <a:ext cx="571500" cy="622300"/>
          </a:xfrm>
          <a:custGeom>
            <a:avLst/>
            <a:gdLst>
              <a:gd name="T0" fmla="*/ 120 w 360"/>
              <a:gd name="T1" fmla="*/ 392 h 392"/>
              <a:gd name="T2" fmla="*/ 24 w 360"/>
              <a:gd name="T3" fmla="*/ 104 h 392"/>
              <a:gd name="T4" fmla="*/ 264 w 360"/>
              <a:gd name="T5" fmla="*/ 8 h 392"/>
              <a:gd name="T6" fmla="*/ 360 w 360"/>
              <a:gd name="T7" fmla="*/ 152 h 392"/>
              <a:gd name="T8" fmla="*/ 264 w 360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"/>
              <a:gd name="T16" fmla="*/ 0 h 392"/>
              <a:gd name="T17" fmla="*/ 360 w 360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85" name="Object 11"/>
              <p:cNvSpPr txBox="1"/>
              <p:nvPr/>
            </p:nvSpPr>
            <p:spPr bwMode="auto">
              <a:xfrm>
                <a:off x="3644900" y="4495800"/>
                <a:ext cx="1054100" cy="392113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8685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4900" y="4495800"/>
                <a:ext cx="1054100" cy="39211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86" name="Object 12"/>
              <p:cNvSpPr txBox="1"/>
              <p:nvPr/>
            </p:nvSpPr>
            <p:spPr bwMode="auto">
              <a:xfrm>
                <a:off x="4965700" y="5410200"/>
                <a:ext cx="2006600" cy="481013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8686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65700" y="5410200"/>
                <a:ext cx="2006600" cy="481013"/>
              </a:xfrm>
              <a:prstGeom prst="rect">
                <a:avLst/>
              </a:prstGeom>
              <a:blipFill>
                <a:blip r:embed="rId14"/>
                <a:stretch>
                  <a:fillRect l="-121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07" name="Line 75"/>
          <p:cNvSpPr>
            <a:spLocks noChangeShapeType="1"/>
          </p:cNvSpPr>
          <p:nvPr/>
        </p:nvSpPr>
        <p:spPr bwMode="auto">
          <a:xfrm>
            <a:off x="4419600" y="5943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8" name="Text Box 77"/>
          <p:cNvSpPr txBox="1">
            <a:spLocks noChangeArrowheads="1"/>
          </p:cNvSpPr>
          <p:nvPr/>
        </p:nvSpPr>
        <p:spPr bwMode="auto">
          <a:xfrm>
            <a:off x="304800" y="4086225"/>
            <a:ext cx="3048000" cy="15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Transition labels </a:t>
            </a:r>
          </a:p>
          <a:p>
            <a:r>
              <a:rPr lang="en-US" sz="2800"/>
              <a:t>are regular </a:t>
            </a:r>
          </a:p>
          <a:p>
            <a:r>
              <a:rPr lang="en-US" sz="2800"/>
              <a:t>expressions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0CEA4B-9BA0-4B5B-9B67-9589CC648BE2}" type="slidenum">
              <a:rPr lang="en-US"/>
              <a:pPr/>
              <a:t>23</a:t>
            </a:fld>
            <a:endParaRPr lang="en-US"/>
          </a:p>
        </p:txBody>
      </p:sp>
      <p:sp>
        <p:nvSpPr>
          <p:cNvPr id="29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Resulting Regular Expression: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29708" name="Oval 4"/>
          <p:cNvSpPr>
            <a:spLocks noChangeArrowheads="1"/>
          </p:cNvSpPr>
          <p:nvPr/>
        </p:nvSpPr>
        <p:spPr bwMode="auto">
          <a:xfrm>
            <a:off x="2514600" y="3048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Oval 5"/>
          <p:cNvSpPr>
            <a:spLocks noChangeArrowheads="1"/>
          </p:cNvSpPr>
          <p:nvPr/>
        </p:nvSpPr>
        <p:spPr bwMode="auto">
          <a:xfrm>
            <a:off x="6172200" y="2971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Line 6"/>
          <p:cNvSpPr>
            <a:spLocks noChangeShapeType="1"/>
          </p:cNvSpPr>
          <p:nvPr/>
        </p:nvSpPr>
        <p:spPr bwMode="auto">
          <a:xfrm>
            <a:off x="1752600" y="3352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Oval 7"/>
          <p:cNvSpPr>
            <a:spLocks noChangeArrowheads="1"/>
          </p:cNvSpPr>
          <p:nvPr/>
        </p:nvSpPr>
        <p:spPr bwMode="auto">
          <a:xfrm>
            <a:off x="6248400" y="3048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98" name="Object 8"/>
              <p:cNvSpPr txBox="1"/>
              <p:nvPr/>
            </p:nvSpPr>
            <p:spPr bwMode="auto">
              <a:xfrm>
                <a:off x="2590800" y="2971800"/>
                <a:ext cx="430213" cy="531813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969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800" y="2971800"/>
                <a:ext cx="430213" cy="531813"/>
              </a:xfrm>
              <a:prstGeom prst="rect">
                <a:avLst/>
              </a:prstGeom>
              <a:blipFill>
                <a:blip r:embed="rId2"/>
                <a:stretch>
                  <a:fillRect l="-4225" r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699" name="Object 9"/>
              <p:cNvSpPr txBox="1"/>
              <p:nvPr/>
            </p:nvSpPr>
            <p:spPr bwMode="auto">
              <a:xfrm>
                <a:off x="6324600" y="2971800"/>
                <a:ext cx="442913" cy="5207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969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4600" y="2971800"/>
                <a:ext cx="442913" cy="520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12" name="Freeform 10"/>
          <p:cNvSpPr>
            <a:spLocks/>
          </p:cNvSpPr>
          <p:nvPr/>
        </p:nvSpPr>
        <p:spPr bwMode="auto">
          <a:xfrm>
            <a:off x="6172200" y="2362200"/>
            <a:ext cx="571500" cy="622300"/>
          </a:xfrm>
          <a:custGeom>
            <a:avLst/>
            <a:gdLst>
              <a:gd name="T0" fmla="*/ 120 w 360"/>
              <a:gd name="T1" fmla="*/ 392 h 392"/>
              <a:gd name="T2" fmla="*/ 24 w 360"/>
              <a:gd name="T3" fmla="*/ 104 h 392"/>
              <a:gd name="T4" fmla="*/ 264 w 360"/>
              <a:gd name="T5" fmla="*/ 8 h 392"/>
              <a:gd name="T6" fmla="*/ 360 w 360"/>
              <a:gd name="T7" fmla="*/ 152 h 392"/>
              <a:gd name="T8" fmla="*/ 264 w 360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"/>
              <a:gd name="T16" fmla="*/ 0 h 392"/>
              <a:gd name="T17" fmla="*/ 360 w 360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0" name="Object 11"/>
              <p:cNvSpPr txBox="1"/>
              <p:nvPr/>
            </p:nvSpPr>
            <p:spPr bwMode="auto">
              <a:xfrm>
                <a:off x="6394450" y="2001838"/>
                <a:ext cx="252413" cy="392112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9700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94450" y="2001838"/>
                <a:ext cx="252413" cy="392112"/>
              </a:xfrm>
              <a:prstGeom prst="rect">
                <a:avLst/>
              </a:prstGeom>
              <a:blipFill>
                <a:blip r:embed="rId4"/>
                <a:stretch>
                  <a:fillRect r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13" name="Freeform 12"/>
          <p:cNvSpPr>
            <a:spLocks/>
          </p:cNvSpPr>
          <p:nvPr/>
        </p:nvSpPr>
        <p:spPr bwMode="auto">
          <a:xfrm>
            <a:off x="2438400" y="2438400"/>
            <a:ext cx="571500" cy="622300"/>
          </a:xfrm>
          <a:custGeom>
            <a:avLst/>
            <a:gdLst>
              <a:gd name="T0" fmla="*/ 120 w 360"/>
              <a:gd name="T1" fmla="*/ 392 h 392"/>
              <a:gd name="T2" fmla="*/ 24 w 360"/>
              <a:gd name="T3" fmla="*/ 104 h 392"/>
              <a:gd name="T4" fmla="*/ 264 w 360"/>
              <a:gd name="T5" fmla="*/ 8 h 392"/>
              <a:gd name="T6" fmla="*/ 360 w 360"/>
              <a:gd name="T7" fmla="*/ 152 h 392"/>
              <a:gd name="T8" fmla="*/ 264 w 360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"/>
              <a:gd name="T16" fmla="*/ 0 h 392"/>
              <a:gd name="T17" fmla="*/ 360 w 360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1" name="Object 13"/>
              <p:cNvSpPr txBox="1"/>
              <p:nvPr/>
            </p:nvSpPr>
            <p:spPr bwMode="auto">
              <a:xfrm>
                <a:off x="2273300" y="1905000"/>
                <a:ext cx="1054100" cy="392113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9701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3300" y="1905000"/>
                <a:ext cx="1054100" cy="3921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02" name="Object 14"/>
              <p:cNvSpPr txBox="1"/>
              <p:nvPr/>
            </p:nvSpPr>
            <p:spPr bwMode="auto">
              <a:xfrm>
                <a:off x="3594100" y="2819400"/>
                <a:ext cx="2006600" cy="481013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9702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4100" y="2819400"/>
                <a:ext cx="2006600" cy="481013"/>
              </a:xfrm>
              <a:prstGeom prst="rect">
                <a:avLst/>
              </a:prstGeom>
              <a:blipFill>
                <a:blip r:embed="rId6"/>
                <a:stretch>
                  <a:fillRect l="-121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14" name="Line 15"/>
          <p:cNvSpPr>
            <a:spLocks noChangeShapeType="1"/>
          </p:cNvSpPr>
          <p:nvPr/>
        </p:nvSpPr>
        <p:spPr bwMode="auto">
          <a:xfrm>
            <a:off x="3048000" y="33528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3" name="Object 16"/>
              <p:cNvSpPr txBox="1"/>
              <p:nvPr/>
            </p:nvSpPr>
            <p:spPr bwMode="auto">
              <a:xfrm>
                <a:off x="1600200" y="4495800"/>
                <a:ext cx="5810250" cy="5905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)∗⋅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9703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00" y="4495800"/>
                <a:ext cx="5810250" cy="5905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04" name="Object 17"/>
              <p:cNvSpPr txBox="1"/>
              <p:nvPr/>
            </p:nvSpPr>
            <p:spPr bwMode="auto">
              <a:xfrm>
                <a:off x="1752600" y="5943600"/>
                <a:ext cx="3416300" cy="531813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9704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5943600"/>
                <a:ext cx="3416300" cy="5318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3B981A-5030-436D-9E42-9544D2A59280}" type="slidenum">
              <a:rPr lang="en-US"/>
              <a:pPr/>
              <a:t>24</a:t>
            </a:fld>
            <a:endParaRPr lang="en-US"/>
          </a:p>
        </p:txBody>
      </p:sp>
      <p:sp>
        <p:nvSpPr>
          <p:cNvPr id="3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General</a:t>
            </a:r>
          </a:p>
        </p:txBody>
      </p:sp>
      <p:sp>
        <p:nvSpPr>
          <p:cNvPr id="3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Removing a state:</a:t>
            </a:r>
          </a:p>
        </p:txBody>
      </p:sp>
      <p:sp>
        <p:nvSpPr>
          <p:cNvPr id="30740" name="Oval 4"/>
          <p:cNvSpPr>
            <a:spLocks noChangeArrowheads="1"/>
          </p:cNvSpPr>
          <p:nvPr/>
        </p:nvSpPr>
        <p:spPr bwMode="auto">
          <a:xfrm>
            <a:off x="2895600" y="2133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Oval 5"/>
          <p:cNvSpPr>
            <a:spLocks noChangeArrowheads="1"/>
          </p:cNvSpPr>
          <p:nvPr/>
        </p:nvSpPr>
        <p:spPr bwMode="auto">
          <a:xfrm>
            <a:off x="5257800" y="2133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Oval 6"/>
          <p:cNvSpPr>
            <a:spLocks noChangeArrowheads="1"/>
          </p:cNvSpPr>
          <p:nvPr/>
        </p:nvSpPr>
        <p:spPr bwMode="auto">
          <a:xfrm>
            <a:off x="7543800" y="2133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Freeform 7"/>
          <p:cNvSpPr>
            <a:spLocks/>
          </p:cNvSpPr>
          <p:nvPr/>
        </p:nvSpPr>
        <p:spPr bwMode="auto">
          <a:xfrm>
            <a:off x="3505200" y="2667000"/>
            <a:ext cx="1905000" cy="546100"/>
          </a:xfrm>
          <a:custGeom>
            <a:avLst/>
            <a:gdLst>
              <a:gd name="T0" fmla="*/ 0 w 1248"/>
              <a:gd name="T1" fmla="*/ 0 h 344"/>
              <a:gd name="T2" fmla="*/ 624 w 1248"/>
              <a:gd name="T3" fmla="*/ 336 h 344"/>
              <a:gd name="T4" fmla="*/ 1248 w 1248"/>
              <a:gd name="T5" fmla="*/ 48 h 344"/>
              <a:gd name="T6" fmla="*/ 0 60000 65536"/>
              <a:gd name="T7" fmla="*/ 0 60000 65536"/>
              <a:gd name="T8" fmla="*/ 0 60000 65536"/>
              <a:gd name="T9" fmla="*/ 0 w 1248"/>
              <a:gd name="T10" fmla="*/ 0 h 344"/>
              <a:gd name="T11" fmla="*/ 1248 w 1248"/>
              <a:gd name="T12" fmla="*/ 344 h 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344">
                <a:moveTo>
                  <a:pt x="0" y="0"/>
                </a:moveTo>
                <a:cubicBezTo>
                  <a:pt x="208" y="164"/>
                  <a:pt x="416" y="328"/>
                  <a:pt x="624" y="336"/>
                </a:cubicBezTo>
                <a:cubicBezTo>
                  <a:pt x="832" y="344"/>
                  <a:pt x="1040" y="196"/>
                  <a:pt x="1248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Freeform 9"/>
          <p:cNvSpPr>
            <a:spLocks/>
          </p:cNvSpPr>
          <p:nvPr/>
        </p:nvSpPr>
        <p:spPr bwMode="auto">
          <a:xfrm>
            <a:off x="3505200" y="1752600"/>
            <a:ext cx="1828800" cy="457200"/>
          </a:xfrm>
          <a:custGeom>
            <a:avLst/>
            <a:gdLst>
              <a:gd name="T0" fmla="*/ 1248 w 1248"/>
              <a:gd name="T1" fmla="*/ 288 h 288"/>
              <a:gd name="T2" fmla="*/ 672 w 1248"/>
              <a:gd name="T3" fmla="*/ 0 h 288"/>
              <a:gd name="T4" fmla="*/ 0 w 1248"/>
              <a:gd name="T5" fmla="*/ 288 h 288"/>
              <a:gd name="T6" fmla="*/ 0 60000 65536"/>
              <a:gd name="T7" fmla="*/ 0 60000 65536"/>
              <a:gd name="T8" fmla="*/ 0 60000 65536"/>
              <a:gd name="T9" fmla="*/ 0 w 1248"/>
              <a:gd name="T10" fmla="*/ 0 h 288"/>
              <a:gd name="T11" fmla="*/ 1248 w 124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288">
                <a:moveTo>
                  <a:pt x="1248" y="288"/>
                </a:moveTo>
                <a:cubicBezTo>
                  <a:pt x="1064" y="144"/>
                  <a:pt x="880" y="0"/>
                  <a:pt x="672" y="0"/>
                </a:cubicBezTo>
                <a:cubicBezTo>
                  <a:pt x="464" y="0"/>
                  <a:pt x="232" y="144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5" name="Freeform 10"/>
          <p:cNvSpPr>
            <a:spLocks/>
          </p:cNvSpPr>
          <p:nvPr/>
        </p:nvSpPr>
        <p:spPr bwMode="auto">
          <a:xfrm>
            <a:off x="5791200" y="2743200"/>
            <a:ext cx="1981200" cy="546100"/>
          </a:xfrm>
          <a:custGeom>
            <a:avLst/>
            <a:gdLst>
              <a:gd name="T0" fmla="*/ 0 w 1248"/>
              <a:gd name="T1" fmla="*/ 0 h 344"/>
              <a:gd name="T2" fmla="*/ 624 w 1248"/>
              <a:gd name="T3" fmla="*/ 336 h 344"/>
              <a:gd name="T4" fmla="*/ 1248 w 1248"/>
              <a:gd name="T5" fmla="*/ 48 h 344"/>
              <a:gd name="T6" fmla="*/ 0 60000 65536"/>
              <a:gd name="T7" fmla="*/ 0 60000 65536"/>
              <a:gd name="T8" fmla="*/ 0 60000 65536"/>
              <a:gd name="T9" fmla="*/ 0 w 1248"/>
              <a:gd name="T10" fmla="*/ 0 h 344"/>
              <a:gd name="T11" fmla="*/ 1248 w 1248"/>
              <a:gd name="T12" fmla="*/ 344 h 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344">
                <a:moveTo>
                  <a:pt x="0" y="0"/>
                </a:moveTo>
                <a:cubicBezTo>
                  <a:pt x="208" y="164"/>
                  <a:pt x="416" y="328"/>
                  <a:pt x="624" y="336"/>
                </a:cubicBezTo>
                <a:cubicBezTo>
                  <a:pt x="832" y="344"/>
                  <a:pt x="1040" y="196"/>
                  <a:pt x="1248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6" name="Freeform 11"/>
          <p:cNvSpPr>
            <a:spLocks/>
          </p:cNvSpPr>
          <p:nvPr/>
        </p:nvSpPr>
        <p:spPr bwMode="auto">
          <a:xfrm>
            <a:off x="5867400" y="1752600"/>
            <a:ext cx="1828800" cy="457200"/>
          </a:xfrm>
          <a:custGeom>
            <a:avLst/>
            <a:gdLst>
              <a:gd name="T0" fmla="*/ 1248 w 1248"/>
              <a:gd name="T1" fmla="*/ 288 h 288"/>
              <a:gd name="T2" fmla="*/ 672 w 1248"/>
              <a:gd name="T3" fmla="*/ 0 h 288"/>
              <a:gd name="T4" fmla="*/ 0 w 1248"/>
              <a:gd name="T5" fmla="*/ 288 h 288"/>
              <a:gd name="T6" fmla="*/ 0 60000 65536"/>
              <a:gd name="T7" fmla="*/ 0 60000 65536"/>
              <a:gd name="T8" fmla="*/ 0 60000 65536"/>
              <a:gd name="T9" fmla="*/ 0 w 1248"/>
              <a:gd name="T10" fmla="*/ 0 h 288"/>
              <a:gd name="T11" fmla="*/ 1248 w 124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288">
                <a:moveTo>
                  <a:pt x="1248" y="288"/>
                </a:moveTo>
                <a:cubicBezTo>
                  <a:pt x="1064" y="144"/>
                  <a:pt x="880" y="0"/>
                  <a:pt x="672" y="0"/>
                </a:cubicBezTo>
                <a:cubicBezTo>
                  <a:pt x="464" y="0"/>
                  <a:pt x="232" y="144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7" name="Freeform 12"/>
          <p:cNvSpPr>
            <a:spLocks/>
          </p:cNvSpPr>
          <p:nvPr/>
        </p:nvSpPr>
        <p:spPr bwMode="auto">
          <a:xfrm>
            <a:off x="5168900" y="1193800"/>
            <a:ext cx="787400" cy="939800"/>
          </a:xfrm>
          <a:custGeom>
            <a:avLst/>
            <a:gdLst>
              <a:gd name="T0" fmla="*/ 296 w 496"/>
              <a:gd name="T1" fmla="*/ 592 h 592"/>
              <a:gd name="T2" fmla="*/ 488 w 496"/>
              <a:gd name="T3" fmla="*/ 256 h 592"/>
              <a:gd name="T4" fmla="*/ 248 w 496"/>
              <a:gd name="T5" fmla="*/ 16 h 592"/>
              <a:gd name="T6" fmla="*/ 8 w 496"/>
              <a:gd name="T7" fmla="*/ 160 h 592"/>
              <a:gd name="T8" fmla="*/ 200 w 496"/>
              <a:gd name="T9" fmla="*/ 592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6"/>
              <a:gd name="T16" fmla="*/ 0 h 592"/>
              <a:gd name="T17" fmla="*/ 496 w 496"/>
              <a:gd name="T18" fmla="*/ 592 h 5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6" h="592">
                <a:moveTo>
                  <a:pt x="296" y="592"/>
                </a:moveTo>
                <a:cubicBezTo>
                  <a:pt x="396" y="472"/>
                  <a:pt x="496" y="352"/>
                  <a:pt x="488" y="256"/>
                </a:cubicBezTo>
                <a:cubicBezTo>
                  <a:pt x="480" y="160"/>
                  <a:pt x="328" y="32"/>
                  <a:pt x="248" y="16"/>
                </a:cubicBezTo>
                <a:cubicBezTo>
                  <a:pt x="168" y="0"/>
                  <a:pt x="16" y="64"/>
                  <a:pt x="8" y="160"/>
                </a:cubicBezTo>
                <a:cubicBezTo>
                  <a:pt x="0" y="256"/>
                  <a:pt x="100" y="424"/>
                  <a:pt x="200" y="5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2" name="Object 13"/>
              <p:cNvSpPr txBox="1"/>
              <p:nvPr/>
            </p:nvSpPr>
            <p:spPr bwMode="auto">
              <a:xfrm>
                <a:off x="3048000" y="2133600"/>
                <a:ext cx="354013" cy="531813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722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0" y="2133600"/>
                <a:ext cx="354013" cy="531813"/>
              </a:xfrm>
              <a:prstGeom prst="rect">
                <a:avLst/>
              </a:prstGeom>
              <a:blipFill>
                <a:blip r:embed="rId2"/>
                <a:stretch>
                  <a:fillRect l="-1724" r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Object 14"/>
              <p:cNvSpPr txBox="1"/>
              <p:nvPr/>
            </p:nvSpPr>
            <p:spPr bwMode="auto">
              <a:xfrm>
                <a:off x="5486400" y="2286000"/>
                <a:ext cx="265113" cy="3683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723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6400" y="2286000"/>
                <a:ext cx="265113" cy="368300"/>
              </a:xfrm>
              <a:prstGeom prst="rect">
                <a:avLst/>
              </a:prstGeom>
              <a:blipFill>
                <a:blip r:embed="rId3"/>
                <a:stretch>
                  <a:fillRect r="-1395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24" name="Object 15"/>
              <p:cNvSpPr txBox="1"/>
              <p:nvPr/>
            </p:nvSpPr>
            <p:spPr bwMode="auto">
              <a:xfrm>
                <a:off x="7696200" y="2133600"/>
                <a:ext cx="442913" cy="6096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724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6200" y="2133600"/>
                <a:ext cx="442913" cy="609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Object 16"/>
              <p:cNvSpPr txBox="1"/>
              <p:nvPr/>
            </p:nvSpPr>
            <p:spPr bwMode="auto">
              <a:xfrm>
                <a:off x="4343400" y="28194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rmAutofit fontScale="3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725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400" y="2819400"/>
                <a:ext cx="265113" cy="279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26" name="Object 17"/>
              <p:cNvSpPr txBox="1"/>
              <p:nvPr/>
            </p:nvSpPr>
            <p:spPr bwMode="auto">
              <a:xfrm>
                <a:off x="6705600" y="2819400"/>
                <a:ext cx="252413" cy="392113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726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5600" y="2819400"/>
                <a:ext cx="252413" cy="392113"/>
              </a:xfrm>
              <a:prstGeom prst="rect">
                <a:avLst/>
              </a:prstGeom>
              <a:blipFill>
                <a:blip r:embed="rId6"/>
                <a:stretch>
                  <a:fillRect r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27" name="Object 18"/>
              <p:cNvSpPr txBox="1"/>
              <p:nvPr/>
            </p:nvSpPr>
            <p:spPr bwMode="auto">
              <a:xfrm>
                <a:off x="6705600" y="1447800"/>
                <a:ext cx="239713" cy="279400"/>
              </a:xfrm>
              <a:prstGeom prst="rect">
                <a:avLst/>
              </a:prstGeom>
              <a:noFill/>
            </p:spPr>
            <p:txBody>
              <a:bodyPr>
                <a:normAutofit fontScale="3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727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5600" y="1447800"/>
                <a:ext cx="239713" cy="2794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28" name="Object 19"/>
              <p:cNvSpPr txBox="1"/>
              <p:nvPr/>
            </p:nvSpPr>
            <p:spPr bwMode="auto">
              <a:xfrm>
                <a:off x="4343400" y="1371600"/>
                <a:ext cx="303213" cy="392113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728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400" y="1371600"/>
                <a:ext cx="303213" cy="392113"/>
              </a:xfrm>
              <a:prstGeom prst="rect">
                <a:avLst/>
              </a:prstGeom>
              <a:blipFill>
                <a:blip r:embed="rId8"/>
                <a:stretch>
                  <a:fillRect r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29" name="Object 20"/>
              <p:cNvSpPr txBox="1"/>
              <p:nvPr/>
            </p:nvSpPr>
            <p:spPr bwMode="auto">
              <a:xfrm>
                <a:off x="5562600" y="914400"/>
                <a:ext cx="228600" cy="279400"/>
              </a:xfrm>
              <a:prstGeom prst="rect">
                <a:avLst/>
              </a:prstGeom>
              <a:noFill/>
            </p:spPr>
            <p:txBody>
              <a:bodyPr>
                <a:normAutofit fontScale="3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729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2600" y="914400"/>
                <a:ext cx="228600" cy="2794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48" name="Oval 21"/>
          <p:cNvSpPr>
            <a:spLocks noChangeArrowheads="1"/>
          </p:cNvSpPr>
          <p:nvPr/>
        </p:nvSpPr>
        <p:spPr bwMode="auto">
          <a:xfrm>
            <a:off x="28956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9" name="Oval 23"/>
          <p:cNvSpPr>
            <a:spLocks noChangeArrowheads="1"/>
          </p:cNvSpPr>
          <p:nvPr/>
        </p:nvSpPr>
        <p:spPr bwMode="auto">
          <a:xfrm>
            <a:off x="75438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0" name="Freeform 26"/>
          <p:cNvSpPr>
            <a:spLocks/>
          </p:cNvSpPr>
          <p:nvPr/>
        </p:nvSpPr>
        <p:spPr bwMode="auto">
          <a:xfrm>
            <a:off x="3505200" y="6019800"/>
            <a:ext cx="4114800" cy="546100"/>
          </a:xfrm>
          <a:custGeom>
            <a:avLst/>
            <a:gdLst>
              <a:gd name="T0" fmla="*/ 0 w 1248"/>
              <a:gd name="T1" fmla="*/ 0 h 344"/>
              <a:gd name="T2" fmla="*/ 624 w 1248"/>
              <a:gd name="T3" fmla="*/ 336 h 344"/>
              <a:gd name="T4" fmla="*/ 1248 w 1248"/>
              <a:gd name="T5" fmla="*/ 48 h 344"/>
              <a:gd name="T6" fmla="*/ 0 60000 65536"/>
              <a:gd name="T7" fmla="*/ 0 60000 65536"/>
              <a:gd name="T8" fmla="*/ 0 60000 65536"/>
              <a:gd name="T9" fmla="*/ 0 w 1248"/>
              <a:gd name="T10" fmla="*/ 0 h 344"/>
              <a:gd name="T11" fmla="*/ 1248 w 1248"/>
              <a:gd name="T12" fmla="*/ 344 h 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344">
                <a:moveTo>
                  <a:pt x="0" y="0"/>
                </a:moveTo>
                <a:cubicBezTo>
                  <a:pt x="208" y="164"/>
                  <a:pt x="416" y="328"/>
                  <a:pt x="624" y="336"/>
                </a:cubicBezTo>
                <a:cubicBezTo>
                  <a:pt x="832" y="344"/>
                  <a:pt x="1040" y="196"/>
                  <a:pt x="1248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1" name="Freeform 27"/>
          <p:cNvSpPr>
            <a:spLocks/>
          </p:cNvSpPr>
          <p:nvPr/>
        </p:nvSpPr>
        <p:spPr bwMode="auto">
          <a:xfrm>
            <a:off x="3581400" y="5181600"/>
            <a:ext cx="4038600" cy="457200"/>
          </a:xfrm>
          <a:custGeom>
            <a:avLst/>
            <a:gdLst>
              <a:gd name="T0" fmla="*/ 1248 w 1248"/>
              <a:gd name="T1" fmla="*/ 288 h 288"/>
              <a:gd name="T2" fmla="*/ 672 w 1248"/>
              <a:gd name="T3" fmla="*/ 0 h 288"/>
              <a:gd name="T4" fmla="*/ 0 w 1248"/>
              <a:gd name="T5" fmla="*/ 288 h 288"/>
              <a:gd name="T6" fmla="*/ 0 60000 65536"/>
              <a:gd name="T7" fmla="*/ 0 60000 65536"/>
              <a:gd name="T8" fmla="*/ 0 60000 65536"/>
              <a:gd name="T9" fmla="*/ 0 w 1248"/>
              <a:gd name="T10" fmla="*/ 0 h 288"/>
              <a:gd name="T11" fmla="*/ 1248 w 124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288">
                <a:moveTo>
                  <a:pt x="1248" y="288"/>
                </a:moveTo>
                <a:cubicBezTo>
                  <a:pt x="1064" y="144"/>
                  <a:pt x="880" y="0"/>
                  <a:pt x="672" y="0"/>
                </a:cubicBezTo>
                <a:cubicBezTo>
                  <a:pt x="464" y="0"/>
                  <a:pt x="232" y="144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30" name="Object 29"/>
              <p:cNvSpPr txBox="1"/>
              <p:nvPr/>
            </p:nvSpPr>
            <p:spPr bwMode="auto">
              <a:xfrm>
                <a:off x="3048000" y="5486400"/>
                <a:ext cx="354013" cy="531813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730" name="Object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0" y="5486400"/>
                <a:ext cx="354013" cy="531813"/>
              </a:xfrm>
              <a:prstGeom prst="rect">
                <a:avLst/>
              </a:prstGeom>
              <a:blipFill>
                <a:blip r:embed="rId2"/>
                <a:stretch>
                  <a:fillRect l="-1724" r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31" name="Object 31"/>
              <p:cNvSpPr txBox="1"/>
              <p:nvPr/>
            </p:nvSpPr>
            <p:spPr bwMode="auto">
              <a:xfrm>
                <a:off x="7696200" y="5486400"/>
                <a:ext cx="442913" cy="6096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731" name="Objec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6200" y="5486400"/>
                <a:ext cx="442913" cy="609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52" name="Freeform 37"/>
          <p:cNvSpPr>
            <a:spLocks/>
          </p:cNvSpPr>
          <p:nvPr/>
        </p:nvSpPr>
        <p:spPr bwMode="auto">
          <a:xfrm>
            <a:off x="2819400" y="4572000"/>
            <a:ext cx="787400" cy="939800"/>
          </a:xfrm>
          <a:custGeom>
            <a:avLst/>
            <a:gdLst>
              <a:gd name="T0" fmla="*/ 296 w 496"/>
              <a:gd name="T1" fmla="*/ 592 h 592"/>
              <a:gd name="T2" fmla="*/ 488 w 496"/>
              <a:gd name="T3" fmla="*/ 256 h 592"/>
              <a:gd name="T4" fmla="*/ 248 w 496"/>
              <a:gd name="T5" fmla="*/ 16 h 592"/>
              <a:gd name="T6" fmla="*/ 8 w 496"/>
              <a:gd name="T7" fmla="*/ 160 h 592"/>
              <a:gd name="T8" fmla="*/ 200 w 496"/>
              <a:gd name="T9" fmla="*/ 592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6"/>
              <a:gd name="T16" fmla="*/ 0 h 592"/>
              <a:gd name="T17" fmla="*/ 496 w 496"/>
              <a:gd name="T18" fmla="*/ 592 h 5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6" h="592">
                <a:moveTo>
                  <a:pt x="296" y="592"/>
                </a:moveTo>
                <a:cubicBezTo>
                  <a:pt x="396" y="472"/>
                  <a:pt x="496" y="352"/>
                  <a:pt x="488" y="256"/>
                </a:cubicBezTo>
                <a:cubicBezTo>
                  <a:pt x="480" y="160"/>
                  <a:pt x="328" y="32"/>
                  <a:pt x="248" y="16"/>
                </a:cubicBezTo>
                <a:cubicBezTo>
                  <a:pt x="168" y="0"/>
                  <a:pt x="16" y="64"/>
                  <a:pt x="8" y="160"/>
                </a:cubicBezTo>
                <a:cubicBezTo>
                  <a:pt x="0" y="256"/>
                  <a:pt x="100" y="424"/>
                  <a:pt x="200" y="5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3" name="Freeform 38"/>
          <p:cNvSpPr>
            <a:spLocks/>
          </p:cNvSpPr>
          <p:nvPr/>
        </p:nvSpPr>
        <p:spPr bwMode="auto">
          <a:xfrm>
            <a:off x="7467600" y="4572000"/>
            <a:ext cx="787400" cy="939800"/>
          </a:xfrm>
          <a:custGeom>
            <a:avLst/>
            <a:gdLst>
              <a:gd name="T0" fmla="*/ 296 w 496"/>
              <a:gd name="T1" fmla="*/ 592 h 592"/>
              <a:gd name="T2" fmla="*/ 488 w 496"/>
              <a:gd name="T3" fmla="*/ 256 h 592"/>
              <a:gd name="T4" fmla="*/ 248 w 496"/>
              <a:gd name="T5" fmla="*/ 16 h 592"/>
              <a:gd name="T6" fmla="*/ 8 w 496"/>
              <a:gd name="T7" fmla="*/ 160 h 592"/>
              <a:gd name="T8" fmla="*/ 200 w 496"/>
              <a:gd name="T9" fmla="*/ 592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6"/>
              <a:gd name="T16" fmla="*/ 0 h 592"/>
              <a:gd name="T17" fmla="*/ 496 w 496"/>
              <a:gd name="T18" fmla="*/ 592 h 5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6" h="592">
                <a:moveTo>
                  <a:pt x="296" y="592"/>
                </a:moveTo>
                <a:cubicBezTo>
                  <a:pt x="396" y="472"/>
                  <a:pt x="496" y="352"/>
                  <a:pt x="488" y="256"/>
                </a:cubicBezTo>
                <a:cubicBezTo>
                  <a:pt x="480" y="160"/>
                  <a:pt x="328" y="32"/>
                  <a:pt x="248" y="16"/>
                </a:cubicBezTo>
                <a:cubicBezTo>
                  <a:pt x="168" y="0"/>
                  <a:pt x="16" y="64"/>
                  <a:pt x="8" y="160"/>
                </a:cubicBezTo>
                <a:cubicBezTo>
                  <a:pt x="0" y="256"/>
                  <a:pt x="100" y="424"/>
                  <a:pt x="200" y="5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32" name="Object 39"/>
              <p:cNvSpPr txBox="1"/>
              <p:nvPr/>
            </p:nvSpPr>
            <p:spPr bwMode="auto">
              <a:xfrm>
                <a:off x="2743200" y="4191000"/>
                <a:ext cx="1079500" cy="392113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732" name="Object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3200" y="4191000"/>
                <a:ext cx="1079500" cy="3921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33" name="Object 40"/>
              <p:cNvSpPr txBox="1"/>
              <p:nvPr/>
            </p:nvSpPr>
            <p:spPr bwMode="auto">
              <a:xfrm>
                <a:off x="7467600" y="4191000"/>
                <a:ext cx="977900" cy="392113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733" name="Object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7600" y="4191000"/>
                <a:ext cx="977900" cy="3921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34" name="Object 41"/>
              <p:cNvSpPr txBox="1"/>
              <p:nvPr/>
            </p:nvSpPr>
            <p:spPr bwMode="auto">
              <a:xfrm>
                <a:off x="5105400" y="4724400"/>
                <a:ext cx="1041400" cy="392113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734" name="Object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5400" y="4724400"/>
                <a:ext cx="1041400" cy="39211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35" name="Object 42"/>
              <p:cNvSpPr txBox="1"/>
              <p:nvPr/>
            </p:nvSpPr>
            <p:spPr bwMode="auto">
              <a:xfrm>
                <a:off x="5105400" y="6096000"/>
                <a:ext cx="1016000" cy="392113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735" name="Object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5400" y="6096000"/>
                <a:ext cx="1016000" cy="39211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54" name="AutoShape 44"/>
          <p:cNvSpPr>
            <a:spLocks noChangeArrowheads="1"/>
          </p:cNvSpPr>
          <p:nvPr/>
        </p:nvSpPr>
        <p:spPr bwMode="auto">
          <a:xfrm>
            <a:off x="5410200" y="32766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920A98-33C9-4F22-B8E2-56761219EFBD}" type="slidenum">
              <a:rPr lang="en-US"/>
              <a:pPr/>
              <a:t>25</a:t>
            </a:fld>
            <a:endParaRPr lang="en-US"/>
          </a:p>
        </p:txBody>
      </p:sp>
      <p:sp>
        <p:nvSpPr>
          <p:cNvPr id="31756" name="Oval 4"/>
          <p:cNvSpPr>
            <a:spLocks noChangeArrowheads="1"/>
          </p:cNvSpPr>
          <p:nvPr/>
        </p:nvSpPr>
        <p:spPr bwMode="auto">
          <a:xfrm>
            <a:off x="57150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Oval 5"/>
          <p:cNvSpPr>
            <a:spLocks noChangeArrowheads="1"/>
          </p:cNvSpPr>
          <p:nvPr/>
        </p:nvSpPr>
        <p:spPr bwMode="auto">
          <a:xfrm>
            <a:off x="79248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Oval 6"/>
          <p:cNvSpPr>
            <a:spLocks noChangeArrowheads="1"/>
          </p:cNvSpPr>
          <p:nvPr/>
        </p:nvSpPr>
        <p:spPr bwMode="auto">
          <a:xfrm>
            <a:off x="7848600" y="2971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6" name="Object 7"/>
              <p:cNvSpPr txBox="1"/>
              <p:nvPr/>
            </p:nvSpPr>
            <p:spPr bwMode="auto">
              <a:xfrm>
                <a:off x="5791200" y="3048000"/>
                <a:ext cx="430213" cy="531813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1746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1200" y="3048000"/>
                <a:ext cx="430213" cy="531813"/>
              </a:xfrm>
              <a:prstGeom prst="rect">
                <a:avLst/>
              </a:prstGeom>
              <a:blipFill>
                <a:blip r:embed="rId2"/>
                <a:stretch>
                  <a:fillRect l="-4225" r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47" name="Object 8"/>
              <p:cNvSpPr txBox="1"/>
              <p:nvPr/>
            </p:nvSpPr>
            <p:spPr bwMode="auto">
              <a:xfrm>
                <a:off x="8001000" y="3048000"/>
                <a:ext cx="508000" cy="6096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1747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1000" y="3048000"/>
                <a:ext cx="508000" cy="609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59" name="Freeform 9"/>
          <p:cNvSpPr>
            <a:spLocks/>
          </p:cNvSpPr>
          <p:nvPr/>
        </p:nvSpPr>
        <p:spPr bwMode="auto">
          <a:xfrm>
            <a:off x="6248400" y="3581400"/>
            <a:ext cx="1676400" cy="393700"/>
          </a:xfrm>
          <a:custGeom>
            <a:avLst/>
            <a:gdLst>
              <a:gd name="T0" fmla="*/ 0 w 1056"/>
              <a:gd name="T1" fmla="*/ 0 h 248"/>
              <a:gd name="T2" fmla="*/ 528 w 1056"/>
              <a:gd name="T3" fmla="*/ 240 h 248"/>
              <a:gd name="T4" fmla="*/ 1056 w 1056"/>
              <a:gd name="T5" fmla="*/ 48 h 248"/>
              <a:gd name="T6" fmla="*/ 0 60000 65536"/>
              <a:gd name="T7" fmla="*/ 0 60000 65536"/>
              <a:gd name="T8" fmla="*/ 0 60000 65536"/>
              <a:gd name="T9" fmla="*/ 0 w 1056"/>
              <a:gd name="T10" fmla="*/ 0 h 248"/>
              <a:gd name="T11" fmla="*/ 1056 w 1056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248">
                <a:moveTo>
                  <a:pt x="0" y="0"/>
                </a:moveTo>
                <a:cubicBezTo>
                  <a:pt x="176" y="116"/>
                  <a:pt x="352" y="232"/>
                  <a:pt x="528" y="240"/>
                </a:cubicBezTo>
                <a:cubicBezTo>
                  <a:pt x="704" y="248"/>
                  <a:pt x="880" y="148"/>
                  <a:pt x="105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Freeform 10"/>
          <p:cNvSpPr>
            <a:spLocks/>
          </p:cNvSpPr>
          <p:nvPr/>
        </p:nvSpPr>
        <p:spPr bwMode="auto">
          <a:xfrm>
            <a:off x="6248400" y="2743200"/>
            <a:ext cx="1676400" cy="381000"/>
          </a:xfrm>
          <a:custGeom>
            <a:avLst/>
            <a:gdLst>
              <a:gd name="T0" fmla="*/ 1056 w 1056"/>
              <a:gd name="T1" fmla="*/ 240 h 240"/>
              <a:gd name="T2" fmla="*/ 576 w 1056"/>
              <a:gd name="T3" fmla="*/ 0 h 240"/>
              <a:gd name="T4" fmla="*/ 0 w 1056"/>
              <a:gd name="T5" fmla="*/ 240 h 240"/>
              <a:gd name="T6" fmla="*/ 0 60000 65536"/>
              <a:gd name="T7" fmla="*/ 0 60000 65536"/>
              <a:gd name="T8" fmla="*/ 0 60000 65536"/>
              <a:gd name="T9" fmla="*/ 0 w 1056"/>
              <a:gd name="T10" fmla="*/ 0 h 240"/>
              <a:gd name="T11" fmla="*/ 1056 w 1056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240">
                <a:moveTo>
                  <a:pt x="1056" y="240"/>
                </a:moveTo>
                <a:cubicBezTo>
                  <a:pt x="904" y="120"/>
                  <a:pt x="752" y="0"/>
                  <a:pt x="576" y="0"/>
                </a:cubicBezTo>
                <a:cubicBezTo>
                  <a:pt x="400" y="0"/>
                  <a:pt x="200" y="120"/>
                  <a:pt x="0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Freeform 11"/>
          <p:cNvSpPr>
            <a:spLocks/>
          </p:cNvSpPr>
          <p:nvPr/>
        </p:nvSpPr>
        <p:spPr bwMode="auto">
          <a:xfrm>
            <a:off x="5689600" y="2184400"/>
            <a:ext cx="647700" cy="863600"/>
          </a:xfrm>
          <a:custGeom>
            <a:avLst/>
            <a:gdLst>
              <a:gd name="T0" fmla="*/ 304 w 408"/>
              <a:gd name="T1" fmla="*/ 544 h 544"/>
              <a:gd name="T2" fmla="*/ 400 w 408"/>
              <a:gd name="T3" fmla="*/ 208 h 544"/>
              <a:gd name="T4" fmla="*/ 256 w 408"/>
              <a:gd name="T5" fmla="*/ 16 h 544"/>
              <a:gd name="T6" fmla="*/ 16 w 408"/>
              <a:gd name="T7" fmla="*/ 112 h 544"/>
              <a:gd name="T8" fmla="*/ 160 w 408"/>
              <a:gd name="T9" fmla="*/ 544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8"/>
              <a:gd name="T16" fmla="*/ 0 h 544"/>
              <a:gd name="T17" fmla="*/ 408 w 408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8" h="544">
                <a:moveTo>
                  <a:pt x="304" y="544"/>
                </a:moveTo>
                <a:cubicBezTo>
                  <a:pt x="356" y="420"/>
                  <a:pt x="408" y="296"/>
                  <a:pt x="400" y="208"/>
                </a:cubicBezTo>
                <a:cubicBezTo>
                  <a:pt x="392" y="120"/>
                  <a:pt x="320" y="32"/>
                  <a:pt x="256" y="16"/>
                </a:cubicBezTo>
                <a:cubicBezTo>
                  <a:pt x="192" y="0"/>
                  <a:pt x="32" y="24"/>
                  <a:pt x="16" y="112"/>
                </a:cubicBezTo>
                <a:cubicBezTo>
                  <a:pt x="0" y="200"/>
                  <a:pt x="80" y="372"/>
                  <a:pt x="160" y="5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Freeform 12"/>
          <p:cNvSpPr>
            <a:spLocks/>
          </p:cNvSpPr>
          <p:nvPr/>
        </p:nvSpPr>
        <p:spPr bwMode="auto">
          <a:xfrm>
            <a:off x="7924800" y="2133600"/>
            <a:ext cx="647700" cy="863600"/>
          </a:xfrm>
          <a:custGeom>
            <a:avLst/>
            <a:gdLst>
              <a:gd name="T0" fmla="*/ 304 w 408"/>
              <a:gd name="T1" fmla="*/ 544 h 544"/>
              <a:gd name="T2" fmla="*/ 400 w 408"/>
              <a:gd name="T3" fmla="*/ 208 h 544"/>
              <a:gd name="T4" fmla="*/ 256 w 408"/>
              <a:gd name="T5" fmla="*/ 16 h 544"/>
              <a:gd name="T6" fmla="*/ 16 w 408"/>
              <a:gd name="T7" fmla="*/ 112 h 544"/>
              <a:gd name="T8" fmla="*/ 160 w 408"/>
              <a:gd name="T9" fmla="*/ 544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8"/>
              <a:gd name="T16" fmla="*/ 0 h 544"/>
              <a:gd name="T17" fmla="*/ 408 w 408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8" h="544">
                <a:moveTo>
                  <a:pt x="304" y="544"/>
                </a:moveTo>
                <a:cubicBezTo>
                  <a:pt x="356" y="420"/>
                  <a:pt x="408" y="296"/>
                  <a:pt x="400" y="208"/>
                </a:cubicBezTo>
                <a:cubicBezTo>
                  <a:pt x="392" y="120"/>
                  <a:pt x="320" y="32"/>
                  <a:pt x="256" y="16"/>
                </a:cubicBezTo>
                <a:cubicBezTo>
                  <a:pt x="192" y="0"/>
                  <a:pt x="32" y="24"/>
                  <a:pt x="16" y="112"/>
                </a:cubicBezTo>
                <a:cubicBezTo>
                  <a:pt x="0" y="200"/>
                  <a:pt x="80" y="372"/>
                  <a:pt x="160" y="5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Line 13"/>
          <p:cNvSpPr>
            <a:spLocks noChangeShapeType="1"/>
          </p:cNvSpPr>
          <p:nvPr/>
        </p:nvSpPr>
        <p:spPr bwMode="auto">
          <a:xfrm>
            <a:off x="5181600" y="3352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8" name="Object 14"/>
              <p:cNvSpPr txBox="1"/>
              <p:nvPr/>
            </p:nvSpPr>
            <p:spPr bwMode="auto">
              <a:xfrm>
                <a:off x="5867400" y="1676400"/>
                <a:ext cx="279400" cy="5207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1748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7400" y="1676400"/>
                <a:ext cx="279400" cy="520700"/>
              </a:xfrm>
              <a:prstGeom prst="rect">
                <a:avLst/>
              </a:prstGeom>
              <a:blipFill>
                <a:blip r:embed="rId4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49" name="Object 15"/>
              <p:cNvSpPr txBox="1"/>
              <p:nvPr/>
            </p:nvSpPr>
            <p:spPr bwMode="auto">
              <a:xfrm>
                <a:off x="6934200" y="3429000"/>
                <a:ext cx="341313" cy="5207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1749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4200" y="3429000"/>
                <a:ext cx="341313" cy="520700"/>
              </a:xfrm>
              <a:prstGeom prst="rect">
                <a:avLst/>
              </a:prstGeom>
              <a:blipFill>
                <a:blip r:embed="rId5"/>
                <a:stretch>
                  <a:fillRect r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50" name="Object 16"/>
              <p:cNvSpPr txBox="1"/>
              <p:nvPr/>
            </p:nvSpPr>
            <p:spPr bwMode="auto">
              <a:xfrm>
                <a:off x="6934200" y="2209800"/>
                <a:ext cx="315913" cy="531813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1750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4200" y="2209800"/>
                <a:ext cx="315913" cy="531813"/>
              </a:xfrm>
              <a:prstGeom prst="rect">
                <a:avLst/>
              </a:prstGeom>
              <a:blipFill>
                <a:blip r:embed="rId6"/>
                <a:stretch>
                  <a:fillRect r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51" name="Object 17"/>
              <p:cNvSpPr txBox="1"/>
              <p:nvPr/>
            </p:nvSpPr>
            <p:spPr bwMode="auto">
              <a:xfrm>
                <a:off x="8001000" y="1676400"/>
                <a:ext cx="341313" cy="5207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1751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1000" y="1676400"/>
                <a:ext cx="341313" cy="520700"/>
              </a:xfrm>
              <a:prstGeom prst="rect">
                <a:avLst/>
              </a:prstGeom>
              <a:blipFill>
                <a:blip r:embed="rId7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52" name="Object 18"/>
              <p:cNvSpPr txBox="1"/>
              <p:nvPr/>
            </p:nvSpPr>
            <p:spPr bwMode="auto">
              <a:xfrm>
                <a:off x="3048000" y="4800600"/>
                <a:ext cx="4775200" cy="5826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1752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0" y="4800600"/>
                <a:ext cx="4775200" cy="5826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53" name="Object 19"/>
              <p:cNvSpPr txBox="1"/>
              <p:nvPr/>
            </p:nvSpPr>
            <p:spPr bwMode="auto">
              <a:xfrm>
                <a:off x="3048000" y="5562600"/>
                <a:ext cx="3416300" cy="531813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1753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0" y="5562600"/>
                <a:ext cx="3416300" cy="5318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0" y="4114800"/>
            <a:ext cx="6473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resulting regular expression:</a:t>
            </a:r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0" y="0"/>
            <a:ext cx="811212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By repeating the process until </a:t>
            </a:r>
          </a:p>
          <a:p>
            <a:r>
              <a:rPr lang="en-US"/>
              <a:t>two states are left, the resulting graph is</a:t>
            </a:r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381000" y="1905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Oval 23"/>
          <p:cNvSpPr>
            <a:spLocks noChangeArrowheads="1"/>
          </p:cNvSpPr>
          <p:nvPr/>
        </p:nvSpPr>
        <p:spPr bwMode="auto">
          <a:xfrm>
            <a:off x="914400" y="2514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Oval 24"/>
          <p:cNvSpPr>
            <a:spLocks noChangeArrowheads="1"/>
          </p:cNvSpPr>
          <p:nvPr/>
        </p:nvSpPr>
        <p:spPr bwMode="auto">
          <a:xfrm>
            <a:off x="1295400" y="1828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Oval 26"/>
          <p:cNvSpPr>
            <a:spLocks noChangeArrowheads="1"/>
          </p:cNvSpPr>
          <p:nvPr/>
        </p:nvSpPr>
        <p:spPr bwMode="auto">
          <a:xfrm>
            <a:off x="2057400" y="2667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Oval 27"/>
          <p:cNvSpPr>
            <a:spLocks noChangeArrowheads="1"/>
          </p:cNvSpPr>
          <p:nvPr/>
        </p:nvSpPr>
        <p:spPr bwMode="auto">
          <a:xfrm>
            <a:off x="914400" y="3352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Oval 28"/>
          <p:cNvSpPr>
            <a:spLocks noChangeArrowheads="1"/>
          </p:cNvSpPr>
          <p:nvPr/>
        </p:nvSpPr>
        <p:spPr bwMode="auto">
          <a:xfrm>
            <a:off x="2133600" y="1828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2" name="Oval 29"/>
          <p:cNvSpPr>
            <a:spLocks noChangeArrowheads="1"/>
          </p:cNvSpPr>
          <p:nvPr/>
        </p:nvSpPr>
        <p:spPr bwMode="auto">
          <a:xfrm>
            <a:off x="1905000" y="3505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3" name="Line 30"/>
          <p:cNvSpPr>
            <a:spLocks noChangeShapeType="1"/>
          </p:cNvSpPr>
          <p:nvPr/>
        </p:nvSpPr>
        <p:spPr bwMode="auto">
          <a:xfrm>
            <a:off x="762000" y="205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74" name="Line 31"/>
          <p:cNvSpPr>
            <a:spLocks noChangeShapeType="1"/>
          </p:cNvSpPr>
          <p:nvPr/>
        </p:nvSpPr>
        <p:spPr bwMode="auto">
          <a:xfrm>
            <a:off x="1676400" y="198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75" name="Line 32"/>
          <p:cNvSpPr>
            <a:spLocks noChangeShapeType="1"/>
          </p:cNvSpPr>
          <p:nvPr/>
        </p:nvSpPr>
        <p:spPr bwMode="auto">
          <a:xfrm flipV="1">
            <a:off x="1219200" y="2209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76" name="Line 33"/>
          <p:cNvSpPr>
            <a:spLocks noChangeShapeType="1"/>
          </p:cNvSpPr>
          <p:nvPr/>
        </p:nvSpPr>
        <p:spPr bwMode="auto">
          <a:xfrm flipH="1" flipV="1">
            <a:off x="1295400" y="26670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77" name="Line 34"/>
          <p:cNvSpPr>
            <a:spLocks noChangeShapeType="1"/>
          </p:cNvSpPr>
          <p:nvPr/>
        </p:nvSpPr>
        <p:spPr bwMode="auto">
          <a:xfrm flipV="1">
            <a:off x="2286000" y="220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78" name="Line 35"/>
          <p:cNvSpPr>
            <a:spLocks noChangeShapeType="1"/>
          </p:cNvSpPr>
          <p:nvPr/>
        </p:nvSpPr>
        <p:spPr bwMode="auto">
          <a:xfrm flipV="1">
            <a:off x="1219200" y="2971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79" name="Line 36"/>
          <p:cNvSpPr>
            <a:spLocks noChangeShapeType="1"/>
          </p:cNvSpPr>
          <p:nvPr/>
        </p:nvSpPr>
        <p:spPr bwMode="auto">
          <a:xfrm flipH="1" flipV="1">
            <a:off x="1219200" y="2819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80" name="Line 37"/>
          <p:cNvSpPr>
            <a:spLocks noChangeShapeType="1"/>
          </p:cNvSpPr>
          <p:nvPr/>
        </p:nvSpPr>
        <p:spPr bwMode="auto">
          <a:xfrm>
            <a:off x="685800" y="2209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81" name="Oval 38"/>
          <p:cNvSpPr>
            <a:spLocks noChangeArrowheads="1"/>
          </p:cNvSpPr>
          <p:nvPr/>
        </p:nvSpPr>
        <p:spPr bwMode="auto">
          <a:xfrm>
            <a:off x="2819400" y="2286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2" name="Oval 39"/>
          <p:cNvSpPr>
            <a:spLocks noChangeArrowheads="1"/>
          </p:cNvSpPr>
          <p:nvPr/>
        </p:nvSpPr>
        <p:spPr bwMode="auto">
          <a:xfrm>
            <a:off x="26670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3" name="Line 40"/>
          <p:cNvSpPr>
            <a:spLocks noChangeShapeType="1"/>
          </p:cNvSpPr>
          <p:nvPr/>
        </p:nvSpPr>
        <p:spPr bwMode="auto">
          <a:xfrm>
            <a:off x="2438400" y="21336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84" name="Line 41"/>
          <p:cNvSpPr>
            <a:spLocks noChangeShapeType="1"/>
          </p:cNvSpPr>
          <p:nvPr/>
        </p:nvSpPr>
        <p:spPr bwMode="auto">
          <a:xfrm flipV="1">
            <a:off x="2895600" y="2667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85" name="Line 42"/>
          <p:cNvSpPr>
            <a:spLocks noChangeShapeType="1"/>
          </p:cNvSpPr>
          <p:nvPr/>
        </p:nvSpPr>
        <p:spPr bwMode="auto">
          <a:xfrm flipV="1">
            <a:off x="22098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86" name="Line 43"/>
          <p:cNvSpPr>
            <a:spLocks noChangeShapeType="1"/>
          </p:cNvSpPr>
          <p:nvPr/>
        </p:nvSpPr>
        <p:spPr bwMode="auto">
          <a:xfrm>
            <a:off x="2362200" y="2971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87" name="AutoShape 44"/>
          <p:cNvSpPr>
            <a:spLocks noChangeArrowheads="1"/>
          </p:cNvSpPr>
          <p:nvPr/>
        </p:nvSpPr>
        <p:spPr bwMode="auto">
          <a:xfrm>
            <a:off x="3810000" y="2514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8" name="Line 45"/>
          <p:cNvSpPr>
            <a:spLocks noChangeShapeType="1"/>
          </p:cNvSpPr>
          <p:nvPr/>
        </p:nvSpPr>
        <p:spPr bwMode="auto">
          <a:xfrm>
            <a:off x="0" y="2057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89" name="Oval 46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90" name="Text Box 47"/>
          <p:cNvSpPr txBox="1">
            <a:spLocks noChangeArrowheads="1"/>
          </p:cNvSpPr>
          <p:nvPr/>
        </p:nvSpPr>
        <p:spPr bwMode="auto">
          <a:xfrm>
            <a:off x="533400" y="1295400"/>
            <a:ext cx="1958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Initial graph</a:t>
            </a:r>
          </a:p>
        </p:txBody>
      </p:sp>
      <p:sp>
        <p:nvSpPr>
          <p:cNvPr id="31791" name="Text Box 48"/>
          <p:cNvSpPr txBox="1">
            <a:spLocks noChangeArrowheads="1"/>
          </p:cNvSpPr>
          <p:nvPr/>
        </p:nvSpPr>
        <p:spPr bwMode="auto">
          <a:xfrm>
            <a:off x="5943600" y="1295400"/>
            <a:ext cx="2378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Resulting graph</a:t>
            </a:r>
          </a:p>
        </p:txBody>
      </p:sp>
      <p:sp>
        <p:nvSpPr>
          <p:cNvPr id="31792" name="Text Box 49"/>
          <p:cNvSpPr txBox="1">
            <a:spLocks noChangeArrowheads="1"/>
          </p:cNvSpPr>
          <p:nvPr/>
        </p:nvSpPr>
        <p:spPr bwMode="auto">
          <a:xfrm>
            <a:off x="5470525" y="629443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9933"/>
                </a:solidFill>
              </a:rPr>
              <a:t>End of Proof-Part 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C36CE4-8367-4552-BEDF-61E5FA756055}" type="slidenum">
              <a:rPr lang="en-US"/>
              <a:pPr/>
              <a:t>26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609600"/>
          </a:xfrm>
        </p:spPr>
        <p:txBody>
          <a:bodyPr/>
          <a:lstStyle/>
          <a:p>
            <a:r>
              <a:rPr lang="en-US" dirty="0"/>
              <a:t>Summary: Standard Representations </a:t>
            </a:r>
            <a:br>
              <a:rPr lang="en-US" dirty="0"/>
            </a:br>
            <a:r>
              <a:rPr lang="en-US" dirty="0"/>
              <a:t>of Regular Languages</a:t>
            </a:r>
          </a:p>
        </p:txBody>
      </p:sp>
      <p:sp>
        <p:nvSpPr>
          <p:cNvPr id="36869" name="Text Box 3"/>
          <p:cNvSpPr txBox="1">
            <a:spLocks noChangeArrowheads="1"/>
          </p:cNvSpPr>
          <p:nvPr/>
        </p:nvSpPr>
        <p:spPr bwMode="auto">
          <a:xfrm>
            <a:off x="2819400" y="1447800"/>
            <a:ext cx="37623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Regular Languages</a:t>
            </a:r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1600200" y="3505200"/>
            <a:ext cx="12192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DFAs</a:t>
            </a:r>
            <a:endParaRPr lang="en-US" b="1"/>
          </a:p>
        </p:txBody>
      </p:sp>
      <p:sp>
        <p:nvSpPr>
          <p:cNvPr id="36871" name="Text Box 5"/>
          <p:cNvSpPr txBox="1">
            <a:spLocks noChangeArrowheads="1"/>
          </p:cNvSpPr>
          <p:nvPr/>
        </p:nvSpPr>
        <p:spPr bwMode="auto">
          <a:xfrm>
            <a:off x="3429000" y="4800600"/>
            <a:ext cx="12493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NFAs</a:t>
            </a:r>
            <a:endParaRPr lang="en-US" b="1"/>
          </a:p>
        </p:txBody>
      </p:sp>
      <p:sp>
        <p:nvSpPr>
          <p:cNvPr id="36872" name="Text Box 6"/>
          <p:cNvSpPr txBox="1">
            <a:spLocks noChangeArrowheads="1"/>
          </p:cNvSpPr>
          <p:nvPr/>
        </p:nvSpPr>
        <p:spPr bwMode="auto">
          <a:xfrm>
            <a:off x="6096000" y="4419600"/>
            <a:ext cx="244951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  <a:p>
            <a:r>
              <a:rPr lang="en-US"/>
              <a:t>Expressions</a:t>
            </a:r>
            <a:endParaRPr lang="en-US" b="1"/>
          </a:p>
        </p:txBody>
      </p:sp>
      <p:sp>
        <p:nvSpPr>
          <p:cNvPr id="36873" name="AutoShape 8"/>
          <p:cNvSpPr>
            <a:spLocks noChangeArrowheads="1"/>
          </p:cNvSpPr>
          <p:nvPr/>
        </p:nvSpPr>
        <p:spPr bwMode="auto">
          <a:xfrm>
            <a:off x="2743200" y="1295400"/>
            <a:ext cx="39624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4" name="AutoShape 9"/>
          <p:cNvSpPr>
            <a:spLocks noChangeArrowheads="1"/>
          </p:cNvSpPr>
          <p:nvPr/>
        </p:nvSpPr>
        <p:spPr bwMode="auto">
          <a:xfrm>
            <a:off x="1524000" y="3276600"/>
            <a:ext cx="14478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75" name="AutoShape 10"/>
          <p:cNvSpPr>
            <a:spLocks noChangeArrowheads="1"/>
          </p:cNvSpPr>
          <p:nvPr/>
        </p:nvSpPr>
        <p:spPr bwMode="auto">
          <a:xfrm>
            <a:off x="3200400" y="4648200"/>
            <a:ext cx="16002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76" name="AutoShape 11"/>
          <p:cNvSpPr>
            <a:spLocks noChangeArrowheads="1"/>
          </p:cNvSpPr>
          <p:nvPr/>
        </p:nvSpPr>
        <p:spPr bwMode="auto">
          <a:xfrm>
            <a:off x="5943600" y="4419600"/>
            <a:ext cx="27432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 flipH="1">
            <a:off x="2286000" y="2209800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 flipH="1">
            <a:off x="3962400" y="2209800"/>
            <a:ext cx="3810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6096000" y="2209800"/>
            <a:ext cx="1143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611022-3B43-44CF-BD23-039DBB98114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52800" y="2362200"/>
            <a:ext cx="2667000" cy="235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Questions?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538BCD-A6B0-4DEB-8AC1-A32C78C290AE}" type="slidenum">
              <a:rPr lang="en-US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3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0"/>
                <a:ext cx="8839200" cy="6705600"/>
              </a:xfrm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dirty="0"/>
                  <a:t>		</a:t>
                </a:r>
                <a:r>
                  <a:rPr lang="en-US" sz="2000" b="1" dirty="0"/>
                  <a:t>Regular Expression = R.E = </a:t>
                </a:r>
                <a:r>
                  <a:rPr lang="en-US" sz="2000" b="1" dirty="0" err="1"/>
                  <a:t>bca</a:t>
                </a:r>
                <a:r>
                  <a:rPr lang="en-US" sz="2000" b="1" dirty="0"/>
                  <a:t>*</a:t>
                </a:r>
                <a:r>
                  <a:rPr lang="en-US" sz="2000" b="1" dirty="0" err="1"/>
                  <a:t>bc</a:t>
                </a:r>
                <a:r>
                  <a:rPr lang="en-US" sz="2000" b="1" dirty="0"/>
                  <a:t>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sz="2000" b="1" dirty="0"/>
              </a:p>
              <a:p>
                <a:pPr>
                  <a:buFontTx/>
                  <a:buNone/>
                </a:pPr>
                <a:endParaRPr lang="en-US" dirty="0"/>
              </a:p>
              <a:p>
                <a:pPr>
                  <a:buFontTx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NFA</a:t>
                </a:r>
              </a:p>
              <a:p>
                <a:pPr>
                  <a:buFontTx/>
                  <a:buNone/>
                </a:pPr>
                <a:r>
                  <a:rPr lang="en-US" dirty="0"/>
                  <a:t> 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TG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GTG</a:t>
                </a:r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663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0"/>
                <a:ext cx="8839200" cy="6705600"/>
              </a:xfrm>
              <a:blipFill>
                <a:blip r:embed="rId2"/>
                <a:stretch>
                  <a:fillRect l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6">
            <a:extLst>
              <a:ext uri="{FF2B5EF4-FFF2-40B4-BE49-F238E27FC236}">
                <a16:creationId xmlns:a16="http://schemas.microsoft.com/office/drawing/2014/main" id="{85C0510B-3EEB-4276-A30C-EAD947390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92469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34" name="Freeform 12">
            <a:extLst>
              <a:ext uri="{FF2B5EF4-FFF2-40B4-BE49-F238E27FC236}">
                <a16:creationId xmlns:a16="http://schemas.microsoft.com/office/drawing/2014/main" id="{0DAAEBBC-778B-42C1-9401-0B9EFCF1947C}"/>
              </a:ext>
            </a:extLst>
          </p:cNvPr>
          <p:cNvSpPr>
            <a:spLocks/>
          </p:cNvSpPr>
          <p:nvPr/>
        </p:nvSpPr>
        <p:spPr bwMode="auto">
          <a:xfrm>
            <a:off x="4419600" y="1485900"/>
            <a:ext cx="660400" cy="533400"/>
          </a:xfrm>
          <a:custGeom>
            <a:avLst/>
            <a:gdLst>
              <a:gd name="T0" fmla="*/ 304 w 416"/>
              <a:gd name="T1" fmla="*/ 336 h 336"/>
              <a:gd name="T2" fmla="*/ 400 w 416"/>
              <a:gd name="T3" fmla="*/ 96 h 336"/>
              <a:gd name="T4" fmla="*/ 208 w 416"/>
              <a:gd name="T5" fmla="*/ 0 h 336"/>
              <a:gd name="T6" fmla="*/ 16 w 416"/>
              <a:gd name="T7" fmla="*/ 96 h 336"/>
              <a:gd name="T8" fmla="*/ 112 w 416"/>
              <a:gd name="T9" fmla="*/ 336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336"/>
              <a:gd name="T17" fmla="*/ 416 w 416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336">
                <a:moveTo>
                  <a:pt x="304" y="336"/>
                </a:moveTo>
                <a:cubicBezTo>
                  <a:pt x="360" y="244"/>
                  <a:pt x="416" y="152"/>
                  <a:pt x="400" y="96"/>
                </a:cubicBezTo>
                <a:cubicBezTo>
                  <a:pt x="384" y="40"/>
                  <a:pt x="272" y="0"/>
                  <a:pt x="208" y="0"/>
                </a:cubicBezTo>
                <a:cubicBezTo>
                  <a:pt x="144" y="0"/>
                  <a:pt x="32" y="40"/>
                  <a:pt x="16" y="96"/>
                </a:cubicBezTo>
                <a:cubicBezTo>
                  <a:pt x="0" y="152"/>
                  <a:pt x="56" y="244"/>
                  <a:pt x="112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" name="Line 15">
            <a:extLst>
              <a:ext uri="{FF2B5EF4-FFF2-40B4-BE49-F238E27FC236}">
                <a16:creationId xmlns:a16="http://schemas.microsoft.com/office/drawing/2014/main" id="{C484D289-B1AB-43D2-8CDE-09F92FD2EA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221069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11BCDF39-09AB-413C-A2A2-88706A84A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4144"/>
            <a:ext cx="6934200" cy="143424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4C20A1-D9E1-4498-9BC6-1ABF9FC77484}"/>
              </a:ext>
            </a:extLst>
          </p:cNvPr>
          <p:cNvSpPr txBox="1"/>
          <p:nvPr/>
        </p:nvSpPr>
        <p:spPr>
          <a:xfrm flipH="1">
            <a:off x="2626836" y="1700081"/>
            <a:ext cx="308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C25F70E5-5FD4-4951-A283-963D5C8E9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800" y="201309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5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611107AE-3B3E-47A4-825C-09BF9BC8D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1936895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6">
            <a:extLst>
              <a:ext uri="{FF2B5EF4-FFF2-40B4-BE49-F238E27FC236}">
                <a16:creationId xmlns:a16="http://schemas.microsoft.com/office/drawing/2014/main" id="{D74272A1-9622-4D12-9E43-050DB3027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992469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2</a:t>
            </a:r>
          </a:p>
        </p:txBody>
      </p:sp>
      <p:sp>
        <p:nvSpPr>
          <p:cNvPr id="51" name="Line 15">
            <a:extLst>
              <a:ext uri="{FF2B5EF4-FFF2-40B4-BE49-F238E27FC236}">
                <a16:creationId xmlns:a16="http://schemas.microsoft.com/office/drawing/2014/main" id="{8575293A-6C06-4CD1-BD8E-19E6BF6205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22107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8B89D5-3EB6-46E8-9C60-34B2079C91DD}"/>
              </a:ext>
            </a:extLst>
          </p:cNvPr>
          <p:cNvSpPr txBox="1"/>
          <p:nvPr/>
        </p:nvSpPr>
        <p:spPr>
          <a:xfrm flipH="1">
            <a:off x="3882073" y="1720706"/>
            <a:ext cx="308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3" name="Oval 6">
            <a:extLst>
              <a:ext uri="{FF2B5EF4-FFF2-40B4-BE49-F238E27FC236}">
                <a16:creationId xmlns:a16="http://schemas.microsoft.com/office/drawing/2014/main" id="{5ECD85FB-2A2C-40FD-8A25-C5780FDA7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01309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54" name="Line 15">
            <a:extLst>
              <a:ext uri="{FF2B5EF4-FFF2-40B4-BE49-F238E27FC236}">
                <a16:creationId xmlns:a16="http://schemas.microsoft.com/office/drawing/2014/main" id="{AEDF0238-DB3F-4046-869B-3942D044DF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24169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31DD3E-09F4-40E8-A17D-F73C6AE4871C}"/>
              </a:ext>
            </a:extLst>
          </p:cNvPr>
          <p:cNvSpPr txBox="1"/>
          <p:nvPr/>
        </p:nvSpPr>
        <p:spPr>
          <a:xfrm flipH="1">
            <a:off x="4595336" y="990600"/>
            <a:ext cx="308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339B87E-6D89-42AB-8AA7-CD436157ED03}"/>
              </a:ext>
            </a:extLst>
          </p:cNvPr>
          <p:cNvSpPr txBox="1"/>
          <p:nvPr/>
        </p:nvSpPr>
        <p:spPr>
          <a:xfrm flipH="1">
            <a:off x="5090636" y="1706287"/>
            <a:ext cx="308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8" name="Oval 6">
            <a:extLst>
              <a:ext uri="{FF2B5EF4-FFF2-40B4-BE49-F238E27FC236}">
                <a16:creationId xmlns:a16="http://schemas.microsoft.com/office/drawing/2014/main" id="{79E421ED-3581-4053-BD03-F813D9198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199867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4</a:t>
            </a:r>
          </a:p>
        </p:txBody>
      </p:sp>
      <p:sp>
        <p:nvSpPr>
          <p:cNvPr id="59" name="Line 15">
            <a:extLst>
              <a:ext uri="{FF2B5EF4-FFF2-40B4-BE49-F238E27FC236}">
                <a16:creationId xmlns:a16="http://schemas.microsoft.com/office/drawing/2014/main" id="{63DED955-16C2-4D80-AC6D-5F949041D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8400" y="222727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C0C5CB1-9ABD-400D-848D-0DE296EFD55B}"/>
              </a:ext>
            </a:extLst>
          </p:cNvPr>
          <p:cNvSpPr txBox="1"/>
          <p:nvPr/>
        </p:nvSpPr>
        <p:spPr>
          <a:xfrm flipH="1">
            <a:off x="6345873" y="1726912"/>
            <a:ext cx="308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2" name="Line 15">
            <a:extLst>
              <a:ext uri="{FF2B5EF4-FFF2-40B4-BE49-F238E27FC236}">
                <a16:creationId xmlns:a16="http://schemas.microsoft.com/office/drawing/2014/main" id="{7065255E-DD0C-482C-9C42-1D539CFBA9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7600" y="2247901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Oval 6">
            <a:extLst>
              <a:ext uri="{FF2B5EF4-FFF2-40B4-BE49-F238E27FC236}">
                <a16:creationId xmlns:a16="http://schemas.microsoft.com/office/drawing/2014/main" id="{610898BC-0435-454E-AE86-BD6BC7F05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202269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64" name="Freeform 12">
            <a:extLst>
              <a:ext uri="{FF2B5EF4-FFF2-40B4-BE49-F238E27FC236}">
                <a16:creationId xmlns:a16="http://schemas.microsoft.com/office/drawing/2014/main" id="{13B679D8-A9EA-4799-BC13-3ED628FD4951}"/>
              </a:ext>
            </a:extLst>
          </p:cNvPr>
          <p:cNvSpPr>
            <a:spLocks/>
          </p:cNvSpPr>
          <p:nvPr/>
        </p:nvSpPr>
        <p:spPr bwMode="auto">
          <a:xfrm>
            <a:off x="4419600" y="3695700"/>
            <a:ext cx="660400" cy="533400"/>
          </a:xfrm>
          <a:custGeom>
            <a:avLst/>
            <a:gdLst>
              <a:gd name="T0" fmla="*/ 304 w 416"/>
              <a:gd name="T1" fmla="*/ 336 h 336"/>
              <a:gd name="T2" fmla="*/ 400 w 416"/>
              <a:gd name="T3" fmla="*/ 96 h 336"/>
              <a:gd name="T4" fmla="*/ 208 w 416"/>
              <a:gd name="T5" fmla="*/ 0 h 336"/>
              <a:gd name="T6" fmla="*/ 16 w 416"/>
              <a:gd name="T7" fmla="*/ 96 h 336"/>
              <a:gd name="T8" fmla="*/ 112 w 416"/>
              <a:gd name="T9" fmla="*/ 336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336"/>
              <a:gd name="T17" fmla="*/ 416 w 416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336">
                <a:moveTo>
                  <a:pt x="304" y="336"/>
                </a:moveTo>
                <a:cubicBezTo>
                  <a:pt x="360" y="244"/>
                  <a:pt x="416" y="152"/>
                  <a:pt x="400" y="96"/>
                </a:cubicBezTo>
                <a:cubicBezTo>
                  <a:pt x="384" y="40"/>
                  <a:pt x="272" y="0"/>
                  <a:pt x="208" y="0"/>
                </a:cubicBezTo>
                <a:cubicBezTo>
                  <a:pt x="144" y="0"/>
                  <a:pt x="32" y="40"/>
                  <a:pt x="16" y="96"/>
                </a:cubicBezTo>
                <a:cubicBezTo>
                  <a:pt x="0" y="152"/>
                  <a:pt x="56" y="244"/>
                  <a:pt x="112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5" name="Line 15">
            <a:extLst>
              <a:ext uri="{FF2B5EF4-FFF2-40B4-BE49-F238E27FC236}">
                <a16:creationId xmlns:a16="http://schemas.microsoft.com/office/drawing/2014/main" id="{1F07A93E-10A8-4CB0-8AD6-6A136F5056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430869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Rectangle 16">
            <a:extLst>
              <a:ext uri="{FF2B5EF4-FFF2-40B4-BE49-F238E27FC236}">
                <a16:creationId xmlns:a16="http://schemas.microsoft.com/office/drawing/2014/main" id="{8D52F072-3D85-4329-B1B4-167B826F9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366994"/>
            <a:ext cx="6934200" cy="14149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DD6BB33-BD7F-4562-8E7B-EF71E3C75530}"/>
              </a:ext>
            </a:extLst>
          </p:cNvPr>
          <p:cNvSpPr txBox="1"/>
          <p:nvPr/>
        </p:nvSpPr>
        <p:spPr>
          <a:xfrm flipH="1">
            <a:off x="3045936" y="3958818"/>
            <a:ext cx="649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bc</a:t>
            </a:r>
            <a:endParaRPr lang="en-US" dirty="0"/>
          </a:p>
        </p:txBody>
      </p:sp>
      <p:sp>
        <p:nvSpPr>
          <p:cNvPr id="68" name="Oval 8">
            <a:extLst>
              <a:ext uri="{FF2B5EF4-FFF2-40B4-BE49-F238E27FC236}">
                <a16:creationId xmlns:a16="http://schemas.microsoft.com/office/drawing/2014/main" id="{40DC6DE8-00C5-454B-99BB-41A2A0208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800" y="422289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5</a:t>
            </a:r>
          </a:p>
        </p:txBody>
      </p:sp>
      <p:sp>
        <p:nvSpPr>
          <p:cNvPr id="69" name="Oval 9">
            <a:extLst>
              <a:ext uri="{FF2B5EF4-FFF2-40B4-BE49-F238E27FC236}">
                <a16:creationId xmlns:a16="http://schemas.microsoft.com/office/drawing/2014/main" id="{3E7FF530-5695-4B47-8F16-7C39768F8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4146695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Oval 6">
            <a:extLst>
              <a:ext uri="{FF2B5EF4-FFF2-40B4-BE49-F238E27FC236}">
                <a16:creationId xmlns:a16="http://schemas.microsoft.com/office/drawing/2014/main" id="{958E16B0-5332-4EE3-BF00-A83993D9F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22289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74" name="Line 15">
            <a:extLst>
              <a:ext uri="{FF2B5EF4-FFF2-40B4-BE49-F238E27FC236}">
                <a16:creationId xmlns:a16="http://schemas.microsoft.com/office/drawing/2014/main" id="{186832B0-97EA-44B3-B689-7327CFA447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4451495"/>
            <a:ext cx="1981200" cy="62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14B30B-368A-4607-88E1-8AB4EE418539}"/>
              </a:ext>
            </a:extLst>
          </p:cNvPr>
          <p:cNvSpPr txBox="1"/>
          <p:nvPr/>
        </p:nvSpPr>
        <p:spPr>
          <a:xfrm flipH="1">
            <a:off x="4595336" y="3200400"/>
            <a:ext cx="308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D855BD2-94BC-4AE2-B57F-AD55A1B8A599}"/>
              </a:ext>
            </a:extLst>
          </p:cNvPr>
          <p:cNvSpPr txBox="1"/>
          <p:nvPr/>
        </p:nvSpPr>
        <p:spPr>
          <a:xfrm flipH="1">
            <a:off x="5585936" y="3958817"/>
            <a:ext cx="713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bc</a:t>
            </a:r>
            <a:endParaRPr lang="en-US" dirty="0"/>
          </a:p>
        </p:txBody>
      </p:sp>
      <p:sp>
        <p:nvSpPr>
          <p:cNvPr id="78" name="Line 15">
            <a:extLst>
              <a:ext uri="{FF2B5EF4-FFF2-40B4-BE49-F238E27FC236}">
                <a16:creationId xmlns:a16="http://schemas.microsoft.com/office/drawing/2014/main" id="{5CE5C456-4870-4FF8-85C3-20C18D73FD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78400" y="4430869"/>
            <a:ext cx="1981200" cy="62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Oval 6">
            <a:extLst>
              <a:ext uri="{FF2B5EF4-FFF2-40B4-BE49-F238E27FC236}">
                <a16:creationId xmlns:a16="http://schemas.microsoft.com/office/drawing/2014/main" id="{551A1C63-2B85-4EC6-BD69-B961A3C86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81017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83" name="Line 15">
            <a:extLst>
              <a:ext uri="{FF2B5EF4-FFF2-40B4-BE49-F238E27FC236}">
                <a16:creationId xmlns:a16="http://schemas.microsoft.com/office/drawing/2014/main" id="{F5FC3185-5EFA-45C9-9FCC-F41C465F7D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60387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Rectangle 16">
            <a:extLst>
              <a:ext uri="{FF2B5EF4-FFF2-40B4-BE49-F238E27FC236}">
                <a16:creationId xmlns:a16="http://schemas.microsoft.com/office/drawing/2014/main" id="{5B774F7A-3116-42F4-B3FA-B81CFD6F7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578596"/>
            <a:ext cx="6934200" cy="822204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EBA9A62-98AC-46B7-92D9-CAF47FBC9F44}"/>
              </a:ext>
            </a:extLst>
          </p:cNvPr>
          <p:cNvSpPr txBox="1"/>
          <p:nvPr/>
        </p:nvSpPr>
        <p:spPr>
          <a:xfrm flipH="1">
            <a:off x="3882073" y="5548155"/>
            <a:ext cx="1932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dirty="0" err="1"/>
              <a:t>bca</a:t>
            </a:r>
            <a:r>
              <a:rPr lang="en-US" dirty="0"/>
              <a:t>*</a:t>
            </a:r>
            <a:r>
              <a:rPr lang="en-US" dirty="0" err="1"/>
              <a:t>bc</a:t>
            </a:r>
            <a:endParaRPr lang="en-US" dirty="0"/>
          </a:p>
        </p:txBody>
      </p:sp>
      <p:sp>
        <p:nvSpPr>
          <p:cNvPr id="86" name="Oval 8">
            <a:extLst>
              <a:ext uri="{FF2B5EF4-FFF2-40B4-BE49-F238E27FC236}">
                <a16:creationId xmlns:a16="http://schemas.microsoft.com/office/drawing/2014/main" id="{BF21FD84-7589-46AA-833D-D6E2272C1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800" y="5830801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5</a:t>
            </a:r>
          </a:p>
        </p:txBody>
      </p:sp>
      <p:sp>
        <p:nvSpPr>
          <p:cNvPr id="87" name="Oval 9">
            <a:extLst>
              <a:ext uri="{FF2B5EF4-FFF2-40B4-BE49-F238E27FC236}">
                <a16:creationId xmlns:a16="http://schemas.microsoft.com/office/drawing/2014/main" id="{F544893B-5B35-4A46-93A4-B2070918A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5754601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15">
            <a:extLst>
              <a:ext uri="{FF2B5EF4-FFF2-40B4-BE49-F238E27FC236}">
                <a16:creationId xmlns:a16="http://schemas.microsoft.com/office/drawing/2014/main" id="{60A85104-6B8F-4544-A73C-A3FD49733B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6038775"/>
            <a:ext cx="4445000" cy="268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3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538BCD-A6B0-4DEB-8AC1-A32C78C290AE}" type="slidenum">
              <a:rPr lang="en-US"/>
              <a:pPr/>
              <a:t>4</a:t>
            </a:fld>
            <a:endParaRPr lang="en-US"/>
          </a:p>
        </p:txBody>
      </p:sp>
      <p:sp>
        <p:nvSpPr>
          <p:cNvPr id="26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From       construct the equivalent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Generalized Transition Graph</a:t>
            </a:r>
          </a:p>
          <a:p>
            <a:pPr>
              <a:buFontTx/>
              <a:buNone/>
            </a:pPr>
            <a:r>
              <a:rPr lang="en-US" sz="2800" dirty="0"/>
              <a:t>in which transition labels are regular expressions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26" name="Object 4"/>
              <p:cNvSpPr txBox="1"/>
              <p:nvPr/>
            </p:nvSpPr>
            <p:spPr bwMode="auto">
              <a:xfrm>
                <a:off x="1361280" y="838199"/>
                <a:ext cx="884239" cy="5794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62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1280" y="838199"/>
                <a:ext cx="884239" cy="579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37" name="Text Box 5"/>
          <p:cNvSpPr txBox="1">
            <a:spLocks noChangeArrowheads="1"/>
          </p:cNvSpPr>
          <p:nvPr/>
        </p:nvSpPr>
        <p:spPr bwMode="auto">
          <a:xfrm>
            <a:off x="0" y="3505200"/>
            <a:ext cx="1874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Example:</a:t>
            </a:r>
          </a:p>
        </p:txBody>
      </p:sp>
      <p:sp>
        <p:nvSpPr>
          <p:cNvPr id="26638" name="Oval 6"/>
          <p:cNvSpPr>
            <a:spLocks noChangeArrowheads="1"/>
          </p:cNvSpPr>
          <p:nvPr/>
        </p:nvSpPr>
        <p:spPr bwMode="auto">
          <a:xfrm>
            <a:off x="990600" y="579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Oval 8"/>
          <p:cNvSpPr>
            <a:spLocks noChangeArrowheads="1"/>
          </p:cNvSpPr>
          <p:nvPr/>
        </p:nvSpPr>
        <p:spPr bwMode="auto">
          <a:xfrm>
            <a:off x="2819400" y="579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Oval 9"/>
          <p:cNvSpPr>
            <a:spLocks noChangeArrowheads="1"/>
          </p:cNvSpPr>
          <p:nvPr/>
        </p:nvSpPr>
        <p:spPr bwMode="auto">
          <a:xfrm>
            <a:off x="2743200" y="5715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10"/>
          <p:cNvSpPr>
            <a:spLocks noChangeShapeType="1"/>
          </p:cNvSpPr>
          <p:nvPr/>
        </p:nvSpPr>
        <p:spPr bwMode="auto">
          <a:xfrm>
            <a:off x="1447800" y="6019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Freeform 11"/>
          <p:cNvSpPr>
            <a:spLocks/>
          </p:cNvSpPr>
          <p:nvPr/>
        </p:nvSpPr>
        <p:spPr bwMode="auto">
          <a:xfrm>
            <a:off x="977900" y="5245100"/>
            <a:ext cx="482600" cy="546100"/>
          </a:xfrm>
          <a:custGeom>
            <a:avLst/>
            <a:gdLst>
              <a:gd name="T0" fmla="*/ 200 w 304"/>
              <a:gd name="T1" fmla="*/ 344 h 344"/>
              <a:gd name="T2" fmla="*/ 296 w 304"/>
              <a:gd name="T3" fmla="*/ 104 h 344"/>
              <a:gd name="T4" fmla="*/ 152 w 304"/>
              <a:gd name="T5" fmla="*/ 8 h 344"/>
              <a:gd name="T6" fmla="*/ 8 w 304"/>
              <a:gd name="T7" fmla="*/ 56 h 344"/>
              <a:gd name="T8" fmla="*/ 104 w 304"/>
              <a:gd name="T9" fmla="*/ 344 h 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344"/>
              <a:gd name="T17" fmla="*/ 304 w 304"/>
              <a:gd name="T18" fmla="*/ 344 h 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344">
                <a:moveTo>
                  <a:pt x="200" y="344"/>
                </a:moveTo>
                <a:cubicBezTo>
                  <a:pt x="252" y="252"/>
                  <a:pt x="304" y="160"/>
                  <a:pt x="296" y="104"/>
                </a:cubicBezTo>
                <a:cubicBezTo>
                  <a:pt x="288" y="48"/>
                  <a:pt x="200" y="16"/>
                  <a:pt x="152" y="8"/>
                </a:cubicBezTo>
                <a:cubicBezTo>
                  <a:pt x="104" y="0"/>
                  <a:pt x="16" y="0"/>
                  <a:pt x="8" y="56"/>
                </a:cubicBezTo>
                <a:cubicBezTo>
                  <a:pt x="0" y="112"/>
                  <a:pt x="52" y="228"/>
                  <a:pt x="104" y="3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Freeform 12"/>
          <p:cNvSpPr>
            <a:spLocks/>
          </p:cNvSpPr>
          <p:nvPr/>
        </p:nvSpPr>
        <p:spPr bwMode="auto">
          <a:xfrm>
            <a:off x="2743200" y="5181600"/>
            <a:ext cx="660400" cy="533400"/>
          </a:xfrm>
          <a:custGeom>
            <a:avLst/>
            <a:gdLst>
              <a:gd name="T0" fmla="*/ 304 w 416"/>
              <a:gd name="T1" fmla="*/ 336 h 336"/>
              <a:gd name="T2" fmla="*/ 400 w 416"/>
              <a:gd name="T3" fmla="*/ 96 h 336"/>
              <a:gd name="T4" fmla="*/ 208 w 416"/>
              <a:gd name="T5" fmla="*/ 0 h 336"/>
              <a:gd name="T6" fmla="*/ 16 w 416"/>
              <a:gd name="T7" fmla="*/ 96 h 336"/>
              <a:gd name="T8" fmla="*/ 112 w 416"/>
              <a:gd name="T9" fmla="*/ 336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336"/>
              <a:gd name="T17" fmla="*/ 416 w 416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336">
                <a:moveTo>
                  <a:pt x="304" y="336"/>
                </a:moveTo>
                <a:cubicBezTo>
                  <a:pt x="360" y="244"/>
                  <a:pt x="416" y="152"/>
                  <a:pt x="400" y="96"/>
                </a:cubicBezTo>
                <a:cubicBezTo>
                  <a:pt x="384" y="40"/>
                  <a:pt x="272" y="0"/>
                  <a:pt x="208" y="0"/>
                </a:cubicBezTo>
                <a:cubicBezTo>
                  <a:pt x="144" y="0"/>
                  <a:pt x="32" y="40"/>
                  <a:pt x="16" y="96"/>
                </a:cubicBezTo>
                <a:cubicBezTo>
                  <a:pt x="0" y="152"/>
                  <a:pt x="56" y="244"/>
                  <a:pt x="112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Object 13"/>
              <p:cNvSpPr txBox="1"/>
              <p:nvPr/>
            </p:nvSpPr>
            <p:spPr bwMode="auto">
              <a:xfrm>
                <a:off x="1066800" y="48768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rmAutofit fontScale="3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627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4876800"/>
                <a:ext cx="265113" cy="279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28" name="Object 14"/>
              <p:cNvSpPr txBox="1"/>
              <p:nvPr/>
            </p:nvSpPr>
            <p:spPr bwMode="auto">
              <a:xfrm>
                <a:off x="1733550" y="5524500"/>
                <a:ext cx="647700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628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3550" y="5524500"/>
                <a:ext cx="647700" cy="4699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44" name="Line 15"/>
          <p:cNvSpPr>
            <a:spLocks noChangeShapeType="1"/>
          </p:cNvSpPr>
          <p:nvPr/>
        </p:nvSpPr>
        <p:spPr bwMode="auto">
          <a:xfrm>
            <a:off x="457200" y="6019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Rectangle 16"/>
          <p:cNvSpPr>
            <a:spLocks noChangeArrowheads="1"/>
          </p:cNvSpPr>
          <p:nvPr/>
        </p:nvSpPr>
        <p:spPr bwMode="auto">
          <a:xfrm>
            <a:off x="685800" y="4648200"/>
            <a:ext cx="3048000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9" name="Object 17"/>
              <p:cNvSpPr txBox="1"/>
              <p:nvPr/>
            </p:nvSpPr>
            <p:spPr bwMode="auto">
              <a:xfrm>
                <a:off x="2971800" y="4876800"/>
                <a:ext cx="239713" cy="279400"/>
              </a:xfrm>
              <a:prstGeom prst="rect">
                <a:avLst/>
              </a:prstGeom>
              <a:noFill/>
            </p:spPr>
            <p:txBody>
              <a:bodyPr>
                <a:normAutofit fontScale="3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629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1800" y="4876800"/>
                <a:ext cx="239713" cy="279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30" name="Object 18"/>
              <p:cNvSpPr txBox="1"/>
              <p:nvPr/>
            </p:nvSpPr>
            <p:spPr bwMode="auto">
              <a:xfrm>
                <a:off x="1803400" y="4178300"/>
                <a:ext cx="544513" cy="3937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630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3400" y="4178300"/>
                <a:ext cx="544513" cy="393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46" name="Oval 19"/>
          <p:cNvSpPr>
            <a:spLocks noChangeArrowheads="1"/>
          </p:cNvSpPr>
          <p:nvPr/>
        </p:nvSpPr>
        <p:spPr bwMode="auto">
          <a:xfrm>
            <a:off x="5334000" y="579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Oval 20"/>
          <p:cNvSpPr>
            <a:spLocks noChangeArrowheads="1"/>
          </p:cNvSpPr>
          <p:nvPr/>
        </p:nvSpPr>
        <p:spPr bwMode="auto">
          <a:xfrm>
            <a:off x="7162800" y="579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Oval 21"/>
          <p:cNvSpPr>
            <a:spLocks noChangeArrowheads="1"/>
          </p:cNvSpPr>
          <p:nvPr/>
        </p:nvSpPr>
        <p:spPr bwMode="auto">
          <a:xfrm>
            <a:off x="7086600" y="5715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Line 22"/>
          <p:cNvSpPr>
            <a:spLocks noChangeShapeType="1"/>
          </p:cNvSpPr>
          <p:nvPr/>
        </p:nvSpPr>
        <p:spPr bwMode="auto">
          <a:xfrm>
            <a:off x="5791200" y="6019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0" name="Freeform 23"/>
          <p:cNvSpPr>
            <a:spLocks/>
          </p:cNvSpPr>
          <p:nvPr/>
        </p:nvSpPr>
        <p:spPr bwMode="auto">
          <a:xfrm>
            <a:off x="5321300" y="5245100"/>
            <a:ext cx="482600" cy="546100"/>
          </a:xfrm>
          <a:custGeom>
            <a:avLst/>
            <a:gdLst>
              <a:gd name="T0" fmla="*/ 200 w 304"/>
              <a:gd name="T1" fmla="*/ 344 h 344"/>
              <a:gd name="T2" fmla="*/ 296 w 304"/>
              <a:gd name="T3" fmla="*/ 104 h 344"/>
              <a:gd name="T4" fmla="*/ 152 w 304"/>
              <a:gd name="T5" fmla="*/ 8 h 344"/>
              <a:gd name="T6" fmla="*/ 8 w 304"/>
              <a:gd name="T7" fmla="*/ 56 h 344"/>
              <a:gd name="T8" fmla="*/ 104 w 304"/>
              <a:gd name="T9" fmla="*/ 344 h 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344"/>
              <a:gd name="T17" fmla="*/ 304 w 304"/>
              <a:gd name="T18" fmla="*/ 344 h 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344">
                <a:moveTo>
                  <a:pt x="200" y="344"/>
                </a:moveTo>
                <a:cubicBezTo>
                  <a:pt x="252" y="252"/>
                  <a:pt x="304" y="160"/>
                  <a:pt x="296" y="104"/>
                </a:cubicBezTo>
                <a:cubicBezTo>
                  <a:pt x="288" y="48"/>
                  <a:pt x="200" y="16"/>
                  <a:pt x="152" y="8"/>
                </a:cubicBezTo>
                <a:cubicBezTo>
                  <a:pt x="104" y="0"/>
                  <a:pt x="16" y="0"/>
                  <a:pt x="8" y="56"/>
                </a:cubicBezTo>
                <a:cubicBezTo>
                  <a:pt x="0" y="112"/>
                  <a:pt x="52" y="228"/>
                  <a:pt x="104" y="3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Freeform 24"/>
          <p:cNvSpPr>
            <a:spLocks/>
          </p:cNvSpPr>
          <p:nvPr/>
        </p:nvSpPr>
        <p:spPr bwMode="auto">
          <a:xfrm>
            <a:off x="7086600" y="5181600"/>
            <a:ext cx="660400" cy="533400"/>
          </a:xfrm>
          <a:custGeom>
            <a:avLst/>
            <a:gdLst>
              <a:gd name="T0" fmla="*/ 304 w 416"/>
              <a:gd name="T1" fmla="*/ 336 h 336"/>
              <a:gd name="T2" fmla="*/ 400 w 416"/>
              <a:gd name="T3" fmla="*/ 96 h 336"/>
              <a:gd name="T4" fmla="*/ 208 w 416"/>
              <a:gd name="T5" fmla="*/ 0 h 336"/>
              <a:gd name="T6" fmla="*/ 16 w 416"/>
              <a:gd name="T7" fmla="*/ 96 h 336"/>
              <a:gd name="T8" fmla="*/ 112 w 416"/>
              <a:gd name="T9" fmla="*/ 336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336"/>
              <a:gd name="T17" fmla="*/ 416 w 416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336">
                <a:moveTo>
                  <a:pt x="304" y="336"/>
                </a:moveTo>
                <a:cubicBezTo>
                  <a:pt x="360" y="244"/>
                  <a:pt x="416" y="152"/>
                  <a:pt x="400" y="96"/>
                </a:cubicBezTo>
                <a:cubicBezTo>
                  <a:pt x="384" y="40"/>
                  <a:pt x="272" y="0"/>
                  <a:pt x="208" y="0"/>
                </a:cubicBezTo>
                <a:cubicBezTo>
                  <a:pt x="144" y="0"/>
                  <a:pt x="32" y="40"/>
                  <a:pt x="16" y="96"/>
                </a:cubicBezTo>
                <a:cubicBezTo>
                  <a:pt x="0" y="152"/>
                  <a:pt x="56" y="244"/>
                  <a:pt x="112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31" name="Object 25"/>
              <p:cNvSpPr txBox="1"/>
              <p:nvPr/>
            </p:nvSpPr>
            <p:spPr bwMode="auto">
              <a:xfrm>
                <a:off x="5410200" y="48768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rmAutofit fontScale="3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631" name="Object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0200" y="4876800"/>
                <a:ext cx="265113" cy="279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32" name="Object 26"/>
              <p:cNvSpPr txBox="1"/>
              <p:nvPr/>
            </p:nvSpPr>
            <p:spPr bwMode="auto">
              <a:xfrm>
                <a:off x="5943600" y="5562600"/>
                <a:ext cx="914400" cy="392113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632" name="Object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3600" y="5562600"/>
                <a:ext cx="914400" cy="3921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52" name="Rectangle 27"/>
          <p:cNvSpPr>
            <a:spLocks noChangeArrowheads="1"/>
          </p:cNvSpPr>
          <p:nvPr/>
        </p:nvSpPr>
        <p:spPr bwMode="auto">
          <a:xfrm>
            <a:off x="5029200" y="4648200"/>
            <a:ext cx="3048000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33" name="Object 28"/>
              <p:cNvSpPr txBox="1"/>
              <p:nvPr/>
            </p:nvSpPr>
            <p:spPr bwMode="auto">
              <a:xfrm>
                <a:off x="7315200" y="4876800"/>
                <a:ext cx="239713" cy="279400"/>
              </a:xfrm>
              <a:prstGeom prst="rect">
                <a:avLst/>
              </a:prstGeom>
              <a:noFill/>
            </p:spPr>
            <p:txBody>
              <a:bodyPr>
                <a:normAutofit fontScale="3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633" name="Object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5200" y="4876800"/>
                <a:ext cx="239713" cy="279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53" name="Line 30"/>
          <p:cNvSpPr>
            <a:spLocks noChangeShapeType="1"/>
          </p:cNvSpPr>
          <p:nvPr/>
        </p:nvSpPr>
        <p:spPr bwMode="auto">
          <a:xfrm>
            <a:off x="4800600" y="6019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4" name="AutoShape 31"/>
          <p:cNvSpPr>
            <a:spLocks noChangeArrowheads="1"/>
          </p:cNvSpPr>
          <p:nvPr/>
        </p:nvSpPr>
        <p:spPr bwMode="auto">
          <a:xfrm>
            <a:off x="3886200" y="52578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5" name="Text Box 33"/>
          <p:cNvSpPr txBox="1">
            <a:spLocks noChangeArrowheads="1"/>
          </p:cNvSpPr>
          <p:nvPr/>
        </p:nvSpPr>
        <p:spPr bwMode="auto">
          <a:xfrm>
            <a:off x="4953000" y="3810000"/>
            <a:ext cx="3568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Corresponding</a:t>
            </a:r>
          </a:p>
          <a:p>
            <a:r>
              <a:rPr lang="en-US" sz="2000">
                <a:solidFill>
                  <a:schemeClr val="tx1"/>
                </a:solidFill>
              </a:rPr>
              <a:t>Generalized transition graph</a:t>
            </a:r>
          </a:p>
        </p:txBody>
      </p:sp>
    </p:spTree>
    <p:extLst>
      <p:ext uri="{BB962C8B-B14F-4D97-AF65-F5344CB8AC3E}">
        <p14:creationId xmlns:p14="http://schemas.microsoft.com/office/powerpoint/2010/main" val="320992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538BCD-A6B0-4DEB-8AC1-A32C78C290AE}" type="slidenum">
              <a:rPr lang="en-US"/>
              <a:pPr/>
              <a:t>5</a:t>
            </a:fld>
            <a:endParaRPr lang="en-US"/>
          </a:p>
        </p:txBody>
      </p:sp>
      <p:sp>
        <p:nvSpPr>
          <p:cNvPr id="26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0"/>
            <a:ext cx="8839200" cy="67056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dirty="0"/>
              <a:t>		State Removal Method</a:t>
            </a:r>
          </a:p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The key idea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idea is to consider regular expressions on edges and then removing intermediate states while keeping the edges labels consistent.</a:t>
            </a:r>
          </a:p>
        </p:txBody>
      </p:sp>
    </p:spTree>
    <p:extLst>
      <p:ext uri="{BB962C8B-B14F-4D97-AF65-F5344CB8AC3E}">
        <p14:creationId xmlns:p14="http://schemas.microsoft.com/office/powerpoint/2010/main" val="43487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538BCD-A6B0-4DEB-8AC1-A32C78C290AE}" type="slidenum">
              <a:rPr lang="en-US"/>
              <a:pPr/>
              <a:t>6</a:t>
            </a:fld>
            <a:endParaRPr lang="en-US"/>
          </a:p>
        </p:txBody>
      </p:sp>
      <p:sp>
        <p:nvSpPr>
          <p:cNvPr id="26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0"/>
            <a:ext cx="8839200" cy="67056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dirty="0"/>
              <a:t>		State Removal Method</a:t>
            </a:r>
          </a:p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The key idea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main pattern can be seen in the following two figures. The first has labels between </a:t>
            </a:r>
            <a:r>
              <a:rPr lang="en-US" dirty="0" err="1"/>
              <a:t>p,q,r</a:t>
            </a:r>
            <a:r>
              <a:rPr lang="en-US" dirty="0"/>
              <a:t> that are regular expressions </a:t>
            </a:r>
            <a:r>
              <a:rPr lang="en-US" dirty="0" err="1"/>
              <a:t>e,f,g,h,i</a:t>
            </a:r>
            <a:r>
              <a:rPr lang="en-US" dirty="0"/>
              <a:t> and we want to remove q.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8D284C-4179-4C61-9B29-3E8014898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810000"/>
            <a:ext cx="4228757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79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538BCD-A6B0-4DEB-8AC1-A32C78C290AE}" type="slidenum">
              <a:rPr lang="en-US"/>
              <a:pPr/>
              <a:t>7</a:t>
            </a:fld>
            <a:endParaRPr lang="en-US"/>
          </a:p>
        </p:txBody>
      </p:sp>
      <p:sp>
        <p:nvSpPr>
          <p:cNvPr id="26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0"/>
            <a:ext cx="8839200" cy="67056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dirty="0"/>
              <a:t>		State Removal Method</a:t>
            </a:r>
          </a:p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The key idea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Once removed, we compose </a:t>
            </a:r>
            <a:r>
              <a:rPr lang="en-US" dirty="0" err="1"/>
              <a:t>e,f,g,h,i</a:t>
            </a:r>
            <a:r>
              <a:rPr lang="en-US" dirty="0"/>
              <a:t> together (while preserving the other edges between p and r but this is not displayed on this):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B914F1-F28E-42AD-A031-AD69A7443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206" y="3352800"/>
            <a:ext cx="3557587" cy="206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9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538BCD-A6B0-4DEB-8AC1-A32C78C290AE}" type="slidenum">
              <a:rPr lang="en-US"/>
              <a:pPr/>
              <a:t>8</a:t>
            </a:fld>
            <a:endParaRPr lang="en-US"/>
          </a:p>
        </p:txBody>
      </p:sp>
      <p:sp>
        <p:nvSpPr>
          <p:cNvPr id="26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0"/>
            <a:ext cx="8839200" cy="67056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dirty="0"/>
              <a:t>	Example 1</a:t>
            </a:r>
          </a:p>
          <a:p>
            <a:pPr algn="ctr">
              <a:buFontTx/>
              <a:buNone/>
            </a:pPr>
            <a:endParaRPr lang="en-US" dirty="0"/>
          </a:p>
          <a:p>
            <a:pPr algn="ctr">
              <a:buFontTx/>
              <a:buNone/>
            </a:pPr>
            <a:r>
              <a:rPr lang="en-US" dirty="0"/>
              <a:t> From NFA to regex in 8 easy figures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80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538BCD-A6B0-4DEB-8AC1-A32C78C290AE}" type="slidenum">
              <a:rPr lang="en-US"/>
              <a:pPr/>
              <a:t>9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1F81F2-CCA9-4566-BBEB-E99C72D36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52" y="1524000"/>
            <a:ext cx="8459096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1139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7717BC09008B4A861193D5B49D2307" ma:contentTypeVersion="2" ma:contentTypeDescription="Create a new document." ma:contentTypeScope="" ma:versionID="0f289bcde132baf0b16e2925e53962b4">
  <xsd:schema xmlns:xsd="http://www.w3.org/2001/XMLSchema" xmlns:xs="http://www.w3.org/2001/XMLSchema" xmlns:p="http://schemas.microsoft.com/office/2006/metadata/properties" xmlns:ns2="0293bec9-2f0c-4cfc-b0eb-102def91a4bd" targetNamespace="http://schemas.microsoft.com/office/2006/metadata/properties" ma:root="true" ma:fieldsID="1e4ae83bcf7b39020c6304da0e123518" ns2:_="">
    <xsd:import namespace="0293bec9-2f0c-4cfc-b0eb-102def91a4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3bec9-2f0c-4cfc-b0eb-102def91a4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2DF7B2-A7C2-4D01-B9EC-BD3003C6A355}"/>
</file>

<file path=customXml/itemProps2.xml><?xml version="1.0" encoding="utf-8"?>
<ds:datastoreItem xmlns:ds="http://schemas.openxmlformats.org/officeDocument/2006/customXml" ds:itemID="{2AC8B8EE-57CB-4658-809D-1E4EA9496509}"/>
</file>

<file path=customXml/itemProps3.xml><?xml version="1.0" encoding="utf-8"?>
<ds:datastoreItem xmlns:ds="http://schemas.openxmlformats.org/officeDocument/2006/customXml" ds:itemID="{2EB33688-9815-4627-81E9-FE0657B9609D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4015</TotalTime>
  <Words>872</Words>
  <Application>Microsoft Office PowerPoint</Application>
  <PresentationFormat>On-screen Show (4:3)</PresentationFormat>
  <Paragraphs>343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Cambria Math</vt:lpstr>
      <vt:lpstr>Comic Sans MS</vt:lpstr>
      <vt:lpstr>Times New Roman</vt:lpstr>
      <vt:lpstr>class</vt:lpstr>
      <vt:lpstr>Regular Expressions</vt:lpstr>
      <vt:lpstr>NFA RE Equivalence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General</vt:lpstr>
      <vt:lpstr>PowerPoint Presentation</vt:lpstr>
      <vt:lpstr>Summary: Standard Representations  of Regular Languages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Hashim Ayub</cp:lastModifiedBy>
  <cp:revision>792</cp:revision>
  <cp:lastPrinted>2000-09-14T14:50:03Z</cp:lastPrinted>
  <dcterms:created xsi:type="dcterms:W3CDTF">2000-08-31T01:12:33Z</dcterms:created>
  <dcterms:modified xsi:type="dcterms:W3CDTF">2022-11-01T10:10:11Z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0x010100067717BC09008B4A861193D5B49D2307</vt:lpwstr>
  </property>
</Properties>
</file>