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6" r:id="rId6"/>
    <p:sldId id="276" r:id="rId7"/>
    <p:sldId id="277" r:id="rId8"/>
    <p:sldId id="267" r:id="rId9"/>
    <p:sldId id="268" r:id="rId10"/>
    <p:sldId id="269" r:id="rId11"/>
    <p:sldId id="270" r:id="rId12"/>
    <p:sldId id="271" r:id="rId13"/>
    <p:sldId id="274" r:id="rId14"/>
    <p:sldId id="273" r:id="rId15"/>
    <p:sldId id="275" r:id="rId16"/>
    <p:sldId id="272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171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1884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0444" y="2696818"/>
            <a:ext cx="4409211" cy="36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Leonid </a:t>
            </a:r>
            <a:r>
              <a:rPr spc="10" dirty="0"/>
              <a:t>E. </a:t>
            </a:r>
            <a:r>
              <a:rPr spc="-20" dirty="0"/>
              <a:t>Zhukov</a:t>
            </a:r>
            <a:r>
              <a:rPr spc="60" dirty="0"/>
              <a:t> </a:t>
            </a:r>
            <a:r>
              <a:rPr spc="5" dirty="0"/>
              <a:t>(HSE)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30" dirty="0"/>
              <a:t>15.01.2015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-35" dirty="0"/>
              <a:t> </a:t>
            </a:r>
            <a:r>
              <a:rPr spc="75" dirty="0"/>
              <a:t>/</a:t>
            </a:r>
            <a:r>
              <a:rPr spc="10" dirty="0"/>
              <a:t> </a:t>
            </a:r>
            <a:r>
              <a:rPr spc="-35" dirty="0"/>
              <a:t>35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Leonid </a:t>
            </a:r>
            <a:r>
              <a:rPr spc="10" dirty="0"/>
              <a:t>E. </a:t>
            </a:r>
            <a:r>
              <a:rPr spc="-20" dirty="0"/>
              <a:t>Zhukov</a:t>
            </a:r>
            <a:r>
              <a:rPr spc="60" dirty="0"/>
              <a:t> </a:t>
            </a:r>
            <a:r>
              <a:rPr spc="5" dirty="0"/>
              <a:t>(HSE)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30" dirty="0"/>
              <a:t>15.01.2015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-35" dirty="0"/>
              <a:t> </a:t>
            </a:r>
            <a:r>
              <a:rPr spc="75" dirty="0"/>
              <a:t>/</a:t>
            </a:r>
            <a:r>
              <a:rPr spc="10" dirty="0"/>
              <a:t> </a:t>
            </a:r>
            <a:r>
              <a:rPr spc="-35" dirty="0"/>
              <a:t>35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Leonid </a:t>
            </a:r>
            <a:r>
              <a:rPr spc="10" dirty="0"/>
              <a:t>E. </a:t>
            </a:r>
            <a:r>
              <a:rPr spc="-20" dirty="0"/>
              <a:t>Zhukov</a:t>
            </a:r>
            <a:r>
              <a:rPr spc="60" dirty="0"/>
              <a:t> </a:t>
            </a:r>
            <a:r>
              <a:rPr spc="5" dirty="0"/>
              <a:t>(HSE)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30" dirty="0"/>
              <a:t>15.01.2015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-35" dirty="0"/>
              <a:t> </a:t>
            </a:r>
            <a:r>
              <a:rPr spc="75" dirty="0"/>
              <a:t>/</a:t>
            </a:r>
            <a:r>
              <a:rPr spc="10" dirty="0"/>
              <a:t> </a:t>
            </a:r>
            <a:r>
              <a:rPr spc="-35" dirty="0"/>
              <a:t>35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Leonid </a:t>
            </a:r>
            <a:r>
              <a:rPr spc="10" dirty="0"/>
              <a:t>E. </a:t>
            </a:r>
            <a:r>
              <a:rPr spc="-20" dirty="0"/>
              <a:t>Zhukov</a:t>
            </a:r>
            <a:r>
              <a:rPr spc="60" dirty="0"/>
              <a:t> </a:t>
            </a:r>
            <a:r>
              <a:rPr spc="5" dirty="0"/>
              <a:t>(HSE)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30" dirty="0"/>
              <a:t>15.01.2015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-35" dirty="0"/>
              <a:t> </a:t>
            </a:r>
            <a:r>
              <a:rPr spc="75" dirty="0"/>
              <a:t>/</a:t>
            </a:r>
            <a:r>
              <a:rPr spc="10" dirty="0"/>
              <a:t> </a:t>
            </a:r>
            <a:r>
              <a:rPr spc="-35" dirty="0"/>
              <a:t>35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Leonid </a:t>
            </a:r>
            <a:r>
              <a:rPr spc="10" dirty="0"/>
              <a:t>E. </a:t>
            </a:r>
            <a:r>
              <a:rPr spc="-20" dirty="0"/>
              <a:t>Zhukov</a:t>
            </a:r>
            <a:r>
              <a:rPr spc="60" dirty="0"/>
              <a:t> </a:t>
            </a:r>
            <a:r>
              <a:rPr spc="5" dirty="0"/>
              <a:t>(HSE)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30" dirty="0"/>
              <a:t>15.01.2015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-35" dirty="0"/>
              <a:t> </a:t>
            </a:r>
            <a:r>
              <a:rPr spc="75" dirty="0"/>
              <a:t>/</a:t>
            </a:r>
            <a:r>
              <a:rPr spc="10" dirty="0"/>
              <a:t> </a:t>
            </a:r>
            <a:r>
              <a:rPr spc="-35" dirty="0"/>
              <a:t>35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1072835"/>
            <a:ext cx="3457575" cy="698396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139590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31450" y="3338410"/>
            <a:ext cx="431800" cy="92333"/>
          </a:xfrm>
        </p:spPr>
        <p:txBody>
          <a:bodyPr/>
          <a:lstStyle/>
          <a:p>
            <a:fld id="{FAB38A32-6D7E-46C1-B167-316090FE7FF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790" y="3338410"/>
            <a:ext cx="978535" cy="923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2755" y="3338410"/>
            <a:ext cx="320675" cy="92333"/>
          </a:xfrm>
        </p:spPr>
        <p:txBody>
          <a:bodyPr/>
          <a:lstStyle/>
          <a:p>
            <a:fld id="{3CFA7B96-AC8F-4F95-B575-0D08D064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05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362" y="758785"/>
            <a:ext cx="4251375" cy="206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8790" y="3338410"/>
            <a:ext cx="978535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0" dirty="0"/>
              <a:t>Leonid </a:t>
            </a:r>
            <a:r>
              <a:rPr spc="10" dirty="0"/>
              <a:t>E. </a:t>
            </a:r>
            <a:r>
              <a:rPr spc="-20" dirty="0"/>
              <a:t>Zhukov</a:t>
            </a:r>
            <a:r>
              <a:rPr spc="60" dirty="0"/>
              <a:t> </a:t>
            </a:r>
            <a:r>
              <a:rPr spc="5" dirty="0"/>
              <a:t>(HSE)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31450" y="3338410"/>
            <a:ext cx="431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30" dirty="0"/>
              <a:t>15.01.2015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2755" y="3338410"/>
            <a:ext cx="320675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5" dirty="0"/>
              <a:t>‹#›</a:t>
            </a:fld>
            <a:r>
              <a:rPr spc="-35" dirty="0"/>
              <a:t> </a:t>
            </a:r>
            <a:r>
              <a:rPr spc="75" dirty="0"/>
              <a:t>/</a:t>
            </a:r>
            <a:r>
              <a:rPr spc="10" dirty="0"/>
              <a:t> </a:t>
            </a:r>
            <a:r>
              <a:rPr spc="-35" dirty="0"/>
              <a:t>35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1422033"/>
            <a:ext cx="3457575" cy="349198"/>
          </a:xfrm>
        </p:spPr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9998E3-4AA3-4876-8CA8-C2D0D4B11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2" y="1301063"/>
            <a:ext cx="3457575" cy="615553"/>
          </a:xfrm>
        </p:spPr>
        <p:txBody>
          <a:bodyPr/>
          <a:lstStyle/>
          <a:p>
            <a:r>
              <a:rPr lang="en-US" sz="2000" b="1" dirty="0"/>
              <a:t>GRAPH ALGORITHMS</a:t>
            </a:r>
          </a:p>
          <a:p>
            <a:r>
              <a:rPr lang="en-US" sz="2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8744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B6296-B1E3-4ABF-A741-EB90B8E4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120775"/>
            <a:ext cx="2514600" cy="9474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29941" y="434975"/>
            <a:ext cx="455021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Vertex</a:t>
            </a:r>
          </a:p>
          <a:p>
            <a:endParaRPr 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/>
              <a:t>A vertex having no incident edge is called an </a:t>
            </a:r>
            <a:r>
              <a:rPr lang="en-US" sz="1200" i="1" dirty="0"/>
              <a:t>isolated vertex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Isolated vertices are vertices with zero degree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endParaRPr lang="en-US" sz="1100" i="1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The vertices </a:t>
            </a:r>
            <a:r>
              <a:rPr lang="en-US" sz="1100" i="1" dirty="0"/>
              <a:t>v6 </a:t>
            </a:r>
            <a:r>
              <a:rPr lang="en-US" sz="1100" dirty="0"/>
              <a:t>and </a:t>
            </a:r>
            <a:r>
              <a:rPr lang="en-US" sz="1100" i="1" dirty="0"/>
              <a:t>v7 </a:t>
            </a:r>
            <a:r>
              <a:rPr lang="en-US" sz="1100" dirty="0"/>
              <a:t>are </a:t>
            </a:r>
            <a:r>
              <a:rPr lang="en-US" sz="1100" i="1" dirty="0"/>
              <a:t>isolated vertices</a:t>
            </a:r>
            <a:r>
              <a:rPr lang="en-US" dirty="0"/>
              <a:t>.</a:t>
            </a:r>
          </a:p>
          <a:p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Pendant Vertex</a:t>
            </a:r>
            <a:endParaRPr lang="en-US" sz="1050" dirty="0"/>
          </a:p>
          <a:p>
            <a:pPr algn="ctr"/>
            <a:r>
              <a:rPr lang="en-US" sz="1200" dirty="0"/>
              <a:t>A vertex of degree one is called a </a:t>
            </a:r>
            <a:r>
              <a:rPr lang="en-US" sz="1200" i="1" dirty="0"/>
              <a:t>pendant vertex </a:t>
            </a:r>
            <a:r>
              <a:rPr lang="en-US" sz="1200" dirty="0"/>
              <a:t>or an </a:t>
            </a:r>
            <a:r>
              <a:rPr lang="en-US" sz="1200" i="1" dirty="0"/>
              <a:t>end vertex</a:t>
            </a:r>
            <a:r>
              <a:rPr lang="en-US" sz="1200" dirty="0"/>
              <a:t>.</a:t>
            </a:r>
          </a:p>
          <a:p>
            <a:pPr algn="ctr"/>
            <a:endParaRPr lang="en-US" sz="1200" dirty="0"/>
          </a:p>
          <a:p>
            <a:r>
              <a:rPr lang="en-US" sz="1200" dirty="0"/>
              <a:t>The vertex </a:t>
            </a:r>
            <a:r>
              <a:rPr lang="en-US" sz="1200" i="1" dirty="0"/>
              <a:t>v5 </a:t>
            </a:r>
            <a:r>
              <a:rPr lang="en-US" sz="1200" dirty="0"/>
              <a:t>is a </a:t>
            </a:r>
            <a:r>
              <a:rPr lang="en-US" sz="1200" i="1" dirty="0"/>
              <a:t>pendant vertex</a:t>
            </a:r>
            <a:r>
              <a:rPr lang="en-US" sz="1200" dirty="0"/>
              <a:t>.</a:t>
            </a:r>
            <a:endParaRPr lang="en-US" sz="300" dirty="0"/>
          </a:p>
          <a:p>
            <a:pPr algn="ctr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5308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120528" y="351637"/>
            <a:ext cx="441949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Graph</a:t>
            </a:r>
          </a:p>
          <a:p>
            <a:pPr algn="ctr"/>
            <a:r>
              <a:rPr lang="en-US" sz="1100" dirty="0"/>
              <a:t>In a graph G=(V, E), If </a:t>
            </a:r>
            <a:r>
              <a:rPr lang="en-US" sz="1100" b="1" dirty="0"/>
              <a:t>E</a:t>
            </a:r>
            <a:r>
              <a:rPr lang="en-US" sz="1100" dirty="0"/>
              <a:t> is empty (Graph without any edges), then G is called a </a:t>
            </a:r>
            <a:r>
              <a:rPr lang="en-US" sz="1100" b="1" dirty="0"/>
              <a:t>null graph</a:t>
            </a:r>
            <a:r>
              <a:rPr lang="en-US" sz="1100" dirty="0"/>
              <a:t>.</a:t>
            </a: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75D70-C92A-4D4D-BDC9-E4A4DD32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65" y="967190"/>
            <a:ext cx="1952624" cy="6869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5FA8ED-A3C1-464B-88E0-6B039D9FEF90}"/>
              </a:ext>
            </a:extLst>
          </p:cNvPr>
          <p:cNvSpPr/>
          <p:nvPr/>
        </p:nvSpPr>
        <p:spPr>
          <a:xfrm>
            <a:off x="95300" y="1576519"/>
            <a:ext cx="4419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Graph</a:t>
            </a:r>
          </a:p>
          <a:p>
            <a:pPr algn="ctr"/>
            <a:r>
              <a:rPr lang="en-US" sz="1100" dirty="0"/>
              <a:t>A graph in which no loops are allowed but more than one edge can join two vertices, these edges are called </a:t>
            </a:r>
            <a:r>
              <a:rPr lang="en-US" sz="1100" b="1" dirty="0"/>
              <a:t>multiple edges </a:t>
            </a:r>
            <a:r>
              <a:rPr lang="en-US" sz="1100" dirty="0"/>
              <a:t>or parallel edges and a graph is called </a:t>
            </a:r>
            <a:r>
              <a:rPr lang="en-US" sz="1100" b="1" dirty="0"/>
              <a:t>multigraph.</a:t>
            </a:r>
            <a:endParaRPr lang="en-US" sz="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862D7-388C-483B-9240-BEEB17F2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2413996"/>
            <a:ext cx="2819400" cy="92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120528" y="351637"/>
            <a:ext cx="441949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A </a:t>
            </a:r>
            <a:r>
              <a:rPr lang="en-US" sz="1100" b="1" dirty="0"/>
              <a:t>simple graph </a:t>
            </a:r>
            <a:r>
              <a:rPr lang="en-US" sz="1100" dirty="0"/>
              <a:t>G is said to be </a:t>
            </a:r>
            <a:r>
              <a:rPr lang="en-US" sz="1100" b="1" dirty="0"/>
              <a:t>complete </a:t>
            </a:r>
            <a:r>
              <a:rPr lang="en-US" sz="1100" dirty="0"/>
              <a:t>if every vertex in G is connected with every other vertex. </a:t>
            </a:r>
            <a:r>
              <a:rPr lang="en-US" sz="1100" i="1" dirty="0"/>
              <a:t>i.e., </a:t>
            </a:r>
            <a:r>
              <a:rPr lang="en-US" sz="1100" dirty="0"/>
              <a:t>if </a:t>
            </a:r>
            <a:r>
              <a:rPr lang="en-US" sz="1100" b="1" dirty="0"/>
              <a:t>G contains exactly one edge between each pair of distinct vertices</a:t>
            </a:r>
            <a:r>
              <a:rPr lang="en-US" sz="1100" dirty="0"/>
              <a:t>.</a:t>
            </a:r>
          </a:p>
          <a:p>
            <a:endParaRPr lang="en-US" dirty="0"/>
          </a:p>
          <a:p>
            <a:r>
              <a:rPr lang="en-US" sz="1100" dirty="0"/>
              <a:t>A complete graph is usually denoted by </a:t>
            </a:r>
            <a:r>
              <a:rPr lang="en-US" sz="1100" b="1" dirty="0"/>
              <a:t>K</a:t>
            </a:r>
            <a:r>
              <a:rPr lang="en-US" sz="1050" i="1" dirty="0"/>
              <a:t>n</a:t>
            </a:r>
            <a:r>
              <a:rPr lang="en-US" sz="1100" b="1" dirty="0"/>
              <a:t>. </a:t>
            </a:r>
            <a:r>
              <a:rPr lang="en-US" sz="1100" dirty="0"/>
              <a:t>It should be noted that </a:t>
            </a:r>
            <a:r>
              <a:rPr lang="en-US" sz="1100" b="1" dirty="0" err="1"/>
              <a:t>K</a:t>
            </a:r>
            <a:r>
              <a:rPr lang="en-US" sz="1050" i="1" dirty="0" err="1"/>
              <a:t>n</a:t>
            </a:r>
            <a:r>
              <a:rPr lang="en-US" sz="1100" i="1" dirty="0"/>
              <a:t> </a:t>
            </a:r>
            <a:r>
              <a:rPr lang="en-US" sz="1100" dirty="0"/>
              <a:t>has exactly </a:t>
            </a:r>
            <a:r>
              <a:rPr lang="en-US" sz="1100" b="1" i="1" dirty="0"/>
              <a:t>n(n-1)/2 </a:t>
            </a:r>
            <a:r>
              <a:rPr lang="en-US" sz="1100" b="1" dirty="0"/>
              <a:t>edges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The complete graphs </a:t>
            </a:r>
            <a:r>
              <a:rPr lang="en-US" sz="1100" b="1" dirty="0" err="1"/>
              <a:t>K</a:t>
            </a:r>
            <a:r>
              <a:rPr lang="en-US" sz="1050" i="1" dirty="0" err="1"/>
              <a:t>n</a:t>
            </a:r>
            <a:r>
              <a:rPr lang="en-US" sz="1100" dirty="0"/>
              <a:t> for </a:t>
            </a:r>
            <a:r>
              <a:rPr lang="en-US" sz="1100" i="1" dirty="0"/>
              <a:t>n </a:t>
            </a:r>
            <a:r>
              <a:rPr lang="en-US" sz="1100" dirty="0"/>
              <a:t>= 1, 2, 3, 4, 5 are:</a:t>
            </a: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EFF2F-B2CD-4295-9A8B-7E09A218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334161"/>
            <a:ext cx="3409949" cy="9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0" y="358775"/>
            <a:ext cx="4419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Bipartite Graph</a:t>
            </a:r>
          </a:p>
          <a:p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b="1" dirty="0"/>
              <a:t>Bipartite Graph: </a:t>
            </a:r>
          </a:p>
          <a:p>
            <a:r>
              <a:rPr lang="en-US" sz="900" dirty="0"/>
              <a:t>A graph whose vertices can be divided into two disjoint </a:t>
            </a:r>
          </a:p>
          <a:p>
            <a:r>
              <a:rPr lang="en-US" sz="900" dirty="0"/>
              <a:t>&amp; independent sets.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8E91A-7BB2-4B34-8294-5BA9C3D8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08" y="375240"/>
            <a:ext cx="977214" cy="97309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34DF9E-4BAE-41C1-AE27-807C6B878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" y="1348331"/>
            <a:ext cx="4362450" cy="10233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A graph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=(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V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),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is said to be 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Bipartite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if and only if there exists a partition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V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∪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∩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=∅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Hence all edges share a vertex from both set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and there are no edges formed between two vertices in the set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and there are not edges formed between the two vertices in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3A812-9BB4-44BE-9727-B851BF85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2281993"/>
            <a:ext cx="1771650" cy="10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0" y="358775"/>
            <a:ext cx="4419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/>
              <a:t>COMPLETE BIPARTITE GRAPH: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Complete bipartite graph </a:t>
            </a:r>
            <a:r>
              <a:rPr lang="en-US" sz="900" b="1" dirty="0" err="1"/>
              <a:t>K</a:t>
            </a:r>
            <a:r>
              <a:rPr lang="en-US" sz="900" b="1" i="1" dirty="0" err="1"/>
              <a:t>m,n</a:t>
            </a:r>
            <a:r>
              <a:rPr lang="en-US" sz="900" i="1" dirty="0"/>
              <a:t> has a vertex set, the </a:t>
            </a:r>
            <a:r>
              <a:rPr lang="en-US" sz="900" b="1" i="1" dirty="0"/>
              <a:t>disjoint union </a:t>
            </a:r>
            <a:r>
              <a:rPr lang="en-US" sz="900" i="1" dirty="0"/>
              <a:t>of a set </a:t>
            </a:r>
            <a:r>
              <a:rPr lang="en-US" sz="900" b="1" i="1" dirty="0"/>
              <a:t>V1 with m elements </a:t>
            </a:r>
            <a:r>
              <a:rPr lang="en-US" sz="900" i="1" dirty="0"/>
              <a:t>and a set </a:t>
            </a:r>
            <a:r>
              <a:rPr lang="en-US" sz="900" b="1" i="1" dirty="0"/>
              <a:t>V2 with n elements</a:t>
            </a:r>
            <a:r>
              <a:rPr lang="en-US" sz="900" i="1" dirty="0"/>
              <a:t>, edges are all the sets </a:t>
            </a:r>
            <a:r>
              <a:rPr lang="en-US" sz="900" b="1" i="1" dirty="0"/>
              <a:t>{a, b} </a:t>
            </a:r>
            <a:r>
              <a:rPr lang="en-US" sz="900" i="1" dirty="0"/>
              <a:t>with</a:t>
            </a:r>
            <a:r>
              <a:rPr lang="en-US" sz="900" b="1" i="1" dirty="0"/>
              <a:t> a from V1 </a:t>
            </a:r>
            <a:r>
              <a:rPr lang="en-US" sz="900" i="1" dirty="0"/>
              <a:t>&amp;</a:t>
            </a:r>
            <a:r>
              <a:rPr lang="en-US" sz="900" b="1" i="1" dirty="0"/>
              <a:t> b from V2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BEB1761-9834-412A-A9CA-5539025F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13" y="1273475"/>
            <a:ext cx="4065272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A graph G = (V(G), E(G)) is said to be 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Complete Bipartite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if and only if there exists a partition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V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∪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∩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=∅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so that all edges share a vertex from both set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 all possible edges that join vertices from set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to set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are drawn.</a:t>
            </a: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44B5D74-ED75-4AFF-83BF-0F9DBE274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0" y="1966735"/>
            <a:ext cx="224715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We denote a complete bipartite graph as 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K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r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,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where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refers to the number of vertices in subset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refers to the number of vertices in subset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 Below is an example of the complete bipartite graph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K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5,3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:</a:t>
            </a: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AB077D-0DBB-437E-A686-64CDCFDEE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80" y="1984136"/>
            <a:ext cx="2133548" cy="8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2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0" y="358775"/>
            <a:ext cx="4419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/>
              <a:t>COMPLETE BIPARTITE GRAPH: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E94DA-4175-462F-92B3-09C28406C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24" t="29291" r="35124" b="26333"/>
          <a:stretch/>
        </p:blipFill>
        <p:spPr>
          <a:xfrm>
            <a:off x="666750" y="614750"/>
            <a:ext cx="1143000" cy="1064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B4CC7-40A7-4B48-BCDC-7650EB9A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04" y="833727"/>
            <a:ext cx="1677946" cy="497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B5EC7-FD23-4A76-BE75-4B20142795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30" t="29277" r="36777" b="27052"/>
          <a:stretch/>
        </p:blipFill>
        <p:spPr>
          <a:xfrm>
            <a:off x="666750" y="1729984"/>
            <a:ext cx="1143000" cy="1124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112C9-D976-4108-95C4-929F0E617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1640" y="2043443"/>
            <a:ext cx="1721710" cy="4971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607B3D-833E-4688-A5D4-980DF2F0CD8D}"/>
              </a:ext>
            </a:extLst>
          </p:cNvPr>
          <p:cNvSpPr/>
          <p:nvPr/>
        </p:nvSpPr>
        <p:spPr>
          <a:xfrm>
            <a:off x="476275" y="2967979"/>
            <a:ext cx="36575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EXPLORE</a:t>
            </a:r>
            <a:r>
              <a:rPr lang="en-US" sz="1100" dirty="0"/>
              <a:t>: </a:t>
            </a:r>
          </a:p>
          <a:p>
            <a:pPr algn="ctr"/>
            <a:r>
              <a:rPr lang="en-US" sz="1100" dirty="0"/>
              <a:t>https://d3gt.com/unit.html?complete-bipartite</a:t>
            </a:r>
          </a:p>
        </p:txBody>
      </p:sp>
    </p:spTree>
    <p:extLst>
      <p:ext uri="{BB962C8B-B14F-4D97-AF65-F5344CB8AC3E}">
        <p14:creationId xmlns:p14="http://schemas.microsoft.com/office/powerpoint/2010/main" val="37132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120528" y="351637"/>
            <a:ext cx="441949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Graph</a:t>
            </a:r>
          </a:p>
          <a:p>
            <a:pPr algn="ctr"/>
            <a:endParaRPr lang="en-US" sz="1100" dirty="0"/>
          </a:p>
          <a:p>
            <a:pPr algn="ctr"/>
            <a:r>
              <a:rPr lang="en-US" sz="1200" dirty="0"/>
              <a:t>A graph, in which all vertices are of </a:t>
            </a:r>
            <a:r>
              <a:rPr lang="en-US" sz="1200" b="1" dirty="0"/>
              <a:t>equal degree, </a:t>
            </a:r>
            <a:r>
              <a:rPr lang="en-US" sz="1200" dirty="0"/>
              <a:t>is called a </a:t>
            </a:r>
            <a:r>
              <a:rPr lang="en-US" sz="1200" b="1" dirty="0"/>
              <a:t>regular graph.</a:t>
            </a:r>
          </a:p>
          <a:p>
            <a:pPr algn="ctr"/>
            <a:endParaRPr lang="en-US" dirty="0"/>
          </a:p>
          <a:p>
            <a:pPr algn="just"/>
            <a:r>
              <a:rPr lang="en-US" sz="1100" dirty="0"/>
              <a:t>If the degree of each vertex is </a:t>
            </a:r>
            <a:r>
              <a:rPr lang="en-US" sz="1100" i="1" dirty="0"/>
              <a:t>r</a:t>
            </a:r>
            <a:r>
              <a:rPr lang="en-US" sz="1100" dirty="0"/>
              <a:t>, then the graph is called a regular </a:t>
            </a:r>
            <a:r>
              <a:rPr lang="en-US" sz="1100" b="1" dirty="0"/>
              <a:t>graph of degree </a:t>
            </a:r>
            <a:r>
              <a:rPr lang="en-US" sz="1100" b="1" i="1" dirty="0"/>
              <a:t>r</a:t>
            </a:r>
            <a:r>
              <a:rPr lang="en-US" sz="1100" b="1" dirty="0"/>
              <a:t>.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7E4D2-23A6-4D3B-8F7A-31151734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39" y="1958975"/>
            <a:ext cx="26574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8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120528" y="351637"/>
            <a:ext cx="4419498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Planar Graph</a:t>
            </a:r>
          </a:p>
          <a:p>
            <a:pPr algn="ctr"/>
            <a:endParaRPr lang="en-US" sz="1100" dirty="0"/>
          </a:p>
          <a:p>
            <a:pPr algn="ctr"/>
            <a:r>
              <a:rPr lang="en-US" sz="1200" dirty="0"/>
              <a:t>When a connected graph can be drawn without any edge crossings, graph is known as a Planer graph.</a:t>
            </a:r>
          </a:p>
          <a:p>
            <a:pPr algn="ctr"/>
            <a:endParaRPr lang="en-US" sz="1200" dirty="0"/>
          </a:p>
          <a:p>
            <a:r>
              <a:rPr lang="en-US" sz="1200" dirty="0"/>
              <a:t>When a planer graph is drawn, it divides the planes into regions called faces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E0FBD-BC70-4A30-977C-BB45E3E4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12" y="1637941"/>
            <a:ext cx="914400" cy="688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609EF-8E61-47A6-89E3-D72A3C9A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355" y="1637941"/>
            <a:ext cx="914400" cy="733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9903F0-3CAB-4FFF-92C2-20817DBC2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4" y="2492375"/>
            <a:ext cx="707435" cy="733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0C7147-D99C-486A-B841-876FAAF81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760" y="2404583"/>
            <a:ext cx="914401" cy="82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4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1637"/>
            <a:ext cx="44447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ISOMORPHISM</a:t>
            </a:r>
          </a:p>
          <a:p>
            <a:pPr algn="just"/>
            <a:r>
              <a:rPr lang="en-US" sz="1000" dirty="0"/>
              <a:t>A graph can exist in different forms having the same number of vertices, edges, and also the same edge connectivity. Such graphs are called isomorphic graphs.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/>
              <a:t>Two graphs G</a:t>
            </a:r>
            <a:r>
              <a:rPr lang="en-US" sz="1000" baseline="-25000" dirty="0"/>
              <a:t>1</a:t>
            </a:r>
            <a:r>
              <a:rPr lang="en-US" sz="1000" dirty="0"/>
              <a:t> and G</a:t>
            </a:r>
            <a:r>
              <a:rPr lang="en-US" sz="1000" baseline="-25000" dirty="0"/>
              <a:t>2</a:t>
            </a:r>
            <a:r>
              <a:rPr lang="en-US" sz="1000" dirty="0"/>
              <a:t> are said to be </a:t>
            </a:r>
            <a:r>
              <a:rPr lang="en-US" sz="1000" b="1" dirty="0"/>
              <a:t>isomorphic </a:t>
            </a:r>
            <a:r>
              <a:rPr lang="en-US" sz="1000" dirty="0"/>
              <a:t>to each other if there is </a:t>
            </a:r>
            <a:r>
              <a:rPr lang="en-US" sz="1000" b="1" dirty="0"/>
              <a:t>bijection</a:t>
            </a:r>
            <a:r>
              <a:rPr lang="en-US" sz="1000" dirty="0"/>
              <a:t> between their vertices and between their edges such that the incidence relationship is preserved.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b="1" dirty="0"/>
              <a:t>One-To-One Function (Injective): </a:t>
            </a:r>
            <a:endParaRPr lang="en-US" sz="1000" dirty="0"/>
          </a:p>
          <a:p>
            <a:r>
              <a:rPr lang="en-US" sz="1000" dirty="0"/>
              <a:t>Function </a:t>
            </a:r>
            <a:r>
              <a:rPr lang="en-US" sz="1000" b="1" i="1" dirty="0"/>
              <a:t>f </a:t>
            </a:r>
            <a:r>
              <a:rPr lang="en-US" sz="1000" dirty="0"/>
              <a:t>is one to one if </a:t>
            </a:r>
            <a:r>
              <a:rPr lang="en-US" sz="1000" b="1" i="1" dirty="0"/>
              <a:t>f</a:t>
            </a:r>
            <a:r>
              <a:rPr lang="en-US" sz="1000" dirty="0"/>
              <a:t> maps every element of </a:t>
            </a:r>
          </a:p>
          <a:p>
            <a:r>
              <a:rPr lang="en-US" sz="1000" dirty="0"/>
              <a:t>X to a unique element in Y.</a:t>
            </a:r>
          </a:p>
          <a:p>
            <a:endParaRPr lang="en-US" sz="1000" dirty="0"/>
          </a:p>
          <a:p>
            <a:pPr algn="just"/>
            <a:endParaRPr lang="en-US" sz="1000" b="1" dirty="0"/>
          </a:p>
          <a:p>
            <a:pPr algn="just"/>
            <a:r>
              <a:rPr lang="en-US" sz="1000" b="1" dirty="0"/>
              <a:t>Onto Function (Surjective): </a:t>
            </a:r>
            <a:endParaRPr lang="en-US" sz="1000" dirty="0"/>
          </a:p>
          <a:p>
            <a:r>
              <a:rPr lang="en-US" sz="1000" dirty="0"/>
              <a:t>Function </a:t>
            </a:r>
            <a:r>
              <a:rPr lang="en-US" sz="1000" b="1" i="1" dirty="0"/>
              <a:t>f </a:t>
            </a:r>
            <a:r>
              <a:rPr lang="en-US" sz="1000" dirty="0"/>
              <a:t>is onto if </a:t>
            </a:r>
            <a:r>
              <a:rPr lang="en-US" sz="1000" b="1" i="1" dirty="0"/>
              <a:t>every </a:t>
            </a:r>
            <a:r>
              <a:rPr lang="en-US" sz="1000" dirty="0"/>
              <a:t>element of Y is mapped by</a:t>
            </a:r>
          </a:p>
          <a:p>
            <a:r>
              <a:rPr lang="en-US" sz="1000" dirty="0"/>
              <a:t>some element of X</a:t>
            </a:r>
          </a:p>
          <a:p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FUNCTION </a:t>
            </a:r>
            <a:r>
              <a:rPr lang="en-US" sz="1000" b="1" i="1" dirty="0">
                <a:solidFill>
                  <a:srgbClr val="FF0000"/>
                </a:solidFill>
              </a:rPr>
              <a:t>f</a:t>
            </a:r>
            <a:r>
              <a:rPr lang="en-US" sz="1000" dirty="0">
                <a:solidFill>
                  <a:srgbClr val="FF0000"/>
                </a:solidFill>
              </a:rPr>
              <a:t> is </a:t>
            </a:r>
            <a:r>
              <a:rPr lang="en-US" sz="1000" b="1" u="sng" dirty="0">
                <a:solidFill>
                  <a:srgbClr val="FF0000"/>
                </a:solidFill>
              </a:rPr>
              <a:t>BIJECTIVE</a:t>
            </a:r>
            <a:r>
              <a:rPr lang="en-US" sz="1000" dirty="0">
                <a:solidFill>
                  <a:srgbClr val="FF0000"/>
                </a:solidFill>
              </a:rPr>
              <a:t>, if it is </a:t>
            </a:r>
            <a:r>
              <a:rPr lang="en-US" sz="1000" b="1" u="sng" dirty="0">
                <a:solidFill>
                  <a:srgbClr val="FF0000"/>
                </a:solidFill>
              </a:rPr>
              <a:t>one-to-one</a:t>
            </a:r>
            <a:r>
              <a:rPr lang="en-US" sz="1000" dirty="0">
                <a:solidFill>
                  <a:srgbClr val="FF0000"/>
                </a:solidFill>
              </a:rPr>
              <a:t> and </a:t>
            </a:r>
            <a:r>
              <a:rPr lang="en-US" sz="1000" b="1" u="sng" dirty="0">
                <a:solidFill>
                  <a:srgbClr val="FF0000"/>
                </a:solidFill>
              </a:rPr>
              <a:t>onto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2AB591E-4D4D-4CC9-8A08-7B32F5FA3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351208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rjective function - Wikipedia">
            <a:extLst>
              <a:ext uri="{FF2B5EF4-FFF2-40B4-BE49-F238E27FC236}">
                <a16:creationId xmlns:a16="http://schemas.microsoft.com/office/drawing/2014/main" id="{AF2F384F-724A-4AE6-AE71-E39E19A6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279879"/>
            <a:ext cx="8953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52" y="358775"/>
            <a:ext cx="441949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ISOMORPHISM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/>
              <a:t>Two graphs G</a:t>
            </a:r>
            <a:r>
              <a:rPr lang="en-US" sz="1000" baseline="-25000" dirty="0"/>
              <a:t>1</a:t>
            </a:r>
            <a:r>
              <a:rPr lang="en-US" sz="1000" dirty="0"/>
              <a:t> and G</a:t>
            </a:r>
            <a:r>
              <a:rPr lang="en-US" sz="1000" baseline="-25000" dirty="0"/>
              <a:t>2</a:t>
            </a:r>
            <a:r>
              <a:rPr lang="en-US" sz="1000" dirty="0"/>
              <a:t> are said to be isomorphic if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Their number of components (vertices and edges) are same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Their edge connectivity is retained</a:t>
            </a:r>
          </a:p>
          <a:p>
            <a:pPr algn="just"/>
            <a:endParaRPr lang="en-US" sz="1000" dirty="0"/>
          </a:p>
          <a:p>
            <a:pPr algn="ctr"/>
            <a:r>
              <a:rPr lang="en-US" sz="1000" dirty="0"/>
              <a:t>If </a:t>
            </a:r>
            <a:r>
              <a:rPr lang="en-US" sz="1000" b="1" dirty="0"/>
              <a:t>G</a:t>
            </a:r>
            <a:r>
              <a:rPr lang="en-US" sz="1000" b="1" baseline="-25000" dirty="0"/>
              <a:t>1</a:t>
            </a:r>
            <a:r>
              <a:rPr lang="en-US" sz="1000" b="1" dirty="0"/>
              <a:t> ≡ G</a:t>
            </a:r>
            <a:r>
              <a:rPr lang="en-US" sz="1000" b="1" baseline="-25000" dirty="0"/>
              <a:t>2</a:t>
            </a:r>
            <a:r>
              <a:rPr lang="en-US" sz="1000" b="1" dirty="0"/>
              <a:t> </a:t>
            </a:r>
            <a:r>
              <a:rPr lang="en-US" sz="1000" dirty="0"/>
              <a:t>then</a:t>
            </a:r>
          </a:p>
          <a:p>
            <a:pPr algn="ctr"/>
            <a:r>
              <a:rPr lang="en-US" sz="1000" dirty="0"/>
              <a:t>|V(G</a:t>
            </a:r>
            <a:r>
              <a:rPr lang="en-US" sz="1000" baseline="-25000" dirty="0"/>
              <a:t>1</a:t>
            </a:r>
            <a:r>
              <a:rPr lang="en-US" sz="1000" dirty="0"/>
              <a:t>)| = |V(G</a:t>
            </a:r>
            <a:r>
              <a:rPr lang="en-US" sz="1000" baseline="-25000" dirty="0"/>
              <a:t>2</a:t>
            </a:r>
            <a:r>
              <a:rPr lang="en-US" sz="1000" dirty="0"/>
              <a:t>)|</a:t>
            </a:r>
          </a:p>
          <a:p>
            <a:pPr algn="ctr"/>
            <a:r>
              <a:rPr lang="en-US" sz="1000" dirty="0"/>
              <a:t>|E(G</a:t>
            </a:r>
            <a:r>
              <a:rPr lang="en-US" sz="1000" baseline="-25000" dirty="0"/>
              <a:t>1</a:t>
            </a:r>
            <a:r>
              <a:rPr lang="en-US" sz="1000" dirty="0"/>
              <a:t>)| = |E(G</a:t>
            </a:r>
            <a:r>
              <a:rPr lang="en-US" sz="1000" baseline="-25000" dirty="0"/>
              <a:t>2</a:t>
            </a:r>
            <a:r>
              <a:rPr lang="en-US" sz="1000" dirty="0"/>
              <a:t>)|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Degree sequences of G</a:t>
            </a:r>
            <a:r>
              <a:rPr lang="en-US" sz="1000" baseline="-25000" dirty="0"/>
              <a:t>1</a:t>
            </a:r>
            <a:r>
              <a:rPr lang="en-US" sz="1000" dirty="0"/>
              <a:t> and G</a:t>
            </a:r>
            <a:r>
              <a:rPr lang="en-US" sz="1000" baseline="-25000" dirty="0"/>
              <a:t>2</a:t>
            </a:r>
            <a:r>
              <a:rPr lang="en-US" sz="1000" dirty="0"/>
              <a:t> are same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(To check the  graphs isomorphism, check the adjacency matrix of both graphs)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E974F-F179-4DF9-8496-D5A082FB7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" t="7576"/>
          <a:stretch/>
        </p:blipFill>
        <p:spPr>
          <a:xfrm>
            <a:off x="16984" y="2462629"/>
            <a:ext cx="2405792" cy="709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038443-23E2-458A-BCD0-28384A27A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" t="5566" b="-1"/>
          <a:stretch/>
        </p:blipFill>
        <p:spPr>
          <a:xfrm>
            <a:off x="2396799" y="2339975"/>
            <a:ext cx="2195636" cy="8457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78D37F-8AC3-4321-86F0-6D35ED8EFD05}"/>
              </a:ext>
            </a:extLst>
          </p:cNvPr>
          <p:cNvSpPr/>
          <p:nvPr/>
        </p:nvSpPr>
        <p:spPr>
          <a:xfrm>
            <a:off x="492802" y="3194447"/>
            <a:ext cx="36749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imes-Roman"/>
              </a:rPr>
              <a:t>Adjacency also preserved. Therefore G and G' are said to be isomorphic.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600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0" y="511175"/>
            <a:ext cx="4419498" cy="507831"/>
          </a:xfrm>
        </p:spPr>
        <p:txBody>
          <a:bodyPr/>
          <a:lstStyle/>
          <a:p>
            <a:pPr algn="ctr"/>
            <a:r>
              <a:rPr lang="en-US" dirty="0"/>
              <a:t>A graph </a:t>
            </a:r>
            <a:r>
              <a:rPr lang="en-US" b="1" dirty="0"/>
              <a:t>G = (V, E) </a:t>
            </a:r>
            <a:r>
              <a:rPr lang="en-US" dirty="0"/>
              <a:t>consists of a set of objects </a:t>
            </a:r>
            <a:r>
              <a:rPr lang="en-US" b="1" i="1" dirty="0"/>
              <a:t>V={v1, v2, v3, … } </a:t>
            </a:r>
            <a:r>
              <a:rPr lang="en-US" dirty="0"/>
              <a:t>called </a:t>
            </a:r>
            <a:r>
              <a:rPr lang="en-US" b="1" dirty="0"/>
              <a:t>vertices </a:t>
            </a:r>
            <a:r>
              <a:rPr lang="en-US" dirty="0"/>
              <a:t>(also called </a:t>
            </a:r>
            <a:r>
              <a:rPr lang="en-US" b="1" dirty="0"/>
              <a:t>points </a:t>
            </a:r>
            <a:r>
              <a:rPr lang="en-US" dirty="0"/>
              <a:t>or </a:t>
            </a:r>
            <a:r>
              <a:rPr lang="en-US" b="1" dirty="0"/>
              <a:t>nodes</a:t>
            </a:r>
            <a:r>
              <a:rPr lang="en-US" dirty="0"/>
              <a:t>) and other set </a:t>
            </a:r>
            <a:r>
              <a:rPr lang="en-US" b="1" i="1" dirty="0"/>
              <a:t>E = {e1, e2, e3, .......} </a:t>
            </a:r>
            <a:r>
              <a:rPr lang="en-US" dirty="0"/>
              <a:t>whose elements are called </a:t>
            </a:r>
            <a:r>
              <a:rPr lang="en-US" b="1" dirty="0"/>
              <a:t>edges </a:t>
            </a:r>
            <a:r>
              <a:rPr lang="en-US" dirty="0"/>
              <a:t>(also called </a:t>
            </a:r>
            <a:r>
              <a:rPr lang="en-US" b="1" dirty="0"/>
              <a:t>lines </a:t>
            </a:r>
            <a:r>
              <a:rPr lang="en-US" dirty="0"/>
              <a:t>or </a:t>
            </a:r>
            <a:r>
              <a:rPr lang="en-US" b="1" dirty="0"/>
              <a:t>arcs</a:t>
            </a:r>
            <a:r>
              <a:rPr lang="en-US" dirty="0"/>
              <a:t>).</a:t>
            </a:r>
            <a:endParaRPr lang="en-US" sz="10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8DF93-ED9F-4B3D-871A-990D5CC15494}"/>
              </a:ext>
            </a:extLst>
          </p:cNvPr>
          <p:cNvSpPr/>
          <p:nvPr/>
        </p:nvSpPr>
        <p:spPr>
          <a:xfrm>
            <a:off x="323850" y="2644775"/>
            <a:ext cx="3428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31F20"/>
                </a:solidFill>
                <a:latin typeface="Times-Roman"/>
              </a:rPr>
              <a:t>A graph </a:t>
            </a:r>
            <a:r>
              <a:rPr lang="en-US" sz="1000" b="1" dirty="0">
                <a:solidFill>
                  <a:srgbClr val="231F20"/>
                </a:solidFill>
                <a:latin typeface="Times-Roman"/>
              </a:rPr>
              <a:t>G</a:t>
            </a:r>
            <a:r>
              <a:rPr lang="en-US" sz="1000" dirty="0">
                <a:solidFill>
                  <a:srgbClr val="231F20"/>
                </a:solidFill>
                <a:latin typeface="Times-Roman"/>
              </a:rPr>
              <a:t> is defined by the sets </a:t>
            </a:r>
            <a:r>
              <a:rPr lang="en-US" sz="1000" b="1" i="1" dirty="0">
                <a:solidFill>
                  <a:srgbClr val="231F20"/>
                </a:solidFill>
                <a:latin typeface="Times-Roman"/>
              </a:rPr>
              <a:t>V(G)</a:t>
            </a:r>
            <a:r>
              <a:rPr lang="en-US" sz="1000" i="1" dirty="0">
                <a:solidFill>
                  <a:srgbClr val="231F20"/>
                </a:solidFill>
                <a:latin typeface="Times-Roman"/>
              </a:rPr>
              <a:t> = {</a:t>
            </a:r>
            <a:r>
              <a:rPr lang="en-US" sz="1000" i="1" dirty="0">
                <a:solidFill>
                  <a:srgbClr val="231F20"/>
                </a:solidFill>
                <a:latin typeface="Times-Italic"/>
              </a:rPr>
              <a:t>u, v, w, x, y, z</a:t>
            </a:r>
            <a:r>
              <a:rPr lang="en-US" sz="1000" i="1" dirty="0">
                <a:solidFill>
                  <a:srgbClr val="231F20"/>
                </a:solidFill>
                <a:latin typeface="Times-Roman"/>
              </a:rPr>
              <a:t>} </a:t>
            </a:r>
            <a:r>
              <a:rPr lang="en-US" sz="1000" dirty="0">
                <a:solidFill>
                  <a:srgbClr val="231F20"/>
                </a:solidFill>
                <a:latin typeface="Times-Roman"/>
              </a:rPr>
              <a:t>and</a:t>
            </a:r>
          </a:p>
          <a:p>
            <a:r>
              <a:rPr lang="en-US" sz="1000" dirty="0">
                <a:solidFill>
                  <a:srgbClr val="231F20"/>
                </a:solidFill>
                <a:latin typeface="Times-Roman"/>
              </a:rPr>
              <a:t>	                        </a:t>
            </a:r>
            <a:r>
              <a:rPr lang="en-US" sz="1000" b="1" i="1" dirty="0">
                <a:solidFill>
                  <a:srgbClr val="231F20"/>
                </a:solidFill>
                <a:latin typeface="Times-Roman"/>
              </a:rPr>
              <a:t>E(G)</a:t>
            </a:r>
            <a:r>
              <a:rPr lang="en-US" sz="1000" i="1" dirty="0">
                <a:solidFill>
                  <a:srgbClr val="231F20"/>
                </a:solidFill>
                <a:latin typeface="Times-Roman"/>
              </a:rPr>
              <a:t> = {</a:t>
            </a:r>
            <a:r>
              <a:rPr lang="en-US" sz="1000" i="1" dirty="0" err="1">
                <a:solidFill>
                  <a:srgbClr val="231F20"/>
                </a:solidFill>
                <a:latin typeface="Times-Italic"/>
              </a:rPr>
              <a:t>uv</a:t>
            </a:r>
            <a:r>
              <a:rPr lang="en-US" sz="1000" i="1" dirty="0">
                <a:solidFill>
                  <a:srgbClr val="231F20"/>
                </a:solidFill>
                <a:latin typeface="Times-Italic"/>
              </a:rPr>
              <a:t>, </a:t>
            </a:r>
            <a:r>
              <a:rPr lang="en-US" sz="1000" i="1" dirty="0" err="1">
                <a:solidFill>
                  <a:srgbClr val="231F20"/>
                </a:solidFill>
                <a:latin typeface="Times-Italic"/>
              </a:rPr>
              <a:t>uw</a:t>
            </a:r>
            <a:r>
              <a:rPr lang="en-US" sz="1000" i="1" dirty="0">
                <a:solidFill>
                  <a:srgbClr val="231F20"/>
                </a:solidFill>
                <a:latin typeface="Times-Italic"/>
              </a:rPr>
              <a:t>, </a:t>
            </a:r>
            <a:r>
              <a:rPr lang="en-US" sz="1000" i="1" dirty="0" err="1">
                <a:solidFill>
                  <a:srgbClr val="231F20"/>
                </a:solidFill>
                <a:latin typeface="Times-Italic"/>
              </a:rPr>
              <a:t>wx</a:t>
            </a:r>
            <a:r>
              <a:rPr lang="en-US" sz="1000" i="1" dirty="0">
                <a:solidFill>
                  <a:srgbClr val="231F20"/>
                </a:solidFill>
                <a:latin typeface="Times-Italic"/>
              </a:rPr>
              <a:t>, </a:t>
            </a:r>
            <a:r>
              <a:rPr lang="en-US" sz="1000" i="1" dirty="0" err="1">
                <a:solidFill>
                  <a:srgbClr val="231F20"/>
                </a:solidFill>
                <a:latin typeface="Times-Italic"/>
              </a:rPr>
              <a:t>xy</a:t>
            </a:r>
            <a:r>
              <a:rPr lang="en-US" sz="1000" i="1" dirty="0">
                <a:solidFill>
                  <a:srgbClr val="231F20"/>
                </a:solidFill>
                <a:latin typeface="Times-Italic"/>
              </a:rPr>
              <a:t>, </a:t>
            </a:r>
            <a:r>
              <a:rPr lang="en-US" sz="1000" i="1" dirty="0" err="1">
                <a:solidFill>
                  <a:srgbClr val="231F20"/>
                </a:solidFill>
                <a:latin typeface="Times-Italic"/>
              </a:rPr>
              <a:t>xz</a:t>
            </a:r>
            <a:r>
              <a:rPr lang="en-US" sz="1000" i="1" dirty="0">
                <a:solidFill>
                  <a:srgbClr val="231F20"/>
                </a:solidFill>
                <a:latin typeface="Times-Roman"/>
              </a:rPr>
              <a:t>}.</a:t>
            </a:r>
            <a:endParaRPr lang="en-US" sz="10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2A4FD-DBC1-43BE-B84A-E683C2FF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273175"/>
            <a:ext cx="2519388" cy="12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ISOMORPHISM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8DF4C-6E0E-4287-8D89-96FC20F27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0" t="-1" r="3733" b="3599"/>
          <a:stretch/>
        </p:blipFill>
        <p:spPr>
          <a:xfrm>
            <a:off x="1466849" y="587375"/>
            <a:ext cx="1676399" cy="800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B9B0F-052B-49E2-8A08-EDD3B55B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60" y="1410823"/>
            <a:ext cx="2688379" cy="980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1E45B-D469-45D3-8C32-71514B370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92" y="2568575"/>
            <a:ext cx="3033712" cy="7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120528" y="351637"/>
            <a:ext cx="4419498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GRAPHS</a:t>
            </a:r>
          </a:p>
          <a:p>
            <a:pPr algn="ctr"/>
            <a:endParaRPr lang="en-US" sz="1100" dirty="0"/>
          </a:p>
          <a:p>
            <a:pPr algn="just"/>
            <a:r>
              <a:rPr lang="en-US" sz="1000" dirty="0"/>
              <a:t>A graph G' is said to be a subgraph of a graph G, if all the vertices and all the edges of G' are in G, and each edge of G' has the same end vertices in G' as in G.</a:t>
            </a:r>
          </a:p>
          <a:p>
            <a:pPr algn="just"/>
            <a:endParaRPr lang="en-US" sz="1050" dirty="0"/>
          </a:p>
          <a:p>
            <a:pPr algn="just"/>
            <a:endParaRPr lang="en-US" sz="800" dirty="0"/>
          </a:p>
          <a:p>
            <a:pPr algn="just"/>
            <a:endParaRPr lang="en-US" sz="800" dirty="0"/>
          </a:p>
          <a:p>
            <a:pPr algn="just"/>
            <a:endParaRPr lang="en-US" sz="800" dirty="0"/>
          </a:p>
          <a:p>
            <a:pPr algn="just"/>
            <a:endParaRPr lang="en-US" sz="800" dirty="0"/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Each graph of the form (</a:t>
            </a:r>
            <a:r>
              <a:rPr lang="en-US" sz="1000" i="1" dirty="0"/>
              <a:t>V',E'</a:t>
            </a:r>
            <a:r>
              <a:rPr lang="en-US" sz="1000" dirty="0"/>
              <a:t>) where </a:t>
            </a:r>
            <a:r>
              <a:rPr lang="en-US" sz="1000" i="1" dirty="0"/>
              <a:t>V'⊂ V </a:t>
            </a:r>
            <a:r>
              <a:rPr lang="en-US" sz="1000" dirty="0"/>
              <a:t>and </a:t>
            </a:r>
            <a:r>
              <a:rPr lang="en-US" sz="1000" i="1" dirty="0"/>
              <a:t>E'⊂ E|V' </a:t>
            </a:r>
            <a:r>
              <a:rPr lang="en-US" sz="1000" dirty="0"/>
              <a:t>is said to be a </a:t>
            </a:r>
            <a:r>
              <a:rPr lang="en-US" sz="1000" i="1" dirty="0"/>
              <a:t>subgraph </a:t>
            </a:r>
            <a:r>
              <a:rPr lang="en-US" sz="1000" dirty="0"/>
              <a:t>of </a:t>
            </a:r>
            <a:r>
              <a:rPr lang="en-US" sz="1000" i="1" dirty="0"/>
              <a:t>G</a:t>
            </a:r>
            <a:r>
              <a:rPr lang="en-US" sz="1000" dirty="0"/>
              <a:t>,</a:t>
            </a:r>
          </a:p>
          <a:p>
            <a:pPr algn="just"/>
            <a:endParaRPr lang="en-US" sz="800" dirty="0"/>
          </a:p>
          <a:p>
            <a:pPr algn="just"/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98B3C-08FD-4364-B7AB-F7358E97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83204"/>
            <a:ext cx="2838450" cy="547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00610-2915-482B-A626-4B6F487F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0" y="2263775"/>
            <a:ext cx="2433637" cy="9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434975"/>
            <a:ext cx="441949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GRAPHS</a:t>
            </a:r>
          </a:p>
          <a:p>
            <a:endParaRPr lang="en-US" sz="1100" dirty="0"/>
          </a:p>
          <a:p>
            <a:pPr algn="just"/>
            <a:r>
              <a:rPr lang="en-US" sz="1000" dirty="0"/>
              <a:t>A subgraph can be thought of as being contained in (or a part of) another graph. The symbol from set theory, g ⊂ G, is used in stating "g is a subgraph of G".</a:t>
            </a:r>
          </a:p>
          <a:p>
            <a:pPr algn="just"/>
            <a:endParaRPr lang="en-US" sz="1000" dirty="0"/>
          </a:p>
          <a:p>
            <a:pPr algn="just"/>
            <a:r>
              <a:rPr lang="en-US" sz="1100" dirty="0"/>
              <a:t>The following points are valid for subgraphs:</a:t>
            </a:r>
            <a:endParaRPr lang="en-US" sz="600" dirty="0"/>
          </a:p>
          <a:p>
            <a:pPr algn="just"/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Every graph is its own subgraph.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A subgraph of a subgraph of G is a subgraph of 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A single vertex in a graph G is a subgraph of 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A single edge in G, together with its end vertices, is also a subgraph of G.</a:t>
            </a:r>
            <a:endParaRPr lang="en-US" sz="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F7BD5-272B-49CE-8B81-44AB4EC9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2339975"/>
            <a:ext cx="2676524" cy="94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7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434975"/>
            <a:ext cx="4419498" cy="2962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EDGE-DISJOINT SUBGRAPHS</a:t>
            </a:r>
          </a:p>
          <a:p>
            <a:endParaRPr lang="en-US" sz="1100" dirty="0"/>
          </a:p>
          <a:p>
            <a:pPr algn="ctr"/>
            <a:r>
              <a:rPr lang="en-US" sz="1050" dirty="0"/>
              <a:t>Two (or more) subgraphs g</a:t>
            </a:r>
            <a:r>
              <a:rPr lang="en-US" sz="1050" baseline="-25000" dirty="0"/>
              <a:t>1</a:t>
            </a:r>
            <a:r>
              <a:rPr lang="en-US" sz="1050" dirty="0"/>
              <a:t> and g</a:t>
            </a:r>
            <a:r>
              <a:rPr lang="en-US" sz="1050" baseline="-25000" dirty="0"/>
              <a:t>2</a:t>
            </a:r>
            <a:r>
              <a:rPr lang="en-US" sz="1050" dirty="0"/>
              <a:t> of a graph G are said to be edge disjoint if g</a:t>
            </a:r>
            <a:r>
              <a:rPr lang="en-US" sz="1050" baseline="-25000" dirty="0"/>
              <a:t>1</a:t>
            </a:r>
            <a:r>
              <a:rPr lang="en-US" sz="1050" dirty="0"/>
              <a:t> and g</a:t>
            </a:r>
            <a:r>
              <a:rPr lang="en-US" sz="1050" baseline="-25000" dirty="0"/>
              <a:t>2</a:t>
            </a:r>
            <a:r>
              <a:rPr lang="en-US" sz="1050" dirty="0"/>
              <a:t> do not have any edges in common.</a:t>
            </a:r>
          </a:p>
          <a:p>
            <a:pPr algn="ctr"/>
            <a:endParaRPr lang="en-US" sz="1050" dirty="0"/>
          </a:p>
          <a:p>
            <a:pPr algn="just"/>
            <a:r>
              <a:rPr lang="en-US" sz="1050" dirty="0"/>
              <a:t>Edge-disjoint graphs do not have any edge in common, they may have vertices in common.</a:t>
            </a:r>
          </a:p>
          <a:p>
            <a:pPr algn="just"/>
            <a:endParaRPr lang="en-US" sz="1050" dirty="0"/>
          </a:p>
          <a:p>
            <a:pPr algn="just"/>
            <a:r>
              <a:rPr lang="en-US" sz="1050" dirty="0"/>
              <a:t> </a:t>
            </a:r>
          </a:p>
          <a:p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Sub-graphs that do not even have vertices in common are said to be vertex disjoint.</a:t>
            </a: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97641-FDA5-430B-98E6-471ED3DA6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t="4574" r="877" b="2050"/>
          <a:stretch/>
        </p:blipFill>
        <p:spPr>
          <a:xfrm>
            <a:off x="583316" y="1705276"/>
            <a:ext cx="114300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B149D-3CB2-4402-B215-98B9F3BB8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5" r="963" b="-27"/>
          <a:stretch/>
        </p:blipFill>
        <p:spPr>
          <a:xfrm>
            <a:off x="1856289" y="1762743"/>
            <a:ext cx="2133601" cy="9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434975"/>
            <a:ext cx="44194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SUB GRAPHS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/>
              <a:t>Let </a:t>
            </a:r>
            <a:r>
              <a:rPr lang="en-US" sz="1000" i="1" dirty="0"/>
              <a:t>G </a:t>
            </a:r>
            <a:r>
              <a:rPr lang="en-US" sz="1000" dirty="0"/>
              <a:t>= (</a:t>
            </a:r>
            <a:r>
              <a:rPr lang="en-US" sz="1000" i="1" dirty="0"/>
              <a:t>V,E</a:t>
            </a:r>
            <a:r>
              <a:rPr lang="en-US" sz="1000" dirty="0"/>
              <a:t>) be a graph: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V’ </a:t>
            </a:r>
            <a:r>
              <a:rPr lang="en-US" sz="1000" dirty="0"/>
              <a:t>be a subset of </a:t>
            </a:r>
            <a:r>
              <a:rPr lang="en-US" sz="1000" i="1" dirty="0"/>
              <a:t>V 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E|V’ be </a:t>
            </a:r>
            <a:r>
              <a:rPr lang="en-US" sz="1000" dirty="0"/>
              <a:t>the set of all edges </a:t>
            </a:r>
            <a:r>
              <a:rPr lang="en-US" sz="1000" i="1" dirty="0"/>
              <a:t>e ∈ E </a:t>
            </a:r>
            <a:r>
              <a:rPr lang="en-US" sz="1000" dirty="0"/>
              <a:t>which have both the vertices in </a:t>
            </a:r>
            <a:r>
              <a:rPr lang="en-US" sz="1000" i="1" dirty="0"/>
              <a:t>V’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/>
              <a:t>The graph (</a:t>
            </a:r>
            <a:r>
              <a:rPr lang="en-US" sz="1100" i="1" dirty="0"/>
              <a:t>V’,E|V’</a:t>
            </a:r>
            <a:r>
              <a:rPr lang="en-US" sz="1100" dirty="0"/>
              <a:t>) is called the </a:t>
            </a:r>
            <a:r>
              <a:rPr lang="en-US" sz="1100" b="1" i="1" dirty="0"/>
              <a:t>induced subgraph </a:t>
            </a:r>
            <a:r>
              <a:rPr lang="en-US" sz="1100" dirty="0"/>
              <a:t>on </a:t>
            </a:r>
            <a:r>
              <a:rPr lang="en-US" sz="1100" i="1" dirty="0"/>
              <a:t>V’ </a:t>
            </a:r>
            <a:r>
              <a:rPr lang="en-US" sz="1100" dirty="0"/>
              <a:t>and is denoted by </a:t>
            </a:r>
            <a:r>
              <a:rPr lang="en-US" sz="1100" i="1" dirty="0"/>
              <a:t>G|V’</a:t>
            </a:r>
            <a:endParaRPr 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5CCBA-0BA7-4D90-AAC9-90AB40E1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162282"/>
            <a:ext cx="1671637" cy="112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1E8A3-7E02-4462-AD04-00D33C65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266" y="2129868"/>
            <a:ext cx="1636072" cy="115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434975"/>
            <a:ext cx="441949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SUB GRAPHS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/>
              <a:t>Let </a:t>
            </a:r>
            <a:r>
              <a:rPr lang="en-US" sz="1000" i="1" dirty="0"/>
              <a:t>G </a:t>
            </a:r>
            <a:r>
              <a:rPr lang="en-US" sz="1000" dirty="0"/>
              <a:t>= (</a:t>
            </a:r>
            <a:r>
              <a:rPr lang="en-US" sz="1000" i="1" dirty="0"/>
              <a:t>V,E</a:t>
            </a:r>
            <a:r>
              <a:rPr lang="en-US" sz="1000" dirty="0"/>
              <a:t>) be a graph:</a:t>
            </a:r>
          </a:p>
          <a:p>
            <a:endParaRPr 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/>
              <a:t>A subgraph with </a:t>
            </a:r>
            <a:r>
              <a:rPr lang="en-US" sz="1100" i="1" dirty="0"/>
              <a:t>V’</a:t>
            </a:r>
            <a:r>
              <a:rPr lang="en-US" sz="1100" dirty="0"/>
              <a:t>= </a:t>
            </a:r>
            <a:r>
              <a:rPr lang="en-US" sz="1100" i="1" dirty="0"/>
              <a:t>V </a:t>
            </a:r>
            <a:r>
              <a:rPr lang="en-US" sz="1100" dirty="0"/>
              <a:t>is called a </a:t>
            </a:r>
            <a:r>
              <a:rPr lang="en-US" sz="1100" i="1" dirty="0"/>
              <a:t>spanning subgraph</a:t>
            </a:r>
            <a:r>
              <a:rPr lang="en-US" sz="1100" dirty="0"/>
              <a:t>.</a:t>
            </a:r>
            <a:endParaRPr lang="en-US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5CCBA-0BA7-4D90-AAC9-90AB40E1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587363"/>
            <a:ext cx="1671637" cy="112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02A3D0-0855-4393-94C0-74C42000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518" y="1577975"/>
            <a:ext cx="1566923" cy="10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WALKS, PATHS and CIRCUITS</a:t>
            </a:r>
          </a:p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A </a:t>
            </a:r>
            <a:r>
              <a:rPr lang="en-US" sz="1100" b="1" dirty="0"/>
              <a:t>walk </a:t>
            </a:r>
            <a:r>
              <a:rPr lang="en-US" sz="1100" dirty="0"/>
              <a:t>is defined as a finite alternating sequence of vertices and edges, beginning and ending with vertices.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 edge appears more than once in a walk.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 vertex, however, may appear more than once.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000" dirty="0"/>
              <a:t>A walk is referred to as an </a:t>
            </a:r>
            <a:r>
              <a:rPr lang="en-US" sz="1000" b="1" dirty="0"/>
              <a:t>edge chain.</a:t>
            </a:r>
          </a:p>
          <a:p>
            <a:endParaRPr lang="en-US" sz="1000" b="1" dirty="0"/>
          </a:p>
          <a:p>
            <a:r>
              <a:rPr lang="en-US" sz="1000" dirty="0"/>
              <a:t>The set of vertices and edges constituting a given walk in a graph </a:t>
            </a:r>
            <a:r>
              <a:rPr lang="en-US" sz="1000" b="1" i="1" dirty="0"/>
              <a:t>G</a:t>
            </a:r>
            <a:r>
              <a:rPr lang="en-US" sz="1000" dirty="0"/>
              <a:t> is a subgraph of </a:t>
            </a:r>
            <a:r>
              <a:rPr lang="en-US" sz="1000" b="1" i="1" dirty="0"/>
              <a:t>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D2F0B-18C9-4B0F-A086-40172D017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8" t="9322"/>
          <a:stretch/>
        </p:blipFill>
        <p:spPr>
          <a:xfrm>
            <a:off x="857250" y="2412088"/>
            <a:ext cx="1223483" cy="9867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9760B9-679D-4413-8B1F-9071135CD520}"/>
              </a:ext>
            </a:extLst>
          </p:cNvPr>
          <p:cNvSpPr/>
          <p:nvPr/>
        </p:nvSpPr>
        <p:spPr>
          <a:xfrm>
            <a:off x="2101712" y="2674644"/>
            <a:ext cx="23050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i="1" dirty="0">
                <a:latin typeface="Times-Italic"/>
              </a:rPr>
              <a:t>v</a:t>
            </a:r>
            <a:r>
              <a:rPr lang="en-US" sz="800" i="1" dirty="0">
                <a:latin typeface="Times-Italic"/>
              </a:rPr>
              <a:t>1 </a:t>
            </a:r>
            <a:r>
              <a:rPr lang="en-US" sz="1200" i="1" dirty="0">
                <a:latin typeface="Times-Italic"/>
              </a:rPr>
              <a:t>a v</a:t>
            </a:r>
            <a:r>
              <a:rPr lang="en-US" sz="800" i="1" dirty="0">
                <a:latin typeface="Times-Italic"/>
              </a:rPr>
              <a:t>2 </a:t>
            </a:r>
            <a:r>
              <a:rPr lang="en-US" sz="1200" i="1" dirty="0">
                <a:latin typeface="Times-Italic"/>
              </a:rPr>
              <a:t>b v</a:t>
            </a:r>
            <a:r>
              <a:rPr lang="en-US" sz="800" i="1" dirty="0">
                <a:latin typeface="Times-Italic"/>
              </a:rPr>
              <a:t>3 </a:t>
            </a:r>
            <a:r>
              <a:rPr lang="en-US" sz="1200" i="1" dirty="0">
                <a:latin typeface="Times-Italic"/>
              </a:rPr>
              <a:t>c v</a:t>
            </a:r>
            <a:r>
              <a:rPr lang="en-US" sz="800" i="1" dirty="0">
                <a:latin typeface="Times-Italic"/>
              </a:rPr>
              <a:t>3 </a:t>
            </a:r>
            <a:r>
              <a:rPr lang="en-US" sz="1200" i="1" dirty="0">
                <a:latin typeface="Times-Italic"/>
              </a:rPr>
              <a:t>d v</a:t>
            </a:r>
            <a:r>
              <a:rPr lang="en-US" sz="800" i="1" dirty="0">
                <a:latin typeface="Times-Italic"/>
              </a:rPr>
              <a:t>4 </a:t>
            </a:r>
            <a:r>
              <a:rPr lang="en-US" sz="1200" i="1" dirty="0">
                <a:latin typeface="Times-Italic"/>
              </a:rPr>
              <a:t>e v</a:t>
            </a:r>
            <a:r>
              <a:rPr lang="en-US" sz="800" i="1" dirty="0">
                <a:latin typeface="Times-Italic"/>
              </a:rPr>
              <a:t>2 </a:t>
            </a:r>
            <a:r>
              <a:rPr lang="en-US" sz="1200" i="1" dirty="0">
                <a:latin typeface="Times-Italic"/>
              </a:rPr>
              <a:t>f v</a:t>
            </a:r>
            <a:r>
              <a:rPr lang="en-US" sz="800" i="1" dirty="0">
                <a:latin typeface="Times-Italic"/>
              </a:rPr>
              <a:t>5 </a:t>
            </a:r>
          </a:p>
          <a:p>
            <a:pPr algn="ctr"/>
            <a:r>
              <a:rPr lang="en-US" sz="1200" dirty="0">
                <a:latin typeface="Times-Roman"/>
              </a:rPr>
              <a:t>is a walk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29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WALKS, PATHS and CIRCUITS</a:t>
            </a:r>
          </a:p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</a:p>
          <a:p>
            <a:pPr algn="ctr"/>
            <a:r>
              <a:rPr lang="en-US" sz="1000" dirty="0">
                <a:cs typeface="Times New Roman" panose="02020603050405020304" pitchFamily="18" charset="0"/>
              </a:rPr>
              <a:t>Vertices with which a walk </a:t>
            </a:r>
            <a:r>
              <a:rPr lang="en-US" sz="1000" b="1" dirty="0">
                <a:cs typeface="Times New Roman" panose="02020603050405020304" pitchFamily="18" charset="0"/>
              </a:rPr>
              <a:t>Begins</a:t>
            </a:r>
            <a:r>
              <a:rPr lang="en-US" sz="1000" dirty="0">
                <a:cs typeface="Times New Roman" panose="02020603050405020304" pitchFamily="18" charset="0"/>
              </a:rPr>
              <a:t> and </a:t>
            </a:r>
            <a:r>
              <a:rPr lang="en-US" sz="1000" b="1" dirty="0">
                <a:cs typeface="Times New Roman" panose="02020603050405020304" pitchFamily="18" charset="0"/>
              </a:rPr>
              <a:t>Ends</a:t>
            </a:r>
            <a:r>
              <a:rPr lang="en-US" sz="1000" dirty="0">
                <a:cs typeface="Times New Roman" panose="02020603050405020304" pitchFamily="18" charset="0"/>
              </a:rPr>
              <a:t> are called </a:t>
            </a:r>
            <a:r>
              <a:rPr lang="en-US" sz="1000" b="1" u="sng" dirty="0">
                <a:cs typeface="Times New Roman" panose="02020603050405020304" pitchFamily="18" charset="0"/>
              </a:rPr>
              <a:t>Terminal Vertices.</a:t>
            </a:r>
          </a:p>
          <a:p>
            <a:endParaRPr lang="en-US" sz="1000" b="1" u="sng" dirty="0">
              <a:cs typeface="Times New Roman" panose="02020603050405020304" pitchFamily="18" charset="0"/>
            </a:endParaRPr>
          </a:p>
          <a:p>
            <a:r>
              <a:rPr lang="en-US" sz="1000" b="1" u="sng" dirty="0">
                <a:cs typeface="Times New Roman" panose="02020603050405020304" pitchFamily="18" charset="0"/>
              </a:rPr>
              <a:t>CLOSED WALK:</a:t>
            </a:r>
          </a:p>
          <a:p>
            <a:pPr algn="ctr"/>
            <a:r>
              <a:rPr lang="en-US" sz="1000" dirty="0">
                <a:cs typeface="Times New Roman" panose="02020603050405020304" pitchFamily="18" charset="0"/>
              </a:rPr>
              <a:t>A walk that begin and end at the same vertex is called closed walk.</a:t>
            </a:r>
          </a:p>
          <a:p>
            <a:pPr algn="ctr"/>
            <a:endParaRPr lang="en-US" sz="1000" dirty="0">
              <a:cs typeface="Times New Roman" panose="02020603050405020304" pitchFamily="18" charset="0"/>
            </a:endParaRPr>
          </a:p>
          <a:p>
            <a:r>
              <a:rPr lang="en-US" sz="1000" b="1" u="sng" dirty="0">
                <a:cs typeface="Times New Roman" panose="02020603050405020304" pitchFamily="18" charset="0"/>
              </a:rPr>
              <a:t>OPEN WALK:</a:t>
            </a:r>
          </a:p>
          <a:p>
            <a:pPr algn="ctr"/>
            <a:r>
              <a:rPr lang="en-US" sz="1000" dirty="0">
                <a:cs typeface="Times New Roman" panose="02020603050405020304" pitchFamily="18" charset="0"/>
              </a:rPr>
              <a:t>A walk that have distinct terminal vertices is called opened walk.</a:t>
            </a:r>
          </a:p>
          <a:p>
            <a:pPr algn="ctr"/>
            <a:endParaRPr lang="en-US" sz="1000" dirty="0"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85AC1-E252-43F6-A64F-CBD491B36884}"/>
              </a:ext>
            </a:extLst>
          </p:cNvPr>
          <p:cNvSpPr/>
          <p:nvPr/>
        </p:nvSpPr>
        <p:spPr>
          <a:xfrm>
            <a:off x="1695450" y="2230274"/>
            <a:ext cx="230505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i="1" dirty="0">
                <a:latin typeface="Times-Italic"/>
              </a:rPr>
              <a:t>v</a:t>
            </a:r>
            <a:r>
              <a:rPr lang="en-US" sz="800" i="1" dirty="0">
                <a:latin typeface="Times-Italic"/>
              </a:rPr>
              <a:t>1 </a:t>
            </a:r>
            <a:r>
              <a:rPr lang="en-US" sz="1200" i="1" dirty="0">
                <a:latin typeface="Times-Italic"/>
              </a:rPr>
              <a:t>a v</a:t>
            </a:r>
            <a:r>
              <a:rPr lang="en-US" sz="800" i="1" dirty="0">
                <a:latin typeface="Times-Italic"/>
              </a:rPr>
              <a:t>2 </a:t>
            </a:r>
            <a:r>
              <a:rPr lang="en-US" sz="1200" i="1" dirty="0">
                <a:latin typeface="Times-Italic"/>
              </a:rPr>
              <a:t>b v</a:t>
            </a:r>
            <a:r>
              <a:rPr lang="en-US" sz="800" i="1" dirty="0">
                <a:latin typeface="Times-Italic"/>
              </a:rPr>
              <a:t>3 </a:t>
            </a:r>
            <a:r>
              <a:rPr lang="en-US" sz="1200" i="1" dirty="0">
                <a:latin typeface="Times-Italic"/>
              </a:rPr>
              <a:t>c v</a:t>
            </a:r>
            <a:r>
              <a:rPr lang="en-US" sz="800" i="1" dirty="0">
                <a:latin typeface="Times-Italic"/>
              </a:rPr>
              <a:t>3 </a:t>
            </a:r>
            <a:r>
              <a:rPr lang="en-US" sz="1200" dirty="0">
                <a:latin typeface="Times-Roman"/>
              </a:rPr>
              <a:t>is a </a:t>
            </a:r>
            <a:r>
              <a:rPr lang="en-US" sz="1200" b="1" dirty="0">
                <a:latin typeface="Times-Roman"/>
              </a:rPr>
              <a:t>open walk</a:t>
            </a:r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3A9FF-EAD4-4E51-A5CC-050AACA3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051546"/>
            <a:ext cx="1228075" cy="10504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FBF4DF-3E43-4B15-B351-0C9D63E99A01}"/>
              </a:ext>
            </a:extLst>
          </p:cNvPr>
          <p:cNvSpPr/>
          <p:nvPr/>
        </p:nvSpPr>
        <p:spPr>
          <a:xfrm>
            <a:off x="1695450" y="2644775"/>
            <a:ext cx="230505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i="1" dirty="0">
                <a:latin typeface="Times-Italic"/>
              </a:rPr>
              <a:t>v</a:t>
            </a:r>
            <a:r>
              <a:rPr lang="en-US" sz="800" i="1" dirty="0">
                <a:latin typeface="Times-Italic"/>
              </a:rPr>
              <a:t>1 </a:t>
            </a:r>
            <a:r>
              <a:rPr lang="en-US" sz="1200" i="1" dirty="0">
                <a:latin typeface="Times-Italic"/>
              </a:rPr>
              <a:t>a v</a:t>
            </a:r>
            <a:r>
              <a:rPr lang="en-US" sz="800" i="1" dirty="0">
                <a:latin typeface="Times-Italic"/>
              </a:rPr>
              <a:t>2 </a:t>
            </a:r>
            <a:r>
              <a:rPr lang="en-US" sz="1200" i="1" dirty="0">
                <a:latin typeface="Times-Italic"/>
              </a:rPr>
              <a:t>b v</a:t>
            </a:r>
            <a:r>
              <a:rPr lang="en-US" sz="800" i="1" dirty="0">
                <a:latin typeface="Times-Italic"/>
              </a:rPr>
              <a:t>3 </a:t>
            </a:r>
            <a:r>
              <a:rPr lang="en-US" sz="1200" i="1" dirty="0">
                <a:latin typeface="Times-Italic"/>
              </a:rPr>
              <a:t>g v</a:t>
            </a:r>
            <a:r>
              <a:rPr lang="en-US" sz="800" i="1" dirty="0">
                <a:latin typeface="Times-Italic"/>
              </a:rPr>
              <a:t>1 </a:t>
            </a:r>
            <a:r>
              <a:rPr lang="en-US" sz="1200" dirty="0">
                <a:latin typeface="Times-Roman"/>
              </a:rPr>
              <a:t>is a </a:t>
            </a:r>
            <a:r>
              <a:rPr lang="en-US" sz="1200" b="1" dirty="0">
                <a:latin typeface="Times-Roman"/>
              </a:rPr>
              <a:t>closed walk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558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WALKS, PATHS and CIRCUITS</a:t>
            </a:r>
          </a:p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 algn="ctr"/>
            <a:endParaRPr lang="en-US" sz="1000" dirty="0"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cs typeface="Times New Roman" panose="02020603050405020304" pitchFamily="18" charset="0"/>
              </a:rPr>
              <a:t>An open walk in which no vertex appears more than once is called path (or a simple path or an elementary path).</a:t>
            </a:r>
          </a:p>
          <a:p>
            <a:pPr algn="ctr"/>
            <a:endParaRPr lang="en-US" sz="1000" dirty="0"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A path does not intersect with itself.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The number of edges in a path is called </a:t>
            </a:r>
            <a:r>
              <a:rPr lang="en-US" sz="1000" i="1" dirty="0">
                <a:cs typeface="Times New Roman" panose="02020603050405020304" pitchFamily="18" charset="0"/>
              </a:rPr>
              <a:t>length of a path</a:t>
            </a:r>
            <a:r>
              <a:rPr lang="en-US" sz="1000" dirty="0"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Terminal vertices of a path are of degree 1 and the rest of vertices (intermediate vertices) are of degree 2</a:t>
            </a:r>
          </a:p>
          <a:p>
            <a:endParaRPr lang="en-US" sz="1000" dirty="0"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cs typeface="Times New Roman" panose="02020603050405020304" pitchFamily="18" charset="0"/>
              </a:rPr>
              <a:t>Self-loop can be included in a WALK but not in a PATH.</a:t>
            </a:r>
          </a:p>
          <a:p>
            <a:pPr algn="ctr"/>
            <a:endParaRPr lang="en-US" sz="800" dirty="0"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85AC1-E252-43F6-A64F-CBD491B36884}"/>
              </a:ext>
            </a:extLst>
          </p:cNvPr>
          <p:cNvSpPr/>
          <p:nvPr/>
        </p:nvSpPr>
        <p:spPr>
          <a:xfrm>
            <a:off x="1932874" y="2416703"/>
            <a:ext cx="2067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 a v2 b v3 d v4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3A9FF-EAD4-4E51-A5CC-050AACA3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348437"/>
            <a:ext cx="1228075" cy="10504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FBF4DF-3E43-4B15-B351-0C9D63E99A01}"/>
              </a:ext>
            </a:extLst>
          </p:cNvPr>
          <p:cNvSpPr/>
          <p:nvPr/>
        </p:nvSpPr>
        <p:spPr>
          <a:xfrm>
            <a:off x="1932874" y="2895876"/>
            <a:ext cx="2201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 b v3 c v3 d v4 e v2 f v5 </a:t>
            </a:r>
          </a:p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a path.</a:t>
            </a:r>
          </a:p>
        </p:txBody>
      </p:sp>
    </p:spTree>
    <p:extLst>
      <p:ext uri="{BB962C8B-B14F-4D97-AF65-F5344CB8AC3E}">
        <p14:creationId xmlns:p14="http://schemas.microsoft.com/office/powerpoint/2010/main" val="268160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WALKS, PATHS and CIRCUITS</a:t>
            </a:r>
          </a:p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  <a:p>
            <a:pPr algn="ctr"/>
            <a:endParaRPr lang="en-US" sz="1000" dirty="0"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cs typeface="Times New Roman" panose="02020603050405020304" pitchFamily="18" charset="0"/>
              </a:rPr>
              <a:t>A closed walk in which no vertex (except the initial and the final vertex) appears more than once is called a </a:t>
            </a:r>
            <a:r>
              <a:rPr lang="en-US" sz="1000" dirty="0" err="1">
                <a:cs typeface="Times New Roman" panose="02020603050405020304" pitchFamily="18" charset="0"/>
              </a:rPr>
              <a:t>circui</a:t>
            </a:r>
            <a:r>
              <a:rPr lang="en-US" sz="1000" dirty="0"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1000" dirty="0"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A circuit is a closed, non-intersecting walk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Every vertex in a circuit is of degree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Circuit is also called a </a:t>
            </a:r>
            <a:r>
              <a:rPr lang="en-US" sz="1000" i="1" u="sng" dirty="0">
                <a:cs typeface="Times New Roman" panose="02020603050405020304" pitchFamily="18" charset="0"/>
              </a:rPr>
              <a:t>Cycle, Elementary Cycle, Circular Path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85AC1-E252-43F6-A64F-CBD491B36884}"/>
              </a:ext>
            </a:extLst>
          </p:cNvPr>
          <p:cNvSpPr/>
          <p:nvPr/>
        </p:nvSpPr>
        <p:spPr>
          <a:xfrm>
            <a:off x="2142425" y="2263775"/>
            <a:ext cx="2067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 b v3 d v4 e v2 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circuit.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3A9FF-EAD4-4E51-A5CC-050AACA3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925569"/>
            <a:ext cx="1619222" cy="13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2A4FD-DBC1-43BE-B84A-E683C2FF2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6109" b="6136"/>
          <a:stretch/>
        </p:blipFill>
        <p:spPr>
          <a:xfrm>
            <a:off x="2781299" y="353528"/>
            <a:ext cx="1828801" cy="8951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98DF93-ED9F-4B3D-871A-990D5CC15494}"/>
              </a:ext>
            </a:extLst>
          </p:cNvPr>
          <p:cNvSpPr/>
          <p:nvPr/>
        </p:nvSpPr>
        <p:spPr>
          <a:xfrm>
            <a:off x="-12469" y="616454"/>
            <a:ext cx="3354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231F20"/>
                </a:solidFill>
                <a:latin typeface="Times-Roman"/>
              </a:rPr>
              <a:t>A graph </a:t>
            </a:r>
            <a:r>
              <a:rPr lang="en-US" sz="900" b="1" dirty="0">
                <a:solidFill>
                  <a:srgbClr val="231F20"/>
                </a:solidFill>
                <a:latin typeface="Times-Roman"/>
              </a:rPr>
              <a:t>G</a:t>
            </a:r>
            <a:r>
              <a:rPr lang="en-US" sz="900" dirty="0">
                <a:solidFill>
                  <a:srgbClr val="231F20"/>
                </a:solidFill>
                <a:latin typeface="Times-Roman"/>
              </a:rPr>
              <a:t> is defined by the sets </a:t>
            </a:r>
            <a:r>
              <a:rPr lang="en-US" sz="900" b="1" i="1" dirty="0">
                <a:solidFill>
                  <a:srgbClr val="FF0000"/>
                </a:solidFill>
                <a:latin typeface="Times-Roman"/>
              </a:rPr>
              <a:t>V(G)</a:t>
            </a:r>
            <a:r>
              <a:rPr lang="en-US" sz="900" i="1" dirty="0">
                <a:solidFill>
                  <a:srgbClr val="FF0000"/>
                </a:solidFill>
                <a:latin typeface="Times-Roman"/>
              </a:rPr>
              <a:t> = {</a:t>
            </a:r>
            <a:r>
              <a:rPr lang="en-US" sz="900" i="1" dirty="0">
                <a:solidFill>
                  <a:srgbClr val="FF0000"/>
                </a:solidFill>
                <a:latin typeface="Times-Italic"/>
              </a:rPr>
              <a:t>u, v, w, x, y, z</a:t>
            </a:r>
            <a:r>
              <a:rPr lang="en-US" sz="900" i="1" dirty="0">
                <a:solidFill>
                  <a:srgbClr val="FF0000"/>
                </a:solidFill>
                <a:latin typeface="Times-Roman"/>
              </a:rPr>
              <a:t>} </a:t>
            </a:r>
            <a:r>
              <a:rPr lang="en-US" sz="900" dirty="0">
                <a:solidFill>
                  <a:srgbClr val="231F20"/>
                </a:solidFill>
                <a:latin typeface="Times-Roman"/>
              </a:rPr>
              <a:t>and</a:t>
            </a:r>
          </a:p>
          <a:p>
            <a:r>
              <a:rPr lang="en-US" sz="900" dirty="0">
                <a:solidFill>
                  <a:srgbClr val="231F20"/>
                </a:solidFill>
                <a:latin typeface="Times-Roman"/>
              </a:rPr>
              <a:t>	                    </a:t>
            </a:r>
            <a:r>
              <a:rPr lang="en-US" sz="900" b="1" i="1" dirty="0">
                <a:solidFill>
                  <a:srgbClr val="C00000"/>
                </a:solidFill>
                <a:latin typeface="Times-Roman"/>
              </a:rPr>
              <a:t>E(G)</a:t>
            </a:r>
            <a:r>
              <a:rPr lang="en-US" sz="900" i="1" dirty="0">
                <a:solidFill>
                  <a:srgbClr val="C00000"/>
                </a:solidFill>
                <a:latin typeface="Times-Roman"/>
              </a:rPr>
              <a:t> = {</a:t>
            </a:r>
            <a:r>
              <a:rPr lang="en-US" sz="900" i="1" dirty="0" err="1">
                <a:solidFill>
                  <a:srgbClr val="C00000"/>
                </a:solidFill>
                <a:latin typeface="Times-Italic"/>
              </a:rPr>
              <a:t>uv</a:t>
            </a:r>
            <a:r>
              <a:rPr lang="en-US" sz="900" i="1" dirty="0">
                <a:solidFill>
                  <a:srgbClr val="C00000"/>
                </a:solidFill>
                <a:latin typeface="Times-Italic"/>
              </a:rPr>
              <a:t>, </a:t>
            </a:r>
            <a:r>
              <a:rPr lang="en-US" sz="900" i="1" dirty="0" err="1">
                <a:solidFill>
                  <a:srgbClr val="C00000"/>
                </a:solidFill>
                <a:latin typeface="Times-Italic"/>
              </a:rPr>
              <a:t>uw</a:t>
            </a:r>
            <a:r>
              <a:rPr lang="en-US" sz="900" i="1" dirty="0">
                <a:solidFill>
                  <a:srgbClr val="C00000"/>
                </a:solidFill>
                <a:latin typeface="Times-Italic"/>
              </a:rPr>
              <a:t>, </a:t>
            </a:r>
            <a:r>
              <a:rPr lang="en-US" sz="900" i="1" dirty="0" err="1">
                <a:solidFill>
                  <a:srgbClr val="C00000"/>
                </a:solidFill>
                <a:latin typeface="Times-Italic"/>
              </a:rPr>
              <a:t>wx</a:t>
            </a:r>
            <a:r>
              <a:rPr lang="en-US" sz="900" i="1" dirty="0">
                <a:solidFill>
                  <a:srgbClr val="C00000"/>
                </a:solidFill>
                <a:latin typeface="Times-Italic"/>
              </a:rPr>
              <a:t>, </a:t>
            </a:r>
            <a:r>
              <a:rPr lang="en-US" sz="900" i="1" dirty="0" err="1">
                <a:solidFill>
                  <a:srgbClr val="C00000"/>
                </a:solidFill>
                <a:latin typeface="Times-Italic"/>
              </a:rPr>
              <a:t>xy</a:t>
            </a:r>
            <a:r>
              <a:rPr lang="en-US" sz="900" i="1" dirty="0">
                <a:solidFill>
                  <a:srgbClr val="C00000"/>
                </a:solidFill>
                <a:latin typeface="Times-Italic"/>
              </a:rPr>
              <a:t>, </a:t>
            </a:r>
            <a:r>
              <a:rPr lang="en-US" sz="900" i="1" dirty="0" err="1">
                <a:solidFill>
                  <a:srgbClr val="C00000"/>
                </a:solidFill>
                <a:latin typeface="Times-Italic"/>
              </a:rPr>
              <a:t>xz</a:t>
            </a:r>
            <a:r>
              <a:rPr lang="en-US" sz="900" i="1" dirty="0">
                <a:solidFill>
                  <a:srgbClr val="C00000"/>
                </a:solidFill>
                <a:latin typeface="Times-Roman"/>
              </a:rPr>
              <a:t>}.</a:t>
            </a:r>
            <a:endParaRPr lang="en-US" sz="900" i="1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F908D-90C0-4060-B1AE-00AD76234F5C}"/>
              </a:ext>
            </a:extLst>
          </p:cNvPr>
          <p:cNvSpPr/>
          <p:nvPr/>
        </p:nvSpPr>
        <p:spPr>
          <a:xfrm>
            <a:off x="0" y="1075239"/>
            <a:ext cx="399391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·"/>
            </a:pPr>
            <a:r>
              <a:rPr lang="en-US" sz="900" dirty="0">
                <a:solidFill>
                  <a:srgbClr val="000000"/>
                </a:solidFill>
                <a:latin typeface="Times-Roman"/>
              </a:rPr>
              <a:t>The set V(G) is called the vertex set of G and E(G) is the edge set of G.</a:t>
            </a:r>
          </a:p>
          <a:p>
            <a:pPr marL="171450" indent="-171450">
              <a:buFont typeface="Symbol" panose="05050102010706020507" pitchFamily="18" charset="2"/>
              <a:buChar char="·"/>
            </a:pPr>
            <a:endParaRPr lang="en-US" sz="900" dirty="0">
              <a:solidFill>
                <a:srgbClr val="000000"/>
              </a:solidFill>
              <a:latin typeface="Times-Roman"/>
            </a:endParaRPr>
          </a:p>
          <a:p>
            <a:pPr marL="171450" indent="-171450">
              <a:buFont typeface="Symbol" panose="05050102010706020507" pitchFamily="18" charset="2"/>
              <a:buChar char="·"/>
            </a:pPr>
            <a:r>
              <a:rPr lang="en-US" sz="900" dirty="0">
                <a:solidFill>
                  <a:srgbClr val="000000"/>
                </a:solidFill>
                <a:latin typeface="Times-Roman"/>
              </a:rPr>
              <a:t>A graph with p-vertices and q-edges is called a (p, q) graph.</a:t>
            </a:r>
          </a:p>
          <a:p>
            <a:pPr marL="171450" indent="-171450">
              <a:buFont typeface="Symbol" panose="05050102010706020507" pitchFamily="18" charset="2"/>
              <a:buChar char="·"/>
            </a:pPr>
            <a:endParaRPr lang="en-US" sz="900" dirty="0">
              <a:solidFill>
                <a:srgbClr val="000000"/>
              </a:solidFill>
              <a:latin typeface="Times-Roman"/>
            </a:endParaRPr>
          </a:p>
          <a:p>
            <a:pPr marL="171450" indent="-171450">
              <a:buFont typeface="Symbol" panose="05050102010706020507" pitchFamily="18" charset="2"/>
              <a:buChar char="·"/>
            </a:pPr>
            <a:r>
              <a:rPr lang="en-US" sz="900" dirty="0">
                <a:solidFill>
                  <a:srgbClr val="000000"/>
                </a:solidFill>
                <a:latin typeface="Times-Roman"/>
              </a:rPr>
              <a:t>The (1, 0) graph is called trivial graph.</a:t>
            </a:r>
          </a:p>
          <a:p>
            <a:pPr marL="171450" indent="-171450">
              <a:buFont typeface="Symbol" panose="05050102010706020507" pitchFamily="18" charset="2"/>
              <a:buChar char="·"/>
            </a:pPr>
            <a:endParaRPr lang="en-US" sz="900" dirty="0">
              <a:solidFill>
                <a:srgbClr val="000000"/>
              </a:solidFill>
              <a:latin typeface="Times-Roman"/>
            </a:endParaRPr>
          </a:p>
          <a:p>
            <a:pPr marL="171450" indent="-171450">
              <a:buFont typeface="Symbol" panose="05050102010706020507" pitchFamily="18" charset="2"/>
              <a:buChar char="·"/>
            </a:pPr>
            <a:r>
              <a:rPr lang="en-US" sz="900" dirty="0">
                <a:solidFill>
                  <a:srgbClr val="000000"/>
                </a:solidFill>
                <a:latin typeface="Times-Roman"/>
              </a:rPr>
              <a:t>An edge having the same vertex as its end vertices is called a self-loop.</a:t>
            </a:r>
          </a:p>
          <a:p>
            <a:endParaRPr lang="en-US" sz="90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171450" indent="-171450">
              <a:buFont typeface="Symbol" panose="05050102010706020507" pitchFamily="18" charset="2"/>
              <a:buChar char="·"/>
            </a:pPr>
            <a:r>
              <a:rPr lang="en-US" sz="900" dirty="0">
                <a:solidFill>
                  <a:srgbClr val="000000"/>
                </a:solidFill>
                <a:latin typeface="Times-Roman"/>
              </a:rPr>
              <a:t>More than one edge associated a given pair of vertices called </a:t>
            </a:r>
            <a:r>
              <a:rPr lang="en-US" sz="900" b="1" dirty="0">
                <a:solidFill>
                  <a:srgbClr val="000000"/>
                </a:solidFill>
                <a:latin typeface="Times-Bold"/>
              </a:rPr>
              <a:t>parallel edges</a:t>
            </a:r>
            <a:r>
              <a:rPr lang="en-US" sz="900" dirty="0">
                <a:solidFill>
                  <a:srgbClr val="000000"/>
                </a:solidFill>
                <a:latin typeface="Times-Roman"/>
              </a:rPr>
              <a:t>.</a:t>
            </a:r>
          </a:p>
          <a:p>
            <a:pPr marL="171450" indent="-171450">
              <a:buFont typeface="Symbol" panose="05050102010706020507" pitchFamily="18" charset="2"/>
              <a:buChar char="·"/>
            </a:pPr>
            <a:endParaRPr lang="en-US" sz="900" dirty="0">
              <a:solidFill>
                <a:srgbClr val="000000"/>
              </a:solidFill>
              <a:latin typeface="Times-Roman"/>
            </a:endParaRPr>
          </a:p>
          <a:p>
            <a:pPr indent="-171450">
              <a:buFont typeface="Symbol" panose="05050102010706020507" pitchFamily="18" charset="2"/>
              <a:buChar char="·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of any two edges is not a vertex.</a:t>
            </a:r>
          </a:p>
          <a:p>
            <a:pPr indent="-171450">
              <a:buFont typeface="Symbol" panose="05050102010706020507" pitchFamily="18" charset="2"/>
              <a:buChar char="·"/>
            </a:pPr>
            <a:endParaRPr lang="en-US" sz="900" dirty="0"/>
          </a:p>
          <a:p>
            <a:pPr marL="171450" indent="-171450">
              <a:buFont typeface="Symbol" panose="05050102010706020507" pitchFamily="18" charset="2"/>
              <a:buChar char="·"/>
            </a:pPr>
            <a:endParaRPr lang="en-US" sz="900" dirty="0">
              <a:solidFill>
                <a:srgbClr val="000000"/>
              </a:solidFill>
              <a:latin typeface="Times-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F4DE2-17DC-4F58-A365-B777CD01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960" y="2402108"/>
            <a:ext cx="1467838" cy="99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8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WALKS, PATHS and CIRCUITS</a:t>
            </a:r>
          </a:p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  <a:p>
            <a:pPr algn="ctr"/>
            <a:endParaRPr lang="en-US" sz="1000" dirty="0"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cs typeface="Times New Roman" panose="02020603050405020304" pitchFamily="18" charset="0"/>
              </a:rPr>
              <a:t>A closed walk in which no vertex (except the initial and the final vertex) appears more than once is called a circuit.</a:t>
            </a:r>
          </a:p>
          <a:p>
            <a:pPr algn="ctr"/>
            <a:endParaRPr lang="en-US" sz="1000" dirty="0"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A circuit is a closed, non-intersecting walk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Every vertex in a circuit is of degree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Circuit is also called a </a:t>
            </a:r>
            <a:r>
              <a:rPr lang="en-US" sz="1000" i="1" u="sng" dirty="0">
                <a:cs typeface="Times New Roman" panose="02020603050405020304" pitchFamily="18" charset="0"/>
              </a:rPr>
              <a:t>Cycle, Elementary Cycle, Circular 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Every self-loop is a circuit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85AC1-E252-43F6-A64F-CBD491B36884}"/>
              </a:ext>
            </a:extLst>
          </p:cNvPr>
          <p:cNvSpPr/>
          <p:nvPr/>
        </p:nvSpPr>
        <p:spPr>
          <a:xfrm>
            <a:off x="2019302" y="2416175"/>
            <a:ext cx="2067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 b v3 d v4 e v2 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circuit.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3A9FF-EAD4-4E51-A5CC-050AACA3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38843"/>
            <a:ext cx="1371600" cy="11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WALKS, PATHS and CIRCUITS</a:t>
            </a:r>
          </a:p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concepts of a path and a circuit are simple, formal definition can be explained with the following flow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F4E4F-56D1-4E2A-A2E5-17A72B6EB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4"/>
          <a:stretch/>
        </p:blipFill>
        <p:spPr>
          <a:xfrm>
            <a:off x="323850" y="1271219"/>
            <a:ext cx="3813303" cy="18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CONNECTEDNESS:</a:t>
            </a:r>
          </a:p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/>
              <a:t>A graph G is said to be </a:t>
            </a:r>
            <a:r>
              <a:rPr lang="en-US" sz="1100" b="1" dirty="0"/>
              <a:t>connected </a:t>
            </a:r>
            <a:r>
              <a:rPr lang="en-US" sz="1100" dirty="0"/>
              <a:t>if there is at least one path between every pair of vertices in G.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Otherwise, G is disconnected.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2722-38A9-44D0-9B97-744D933D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3" y="1730375"/>
            <a:ext cx="2044395" cy="129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7FCB1-5FD3-4CA7-AFAB-CE96EA80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77" y="1795524"/>
            <a:ext cx="2044395" cy="12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6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A disconnected graph consists of two or more connected graphs. Each of these connected subgraphs is called a component.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10F33-AE47-4607-8039-0A3E15EE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70" y="1697199"/>
            <a:ext cx="2676959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0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Lists:</a:t>
            </a:r>
          </a:p>
          <a:p>
            <a:endParaRPr lang="en-US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/>
              <a:t>A way to represent a graph with no multiple edges is to use </a:t>
            </a:r>
            <a:r>
              <a:rPr lang="en-US" sz="1100" b="1" dirty="0"/>
              <a:t>adjacency lists</a:t>
            </a:r>
            <a:r>
              <a:rPr lang="en-US" sz="1100" dirty="0"/>
              <a:t>, which specify the vertices that are adjacent to each vertex</a:t>
            </a:r>
            <a:endParaRPr lang="en-US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12E8C-FD4A-41DF-9EBF-FEBFCD98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174868"/>
            <a:ext cx="1202514" cy="1028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2333A-1612-45B5-BAB3-6E0BE4C71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72" y="1184706"/>
            <a:ext cx="1736622" cy="1104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9045F-B5D8-4F03-8EB6-1D5DC5FFC1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83" t="7647"/>
          <a:stretch/>
        </p:blipFill>
        <p:spPr>
          <a:xfrm>
            <a:off x="717550" y="2279961"/>
            <a:ext cx="1252552" cy="11047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D6F0ED-1614-464D-A87A-6A58307B0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163" y="2412620"/>
            <a:ext cx="1726531" cy="101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Matrix:</a:t>
            </a:r>
          </a:p>
          <a:p>
            <a:endParaRPr lang="en-US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Graphs can be represented using matrices</a:t>
            </a:r>
            <a:r>
              <a:rPr lang="en-US" sz="1400" b="0" i="0" dirty="0">
                <a:solidFill>
                  <a:srgbClr val="242021"/>
                </a:solidFill>
                <a:effectLst/>
                <a:latin typeface="Times-Roman"/>
              </a:rPr>
              <a:t>.</a:t>
            </a:r>
          </a:p>
          <a:p>
            <a:pPr algn="ctr"/>
            <a:endParaRPr lang="en-US" sz="1400" dirty="0">
              <a:solidFill>
                <a:srgbClr val="242021"/>
              </a:solidFill>
              <a:latin typeface="Times-Roman"/>
            </a:endParaRPr>
          </a:p>
          <a:p>
            <a:pPr algn="ctr"/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Suppose that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G 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MTSYN"/>
              </a:rPr>
              <a:t>=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(V, E) 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is a simple graph where 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MTSYN"/>
              </a:rPr>
              <a:t>|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V 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MTSYN"/>
              </a:rPr>
              <a:t>| =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n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. Suppose that the vertices of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G 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are listed arbitrarily as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Times-Italic"/>
              </a:rPr>
              <a:t>v</a:t>
            </a:r>
            <a:r>
              <a:rPr lang="en-US" sz="1200" b="0" i="0" baseline="-25000" dirty="0">
                <a:solidFill>
                  <a:srgbClr val="242021"/>
                </a:solidFill>
                <a:effectLst/>
                <a:latin typeface="Times-Roman"/>
              </a:rPr>
              <a:t>1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,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Times-Italic"/>
              </a:rPr>
              <a:t>v</a:t>
            </a:r>
            <a:r>
              <a:rPr lang="en-US" sz="1200" baseline="-25000" dirty="0">
                <a:solidFill>
                  <a:srgbClr val="242021"/>
                </a:solidFill>
                <a:latin typeface="Times-Roman"/>
              </a:rPr>
              <a:t>2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, . . . , </a:t>
            </a:r>
            <a:r>
              <a:rPr lang="en-US" sz="1200" b="0" i="1" dirty="0" err="1">
                <a:solidFill>
                  <a:srgbClr val="242021"/>
                </a:solidFill>
                <a:effectLst/>
                <a:latin typeface="Times-Italic"/>
              </a:rPr>
              <a:t>v</a:t>
            </a:r>
            <a:r>
              <a:rPr lang="en-US" sz="1200" baseline="-25000" dirty="0" err="1">
                <a:solidFill>
                  <a:srgbClr val="242021"/>
                </a:solidFill>
                <a:latin typeface="Times-Roman"/>
              </a:rPr>
              <a:t>n</a:t>
            </a:r>
            <a:r>
              <a:rPr lang="en-US" sz="1200" b="0" i="0" dirty="0" err="1">
                <a:solidFill>
                  <a:srgbClr val="242021"/>
                </a:solidFill>
                <a:effectLst/>
                <a:latin typeface="Times-Roman"/>
              </a:rPr>
              <a:t>.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The </a:t>
            </a:r>
            <a:r>
              <a:rPr lang="en-US" sz="1200" b="1" i="0" dirty="0">
                <a:solidFill>
                  <a:srgbClr val="242021"/>
                </a:solidFill>
                <a:effectLst/>
                <a:latin typeface="Times-Bold"/>
              </a:rPr>
              <a:t>adjacency matrix A 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(or </a:t>
            </a:r>
            <a:r>
              <a:rPr lang="en-US" sz="1200" b="1" i="0" dirty="0">
                <a:solidFill>
                  <a:srgbClr val="242021"/>
                </a:solidFill>
                <a:effectLst/>
                <a:latin typeface="Times-Bold"/>
              </a:rPr>
              <a:t>A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G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) of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G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, with respect to this listing of the vertices, is the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n 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Palatino-Roman"/>
              </a:rPr>
              <a:t>x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n 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zero–one matrix with 1 as its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(</a:t>
            </a:r>
            <a:r>
              <a:rPr lang="en-US" sz="1200" b="0" i="1" dirty="0" err="1">
                <a:solidFill>
                  <a:srgbClr val="242021"/>
                </a:solidFill>
                <a:effectLst/>
                <a:latin typeface="MTMI"/>
              </a:rPr>
              <a:t>i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, j)</a:t>
            </a:r>
            <a:r>
              <a:rPr lang="en-US" sz="1200" b="0" i="0" dirty="0" err="1">
                <a:solidFill>
                  <a:srgbClr val="242021"/>
                </a:solidFill>
                <a:effectLst/>
                <a:latin typeface="Times-Roman"/>
              </a:rPr>
              <a:t>th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 entry when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Times-Italic"/>
              </a:rPr>
              <a:t>v</a:t>
            </a:r>
            <a:r>
              <a:rPr lang="en-US" sz="1200" baseline="-25000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US" sz="1200" i="1" baseline="-25000" dirty="0">
                <a:solidFill>
                  <a:srgbClr val="242021"/>
                </a:solidFill>
                <a:latin typeface="MTMI"/>
              </a:rPr>
              <a:t> 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and </a:t>
            </a:r>
            <a:r>
              <a:rPr lang="en-US" sz="1200" b="0" i="1" dirty="0" err="1">
                <a:solidFill>
                  <a:srgbClr val="242021"/>
                </a:solidFill>
                <a:effectLst/>
                <a:latin typeface="Times-Italic"/>
              </a:rPr>
              <a:t>v</a:t>
            </a:r>
            <a:r>
              <a:rPr lang="en-US" sz="1200" baseline="-25000" dirty="0" err="1">
                <a:solidFill>
                  <a:srgbClr val="242021"/>
                </a:solidFill>
                <a:latin typeface="Times-Roman"/>
              </a:rPr>
              <a:t>j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 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are adjacent, and 0 as its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(</a:t>
            </a:r>
            <a:r>
              <a:rPr lang="en-US" sz="1200" b="0" i="1" dirty="0" err="1">
                <a:solidFill>
                  <a:srgbClr val="242021"/>
                </a:solidFill>
                <a:effectLst/>
                <a:latin typeface="MTMI"/>
              </a:rPr>
              <a:t>i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MTMI"/>
              </a:rPr>
              <a:t>, j)</a:t>
            </a:r>
            <a:r>
              <a:rPr lang="en-US" sz="1200" b="0" i="0" dirty="0" err="1">
                <a:solidFill>
                  <a:srgbClr val="242021"/>
                </a:solidFill>
                <a:effectLst/>
                <a:latin typeface="Times-Roman"/>
              </a:rPr>
              <a:t>th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-Roman"/>
              </a:rPr>
              <a:t> entry when they are not adjacent. In other words, if its adjacency matrix is </a:t>
            </a:r>
            <a:r>
              <a:rPr lang="en-US" sz="1200" b="1" i="0" dirty="0">
                <a:solidFill>
                  <a:srgbClr val="242021"/>
                </a:solidFill>
                <a:effectLst/>
                <a:latin typeface="Times-Bold"/>
              </a:rPr>
              <a:t>A 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MTSYN"/>
              </a:rPr>
              <a:t>= [</a:t>
            </a:r>
            <a:r>
              <a:rPr lang="en-US" sz="1200" b="0" i="1" dirty="0" err="1">
                <a:solidFill>
                  <a:srgbClr val="242021"/>
                </a:solidFill>
                <a:effectLst/>
                <a:latin typeface="MTMI"/>
              </a:rPr>
              <a:t>a</a:t>
            </a:r>
            <a:r>
              <a:rPr lang="en-US" sz="1200" baseline="-25000" dirty="0" err="1">
                <a:solidFill>
                  <a:srgbClr val="242021"/>
                </a:solidFill>
                <a:latin typeface="Times-Roman"/>
              </a:rPr>
              <a:t>ij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MTSYN"/>
              </a:rPr>
              <a:t>]</a:t>
            </a:r>
            <a:r>
              <a:rPr lang="en-US" sz="1200" dirty="0"/>
              <a:t> </a:t>
            </a:r>
            <a:br>
              <a:rPr lang="en-US" sz="800" dirty="0"/>
            </a:br>
            <a:endParaRPr lang="en-US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49A70-9A04-402C-B059-37AE9979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620933"/>
            <a:ext cx="2115904" cy="5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93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0B1E3-3A48-4104-AC08-B095F030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663575"/>
            <a:ext cx="280987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581418-1A4B-4FE7-97AC-ED34FB596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82775"/>
            <a:ext cx="1343025" cy="1276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854F02-DD8F-4381-910E-DEFD2879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0" y="2063750"/>
            <a:ext cx="1209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58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146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Incidence Matrix:</a:t>
            </a:r>
          </a:p>
          <a:p>
            <a:endParaRPr lang="en-US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50" b="0" i="0" dirty="0">
                <a:solidFill>
                  <a:srgbClr val="242021"/>
                </a:solidFill>
                <a:effectLst/>
                <a:latin typeface="Times-Roman"/>
              </a:rPr>
              <a:t>Another way to represent graphs is to use </a:t>
            </a:r>
            <a:r>
              <a:rPr lang="en-US" sz="1050" b="1" i="0" dirty="0">
                <a:solidFill>
                  <a:srgbClr val="242021"/>
                </a:solidFill>
                <a:effectLst/>
                <a:latin typeface="Times-Bold"/>
              </a:rPr>
              <a:t>incidence matrices</a:t>
            </a:r>
            <a:r>
              <a:rPr lang="en-US" sz="1050" b="0" i="0" dirty="0">
                <a:solidFill>
                  <a:srgbClr val="242021"/>
                </a:solidFill>
                <a:effectLst/>
                <a:latin typeface="Times-Roman"/>
              </a:rPr>
              <a:t>.</a:t>
            </a:r>
            <a:r>
              <a:rPr lang="en-US" sz="800" dirty="0"/>
              <a:t> </a:t>
            </a:r>
            <a:br>
              <a:rPr lang="en-US" sz="1100" dirty="0"/>
            </a:br>
            <a:endParaRPr lang="en-US" sz="1100" dirty="0"/>
          </a:p>
          <a:p>
            <a:pPr algn="ctr"/>
            <a:r>
              <a:rPr lang="en-US" sz="1100" b="0" i="0" dirty="0">
                <a:solidFill>
                  <a:srgbClr val="242021"/>
                </a:solidFill>
                <a:effectLst/>
                <a:latin typeface="Times-Roman"/>
              </a:rPr>
              <a:t>Let 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G 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MTSYN"/>
              </a:rPr>
              <a:t>= 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(V, E) 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Times-Roman"/>
              </a:rPr>
              <a:t>be an undirected graph. </a:t>
            </a:r>
          </a:p>
          <a:p>
            <a:pPr algn="ctr"/>
            <a:r>
              <a:rPr lang="en-US" sz="1100" b="0" i="1" dirty="0">
                <a:solidFill>
                  <a:srgbClr val="242021"/>
                </a:solidFill>
                <a:effectLst/>
                <a:latin typeface="Times-Italic"/>
              </a:rPr>
              <a:t>v</a:t>
            </a:r>
            <a:r>
              <a:rPr lang="en-US" sz="1100" b="0" i="0" baseline="-25000" dirty="0">
                <a:solidFill>
                  <a:srgbClr val="242021"/>
                </a:solidFill>
                <a:effectLst/>
                <a:latin typeface="Times-Roman"/>
              </a:rPr>
              <a:t>1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, 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Times-Italic"/>
              </a:rPr>
              <a:t>v</a:t>
            </a:r>
            <a:r>
              <a:rPr lang="en-US" sz="1100" baseline="-25000" dirty="0">
                <a:solidFill>
                  <a:srgbClr val="242021"/>
                </a:solidFill>
                <a:latin typeface="Times-Roman"/>
              </a:rPr>
              <a:t>2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, . . . , </a:t>
            </a:r>
            <a:r>
              <a:rPr lang="en-US" sz="1100" b="0" i="1" dirty="0" err="1">
                <a:solidFill>
                  <a:srgbClr val="242021"/>
                </a:solidFill>
                <a:effectLst/>
                <a:latin typeface="Times-Italic"/>
              </a:rPr>
              <a:t>v</a:t>
            </a:r>
            <a:r>
              <a:rPr lang="en-US" sz="1100" baseline="-25000" dirty="0" err="1">
                <a:solidFill>
                  <a:srgbClr val="242021"/>
                </a:solidFill>
                <a:latin typeface="Times-Roman"/>
              </a:rPr>
              <a:t>n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 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Times-Roman"/>
              </a:rPr>
              <a:t>are the vertices and 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e</a:t>
            </a:r>
            <a:r>
              <a:rPr lang="en-US" sz="1100" baseline="-25000" dirty="0">
                <a:solidFill>
                  <a:srgbClr val="242021"/>
                </a:solidFill>
                <a:latin typeface="Times-Roman"/>
              </a:rPr>
              <a:t>1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, e</a:t>
            </a:r>
            <a:r>
              <a:rPr lang="en-US" sz="1100" baseline="-25000" dirty="0">
                <a:solidFill>
                  <a:srgbClr val="242021"/>
                </a:solidFill>
                <a:latin typeface="Times-Roman"/>
              </a:rPr>
              <a:t>2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, . . . , </a:t>
            </a:r>
            <a:r>
              <a:rPr lang="en-US" sz="1100" b="0" i="1" dirty="0" err="1">
                <a:solidFill>
                  <a:srgbClr val="242021"/>
                </a:solidFill>
                <a:effectLst/>
                <a:latin typeface="MTMI"/>
              </a:rPr>
              <a:t>e</a:t>
            </a:r>
            <a:r>
              <a:rPr lang="en-US" sz="1100" baseline="-25000" dirty="0" err="1">
                <a:solidFill>
                  <a:srgbClr val="242021"/>
                </a:solidFill>
                <a:latin typeface="Times-Roman"/>
              </a:rPr>
              <a:t>m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 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Times-Roman"/>
              </a:rPr>
              <a:t>are the edges</a:t>
            </a:r>
            <a:br>
              <a:rPr lang="en-US" sz="1100" b="0" i="0" dirty="0">
                <a:solidFill>
                  <a:srgbClr val="242021"/>
                </a:solidFill>
                <a:effectLst/>
                <a:latin typeface="Times-Roman"/>
              </a:rPr>
            </a:br>
            <a:r>
              <a:rPr lang="en-US" sz="1100" b="0" i="0" dirty="0">
                <a:solidFill>
                  <a:srgbClr val="242021"/>
                </a:solidFill>
                <a:effectLst/>
                <a:latin typeface="Times-Roman"/>
              </a:rPr>
              <a:t>of 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G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Times-Roman"/>
              </a:rPr>
              <a:t>. Then the incidence matrix with respect to this ordering of 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V 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Times-Roman"/>
              </a:rPr>
              <a:t>and 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E 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Times-Roman"/>
              </a:rPr>
              <a:t>is the 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n 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MTSYN"/>
              </a:rPr>
              <a:t>× </a:t>
            </a:r>
            <a:r>
              <a:rPr lang="en-US" sz="1100" b="0" i="1" dirty="0">
                <a:solidFill>
                  <a:srgbClr val="242021"/>
                </a:solidFill>
                <a:effectLst/>
                <a:latin typeface="MTMI"/>
              </a:rPr>
              <a:t>m 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Times-Roman"/>
              </a:rPr>
              <a:t>matrix </a:t>
            </a:r>
            <a:r>
              <a:rPr lang="en-US" sz="1100" b="1" i="0" dirty="0">
                <a:solidFill>
                  <a:srgbClr val="242021"/>
                </a:solidFill>
                <a:effectLst/>
                <a:latin typeface="Times-Bold"/>
              </a:rPr>
              <a:t>M 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MTSYN"/>
              </a:rPr>
              <a:t>= [</a:t>
            </a:r>
            <a:r>
              <a:rPr lang="en-US" sz="1100" b="0" i="1" dirty="0" err="1">
                <a:solidFill>
                  <a:srgbClr val="242021"/>
                </a:solidFill>
                <a:effectLst/>
                <a:latin typeface="MTMI"/>
              </a:rPr>
              <a:t>m</a:t>
            </a:r>
            <a:r>
              <a:rPr lang="en-US" sz="1100" baseline="-25000" dirty="0" err="1">
                <a:solidFill>
                  <a:srgbClr val="242021"/>
                </a:solidFill>
                <a:latin typeface="Times-Roman"/>
              </a:rPr>
              <a:t>ij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MTSYN"/>
              </a:rPr>
              <a:t>]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Times-Roman"/>
              </a:rPr>
              <a:t>, where</a:t>
            </a:r>
            <a:r>
              <a:rPr lang="en-US" sz="1100" dirty="0"/>
              <a:t> </a:t>
            </a:r>
            <a:endParaRPr lang="en-US" sz="1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3E200-C023-472D-8C8F-576194DE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6" y="1828408"/>
            <a:ext cx="2333626" cy="423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747EA-46C2-442E-9DD5-6326A963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2494100"/>
            <a:ext cx="2995612" cy="9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35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358775"/>
            <a:ext cx="4419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Incidence Matrix:</a:t>
            </a:r>
          </a:p>
          <a:p>
            <a:endParaRPr lang="en-US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3E200-C023-472D-8C8F-576194DE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739775"/>
            <a:ext cx="2333626" cy="423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2D41F-0E6D-45C5-B9C3-D5B1A95FA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48" y="1380062"/>
            <a:ext cx="1632204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750D9A-B55E-4191-923C-88FCB003D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552" y="1333500"/>
            <a:ext cx="2457323" cy="1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9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F908D-90C0-4060-B1AE-00AD76234F5C}"/>
              </a:ext>
            </a:extLst>
          </p:cNvPr>
          <p:cNvSpPr/>
          <p:nvPr/>
        </p:nvSpPr>
        <p:spPr>
          <a:xfrm>
            <a:off x="-5888" y="336242"/>
            <a:ext cx="39939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·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that has neither self-loops nor parallel edges is called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graph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Symbol" panose="05050102010706020507" pitchFamily="18" charset="2"/>
              <a:buChar char="·"/>
            </a:pPr>
            <a:endParaRPr lang="en-US" sz="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78DB0-9C73-42FA-960B-27E43E1D5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73"/>
          <a:stretch/>
        </p:blipFill>
        <p:spPr>
          <a:xfrm>
            <a:off x="1828812" y="543765"/>
            <a:ext cx="952473" cy="8023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CC6E01-3E73-41AD-9598-D6B13BAFEE36}"/>
              </a:ext>
            </a:extLst>
          </p:cNvPr>
          <p:cNvSpPr/>
          <p:nvPr/>
        </p:nvSpPr>
        <p:spPr>
          <a:xfrm>
            <a:off x="-22514" y="1321126"/>
            <a:ext cx="32861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·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graph can be drawn in different ways.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47909-ECD0-42D6-A5CA-DAB1281E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17" y="1551958"/>
            <a:ext cx="3167062" cy="9488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2EB608-CCFA-4DB1-951E-920E404A0CB8}"/>
              </a:ext>
            </a:extLst>
          </p:cNvPr>
          <p:cNvSpPr/>
          <p:nvPr/>
        </p:nvSpPr>
        <p:spPr>
          <a:xfrm>
            <a:off x="0" y="2512081"/>
            <a:ext cx="4514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·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is also called a linear complex, a 1-complex, or a one-dimensional complex.</a:t>
            </a:r>
          </a:p>
          <a:p>
            <a:pPr marL="171450" indent="-171450">
              <a:buFont typeface="Symbol" panose="05050102010706020507" pitchFamily="18" charset="2"/>
              <a:buChar char="·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Symbol" panose="05050102010706020507" pitchFamily="18" charset="2"/>
              <a:buChar char="·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vertex is also referred to as a node, a junction, a point, O-cell, or an O-simplex.</a:t>
            </a:r>
          </a:p>
          <a:p>
            <a:pPr marL="171450" indent="-171450">
              <a:buFont typeface="Symbol" panose="05050102010706020507" pitchFamily="18" charset="2"/>
              <a:buChar char="·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Symbol" panose="05050102010706020507" pitchFamily="18" charset="2"/>
              <a:buChar char="·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terms used for an edge are a branch, a line, an element, a 1-cell, an arc, and a 1-simplex.</a:t>
            </a:r>
          </a:p>
        </p:txBody>
      </p:sp>
    </p:spTree>
    <p:extLst>
      <p:ext uri="{BB962C8B-B14F-4D97-AF65-F5344CB8AC3E}">
        <p14:creationId xmlns:p14="http://schemas.microsoft.com/office/powerpoint/2010/main" val="368405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95300" y="437714"/>
            <a:ext cx="44194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Times-Bold"/>
              </a:rPr>
              <a:t>Finite and infinite graphs</a:t>
            </a:r>
          </a:p>
          <a:p>
            <a:endParaRPr lang="en-US" sz="1100" b="1" dirty="0">
              <a:latin typeface="Times-Bold"/>
            </a:endParaRPr>
          </a:p>
          <a:p>
            <a:pPr algn="ctr"/>
            <a:r>
              <a:rPr lang="en-US" sz="1100" dirty="0">
                <a:latin typeface="Times-Roman"/>
              </a:rPr>
              <a:t>A graph with a finite number off vertices as well as a finite number of edges is called a </a:t>
            </a:r>
            <a:r>
              <a:rPr lang="en-US" sz="1100" i="1" dirty="0">
                <a:latin typeface="Times-Italic"/>
              </a:rPr>
              <a:t>finite </a:t>
            </a:r>
            <a:r>
              <a:rPr lang="en-US" sz="1100" dirty="0">
                <a:latin typeface="Times-Roman"/>
              </a:rPr>
              <a:t>graph; otherwise, it is an </a:t>
            </a:r>
            <a:r>
              <a:rPr lang="en-US" sz="1100" i="1" dirty="0">
                <a:latin typeface="Times-Italic"/>
              </a:rPr>
              <a:t>infinite </a:t>
            </a:r>
            <a:r>
              <a:rPr lang="en-US" sz="1100" dirty="0">
                <a:latin typeface="Times-Roman"/>
              </a:rPr>
              <a:t>graph.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207DB-C89F-4DF7-99AC-F3222CD0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1339774"/>
            <a:ext cx="3143250" cy="15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2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35526" y="358775"/>
            <a:ext cx="441949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ADJACENT: (VERTICES)</a:t>
            </a:r>
          </a:p>
          <a:p>
            <a:endParaRPr 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/>
              <a:t>For a Graph G (V,E), two vertices (</a:t>
            </a:r>
            <a:r>
              <a:rPr lang="en-US" sz="1100" dirty="0" err="1"/>
              <a:t>x,y</a:t>
            </a:r>
            <a:r>
              <a:rPr lang="en-US" sz="1100" dirty="0"/>
              <a:t>) </a:t>
            </a:r>
            <a:r>
              <a:rPr lang="az-Cyrl-AZ" sz="1100" dirty="0"/>
              <a:t>є</a:t>
            </a:r>
            <a:r>
              <a:rPr lang="en-US" sz="1100" dirty="0"/>
              <a:t> V are said to be adjacent if they are connected by an edge.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x,y</a:t>
            </a:r>
            <a:r>
              <a:rPr lang="en-US" sz="1100" dirty="0"/>
              <a:t>)</a:t>
            </a:r>
            <a:r>
              <a:rPr lang="en-US" sz="1400" dirty="0"/>
              <a:t> </a:t>
            </a:r>
            <a:r>
              <a:rPr lang="az-Cyrl-AZ" sz="1400" dirty="0"/>
              <a:t>є</a:t>
            </a:r>
            <a:r>
              <a:rPr lang="en-US" sz="1400" dirty="0"/>
              <a:t> </a:t>
            </a:r>
            <a:r>
              <a:rPr lang="en-US" sz="1100" dirty="0"/>
              <a:t>V so {x, y} </a:t>
            </a:r>
            <a:r>
              <a:rPr lang="az-Cyrl-AZ" sz="1600" dirty="0"/>
              <a:t>є</a:t>
            </a:r>
            <a:r>
              <a:rPr lang="en-US" sz="1100" dirty="0"/>
              <a:t> E</a:t>
            </a:r>
          </a:p>
          <a:p>
            <a:pPr algn="ctr"/>
            <a:endParaRPr lang="en-US" sz="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78E1E-EF4A-4574-880F-D59AD509BD37}"/>
              </a:ext>
            </a:extLst>
          </p:cNvPr>
          <p:cNvSpPr/>
          <p:nvPr/>
        </p:nvSpPr>
        <p:spPr>
          <a:xfrm>
            <a:off x="35526" y="1328271"/>
            <a:ext cx="4419498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INCIDENSE: (VERTEX/EDGE)</a:t>
            </a:r>
          </a:p>
          <a:p>
            <a:endParaRPr 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/>
              <a:t>For a Graph G (V,E), two vertices (</a:t>
            </a:r>
            <a:r>
              <a:rPr lang="en-US" sz="1100" dirty="0" err="1"/>
              <a:t>x,y</a:t>
            </a:r>
            <a:r>
              <a:rPr lang="en-US" sz="1100" dirty="0"/>
              <a:t>) </a:t>
            </a:r>
            <a:r>
              <a:rPr lang="az-Cyrl-AZ" sz="1100" dirty="0"/>
              <a:t>є</a:t>
            </a:r>
            <a:r>
              <a:rPr lang="en-US" sz="1100" dirty="0"/>
              <a:t> V connected with an edge {x, y} are said to be incident to that edge </a:t>
            </a:r>
          </a:p>
          <a:p>
            <a:pPr algn="ctr"/>
            <a:r>
              <a:rPr lang="en-US" sz="1100" dirty="0"/>
              <a:t>Edge {x, y} </a:t>
            </a:r>
            <a:r>
              <a:rPr lang="az-Cyrl-AZ" sz="1600" dirty="0"/>
              <a:t>є</a:t>
            </a:r>
            <a:r>
              <a:rPr lang="en-US" sz="1100" dirty="0"/>
              <a:t> E is incident to x &amp; y</a:t>
            </a:r>
          </a:p>
          <a:p>
            <a:pPr algn="ctr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2 vertices are adjacent if connected by an 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2 edges are incident if they share a vertex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2 non-parallel edges are said to be adjacent if they are incident on a common vertex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 vertex and an edge are called incident, if vertex is one of 2 vertices the edge connect</a:t>
            </a:r>
          </a:p>
          <a:p>
            <a:pPr algn="ctr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4776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35526" y="358775"/>
            <a:ext cx="4419498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DEGREE: (VERTICES)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Degree of a vertex of a graph is the number of edges that are incident to the vertex.</a:t>
            </a:r>
          </a:p>
          <a:p>
            <a:pPr algn="ctr"/>
            <a:endParaRPr lang="en-US" sz="1100" dirty="0"/>
          </a:p>
          <a:p>
            <a:r>
              <a:rPr lang="en-US" sz="1100" dirty="0"/>
              <a:t>Self loop are counted twice.</a:t>
            </a:r>
          </a:p>
          <a:p>
            <a:pPr algn="ctr"/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1BD6C-9913-4AE9-AAD2-B85A2058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39" y="1453879"/>
            <a:ext cx="2667000" cy="10494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E820F8-BC33-4636-8014-A8B2789A3151}"/>
              </a:ext>
            </a:extLst>
          </p:cNvPr>
          <p:cNvSpPr/>
          <p:nvPr/>
        </p:nvSpPr>
        <p:spPr>
          <a:xfrm>
            <a:off x="83508" y="2468723"/>
            <a:ext cx="365755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d(v1) </a:t>
            </a:r>
            <a:r>
              <a:rPr lang="en-US" sz="1000" dirty="0"/>
              <a:t>= </a:t>
            </a:r>
            <a:r>
              <a:rPr lang="en-US" sz="1000" i="1" dirty="0"/>
              <a:t>d(v3) </a:t>
            </a:r>
            <a:r>
              <a:rPr lang="en-US" sz="1000" dirty="0"/>
              <a:t>= </a:t>
            </a:r>
            <a:r>
              <a:rPr lang="en-US" sz="1000" i="1" dirty="0"/>
              <a:t>d(v4) = </a:t>
            </a:r>
            <a:r>
              <a:rPr lang="en-US" sz="1000" dirty="0"/>
              <a:t>3. </a:t>
            </a:r>
            <a:r>
              <a:rPr lang="en-US" sz="1000" i="1" dirty="0"/>
              <a:t>d(v2) </a:t>
            </a:r>
            <a:r>
              <a:rPr lang="en-US" sz="1000" dirty="0"/>
              <a:t>= 4. </a:t>
            </a:r>
            <a:r>
              <a:rPr lang="en-US" sz="1000" i="1" dirty="0"/>
              <a:t>d(v5) </a:t>
            </a:r>
            <a:r>
              <a:rPr lang="en-US" sz="1000" dirty="0"/>
              <a:t>= 1</a:t>
            </a:r>
            <a:r>
              <a:rPr lang="en-US" sz="1050" dirty="0"/>
              <a:t>.</a:t>
            </a:r>
          </a:p>
          <a:p>
            <a:endParaRPr lang="en-US" sz="900" dirty="0"/>
          </a:p>
          <a:p>
            <a:r>
              <a:rPr lang="en-US" sz="900" dirty="0"/>
              <a:t>Total degree 	= </a:t>
            </a:r>
            <a:r>
              <a:rPr lang="en-US" sz="900" i="1" dirty="0"/>
              <a:t>d(v1) </a:t>
            </a:r>
            <a:r>
              <a:rPr lang="en-US" sz="900" dirty="0"/>
              <a:t>+ </a:t>
            </a:r>
            <a:r>
              <a:rPr lang="en-US" sz="900" i="1" dirty="0"/>
              <a:t>d(v2) </a:t>
            </a:r>
            <a:r>
              <a:rPr lang="en-US" sz="900" dirty="0"/>
              <a:t>+ </a:t>
            </a:r>
            <a:r>
              <a:rPr lang="en-US" sz="900" i="1" dirty="0"/>
              <a:t>d(v3) </a:t>
            </a:r>
            <a:r>
              <a:rPr lang="en-US" sz="900" dirty="0"/>
              <a:t>+ </a:t>
            </a:r>
            <a:r>
              <a:rPr lang="en-US" sz="900" i="1" dirty="0"/>
              <a:t>d(v4) + d(v5)</a:t>
            </a:r>
          </a:p>
          <a:p>
            <a:r>
              <a:rPr lang="en-US" sz="900" dirty="0"/>
              <a:t>	= 3 + 4 + 3 + 3 + 1 = 14 = Twice the number of edges.</a:t>
            </a: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4944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2DA488-6575-4399-BEB7-CA149919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98" y="434975"/>
            <a:ext cx="2667000" cy="1049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0" y="1122923"/>
            <a:ext cx="45502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Incidence, adjacent and degree</a:t>
            </a:r>
          </a:p>
          <a:p>
            <a:endParaRPr 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When a vertex </a:t>
            </a:r>
            <a:r>
              <a:rPr lang="en-US" sz="1000" i="1" dirty="0"/>
              <a:t>v</a:t>
            </a:r>
            <a:r>
              <a:rPr lang="en-US" sz="900" i="1" dirty="0"/>
              <a:t>i</a:t>
            </a:r>
            <a:r>
              <a:rPr lang="en-US" sz="1000" i="1" dirty="0"/>
              <a:t> </a:t>
            </a:r>
            <a:r>
              <a:rPr lang="en-US" sz="1000" dirty="0"/>
              <a:t>is an end vertex of some edge </a:t>
            </a:r>
            <a:r>
              <a:rPr lang="en-US" sz="1000" i="1" dirty="0" err="1"/>
              <a:t>e</a:t>
            </a:r>
            <a:r>
              <a:rPr lang="en-US" sz="900" i="1" dirty="0" err="1"/>
              <a:t>j</a:t>
            </a:r>
            <a:r>
              <a:rPr lang="en-US" sz="1000" dirty="0"/>
              <a:t>, </a:t>
            </a:r>
            <a:r>
              <a:rPr lang="en-US" sz="1000" i="1" dirty="0"/>
              <a:t>v</a:t>
            </a:r>
            <a:r>
              <a:rPr lang="en-US" sz="900" i="1" dirty="0"/>
              <a:t>i</a:t>
            </a:r>
            <a:r>
              <a:rPr lang="en-US" sz="1000" i="1" dirty="0"/>
              <a:t> </a:t>
            </a:r>
            <a:r>
              <a:rPr lang="en-US" sz="1000" dirty="0"/>
              <a:t>and </a:t>
            </a:r>
            <a:r>
              <a:rPr lang="en-US" sz="1000" i="1" dirty="0" err="1"/>
              <a:t>e</a:t>
            </a:r>
            <a:r>
              <a:rPr lang="en-US" sz="900" i="1" dirty="0" err="1"/>
              <a:t>j</a:t>
            </a:r>
            <a:r>
              <a:rPr lang="en-US" sz="1000" i="1" dirty="0"/>
              <a:t> </a:t>
            </a:r>
            <a:r>
              <a:rPr lang="en-US" sz="1000" dirty="0"/>
              <a:t>are said to be </a:t>
            </a:r>
            <a:r>
              <a:rPr lang="en-US" sz="1000" i="1" dirty="0"/>
              <a:t>incident </a:t>
            </a:r>
            <a:r>
              <a:rPr lang="en-US" sz="1000" dirty="0"/>
              <a:t>with each other.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Two non parallel edges are said to be </a:t>
            </a:r>
            <a:r>
              <a:rPr lang="en-US" sz="1000" i="1" dirty="0"/>
              <a:t>adjacent </a:t>
            </a:r>
            <a:r>
              <a:rPr lang="en-US" sz="1000" dirty="0"/>
              <a:t>if they are incident on a common vertex.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number of edges incident on a vertex </a:t>
            </a:r>
            <a:r>
              <a:rPr lang="en-US" sz="1000" i="1" dirty="0"/>
              <a:t>v</a:t>
            </a:r>
            <a:r>
              <a:rPr lang="en-US" sz="800" i="1" dirty="0"/>
              <a:t>i</a:t>
            </a:r>
            <a:r>
              <a:rPr lang="en-US" sz="1000" dirty="0"/>
              <a:t>, with self-loops counted twice, is called the </a:t>
            </a:r>
            <a:r>
              <a:rPr lang="en-US" sz="1000" i="1" dirty="0"/>
              <a:t>degree </a:t>
            </a:r>
            <a:r>
              <a:rPr lang="en-US" sz="1000" dirty="0"/>
              <a:t>(also called valency), </a:t>
            </a:r>
            <a:r>
              <a:rPr lang="en-US" sz="1000" i="1" dirty="0"/>
              <a:t>d(v</a:t>
            </a:r>
            <a:r>
              <a:rPr lang="en-US" sz="800" i="1" dirty="0"/>
              <a:t>i</a:t>
            </a:r>
            <a:r>
              <a:rPr lang="en-US" sz="1000" i="1" dirty="0"/>
              <a:t>)</a:t>
            </a:r>
            <a:r>
              <a:rPr lang="en-US" sz="1000" dirty="0"/>
              <a:t>, of the vertex </a:t>
            </a:r>
            <a:r>
              <a:rPr lang="en-US" sz="1000" i="1" dirty="0"/>
              <a:t>v</a:t>
            </a:r>
            <a:r>
              <a:rPr lang="en-US" sz="800" i="1" dirty="0"/>
              <a:t>i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 graph in which all vertices are of equal degree is called </a:t>
            </a:r>
            <a:r>
              <a:rPr lang="en-US" sz="1000" b="1" dirty="0"/>
              <a:t>regular graph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8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2DA488-6575-4399-BEB7-CA149919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93" y="358775"/>
            <a:ext cx="2667000" cy="1049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61884"/>
            <a:ext cx="4419498" cy="215444"/>
          </a:xfrm>
        </p:spPr>
        <p:txBody>
          <a:bodyPr/>
          <a:lstStyle/>
          <a:p>
            <a:r>
              <a:rPr lang="en-US" dirty="0"/>
              <a:t>Graph Terminologies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B96C0-670A-4186-8B35-A7868FBB4C34}"/>
              </a:ext>
            </a:extLst>
          </p:cNvPr>
          <p:cNvSpPr/>
          <p:nvPr/>
        </p:nvSpPr>
        <p:spPr>
          <a:xfrm>
            <a:off x="0" y="1120775"/>
            <a:ext cx="4550214" cy="180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Incidence, adjacent and degree</a:t>
            </a:r>
          </a:p>
          <a:p>
            <a:endParaRPr 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The edges </a:t>
            </a:r>
            <a:r>
              <a:rPr lang="en-US" sz="1050" i="1" dirty="0"/>
              <a:t>e2</a:t>
            </a:r>
            <a:r>
              <a:rPr lang="en-US" sz="1050" dirty="0"/>
              <a:t>, </a:t>
            </a:r>
            <a:r>
              <a:rPr lang="en-US" sz="1050" i="1" dirty="0"/>
              <a:t>e6 </a:t>
            </a:r>
            <a:r>
              <a:rPr lang="en-US" sz="1050" dirty="0"/>
              <a:t>and </a:t>
            </a:r>
            <a:r>
              <a:rPr lang="en-US" sz="1050" i="1" dirty="0"/>
              <a:t>e7 </a:t>
            </a:r>
            <a:r>
              <a:rPr lang="en-US" sz="1050" dirty="0"/>
              <a:t>are incident with vertex </a:t>
            </a:r>
            <a:r>
              <a:rPr lang="en-US" sz="1050" i="1" dirty="0"/>
              <a:t>v4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The edges </a:t>
            </a:r>
            <a:r>
              <a:rPr lang="en-US" sz="1050" i="1" dirty="0"/>
              <a:t>e2 </a:t>
            </a:r>
            <a:r>
              <a:rPr lang="en-US" sz="1050" dirty="0"/>
              <a:t>and </a:t>
            </a:r>
            <a:r>
              <a:rPr lang="en-US" sz="1050" i="1" dirty="0"/>
              <a:t>e7 </a:t>
            </a:r>
            <a:r>
              <a:rPr lang="en-US" sz="1050" dirty="0"/>
              <a:t>are adjacent.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The edges </a:t>
            </a:r>
            <a:r>
              <a:rPr lang="en-US" sz="1050" i="1" dirty="0"/>
              <a:t>e2 </a:t>
            </a:r>
            <a:r>
              <a:rPr lang="en-US" sz="1050" dirty="0"/>
              <a:t>and </a:t>
            </a:r>
            <a:r>
              <a:rPr lang="en-US" sz="1050" i="1" dirty="0"/>
              <a:t>e4 </a:t>
            </a:r>
            <a:r>
              <a:rPr lang="en-US" sz="1050" dirty="0"/>
              <a:t>are not adjacent.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The vertices </a:t>
            </a:r>
            <a:r>
              <a:rPr lang="en-US" sz="1050" i="1" dirty="0"/>
              <a:t>v4 </a:t>
            </a:r>
            <a:r>
              <a:rPr lang="en-US" sz="1050" dirty="0"/>
              <a:t>and </a:t>
            </a:r>
            <a:r>
              <a:rPr lang="en-US" sz="1050" i="1" dirty="0"/>
              <a:t>v5 </a:t>
            </a:r>
            <a:r>
              <a:rPr lang="en-US" sz="1050" dirty="0"/>
              <a:t>are adjacent.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The vertices </a:t>
            </a:r>
            <a:r>
              <a:rPr lang="en-US" sz="1050" i="1" dirty="0"/>
              <a:t>v1 </a:t>
            </a:r>
            <a:r>
              <a:rPr lang="en-US" sz="1050" dirty="0"/>
              <a:t>and </a:t>
            </a:r>
            <a:r>
              <a:rPr lang="en-US" sz="1050" i="1" dirty="0"/>
              <a:t>v5 </a:t>
            </a:r>
            <a:r>
              <a:rPr lang="en-US" sz="1050" dirty="0"/>
              <a:t>are not adjacent.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d(v1) </a:t>
            </a:r>
            <a:r>
              <a:rPr lang="en-US" sz="1050" dirty="0"/>
              <a:t>= </a:t>
            </a:r>
            <a:r>
              <a:rPr lang="en-US" sz="1050" i="1" dirty="0"/>
              <a:t>d(v3) </a:t>
            </a:r>
            <a:r>
              <a:rPr lang="en-US" sz="1050" dirty="0"/>
              <a:t>= </a:t>
            </a:r>
            <a:r>
              <a:rPr lang="en-US" sz="1050" i="1" dirty="0"/>
              <a:t>d(v4) = </a:t>
            </a:r>
            <a:r>
              <a:rPr lang="en-US" sz="1050" dirty="0"/>
              <a:t>3. </a:t>
            </a:r>
            <a:r>
              <a:rPr lang="en-US" sz="1050" i="1" dirty="0"/>
              <a:t>d(v2) </a:t>
            </a:r>
            <a:r>
              <a:rPr lang="en-US" sz="1050" dirty="0"/>
              <a:t>= 4. </a:t>
            </a:r>
            <a:r>
              <a:rPr lang="en-US" sz="1050" i="1" dirty="0"/>
              <a:t>d(v5) </a:t>
            </a:r>
            <a:r>
              <a:rPr lang="en-US" sz="1050" dirty="0"/>
              <a:t>= 1</a:t>
            </a:r>
            <a:r>
              <a:rPr lang="en-US" sz="11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Total degree 	= </a:t>
            </a:r>
            <a:r>
              <a:rPr lang="en-US" sz="1000" i="1" dirty="0"/>
              <a:t>d(v1) </a:t>
            </a:r>
            <a:r>
              <a:rPr lang="en-US" sz="1000" dirty="0"/>
              <a:t>+ </a:t>
            </a:r>
            <a:r>
              <a:rPr lang="en-US" sz="1000" i="1" dirty="0"/>
              <a:t>d(v2) </a:t>
            </a:r>
            <a:r>
              <a:rPr lang="en-US" sz="1000" dirty="0"/>
              <a:t>+ </a:t>
            </a:r>
            <a:r>
              <a:rPr lang="en-US" sz="1000" i="1" dirty="0"/>
              <a:t>d(v3) </a:t>
            </a:r>
            <a:r>
              <a:rPr lang="en-US" sz="1000" dirty="0"/>
              <a:t>+ </a:t>
            </a:r>
            <a:r>
              <a:rPr lang="en-US" sz="1000" i="1" dirty="0"/>
              <a:t>d(v4) + d(v5)</a:t>
            </a:r>
          </a:p>
          <a:p>
            <a:r>
              <a:rPr lang="en-US" sz="1000" dirty="0"/>
              <a:t>	= 3 + 4 + 3 + 3 + 1 = 14 = Twice the number of edges.</a:t>
            </a:r>
            <a:endParaRPr lang="en-US" sz="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BE48D-A3C2-469F-808A-AFE9D576A754}"/>
              </a:ext>
            </a:extLst>
          </p:cNvPr>
          <p:cNvSpPr/>
          <p:nvPr/>
        </p:nvSpPr>
        <p:spPr>
          <a:xfrm>
            <a:off x="509586" y="2928962"/>
            <a:ext cx="3590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-Bold"/>
              </a:rPr>
              <a:t>Theorem</a:t>
            </a:r>
          </a:p>
          <a:p>
            <a:r>
              <a:rPr lang="en-US" sz="1000" dirty="0">
                <a:latin typeface="Times-Roman"/>
              </a:rPr>
              <a:t>The number of vertices of odd degree in a graph is always even.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0441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2831</Words>
  <Application>Microsoft Office PowerPoint</Application>
  <PresentationFormat>Custom</PresentationFormat>
  <Paragraphs>325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Arial</vt:lpstr>
      <vt:lpstr>Calibri</vt:lpstr>
      <vt:lpstr>Helvetica Neue</vt:lpstr>
      <vt:lpstr>MathJax_Main</vt:lpstr>
      <vt:lpstr>MathJax_Math</vt:lpstr>
      <vt:lpstr>MTMI</vt:lpstr>
      <vt:lpstr>MTSYN</vt:lpstr>
      <vt:lpstr>Palatino-Roman</vt:lpstr>
      <vt:lpstr>Symbol</vt:lpstr>
      <vt:lpstr>Tahoma</vt:lpstr>
      <vt:lpstr>Times New Roman</vt:lpstr>
      <vt:lpstr>Times-Bold</vt:lpstr>
      <vt:lpstr>Times-Italic</vt:lpstr>
      <vt:lpstr>Times-Roman</vt:lpstr>
      <vt:lpstr>Verdana</vt:lpstr>
      <vt:lpstr>Office Theme</vt:lpstr>
      <vt:lpstr>Introduction to Graphs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Representation</vt:lpstr>
      <vt:lpstr>Graph Representation</vt:lpstr>
      <vt:lpstr>Graph Representation</vt:lpstr>
      <vt:lpstr>Graph Representation</vt:lpstr>
      <vt:lpstr>Graph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Network Science</dc:title>
  <dc:creator>Leonid E. Zhukov</dc:creator>
  <cp:lastModifiedBy>Saif Ali</cp:lastModifiedBy>
  <cp:revision>57</cp:revision>
  <dcterms:created xsi:type="dcterms:W3CDTF">2020-02-19T04:14:59Z</dcterms:created>
  <dcterms:modified xsi:type="dcterms:W3CDTF">2022-09-28T09:57:09Z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2015-01-29T00:00:00Z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2020-02-19T00:00:00Z</vt:filetime>
  </property>
</Properties>
</file>