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35"/>
  </p:notesMasterIdLst>
  <p:sldIdLst>
    <p:sldId id="256" r:id="rId3"/>
    <p:sldId id="257" r:id="rId4"/>
    <p:sldId id="301" r:id="rId5"/>
    <p:sldId id="309" r:id="rId6"/>
    <p:sldId id="471" r:id="rId7"/>
    <p:sldId id="302" r:id="rId8"/>
    <p:sldId id="304" r:id="rId9"/>
    <p:sldId id="472" r:id="rId10"/>
    <p:sldId id="305" r:id="rId11"/>
    <p:sldId id="474" r:id="rId12"/>
    <p:sldId id="470" r:id="rId13"/>
    <p:sldId id="306" r:id="rId14"/>
    <p:sldId id="582" r:id="rId15"/>
    <p:sldId id="316" r:id="rId16"/>
    <p:sldId id="385" r:id="rId17"/>
    <p:sldId id="386" r:id="rId18"/>
    <p:sldId id="313" r:id="rId19"/>
    <p:sldId id="315" r:id="rId20"/>
    <p:sldId id="317" r:id="rId21"/>
    <p:sldId id="318" r:id="rId22"/>
    <p:sldId id="324" r:id="rId23"/>
    <p:sldId id="337" r:id="rId24"/>
    <p:sldId id="473" r:id="rId25"/>
    <p:sldId id="327" r:id="rId26"/>
    <p:sldId id="583" r:id="rId27"/>
    <p:sldId id="584" r:id="rId28"/>
    <p:sldId id="585" r:id="rId29"/>
    <p:sldId id="587" r:id="rId30"/>
    <p:sldId id="294" r:id="rId31"/>
    <p:sldId id="260" r:id="rId32"/>
    <p:sldId id="262" r:id="rId33"/>
    <p:sldId id="29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03" autoAdjust="0"/>
    <p:restoredTop sz="90828" autoAdjust="0"/>
  </p:normalViewPr>
  <p:slideViewPr>
    <p:cSldViewPr>
      <p:cViewPr varScale="1">
        <p:scale>
          <a:sx n="59" d="100"/>
          <a:sy n="59" d="100"/>
        </p:scale>
        <p:origin x="129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69AD5-4FC0-4D3E-95A9-02B3F49776F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D906C-A64A-4CEF-84D8-F375CB9F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906C-A64A-4CEF-84D8-F375CB9F3A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90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60E72E7D-0520-4836-9A74-E7E1B925F4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E0ACF8-EFC5-4580-A4B3-2679E68DF02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BEF7F018-71B1-4B65-9E5F-06C1EED303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F4F8BA25-609E-4517-AA5D-A73A9D312A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906C-A64A-4CEF-84D8-F375CB9F3A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49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906C-A64A-4CEF-84D8-F375CB9F3A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96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906C-A64A-4CEF-84D8-F375CB9F3A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93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906C-A64A-4CEF-84D8-F375CB9F3A9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99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906C-A64A-4CEF-84D8-F375CB9F3A9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60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906C-A64A-4CEF-84D8-F375CB9F3A9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99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C469C8C7-5133-4466-B854-570FF0C6A3D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61D5F5-4653-4D1D-8847-31A065E8B5C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435C61E8-3E6D-46F7-B27E-2714EAB4B0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C8280E0F-60F9-4D94-924E-666F4AFBEE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C5556938-779B-4D80-8452-A50AA267A3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E6E431-98DD-43D9-AE3A-D86EE6806F8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8AC42007-E0AA-43E6-9004-3457736091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6C5CF6F7-0F46-4E78-B6A8-DF3F983DC1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B5C1-0950-4BA8-996C-229903F9F6AA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5014-882C-488F-B558-B82A23054F29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C61D-A113-474A-B540-21AE66B77627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286AC6D7-A9F9-4EA5-BBD8-D5EDD84FA70E}"/>
              </a:ext>
            </a:extLst>
          </p:cNvPr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2F19E10B-3F44-4A64-8FF6-A4FC9F640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cs typeface="Arial" charset="0"/>
              </a:endParaRPr>
            </a:p>
          </p:txBody>
        </p:sp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C8C36140-315C-46FC-82C4-1B555A10E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78933579-9F3E-45CF-A411-33D90F4A1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</p:grpSp>
      <p:sp>
        <p:nvSpPr>
          <p:cNvPr id="9728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2E3D088C-FFB4-412B-9121-6AFADEDA7B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535AFAC-72DD-4201-854A-9EA91EF9514A}" type="datetimeFigureOut">
              <a:rPr lang="en-US"/>
              <a:pPr>
                <a:defRPr/>
              </a:pPr>
              <a:t>9/28/2022</a:t>
            </a:fld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144B6D90-4703-4B8D-B535-F4077DDC41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1CD24CA8-9392-4BB6-BD12-19F0D34364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6F5F77-9972-4ACE-9B2E-71CDA9F459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1507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A3433F9-193C-4B5A-BECC-6035082B3D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533B1-8C4D-4760-9BA1-A921326496E7}" type="datetimeFigureOut">
              <a:rPr lang="en-US"/>
              <a:pPr>
                <a:defRPr/>
              </a:pPr>
              <a:t>9/28/2022</a:t>
            </a:fld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1748B52-C49D-4EEB-8F8E-85E96DAAA3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7254588-45D0-4A53-BFEC-BC2CED2BAB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176677-691B-4344-AD73-6264EB509E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657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E2289522-F49F-4899-B58B-D89B3AEA28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A8198-0E06-4AF7-8D41-E37C80C3FF9E}" type="datetimeFigureOut">
              <a:rPr lang="en-US"/>
              <a:pPr>
                <a:defRPr/>
              </a:pPr>
              <a:t>9/28/2022</a:t>
            </a:fld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3039373-9549-49C1-AB26-80799FF978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1266A09-7FFD-45AE-8A05-5190CCFE19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9CB394-F46C-4CC0-BC7A-4B2D1C93C0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6161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CFB79B3-6955-43B0-9787-2BB91A1982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8655F-3543-41E3-B61C-9715D7FBDE97}" type="datetimeFigureOut">
              <a:rPr lang="en-US"/>
              <a:pPr>
                <a:defRPr/>
              </a:pPr>
              <a:t>9/28/2022</a:t>
            </a:fld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2B60749-7CB1-4E6F-891C-4CCDFB7037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D7EF16A-587F-4F87-8820-24ADFA3283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BE09A6-CBE2-4F8D-98A4-E06F4DABA1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198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09E3DE7A-7C3A-40AA-B6AB-99B0B69FC4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8E15F-F86E-4828-BB7B-17275C879E27}" type="datetimeFigureOut">
              <a:rPr lang="en-US"/>
              <a:pPr>
                <a:defRPr/>
              </a:pPr>
              <a:t>9/28/2022</a:t>
            </a:fld>
            <a:endParaRPr lang="en-US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75D5AEF5-73B8-4EB6-81BD-55124F23EC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AB805B8D-79BA-4C65-80AC-FDC6C55614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9841B1-6B61-4664-81D7-6A43DCD1D5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545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EC474D5F-5D5C-4552-87B8-77CF9C901E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A0D37-F002-40FA-84F3-B100C0A39D67}" type="datetimeFigureOut">
              <a:rPr lang="en-US"/>
              <a:pPr>
                <a:defRPr/>
              </a:pPr>
              <a:t>9/28/2022</a:t>
            </a:fld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1399EDB-52BC-4D16-BA98-2F08DE67F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C09CDEF-473B-430D-B406-BC2B89A612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0EBAA6-7AF0-4B5F-BA98-9B88152DE1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6508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116B63C0-C582-4E53-9860-E928926B43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00017-FF75-4E4C-A828-AF8D2EFF4EAB}" type="datetimeFigureOut">
              <a:rPr lang="en-US"/>
              <a:pPr>
                <a:defRPr/>
              </a:pPr>
              <a:t>9/28/2022</a:t>
            </a:fld>
            <a:endParaRPr 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8587D7AE-0378-4B95-B30E-7B1B362740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5202744F-4C3B-465E-BEEF-2B9DE8EEB4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D8F6F8-82D1-403E-8B86-2601C82388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5982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8FCB122-599D-442E-B2AF-A3FEEAF59C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E1413-72D2-45E0-9AE0-74B220299BF2}" type="datetimeFigureOut">
              <a:rPr lang="en-US"/>
              <a:pPr>
                <a:defRPr/>
              </a:pPr>
              <a:t>9/28/2022</a:t>
            </a:fld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4131FA5-90E8-4CCD-8FFB-162A70CF6D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9B932CB-7696-4686-812F-D3226AC5DC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A0391E-A79C-4A0D-BD2B-462188801F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81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6934200" cy="639762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Clr>
                <a:schemeClr val="tx2"/>
              </a:buClr>
              <a:buSzPct val="150000"/>
              <a:buFont typeface="Wingdings" pitchFamily="2" charset="2"/>
              <a:buChar char="§"/>
              <a:defRPr sz="2800"/>
            </a:lvl1pPr>
            <a:lvl2pPr marL="914400" indent="-457200">
              <a:buClr>
                <a:schemeClr val="tx2"/>
              </a:buClr>
              <a:buSzPct val="70000"/>
              <a:buFont typeface="Wingdings" pitchFamily="2" charset="2"/>
              <a:buChar char="q"/>
              <a:defRPr sz="2800"/>
            </a:lvl2pPr>
            <a:lvl3pPr marL="1371600" indent="-457200">
              <a:buClr>
                <a:schemeClr val="accent1"/>
              </a:buClr>
              <a:buSzPct val="120000"/>
              <a:buFont typeface="Wingdings" pitchFamily="2" charset="2"/>
              <a:buChar char="§"/>
              <a:defRPr sz="2800"/>
            </a:lvl3pPr>
            <a:lvl4pPr marL="1600200" indent="-228600">
              <a:buSzPct val="150000"/>
              <a:buFont typeface="Wingdings" pitchFamily="2" charset="2"/>
              <a:buChar char="§"/>
              <a:defRPr sz="2800"/>
            </a:lvl4pPr>
            <a:lvl5pPr marL="2057400" indent="-228600">
              <a:buSzPct val="150000"/>
              <a:buFont typeface="Wingdings" pitchFamily="2" charset="2"/>
              <a:buChar char="§"/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3EF1-4097-4DCF-AB1E-BE8902FD5D4A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1180563" y="784225"/>
            <a:ext cx="7543800" cy="57080"/>
          </a:xfrm>
          <a:prstGeom prst="rect">
            <a:avLst/>
          </a:prstGeom>
          <a:solidFill>
            <a:srgbClr val="9999CC"/>
          </a:solidFill>
          <a:ln>
            <a:noFill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153754" y="152400"/>
            <a:ext cx="959270" cy="907638"/>
            <a:chOff x="179512" y="1527202"/>
            <a:chExt cx="959270" cy="907638"/>
          </a:xfrm>
          <a:blipFill>
            <a:blip r:embed="rId2"/>
            <a:stretch>
              <a:fillRect/>
            </a:stretch>
          </a:blipFill>
        </p:grpSpPr>
        <p:pic>
          <p:nvPicPr>
            <p:cNvPr id="25" name="Picture 22" descr="http://stockfresh.com/files/f/fixer00/m/30/2099908_stock-photo-rubiks-cube-puzzle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896" y="1617579"/>
              <a:ext cx="770587" cy="731301"/>
            </a:xfrm>
            <a:prstGeom prst="rect">
              <a:avLst/>
            </a:prstGeom>
            <a:grpFill/>
          </p:spPr>
        </p:pic>
        <p:sp>
          <p:nvSpPr>
            <p:cNvPr id="26" name="Oval 25"/>
            <p:cNvSpPr/>
            <p:nvPr/>
          </p:nvSpPr>
          <p:spPr>
            <a:xfrm>
              <a:off x="179512" y="1527202"/>
              <a:ext cx="959270" cy="907638"/>
            </a:xfrm>
            <a:prstGeom prst="ellipse">
              <a:avLst/>
            </a:prstGeom>
            <a:grpFill/>
            <a:ln w="76200" cap="flat" cmpd="sng" algn="ctr">
              <a:solidFill>
                <a:srgbClr val="002060"/>
              </a:solidFill>
              <a:prstDash val="sysDash"/>
            </a:ln>
            <a:effectLst>
              <a:glow rad="228600">
                <a:srgbClr val="CACAFF">
                  <a:lumMod val="25000"/>
                  <a:alpha val="4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C32EAE0-F2CC-4868-81DC-7D01AEADFA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FD9F2-29C7-46EF-BD32-8E669A629731}" type="datetimeFigureOut">
              <a:rPr lang="en-US"/>
              <a:pPr>
                <a:defRPr/>
              </a:pPr>
              <a:t>9/28/2022</a:t>
            </a:fld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AA21988-BADA-4A4F-BF10-68A4FFD680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3789E3C1-5808-4717-8213-BF5A9BD14A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18CC5-F597-460E-B4EC-B3B227E6D2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8223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30E95BB-F8A9-4E4B-A77B-C04735BDD9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0EE3E-D629-4370-9EB0-DEA40A838A57}" type="datetimeFigureOut">
              <a:rPr lang="en-US"/>
              <a:pPr>
                <a:defRPr/>
              </a:pPr>
              <a:t>9/28/2022</a:t>
            </a:fld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14EE99D-22EA-4619-8061-E1FB82A59B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C61D983-97DA-4DBB-8076-F2E1B5947B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D3525B-6D09-49B7-B324-FB2AE11883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949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80C01C95-2ACF-4EA0-818E-FB272E341E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75121-32E1-4DF1-AB88-F4C3DDE2F49E}" type="datetimeFigureOut">
              <a:rPr lang="en-US"/>
              <a:pPr>
                <a:defRPr/>
              </a:pPr>
              <a:t>9/28/2022</a:t>
            </a:fld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9D112CF-9FA7-42EF-B062-7EFAEA2DBE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C912DBA-5A9F-4522-9B8C-DA7EF68BEB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6A42B6-355A-4BFF-9BF8-DAE632D4EA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4142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F6D5-5A3C-441B-AEA3-577FC17093F6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E945-941E-4A5B-B21F-B959BA2CE658}" type="datetime1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7922-5148-42D7-9936-BAE048085B71}" type="datetime1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9433-DB20-441B-B4B3-5CB2B929269D}" type="datetime1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95A3-F708-4C1C-8525-870AA62754B7}" type="datetime1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3EEE-61E2-4AE4-BC18-A0977DA076D9}" type="datetime1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5D48-84F4-46B2-9D64-ACCC8CF59753}" type="datetime1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E5924-5ADB-4CA6-B469-46D6C8D691EA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83EEA606-8914-4E3E-A067-5AC8802966EB}"/>
              </a:ext>
            </a:extLst>
          </p:cNvPr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96259" name="AutoShape 3">
              <a:extLst>
                <a:ext uri="{FF2B5EF4-FFF2-40B4-BE49-F238E27FC236}">
                  <a16:creationId xmlns:a16="http://schemas.microsoft.com/office/drawing/2014/main" id="{DCB6961C-2FED-482B-9862-47A52B4F4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96260" name="AutoShape 4">
              <a:extLst>
                <a:ext uri="{FF2B5EF4-FFF2-40B4-BE49-F238E27FC236}">
                  <a16:creationId xmlns:a16="http://schemas.microsoft.com/office/drawing/2014/main" id="{F4B6F068-6805-4746-AEB9-3279204C6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96261" name="Line 5">
              <a:extLst>
                <a:ext uri="{FF2B5EF4-FFF2-40B4-BE49-F238E27FC236}">
                  <a16:creationId xmlns:a16="http://schemas.microsoft.com/office/drawing/2014/main" id="{72C783F8-561B-45A6-8108-EF1748F30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cs typeface="Arial" charset="0"/>
              </a:endParaRPr>
            </a:p>
          </p:txBody>
        </p:sp>
      </p:grpSp>
      <p:sp>
        <p:nvSpPr>
          <p:cNvPr id="1027" name="Rectangle 6">
            <a:extLst>
              <a:ext uri="{FF2B5EF4-FFF2-40B4-BE49-F238E27FC236}">
                <a16:creationId xmlns:a16="http://schemas.microsoft.com/office/drawing/2014/main" id="{286356FB-16F7-425B-BD8A-6DFFA7F483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7">
            <a:extLst>
              <a:ext uri="{FF2B5EF4-FFF2-40B4-BE49-F238E27FC236}">
                <a16:creationId xmlns:a16="http://schemas.microsoft.com/office/drawing/2014/main" id="{32180E20-9775-456A-95B8-01DF874AE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6264" name="Rectangle 8">
            <a:extLst>
              <a:ext uri="{FF2B5EF4-FFF2-40B4-BE49-F238E27FC236}">
                <a16:creationId xmlns:a16="http://schemas.microsoft.com/office/drawing/2014/main" id="{72F0B906-C952-4928-9694-5B1C5F76E2B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57D7C538-6EA7-4AD2-BAE2-C7C83088025B}" type="datetimeFigureOut">
              <a:rPr lang="en-US"/>
              <a:pPr>
                <a:defRPr/>
              </a:pPr>
              <a:t>9/28/2022</a:t>
            </a:fld>
            <a:endParaRPr lang="en-US"/>
          </a:p>
        </p:txBody>
      </p:sp>
      <p:sp>
        <p:nvSpPr>
          <p:cNvPr id="96265" name="Rectangle 9">
            <a:extLst>
              <a:ext uri="{FF2B5EF4-FFF2-40B4-BE49-F238E27FC236}">
                <a16:creationId xmlns:a16="http://schemas.microsoft.com/office/drawing/2014/main" id="{18FB2C52-4EC1-4AA1-8DE8-A3D11EF1A5C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6" name="Rectangle 10">
            <a:extLst>
              <a:ext uri="{FF2B5EF4-FFF2-40B4-BE49-F238E27FC236}">
                <a16:creationId xmlns:a16="http://schemas.microsoft.com/office/drawing/2014/main" id="{0278FE40-B5CD-44EE-B454-0721B36D011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fld id="{162ADF41-4202-493A-A47A-5A8A64AA08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09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tayyaba.zaheer@cust.edu.pk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06625"/>
            <a:ext cx="8534400" cy="1298575"/>
          </a:xfrm>
        </p:spPr>
        <p:txBody>
          <a:bodyPr>
            <a:normAutofit/>
          </a:bodyPr>
          <a:lstStyle/>
          <a:p>
            <a:r>
              <a:rPr lang="en-US" dirty="0"/>
              <a:t>Graph Algorithms</a:t>
            </a:r>
            <a:r>
              <a:rPr lang="en-US" b="1" dirty="0"/>
              <a:t> (CS3283)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038600"/>
            <a:ext cx="6781800" cy="2743200"/>
          </a:xfrm>
        </p:spPr>
        <p:txBody>
          <a:bodyPr>
            <a:normAutofit fontScale="77500" lnSpcReduction="20000"/>
          </a:bodyPr>
          <a:lstStyle/>
          <a:p>
            <a:endParaRPr lang="en-US" sz="2800" b="1" dirty="0">
              <a:solidFill>
                <a:schemeClr val="tx2">
                  <a:lumMod val="50000"/>
                </a:schemeClr>
              </a:solidFill>
              <a:latin typeface="Calibri" pitchFamily="34" charset="0"/>
            </a:endParaRPr>
          </a:p>
          <a:p>
            <a:endParaRPr lang="en-US" sz="2800" b="1" dirty="0">
              <a:solidFill>
                <a:schemeClr val="tx2">
                  <a:lumMod val="50000"/>
                </a:schemeClr>
              </a:solidFill>
              <a:latin typeface="Calibri" pitchFamily="34" charset="0"/>
            </a:endParaRPr>
          </a:p>
          <a:p>
            <a:endParaRPr lang="en-US" sz="2800" b="1" dirty="0">
              <a:solidFill>
                <a:schemeClr val="tx2">
                  <a:lumMod val="50000"/>
                </a:schemeClr>
              </a:solidFill>
              <a:latin typeface="Calibri" pitchFamily="34" charset="0"/>
            </a:endParaRPr>
          </a:p>
          <a:p>
            <a:endParaRPr lang="en-US" sz="2800" b="1" dirty="0">
              <a:solidFill>
                <a:schemeClr val="tx2">
                  <a:lumMod val="50000"/>
                </a:schemeClr>
              </a:solidFill>
              <a:latin typeface="Calibri" pitchFamily="34" charset="0"/>
            </a:endParaRPr>
          </a:p>
          <a:p>
            <a:endParaRPr lang="en-US" sz="2800" b="1" dirty="0">
              <a:solidFill>
                <a:schemeClr val="tx2">
                  <a:lumMod val="50000"/>
                </a:schemeClr>
              </a:solidFill>
              <a:latin typeface="Calibri" pitchFamily="34" charset="0"/>
            </a:endParaRPr>
          </a:p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</a:rPr>
              <a:t>Department of Computer Science, </a:t>
            </a:r>
          </a:p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</a:rPr>
              <a:t>Capital University of Science and Technology, Islamabad</a:t>
            </a:r>
          </a:p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</a:rPr>
              <a:t>Fall Semester, 2022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83255" y="234497"/>
            <a:ext cx="1751357" cy="1751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479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172200" cy="639762"/>
          </a:xfrm>
        </p:spPr>
        <p:txBody>
          <a:bodyPr>
            <a:noAutofit/>
          </a:bodyPr>
          <a:lstStyle/>
          <a:p>
            <a:r>
              <a:rPr lang="en-US" sz="4400" dirty="0"/>
              <a:t>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74125"/>
            <a:ext cx="8382000" cy="4926675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Important Classes of </a:t>
            </a:r>
            <a:r>
              <a:rPr lang="en-GB" u="sng" dirty="0"/>
              <a:t>Graph Problems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Basic understanding of </a:t>
            </a:r>
            <a:r>
              <a:rPr lang="en-GB" u="sng" dirty="0"/>
              <a:t>Graph Algorithms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How to use Graph Algorithms as a modelling tool to </a:t>
            </a:r>
            <a:r>
              <a:rPr lang="en-GB" u="sng" dirty="0"/>
              <a:t>solve problems?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How to </a:t>
            </a:r>
            <a:r>
              <a:rPr lang="en-GB" u="sng" dirty="0"/>
              <a:t>solve problems of computer science, biology, and engineering</a:t>
            </a:r>
            <a:r>
              <a:rPr lang="en-GB" dirty="0"/>
              <a:t> using Graph Algorithms?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76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114800"/>
          </a:xfrm>
        </p:spPr>
        <p:txBody>
          <a:bodyPr>
            <a:normAutofit/>
          </a:bodyPr>
          <a:lstStyle/>
          <a:p>
            <a:pPr marL="857250" lvl="1">
              <a:buSzPct val="75000"/>
            </a:pPr>
            <a:r>
              <a:rPr lang="en-US" sz="3200" b="1" dirty="0"/>
              <a:t>Mr. Omaid Ghayyur</a:t>
            </a:r>
            <a:endParaRPr lang="en-US" sz="3200" dirty="0"/>
          </a:p>
          <a:p>
            <a:pPr marL="857250" lvl="1">
              <a:buSzPct val="75000"/>
            </a:pPr>
            <a:r>
              <a:rPr lang="en-US" sz="3200" dirty="0"/>
              <a:t>Contact: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Office:</a:t>
            </a:r>
          </a:p>
          <a:p>
            <a:pPr lvl="3">
              <a:lnSpc>
                <a:spcPct val="90000"/>
              </a:lnSpc>
            </a:pPr>
            <a:r>
              <a:rPr lang="en-US" altLang="zh-CN" sz="2300" dirty="0"/>
              <a:t>Block C 2</a:t>
            </a:r>
            <a:r>
              <a:rPr lang="en-US" altLang="zh-CN" sz="2300" baseline="30000" dirty="0"/>
              <a:t>nd</a:t>
            </a:r>
            <a:r>
              <a:rPr lang="en-US" altLang="zh-CN" sz="2300" dirty="0"/>
              <a:t> Floor, Faculty Offices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Email:</a:t>
            </a:r>
          </a:p>
          <a:p>
            <a:pPr lvl="3">
              <a:lnSpc>
                <a:spcPct val="90000"/>
              </a:lnSpc>
            </a:pPr>
            <a:r>
              <a:rPr lang="en-US" altLang="zh-CN" sz="2300" dirty="0"/>
              <a:t> omaid.ghayyur</a:t>
            </a:r>
            <a:r>
              <a:rPr lang="en-US" altLang="zh-CN" sz="2300" dirty="0">
                <a:hlinkClick r:id="rId2"/>
              </a:rPr>
              <a:t>@cust.edu.pk</a:t>
            </a:r>
            <a:endParaRPr lang="en-US" altLang="zh-CN" dirty="0"/>
          </a:p>
          <a:p>
            <a:pPr lvl="2">
              <a:lnSpc>
                <a:spcPct val="90000"/>
              </a:lnSpc>
            </a:pPr>
            <a:r>
              <a:rPr lang="en-US" altLang="zh-CN" dirty="0"/>
              <a:t>Counseling hours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380124"/>
              </p:ext>
            </p:extLst>
          </p:nvPr>
        </p:nvGraphicFramePr>
        <p:xfrm>
          <a:off x="1905000" y="5171440"/>
          <a:ext cx="4876800" cy="936104"/>
        </p:xfrm>
        <a:graphic>
          <a:graphicData uri="http://schemas.openxmlformats.org/drawingml/2006/table">
            <a:tbl>
              <a:tblPr/>
              <a:tblGrid>
                <a:gridCol w="1177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8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</a:rPr>
                        <a:t>TUE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10:00 AM-11:30 AM</a:t>
                      </a:r>
                      <a:endParaRPr lang="en-US" sz="20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Mon</a:t>
                      </a:r>
                      <a:endParaRPr lang="en-US" sz="20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09:00 AM-11:00 AM</a:t>
                      </a:r>
                      <a:endParaRPr lang="en-US" sz="20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85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172200" cy="639762"/>
          </a:xfrm>
        </p:spPr>
        <p:txBody>
          <a:bodyPr>
            <a:noAutofit/>
          </a:bodyPr>
          <a:lstStyle/>
          <a:p>
            <a:r>
              <a:rPr lang="en-US" sz="4400" dirty="0"/>
              <a:t>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74125"/>
            <a:ext cx="8839200" cy="4882225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SzPct val="110000"/>
            </a:pPr>
            <a:r>
              <a:rPr lang="en-US" sz="3400" b="1" dirty="0">
                <a:solidFill>
                  <a:srgbClr val="2C14DE"/>
                </a:solidFill>
              </a:rPr>
              <a:t>Books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Recommended Book(s):</a:t>
            </a:r>
          </a:p>
          <a:p>
            <a:pPr lvl="2">
              <a:spcBef>
                <a:spcPts val="1200"/>
              </a:spcBef>
            </a:pPr>
            <a:r>
              <a:rPr lang="en-US" sz="3400" dirty="0"/>
              <a:t>Graphs, Networks and Algorithms, 4th Edition by Dieter </a:t>
            </a:r>
            <a:r>
              <a:rPr lang="en-US" sz="3400" dirty="0" err="1"/>
              <a:t>Jungnickel</a:t>
            </a:r>
            <a:endParaRPr lang="en-US" sz="3400" dirty="0"/>
          </a:p>
          <a:p>
            <a:pPr lvl="2">
              <a:spcBef>
                <a:spcPts val="1200"/>
              </a:spcBef>
            </a:pPr>
            <a:r>
              <a:rPr lang="en-US" sz="3400" dirty="0"/>
              <a:t>Graph  Theory  &amp;  Applications, 1st Edition  by  Fournier.  Published  by  Wiley-ISTE, 2011</a:t>
            </a:r>
          </a:p>
          <a:p>
            <a:pPr lvl="2">
              <a:spcBef>
                <a:spcPts val="1200"/>
              </a:spcBef>
            </a:pPr>
            <a:endParaRPr lang="en-US" sz="3400" dirty="0"/>
          </a:p>
          <a:p>
            <a:pPr lvl="1">
              <a:spcBef>
                <a:spcPts val="1200"/>
              </a:spcBef>
            </a:pPr>
            <a:r>
              <a:rPr lang="en-US" sz="3400" dirty="0"/>
              <a:t>Reference Books(s):</a:t>
            </a:r>
          </a:p>
          <a:p>
            <a:pPr lvl="2">
              <a:spcBef>
                <a:spcPts val="1200"/>
              </a:spcBef>
            </a:pPr>
            <a:r>
              <a:rPr lang="en-US" dirty="0"/>
              <a:t>Graph Theory with Applications to Engineering and Computer Science by Narsingh Deo</a:t>
            </a:r>
          </a:p>
          <a:p>
            <a:pPr lvl="2">
              <a:spcBef>
                <a:spcPts val="1200"/>
              </a:spcBef>
            </a:pPr>
            <a:r>
              <a:rPr lang="en-US" dirty="0"/>
              <a:t>Network Analysis Methodological Foundation </a:t>
            </a:r>
            <a:r>
              <a:rPr lang="en-US" dirty="0" err="1"/>
              <a:t>Ulrikbrandes</a:t>
            </a:r>
            <a:r>
              <a:rPr lang="en-US" dirty="0"/>
              <a:t>, Thomas </a:t>
            </a:r>
            <a:r>
              <a:rPr lang="en-US" dirty="0" err="1"/>
              <a:t>Erlebach</a:t>
            </a:r>
            <a:r>
              <a:rPr lang="en-US" dirty="0"/>
              <a:t> LNCS3418 Springer</a:t>
            </a:r>
          </a:p>
          <a:p>
            <a:pPr lvl="2">
              <a:spcBef>
                <a:spcPts val="1200"/>
              </a:spcBef>
            </a:pPr>
            <a:endParaRPr lang="en-US" dirty="0"/>
          </a:p>
          <a:p>
            <a:pPr lvl="0"/>
            <a:r>
              <a:rPr lang="en-US" sz="3000" dirty="0"/>
              <a:t>Reading other books is also recommended for better understanding of the topics covered.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20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6781" y="0"/>
            <a:ext cx="7310437" cy="850900"/>
          </a:xfrm>
        </p:spPr>
        <p:txBody>
          <a:bodyPr/>
          <a:lstStyle/>
          <a:p>
            <a:pPr eaLnBrk="1" hangingPunct="1"/>
            <a:r>
              <a:rPr lang="en-US" altLang="en-US" dirty="0"/>
              <a:t>Topics to be Covered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6781800" cy="501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800100" indent="-3429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600" dirty="0">
                <a:latin typeface="+mj-lt"/>
              </a:rPr>
              <a:t>Basic Introduction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600" dirty="0">
                <a:latin typeface="+mj-lt"/>
              </a:rPr>
              <a:t>Graph Terminologies and Types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600" dirty="0">
                <a:latin typeface="+mj-lt"/>
              </a:rPr>
              <a:t>Centrality Measures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600" dirty="0">
                <a:latin typeface="+mj-lt"/>
              </a:rPr>
              <a:t>Euler Graphs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600" dirty="0">
                <a:latin typeface="+mj-lt"/>
              </a:rPr>
              <a:t>Hamilton Graphs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600" dirty="0" err="1">
                <a:latin typeface="+mj-lt"/>
              </a:rPr>
              <a:t>Fleurys</a:t>
            </a:r>
            <a:r>
              <a:rPr lang="en-US" altLang="en-US" sz="1600" dirty="0">
                <a:latin typeface="+mj-lt"/>
              </a:rPr>
              <a:t> Algorithm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600" dirty="0" err="1">
                <a:latin typeface="+mj-lt"/>
              </a:rPr>
              <a:t>Warshall</a:t>
            </a:r>
            <a:r>
              <a:rPr lang="en-US" altLang="en-US" sz="1600" dirty="0">
                <a:latin typeface="+mj-lt"/>
              </a:rPr>
              <a:t> Algorithm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600" dirty="0">
                <a:latin typeface="+mj-lt"/>
              </a:rPr>
              <a:t>Short Path Algorithms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600" dirty="0">
                <a:latin typeface="+mj-lt"/>
              </a:rPr>
              <a:t>Dijkstra Algorithm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600" dirty="0">
                <a:latin typeface="+mj-lt"/>
              </a:rPr>
              <a:t>Bellman Ford Algorithm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600" dirty="0">
                <a:latin typeface="+mj-lt"/>
              </a:rPr>
              <a:t>Spanning Trees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600" dirty="0">
                <a:latin typeface="+mj-lt"/>
              </a:rPr>
              <a:t>Prims Algorithm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600" dirty="0">
                <a:latin typeface="+mj-lt"/>
              </a:rPr>
              <a:t>Kruskal Algorithm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600" dirty="0">
                <a:latin typeface="+mj-lt"/>
              </a:rPr>
              <a:t>Breadth First Search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600" dirty="0">
                <a:latin typeface="+mj-lt"/>
              </a:rPr>
              <a:t>Depth First Search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600" dirty="0">
                <a:latin typeface="+mj-lt"/>
              </a:rPr>
              <a:t>Flow Networks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600" dirty="0">
                <a:latin typeface="+mj-lt"/>
              </a:rPr>
              <a:t>Edge Connectivity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600" dirty="0" err="1">
                <a:latin typeface="+mj-lt"/>
              </a:rPr>
              <a:t>Vextex</a:t>
            </a:r>
            <a:r>
              <a:rPr lang="en-US" altLang="en-US" sz="1600" dirty="0">
                <a:latin typeface="+mj-lt"/>
              </a:rPr>
              <a:t> / Edge Coloring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600" dirty="0">
                <a:latin typeface="+mj-lt"/>
              </a:rPr>
              <a:t>Modelling Problems using Graphs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600" dirty="0">
                <a:latin typeface="+mj-lt"/>
              </a:rPr>
              <a:t>Advance Topics</a:t>
            </a:r>
          </a:p>
        </p:txBody>
      </p:sp>
    </p:spTree>
    <p:extLst>
      <p:ext uri="{BB962C8B-B14F-4D97-AF65-F5344CB8AC3E}">
        <p14:creationId xmlns:p14="http://schemas.microsoft.com/office/powerpoint/2010/main" val="33831967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172200" cy="639762"/>
          </a:xfrm>
        </p:spPr>
        <p:txBody>
          <a:bodyPr>
            <a:noAutofit/>
          </a:bodyPr>
          <a:lstStyle/>
          <a:p>
            <a:r>
              <a:rPr lang="en-US" sz="4400" dirty="0"/>
              <a:t>Tentative Grading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245808"/>
              </p:ext>
            </p:extLst>
          </p:nvPr>
        </p:nvGraphicFramePr>
        <p:xfrm>
          <a:off x="1428728" y="1857364"/>
          <a:ext cx="6643734" cy="320391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719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4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8954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Exam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Percentage(%)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647653"/>
                  </a:ext>
                </a:extLst>
              </a:tr>
              <a:tr h="5889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/>
                        <a:t>Quizzes</a:t>
                      </a:r>
                      <a:endParaRPr lang="en-US" sz="2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3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Assignments</a:t>
                      </a:r>
                      <a:r>
                        <a:rPr lang="en-US" altLang="zh-CN" sz="2200" b="0" dirty="0"/>
                        <a:t>		</a:t>
                      </a:r>
                      <a:endParaRPr lang="en-US" sz="2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1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dirty="0"/>
                        <a:t>Mid</a:t>
                      </a:r>
                      <a:r>
                        <a:rPr lang="en-US" altLang="zh-CN" sz="2200" b="0" baseline="0" dirty="0"/>
                        <a:t> Term</a:t>
                      </a:r>
                      <a:r>
                        <a:rPr lang="en-US" altLang="zh-CN" sz="2200" b="0" dirty="0"/>
                        <a:t>	</a:t>
                      </a:r>
                      <a:endParaRPr lang="en-US" sz="2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dirty="0"/>
                        <a:t>20</a:t>
                      </a:r>
                      <a:endParaRPr lang="en-US" altLang="zh-CN" sz="2200" b="0" dirty="0">
                        <a:latin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645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dirty="0"/>
                        <a:t>Final</a:t>
                      </a:r>
                      <a:r>
                        <a:rPr lang="en-US" altLang="zh-CN" sz="2200" b="0" baseline="0" dirty="0"/>
                        <a:t> Term</a:t>
                      </a:r>
                      <a:r>
                        <a:rPr lang="en-US" altLang="zh-CN" sz="2200" b="0" dirty="0"/>
                        <a:t>		</a:t>
                      </a:r>
                      <a:endParaRPr lang="en-US" altLang="zh-CN" sz="2200" b="0" dirty="0">
                        <a:latin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dirty="0"/>
                        <a:t>40</a:t>
                      </a:r>
                      <a:endParaRPr lang="en-US" altLang="zh-CN" sz="2200" b="0" dirty="0">
                        <a:latin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44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56260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Lectures will be delivered using white board (most of the time), sometimes we may use slides / multimedia.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Class participation will be encouraged. </a:t>
            </a:r>
          </a:p>
          <a:p>
            <a:endParaRPr lang="en-US" dirty="0"/>
          </a:p>
          <a:p>
            <a:r>
              <a:rPr lang="en-US" dirty="0"/>
              <a:t>Ask question immediately when it comes to your mind. </a:t>
            </a:r>
          </a:p>
          <a:p>
            <a:endParaRPr lang="en-US" dirty="0"/>
          </a:p>
          <a:p>
            <a:r>
              <a:rPr lang="en-US" dirty="0"/>
              <a:t>Any difficulty in the lecture must be pointed out in the coming lecture (immediately after the lecture). </a:t>
            </a:r>
          </a:p>
          <a:p>
            <a:endParaRPr lang="en-GB" dirty="0"/>
          </a:p>
          <a:p>
            <a:r>
              <a:rPr lang="en-GB" dirty="0"/>
              <a:t>It is strongly advised to concentrate and participate in the discussions during class hours, because you may not find the explanation with same examples in the book. </a:t>
            </a:r>
          </a:p>
          <a:p>
            <a:endParaRPr lang="en-GB" dirty="0"/>
          </a:p>
          <a:p>
            <a:r>
              <a:rPr lang="en-GB" dirty="0"/>
              <a:t>Be on time, as there may be a quiz in the start of the class. 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90BD-678B-495C-AC87-66050D917D7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17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Consultation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may contact via email. </a:t>
            </a:r>
          </a:p>
          <a:p>
            <a:endParaRPr lang="en-GB" dirty="0"/>
          </a:p>
          <a:p>
            <a:r>
              <a:rPr lang="en-GB" dirty="0"/>
              <a:t>There will be a team on Microsoft Teams for discussions, assignments, quizzes and tutorials. 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90BD-678B-495C-AC87-66050D917D7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88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172200" cy="639762"/>
          </a:xfrm>
        </p:spPr>
        <p:txBody>
          <a:bodyPr>
            <a:noAutofit/>
          </a:bodyPr>
          <a:lstStyle/>
          <a:p>
            <a:r>
              <a:rPr lang="en-US" sz="4400" dirty="0"/>
              <a:t>General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74125"/>
            <a:ext cx="8839200" cy="48822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Visit Portal and OneDrive regularly for updates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Come prepared in the class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Read book (s)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Remain attentive during the class. Ask questions.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I will ask questions very often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Maintain proper discipline in the class. I will be very strict on disciplinary matters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51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172200" cy="639762"/>
          </a:xfrm>
        </p:spPr>
        <p:txBody>
          <a:bodyPr>
            <a:noAutofit/>
          </a:bodyPr>
          <a:lstStyle/>
          <a:p>
            <a:r>
              <a:rPr lang="en-US" sz="4400" dirty="0"/>
              <a:t>General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74125"/>
            <a:ext cx="8839200" cy="4545675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Quiz</a:t>
            </a:r>
          </a:p>
          <a:p>
            <a:r>
              <a:rPr lang="en-US" dirty="0"/>
              <a:t>Announced </a:t>
            </a:r>
          </a:p>
          <a:p>
            <a:r>
              <a:rPr lang="en-US" dirty="0"/>
              <a:t>Un-announced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Assignments</a:t>
            </a:r>
          </a:p>
          <a:p>
            <a:r>
              <a:rPr lang="en-US" dirty="0"/>
              <a:t>All assignments will be graded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u="sng" dirty="0">
                <a:solidFill>
                  <a:srgbClr val="C00000"/>
                </a:solidFill>
              </a:rPr>
              <a:t>Cheating/plagiarism </a:t>
            </a:r>
          </a:p>
          <a:p>
            <a:r>
              <a:rPr lang="en-US" dirty="0">
                <a:solidFill>
                  <a:srgbClr val="C00000"/>
                </a:solidFill>
              </a:rPr>
              <a:t>Zero tolerance policy!</a:t>
            </a:r>
          </a:p>
          <a:p>
            <a:r>
              <a:rPr lang="en-US" dirty="0">
                <a:solidFill>
                  <a:srgbClr val="C00000"/>
                </a:solidFill>
              </a:rPr>
              <a:t>Partial and genuine work can get marks but plagiarized work would not be accepted at all.</a:t>
            </a:r>
          </a:p>
          <a:p>
            <a:r>
              <a:rPr lang="en-US" dirty="0">
                <a:solidFill>
                  <a:srgbClr val="C00000"/>
                </a:solidFill>
              </a:rPr>
              <a:t>There can be a penalty on plagiarism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2" descr="http://tilt.library.skagit.edu/module4/images/plagiarism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2831" y="1200150"/>
            <a:ext cx="4000500" cy="2228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78014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172200" cy="639762"/>
          </a:xfrm>
        </p:spPr>
        <p:txBody>
          <a:bodyPr>
            <a:noAutofit/>
          </a:bodyPr>
          <a:lstStyle/>
          <a:p>
            <a:r>
              <a:rPr lang="en-US" sz="4400" dirty="0"/>
              <a:t>Attendance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74125"/>
            <a:ext cx="8839200" cy="4545675"/>
          </a:xfrm>
        </p:spPr>
        <p:txBody>
          <a:bodyPr>
            <a:normAutofit/>
          </a:bodyPr>
          <a:lstStyle/>
          <a:p>
            <a:endParaRPr lang="en-US" altLang="en-US" dirty="0"/>
          </a:p>
          <a:p>
            <a:r>
              <a:rPr lang="en-US" altLang="en-US" dirty="0"/>
              <a:t>Any missed class is your own responsibility</a:t>
            </a:r>
          </a:p>
          <a:p>
            <a:endParaRPr lang="en-US" altLang="en-US" dirty="0"/>
          </a:p>
          <a:p>
            <a:r>
              <a:rPr lang="en-US" altLang="en-US" dirty="0"/>
              <a:t>Missed quiz/assignment will follow university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5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6200"/>
            <a:ext cx="6934200" cy="639762"/>
          </a:xfrm>
        </p:spPr>
        <p:txBody>
          <a:bodyPr>
            <a:noAutofit/>
          </a:bodyPr>
          <a:lstStyle/>
          <a:p>
            <a:r>
              <a:rPr lang="en-US" dirty="0"/>
              <a:t>Lecture Outlines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066799"/>
            <a:ext cx="6172200" cy="5562601"/>
          </a:xfrm>
        </p:spPr>
        <p:txBody>
          <a:bodyPr>
            <a:normAutofit/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  <a:defRPr/>
            </a:pPr>
            <a:endParaRPr lang="en-US" dirty="0"/>
          </a:p>
          <a:p>
            <a:pPr fontAlgn="base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  <a:defRPr/>
            </a:pPr>
            <a:r>
              <a:rPr lang="en-US" dirty="0"/>
              <a:t>Course Contents and Organization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  <a:defRPr/>
            </a:pPr>
            <a:endParaRPr lang="en-US" sz="2000" dirty="0"/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en-US" dirty="0"/>
              <a:t>Instructor Information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  <a:defRPr/>
            </a:pPr>
            <a:endParaRPr lang="en-US" sz="2000" dirty="0"/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en-US" dirty="0"/>
              <a:t>Course Motivation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  <a:defRPr/>
            </a:pPr>
            <a:endParaRPr lang="en-US" sz="2000" dirty="0"/>
          </a:p>
          <a:p>
            <a:pPr fontAlgn="base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  <a:defRPr/>
            </a:pPr>
            <a:r>
              <a:rPr lang="en-US" dirty="0"/>
              <a:t>Aims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  <a:defRPr/>
            </a:pPr>
            <a:endParaRPr lang="en-US" sz="2000" dirty="0"/>
          </a:p>
          <a:p>
            <a:pPr fontAlgn="base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  <a:defRPr/>
            </a:pPr>
            <a:r>
              <a:rPr lang="en-US" dirty="0"/>
              <a:t>Literature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  <a:defRPr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88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172200" cy="639762"/>
          </a:xfrm>
        </p:spPr>
        <p:txBody>
          <a:bodyPr>
            <a:noAutofit/>
          </a:bodyPr>
          <a:lstStyle/>
          <a:p>
            <a:r>
              <a:rPr lang="en-US" sz="4400" dirty="0"/>
              <a:t>Tools We Will Use in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74125"/>
            <a:ext cx="8839200" cy="4545675"/>
          </a:xfrm>
        </p:spPr>
        <p:txBody>
          <a:bodyPr>
            <a:normAutofit/>
          </a:bodyPr>
          <a:lstStyle/>
          <a:p>
            <a:r>
              <a:rPr lang="en-US" altLang="en-US" dirty="0"/>
              <a:t>PyCharm 2021.2.2</a:t>
            </a:r>
          </a:p>
          <a:p>
            <a:r>
              <a:rPr lang="en-US" altLang="en-US" dirty="0"/>
              <a:t>Python 3.x</a:t>
            </a:r>
          </a:p>
          <a:p>
            <a:r>
              <a:rPr lang="en-US" altLang="en-US" dirty="0"/>
              <a:t>Microsoft 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31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/>
              <a:t>Class Etiquettes 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85800" y="1555750"/>
            <a:ext cx="7772400" cy="4800600"/>
          </a:xfrm>
        </p:spPr>
        <p:txBody>
          <a:bodyPr/>
          <a:lstStyle/>
          <a:p>
            <a:pPr eaLnBrk="1" hangingPunct="1"/>
            <a:r>
              <a:rPr lang="en-US" altLang="en-US" dirty="0"/>
              <a:t>Respect each others</a:t>
            </a:r>
          </a:p>
          <a:p>
            <a:pPr eaLnBrk="1" hangingPunct="1"/>
            <a:r>
              <a:rPr lang="en-US" altLang="en-US" dirty="0"/>
              <a:t>Keep your mobiles switched off</a:t>
            </a:r>
          </a:p>
          <a:p>
            <a:pPr eaLnBrk="1" hangingPunct="1"/>
            <a:r>
              <a:rPr lang="en-US" altLang="en-US" dirty="0"/>
              <a:t>Be careful of class timing </a:t>
            </a:r>
          </a:p>
          <a:p>
            <a:pPr eaLnBrk="1" hangingPunct="1"/>
            <a:r>
              <a:rPr lang="en-US" altLang="en-US" dirty="0"/>
              <a:t>Late comer may be not allowed</a:t>
            </a:r>
          </a:p>
          <a:p>
            <a:pPr eaLnBrk="1" hangingPunct="1"/>
            <a:r>
              <a:rPr lang="en-US" altLang="en-US" dirty="0"/>
              <a:t>Delay talks with colleagues</a:t>
            </a:r>
          </a:p>
          <a:p>
            <a:pPr eaLnBrk="1" hangingPunct="1"/>
            <a:r>
              <a:rPr lang="en-US" altLang="en-US" dirty="0"/>
              <a:t>Ask questions at the end of a lecture</a:t>
            </a:r>
          </a:p>
          <a:p>
            <a:pPr eaLnBrk="1" hangingPunct="1"/>
            <a:r>
              <a:rPr lang="en-US" altLang="en-US" dirty="0"/>
              <a:t>Avoid interruption in class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9C882B-7F36-42FC-9905-734436928FE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7649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altLang="en-US" dirty="0"/>
              <a:t>Open Door Policy 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410200"/>
          </a:xfrm>
        </p:spPr>
        <p:txBody>
          <a:bodyPr>
            <a:normAutofit/>
          </a:bodyPr>
          <a:lstStyle/>
          <a:p>
            <a:r>
              <a:rPr lang="en-US" altLang="en-US" dirty="0"/>
              <a:t>I would like the course to be informative and enjoyable. </a:t>
            </a:r>
          </a:p>
          <a:p>
            <a:endParaRPr lang="en-US" altLang="en-US" dirty="0"/>
          </a:p>
          <a:p>
            <a:r>
              <a:rPr lang="en-US" altLang="en-US" dirty="0"/>
              <a:t>Let me know what you find just, good and interesting about the course. </a:t>
            </a:r>
          </a:p>
          <a:p>
            <a:endParaRPr lang="en-US" altLang="en-US" dirty="0"/>
          </a:p>
          <a:p>
            <a:r>
              <a:rPr lang="en-US" altLang="en-US" b="1" dirty="0">
                <a:solidFill>
                  <a:srgbClr val="0070C0"/>
                </a:solidFill>
              </a:rPr>
              <a:t>Let me know sooner if you feel something could be improved.</a:t>
            </a:r>
            <a:r>
              <a:rPr lang="en-US" altLang="en-US" dirty="0"/>
              <a:t> 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9C882B-7F36-42FC-9905-734436928FE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99133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dirty="0"/>
              <a:t>Why take </a:t>
            </a:r>
            <a:r>
              <a:rPr lang="en-US" b="1" dirty="0"/>
              <a:t>CS3283</a:t>
            </a:r>
            <a:r>
              <a:rPr lang="en-US" altLang="en-US" dirty="0"/>
              <a:t>?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Design Algorithm</a:t>
            </a:r>
          </a:p>
          <a:p>
            <a:pPr lvl="1"/>
            <a:r>
              <a:rPr lang="en-US" dirty="0"/>
              <a:t>As per the Church Turing Thesis: if you have any algorithm to solve a problem then you can design its machine and vice versa. Saves actual cost of implementation. Mathematical description to solve the problem.</a:t>
            </a:r>
            <a:endParaRPr lang="en-US" altLang="en-US" dirty="0"/>
          </a:p>
          <a:p>
            <a:r>
              <a:rPr lang="en-US" altLang="en-US" dirty="0"/>
              <a:t>Analyze Algorithm</a:t>
            </a:r>
          </a:p>
          <a:p>
            <a:pPr lvl="1"/>
            <a:r>
              <a:rPr lang="en-US" altLang="en-US" dirty="0"/>
              <a:t>Time and space complexity</a:t>
            </a:r>
          </a:p>
          <a:p>
            <a:pPr lvl="1"/>
            <a:r>
              <a:rPr lang="en-US" altLang="en-US" dirty="0"/>
              <a:t>Many ways to solve a single problem but what would be the efficient way?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All the problems in the world can be solved?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9C882B-7F36-42FC-9905-734436928FE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74808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dirty="0"/>
              <a:t>Why take </a:t>
            </a:r>
            <a:r>
              <a:rPr lang="en-US" b="1" dirty="0"/>
              <a:t>CS3283</a:t>
            </a:r>
            <a:r>
              <a:rPr lang="en-US" altLang="en-US" dirty="0"/>
              <a:t>?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9C882B-7F36-42FC-9905-734436928FE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BD86B7-2421-4CBF-9725-6BEB2BC79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412" y="1066800"/>
            <a:ext cx="5591175" cy="520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72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 Classical Problem</a:t>
            </a:r>
            <a:endParaRPr lang="en-US" alt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Maze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Find a path from S to E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9C882B-7F36-42FC-9905-734436928FE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dirty="0"/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602B46C3-F59F-4E5D-87EA-3CDF0145E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299605"/>
            <a:ext cx="3760788" cy="403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8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Rumours</a:t>
            </a:r>
            <a:endParaRPr lang="en-US" alt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 a group of people, a rumour start from </a:t>
            </a:r>
            <a:r>
              <a:rPr lang="en-US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Sam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to others.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Each person can spread the rumour to his/her friends. 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Through how many persons will the rumour reach 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Emily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9C882B-7F36-42FC-9905-734436928FE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126317F-FA63-4C3B-BAD0-F5E9B7D081C9}"/>
              </a:ext>
            </a:extLst>
          </p:cNvPr>
          <p:cNvGrpSpPr>
            <a:grpSpLocks/>
          </p:cNvGrpSpPr>
          <p:nvPr/>
        </p:nvGrpSpPr>
        <p:grpSpPr bwMode="auto">
          <a:xfrm>
            <a:off x="930275" y="4167187"/>
            <a:ext cx="7283450" cy="1852613"/>
            <a:chOff x="720" y="3020"/>
            <a:chExt cx="4588" cy="116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5452B47-4CEF-4C84-9813-8E69F667D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024"/>
              <a:ext cx="700" cy="700"/>
            </a:xfrm>
            <a:prstGeom prst="ellipse">
              <a:avLst/>
            </a:prstGeom>
            <a:solidFill>
              <a:srgbClr val="E0EBEB"/>
            </a:solidFill>
            <a:ln w="9525" algn="ctr">
              <a:solidFill>
                <a:srgbClr val="4D7373"/>
              </a:solidFill>
              <a:round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US" sz="16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Sam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EE8B0D2-BBB9-4368-B565-49A8A169C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456"/>
              <a:ext cx="700" cy="701"/>
            </a:xfrm>
            <a:prstGeom prst="ellipse">
              <a:avLst/>
            </a:prstGeom>
            <a:solidFill>
              <a:srgbClr val="E0EBEB"/>
            </a:solidFill>
            <a:ln w="9525" algn="ctr">
              <a:solidFill>
                <a:srgbClr val="4D7373"/>
              </a:solidFill>
              <a:round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US" sz="16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Emily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1A8D24E-DA28-4FEE-AC8C-08239DC5D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113"/>
              <a:ext cx="607" cy="607"/>
            </a:xfrm>
            <a:prstGeom prst="ellipse">
              <a:avLst/>
            </a:prstGeom>
            <a:solidFill>
              <a:srgbClr val="E0EBEB"/>
            </a:solidFill>
            <a:ln w="9525" algn="ctr">
              <a:solidFill>
                <a:srgbClr val="4D7373"/>
              </a:solidFill>
              <a:round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US" sz="20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Tim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C5C7D4E-69D9-42BE-BECD-B470DC236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3534"/>
              <a:ext cx="654" cy="653"/>
            </a:xfrm>
            <a:prstGeom prst="ellipse">
              <a:avLst/>
            </a:prstGeom>
            <a:solidFill>
              <a:srgbClr val="E0EBEB"/>
            </a:solidFill>
            <a:ln w="9525" algn="ctr">
              <a:solidFill>
                <a:srgbClr val="4D7373"/>
              </a:solidFill>
              <a:round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US" sz="20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Kate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B94709-6A68-455B-A859-58B3071FD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" y="3020"/>
              <a:ext cx="654" cy="654"/>
            </a:xfrm>
            <a:prstGeom prst="ellipse">
              <a:avLst/>
            </a:prstGeom>
            <a:solidFill>
              <a:srgbClr val="E0EBEB"/>
            </a:solidFill>
            <a:ln w="9525" algn="ctr">
              <a:solidFill>
                <a:srgbClr val="4D7373"/>
              </a:solidFill>
              <a:round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US" sz="16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John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204345E-1B4A-4C0C-BF2D-C3AFC2F84DC1}"/>
                </a:ext>
              </a:extLst>
            </p:cNvPr>
            <p:cNvCxnSpPr>
              <a:cxnSpLocks noChangeShapeType="1"/>
              <a:stCxn id="7" idx="3"/>
              <a:endCxn id="10" idx="6"/>
            </p:cNvCxnSpPr>
            <p:nvPr/>
          </p:nvCxnSpPr>
          <p:spPr bwMode="auto">
            <a:xfrm flipH="1">
              <a:off x="2167" y="3621"/>
              <a:ext cx="288" cy="240"/>
            </a:xfrm>
            <a:prstGeom prst="straightConnector1">
              <a:avLst/>
            </a:prstGeom>
            <a:noFill/>
            <a:ln w="9525" algn="ctr">
              <a:solidFill>
                <a:srgbClr val="4D737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CDE0E3F-220C-4C19-B91A-4C7BEAAF238C}"/>
                </a:ext>
              </a:extLst>
            </p:cNvPr>
            <p:cNvCxnSpPr>
              <a:cxnSpLocks noChangeShapeType="1"/>
              <a:stCxn id="7" idx="6"/>
              <a:endCxn id="11" idx="2"/>
            </p:cNvCxnSpPr>
            <p:nvPr/>
          </p:nvCxnSpPr>
          <p:spPr bwMode="auto">
            <a:xfrm flipV="1">
              <a:off x="3052" y="3347"/>
              <a:ext cx="421" cy="27"/>
            </a:xfrm>
            <a:prstGeom prst="straightConnector1">
              <a:avLst/>
            </a:prstGeom>
            <a:noFill/>
            <a:ln w="9525" algn="ctr">
              <a:solidFill>
                <a:srgbClr val="4D737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EB2BB40-E918-4081-92D8-58CDAA743F9A}"/>
                </a:ext>
              </a:extLst>
            </p:cNvPr>
            <p:cNvCxnSpPr>
              <a:cxnSpLocks noChangeShapeType="1"/>
              <a:stCxn id="11" idx="6"/>
              <a:endCxn id="8" idx="1"/>
            </p:cNvCxnSpPr>
            <p:nvPr/>
          </p:nvCxnSpPr>
          <p:spPr bwMode="auto">
            <a:xfrm>
              <a:off x="4127" y="3347"/>
              <a:ext cx="584" cy="212"/>
            </a:xfrm>
            <a:prstGeom prst="straightConnector1">
              <a:avLst/>
            </a:prstGeom>
            <a:noFill/>
            <a:ln w="9525" algn="ctr">
              <a:solidFill>
                <a:srgbClr val="4D737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AA83614-1A7B-4E3F-A0CC-31B703227ECA}"/>
                </a:ext>
              </a:extLst>
            </p:cNvPr>
            <p:cNvCxnSpPr>
              <a:cxnSpLocks noChangeShapeType="1"/>
              <a:stCxn id="9" idx="5"/>
              <a:endCxn id="10" idx="2"/>
            </p:cNvCxnSpPr>
            <p:nvPr/>
          </p:nvCxnSpPr>
          <p:spPr bwMode="auto">
            <a:xfrm>
              <a:off x="1238" y="3632"/>
              <a:ext cx="275" cy="228"/>
            </a:xfrm>
            <a:prstGeom prst="straightConnector1">
              <a:avLst/>
            </a:prstGeom>
            <a:noFill/>
            <a:ln w="9525" algn="ctr">
              <a:solidFill>
                <a:srgbClr val="4D737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5">
              <a:extLst>
                <a:ext uri="{FF2B5EF4-FFF2-40B4-BE49-F238E27FC236}">
                  <a16:creationId xmlns:a16="http://schemas.microsoft.com/office/drawing/2014/main" id="{CB557722-352B-4D45-8620-AA1BAEB0ACBA}"/>
                </a:ext>
              </a:extLst>
            </p:cNvPr>
            <p:cNvCxnSpPr>
              <a:cxnSpLocks noChangeShapeType="1"/>
              <a:stCxn id="7" idx="2"/>
              <a:endCxn id="9" idx="6"/>
            </p:cNvCxnSpPr>
            <p:nvPr/>
          </p:nvCxnSpPr>
          <p:spPr bwMode="auto">
            <a:xfrm flipH="1">
              <a:off x="1327" y="3374"/>
              <a:ext cx="1025" cy="43"/>
            </a:xfrm>
            <a:prstGeom prst="straightConnector1">
              <a:avLst/>
            </a:prstGeom>
            <a:noFill/>
            <a:ln w="9525">
              <a:solidFill>
                <a:srgbClr val="4D737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342704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Aren’t the two problems similar?</a:t>
            </a:r>
            <a:endParaRPr lang="en-US" alt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Essentially we have some </a:t>
            </a:r>
            <a:r>
              <a:rPr lang="en-US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vertices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which are linked together by some </a:t>
            </a:r>
            <a:r>
              <a:rPr lang="en-US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edges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 both problems, we want to find a path to get from one vertex to another.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 other cases, it could be some other problems.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9C882B-7F36-42FC-9905-734436928FE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6662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A3C3F30C-F7CB-4084-81A6-867305EDF57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/>
          <a:p>
            <a:pPr eaLnBrk="1" hangingPunct="1"/>
            <a:r>
              <a:rPr lang="en-US" altLang="en-US" sz="3700"/>
              <a:t>WHAT ARE GRAPHS?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847A9F8-A6F6-4287-9777-7687B32C0B6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Graph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07C6263-059C-4C66-AA5D-412AB6A9F9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In a graph, we have some </a:t>
            </a:r>
            <a:r>
              <a:rPr lang="en-US" altLang="zh-TW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vertices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 and </a:t>
            </a:r>
            <a:r>
              <a:rPr lang="en-US" altLang="zh-TW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edges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. An edge links two vertices together, with or without a direction. 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9220" name="Group 4">
            <a:extLst>
              <a:ext uri="{FF2B5EF4-FFF2-40B4-BE49-F238E27FC236}">
                <a16:creationId xmlns:a16="http://schemas.microsoft.com/office/drawing/2014/main" id="{651CF711-E738-4FAE-85FE-45E0701EDD8D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3810000"/>
            <a:ext cx="4724400" cy="2470150"/>
            <a:chOff x="1429" y="1616"/>
            <a:chExt cx="3356" cy="2087"/>
          </a:xfrm>
        </p:grpSpPr>
        <p:sp>
          <p:nvSpPr>
            <p:cNvPr id="9221" name="Oval 5">
              <a:extLst>
                <a:ext uri="{FF2B5EF4-FFF2-40B4-BE49-F238E27FC236}">
                  <a16:creationId xmlns:a16="http://schemas.microsoft.com/office/drawing/2014/main" id="{6BCFD7EF-8D5E-4DB4-854B-5A45E6E8F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1616"/>
              <a:ext cx="318" cy="31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222" name="Oval 6">
              <a:extLst>
                <a:ext uri="{FF2B5EF4-FFF2-40B4-BE49-F238E27FC236}">
                  <a16:creationId xmlns:a16="http://schemas.microsoft.com/office/drawing/2014/main" id="{2B004A42-03AE-4153-9DEE-D17F5E20A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659"/>
              <a:ext cx="318" cy="31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223" name="Oval 7">
              <a:extLst>
                <a:ext uri="{FF2B5EF4-FFF2-40B4-BE49-F238E27FC236}">
                  <a16:creationId xmlns:a16="http://schemas.microsoft.com/office/drawing/2014/main" id="{D8447897-9124-4965-9074-6AFE3D65F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1979"/>
              <a:ext cx="318" cy="31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9224" name="Oval 8">
              <a:extLst>
                <a:ext uri="{FF2B5EF4-FFF2-40B4-BE49-F238E27FC236}">
                  <a16:creationId xmlns:a16="http://schemas.microsoft.com/office/drawing/2014/main" id="{BC1A4FA7-6DC4-48E0-8D25-F80E7A4AA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3385"/>
              <a:ext cx="318" cy="31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95271" name="Line 9">
              <a:extLst>
                <a:ext uri="{FF2B5EF4-FFF2-40B4-BE49-F238E27FC236}">
                  <a16:creationId xmlns:a16="http://schemas.microsoft.com/office/drawing/2014/main" id="{A33E1C1F-E375-4BAE-88BC-AC3DBDDA9C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0" y="2930"/>
              <a:ext cx="680" cy="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5272" name="Line 10">
              <a:extLst>
                <a:ext uri="{FF2B5EF4-FFF2-40B4-BE49-F238E27FC236}">
                  <a16:creationId xmlns:a16="http://schemas.microsoft.com/office/drawing/2014/main" id="{BE74CF89-DFC3-46D5-B639-2498FF6211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9" y="2296"/>
              <a:ext cx="680" cy="11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5273" name="Line 11">
              <a:extLst>
                <a:ext uri="{FF2B5EF4-FFF2-40B4-BE49-F238E27FC236}">
                  <a16:creationId xmlns:a16="http://schemas.microsoft.com/office/drawing/2014/main" id="{A70E575F-26C0-4289-9949-1D0891D4FA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5" y="1933"/>
              <a:ext cx="454" cy="7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5274" name="Line 12">
              <a:extLst>
                <a:ext uri="{FF2B5EF4-FFF2-40B4-BE49-F238E27FC236}">
                  <a16:creationId xmlns:a16="http://schemas.microsoft.com/office/drawing/2014/main" id="{0684488D-4E47-45A3-9A40-D4A014A1EF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1933"/>
              <a:ext cx="227" cy="14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229" name="AutoShape 13">
              <a:extLst>
                <a:ext uri="{FF2B5EF4-FFF2-40B4-BE49-F238E27FC236}">
                  <a16:creationId xmlns:a16="http://schemas.microsoft.com/office/drawing/2014/main" id="{C1861C48-EC37-4CE2-B7F2-C46DD5BAE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1979"/>
              <a:ext cx="1180" cy="272"/>
            </a:xfrm>
            <a:prstGeom prst="leftArrowCallout">
              <a:avLst>
                <a:gd name="adj1" fmla="val 25000"/>
                <a:gd name="adj2" fmla="val 25000"/>
                <a:gd name="adj3" fmla="val 72304"/>
                <a:gd name="adj4" fmla="val 66667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B0604030504040204" pitchFamily="18" charset="-120"/>
                  <a:cs typeface="Arial" panose="020B0604020202020204" pitchFamily="34" charset="0"/>
                </a:rPr>
                <a:t>vertex</a:t>
              </a:r>
            </a:p>
          </p:txBody>
        </p:sp>
        <p:sp>
          <p:nvSpPr>
            <p:cNvPr id="9230" name="AutoShape 14">
              <a:extLst>
                <a:ext uri="{FF2B5EF4-FFF2-40B4-BE49-F238E27FC236}">
                  <a16:creationId xmlns:a16="http://schemas.microsoft.com/office/drawing/2014/main" id="{ECC11AB1-41D7-4A40-8DCA-CB3D1C252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2795"/>
              <a:ext cx="1180" cy="272"/>
            </a:xfrm>
            <a:prstGeom prst="leftArrowCallout">
              <a:avLst>
                <a:gd name="adj1" fmla="val 25000"/>
                <a:gd name="adj2" fmla="val 25000"/>
                <a:gd name="adj3" fmla="val 72304"/>
                <a:gd name="adj4" fmla="val 66667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B0604030504040204" pitchFamily="18" charset="-120"/>
                  <a:cs typeface="Arial" panose="020B0604020202020204" pitchFamily="34" charset="0"/>
                </a:rPr>
                <a:t>edge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934200" cy="639762"/>
          </a:xfrm>
        </p:spPr>
        <p:txBody>
          <a:bodyPr>
            <a:noAutofit/>
          </a:bodyPr>
          <a:lstStyle/>
          <a:p>
            <a:r>
              <a:rPr lang="en-US" dirty="0"/>
              <a:t>Course Contents and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474125"/>
            <a:ext cx="6172200" cy="4545675"/>
          </a:xfrm>
        </p:spPr>
        <p:txBody>
          <a:bodyPr>
            <a:normAutofit/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3200" dirty="0"/>
              <a:t>See outline on Portal for: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  <a:defRPr/>
            </a:pPr>
            <a:endParaRPr lang="en-US" sz="3200" dirty="0"/>
          </a:p>
          <a:p>
            <a:pPr lvl="1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en-US" sz="3200" dirty="0"/>
              <a:t>Course Contents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  <a:defRPr/>
            </a:pPr>
            <a:endParaRPr lang="en-US" sz="3200" dirty="0"/>
          </a:p>
          <a:p>
            <a:pPr lvl="1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en-US" sz="3200" dirty="0"/>
              <a:t>Evaluation Criteria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endParaRPr lang="en-US" sz="3200" dirty="0"/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5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DB38B0F-0F4E-4692-B483-F81EA76BD8B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Graph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3C13862-873B-4A7A-A89D-90D25FC4521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Mathematically, a </a:t>
            </a: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graph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 is defined as G=(V,E), </a:t>
            </a:r>
          </a:p>
          <a:p>
            <a:pPr lvl="1" eaLnBrk="1" hangingPunct="1">
              <a:defRPr/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V is the set of vertices (singular: vertex)</a:t>
            </a:r>
          </a:p>
          <a:p>
            <a:pPr lvl="1" eaLnBrk="1" hangingPunct="1">
              <a:defRPr/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E is the set of edges that connect some of the vertices</a:t>
            </a:r>
          </a:p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For convenience,</a:t>
            </a:r>
          </a:p>
          <a:p>
            <a:pPr lvl="1"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Label vertices with 1, 2, 3, …</a:t>
            </a:r>
          </a:p>
          <a:p>
            <a:pPr lvl="1"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Edges can be represented by their two endpoints.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3D0E556-1E67-4BA9-9422-14BC5353B3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Graph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863401C-B0E4-489C-8F3E-72C857E3952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Directed/Undirected Graph</a:t>
            </a:r>
          </a:p>
          <a:p>
            <a:pPr eaLnBrk="1" hangingPunct="1">
              <a:defRPr/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Weighted/Unweighted Graph</a:t>
            </a:r>
          </a:p>
          <a:p>
            <a:pPr eaLnBrk="1" hangingPunct="1">
              <a:defRPr/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Simple Graph</a:t>
            </a:r>
          </a:p>
          <a:p>
            <a:pPr eaLnBrk="1" hangingPunct="1">
              <a:defRPr/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Connectivity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48B0784-7138-4359-BB78-6324DA5DAC5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Graph Modelling</a:t>
            </a:r>
          </a:p>
        </p:txBody>
      </p:sp>
      <p:graphicFrame>
        <p:nvGraphicFramePr>
          <p:cNvPr id="12371" name="Group 83">
            <a:extLst>
              <a:ext uri="{FF2B5EF4-FFF2-40B4-BE49-F238E27FC236}">
                <a16:creationId xmlns:a16="http://schemas.microsoft.com/office/drawing/2014/main" id="{5B022ADC-7582-4846-9141-A1DC66580502}"/>
              </a:ext>
            </a:extLst>
          </p:cNvPr>
          <p:cNvGraphicFramePr>
            <a:graphicFrameLocks noGrp="1"/>
          </p:cNvGraphicFramePr>
          <p:nvPr>
            <p:ph type="chart" sz="half" idx="4294967295"/>
          </p:nvPr>
        </p:nvGraphicFramePr>
        <p:xfrm>
          <a:off x="1066800" y="2286000"/>
          <a:ext cx="3113088" cy="3352800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388073725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418217064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566969730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51923889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139956569"/>
                    </a:ext>
                  </a:extLst>
                </a:gridCol>
              </a:tblGrid>
              <a:tr h="6080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70394" marR="70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70394" marR="70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70394" marR="70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70394" marR="70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70394" marR="70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7463869"/>
                  </a:ext>
                </a:extLst>
              </a:tr>
              <a:tr h="6064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70394" marR="70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70394" marR="70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70394" marR="70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70394" marR="70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70394" marR="70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676640"/>
                  </a:ext>
                </a:extLst>
              </a:tr>
              <a:tr h="6080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70394" marR="70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70394" marR="70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70394" marR="70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70394" marR="70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70394" marR="70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960915"/>
                  </a:ext>
                </a:extLst>
              </a:tr>
              <a:tr h="6064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70394" marR="70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70394" marR="70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70394" marR="70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70394" marR="70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70394" marR="70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149309"/>
                  </a:ext>
                </a:extLst>
              </a:tr>
              <a:tr h="6080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70394" marR="70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70394" marR="70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70394" marR="70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70394" marR="70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 marL="70394" marR="70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181376"/>
                  </a:ext>
                </a:extLst>
              </a:tr>
            </a:tbl>
          </a:graphicData>
        </a:graphic>
      </p:graphicFrame>
      <p:sp>
        <p:nvSpPr>
          <p:cNvPr id="12329" name="AutoShape 84">
            <a:extLst>
              <a:ext uri="{FF2B5EF4-FFF2-40B4-BE49-F238E27FC236}">
                <a16:creationId xmlns:a16="http://schemas.microsoft.com/office/drawing/2014/main" id="{F02BF9E2-0FA6-4F21-AB58-64660BFBE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05200"/>
            <a:ext cx="609600" cy="609600"/>
          </a:xfrm>
          <a:prstGeom prst="rightArrow">
            <a:avLst>
              <a:gd name="adj1" fmla="val 33481"/>
              <a:gd name="adj2" fmla="val 51537"/>
            </a:avLst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2330" name="Group 37">
            <a:extLst>
              <a:ext uri="{FF2B5EF4-FFF2-40B4-BE49-F238E27FC236}">
                <a16:creationId xmlns:a16="http://schemas.microsoft.com/office/drawing/2014/main" id="{CBDD3ACC-C967-43F8-8AD9-5C153ECCADEC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209800"/>
            <a:ext cx="3276600" cy="3276600"/>
            <a:chOff x="5257800" y="2209800"/>
            <a:chExt cx="3276600" cy="3276600"/>
          </a:xfrm>
        </p:grpSpPr>
        <p:sp>
          <p:nvSpPr>
            <p:cNvPr id="97366" name="Oval 86">
              <a:extLst>
                <a:ext uri="{FF2B5EF4-FFF2-40B4-BE49-F238E27FC236}">
                  <a16:creationId xmlns:a16="http://schemas.microsoft.com/office/drawing/2014/main" id="{04B802A0-BC57-456E-9F19-B8CEA02CC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2209800"/>
              <a:ext cx="533400" cy="533400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000" b="1" i="0" u="none" strike="noStrike" kern="1200" cap="none" spc="0" normalizeH="0" baseline="0" noProof="0">
                  <a:ln>
                    <a:noFill/>
                  </a:ln>
                  <a:solidFill>
                    <a:srgbClr val="33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97368" name="Oval 88">
              <a:extLst>
                <a:ext uri="{FF2B5EF4-FFF2-40B4-BE49-F238E27FC236}">
                  <a16:creationId xmlns:a16="http://schemas.microsoft.com/office/drawing/2014/main" id="{A873A556-CD70-475F-8AD0-D6149C17E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2209800"/>
              <a:ext cx="533400" cy="533400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369" name="Oval 89">
              <a:extLst>
                <a:ext uri="{FF2B5EF4-FFF2-40B4-BE49-F238E27FC236}">
                  <a16:creationId xmlns:a16="http://schemas.microsoft.com/office/drawing/2014/main" id="{C14CE66F-9E1A-4BA5-8EDD-7A17625CE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2209800"/>
              <a:ext cx="533400" cy="533400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370" name="Oval 90">
              <a:extLst>
                <a:ext uri="{FF2B5EF4-FFF2-40B4-BE49-F238E27FC236}">
                  <a16:creationId xmlns:a16="http://schemas.microsoft.com/office/drawing/2014/main" id="{F17057DC-6DF8-4785-93F8-EDA44F0A0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1000" y="2209800"/>
              <a:ext cx="533400" cy="533400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392" name="Oval 112">
              <a:extLst>
                <a:ext uri="{FF2B5EF4-FFF2-40B4-BE49-F238E27FC236}">
                  <a16:creationId xmlns:a16="http://schemas.microsoft.com/office/drawing/2014/main" id="{FA63BEBD-6D68-45D6-8D51-D870574F1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2895600"/>
              <a:ext cx="533400" cy="533400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393" name="Oval 113">
              <a:extLst>
                <a:ext uri="{FF2B5EF4-FFF2-40B4-BE49-F238E27FC236}">
                  <a16:creationId xmlns:a16="http://schemas.microsoft.com/office/drawing/2014/main" id="{25BDE672-8915-42EB-92C9-DCA086491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2895600"/>
              <a:ext cx="533400" cy="533400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394" name="Oval 114">
              <a:extLst>
                <a:ext uri="{FF2B5EF4-FFF2-40B4-BE49-F238E27FC236}">
                  <a16:creationId xmlns:a16="http://schemas.microsoft.com/office/drawing/2014/main" id="{52AA9EF7-0FC3-4DF2-AAF8-1BB0AA665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2895600"/>
              <a:ext cx="533400" cy="533400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396" name="Oval 116">
              <a:extLst>
                <a:ext uri="{FF2B5EF4-FFF2-40B4-BE49-F238E27FC236}">
                  <a16:creationId xmlns:a16="http://schemas.microsoft.com/office/drawing/2014/main" id="{117769CC-0C8B-49D6-8754-002D02702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1000" y="2895600"/>
              <a:ext cx="533400" cy="533400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397" name="Oval 117">
              <a:extLst>
                <a:ext uri="{FF2B5EF4-FFF2-40B4-BE49-F238E27FC236}">
                  <a16:creationId xmlns:a16="http://schemas.microsoft.com/office/drawing/2014/main" id="{C97196F2-17F7-41AB-BDA1-42CC31021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581400"/>
              <a:ext cx="533400" cy="533400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401" name="Oval 121">
              <a:extLst>
                <a:ext uri="{FF2B5EF4-FFF2-40B4-BE49-F238E27FC236}">
                  <a16:creationId xmlns:a16="http://schemas.microsoft.com/office/drawing/2014/main" id="{457BD2BA-E3F8-45C2-A5A4-DEB636B78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1000" y="3581400"/>
              <a:ext cx="533400" cy="533400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402" name="Oval 122">
              <a:extLst>
                <a:ext uri="{FF2B5EF4-FFF2-40B4-BE49-F238E27FC236}">
                  <a16:creationId xmlns:a16="http://schemas.microsoft.com/office/drawing/2014/main" id="{B3A99CCC-E57E-4DAC-8F01-500429A87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4267200"/>
              <a:ext cx="533400" cy="533400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404" name="Oval 124">
              <a:extLst>
                <a:ext uri="{FF2B5EF4-FFF2-40B4-BE49-F238E27FC236}">
                  <a16:creationId xmlns:a16="http://schemas.microsoft.com/office/drawing/2014/main" id="{B1FFFD23-26AE-4157-A9AF-40148E21D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267200"/>
              <a:ext cx="533400" cy="533400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406" name="Oval 126">
              <a:extLst>
                <a:ext uri="{FF2B5EF4-FFF2-40B4-BE49-F238E27FC236}">
                  <a16:creationId xmlns:a16="http://schemas.microsoft.com/office/drawing/2014/main" id="{C069C19F-2FDF-4CCE-ABB0-89C6A693B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1000" y="4267200"/>
              <a:ext cx="533400" cy="533400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407" name="Oval 127">
              <a:extLst>
                <a:ext uri="{FF2B5EF4-FFF2-40B4-BE49-F238E27FC236}">
                  <a16:creationId xmlns:a16="http://schemas.microsoft.com/office/drawing/2014/main" id="{BDE2F417-0918-44E6-A562-32D920518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4953000"/>
              <a:ext cx="533400" cy="533400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408" name="Oval 128">
              <a:extLst>
                <a:ext uri="{FF2B5EF4-FFF2-40B4-BE49-F238E27FC236}">
                  <a16:creationId xmlns:a16="http://schemas.microsoft.com/office/drawing/2014/main" id="{BD9042DA-9DBC-42E9-9D3C-CAFFB14FD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4953000"/>
              <a:ext cx="533400" cy="533400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409" name="Oval 129">
              <a:extLst>
                <a:ext uri="{FF2B5EF4-FFF2-40B4-BE49-F238E27FC236}">
                  <a16:creationId xmlns:a16="http://schemas.microsoft.com/office/drawing/2014/main" id="{C192D24F-B7C6-4B64-9881-D7C704129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953000"/>
              <a:ext cx="533400" cy="533400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411" name="Oval 131">
              <a:extLst>
                <a:ext uri="{FF2B5EF4-FFF2-40B4-BE49-F238E27FC236}">
                  <a16:creationId xmlns:a16="http://schemas.microsoft.com/office/drawing/2014/main" id="{9FA21BF2-9461-4FD5-8B81-E7E3A8DD5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1000" y="4953000"/>
              <a:ext cx="533400" cy="533400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000" b="1" i="0" u="none" strike="noStrike" kern="1200" cap="none" spc="0" normalizeH="0" baseline="0" noProof="0">
                  <a:ln>
                    <a:noFill/>
                  </a:ln>
                  <a:solidFill>
                    <a:srgbClr val="33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97412" name="Line 132">
              <a:extLst>
                <a:ext uri="{FF2B5EF4-FFF2-40B4-BE49-F238E27FC236}">
                  <a16:creationId xmlns:a16="http://schemas.microsoft.com/office/drawing/2014/main" id="{5863A2A8-45B1-4232-8DB9-31CE17E3B2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5150" y="4800600"/>
              <a:ext cx="0" cy="1524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413" name="Line 133">
              <a:extLst>
                <a:ext uri="{FF2B5EF4-FFF2-40B4-BE49-F238E27FC236}">
                  <a16:creationId xmlns:a16="http://schemas.microsoft.com/office/drawing/2014/main" id="{8C450E5A-DB53-48B4-9A5A-F24379F57C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9263" y="4800600"/>
              <a:ext cx="0" cy="1524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414" name="Line 134">
              <a:extLst>
                <a:ext uri="{FF2B5EF4-FFF2-40B4-BE49-F238E27FC236}">
                  <a16:creationId xmlns:a16="http://schemas.microsoft.com/office/drawing/2014/main" id="{DFCECE7F-B82E-401B-A246-4D5151BE9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62938" y="4800600"/>
              <a:ext cx="0" cy="1524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415" name="Line 135">
              <a:extLst>
                <a:ext uri="{FF2B5EF4-FFF2-40B4-BE49-F238E27FC236}">
                  <a16:creationId xmlns:a16="http://schemas.microsoft.com/office/drawing/2014/main" id="{DE33BC77-5A92-4F02-80B4-79CA64CD79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9263" y="4114800"/>
              <a:ext cx="0" cy="1524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416" name="Line 136">
              <a:extLst>
                <a:ext uri="{FF2B5EF4-FFF2-40B4-BE49-F238E27FC236}">
                  <a16:creationId xmlns:a16="http://schemas.microsoft.com/office/drawing/2014/main" id="{85611822-59DA-4D4A-ADB5-FBEC8FFA57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62938" y="4114800"/>
              <a:ext cx="0" cy="1524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417" name="Line 137">
              <a:extLst>
                <a:ext uri="{FF2B5EF4-FFF2-40B4-BE49-F238E27FC236}">
                  <a16:creationId xmlns:a16="http://schemas.microsoft.com/office/drawing/2014/main" id="{FFC15117-A104-45CF-96C2-F531FC522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9263" y="3429000"/>
              <a:ext cx="0" cy="1524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418" name="Line 138">
              <a:extLst>
                <a:ext uri="{FF2B5EF4-FFF2-40B4-BE49-F238E27FC236}">
                  <a16:creationId xmlns:a16="http://schemas.microsoft.com/office/drawing/2014/main" id="{F4E055B4-F126-4AC0-B729-7225F7234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62938" y="3429000"/>
              <a:ext cx="0" cy="1524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419" name="Line 139">
              <a:extLst>
                <a:ext uri="{FF2B5EF4-FFF2-40B4-BE49-F238E27FC236}">
                  <a16:creationId xmlns:a16="http://schemas.microsoft.com/office/drawing/2014/main" id="{DD5BA4F2-7D8B-47B4-830B-A2400DEFA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9263" y="2743200"/>
              <a:ext cx="0" cy="1524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420" name="Line 140">
              <a:extLst>
                <a:ext uri="{FF2B5EF4-FFF2-40B4-BE49-F238E27FC236}">
                  <a16:creationId xmlns:a16="http://schemas.microsoft.com/office/drawing/2014/main" id="{048995DE-5597-4B5C-A133-9DEF34770E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62938" y="2743200"/>
              <a:ext cx="0" cy="1524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421" name="Line 141">
              <a:extLst>
                <a:ext uri="{FF2B5EF4-FFF2-40B4-BE49-F238E27FC236}">
                  <a16:creationId xmlns:a16="http://schemas.microsoft.com/office/drawing/2014/main" id="{1C9B9784-1256-47B5-9ABC-B82369189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0863" y="2743200"/>
              <a:ext cx="0" cy="1524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423" name="Line 143">
              <a:extLst>
                <a:ext uri="{FF2B5EF4-FFF2-40B4-BE49-F238E27FC236}">
                  <a16:creationId xmlns:a16="http://schemas.microsoft.com/office/drawing/2014/main" id="{E47E3F8D-9B05-4A15-A307-DD1BB90760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1200" y="5229225"/>
              <a:ext cx="1524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424" name="Line 144">
              <a:extLst>
                <a:ext uri="{FF2B5EF4-FFF2-40B4-BE49-F238E27FC236}">
                  <a16:creationId xmlns:a16="http://schemas.microsoft.com/office/drawing/2014/main" id="{737B09DB-70BD-41F5-BEF6-A33669016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000" y="5224463"/>
              <a:ext cx="1524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425" name="Line 145">
              <a:extLst>
                <a:ext uri="{FF2B5EF4-FFF2-40B4-BE49-F238E27FC236}">
                  <a16:creationId xmlns:a16="http://schemas.microsoft.com/office/drawing/2014/main" id="{5F9FA6C4-F8C2-4C3C-B9A1-08A5EDD5F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1200" y="3167063"/>
              <a:ext cx="1524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426" name="Line 146">
              <a:extLst>
                <a:ext uri="{FF2B5EF4-FFF2-40B4-BE49-F238E27FC236}">
                  <a16:creationId xmlns:a16="http://schemas.microsoft.com/office/drawing/2014/main" id="{DFB47B7A-2518-4CA5-BBB4-DE4D235A3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000" y="3157538"/>
              <a:ext cx="1524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427" name="Line 147">
              <a:extLst>
                <a:ext uri="{FF2B5EF4-FFF2-40B4-BE49-F238E27FC236}">
                  <a16:creationId xmlns:a16="http://schemas.microsoft.com/office/drawing/2014/main" id="{1997E3DD-8114-41B1-B784-0513B2C288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2481263"/>
              <a:ext cx="1524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7428" name="Line 148">
              <a:extLst>
                <a:ext uri="{FF2B5EF4-FFF2-40B4-BE49-F238E27FC236}">
                  <a16:creationId xmlns:a16="http://schemas.microsoft.com/office/drawing/2014/main" id="{9F7FC231-AE39-4993-82EB-246566B0B7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8600" y="2466975"/>
              <a:ext cx="1524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3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934200" cy="639762"/>
          </a:xfrm>
        </p:spPr>
        <p:txBody>
          <a:bodyPr>
            <a:noAutofit/>
          </a:bodyPr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74125"/>
            <a:ext cx="8610600" cy="5079075"/>
          </a:xfrm>
        </p:spPr>
        <p:txBody>
          <a:bodyPr>
            <a:normAutofit lnSpcReduction="10000"/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3200" dirty="0"/>
              <a:t>Course learning Outcomes (CLOs):</a:t>
            </a:r>
          </a:p>
          <a:p>
            <a:pPr marL="0" indent="0">
              <a:buNone/>
            </a:pPr>
            <a:r>
              <a:rPr lang="en-US" dirty="0"/>
              <a:t>At the end of this course, the students should be able to</a:t>
            </a:r>
          </a:p>
          <a:p>
            <a:pPr marL="0" indent="0">
              <a:buNone/>
            </a:pPr>
            <a:endParaRPr lang="en-US" sz="1800" b="1" dirty="0"/>
          </a:p>
          <a:p>
            <a:pPr lvl="0"/>
            <a:r>
              <a:rPr lang="en-US" dirty="0"/>
              <a:t>CLO:1 </a:t>
            </a:r>
            <a:r>
              <a:rPr lang="en-US" b="1" dirty="0"/>
              <a:t>Learn and Recognize </a:t>
            </a:r>
            <a:r>
              <a:rPr lang="en-US" dirty="0"/>
              <a:t>the basics of graphs, graph algorithms.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CLO:2 How to </a:t>
            </a:r>
            <a:r>
              <a:rPr lang="en-US" b="1" dirty="0"/>
              <a:t>analyze</a:t>
            </a:r>
            <a:r>
              <a:rPr lang="en-US" dirty="0"/>
              <a:t> graph algorithms and estimate their cost.</a:t>
            </a:r>
          </a:p>
          <a:p>
            <a:pPr lvl="0"/>
            <a:endParaRPr lang="en-US" dirty="0"/>
          </a:p>
          <a:p>
            <a:r>
              <a:rPr lang="en-US" dirty="0"/>
              <a:t>CLO:3 </a:t>
            </a:r>
            <a:r>
              <a:rPr lang="en-US" b="1" dirty="0"/>
              <a:t>Apply </a:t>
            </a:r>
            <a:r>
              <a:rPr lang="en-US" dirty="0"/>
              <a:t>the concepts of graphs by using different programming techniques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934200" cy="639762"/>
          </a:xfrm>
        </p:spPr>
        <p:txBody>
          <a:bodyPr>
            <a:noAutofit/>
          </a:bodyPr>
          <a:lstStyle/>
          <a:p>
            <a:r>
              <a:rPr lang="sv-SE" dirty="0"/>
              <a:t>Pre-Requisites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4120" y="990600"/>
            <a:ext cx="7625080" cy="4525963"/>
          </a:xfrm>
        </p:spPr>
        <p:txBody>
          <a:bodyPr/>
          <a:lstStyle/>
          <a:p>
            <a:r>
              <a:rPr lang="en-US" dirty="0"/>
              <a:t> CS2143: Data Structures 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508000" y="3052762"/>
          <a:ext cx="3657600" cy="357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6500240" imgH="14188320" progId="">
                  <p:embed/>
                </p:oleObj>
              </mc:Choice>
              <mc:Fallback>
                <p:oleObj name="Clip" r:id="rId3" imgW="16500240" imgH="14188320" progId="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3052762"/>
                        <a:ext cx="3657600" cy="357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479800" y="2062162"/>
            <a:ext cx="5257800" cy="1524000"/>
          </a:xfrm>
          <a:prstGeom prst="cloudCallout">
            <a:avLst>
              <a:gd name="adj1" fmla="val -44023"/>
              <a:gd name="adj2" fmla="val 58023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defTabSz="762000" eaLnBrk="0" hangingPunct="0"/>
            <a:r>
              <a:rPr lang="en-US" dirty="0">
                <a:latin typeface="Comic Sans MS" pitchFamily="66" charset="0"/>
              </a:rPr>
              <a:t>Thirst for knowledge…</a:t>
            </a:r>
          </a:p>
        </p:txBody>
      </p:sp>
    </p:spTree>
    <p:extLst>
      <p:ext uri="{BB962C8B-B14F-4D97-AF65-F5344CB8AC3E}">
        <p14:creationId xmlns:p14="http://schemas.microsoft.com/office/powerpoint/2010/main" val="147258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934200" cy="639762"/>
          </a:xfrm>
        </p:spPr>
        <p:txBody>
          <a:bodyPr>
            <a:noAutofit/>
          </a:bodyPr>
          <a:lstStyle/>
          <a:p>
            <a:r>
              <a:rPr lang="en-US" dirty="0"/>
              <a:t>Course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1"/>
            <a:ext cx="8839200" cy="534987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In this course, you will learn what a graph is and its most important properties.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You’ll learn several ways to traverse graphs and how you can do useful things while traversing the graph in some order.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will also talk about shortest paths algorithms.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Minimum spanning trees, which are used to plan road, telephone and computer networks and also find applications in clustering and approximate algorithms.</a:t>
            </a:r>
            <a:endParaRPr lang="en-US" sz="32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6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934200" cy="639762"/>
          </a:xfrm>
        </p:spPr>
        <p:txBody>
          <a:bodyPr>
            <a:noAutofit/>
          </a:bodyPr>
          <a:lstStyle/>
          <a:p>
            <a:r>
              <a:rPr lang="en-US" dirty="0"/>
              <a:t>Course Motivations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74125"/>
            <a:ext cx="8839200" cy="515527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If you have ever used a navigation service to find the optimal route and estimate time to destination, you've used algorithms on graphs.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Graphs arise in various real-world situations, as there are road networks, water and electricity supply networks, computer networks and, most recently, social networks!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934200" cy="639762"/>
          </a:xfrm>
        </p:spPr>
        <p:txBody>
          <a:bodyPr>
            <a:noAutofit/>
          </a:bodyPr>
          <a:lstStyle/>
          <a:p>
            <a:r>
              <a:rPr lang="en-US" dirty="0"/>
              <a:t>Course Motivations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74125"/>
            <a:ext cx="8839200" cy="515527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If you're looking </a:t>
            </a:r>
          </a:p>
          <a:p>
            <a:pPr lvl="1" algn="just"/>
            <a:r>
              <a:rPr lang="en-US" dirty="0"/>
              <a:t>for the fastest time to get to work,</a:t>
            </a:r>
          </a:p>
          <a:p>
            <a:pPr lvl="1" algn="just"/>
            <a:r>
              <a:rPr lang="en-US" dirty="0"/>
              <a:t>cheapest way to connect set of computers into a network or</a:t>
            </a:r>
          </a:p>
          <a:p>
            <a:pPr lvl="1" algn="just"/>
            <a:r>
              <a:rPr lang="en-US" dirty="0"/>
              <a:t>efficient algorithm to automatically find communities and </a:t>
            </a:r>
          </a:p>
          <a:p>
            <a:pPr lvl="1" algn="just"/>
            <a:r>
              <a:rPr lang="en-US" dirty="0"/>
              <a:t>opinion leaders in Facebook, </a:t>
            </a:r>
          </a:p>
          <a:p>
            <a:pPr marL="457200" lvl="1" indent="0" algn="just">
              <a:buNone/>
            </a:pPr>
            <a:r>
              <a:rPr lang="en-US" dirty="0"/>
              <a:t>you're going to work with graphs and algorithms on graphs.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8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172200" cy="639762"/>
          </a:xfrm>
        </p:spPr>
        <p:txBody>
          <a:bodyPr>
            <a:noAutofit/>
          </a:bodyPr>
          <a:lstStyle/>
          <a:p>
            <a:r>
              <a:rPr lang="en-US" sz="4400" dirty="0"/>
              <a:t>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74125"/>
            <a:ext cx="8382000" cy="49266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Graph exploration and decomposition into connected components</a:t>
            </a:r>
          </a:p>
          <a:p>
            <a:endParaRPr lang="en-US" dirty="0"/>
          </a:p>
          <a:p>
            <a:r>
              <a:rPr lang="en-US" dirty="0"/>
              <a:t>Shortest paths algorithms, including breadth-first search, Dijkstra’s algorithm and Bellman-Ford algorithm</a:t>
            </a:r>
          </a:p>
          <a:p>
            <a:endParaRPr lang="en-US" dirty="0"/>
          </a:p>
          <a:p>
            <a:r>
              <a:rPr lang="en-US" dirty="0"/>
              <a:t>Minimum spanning tree algorithms</a:t>
            </a:r>
          </a:p>
          <a:p>
            <a:endParaRPr lang="en-US" dirty="0"/>
          </a:p>
          <a:p>
            <a:r>
              <a:rPr lang="en-US" dirty="0"/>
              <a:t>Community Detection</a:t>
            </a:r>
          </a:p>
          <a:p>
            <a:endParaRPr lang="en-US" dirty="0"/>
          </a:p>
          <a:p>
            <a:r>
              <a:rPr lang="en-US" dirty="0"/>
              <a:t>Graph Coloring</a:t>
            </a:r>
          </a:p>
          <a:p>
            <a:endParaRPr lang="en-US" dirty="0"/>
          </a:p>
          <a:p>
            <a:r>
              <a:rPr lang="en-US" dirty="0"/>
              <a:t>Identification of important nodes in a graph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79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clipse">
  <a:themeElements>
    <a:clrScheme name="Eclipse 2">
      <a:dk1>
        <a:srgbClr val="000000"/>
      </a:dk1>
      <a:lt1>
        <a:srgbClr val="FFFFFF"/>
      </a:lt1>
      <a:dk2>
        <a:srgbClr val="333366"/>
      </a:dk2>
      <a:lt2>
        <a:srgbClr val="5F5F5F"/>
      </a:lt2>
      <a:accent1>
        <a:srgbClr val="CC99FF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CAFF"/>
      </a:accent5>
      <a:accent6>
        <a:srgbClr val="8AB9B9"/>
      </a:accent6>
      <a:hlink>
        <a:srgbClr val="666699"/>
      </a:hlink>
      <a:folHlink>
        <a:srgbClr val="660066"/>
      </a:folHlink>
    </a:clrScheme>
    <a:fontScheme name="Eclips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  <a:cs typeface="Arial" charset="0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1218</Words>
  <Application>Microsoft Office PowerPoint</Application>
  <PresentationFormat>On-screen Show (4:3)</PresentationFormat>
  <Paragraphs>280</Paragraphs>
  <Slides>32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Comic Sans MS</vt:lpstr>
      <vt:lpstr>Tahoma</vt:lpstr>
      <vt:lpstr>Times New Roman</vt:lpstr>
      <vt:lpstr>Verdana</vt:lpstr>
      <vt:lpstr>Wingdings</vt:lpstr>
      <vt:lpstr>Office Theme</vt:lpstr>
      <vt:lpstr>Eclipse</vt:lpstr>
      <vt:lpstr>Clip</vt:lpstr>
      <vt:lpstr>Graph Algorithms (CS3283)</vt:lpstr>
      <vt:lpstr>Lecture Outlines</vt:lpstr>
      <vt:lpstr>Course Contents and Organization</vt:lpstr>
      <vt:lpstr>Course Objectives</vt:lpstr>
      <vt:lpstr>Pre-Requisites</vt:lpstr>
      <vt:lpstr>Course Information</vt:lpstr>
      <vt:lpstr>Course Motivations</vt:lpstr>
      <vt:lpstr>Course Motivations</vt:lpstr>
      <vt:lpstr>Aims</vt:lpstr>
      <vt:lpstr>Aims</vt:lpstr>
      <vt:lpstr>Instructor Information</vt:lpstr>
      <vt:lpstr>Literature</vt:lpstr>
      <vt:lpstr>Topics to be Covered</vt:lpstr>
      <vt:lpstr>Tentative Grading</vt:lpstr>
      <vt:lpstr>Teaching Methodology</vt:lpstr>
      <vt:lpstr>Consultation</vt:lpstr>
      <vt:lpstr>General Guidelines</vt:lpstr>
      <vt:lpstr>General Guidelines</vt:lpstr>
      <vt:lpstr>Attendance Policy</vt:lpstr>
      <vt:lpstr>Tools We Will Use in Class</vt:lpstr>
      <vt:lpstr>Class Etiquettes </vt:lpstr>
      <vt:lpstr>Open Door Policy </vt:lpstr>
      <vt:lpstr>Why take CS3283?</vt:lpstr>
      <vt:lpstr>Why take CS3283?</vt:lpstr>
      <vt:lpstr>A Classical Problem</vt:lpstr>
      <vt:lpstr>Rumours</vt:lpstr>
      <vt:lpstr>Aren’t the two problems similar?</vt:lpstr>
      <vt:lpstr>WHAT ARE GRAPHS?</vt:lpstr>
      <vt:lpstr>Graph</vt:lpstr>
      <vt:lpstr>Graph</vt:lpstr>
      <vt:lpstr>Graph</vt:lpstr>
      <vt:lpstr>Graph Modelling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Computer Networks (CS----)</dc:title>
  <dc:creator>Tayyaba Zaheer</dc:creator>
  <cp:lastModifiedBy>Saif Ali</cp:lastModifiedBy>
  <cp:revision>372</cp:revision>
  <dcterms:created xsi:type="dcterms:W3CDTF">2006-08-16T00:00:00Z</dcterms:created>
  <dcterms:modified xsi:type="dcterms:W3CDTF">2022-09-28T09:59:25Z</dcterms:modified>
</cp:coreProperties>
</file>