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3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5" r:id="rId29"/>
    <p:sldId id="286" r:id="rId30"/>
  </p:sldIdLst>
  <p:sldSz cx="12192000" cy="6858000"/>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7273" autoAdjust="0"/>
  </p:normalViewPr>
  <p:slideViewPr>
    <p:cSldViewPr snapToGrid="0">
      <p:cViewPr varScale="1">
        <p:scale>
          <a:sx n="56" d="100"/>
          <a:sy n="56" d="100"/>
        </p:scale>
        <p:origin x="127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CF70A4-26CA-42CE-B155-27D10C917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6FCA1E62-A10A-437C-B07D-0398D3F5F5D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0B6CF8E3-2788-4781-83CE-FD284E6932D4}" type="datetimeFigureOut">
              <a:rPr lang="en-US"/>
              <a:pPr>
                <a:defRPr/>
              </a:pPr>
              <a:t>11/17/2022</a:t>
            </a:fld>
            <a:endParaRPr lang="en-US"/>
          </a:p>
        </p:txBody>
      </p:sp>
      <p:sp>
        <p:nvSpPr>
          <p:cNvPr id="4" name="Slide Image Placeholder 3">
            <a:extLst>
              <a:ext uri="{FF2B5EF4-FFF2-40B4-BE49-F238E27FC236}">
                <a16:creationId xmlns:a16="http://schemas.microsoft.com/office/drawing/2014/main" id="{012ED0E4-FD87-46FC-BCC0-F4C8B14E65C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F7ADB49-690C-4628-AF89-B250864EF47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A524FD3-55D3-4D8D-837F-64811A428A0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18C04C04-D800-489C-B7FE-A048DC4882C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80FCF0E-4D94-446D-8201-B62A3F6CAC2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DF79907-50BA-41A3-8B12-7DBECA5B07C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5CC1388-6C4D-4ECD-A8C6-6A8236BF6DF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623BC6-6B55-4E61-8BD5-541AD7A9BA52}"/>
              </a:ext>
            </a:extLst>
          </p:cNvPr>
          <p:cNvSpPr>
            <a:spLocks noGrp="1"/>
          </p:cNvSpPr>
          <p:nvPr>
            <p:ph type="sldNum" sz="quarter" idx="12"/>
          </p:nvPr>
        </p:nvSpPr>
        <p:spPr/>
        <p:txBody>
          <a:bodyPr/>
          <a:lstStyle>
            <a:lvl1pPr>
              <a:defRPr/>
            </a:lvl1pPr>
          </a:lstStyle>
          <a:p>
            <a:fld id="{2FAF311F-BFD7-41B2-85E6-5E2F5352BE72}" type="slidenum">
              <a:rPr lang="en-GB" altLang="en-US"/>
              <a:pPr/>
              <a:t>‹#›</a:t>
            </a:fld>
            <a:endParaRPr lang="en-GB" altLang="en-US"/>
          </a:p>
        </p:txBody>
      </p:sp>
    </p:spTree>
    <p:extLst>
      <p:ext uri="{BB962C8B-B14F-4D97-AF65-F5344CB8AC3E}">
        <p14:creationId xmlns:p14="http://schemas.microsoft.com/office/powerpoint/2010/main" val="240826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9E9756-9255-41E4-A2D9-2F5847786EBA}"/>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E45753E-E91E-4739-A3DF-3BB57FB1D07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5481159-35A0-4586-BE7D-8C0E431FF454}"/>
              </a:ext>
            </a:extLst>
          </p:cNvPr>
          <p:cNvSpPr>
            <a:spLocks noGrp="1"/>
          </p:cNvSpPr>
          <p:nvPr>
            <p:ph type="sldNum" sz="quarter" idx="12"/>
          </p:nvPr>
        </p:nvSpPr>
        <p:spPr/>
        <p:txBody>
          <a:bodyPr/>
          <a:lstStyle>
            <a:lvl1pPr>
              <a:defRPr/>
            </a:lvl1pPr>
          </a:lstStyle>
          <a:p>
            <a:fld id="{6CF98934-B4CD-465F-BB7B-8E2F8D7B0888}" type="slidenum">
              <a:rPr lang="en-GB" altLang="en-US"/>
              <a:pPr/>
              <a:t>‹#›</a:t>
            </a:fld>
            <a:endParaRPr lang="en-GB" altLang="en-US"/>
          </a:p>
        </p:txBody>
      </p:sp>
    </p:spTree>
    <p:extLst>
      <p:ext uri="{BB962C8B-B14F-4D97-AF65-F5344CB8AC3E}">
        <p14:creationId xmlns:p14="http://schemas.microsoft.com/office/powerpoint/2010/main" val="390272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926FEC-3E44-47FF-BDFD-38C9D95E6B83}"/>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30853451-B6EA-4AFB-B3E2-39947878E85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81408B0-76DF-4EB3-94A2-01EA7B1DD8AB}"/>
              </a:ext>
            </a:extLst>
          </p:cNvPr>
          <p:cNvSpPr>
            <a:spLocks noGrp="1"/>
          </p:cNvSpPr>
          <p:nvPr>
            <p:ph type="sldNum" sz="quarter" idx="12"/>
          </p:nvPr>
        </p:nvSpPr>
        <p:spPr/>
        <p:txBody>
          <a:bodyPr/>
          <a:lstStyle>
            <a:lvl1pPr>
              <a:defRPr/>
            </a:lvl1pPr>
          </a:lstStyle>
          <a:p>
            <a:fld id="{379C5223-50FD-4D79-839C-2BA635E22073}" type="slidenum">
              <a:rPr lang="en-GB" altLang="en-US"/>
              <a:pPr/>
              <a:t>‹#›</a:t>
            </a:fld>
            <a:endParaRPr lang="en-GB" altLang="en-US"/>
          </a:p>
        </p:txBody>
      </p:sp>
    </p:spTree>
    <p:extLst>
      <p:ext uri="{BB962C8B-B14F-4D97-AF65-F5344CB8AC3E}">
        <p14:creationId xmlns:p14="http://schemas.microsoft.com/office/powerpoint/2010/main" val="319903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D90C0B6-BADF-43D2-98E9-2087C615611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6BC31246-7304-400B-AD68-B1BC7856B43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653F6E1-2221-4F68-AAA0-5DB083BB4277}"/>
              </a:ext>
            </a:extLst>
          </p:cNvPr>
          <p:cNvSpPr>
            <a:spLocks noGrp="1"/>
          </p:cNvSpPr>
          <p:nvPr>
            <p:ph type="sldNum" sz="quarter" idx="12"/>
          </p:nvPr>
        </p:nvSpPr>
        <p:spPr/>
        <p:txBody>
          <a:bodyPr/>
          <a:lstStyle>
            <a:lvl1pPr>
              <a:defRPr/>
            </a:lvl1pPr>
          </a:lstStyle>
          <a:p>
            <a:fld id="{0F72E1C4-2B99-4655-9FA7-939D9F5A3F01}" type="slidenum">
              <a:rPr lang="en-GB" altLang="en-US"/>
              <a:pPr/>
              <a:t>‹#›</a:t>
            </a:fld>
            <a:endParaRPr lang="en-GB" altLang="en-US"/>
          </a:p>
        </p:txBody>
      </p:sp>
    </p:spTree>
    <p:extLst>
      <p:ext uri="{BB962C8B-B14F-4D97-AF65-F5344CB8AC3E}">
        <p14:creationId xmlns:p14="http://schemas.microsoft.com/office/powerpoint/2010/main" val="34563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90B35A-D60D-4FBD-B6CE-528BEBFBA97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FA9F286C-4AB0-41F6-A486-2D8D46AB348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7390BDC-6F29-4D0A-BCD4-6E25962F596F}"/>
              </a:ext>
            </a:extLst>
          </p:cNvPr>
          <p:cNvSpPr>
            <a:spLocks noGrp="1"/>
          </p:cNvSpPr>
          <p:nvPr>
            <p:ph type="sldNum" sz="quarter" idx="12"/>
          </p:nvPr>
        </p:nvSpPr>
        <p:spPr/>
        <p:txBody>
          <a:bodyPr/>
          <a:lstStyle>
            <a:lvl1pPr>
              <a:defRPr/>
            </a:lvl1pPr>
          </a:lstStyle>
          <a:p>
            <a:fld id="{EC8C9964-8700-4DD7-A33F-52AB2FAA493E}" type="slidenum">
              <a:rPr lang="en-GB" altLang="en-US"/>
              <a:pPr/>
              <a:t>‹#›</a:t>
            </a:fld>
            <a:endParaRPr lang="en-GB" altLang="en-US"/>
          </a:p>
        </p:txBody>
      </p:sp>
    </p:spTree>
    <p:extLst>
      <p:ext uri="{BB962C8B-B14F-4D97-AF65-F5344CB8AC3E}">
        <p14:creationId xmlns:p14="http://schemas.microsoft.com/office/powerpoint/2010/main" val="286796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3F6B0C6-8F09-47F4-BDF3-BA8B8834324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37AD7BD-9C79-40CB-9717-A4B1D685CDA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8D2DCC55-436A-4DFA-9426-071AC6E157AF}"/>
              </a:ext>
            </a:extLst>
          </p:cNvPr>
          <p:cNvSpPr>
            <a:spLocks noGrp="1"/>
          </p:cNvSpPr>
          <p:nvPr>
            <p:ph type="sldNum" sz="quarter" idx="12"/>
          </p:nvPr>
        </p:nvSpPr>
        <p:spPr/>
        <p:txBody>
          <a:bodyPr/>
          <a:lstStyle>
            <a:lvl1pPr>
              <a:defRPr/>
            </a:lvl1pPr>
          </a:lstStyle>
          <a:p>
            <a:fld id="{E0BC4BE2-1612-4748-A797-8BE9D1EB6884}" type="slidenum">
              <a:rPr lang="en-GB" altLang="en-US"/>
              <a:pPr/>
              <a:t>‹#›</a:t>
            </a:fld>
            <a:endParaRPr lang="en-GB" altLang="en-US"/>
          </a:p>
        </p:txBody>
      </p:sp>
    </p:spTree>
    <p:extLst>
      <p:ext uri="{BB962C8B-B14F-4D97-AF65-F5344CB8AC3E}">
        <p14:creationId xmlns:p14="http://schemas.microsoft.com/office/powerpoint/2010/main" val="210010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3B202B4-F8C5-4B55-8A23-C4B8E2D5EDFA}"/>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D67C2BEC-E54F-4C0A-A370-3FF1A1943407}"/>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CD423102-D161-4357-9BE0-944AAAD8A239}"/>
              </a:ext>
            </a:extLst>
          </p:cNvPr>
          <p:cNvSpPr>
            <a:spLocks noGrp="1"/>
          </p:cNvSpPr>
          <p:nvPr>
            <p:ph type="sldNum" sz="quarter" idx="12"/>
          </p:nvPr>
        </p:nvSpPr>
        <p:spPr/>
        <p:txBody>
          <a:bodyPr/>
          <a:lstStyle>
            <a:lvl1pPr>
              <a:defRPr/>
            </a:lvl1pPr>
          </a:lstStyle>
          <a:p>
            <a:fld id="{58F5FB8E-563C-4987-B08E-0A85A8443230}" type="slidenum">
              <a:rPr lang="en-GB" altLang="en-US"/>
              <a:pPr/>
              <a:t>‹#›</a:t>
            </a:fld>
            <a:endParaRPr lang="en-GB" altLang="en-US"/>
          </a:p>
        </p:txBody>
      </p:sp>
    </p:spTree>
    <p:extLst>
      <p:ext uri="{BB962C8B-B14F-4D97-AF65-F5344CB8AC3E}">
        <p14:creationId xmlns:p14="http://schemas.microsoft.com/office/powerpoint/2010/main" val="374736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A95C4C4-2FD8-4849-8B83-D8C3442CFD4C}"/>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94658EC-AD36-4540-81B6-5EA36FDECA9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ACB1E624-19C2-4227-BBDE-2ED867168C0D}"/>
              </a:ext>
            </a:extLst>
          </p:cNvPr>
          <p:cNvSpPr>
            <a:spLocks noGrp="1"/>
          </p:cNvSpPr>
          <p:nvPr>
            <p:ph type="sldNum" sz="quarter" idx="12"/>
          </p:nvPr>
        </p:nvSpPr>
        <p:spPr/>
        <p:txBody>
          <a:bodyPr/>
          <a:lstStyle>
            <a:lvl1pPr>
              <a:defRPr/>
            </a:lvl1pPr>
          </a:lstStyle>
          <a:p>
            <a:fld id="{567A0785-CF11-4203-83C6-24FA67F77504}" type="slidenum">
              <a:rPr lang="en-GB" altLang="en-US"/>
              <a:pPr/>
              <a:t>‹#›</a:t>
            </a:fld>
            <a:endParaRPr lang="en-GB" altLang="en-US"/>
          </a:p>
        </p:txBody>
      </p:sp>
    </p:spTree>
    <p:extLst>
      <p:ext uri="{BB962C8B-B14F-4D97-AF65-F5344CB8AC3E}">
        <p14:creationId xmlns:p14="http://schemas.microsoft.com/office/powerpoint/2010/main" val="279443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0B18A09-27D2-4E9D-A30B-6E0975627285}"/>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2E7F29DF-D5A9-4C79-9C5C-4E27E9DFC76B}"/>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03069FF6-23D1-4175-937D-FCDF50219ACA}"/>
              </a:ext>
            </a:extLst>
          </p:cNvPr>
          <p:cNvSpPr>
            <a:spLocks noGrp="1"/>
          </p:cNvSpPr>
          <p:nvPr>
            <p:ph type="sldNum" sz="quarter" idx="12"/>
          </p:nvPr>
        </p:nvSpPr>
        <p:spPr/>
        <p:txBody>
          <a:bodyPr/>
          <a:lstStyle>
            <a:lvl1pPr>
              <a:defRPr/>
            </a:lvl1pPr>
          </a:lstStyle>
          <a:p>
            <a:fld id="{A2153095-9429-46F4-ADE0-D677915CF7B2}" type="slidenum">
              <a:rPr lang="en-GB" altLang="en-US"/>
              <a:pPr/>
              <a:t>‹#›</a:t>
            </a:fld>
            <a:endParaRPr lang="en-GB" altLang="en-US"/>
          </a:p>
        </p:txBody>
      </p:sp>
    </p:spTree>
    <p:extLst>
      <p:ext uri="{BB962C8B-B14F-4D97-AF65-F5344CB8AC3E}">
        <p14:creationId xmlns:p14="http://schemas.microsoft.com/office/powerpoint/2010/main" val="183835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381E7DC9-58D7-471E-9971-6C939ED54CBD}"/>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1879BB71-4C9F-4209-B292-FEEC0785647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C0D325A-3465-45AC-8ABB-F508068D9AEF}"/>
              </a:ext>
            </a:extLst>
          </p:cNvPr>
          <p:cNvSpPr>
            <a:spLocks noGrp="1"/>
          </p:cNvSpPr>
          <p:nvPr>
            <p:ph type="sldNum" sz="quarter" idx="12"/>
          </p:nvPr>
        </p:nvSpPr>
        <p:spPr/>
        <p:txBody>
          <a:bodyPr/>
          <a:lstStyle>
            <a:lvl1pPr>
              <a:defRPr/>
            </a:lvl1pPr>
          </a:lstStyle>
          <a:p>
            <a:fld id="{8AE75DB7-5D4F-4223-A7E6-37E024385505}" type="slidenum">
              <a:rPr lang="en-GB" altLang="en-US"/>
              <a:pPr/>
              <a:t>‹#›</a:t>
            </a:fld>
            <a:endParaRPr lang="en-GB" altLang="en-US"/>
          </a:p>
        </p:txBody>
      </p:sp>
    </p:spTree>
    <p:extLst>
      <p:ext uri="{BB962C8B-B14F-4D97-AF65-F5344CB8AC3E}">
        <p14:creationId xmlns:p14="http://schemas.microsoft.com/office/powerpoint/2010/main" val="2820652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8218ABFD-FC96-4326-82D8-BCCEC7CDFAB3}"/>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52126D3C-DA51-4E5C-83C8-C87E7396E01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B9598B68-A887-421F-B8B7-230FE2C10939}"/>
              </a:ext>
            </a:extLst>
          </p:cNvPr>
          <p:cNvSpPr>
            <a:spLocks noGrp="1"/>
          </p:cNvSpPr>
          <p:nvPr>
            <p:ph type="sldNum" sz="quarter" idx="12"/>
          </p:nvPr>
        </p:nvSpPr>
        <p:spPr/>
        <p:txBody>
          <a:bodyPr/>
          <a:lstStyle>
            <a:lvl1pPr>
              <a:defRPr/>
            </a:lvl1pPr>
          </a:lstStyle>
          <a:p>
            <a:fld id="{1CAE7F88-7F47-4F61-92DF-9B53AD0AB811}" type="slidenum">
              <a:rPr lang="en-GB" altLang="en-US"/>
              <a:pPr/>
              <a:t>‹#›</a:t>
            </a:fld>
            <a:endParaRPr lang="en-GB" altLang="en-US"/>
          </a:p>
        </p:txBody>
      </p:sp>
    </p:spTree>
    <p:extLst>
      <p:ext uri="{BB962C8B-B14F-4D97-AF65-F5344CB8AC3E}">
        <p14:creationId xmlns:p14="http://schemas.microsoft.com/office/powerpoint/2010/main" val="60476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7F264DD-2BE8-4F33-8241-4CD929AF414F}"/>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95028CB-7D9A-4311-A197-28063E453B17}"/>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D378102-99A3-42C5-9979-9B9C012F3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1DFCEA0E-EC72-48C5-AE05-3E17942FE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31D6C0E7-A095-45E6-BD28-1100F7DF2D3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2AB24CA-7D65-40D6-97B2-AA2E758BBDF5}"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4E9ADD50-A74B-4125-932B-6573DE67BE4B}"/>
              </a:ext>
            </a:extLst>
          </p:cNvPr>
          <p:cNvSpPr>
            <a:spLocks noGrp="1"/>
          </p:cNvSpPr>
          <p:nvPr>
            <p:ph type="subTitle" idx="1"/>
          </p:nvPr>
        </p:nvSpPr>
        <p:spPr>
          <a:xfrm>
            <a:off x="1524000" y="2235111"/>
            <a:ext cx="9144000" cy="2028825"/>
          </a:xfrm>
        </p:spPr>
        <p:txBody>
          <a:bodyPr/>
          <a:lstStyle/>
          <a:p>
            <a:pPr eaLnBrk="1" hangingPunct="1"/>
            <a:endParaRPr lang="en-GB" altLang="en-US" sz="2800" dirty="0"/>
          </a:p>
          <a:p>
            <a:pPr eaLnBrk="1" hangingPunct="1"/>
            <a:r>
              <a:rPr lang="en-GB" altLang="en-US" sz="2800" dirty="0"/>
              <a:t>Stack In Assembly Language</a:t>
            </a:r>
          </a:p>
          <a:p>
            <a:pPr eaLnBrk="1" hangingPunct="1"/>
            <a:r>
              <a:rPr lang="en-GB" altLang="en-US" sz="2800" dirty="0"/>
              <a:t>Pass Parameters to Subroutines</a:t>
            </a:r>
          </a:p>
          <a:p>
            <a:pPr eaLnBrk="1" hangingPunct="1"/>
            <a:r>
              <a:rPr lang="en-GB" altLang="en-US" sz="2800" dirty="0"/>
              <a:t>Local Variables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98D37-94DC-4266-A2FA-2D1F0133AE53}"/>
              </a:ext>
            </a:extLst>
          </p:cNvPr>
          <p:cNvSpPr>
            <a:spLocks noGrp="1"/>
          </p:cNvSpPr>
          <p:nvPr>
            <p:ph idx="1"/>
          </p:nvPr>
        </p:nvSpPr>
        <p:spPr>
          <a:xfrm>
            <a:off x="838200" y="998538"/>
            <a:ext cx="10515600" cy="5816600"/>
          </a:xfrm>
        </p:spPr>
        <p:txBody>
          <a:bodyPr/>
          <a:lstStyle/>
          <a:p>
            <a:pPr>
              <a:defRPr/>
            </a:pPr>
            <a:r>
              <a:rPr lang="en-US" dirty="0"/>
              <a:t>We can use BP to access parameter from Stack without using POP.</a:t>
            </a:r>
          </a:p>
          <a:p>
            <a:pPr>
              <a:defRPr/>
            </a:pPr>
            <a:r>
              <a:rPr lang="en-US" dirty="0"/>
              <a:t>We would not change the structure of the Stack.</a:t>
            </a:r>
          </a:p>
          <a:p>
            <a:pPr>
              <a:defRPr/>
            </a:pPr>
            <a:r>
              <a:rPr lang="en-US" dirty="0"/>
              <a:t>Now, we’ll see how can we give value to BP in Stack.</a:t>
            </a:r>
          </a:p>
          <a:p>
            <a:pPr>
              <a:defRPr/>
            </a:pPr>
            <a:endParaRPr lang="en-US" dirty="0"/>
          </a:p>
          <a:p>
            <a:pPr marL="0" indent="0">
              <a:buFont typeface="Arial" panose="020B0604020202020204" pitchFamily="34" charset="0"/>
              <a:buNone/>
              <a:defRPr/>
            </a:pPr>
            <a:r>
              <a:rPr lang="en-US" dirty="0"/>
              <a:t>MOV ax, 3</a:t>
            </a:r>
          </a:p>
          <a:p>
            <a:pPr marL="0" indent="0">
              <a:buFont typeface="Arial" panose="020B0604020202020204" pitchFamily="34" charset="0"/>
              <a:buNone/>
              <a:defRPr/>
            </a:pPr>
            <a:r>
              <a:rPr lang="en-US" dirty="0"/>
              <a:t>PUSH AX</a:t>
            </a:r>
          </a:p>
          <a:p>
            <a:pPr marL="0" indent="0">
              <a:buFont typeface="Arial" panose="020B0604020202020204" pitchFamily="34" charset="0"/>
              <a:buNone/>
              <a:defRPr/>
            </a:pPr>
            <a:r>
              <a:rPr lang="en-US" dirty="0"/>
              <a:t>MOV AX,4</a:t>
            </a:r>
          </a:p>
          <a:p>
            <a:pPr marL="0" indent="0">
              <a:buFont typeface="Arial" panose="020B0604020202020204" pitchFamily="34" charset="0"/>
              <a:buNone/>
              <a:defRPr/>
            </a:pPr>
            <a:r>
              <a:rPr lang="en-US" dirty="0"/>
              <a:t>PUSH AX</a:t>
            </a:r>
          </a:p>
          <a:p>
            <a:pPr marL="0" indent="0">
              <a:buFont typeface="Arial" panose="020B0604020202020204" pitchFamily="34" charset="0"/>
              <a:buNone/>
              <a:defRPr/>
            </a:pPr>
            <a:r>
              <a:rPr lang="en-US" dirty="0"/>
              <a:t>CALL </a:t>
            </a:r>
            <a:r>
              <a:rPr lang="en-US" dirty="0" err="1"/>
              <a:t>subr</a:t>
            </a:r>
            <a:endParaRPr lang="en-US" dirty="0"/>
          </a:p>
          <a:p>
            <a:pPr>
              <a:defRPr/>
            </a:pPr>
            <a:r>
              <a:rPr lang="en-US" dirty="0"/>
              <a:t>We have one reference point to check where our parameters are in Stack. That reference point is value of SP.</a:t>
            </a:r>
          </a:p>
        </p:txBody>
      </p:sp>
      <p:sp>
        <p:nvSpPr>
          <p:cNvPr id="12291" name="Slide Number Placeholder 3">
            <a:extLst>
              <a:ext uri="{FF2B5EF4-FFF2-40B4-BE49-F238E27FC236}">
                <a16:creationId xmlns:a16="http://schemas.microsoft.com/office/drawing/2014/main" id="{FF22CBAE-CB0A-4830-BF72-DE805B982F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6A8BEDE-FE35-4923-89B5-C5DFEAB579BB}" type="slidenum">
              <a:rPr lang="en-GB" altLang="en-US" sz="1200">
                <a:solidFill>
                  <a:srgbClr val="898989"/>
                </a:solidFill>
                <a:latin typeface="Times New Roman" panose="02020603050405020304" pitchFamily="18" charset="0"/>
              </a:rPr>
              <a:pPr>
                <a:lnSpc>
                  <a:spcPct val="100000"/>
                </a:lnSpc>
                <a:spcBef>
                  <a:spcPct val="0"/>
                </a:spcBef>
                <a:buFontTx/>
                <a:buNone/>
              </a:pPr>
              <a:t>10</a:t>
            </a:fld>
            <a:endParaRPr lang="en-GB" altLang="en-US" sz="1200">
              <a:solidFill>
                <a:srgbClr val="898989"/>
              </a:solidFill>
              <a:latin typeface="Times New Roman" panose="02020603050405020304" pitchFamily="18" charset="0"/>
            </a:endParaRPr>
          </a:p>
        </p:txBody>
      </p:sp>
      <p:graphicFrame>
        <p:nvGraphicFramePr>
          <p:cNvPr id="5" name="Table 4">
            <a:extLst>
              <a:ext uri="{FF2B5EF4-FFF2-40B4-BE49-F238E27FC236}">
                <a16:creationId xmlns:a16="http://schemas.microsoft.com/office/drawing/2014/main" id="{CCB5E03F-C7BC-4A58-A4C7-2075BA5694C6}"/>
              </a:ext>
            </a:extLst>
          </p:cNvPr>
          <p:cNvGraphicFramePr>
            <a:graphicFrameLocks noGrp="1"/>
          </p:cNvGraphicFramePr>
          <p:nvPr/>
        </p:nvGraphicFramePr>
        <p:xfrm>
          <a:off x="3222625" y="3165475"/>
          <a:ext cx="2625725" cy="1828800"/>
        </p:xfrm>
        <a:graphic>
          <a:graphicData uri="http://schemas.openxmlformats.org/drawingml/2006/table">
            <a:tbl>
              <a:tblPr firstRow="1" bandRow="1">
                <a:tableStyleId>{5C22544A-7EE6-4342-B048-85BDC9FD1C3A}</a:tableStyleId>
              </a:tblPr>
              <a:tblGrid>
                <a:gridCol w="2625725">
                  <a:extLst>
                    <a:ext uri="{9D8B030D-6E8A-4147-A177-3AD203B41FA5}">
                      <a16:colId xmlns:a16="http://schemas.microsoft.com/office/drawing/2014/main" val="20000"/>
                    </a:ext>
                  </a:extLst>
                </a:gridCol>
              </a:tblGrid>
              <a:tr h="370840">
                <a:tc>
                  <a:txBody>
                    <a:bodyPr/>
                    <a:lstStyle/>
                    <a:p>
                      <a:r>
                        <a:rPr lang="en-US" sz="2400" dirty="0"/>
                        <a:t>Stack</a:t>
                      </a:r>
                    </a:p>
                  </a:txBody>
                  <a:tcPr marL="91421" marR="91421"/>
                </a:tc>
                <a:extLst>
                  <a:ext uri="{0D108BD9-81ED-4DB2-BD59-A6C34878D82A}">
                    <a16:rowId xmlns:a16="http://schemas.microsoft.com/office/drawing/2014/main" val="10000"/>
                  </a:ext>
                </a:extLst>
              </a:tr>
              <a:tr h="370840">
                <a:tc>
                  <a:txBody>
                    <a:bodyPr/>
                    <a:lstStyle/>
                    <a:p>
                      <a:r>
                        <a:rPr lang="en-US" sz="2400" dirty="0"/>
                        <a:t>Return address</a:t>
                      </a:r>
                    </a:p>
                  </a:txBody>
                  <a:tcPr marL="91421" marR="91421"/>
                </a:tc>
                <a:extLst>
                  <a:ext uri="{0D108BD9-81ED-4DB2-BD59-A6C34878D82A}">
                    <a16:rowId xmlns:a16="http://schemas.microsoft.com/office/drawing/2014/main" val="10001"/>
                  </a:ext>
                </a:extLst>
              </a:tr>
              <a:tr h="370840">
                <a:tc>
                  <a:txBody>
                    <a:bodyPr/>
                    <a:lstStyle/>
                    <a:p>
                      <a:r>
                        <a:rPr lang="en-US" sz="2400" dirty="0"/>
                        <a:t>4</a:t>
                      </a:r>
                    </a:p>
                  </a:txBody>
                  <a:tcPr marL="91421" marR="91421"/>
                </a:tc>
                <a:extLst>
                  <a:ext uri="{0D108BD9-81ED-4DB2-BD59-A6C34878D82A}">
                    <a16:rowId xmlns:a16="http://schemas.microsoft.com/office/drawing/2014/main" val="10002"/>
                  </a:ext>
                </a:extLst>
              </a:tr>
              <a:tr h="370840">
                <a:tc>
                  <a:txBody>
                    <a:bodyPr/>
                    <a:lstStyle/>
                    <a:p>
                      <a:r>
                        <a:rPr lang="en-US" sz="2400" dirty="0"/>
                        <a:t>3</a:t>
                      </a:r>
                    </a:p>
                  </a:txBody>
                  <a:tcPr marL="91421" marR="91421"/>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E93FF63E-F188-4D9C-89DD-25DFC88A16ED}"/>
              </a:ext>
            </a:extLst>
          </p:cNvPr>
          <p:cNvSpPr txBox="1"/>
          <p:nvPr/>
        </p:nvSpPr>
        <p:spPr>
          <a:xfrm>
            <a:off x="6503988" y="2555875"/>
            <a:ext cx="4710112" cy="830263"/>
          </a:xfrm>
          <a:prstGeom prst="rect">
            <a:avLst/>
          </a:prstGeom>
          <a:solidFill>
            <a:schemeClr val="accent1">
              <a:lumMod val="20000"/>
              <a:lumOff val="80000"/>
            </a:schemeClr>
          </a:solidFill>
        </p:spPr>
        <p:txBody>
          <a:bodyPr>
            <a:spAutoFit/>
          </a:bodyPr>
          <a:lstStyle/>
          <a:p>
            <a:pPr>
              <a:defRPr/>
            </a:pPr>
            <a:r>
              <a:rPr lang="en-US" dirty="0"/>
              <a:t>We don’t need to keep track of SP. We have set BP to our data point.</a:t>
            </a:r>
          </a:p>
        </p:txBody>
      </p:sp>
      <p:sp>
        <p:nvSpPr>
          <p:cNvPr id="12305" name="Title 1">
            <a:extLst>
              <a:ext uri="{FF2B5EF4-FFF2-40B4-BE49-F238E27FC236}">
                <a16:creationId xmlns:a16="http://schemas.microsoft.com/office/drawing/2014/main" id="{BE632A35-8777-42F9-9ED8-022DD8F7486C}"/>
              </a:ext>
            </a:extLst>
          </p:cNvPr>
          <p:cNvSpPr>
            <a:spLocks noGrp="1"/>
          </p:cNvSpPr>
          <p:nvPr>
            <p:ph type="title"/>
          </p:nvPr>
        </p:nvSpPr>
        <p:spPr>
          <a:xfrm>
            <a:off x="838200" y="42863"/>
            <a:ext cx="10515600" cy="1325562"/>
          </a:xfrm>
        </p:spPr>
        <p:txBody>
          <a:bodyPr/>
          <a:lstStyle/>
          <a:p>
            <a:r>
              <a:rPr lang="en-US" altLang="en-US"/>
              <a:t>Pass parameters to Subroutines – Point BP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C516D64-CD88-4CA9-8EB4-3DBA6B12EB73}"/>
              </a:ext>
            </a:extLst>
          </p:cNvPr>
          <p:cNvSpPr>
            <a:spLocks noGrp="1"/>
          </p:cNvSpPr>
          <p:nvPr>
            <p:ph type="title"/>
          </p:nvPr>
        </p:nvSpPr>
        <p:spPr>
          <a:xfrm>
            <a:off x="190500" y="42863"/>
            <a:ext cx="11869738" cy="1325562"/>
          </a:xfrm>
        </p:spPr>
        <p:txBody>
          <a:bodyPr/>
          <a:lstStyle/>
          <a:p>
            <a:r>
              <a:rPr lang="en-US" altLang="en-US"/>
              <a:t>Pass parameters to Subroutines – Keep track of BP</a:t>
            </a:r>
          </a:p>
        </p:txBody>
      </p:sp>
      <p:sp>
        <p:nvSpPr>
          <p:cNvPr id="13315" name="Content Placeholder 2">
            <a:extLst>
              <a:ext uri="{FF2B5EF4-FFF2-40B4-BE49-F238E27FC236}">
                <a16:creationId xmlns:a16="http://schemas.microsoft.com/office/drawing/2014/main" id="{07E27349-7E7E-4915-B6D4-60B3328572AA}"/>
              </a:ext>
            </a:extLst>
          </p:cNvPr>
          <p:cNvSpPr>
            <a:spLocks noGrp="1"/>
          </p:cNvSpPr>
          <p:nvPr>
            <p:ph idx="1"/>
          </p:nvPr>
        </p:nvSpPr>
        <p:spPr>
          <a:xfrm>
            <a:off x="838200" y="998538"/>
            <a:ext cx="10515600" cy="5816600"/>
          </a:xfrm>
        </p:spPr>
        <p:txBody>
          <a:bodyPr/>
          <a:lstStyle/>
          <a:p>
            <a:r>
              <a:rPr lang="en-US" altLang="en-US"/>
              <a:t>If change value of BP in one subroutine and then move to other subroutine, then value of BP which was in the previous subroutine would be discarded.</a:t>
            </a:r>
          </a:p>
          <a:p>
            <a:r>
              <a:rPr lang="en-US" altLang="en-US"/>
              <a:t>We have to keep track of value of BP as well.</a:t>
            </a:r>
          </a:p>
          <a:p>
            <a:r>
              <a:rPr lang="en-US" altLang="en-US"/>
              <a:t>Idea: Before using value of any register, we should first save it.</a:t>
            </a:r>
          </a:p>
          <a:p>
            <a:r>
              <a:rPr lang="en-US" altLang="en-US">
                <a:solidFill>
                  <a:srgbClr val="00B0F0"/>
                </a:solidFill>
              </a:rPr>
              <a:t>General Rule / Standard Rule: First of all, save value of BP. PUSH BP.</a:t>
            </a:r>
          </a:p>
          <a:p>
            <a:r>
              <a:rPr lang="en-US" altLang="en-US"/>
              <a:t>Value of BP is pushed to Stack, Then</a:t>
            </a:r>
          </a:p>
          <a:p>
            <a:r>
              <a:rPr lang="en-US" altLang="en-US">
                <a:solidFill>
                  <a:srgbClr val="00B0F0"/>
                </a:solidFill>
              </a:rPr>
              <a:t>Mov BP, SP</a:t>
            </a:r>
          </a:p>
          <a:p>
            <a:r>
              <a:rPr lang="en-US" altLang="en-US"/>
              <a:t>References has changed. Now BP+0 contains the previous value of BP</a:t>
            </a:r>
          </a:p>
          <a:p>
            <a:r>
              <a:rPr lang="en-US" altLang="en-US"/>
              <a:t>BP+2 contains Return address in case of a intra segment call.</a:t>
            </a:r>
          </a:p>
          <a:p>
            <a:r>
              <a:rPr lang="en-US" altLang="en-US"/>
              <a:t>Inter segment push 4 bytes, 2 words -&gt; CS and IP</a:t>
            </a:r>
          </a:p>
          <a:p>
            <a:r>
              <a:rPr lang="en-US" altLang="en-US"/>
              <a:t>Intra segment push 2 bytes, 1 word -&gt; IP</a:t>
            </a:r>
          </a:p>
          <a:p>
            <a:endParaRPr lang="en-US" altLang="en-US"/>
          </a:p>
        </p:txBody>
      </p:sp>
      <p:sp>
        <p:nvSpPr>
          <p:cNvPr id="13316" name="Slide Number Placeholder 3">
            <a:extLst>
              <a:ext uri="{FF2B5EF4-FFF2-40B4-BE49-F238E27FC236}">
                <a16:creationId xmlns:a16="http://schemas.microsoft.com/office/drawing/2014/main" id="{302C2197-ADD3-4DE4-BF64-04BB5A6237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A5151A7-0425-47E9-9E11-8F8B147B2494}" type="slidenum">
              <a:rPr lang="en-GB" altLang="en-US" sz="1200">
                <a:solidFill>
                  <a:srgbClr val="898989"/>
                </a:solidFill>
                <a:latin typeface="Times New Roman" panose="02020603050405020304" pitchFamily="18" charset="0"/>
              </a:rPr>
              <a:pPr>
                <a:lnSpc>
                  <a:spcPct val="100000"/>
                </a:lnSpc>
                <a:spcBef>
                  <a:spcPct val="0"/>
                </a:spcBef>
                <a:buFontTx/>
                <a:buNone/>
              </a:pPr>
              <a:t>11</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E0DB1F9-4815-4F12-B36F-2A33E24699EF}"/>
              </a:ext>
            </a:extLst>
          </p:cNvPr>
          <p:cNvSpPr>
            <a:spLocks noGrp="1"/>
          </p:cNvSpPr>
          <p:nvPr>
            <p:ph type="title"/>
          </p:nvPr>
        </p:nvSpPr>
        <p:spPr>
          <a:xfrm>
            <a:off x="190500" y="42863"/>
            <a:ext cx="11869738" cy="1325562"/>
          </a:xfrm>
        </p:spPr>
        <p:txBody>
          <a:bodyPr/>
          <a:lstStyle/>
          <a:p>
            <a:r>
              <a:rPr lang="en-US" altLang="en-US"/>
              <a:t>Pass parameters to Subroutines – Keep track of BP</a:t>
            </a:r>
          </a:p>
        </p:txBody>
      </p:sp>
      <p:sp>
        <p:nvSpPr>
          <p:cNvPr id="14339" name="Content Placeholder 2">
            <a:extLst>
              <a:ext uri="{FF2B5EF4-FFF2-40B4-BE49-F238E27FC236}">
                <a16:creationId xmlns:a16="http://schemas.microsoft.com/office/drawing/2014/main" id="{2AC5876D-9999-44BD-871A-4BA13F46198A}"/>
              </a:ext>
            </a:extLst>
          </p:cNvPr>
          <p:cNvSpPr>
            <a:spLocks noGrp="1"/>
          </p:cNvSpPr>
          <p:nvPr>
            <p:ph idx="1"/>
          </p:nvPr>
        </p:nvSpPr>
        <p:spPr>
          <a:xfrm>
            <a:off x="838200" y="998538"/>
            <a:ext cx="10515600" cy="5816600"/>
          </a:xfrm>
        </p:spPr>
        <p:txBody>
          <a:bodyPr/>
          <a:lstStyle/>
          <a:p>
            <a:r>
              <a:rPr lang="en-US" altLang="en-US"/>
              <a:t>If change value of BP in one subroutine and then move to other subroutine, then value of BP which was in the previous subroutine would be discarded.</a:t>
            </a:r>
          </a:p>
          <a:p>
            <a:r>
              <a:rPr lang="en-US" altLang="en-US"/>
              <a:t>We have to keep track of value of BP as well.</a:t>
            </a:r>
          </a:p>
          <a:p>
            <a:r>
              <a:rPr lang="en-US" altLang="en-US"/>
              <a:t>Idea: Before using value of any register, we should first save it.</a:t>
            </a:r>
          </a:p>
          <a:p>
            <a:r>
              <a:rPr lang="en-US" altLang="en-US">
                <a:solidFill>
                  <a:srgbClr val="00B0F0"/>
                </a:solidFill>
              </a:rPr>
              <a:t>General Rule / Standard Rule: First of all, save value of BP. PUSH BP.</a:t>
            </a:r>
          </a:p>
          <a:p>
            <a:r>
              <a:rPr lang="en-US" altLang="en-US"/>
              <a:t>Value of BP is pushed to Stack, Then</a:t>
            </a:r>
          </a:p>
          <a:p>
            <a:r>
              <a:rPr lang="en-US" altLang="en-US">
                <a:solidFill>
                  <a:srgbClr val="00B0F0"/>
                </a:solidFill>
              </a:rPr>
              <a:t>Mov BP, SP</a:t>
            </a:r>
          </a:p>
          <a:p>
            <a:r>
              <a:rPr lang="en-US" altLang="en-US"/>
              <a:t>References has changed. Now BP+0 contains the previous value of BP</a:t>
            </a:r>
          </a:p>
          <a:p>
            <a:r>
              <a:rPr lang="en-US" altLang="en-US"/>
              <a:t>BP+2 contains Return address in case of a intra segment call.</a:t>
            </a:r>
          </a:p>
          <a:p>
            <a:r>
              <a:rPr lang="en-US" altLang="en-US"/>
              <a:t>Inter segment push 4 bytes, 2 words -&gt; CS and IP</a:t>
            </a:r>
          </a:p>
          <a:p>
            <a:r>
              <a:rPr lang="en-US" altLang="en-US"/>
              <a:t>Intra segment push 2 bytes, 1 word -&gt; IP</a:t>
            </a:r>
          </a:p>
          <a:p>
            <a:endParaRPr lang="en-US" altLang="en-US"/>
          </a:p>
        </p:txBody>
      </p:sp>
      <p:sp>
        <p:nvSpPr>
          <p:cNvPr id="14340" name="Slide Number Placeholder 3">
            <a:extLst>
              <a:ext uri="{FF2B5EF4-FFF2-40B4-BE49-F238E27FC236}">
                <a16:creationId xmlns:a16="http://schemas.microsoft.com/office/drawing/2014/main" id="{D94D935D-6599-4A76-AAC1-9D8E55F8CC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7FBD939-29B2-474D-8117-A8884C48FA75}" type="slidenum">
              <a:rPr lang="en-GB" altLang="en-US" sz="1200">
                <a:solidFill>
                  <a:srgbClr val="898989"/>
                </a:solidFill>
                <a:latin typeface="Times New Roman" panose="02020603050405020304" pitchFamily="18" charset="0"/>
              </a:rPr>
              <a:pPr>
                <a:lnSpc>
                  <a:spcPct val="100000"/>
                </a:lnSpc>
                <a:spcBef>
                  <a:spcPct val="0"/>
                </a:spcBef>
                <a:buFontTx/>
                <a:buNone/>
              </a:pPr>
              <a:t>12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02820CE-9AD2-4879-ABE9-7DF59238346F}"/>
              </a:ext>
            </a:extLst>
          </p:cNvPr>
          <p:cNvSpPr>
            <a:spLocks noGrp="1"/>
          </p:cNvSpPr>
          <p:nvPr>
            <p:ph type="title"/>
          </p:nvPr>
        </p:nvSpPr>
        <p:spPr>
          <a:xfrm>
            <a:off x="190500" y="42863"/>
            <a:ext cx="11869738" cy="1325562"/>
          </a:xfrm>
        </p:spPr>
        <p:txBody>
          <a:bodyPr/>
          <a:lstStyle/>
          <a:p>
            <a:r>
              <a:rPr lang="en-US" altLang="en-US"/>
              <a:t>Pass parameters to Subroutines – Keep track of BP</a:t>
            </a:r>
          </a:p>
        </p:txBody>
      </p:sp>
      <p:sp>
        <p:nvSpPr>
          <p:cNvPr id="15363" name="Content Placeholder 2">
            <a:extLst>
              <a:ext uri="{FF2B5EF4-FFF2-40B4-BE49-F238E27FC236}">
                <a16:creationId xmlns:a16="http://schemas.microsoft.com/office/drawing/2014/main" id="{E390C62A-6FC2-4C83-B1F0-931E08FAAD90}"/>
              </a:ext>
            </a:extLst>
          </p:cNvPr>
          <p:cNvSpPr>
            <a:spLocks noGrp="1"/>
          </p:cNvSpPr>
          <p:nvPr>
            <p:ph idx="1"/>
          </p:nvPr>
        </p:nvSpPr>
        <p:spPr>
          <a:xfrm>
            <a:off x="838200" y="998538"/>
            <a:ext cx="10515600" cy="5816600"/>
          </a:xfrm>
        </p:spPr>
        <p:txBody>
          <a:bodyPr/>
          <a:lstStyle/>
          <a:p>
            <a:r>
              <a:rPr lang="en-US" altLang="en-US"/>
              <a:t>References has changed. Now BP+0 contains the previous value of BP</a:t>
            </a:r>
          </a:p>
          <a:p>
            <a:r>
              <a:rPr lang="en-US" altLang="en-US"/>
              <a:t>BP+2 contains Return address in case of a intra segment call.</a:t>
            </a:r>
          </a:p>
          <a:p>
            <a:r>
              <a:rPr lang="en-US" altLang="en-US"/>
              <a:t>BP+4 contains Second Parameter.</a:t>
            </a:r>
          </a:p>
          <a:p>
            <a:r>
              <a:rPr lang="en-US" altLang="en-US"/>
              <a:t>BP+6 contains First Parameter.</a:t>
            </a:r>
          </a:p>
          <a:p>
            <a:r>
              <a:rPr lang="en-US" altLang="en-US"/>
              <a:t>Example: Bubble Sort</a:t>
            </a:r>
          </a:p>
          <a:p>
            <a:r>
              <a:rPr lang="en-US" altLang="en-US"/>
              <a:t>We’ll see how we’ll pass parameters. We wouldn’t use registers.</a:t>
            </a:r>
          </a:p>
          <a:p>
            <a:r>
              <a:rPr lang="en-US" altLang="en-US"/>
              <a:t>How we’ll access parameters in Bubble Sort.</a:t>
            </a:r>
          </a:p>
        </p:txBody>
      </p:sp>
      <p:sp>
        <p:nvSpPr>
          <p:cNvPr id="15364" name="Slide Number Placeholder 3">
            <a:extLst>
              <a:ext uri="{FF2B5EF4-FFF2-40B4-BE49-F238E27FC236}">
                <a16:creationId xmlns:a16="http://schemas.microsoft.com/office/drawing/2014/main" id="{B174FA27-D7A4-484E-A68F-3B51F16253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17C4ED7-51A6-465D-BEB5-63E6FA7FA93F}" type="slidenum">
              <a:rPr lang="en-GB" altLang="en-US" sz="1200">
                <a:solidFill>
                  <a:srgbClr val="898989"/>
                </a:solidFill>
                <a:latin typeface="Times New Roman" panose="02020603050405020304" pitchFamily="18" charset="0"/>
              </a:rPr>
              <a:pPr>
                <a:lnSpc>
                  <a:spcPct val="100000"/>
                </a:lnSpc>
                <a:spcBef>
                  <a:spcPct val="0"/>
                </a:spcBef>
                <a:buFontTx/>
                <a:buNone/>
              </a:pPr>
              <a:t>13</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950C655-4722-4105-9F84-97553D679A53}"/>
              </a:ext>
            </a:extLst>
          </p:cNvPr>
          <p:cNvSpPr>
            <a:spLocks noGrp="1"/>
          </p:cNvSpPr>
          <p:nvPr>
            <p:ph type="title"/>
          </p:nvPr>
        </p:nvSpPr>
        <p:spPr>
          <a:xfrm>
            <a:off x="190500" y="42863"/>
            <a:ext cx="11869738" cy="1325562"/>
          </a:xfrm>
        </p:spPr>
        <p:txBody>
          <a:bodyPr/>
          <a:lstStyle/>
          <a:p>
            <a:r>
              <a:rPr lang="en-US" altLang="en-US"/>
              <a:t>Pass parameters to Subroutines</a:t>
            </a:r>
          </a:p>
        </p:txBody>
      </p:sp>
      <p:sp>
        <p:nvSpPr>
          <p:cNvPr id="16387" name="Slide Number Placeholder 3">
            <a:extLst>
              <a:ext uri="{FF2B5EF4-FFF2-40B4-BE49-F238E27FC236}">
                <a16:creationId xmlns:a16="http://schemas.microsoft.com/office/drawing/2014/main" id="{CD5A7B86-1423-4323-A343-F8FE86875F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4D4C533-4D6E-4D14-A564-BB0DABBA19BF}" type="slidenum">
              <a:rPr lang="en-GB" altLang="en-US" sz="1200">
                <a:solidFill>
                  <a:srgbClr val="898989"/>
                </a:solidFill>
                <a:latin typeface="Times New Roman" panose="02020603050405020304" pitchFamily="18" charset="0"/>
              </a:rPr>
              <a:pPr>
                <a:lnSpc>
                  <a:spcPct val="100000"/>
                </a:lnSpc>
                <a:spcBef>
                  <a:spcPct val="0"/>
                </a:spcBef>
                <a:buFontTx/>
                <a:buNone/>
              </a:pPr>
              <a:t>14</a:t>
            </a:fld>
            <a:endParaRPr lang="en-GB" altLang="en-US" sz="1200">
              <a:solidFill>
                <a:srgbClr val="898989"/>
              </a:solidFill>
              <a:latin typeface="Times New Roman" panose="02020603050405020304" pitchFamily="18" charset="0"/>
            </a:endParaRPr>
          </a:p>
        </p:txBody>
      </p:sp>
      <p:pic>
        <p:nvPicPr>
          <p:cNvPr id="16388" name="Picture 8">
            <a:extLst>
              <a:ext uri="{FF2B5EF4-FFF2-40B4-BE49-F238E27FC236}">
                <a16:creationId xmlns:a16="http://schemas.microsoft.com/office/drawing/2014/main" id="{8D5206CD-B08C-486C-A96D-AC273E675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525" y="1073150"/>
            <a:ext cx="937895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a:extLst>
              <a:ext uri="{FF2B5EF4-FFF2-40B4-BE49-F238E27FC236}">
                <a16:creationId xmlns:a16="http://schemas.microsoft.com/office/drawing/2014/main" id="{96C91871-ACA5-423C-A8EB-09128B13B888}"/>
              </a:ext>
            </a:extLst>
          </p:cNvPr>
          <p:cNvGraphicFramePr>
            <a:graphicFrameLocks noGrp="1"/>
          </p:cNvGraphicFramePr>
          <p:nvPr/>
        </p:nvGraphicFramePr>
        <p:xfrm>
          <a:off x="1928813" y="4737100"/>
          <a:ext cx="2833687" cy="1484312"/>
        </p:xfrm>
        <a:graphic>
          <a:graphicData uri="http://schemas.openxmlformats.org/drawingml/2006/table">
            <a:tbl>
              <a:tblPr firstRow="1" bandRow="1">
                <a:tableStyleId>{5C22544A-7EE6-4342-B048-85BDC9FD1C3A}</a:tableStyleId>
              </a:tblPr>
              <a:tblGrid>
                <a:gridCol w="2833687">
                  <a:extLst>
                    <a:ext uri="{9D8B030D-6E8A-4147-A177-3AD203B41FA5}">
                      <a16:colId xmlns:a16="http://schemas.microsoft.com/office/drawing/2014/main" val="20000"/>
                    </a:ext>
                  </a:extLst>
                </a:gridCol>
              </a:tblGrid>
              <a:tr h="371078">
                <a:tc>
                  <a:txBody>
                    <a:bodyPr/>
                    <a:lstStyle/>
                    <a:p>
                      <a:r>
                        <a:rPr lang="en-US" sz="1800" dirty="0"/>
                        <a:t>Stack</a:t>
                      </a:r>
                    </a:p>
                  </a:txBody>
                  <a:tcPr marL="91453" marR="91453" marT="45749" marB="45749"/>
                </a:tc>
                <a:extLst>
                  <a:ext uri="{0D108BD9-81ED-4DB2-BD59-A6C34878D82A}">
                    <a16:rowId xmlns:a16="http://schemas.microsoft.com/office/drawing/2014/main" val="10000"/>
                  </a:ext>
                </a:extLst>
              </a:tr>
              <a:tr h="371078">
                <a:tc>
                  <a:txBody>
                    <a:bodyPr/>
                    <a:lstStyle/>
                    <a:p>
                      <a:r>
                        <a:rPr lang="en-US" sz="1800" dirty="0"/>
                        <a:t>Return address</a:t>
                      </a:r>
                    </a:p>
                  </a:txBody>
                  <a:tcPr marL="91453" marR="91453" marT="45749" marB="45749"/>
                </a:tc>
                <a:extLst>
                  <a:ext uri="{0D108BD9-81ED-4DB2-BD59-A6C34878D82A}">
                    <a16:rowId xmlns:a16="http://schemas.microsoft.com/office/drawing/2014/main" val="10001"/>
                  </a:ext>
                </a:extLst>
              </a:tr>
              <a:tr h="371078">
                <a:tc>
                  <a:txBody>
                    <a:bodyPr/>
                    <a:lstStyle/>
                    <a:p>
                      <a:r>
                        <a:rPr lang="en-US" sz="1800" dirty="0"/>
                        <a:t>Count of array elements</a:t>
                      </a:r>
                    </a:p>
                  </a:txBody>
                  <a:tcPr marL="91453" marR="91453" marT="45749" marB="45749"/>
                </a:tc>
                <a:extLst>
                  <a:ext uri="{0D108BD9-81ED-4DB2-BD59-A6C34878D82A}">
                    <a16:rowId xmlns:a16="http://schemas.microsoft.com/office/drawing/2014/main" val="10002"/>
                  </a:ext>
                </a:extLst>
              </a:tr>
              <a:tr h="371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Base address of array</a:t>
                      </a:r>
                    </a:p>
                  </a:txBody>
                  <a:tcPr marL="91453" marR="91453" marT="45749" marB="45749"/>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129D06E-EDF4-48A4-AE09-70CFF10A4BA0}"/>
              </a:ext>
            </a:extLst>
          </p:cNvPr>
          <p:cNvSpPr>
            <a:spLocks noGrp="1"/>
          </p:cNvSpPr>
          <p:nvPr>
            <p:ph type="title"/>
          </p:nvPr>
        </p:nvSpPr>
        <p:spPr>
          <a:xfrm>
            <a:off x="190500" y="42863"/>
            <a:ext cx="11869738" cy="1325562"/>
          </a:xfrm>
        </p:spPr>
        <p:txBody>
          <a:bodyPr/>
          <a:lstStyle/>
          <a:p>
            <a:r>
              <a:rPr lang="en-US" altLang="en-US"/>
              <a:t>Pass parameters to Subroutines</a:t>
            </a:r>
          </a:p>
        </p:txBody>
      </p:sp>
      <p:sp>
        <p:nvSpPr>
          <p:cNvPr id="17411" name="Slide Number Placeholder 3">
            <a:extLst>
              <a:ext uri="{FF2B5EF4-FFF2-40B4-BE49-F238E27FC236}">
                <a16:creationId xmlns:a16="http://schemas.microsoft.com/office/drawing/2014/main" id="{F0DA6998-ABCC-4BA0-8EE4-84CC81E5C9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91F5B01-C3C3-4D7F-9D75-F1BE8D10E827}" type="slidenum">
              <a:rPr lang="en-GB" altLang="en-US" sz="1200">
                <a:solidFill>
                  <a:srgbClr val="898989"/>
                </a:solidFill>
                <a:latin typeface="Times New Roman" panose="02020603050405020304" pitchFamily="18" charset="0"/>
              </a:rPr>
              <a:pPr>
                <a:lnSpc>
                  <a:spcPct val="100000"/>
                </a:lnSpc>
                <a:spcBef>
                  <a:spcPct val="0"/>
                </a:spcBef>
                <a:buFontTx/>
                <a:buNone/>
              </a:pPr>
              <a:t>15</a:t>
            </a:fld>
            <a:endParaRPr lang="en-GB" altLang="en-US" sz="1200">
              <a:solidFill>
                <a:srgbClr val="898989"/>
              </a:solidFill>
              <a:latin typeface="Times New Roman" panose="02020603050405020304" pitchFamily="18" charset="0"/>
            </a:endParaRPr>
          </a:p>
        </p:txBody>
      </p:sp>
      <p:pic>
        <p:nvPicPr>
          <p:cNvPr id="17412" name="Picture 2">
            <a:extLst>
              <a:ext uri="{FF2B5EF4-FFF2-40B4-BE49-F238E27FC236}">
                <a16:creationId xmlns:a16="http://schemas.microsoft.com/office/drawing/2014/main" id="{E267B635-F7A8-4FB1-BB3E-5E5D730D9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043"/>
          <a:stretch>
            <a:fillRect/>
          </a:stretch>
        </p:blipFill>
        <p:spPr bwMode="auto">
          <a:xfrm>
            <a:off x="3125788" y="1022350"/>
            <a:ext cx="7734300"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11E2541-EBF7-46F7-A0ED-F6897A57B841}"/>
              </a:ext>
            </a:extLst>
          </p:cNvPr>
          <p:cNvGraphicFramePr>
            <a:graphicFrameLocks noGrp="1"/>
          </p:cNvGraphicFramePr>
          <p:nvPr/>
        </p:nvGraphicFramePr>
        <p:xfrm>
          <a:off x="131763" y="939800"/>
          <a:ext cx="2833687" cy="1852615"/>
        </p:xfrm>
        <a:graphic>
          <a:graphicData uri="http://schemas.openxmlformats.org/drawingml/2006/table">
            <a:tbl>
              <a:tblPr firstRow="1" bandRow="1">
                <a:tableStyleId>{5C22544A-7EE6-4342-B048-85BDC9FD1C3A}</a:tableStyleId>
              </a:tblPr>
              <a:tblGrid>
                <a:gridCol w="2833687">
                  <a:extLst>
                    <a:ext uri="{9D8B030D-6E8A-4147-A177-3AD203B41FA5}">
                      <a16:colId xmlns:a16="http://schemas.microsoft.com/office/drawing/2014/main" val="20000"/>
                    </a:ext>
                  </a:extLst>
                </a:gridCol>
              </a:tblGrid>
              <a:tr h="370523">
                <a:tc>
                  <a:txBody>
                    <a:bodyPr/>
                    <a:lstStyle/>
                    <a:p>
                      <a:r>
                        <a:rPr lang="en-US" sz="1800" dirty="0"/>
                        <a:t>Stack</a:t>
                      </a:r>
                    </a:p>
                  </a:txBody>
                  <a:tcPr marL="91453" marR="91453" marT="45680" marB="45680"/>
                </a:tc>
                <a:extLst>
                  <a:ext uri="{0D108BD9-81ED-4DB2-BD59-A6C34878D82A}">
                    <a16:rowId xmlns:a16="http://schemas.microsoft.com/office/drawing/2014/main" val="10000"/>
                  </a:ext>
                </a:extLst>
              </a:tr>
              <a:tr h="3705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Old value of BP, BP+0 points here</a:t>
                      </a:r>
                    </a:p>
                  </a:txBody>
                  <a:tcPr marL="91453" marR="91453" marT="45680" marB="45680"/>
                </a:tc>
                <a:extLst>
                  <a:ext uri="{0D108BD9-81ED-4DB2-BD59-A6C34878D82A}">
                    <a16:rowId xmlns:a16="http://schemas.microsoft.com/office/drawing/2014/main" val="10001"/>
                  </a:ext>
                </a:extLst>
              </a:tr>
              <a:tr h="3705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address</a:t>
                      </a:r>
                    </a:p>
                  </a:txBody>
                  <a:tcPr marL="91453" marR="91453" marT="45680" marB="45680"/>
                </a:tc>
                <a:extLst>
                  <a:ext uri="{0D108BD9-81ED-4DB2-BD59-A6C34878D82A}">
                    <a16:rowId xmlns:a16="http://schemas.microsoft.com/office/drawing/2014/main" val="10002"/>
                  </a:ext>
                </a:extLst>
              </a:tr>
              <a:tr h="370523">
                <a:tc>
                  <a:txBody>
                    <a:bodyPr/>
                    <a:lstStyle/>
                    <a:p>
                      <a:r>
                        <a:rPr lang="en-US" sz="1400" dirty="0"/>
                        <a:t>Count of array elements</a:t>
                      </a:r>
                    </a:p>
                  </a:txBody>
                  <a:tcPr marL="91453" marR="91453" marT="45680" marB="45680"/>
                </a:tc>
                <a:extLst>
                  <a:ext uri="{0D108BD9-81ED-4DB2-BD59-A6C34878D82A}">
                    <a16:rowId xmlns:a16="http://schemas.microsoft.com/office/drawing/2014/main" val="10003"/>
                  </a:ext>
                </a:extLst>
              </a:tr>
              <a:tr h="3705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Base address of array</a:t>
                      </a:r>
                    </a:p>
                  </a:txBody>
                  <a:tcPr marL="91453" marR="91453" marT="45680" marB="45680"/>
                </a:tc>
                <a:extLst>
                  <a:ext uri="{0D108BD9-81ED-4DB2-BD59-A6C34878D82A}">
                    <a16:rowId xmlns:a16="http://schemas.microsoft.com/office/drawing/2014/main" val="10004"/>
                  </a:ext>
                </a:extLst>
              </a:tr>
            </a:tbl>
          </a:graphicData>
        </a:graphic>
      </p:graphicFrame>
      <p:graphicFrame>
        <p:nvGraphicFramePr>
          <p:cNvPr id="8" name="Table 7">
            <a:extLst>
              <a:ext uri="{FF2B5EF4-FFF2-40B4-BE49-F238E27FC236}">
                <a16:creationId xmlns:a16="http://schemas.microsoft.com/office/drawing/2014/main" id="{4EF0E7C7-3736-48FA-B2BC-5D6DA752397D}"/>
              </a:ext>
            </a:extLst>
          </p:cNvPr>
          <p:cNvGraphicFramePr>
            <a:graphicFrameLocks noGrp="1"/>
          </p:cNvGraphicFramePr>
          <p:nvPr/>
        </p:nvGraphicFramePr>
        <p:xfrm>
          <a:off x="190500" y="3201988"/>
          <a:ext cx="2832100" cy="3606800"/>
        </p:xfrm>
        <a:graphic>
          <a:graphicData uri="http://schemas.openxmlformats.org/drawingml/2006/table">
            <a:tbl>
              <a:tblPr firstRow="1" bandRow="1">
                <a:tableStyleId>{5C22544A-7EE6-4342-B048-85BDC9FD1C3A}</a:tableStyleId>
              </a:tblPr>
              <a:tblGrid>
                <a:gridCol w="2832100">
                  <a:extLst>
                    <a:ext uri="{9D8B030D-6E8A-4147-A177-3AD203B41FA5}">
                      <a16:colId xmlns:a16="http://schemas.microsoft.com/office/drawing/2014/main" val="20000"/>
                    </a:ext>
                  </a:extLst>
                </a:gridCol>
              </a:tblGrid>
              <a:tr h="370840">
                <a:tc>
                  <a:txBody>
                    <a:bodyPr/>
                    <a:lstStyle/>
                    <a:p>
                      <a:r>
                        <a:rPr lang="en-US" dirty="0"/>
                        <a:t>Stack</a:t>
                      </a:r>
                    </a:p>
                  </a:txBody>
                  <a:tcPr marL="91401" marR="91401"/>
                </a:tc>
                <a:extLst>
                  <a:ext uri="{0D108BD9-81ED-4DB2-BD59-A6C34878D82A}">
                    <a16:rowId xmlns:a16="http://schemas.microsoft.com/office/drawing/2014/main" val="10000"/>
                  </a:ext>
                </a:extLst>
              </a:tr>
              <a:tr h="370840">
                <a:tc>
                  <a:txBody>
                    <a:bodyPr/>
                    <a:lstStyle/>
                    <a:p>
                      <a:r>
                        <a:rPr lang="en-US" dirty="0"/>
                        <a:t>value of </a:t>
                      </a:r>
                      <a:r>
                        <a:rPr lang="en-US" dirty="0" err="1"/>
                        <a:t>si</a:t>
                      </a:r>
                      <a:endParaRPr lang="en-US" dirty="0"/>
                    </a:p>
                  </a:txBody>
                  <a:tcPr marL="91401" marR="91401"/>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of cx</a:t>
                      </a:r>
                    </a:p>
                  </a:txBody>
                  <a:tcPr marL="91401" marR="91401"/>
                </a:tc>
                <a:extLst>
                  <a:ext uri="{0D108BD9-81ED-4DB2-BD59-A6C34878D82A}">
                    <a16:rowId xmlns:a16="http://schemas.microsoft.com/office/drawing/2014/main" val="10002"/>
                  </a:ext>
                </a:extLst>
              </a:tr>
              <a:tr h="370840">
                <a:tc>
                  <a:txBody>
                    <a:bodyPr/>
                    <a:lstStyle/>
                    <a:p>
                      <a:r>
                        <a:rPr lang="en-US" dirty="0"/>
                        <a:t>Value o bx</a:t>
                      </a:r>
                    </a:p>
                  </a:txBody>
                  <a:tcPr marL="91401" marR="91401"/>
                </a:tc>
                <a:extLst>
                  <a:ext uri="{0D108BD9-81ED-4DB2-BD59-A6C34878D82A}">
                    <a16:rowId xmlns:a16="http://schemas.microsoft.com/office/drawing/2014/main" val="10003"/>
                  </a:ext>
                </a:extLst>
              </a:tr>
              <a:tr h="370840">
                <a:tc>
                  <a:txBody>
                    <a:bodyPr/>
                    <a:lstStyle/>
                    <a:p>
                      <a:r>
                        <a:rPr lang="en-US" dirty="0"/>
                        <a:t>Value of ax</a:t>
                      </a:r>
                    </a:p>
                  </a:txBody>
                  <a:tcPr marL="91401" marR="91401"/>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value of BP, BP+0 points here</a:t>
                      </a:r>
                    </a:p>
                  </a:txBody>
                  <a:tcPr marL="91401" marR="91401"/>
                </a:tc>
                <a:extLst>
                  <a:ext uri="{0D108BD9-81ED-4DB2-BD59-A6C34878D82A}">
                    <a16:rowId xmlns:a16="http://schemas.microsoft.com/office/drawing/2014/main" val="10005"/>
                  </a:ext>
                </a:extLst>
              </a:tr>
              <a:tr h="370840">
                <a:tc>
                  <a:txBody>
                    <a:bodyPr/>
                    <a:lstStyle/>
                    <a:p>
                      <a:r>
                        <a:rPr lang="en-US" dirty="0"/>
                        <a:t>Return address</a:t>
                      </a:r>
                    </a:p>
                  </a:txBody>
                  <a:tcPr marL="91401" marR="91401"/>
                </a:tc>
                <a:extLst>
                  <a:ext uri="{0D108BD9-81ED-4DB2-BD59-A6C34878D82A}">
                    <a16:rowId xmlns:a16="http://schemas.microsoft.com/office/drawing/2014/main" val="10006"/>
                  </a:ext>
                </a:extLst>
              </a:tr>
              <a:tr h="370840">
                <a:tc>
                  <a:txBody>
                    <a:bodyPr/>
                    <a:lstStyle/>
                    <a:p>
                      <a:r>
                        <a:rPr lang="en-US" dirty="0"/>
                        <a:t>Count of array elements</a:t>
                      </a:r>
                    </a:p>
                  </a:txBody>
                  <a:tcPr marL="91401" marR="91401"/>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 address of array</a:t>
                      </a:r>
                    </a:p>
                  </a:txBody>
                  <a:tcPr marL="91401" marR="91401"/>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26AD416-F7C2-4A19-8D75-0CBFD0B97D4C}"/>
              </a:ext>
            </a:extLst>
          </p:cNvPr>
          <p:cNvSpPr>
            <a:spLocks noGrp="1"/>
          </p:cNvSpPr>
          <p:nvPr>
            <p:ph type="title"/>
          </p:nvPr>
        </p:nvSpPr>
        <p:spPr>
          <a:xfrm>
            <a:off x="190500" y="42863"/>
            <a:ext cx="11869738" cy="1325562"/>
          </a:xfrm>
        </p:spPr>
        <p:txBody>
          <a:bodyPr/>
          <a:lstStyle/>
          <a:p>
            <a:r>
              <a:rPr lang="en-US" altLang="en-US"/>
              <a:t>Pass parameters to Subroutines</a:t>
            </a:r>
          </a:p>
        </p:txBody>
      </p:sp>
      <p:sp>
        <p:nvSpPr>
          <p:cNvPr id="18435" name="Slide Number Placeholder 3">
            <a:extLst>
              <a:ext uri="{FF2B5EF4-FFF2-40B4-BE49-F238E27FC236}">
                <a16:creationId xmlns:a16="http://schemas.microsoft.com/office/drawing/2014/main" id="{88AE61F7-5354-4719-B768-1190B59626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C25CBD6-87EC-4058-B21A-ED197614C711}" type="slidenum">
              <a:rPr lang="en-GB" altLang="en-US" sz="1200">
                <a:solidFill>
                  <a:srgbClr val="898989"/>
                </a:solidFill>
                <a:latin typeface="Times New Roman" panose="02020603050405020304" pitchFamily="18" charset="0"/>
              </a:rPr>
              <a:pPr>
                <a:lnSpc>
                  <a:spcPct val="100000"/>
                </a:lnSpc>
                <a:spcBef>
                  <a:spcPct val="0"/>
                </a:spcBef>
                <a:buFontTx/>
                <a:buNone/>
              </a:pPr>
              <a:t>16</a:t>
            </a:fld>
            <a:endParaRPr lang="en-GB" altLang="en-US" sz="1200">
              <a:solidFill>
                <a:srgbClr val="898989"/>
              </a:solidFill>
              <a:latin typeface="Times New Roman" panose="02020603050405020304" pitchFamily="18" charset="0"/>
            </a:endParaRPr>
          </a:p>
        </p:txBody>
      </p:sp>
      <p:pic>
        <p:nvPicPr>
          <p:cNvPr id="18436" name="Picture 4">
            <a:extLst>
              <a:ext uri="{FF2B5EF4-FFF2-40B4-BE49-F238E27FC236}">
                <a16:creationId xmlns:a16="http://schemas.microsoft.com/office/drawing/2014/main" id="{AEA05203-C0F8-4662-A147-6D2BB030C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775" y="941388"/>
            <a:ext cx="6826250" cy="578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ECAD483-4D42-4E40-A004-B970E3B3A781}"/>
              </a:ext>
            </a:extLst>
          </p:cNvPr>
          <p:cNvSpPr>
            <a:spLocks noGrp="1"/>
          </p:cNvSpPr>
          <p:nvPr>
            <p:ph type="title"/>
          </p:nvPr>
        </p:nvSpPr>
        <p:spPr>
          <a:xfrm>
            <a:off x="190500" y="42863"/>
            <a:ext cx="11869738" cy="1325562"/>
          </a:xfrm>
        </p:spPr>
        <p:txBody>
          <a:bodyPr/>
          <a:lstStyle/>
          <a:p>
            <a:r>
              <a:rPr lang="en-US" altLang="en-US"/>
              <a:t>Pass parameters to Subroutines</a:t>
            </a:r>
          </a:p>
        </p:txBody>
      </p:sp>
      <p:sp>
        <p:nvSpPr>
          <p:cNvPr id="19459" name="Slide Number Placeholder 3">
            <a:extLst>
              <a:ext uri="{FF2B5EF4-FFF2-40B4-BE49-F238E27FC236}">
                <a16:creationId xmlns:a16="http://schemas.microsoft.com/office/drawing/2014/main" id="{4539F9AD-D042-49EC-A7D1-CDB362AF70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A2BCEFC-70E7-42AC-ABBA-60F89FF7B2F9}" type="slidenum">
              <a:rPr lang="en-GB" altLang="en-US" sz="1200">
                <a:solidFill>
                  <a:srgbClr val="898989"/>
                </a:solidFill>
                <a:latin typeface="Times New Roman" panose="02020603050405020304" pitchFamily="18" charset="0"/>
              </a:rPr>
              <a:pPr>
                <a:lnSpc>
                  <a:spcPct val="100000"/>
                </a:lnSpc>
                <a:spcBef>
                  <a:spcPct val="0"/>
                </a:spcBef>
                <a:buFontTx/>
                <a:buNone/>
              </a:pPr>
              <a:t>17</a:t>
            </a:fld>
            <a:endParaRPr lang="en-GB" altLang="en-US" sz="1200">
              <a:solidFill>
                <a:srgbClr val="898989"/>
              </a:solidFill>
              <a:latin typeface="Times New Roman" panose="02020603050405020304" pitchFamily="18" charset="0"/>
            </a:endParaRPr>
          </a:p>
        </p:txBody>
      </p:sp>
      <p:pic>
        <p:nvPicPr>
          <p:cNvPr id="19460" name="Picture 2">
            <a:extLst>
              <a:ext uri="{FF2B5EF4-FFF2-40B4-BE49-F238E27FC236}">
                <a16:creationId xmlns:a16="http://schemas.microsoft.com/office/drawing/2014/main" id="{970B9A99-5C22-4097-B520-3F1435ED0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100138"/>
            <a:ext cx="6665913"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D2A09C57-AB8C-4DE3-B3FA-02284AF54E99}"/>
              </a:ext>
            </a:extLst>
          </p:cNvPr>
          <p:cNvGraphicFramePr>
            <a:graphicFrameLocks noGrp="1"/>
          </p:cNvGraphicFramePr>
          <p:nvPr/>
        </p:nvGraphicFramePr>
        <p:xfrm>
          <a:off x="190500" y="3201988"/>
          <a:ext cx="2832100" cy="1482724"/>
        </p:xfrm>
        <a:graphic>
          <a:graphicData uri="http://schemas.openxmlformats.org/drawingml/2006/table">
            <a:tbl>
              <a:tblPr firstRow="1" bandRow="1">
                <a:tableStyleId>{5C22544A-7EE6-4342-B048-85BDC9FD1C3A}</a:tableStyleId>
              </a:tblPr>
              <a:tblGrid>
                <a:gridCol w="2832100">
                  <a:extLst>
                    <a:ext uri="{9D8B030D-6E8A-4147-A177-3AD203B41FA5}">
                      <a16:colId xmlns:a16="http://schemas.microsoft.com/office/drawing/2014/main" val="20000"/>
                    </a:ext>
                  </a:extLst>
                </a:gridCol>
              </a:tblGrid>
              <a:tr h="370681">
                <a:tc>
                  <a:txBody>
                    <a:bodyPr/>
                    <a:lstStyle/>
                    <a:p>
                      <a:r>
                        <a:rPr lang="en-US" sz="1800" dirty="0"/>
                        <a:t>Stack</a:t>
                      </a:r>
                    </a:p>
                  </a:txBody>
                  <a:tcPr marL="91401" marR="91401" marT="45700" marB="45700"/>
                </a:tc>
                <a:extLst>
                  <a:ext uri="{0D108BD9-81ED-4DB2-BD59-A6C34878D82A}">
                    <a16:rowId xmlns:a16="http://schemas.microsoft.com/office/drawing/2014/main" val="10000"/>
                  </a:ext>
                </a:extLst>
              </a:tr>
              <a:tr h="370681">
                <a:tc>
                  <a:txBody>
                    <a:bodyPr/>
                    <a:lstStyle/>
                    <a:p>
                      <a:r>
                        <a:rPr lang="en-US" sz="1800" dirty="0"/>
                        <a:t>Return address</a:t>
                      </a:r>
                    </a:p>
                  </a:txBody>
                  <a:tcPr marL="91401" marR="91401" marT="45700" marB="45700"/>
                </a:tc>
                <a:extLst>
                  <a:ext uri="{0D108BD9-81ED-4DB2-BD59-A6C34878D82A}">
                    <a16:rowId xmlns:a16="http://schemas.microsoft.com/office/drawing/2014/main" val="10001"/>
                  </a:ext>
                </a:extLst>
              </a:tr>
              <a:tr h="370681">
                <a:tc>
                  <a:txBody>
                    <a:bodyPr/>
                    <a:lstStyle/>
                    <a:p>
                      <a:r>
                        <a:rPr lang="en-US" sz="1800" dirty="0"/>
                        <a:t>Count of array elements</a:t>
                      </a:r>
                    </a:p>
                  </a:txBody>
                  <a:tcPr marL="91401" marR="91401" marT="45700" marB="45700"/>
                </a:tc>
                <a:extLst>
                  <a:ext uri="{0D108BD9-81ED-4DB2-BD59-A6C34878D82A}">
                    <a16:rowId xmlns:a16="http://schemas.microsoft.com/office/drawing/2014/main" val="10002"/>
                  </a:ext>
                </a:extLst>
              </a:tr>
              <a:tr h="3706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Base address of array</a:t>
                      </a:r>
                    </a:p>
                  </a:txBody>
                  <a:tcPr marL="91401" marR="91401" marT="45700" marB="457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5C07882-33D4-467E-888A-2EC0FB2E91C7}"/>
              </a:ext>
            </a:extLst>
          </p:cNvPr>
          <p:cNvSpPr>
            <a:spLocks noGrp="1"/>
          </p:cNvSpPr>
          <p:nvPr>
            <p:ph type="title"/>
          </p:nvPr>
        </p:nvSpPr>
        <p:spPr>
          <a:xfrm>
            <a:off x="160338" y="42863"/>
            <a:ext cx="11871325" cy="1325562"/>
          </a:xfrm>
        </p:spPr>
        <p:txBody>
          <a:bodyPr/>
          <a:lstStyle/>
          <a:p>
            <a:r>
              <a:rPr lang="en-US" altLang="en-US"/>
              <a:t>Pass parameters to Subroutines</a:t>
            </a:r>
          </a:p>
        </p:txBody>
      </p:sp>
      <p:sp>
        <p:nvSpPr>
          <p:cNvPr id="20483" name="Content Placeholder 2">
            <a:extLst>
              <a:ext uri="{FF2B5EF4-FFF2-40B4-BE49-F238E27FC236}">
                <a16:creationId xmlns:a16="http://schemas.microsoft.com/office/drawing/2014/main" id="{52AA940A-F6A8-4032-BF9E-9A88408C68E4}"/>
              </a:ext>
            </a:extLst>
          </p:cNvPr>
          <p:cNvSpPr>
            <a:spLocks noGrp="1"/>
          </p:cNvSpPr>
          <p:nvPr>
            <p:ph idx="1"/>
          </p:nvPr>
        </p:nvSpPr>
        <p:spPr>
          <a:xfrm>
            <a:off x="838200" y="1041400"/>
            <a:ext cx="10515600" cy="5816600"/>
          </a:xfrm>
        </p:spPr>
        <p:txBody>
          <a:bodyPr/>
          <a:lstStyle/>
          <a:p>
            <a:r>
              <a:rPr lang="en-US" altLang="en-US"/>
              <a:t>Ret n</a:t>
            </a:r>
          </a:p>
          <a:p>
            <a:r>
              <a:rPr lang="en-US" altLang="en-US"/>
              <a:t>n would be added to stack pointer after popping the return address.</a:t>
            </a:r>
          </a:p>
          <a:p>
            <a:r>
              <a:rPr lang="en-US" altLang="en-US"/>
              <a:t>Example </a:t>
            </a:r>
          </a:p>
          <a:p>
            <a:r>
              <a:rPr lang="en-US" altLang="en-US"/>
              <a:t>Before Ret 4 </a:t>
            </a:r>
          </a:p>
          <a:p>
            <a:pPr lvl="1"/>
            <a:r>
              <a:rPr lang="en-US" altLang="en-US"/>
              <a:t>SP = FFF8</a:t>
            </a:r>
          </a:p>
          <a:p>
            <a:r>
              <a:rPr lang="en-US" altLang="en-US"/>
              <a:t>After Ret 4</a:t>
            </a:r>
          </a:p>
          <a:p>
            <a:pPr lvl="1"/>
            <a:r>
              <a:rPr lang="en-US" altLang="en-US"/>
              <a:t>SP = FFFE</a:t>
            </a:r>
          </a:p>
          <a:p>
            <a:r>
              <a:rPr lang="en-US" altLang="en-US"/>
              <a:t>Ret has first popped out the return address.</a:t>
            </a:r>
          </a:p>
          <a:p>
            <a:r>
              <a:rPr lang="en-US" altLang="en-US"/>
              <a:t>Place that return address in IP.</a:t>
            </a:r>
          </a:p>
          <a:p>
            <a:r>
              <a:rPr lang="en-US" altLang="en-US"/>
              <a:t>After that added n to SP. Which in our case is that value of SP which was before the PUSH of Parameters on to Stack i.e. FFFE</a:t>
            </a:r>
          </a:p>
        </p:txBody>
      </p:sp>
      <p:sp>
        <p:nvSpPr>
          <p:cNvPr id="20484" name="Slide Number Placeholder 3">
            <a:extLst>
              <a:ext uri="{FF2B5EF4-FFF2-40B4-BE49-F238E27FC236}">
                <a16:creationId xmlns:a16="http://schemas.microsoft.com/office/drawing/2014/main" id="{A5775F98-27EE-4D7F-B469-77508C2825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7219A3D-F508-4FE6-9CC1-3EBE72445938}" type="slidenum">
              <a:rPr lang="en-GB" altLang="en-US" sz="1200">
                <a:solidFill>
                  <a:srgbClr val="898989"/>
                </a:solidFill>
                <a:latin typeface="Times New Roman" panose="02020603050405020304" pitchFamily="18" charset="0"/>
              </a:rPr>
              <a:pPr>
                <a:lnSpc>
                  <a:spcPct val="100000"/>
                </a:lnSpc>
                <a:spcBef>
                  <a:spcPct val="0"/>
                </a:spcBef>
                <a:buFontTx/>
                <a:buNone/>
              </a:pPr>
              <a:t>18</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5A78019-4377-4635-BA1E-28DBEB768AB7}"/>
              </a:ext>
            </a:extLst>
          </p:cNvPr>
          <p:cNvSpPr>
            <a:spLocks noGrp="1"/>
          </p:cNvSpPr>
          <p:nvPr>
            <p:ph type="title"/>
          </p:nvPr>
        </p:nvSpPr>
        <p:spPr>
          <a:xfrm>
            <a:off x="160338" y="42863"/>
            <a:ext cx="11871325" cy="1325562"/>
          </a:xfrm>
        </p:spPr>
        <p:txBody>
          <a:bodyPr/>
          <a:lstStyle/>
          <a:p>
            <a:r>
              <a:rPr lang="en-US" altLang="en-US"/>
              <a:t>Pass parameters to Subroutines</a:t>
            </a:r>
          </a:p>
        </p:txBody>
      </p:sp>
      <p:sp>
        <p:nvSpPr>
          <p:cNvPr id="21507" name="Content Placeholder 2">
            <a:extLst>
              <a:ext uri="{FF2B5EF4-FFF2-40B4-BE49-F238E27FC236}">
                <a16:creationId xmlns:a16="http://schemas.microsoft.com/office/drawing/2014/main" id="{09DB6136-B8B5-4B11-966E-3EA3F3BD8FB1}"/>
              </a:ext>
            </a:extLst>
          </p:cNvPr>
          <p:cNvSpPr>
            <a:spLocks noGrp="1"/>
          </p:cNvSpPr>
          <p:nvPr>
            <p:ph idx="1"/>
          </p:nvPr>
        </p:nvSpPr>
        <p:spPr>
          <a:xfrm>
            <a:off x="838200" y="1041400"/>
            <a:ext cx="10515600" cy="5816600"/>
          </a:xfrm>
        </p:spPr>
        <p:txBody>
          <a:bodyPr/>
          <a:lstStyle/>
          <a:p>
            <a:r>
              <a:rPr lang="en-US" altLang="en-US"/>
              <a:t>We PUSH parameters to Stack</a:t>
            </a:r>
          </a:p>
          <a:p>
            <a:r>
              <a:rPr lang="en-US" altLang="en-US"/>
              <a:t>Then move to subroutine and perform any operation.</a:t>
            </a:r>
          </a:p>
          <a:p>
            <a:r>
              <a:rPr lang="en-US" altLang="en-US"/>
              <a:t>Then return from subroutine</a:t>
            </a:r>
          </a:p>
          <a:p>
            <a:r>
              <a:rPr lang="en-US" altLang="en-US"/>
              <a:t>Now parameters we have passed to subroutine are useless.</a:t>
            </a:r>
          </a:p>
          <a:p>
            <a:r>
              <a:rPr lang="en-US" altLang="en-US"/>
              <a:t>So, we have to clear the stack now.</a:t>
            </a:r>
          </a:p>
          <a:p>
            <a:r>
              <a:rPr lang="en-US" altLang="en-US"/>
              <a:t>The general issue here is that operation to clear Stack is the responsibility of the caller or the callee.</a:t>
            </a:r>
          </a:p>
          <a:p>
            <a:r>
              <a:rPr lang="en-US" altLang="en-US"/>
              <a:t>Generally, more often the procedure or callee clears the Stack.</a:t>
            </a:r>
          </a:p>
          <a:p>
            <a:r>
              <a:rPr lang="en-US" altLang="en-US"/>
              <a:t>The reason is that if the Caller clears the Stack then we have to write the stack clearance code again and again whenever we call the subroutine.</a:t>
            </a:r>
          </a:p>
        </p:txBody>
      </p:sp>
      <p:sp>
        <p:nvSpPr>
          <p:cNvPr id="21508" name="Slide Number Placeholder 3">
            <a:extLst>
              <a:ext uri="{FF2B5EF4-FFF2-40B4-BE49-F238E27FC236}">
                <a16:creationId xmlns:a16="http://schemas.microsoft.com/office/drawing/2014/main" id="{04AB6F10-1B61-46C5-8C8B-8BE9E45E56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8EE1E93-47E0-4D97-856D-75B11E1AC2C2}" type="slidenum">
              <a:rPr lang="en-GB" altLang="en-US" sz="1200">
                <a:solidFill>
                  <a:srgbClr val="898989"/>
                </a:solidFill>
                <a:latin typeface="Times New Roman" panose="02020603050405020304" pitchFamily="18" charset="0"/>
              </a:rPr>
              <a:pPr>
                <a:lnSpc>
                  <a:spcPct val="100000"/>
                </a:lnSpc>
                <a:spcBef>
                  <a:spcPct val="0"/>
                </a:spcBef>
                <a:buFontTx/>
                <a:buNone/>
              </a:pPr>
              <a:t>19</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9505F8A-E9C8-4486-9E1F-171EE86B4A47}"/>
              </a:ext>
            </a:extLst>
          </p:cNvPr>
          <p:cNvSpPr>
            <a:spLocks noGrp="1"/>
          </p:cNvSpPr>
          <p:nvPr>
            <p:ph type="title"/>
          </p:nvPr>
        </p:nvSpPr>
        <p:spPr/>
        <p:txBody>
          <a:bodyPr/>
          <a:lstStyle/>
          <a:p>
            <a:r>
              <a:rPr lang="en-US" altLang="en-US"/>
              <a:t>Pass parameters to Subroutines</a:t>
            </a:r>
          </a:p>
        </p:txBody>
      </p:sp>
      <p:sp>
        <p:nvSpPr>
          <p:cNvPr id="3" name="Content Placeholder 2">
            <a:extLst>
              <a:ext uri="{FF2B5EF4-FFF2-40B4-BE49-F238E27FC236}">
                <a16:creationId xmlns:a16="http://schemas.microsoft.com/office/drawing/2014/main" id="{371A00CA-D38E-4955-9B2D-6B92188EEF34}"/>
              </a:ext>
            </a:extLst>
          </p:cNvPr>
          <p:cNvSpPr>
            <a:spLocks noGrp="1"/>
          </p:cNvSpPr>
          <p:nvPr>
            <p:ph idx="1"/>
          </p:nvPr>
        </p:nvSpPr>
        <p:spPr/>
        <p:txBody>
          <a:bodyPr/>
          <a:lstStyle/>
          <a:p>
            <a:pPr>
              <a:defRPr/>
            </a:pPr>
            <a:r>
              <a:rPr lang="en-US" dirty="0"/>
              <a:t>If we have to pass limited data to subroutines, we can pass using registers.</a:t>
            </a:r>
          </a:p>
          <a:p>
            <a:pPr>
              <a:defRPr/>
            </a:pPr>
            <a:r>
              <a:rPr lang="en-US" dirty="0"/>
              <a:t>Register operations are inherently faster than memory operations.</a:t>
            </a:r>
          </a:p>
          <a:p>
            <a:pPr>
              <a:defRPr/>
            </a:pPr>
            <a:r>
              <a:rPr lang="en-US" dirty="0"/>
              <a:t>But </a:t>
            </a:r>
          </a:p>
          <a:p>
            <a:pPr marL="514350" indent="-514350">
              <a:buFont typeface="+mj-lt"/>
              <a:buAutoNum type="arabicPeriod"/>
              <a:defRPr/>
            </a:pPr>
            <a:r>
              <a:rPr lang="en-US" dirty="0"/>
              <a:t>We have limited # of registers. </a:t>
            </a:r>
          </a:p>
          <a:p>
            <a:pPr lvl="1">
              <a:defRPr/>
            </a:pPr>
            <a:r>
              <a:rPr lang="en-US" dirty="0"/>
              <a:t>If send some data into 4 registers to one subroutine then what would we do in the next subroutine.</a:t>
            </a:r>
          </a:p>
          <a:p>
            <a:pPr marL="514350" indent="-514350">
              <a:buFont typeface="+mj-lt"/>
              <a:buAutoNum type="arabicPeriod"/>
              <a:defRPr/>
            </a:pPr>
            <a:r>
              <a:rPr lang="en-US" dirty="0"/>
              <a:t>When we are moving from one subroutine to another then at maximum we can send 7 parameters.</a:t>
            </a:r>
          </a:p>
        </p:txBody>
      </p:sp>
      <p:sp>
        <p:nvSpPr>
          <p:cNvPr id="4100" name="Slide Number Placeholder 3">
            <a:extLst>
              <a:ext uri="{FF2B5EF4-FFF2-40B4-BE49-F238E27FC236}">
                <a16:creationId xmlns:a16="http://schemas.microsoft.com/office/drawing/2014/main" id="{F4EE0F59-2F73-413B-B7AC-75E6504AA10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582A53A-D666-4C59-A944-FD69407B0AD3}" type="slidenum">
              <a:rPr lang="en-GB" altLang="en-US" sz="1200">
                <a:solidFill>
                  <a:srgbClr val="898989"/>
                </a:solidFill>
                <a:latin typeface="Times New Roman" panose="02020603050405020304" pitchFamily="18" charset="0"/>
              </a:rPr>
              <a:pPr>
                <a:lnSpc>
                  <a:spcPct val="100000"/>
                </a:lnSpc>
                <a:spcBef>
                  <a:spcPct val="0"/>
                </a:spcBef>
                <a:buFontTx/>
                <a:buNone/>
              </a:pPr>
              <a:t>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3393D02-490D-415A-935D-7AC588AFE6B7}"/>
              </a:ext>
            </a:extLst>
          </p:cNvPr>
          <p:cNvSpPr>
            <a:spLocks noGrp="1"/>
          </p:cNvSpPr>
          <p:nvPr>
            <p:ph type="title"/>
          </p:nvPr>
        </p:nvSpPr>
        <p:spPr>
          <a:xfrm>
            <a:off x="160338" y="42863"/>
            <a:ext cx="11871325" cy="1325562"/>
          </a:xfrm>
        </p:spPr>
        <p:txBody>
          <a:bodyPr/>
          <a:lstStyle/>
          <a:p>
            <a:r>
              <a:rPr lang="en-US" altLang="en-US"/>
              <a:t>Pass parameters to Subroutines</a:t>
            </a:r>
          </a:p>
        </p:txBody>
      </p:sp>
      <p:sp>
        <p:nvSpPr>
          <p:cNvPr id="22531" name="Content Placeholder 2">
            <a:extLst>
              <a:ext uri="{FF2B5EF4-FFF2-40B4-BE49-F238E27FC236}">
                <a16:creationId xmlns:a16="http://schemas.microsoft.com/office/drawing/2014/main" id="{F381EA54-B5FF-4772-9BC8-AD776601CC4D}"/>
              </a:ext>
            </a:extLst>
          </p:cNvPr>
          <p:cNvSpPr>
            <a:spLocks noGrp="1"/>
          </p:cNvSpPr>
          <p:nvPr>
            <p:ph idx="1"/>
          </p:nvPr>
        </p:nvSpPr>
        <p:spPr>
          <a:xfrm>
            <a:off x="838200" y="1041400"/>
            <a:ext cx="10515600" cy="5816600"/>
          </a:xfrm>
        </p:spPr>
        <p:txBody>
          <a:bodyPr/>
          <a:lstStyle/>
          <a:p>
            <a:r>
              <a:rPr lang="en-US" altLang="en-US" sz="2300"/>
              <a:t>This method is not efficient in terms of code density.</a:t>
            </a:r>
          </a:p>
          <a:p>
            <a:r>
              <a:rPr lang="en-US" altLang="en-US" sz="2300"/>
              <a:t>So, the Callee should clear the stack. Now clearance code have only one copy even though call multiple times. This is code efficient.</a:t>
            </a:r>
          </a:p>
          <a:p>
            <a:r>
              <a:rPr lang="en-US" altLang="en-US" sz="2300"/>
              <a:t>If we don’t have Ret n instruction, then Callee can’t clear the Stack.</a:t>
            </a:r>
          </a:p>
          <a:p>
            <a:pPr lvl="1"/>
            <a:r>
              <a:rPr lang="en-US" altLang="en-US" sz="2300"/>
              <a:t>Callee have to perform many operations to clear the stack if don’t have any Ret n</a:t>
            </a:r>
          </a:p>
          <a:p>
            <a:pPr lvl="1"/>
            <a:r>
              <a:rPr lang="en-US" altLang="en-US" sz="2300"/>
              <a:t>First pop the return address.</a:t>
            </a:r>
          </a:p>
          <a:p>
            <a:pPr lvl="1"/>
            <a:r>
              <a:rPr lang="en-US" altLang="en-US" sz="2300"/>
              <a:t>Clear all parameters from Stack</a:t>
            </a:r>
          </a:p>
          <a:p>
            <a:pPr lvl="1"/>
            <a:r>
              <a:rPr lang="en-US" altLang="en-US" sz="2300"/>
              <a:t>Push again the return address. </a:t>
            </a:r>
          </a:p>
          <a:p>
            <a:pPr lvl="1"/>
            <a:r>
              <a:rPr lang="en-US" altLang="en-US" sz="2300"/>
              <a:t>Then ret</a:t>
            </a:r>
          </a:p>
          <a:p>
            <a:r>
              <a:rPr lang="en-US" altLang="en-US" sz="2300"/>
              <a:t>Callee should clear the stack. We have kept those parameter only for that subroutine. Now when the subroutine has used those parameters; we don’t need those parameters.</a:t>
            </a:r>
          </a:p>
          <a:p>
            <a:r>
              <a:rPr lang="en-US" altLang="en-US" sz="2300"/>
              <a:t>If we don’t clear the Stack, then Stack would go on to rise and touch the top of its Segment.</a:t>
            </a:r>
          </a:p>
        </p:txBody>
      </p:sp>
      <p:sp>
        <p:nvSpPr>
          <p:cNvPr id="22532" name="Slide Number Placeholder 3">
            <a:extLst>
              <a:ext uri="{FF2B5EF4-FFF2-40B4-BE49-F238E27FC236}">
                <a16:creationId xmlns:a16="http://schemas.microsoft.com/office/drawing/2014/main" id="{5C86F530-7D71-4CFB-8366-1E35FB0B42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389A0D2-78C3-4E3B-814E-7BECD5BE39AA}" type="slidenum">
              <a:rPr lang="en-GB" altLang="en-US" sz="1200">
                <a:solidFill>
                  <a:srgbClr val="898989"/>
                </a:solidFill>
                <a:latin typeface="Times New Roman" panose="02020603050405020304" pitchFamily="18" charset="0"/>
              </a:rPr>
              <a:pPr>
                <a:lnSpc>
                  <a:spcPct val="100000"/>
                </a:lnSpc>
                <a:spcBef>
                  <a:spcPct val="0"/>
                </a:spcBef>
                <a:buFontTx/>
                <a:buNone/>
              </a:pPr>
              <a:t>20</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48E0960-897D-41A6-A7BF-9FFC4D46AEEB}"/>
              </a:ext>
            </a:extLst>
          </p:cNvPr>
          <p:cNvSpPr>
            <a:spLocks noGrp="1"/>
          </p:cNvSpPr>
          <p:nvPr>
            <p:ph type="title"/>
          </p:nvPr>
        </p:nvSpPr>
        <p:spPr>
          <a:xfrm>
            <a:off x="160338" y="42863"/>
            <a:ext cx="11871325" cy="1325562"/>
          </a:xfrm>
        </p:spPr>
        <p:txBody>
          <a:bodyPr/>
          <a:lstStyle/>
          <a:p>
            <a:r>
              <a:rPr lang="en-US" altLang="en-US"/>
              <a:t>Pass parameters to Subroutines</a:t>
            </a:r>
          </a:p>
        </p:txBody>
      </p:sp>
      <p:sp>
        <p:nvSpPr>
          <p:cNvPr id="23555" name="Content Placeholder 2">
            <a:extLst>
              <a:ext uri="{FF2B5EF4-FFF2-40B4-BE49-F238E27FC236}">
                <a16:creationId xmlns:a16="http://schemas.microsoft.com/office/drawing/2014/main" id="{9E0A2680-1E12-4708-9135-D9D5ED166A0A}"/>
              </a:ext>
            </a:extLst>
          </p:cNvPr>
          <p:cNvSpPr>
            <a:spLocks noGrp="1"/>
          </p:cNvSpPr>
          <p:nvPr>
            <p:ph idx="1"/>
          </p:nvPr>
        </p:nvSpPr>
        <p:spPr>
          <a:xfrm>
            <a:off x="838200" y="1041400"/>
            <a:ext cx="10515600" cy="5816600"/>
          </a:xfrm>
        </p:spPr>
        <p:txBody>
          <a:bodyPr/>
          <a:lstStyle/>
          <a:p>
            <a:r>
              <a:rPr lang="en-US" altLang="en-US" sz="2300"/>
              <a:t>On touch of top of segment,</a:t>
            </a:r>
          </a:p>
          <a:p>
            <a:pPr lvl="1"/>
            <a:r>
              <a:rPr lang="en-US" altLang="en-US" sz="1900"/>
              <a:t>Wraparound would occur</a:t>
            </a:r>
          </a:p>
          <a:p>
            <a:pPr lvl="1"/>
            <a:r>
              <a:rPr lang="en-US" altLang="en-US" sz="1900"/>
              <a:t>System would enter unstable state.</a:t>
            </a:r>
          </a:p>
          <a:p>
            <a:pPr lvl="1"/>
            <a:r>
              <a:rPr lang="en-US" altLang="en-US" sz="1900"/>
              <a:t>This is known as Stack Overflow.</a:t>
            </a:r>
          </a:p>
          <a:p>
            <a:r>
              <a:rPr lang="en-US" altLang="en-US" sz="2300"/>
              <a:t>So, clearance of Stack is necessary otherwise Stack would build up.</a:t>
            </a:r>
          </a:p>
          <a:p>
            <a:r>
              <a:rPr lang="en-US" altLang="en-US" sz="2300"/>
              <a:t>Efficient method is that subroutine should clear the Stack.</a:t>
            </a:r>
          </a:p>
          <a:p>
            <a:r>
              <a:rPr lang="en-US" altLang="en-US" sz="2300"/>
              <a:t>Using Ret n, we have discarded the parameters which are no longer in use by subroutine.</a:t>
            </a:r>
          </a:p>
        </p:txBody>
      </p:sp>
      <p:sp>
        <p:nvSpPr>
          <p:cNvPr id="23556" name="Slide Number Placeholder 3">
            <a:extLst>
              <a:ext uri="{FF2B5EF4-FFF2-40B4-BE49-F238E27FC236}">
                <a16:creationId xmlns:a16="http://schemas.microsoft.com/office/drawing/2014/main" id="{612D7408-0373-4219-8F2D-6C6FC3BD98F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5BE4FD1-3514-411B-8464-D1706EC129C2}" type="slidenum">
              <a:rPr lang="en-GB" altLang="en-US" sz="1200">
                <a:solidFill>
                  <a:srgbClr val="898989"/>
                </a:solidFill>
                <a:latin typeface="Times New Roman" panose="02020603050405020304" pitchFamily="18" charset="0"/>
              </a:rPr>
              <a:pPr>
                <a:lnSpc>
                  <a:spcPct val="100000"/>
                </a:lnSpc>
                <a:spcBef>
                  <a:spcPct val="0"/>
                </a:spcBef>
                <a:buFontTx/>
                <a:buNone/>
              </a:pPr>
              <a:t>21</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8EA743A-AABC-4F37-88F8-39884A2ADC7C}"/>
              </a:ext>
            </a:extLst>
          </p:cNvPr>
          <p:cNvSpPr>
            <a:spLocks noGrp="1"/>
          </p:cNvSpPr>
          <p:nvPr>
            <p:ph type="title"/>
          </p:nvPr>
        </p:nvSpPr>
        <p:spPr>
          <a:xfrm>
            <a:off x="160338" y="42863"/>
            <a:ext cx="11871325" cy="1325562"/>
          </a:xfrm>
        </p:spPr>
        <p:txBody>
          <a:bodyPr/>
          <a:lstStyle/>
          <a:p>
            <a:r>
              <a:rPr lang="en-US" altLang="en-US"/>
              <a:t>Local Variables</a:t>
            </a:r>
          </a:p>
        </p:txBody>
      </p:sp>
      <p:sp>
        <p:nvSpPr>
          <p:cNvPr id="24579" name="Content Placeholder 2">
            <a:extLst>
              <a:ext uri="{FF2B5EF4-FFF2-40B4-BE49-F238E27FC236}">
                <a16:creationId xmlns:a16="http://schemas.microsoft.com/office/drawing/2014/main" id="{8A055115-26AD-4C38-AB28-E059F695FEE6}"/>
              </a:ext>
            </a:extLst>
          </p:cNvPr>
          <p:cNvSpPr>
            <a:spLocks noGrp="1"/>
          </p:cNvSpPr>
          <p:nvPr>
            <p:ph idx="1"/>
          </p:nvPr>
        </p:nvSpPr>
        <p:spPr>
          <a:xfrm>
            <a:off x="838200" y="1041400"/>
            <a:ext cx="10515600" cy="5816600"/>
          </a:xfrm>
        </p:spPr>
        <p:txBody>
          <a:bodyPr/>
          <a:lstStyle/>
          <a:p>
            <a:r>
              <a:rPr lang="en-US" altLang="en-US" sz="2300"/>
              <a:t>We need those variables temporarily.</a:t>
            </a:r>
          </a:p>
          <a:p>
            <a:r>
              <a:rPr lang="en-US" altLang="en-US" sz="2300"/>
              <a:t>No permanent space.</a:t>
            </a:r>
          </a:p>
          <a:p>
            <a:r>
              <a:rPr lang="en-US" altLang="en-US" sz="2300"/>
              <a:t>After subroutine, automatically wipes out.</a:t>
            </a:r>
          </a:p>
          <a:p>
            <a:r>
              <a:rPr lang="en-US" altLang="en-US" sz="2300"/>
              <a:t>We build these types of variables dynamically on Stack.</a:t>
            </a:r>
          </a:p>
          <a:p>
            <a:r>
              <a:rPr lang="en-US" altLang="en-US" sz="2300"/>
              <a:t>After completion of routine, we discard these variables.</a:t>
            </a:r>
          </a:p>
          <a:p>
            <a:r>
              <a:rPr lang="en-US" altLang="en-US" sz="2300"/>
              <a:t>Reusability of Space.</a:t>
            </a:r>
          </a:p>
          <a:p>
            <a:r>
              <a:rPr lang="en-US" altLang="en-US" sz="2300"/>
              <a:t>We produce Gap in Stack and use that Gap for temporary variables.</a:t>
            </a:r>
          </a:p>
        </p:txBody>
      </p:sp>
      <p:sp>
        <p:nvSpPr>
          <p:cNvPr id="24580" name="Slide Number Placeholder 3">
            <a:extLst>
              <a:ext uri="{FF2B5EF4-FFF2-40B4-BE49-F238E27FC236}">
                <a16:creationId xmlns:a16="http://schemas.microsoft.com/office/drawing/2014/main" id="{DC22EFE9-668D-4324-8198-DE4B08EFB5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CED2AAE-3F75-4EA4-BB97-C4A2132AEA17}" type="slidenum">
              <a:rPr lang="en-GB" altLang="en-US" sz="1200">
                <a:solidFill>
                  <a:srgbClr val="898989"/>
                </a:solidFill>
                <a:latin typeface="Times New Roman" panose="02020603050405020304" pitchFamily="18" charset="0"/>
              </a:rPr>
              <a:pPr>
                <a:lnSpc>
                  <a:spcPct val="100000"/>
                </a:lnSpc>
                <a:spcBef>
                  <a:spcPct val="0"/>
                </a:spcBef>
                <a:buFontTx/>
                <a:buNone/>
              </a:pPr>
              <a:t>22</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27CAD38-540C-4717-B348-17D39313EFF9}"/>
              </a:ext>
            </a:extLst>
          </p:cNvPr>
          <p:cNvSpPr>
            <a:spLocks noGrp="1"/>
          </p:cNvSpPr>
          <p:nvPr>
            <p:ph type="title"/>
          </p:nvPr>
        </p:nvSpPr>
        <p:spPr>
          <a:xfrm>
            <a:off x="160338" y="42863"/>
            <a:ext cx="11871325" cy="1325562"/>
          </a:xfrm>
        </p:spPr>
        <p:txBody>
          <a:bodyPr/>
          <a:lstStyle/>
          <a:p>
            <a:r>
              <a:rPr lang="en-US" altLang="en-US"/>
              <a:t>Local Variables</a:t>
            </a:r>
          </a:p>
        </p:txBody>
      </p:sp>
      <p:sp>
        <p:nvSpPr>
          <p:cNvPr id="25603" name="Slide Number Placeholder 3">
            <a:extLst>
              <a:ext uri="{FF2B5EF4-FFF2-40B4-BE49-F238E27FC236}">
                <a16:creationId xmlns:a16="http://schemas.microsoft.com/office/drawing/2014/main" id="{6FFE76F5-BCA8-441B-8909-281A2BB872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A2B3363-181F-4150-B9CF-E619A2F17B4A}" type="slidenum">
              <a:rPr lang="en-GB" altLang="en-US" sz="1200">
                <a:solidFill>
                  <a:srgbClr val="898989"/>
                </a:solidFill>
                <a:latin typeface="Times New Roman" panose="02020603050405020304" pitchFamily="18" charset="0"/>
              </a:rPr>
              <a:pPr>
                <a:lnSpc>
                  <a:spcPct val="100000"/>
                </a:lnSpc>
                <a:spcBef>
                  <a:spcPct val="0"/>
                </a:spcBef>
                <a:buFontTx/>
                <a:buNone/>
              </a:pPr>
              <a:t>23</a:t>
            </a:fld>
            <a:endParaRPr lang="en-GB" altLang="en-US" sz="1200">
              <a:solidFill>
                <a:srgbClr val="898989"/>
              </a:solidFill>
              <a:latin typeface="Times New Roman" panose="02020603050405020304" pitchFamily="18" charset="0"/>
            </a:endParaRPr>
          </a:p>
        </p:txBody>
      </p:sp>
      <p:pic>
        <p:nvPicPr>
          <p:cNvPr id="25604" name="Picture 6">
            <a:extLst>
              <a:ext uri="{FF2B5EF4-FFF2-40B4-BE49-F238E27FC236}">
                <a16:creationId xmlns:a16="http://schemas.microsoft.com/office/drawing/2014/main" id="{14443728-4322-4D66-AA53-EA40A7C95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0" y="1204913"/>
            <a:ext cx="71247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ED1148B-57F9-442F-A227-C06264B30FB7}"/>
              </a:ext>
            </a:extLst>
          </p:cNvPr>
          <p:cNvSpPr txBox="1"/>
          <p:nvPr/>
        </p:nvSpPr>
        <p:spPr>
          <a:xfrm>
            <a:off x="549275" y="3275013"/>
            <a:ext cx="2678113" cy="1938337"/>
          </a:xfrm>
          <a:prstGeom prst="rect">
            <a:avLst/>
          </a:prstGeom>
          <a:solidFill>
            <a:schemeClr val="accent1">
              <a:lumMod val="20000"/>
              <a:lumOff val="80000"/>
            </a:schemeClr>
          </a:solidFill>
        </p:spPr>
        <p:txBody>
          <a:bodyPr>
            <a:spAutoFit/>
          </a:bodyPr>
          <a:lstStyle/>
          <a:p>
            <a:pPr>
              <a:defRPr/>
            </a:pPr>
            <a:r>
              <a:rPr lang="en-US" dirty="0"/>
              <a:t>Local Variable???</a:t>
            </a:r>
          </a:p>
          <a:p>
            <a:pPr>
              <a:defRPr/>
            </a:pPr>
            <a:r>
              <a:rPr lang="en-US" dirty="0"/>
              <a:t>We have permanently stored this. But needed only in Bubble Sort</a:t>
            </a:r>
          </a:p>
        </p:txBody>
      </p:sp>
      <p:cxnSp>
        <p:nvCxnSpPr>
          <p:cNvPr id="10" name="Straight Arrow Connector 9">
            <a:extLst>
              <a:ext uri="{FF2B5EF4-FFF2-40B4-BE49-F238E27FC236}">
                <a16:creationId xmlns:a16="http://schemas.microsoft.com/office/drawing/2014/main" id="{89E6DC59-7C25-4FC4-89C7-F2B8D1CFC64E}"/>
              </a:ext>
            </a:extLst>
          </p:cNvPr>
          <p:cNvCxnSpPr>
            <a:cxnSpLocks/>
            <a:stCxn id="8" idx="0"/>
          </p:cNvCxnSpPr>
          <p:nvPr/>
        </p:nvCxnSpPr>
        <p:spPr>
          <a:xfrm flipV="1">
            <a:off x="1887538" y="2530475"/>
            <a:ext cx="2063750" cy="744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AB9B483-8004-464D-917A-3BEEFD8BAE96}"/>
              </a:ext>
            </a:extLst>
          </p:cNvPr>
          <p:cNvSpPr/>
          <p:nvPr/>
        </p:nvSpPr>
        <p:spPr>
          <a:xfrm>
            <a:off x="4260850" y="2328863"/>
            <a:ext cx="2330450" cy="3460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37C6F3A-861B-4677-95D8-ECB8C4A889F9}"/>
              </a:ext>
            </a:extLst>
          </p:cNvPr>
          <p:cNvSpPr>
            <a:spLocks noGrp="1"/>
          </p:cNvSpPr>
          <p:nvPr>
            <p:ph type="title"/>
          </p:nvPr>
        </p:nvSpPr>
        <p:spPr>
          <a:xfrm>
            <a:off x="160338" y="42863"/>
            <a:ext cx="11871325" cy="1325562"/>
          </a:xfrm>
        </p:spPr>
        <p:txBody>
          <a:bodyPr/>
          <a:lstStyle/>
          <a:p>
            <a:r>
              <a:rPr lang="en-US" altLang="en-US"/>
              <a:t>Local Variables</a:t>
            </a:r>
          </a:p>
        </p:txBody>
      </p:sp>
      <p:sp>
        <p:nvSpPr>
          <p:cNvPr id="26627" name="Content Placeholder 2">
            <a:extLst>
              <a:ext uri="{FF2B5EF4-FFF2-40B4-BE49-F238E27FC236}">
                <a16:creationId xmlns:a16="http://schemas.microsoft.com/office/drawing/2014/main" id="{FC3D62DA-9F82-41BF-8A07-79CE45AA79D4}"/>
              </a:ext>
            </a:extLst>
          </p:cNvPr>
          <p:cNvSpPr>
            <a:spLocks noGrp="1"/>
          </p:cNvSpPr>
          <p:nvPr>
            <p:ph idx="1"/>
          </p:nvPr>
        </p:nvSpPr>
        <p:spPr>
          <a:xfrm>
            <a:off x="838200" y="1041400"/>
            <a:ext cx="10515600" cy="5816600"/>
          </a:xfrm>
        </p:spPr>
        <p:txBody>
          <a:bodyPr/>
          <a:lstStyle/>
          <a:p>
            <a:r>
              <a:rPr lang="en-US" altLang="en-US" sz="2300"/>
              <a:t>We should create gap using bp </a:t>
            </a:r>
          </a:p>
          <a:p>
            <a:r>
              <a:rPr lang="en-US" altLang="en-US" sz="2300"/>
              <a:t>Use that gap for local/temporary/automatic variable.</a:t>
            </a:r>
          </a:p>
          <a:p>
            <a:r>
              <a:rPr lang="en-US" altLang="en-US" sz="2300"/>
              <a:t>Can push all other data above this gap.</a:t>
            </a:r>
          </a:p>
          <a:p>
            <a:r>
              <a:rPr lang="en-US" altLang="en-US" sz="2300"/>
              <a:t>When we move to subroutine, we’ll move stack pointer up to create gap. How much? How many space needed by us.</a:t>
            </a:r>
          </a:p>
          <a:p>
            <a:r>
              <a:rPr lang="en-US" altLang="en-US" sz="2300"/>
              <a:t>Remember we cannot create byte variable on Stack; we can create word variable.</a:t>
            </a:r>
          </a:p>
          <a:p>
            <a:r>
              <a:rPr lang="en-US" altLang="en-US" sz="2300"/>
              <a:t>For byte variable, we also have to create word space.</a:t>
            </a:r>
          </a:p>
          <a:p>
            <a:r>
              <a:rPr lang="en-US" altLang="en-US" sz="2300"/>
              <a:t>Odd address is not legal for SP.</a:t>
            </a:r>
          </a:p>
          <a:p>
            <a:r>
              <a:rPr lang="en-US" altLang="en-US" sz="2300"/>
              <a:t>Example: We need only one word local variable.</a:t>
            </a:r>
          </a:p>
          <a:p>
            <a:endParaRPr lang="en-US" altLang="en-US" sz="2300"/>
          </a:p>
        </p:txBody>
      </p:sp>
      <p:sp>
        <p:nvSpPr>
          <p:cNvPr id="26628" name="Slide Number Placeholder 3">
            <a:extLst>
              <a:ext uri="{FF2B5EF4-FFF2-40B4-BE49-F238E27FC236}">
                <a16:creationId xmlns:a16="http://schemas.microsoft.com/office/drawing/2014/main" id="{888961FB-E816-4F06-B448-91300B95CA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CF0B75E-9FAA-4FCD-85E4-65BFA4DD6534}" type="slidenum">
              <a:rPr lang="en-GB" altLang="en-US" sz="1200">
                <a:solidFill>
                  <a:srgbClr val="898989"/>
                </a:solidFill>
                <a:latin typeface="Times New Roman" panose="02020603050405020304" pitchFamily="18" charset="0"/>
              </a:rPr>
              <a:pPr>
                <a:lnSpc>
                  <a:spcPct val="100000"/>
                </a:lnSpc>
                <a:spcBef>
                  <a:spcPct val="0"/>
                </a:spcBef>
                <a:buFontTx/>
                <a:buNone/>
              </a:pPr>
              <a:t>24</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0711D9A-9202-42B1-9BDB-1706FC3DC156}"/>
              </a:ext>
            </a:extLst>
          </p:cNvPr>
          <p:cNvSpPr>
            <a:spLocks noGrp="1"/>
          </p:cNvSpPr>
          <p:nvPr>
            <p:ph type="title"/>
          </p:nvPr>
        </p:nvSpPr>
        <p:spPr>
          <a:xfrm>
            <a:off x="160338" y="42863"/>
            <a:ext cx="11871325" cy="1325562"/>
          </a:xfrm>
        </p:spPr>
        <p:txBody>
          <a:bodyPr/>
          <a:lstStyle/>
          <a:p>
            <a:r>
              <a:rPr lang="en-US" altLang="en-US"/>
              <a:t>Local Variables</a:t>
            </a:r>
          </a:p>
        </p:txBody>
      </p:sp>
      <p:sp>
        <p:nvSpPr>
          <p:cNvPr id="27651" name="Slide Number Placeholder 3">
            <a:extLst>
              <a:ext uri="{FF2B5EF4-FFF2-40B4-BE49-F238E27FC236}">
                <a16:creationId xmlns:a16="http://schemas.microsoft.com/office/drawing/2014/main" id="{595FCC8A-46ED-4D46-B9AD-C704D5375E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9C7539A-B2F3-4767-BCB3-FAAE8CE44887}" type="slidenum">
              <a:rPr lang="en-GB" altLang="en-US" sz="1200">
                <a:solidFill>
                  <a:srgbClr val="898989"/>
                </a:solidFill>
                <a:latin typeface="Times New Roman" panose="02020603050405020304" pitchFamily="18" charset="0"/>
              </a:rPr>
              <a:pPr>
                <a:lnSpc>
                  <a:spcPct val="100000"/>
                </a:lnSpc>
                <a:spcBef>
                  <a:spcPct val="0"/>
                </a:spcBef>
                <a:buFontTx/>
                <a:buNone/>
              </a:pPr>
              <a:t>25</a:t>
            </a:fld>
            <a:endParaRPr lang="en-GB" altLang="en-US" sz="1200">
              <a:solidFill>
                <a:srgbClr val="898989"/>
              </a:solidFill>
              <a:latin typeface="Times New Roman" panose="02020603050405020304" pitchFamily="18" charset="0"/>
            </a:endParaRPr>
          </a:p>
        </p:txBody>
      </p:sp>
      <p:sp>
        <p:nvSpPr>
          <p:cNvPr id="5" name="Content Placeholder 2">
            <a:extLst>
              <a:ext uri="{FF2B5EF4-FFF2-40B4-BE49-F238E27FC236}">
                <a16:creationId xmlns:a16="http://schemas.microsoft.com/office/drawing/2014/main" id="{008510EB-5A24-447A-96B1-BFF6CDD5E3BB}"/>
              </a:ext>
            </a:extLst>
          </p:cNvPr>
          <p:cNvSpPr>
            <a:spLocks noGrp="1"/>
          </p:cNvSpPr>
          <p:nvPr>
            <p:ph idx="1"/>
          </p:nvPr>
        </p:nvSpPr>
        <p:spPr>
          <a:xfrm>
            <a:off x="4579938" y="3000375"/>
            <a:ext cx="1735137" cy="1136650"/>
          </a:xfrm>
        </p:spPr>
        <p:txBody>
          <a:bodyPr/>
          <a:lstStyle/>
          <a:p>
            <a:r>
              <a:rPr lang="en-US" altLang="en-US" sz="2300"/>
              <a:t>Push bp</a:t>
            </a:r>
          </a:p>
          <a:p>
            <a:r>
              <a:rPr lang="en-US" altLang="en-US" sz="2300"/>
              <a:t>Mov bp, sp</a:t>
            </a:r>
          </a:p>
        </p:txBody>
      </p:sp>
      <p:graphicFrame>
        <p:nvGraphicFramePr>
          <p:cNvPr id="2" name="Table 1">
            <a:extLst>
              <a:ext uri="{FF2B5EF4-FFF2-40B4-BE49-F238E27FC236}">
                <a16:creationId xmlns:a16="http://schemas.microsoft.com/office/drawing/2014/main" id="{BAC69464-431B-410A-A527-2ABCB8263487}"/>
              </a:ext>
            </a:extLst>
          </p:cNvPr>
          <p:cNvGraphicFramePr>
            <a:graphicFrameLocks noGrp="1"/>
          </p:cNvGraphicFramePr>
          <p:nvPr/>
        </p:nvGraphicFramePr>
        <p:xfrm>
          <a:off x="568325" y="1663700"/>
          <a:ext cx="914400" cy="4054474"/>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914543">
                <a:tc gridSpan="2">
                  <a:txBody>
                    <a:bodyPr/>
                    <a:lstStyle/>
                    <a:p>
                      <a:pPr algn="ctr"/>
                      <a:r>
                        <a:rPr lang="en-US" sz="1800" dirty="0"/>
                        <a:t>.</a:t>
                      </a:r>
                    </a:p>
                    <a:p>
                      <a:pPr algn="ctr"/>
                      <a:r>
                        <a:rPr lang="en-US" sz="1800" dirty="0"/>
                        <a:t>.</a:t>
                      </a:r>
                    </a:p>
                    <a:p>
                      <a:pPr algn="ctr"/>
                      <a:r>
                        <a:rPr lang="en-US" sz="1800" dirty="0"/>
                        <a:t>.</a:t>
                      </a:r>
                    </a:p>
                  </a:txBody>
                  <a:tcPr marL="91344" marR="91344" marT="45727" marB="45727"/>
                </a:tc>
                <a:tc hMerge="1">
                  <a:txBody>
                    <a:bodyPr/>
                    <a:lstStyle/>
                    <a:p>
                      <a:endParaRPr lang="en-US" dirty="0"/>
                    </a:p>
                  </a:txBody>
                  <a:tcPr/>
                </a:tc>
                <a:extLst>
                  <a:ext uri="{0D108BD9-81ED-4DB2-BD59-A6C34878D82A}">
                    <a16:rowId xmlns:a16="http://schemas.microsoft.com/office/drawing/2014/main" val="10000"/>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1"/>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2"/>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3"/>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4"/>
                  </a:ext>
                </a:extLst>
              </a:tr>
              <a:tr h="370898">
                <a:tc>
                  <a:txBody>
                    <a:bodyPr/>
                    <a:lstStyle/>
                    <a:p>
                      <a:r>
                        <a:rPr lang="en-US" sz="1800" dirty="0"/>
                        <a:t>xx</a:t>
                      </a:r>
                    </a:p>
                  </a:txBody>
                  <a:tcPr marL="91344" marR="91344" marT="45727" marB="45727"/>
                </a:tc>
                <a:tc>
                  <a:txBody>
                    <a:bodyPr/>
                    <a:lstStyle/>
                    <a:p>
                      <a:r>
                        <a:rPr lang="en-US" sz="1800" dirty="0"/>
                        <a:t>xx</a:t>
                      </a:r>
                    </a:p>
                  </a:txBody>
                  <a:tcPr marL="91344" marR="91344" marT="45727" marB="45727"/>
                </a:tc>
                <a:extLst>
                  <a:ext uri="{0D108BD9-81ED-4DB2-BD59-A6C34878D82A}">
                    <a16:rowId xmlns:a16="http://schemas.microsoft.com/office/drawing/2014/main" val="10005"/>
                  </a:ext>
                </a:extLst>
              </a:tr>
              <a:tr h="370898">
                <a:tc>
                  <a:txBody>
                    <a:bodyPr/>
                    <a:lstStyle/>
                    <a:p>
                      <a:r>
                        <a:rPr lang="en-US" sz="1800" dirty="0"/>
                        <a:t>xx</a:t>
                      </a:r>
                    </a:p>
                  </a:txBody>
                  <a:tcPr marL="91344" marR="91344" marT="45727" marB="45727"/>
                </a:tc>
                <a:tc>
                  <a:txBody>
                    <a:bodyPr/>
                    <a:lstStyle/>
                    <a:p>
                      <a:r>
                        <a:rPr lang="en-US" sz="1800" dirty="0"/>
                        <a:t>xx</a:t>
                      </a:r>
                    </a:p>
                  </a:txBody>
                  <a:tcPr marL="91344" marR="91344" marT="45727" marB="45727"/>
                </a:tc>
                <a:extLst>
                  <a:ext uri="{0D108BD9-81ED-4DB2-BD59-A6C34878D82A}">
                    <a16:rowId xmlns:a16="http://schemas.microsoft.com/office/drawing/2014/main" val="10006"/>
                  </a:ext>
                </a:extLst>
              </a:tr>
              <a:tr h="914543">
                <a:tc gridSpan="2">
                  <a:txBody>
                    <a:bodyPr/>
                    <a:lstStyle/>
                    <a:p>
                      <a:pPr algn="ctr"/>
                      <a:r>
                        <a:rPr lang="en-US" sz="1800" dirty="0"/>
                        <a:t>.</a:t>
                      </a:r>
                    </a:p>
                    <a:p>
                      <a:pPr algn="ctr"/>
                      <a:r>
                        <a:rPr lang="en-US" sz="1800" dirty="0"/>
                        <a:t>.</a:t>
                      </a:r>
                    </a:p>
                    <a:p>
                      <a:pPr algn="ctr"/>
                      <a:r>
                        <a:rPr lang="en-US" sz="1800" dirty="0"/>
                        <a:t>.</a:t>
                      </a:r>
                    </a:p>
                  </a:txBody>
                  <a:tcPr marL="91344" marR="91344" marT="45727" marB="45727"/>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27680" name="TextBox 2">
            <a:extLst>
              <a:ext uri="{FF2B5EF4-FFF2-40B4-BE49-F238E27FC236}">
                <a16:creationId xmlns:a16="http://schemas.microsoft.com/office/drawing/2014/main" id="{A62E3A26-D88D-405D-B404-448F96810048}"/>
              </a:ext>
            </a:extLst>
          </p:cNvPr>
          <p:cNvSpPr txBox="1">
            <a:spLocks noChangeArrowheads="1"/>
          </p:cNvSpPr>
          <p:nvPr/>
        </p:nvSpPr>
        <p:spPr bwMode="auto">
          <a:xfrm>
            <a:off x="1385888" y="4383088"/>
            <a:ext cx="1306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parameters</a:t>
            </a:r>
          </a:p>
        </p:txBody>
      </p:sp>
      <p:sp>
        <p:nvSpPr>
          <p:cNvPr id="27681" name="TextBox 7">
            <a:extLst>
              <a:ext uri="{FF2B5EF4-FFF2-40B4-BE49-F238E27FC236}">
                <a16:creationId xmlns:a16="http://schemas.microsoft.com/office/drawing/2014/main" id="{C41A8F50-DFB4-41BD-9C5A-0D523C8CE1FC}"/>
              </a:ext>
            </a:extLst>
          </p:cNvPr>
          <p:cNvSpPr txBox="1">
            <a:spLocks noChangeArrowheads="1"/>
          </p:cNvSpPr>
          <p:nvPr/>
        </p:nvSpPr>
        <p:spPr bwMode="auto">
          <a:xfrm>
            <a:off x="1385888" y="4005263"/>
            <a:ext cx="162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return address</a:t>
            </a:r>
          </a:p>
        </p:txBody>
      </p:sp>
      <p:sp>
        <p:nvSpPr>
          <p:cNvPr id="27682" name="TextBox 8">
            <a:extLst>
              <a:ext uri="{FF2B5EF4-FFF2-40B4-BE49-F238E27FC236}">
                <a16:creationId xmlns:a16="http://schemas.microsoft.com/office/drawing/2014/main" id="{8EAF136C-2CF0-44FC-90D0-32C09EDEB67B}"/>
              </a:ext>
            </a:extLst>
          </p:cNvPr>
          <p:cNvSpPr txBox="1">
            <a:spLocks noChangeArrowheads="1"/>
          </p:cNvSpPr>
          <p:nvPr/>
        </p:nvSpPr>
        <p:spPr bwMode="auto">
          <a:xfrm>
            <a:off x="69850" y="4071938"/>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SP-</a:t>
            </a:r>
          </a:p>
        </p:txBody>
      </p:sp>
      <p:sp>
        <p:nvSpPr>
          <p:cNvPr id="6" name="Right Arrow 5">
            <a:extLst>
              <a:ext uri="{FF2B5EF4-FFF2-40B4-BE49-F238E27FC236}">
                <a16:creationId xmlns:a16="http://schemas.microsoft.com/office/drawing/2014/main" id="{541542D3-308D-4250-8ED6-0B1EB4E6DA49}"/>
              </a:ext>
            </a:extLst>
          </p:cNvPr>
          <p:cNvSpPr/>
          <p:nvPr/>
        </p:nvSpPr>
        <p:spPr>
          <a:xfrm>
            <a:off x="2776538" y="3446463"/>
            <a:ext cx="13382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1" name="Table 10">
            <a:extLst>
              <a:ext uri="{FF2B5EF4-FFF2-40B4-BE49-F238E27FC236}">
                <a16:creationId xmlns:a16="http://schemas.microsoft.com/office/drawing/2014/main" id="{E39FEC8F-DAFD-4BA6-837E-4602BA26434A}"/>
              </a:ext>
            </a:extLst>
          </p:cNvPr>
          <p:cNvGraphicFramePr>
            <a:graphicFrameLocks noGrp="1"/>
          </p:cNvGraphicFramePr>
          <p:nvPr/>
        </p:nvGraphicFramePr>
        <p:xfrm>
          <a:off x="8983663" y="1704975"/>
          <a:ext cx="914400" cy="4054474"/>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914543">
                <a:tc gridSpan="2">
                  <a:txBody>
                    <a:bodyPr/>
                    <a:lstStyle/>
                    <a:p>
                      <a:pPr algn="ctr"/>
                      <a:r>
                        <a:rPr lang="en-US" sz="1800" dirty="0"/>
                        <a:t>.</a:t>
                      </a:r>
                    </a:p>
                    <a:p>
                      <a:pPr algn="ctr"/>
                      <a:r>
                        <a:rPr lang="en-US" sz="1800" dirty="0"/>
                        <a:t>.</a:t>
                      </a:r>
                    </a:p>
                    <a:p>
                      <a:pPr algn="ctr"/>
                      <a:r>
                        <a:rPr lang="en-US" sz="1800" dirty="0"/>
                        <a:t>.</a:t>
                      </a:r>
                    </a:p>
                  </a:txBody>
                  <a:tcPr marL="91344" marR="91344" marT="45727" marB="45727"/>
                </a:tc>
                <a:tc hMerge="1">
                  <a:txBody>
                    <a:bodyPr/>
                    <a:lstStyle/>
                    <a:p>
                      <a:endParaRPr lang="en-US" dirty="0"/>
                    </a:p>
                  </a:txBody>
                  <a:tcPr/>
                </a:tc>
                <a:extLst>
                  <a:ext uri="{0D108BD9-81ED-4DB2-BD59-A6C34878D82A}">
                    <a16:rowId xmlns:a16="http://schemas.microsoft.com/office/drawing/2014/main" val="10000"/>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1"/>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2"/>
                  </a:ext>
                </a:extLst>
              </a:tr>
              <a:tr h="370898">
                <a:tc>
                  <a:txBody>
                    <a:bodyPr/>
                    <a:lstStyle/>
                    <a:p>
                      <a:endParaRPr lang="en-US" sz="1800"/>
                    </a:p>
                  </a:txBody>
                  <a:tcPr marL="91344" marR="91344" marT="45727" marB="45727"/>
                </a:tc>
                <a:tc>
                  <a:txBody>
                    <a:bodyPr/>
                    <a:lstStyle/>
                    <a:p>
                      <a:endParaRPr lang="en-US" sz="1800"/>
                    </a:p>
                  </a:txBody>
                  <a:tcPr marL="91344" marR="91344" marT="45727" marB="45727"/>
                </a:tc>
                <a:extLst>
                  <a:ext uri="{0D108BD9-81ED-4DB2-BD59-A6C34878D82A}">
                    <a16:rowId xmlns:a16="http://schemas.microsoft.com/office/drawing/2014/main" val="10003"/>
                  </a:ext>
                </a:extLst>
              </a:tr>
              <a:tr h="370898">
                <a:tc>
                  <a:txBody>
                    <a:bodyPr/>
                    <a:lstStyle/>
                    <a:p>
                      <a:r>
                        <a:rPr lang="en-US" sz="1800" dirty="0"/>
                        <a:t>xx</a:t>
                      </a:r>
                    </a:p>
                  </a:txBody>
                  <a:tcPr marL="91344" marR="91344" marT="45727" marB="45727"/>
                </a:tc>
                <a:tc>
                  <a:txBody>
                    <a:bodyPr/>
                    <a:lstStyle/>
                    <a:p>
                      <a:r>
                        <a:rPr lang="en-US" sz="1800" dirty="0"/>
                        <a:t>xx</a:t>
                      </a:r>
                    </a:p>
                  </a:txBody>
                  <a:tcPr marL="91344" marR="91344" marT="45727" marB="45727"/>
                </a:tc>
                <a:extLst>
                  <a:ext uri="{0D108BD9-81ED-4DB2-BD59-A6C34878D82A}">
                    <a16:rowId xmlns:a16="http://schemas.microsoft.com/office/drawing/2014/main" val="10004"/>
                  </a:ext>
                </a:extLst>
              </a:tr>
              <a:tr h="370898">
                <a:tc>
                  <a:txBody>
                    <a:bodyPr/>
                    <a:lstStyle/>
                    <a:p>
                      <a:r>
                        <a:rPr lang="en-US" sz="1800" dirty="0"/>
                        <a:t>xx</a:t>
                      </a:r>
                    </a:p>
                  </a:txBody>
                  <a:tcPr marL="91344" marR="91344" marT="45727" marB="45727"/>
                </a:tc>
                <a:tc>
                  <a:txBody>
                    <a:bodyPr/>
                    <a:lstStyle/>
                    <a:p>
                      <a:r>
                        <a:rPr lang="en-US" sz="1800" dirty="0"/>
                        <a:t>xx</a:t>
                      </a:r>
                    </a:p>
                  </a:txBody>
                  <a:tcPr marL="91344" marR="91344" marT="45727" marB="45727"/>
                </a:tc>
                <a:extLst>
                  <a:ext uri="{0D108BD9-81ED-4DB2-BD59-A6C34878D82A}">
                    <a16:rowId xmlns:a16="http://schemas.microsoft.com/office/drawing/2014/main" val="10005"/>
                  </a:ext>
                </a:extLst>
              </a:tr>
              <a:tr h="370898">
                <a:tc>
                  <a:txBody>
                    <a:bodyPr/>
                    <a:lstStyle/>
                    <a:p>
                      <a:r>
                        <a:rPr lang="en-US" sz="1800" dirty="0"/>
                        <a:t>xx</a:t>
                      </a:r>
                    </a:p>
                  </a:txBody>
                  <a:tcPr marL="91344" marR="91344" marT="45727" marB="45727"/>
                </a:tc>
                <a:tc>
                  <a:txBody>
                    <a:bodyPr/>
                    <a:lstStyle/>
                    <a:p>
                      <a:r>
                        <a:rPr lang="en-US" sz="1800" dirty="0"/>
                        <a:t>xx</a:t>
                      </a:r>
                    </a:p>
                  </a:txBody>
                  <a:tcPr marL="91344" marR="91344" marT="45727" marB="45727"/>
                </a:tc>
                <a:extLst>
                  <a:ext uri="{0D108BD9-81ED-4DB2-BD59-A6C34878D82A}">
                    <a16:rowId xmlns:a16="http://schemas.microsoft.com/office/drawing/2014/main" val="10006"/>
                  </a:ext>
                </a:extLst>
              </a:tr>
              <a:tr h="914543">
                <a:tc gridSpan="2">
                  <a:txBody>
                    <a:bodyPr/>
                    <a:lstStyle/>
                    <a:p>
                      <a:pPr algn="ctr"/>
                      <a:r>
                        <a:rPr lang="en-US" sz="1800" dirty="0"/>
                        <a:t>.</a:t>
                      </a:r>
                    </a:p>
                    <a:p>
                      <a:pPr algn="ctr"/>
                      <a:r>
                        <a:rPr lang="en-US" sz="1800" dirty="0"/>
                        <a:t>.</a:t>
                      </a:r>
                    </a:p>
                    <a:p>
                      <a:pPr algn="ctr"/>
                      <a:r>
                        <a:rPr lang="en-US" sz="1800" dirty="0"/>
                        <a:t>.</a:t>
                      </a:r>
                    </a:p>
                  </a:txBody>
                  <a:tcPr marL="91344" marR="91344" marT="45727" marB="45727"/>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12" name="TextBox 11">
            <a:extLst>
              <a:ext uri="{FF2B5EF4-FFF2-40B4-BE49-F238E27FC236}">
                <a16:creationId xmlns:a16="http://schemas.microsoft.com/office/drawing/2014/main" id="{A67AD720-F72A-4BBD-B5E3-B89E65005FDD}"/>
              </a:ext>
            </a:extLst>
          </p:cNvPr>
          <p:cNvSpPr txBox="1">
            <a:spLocks noChangeArrowheads="1"/>
          </p:cNvSpPr>
          <p:nvPr/>
        </p:nvSpPr>
        <p:spPr bwMode="auto">
          <a:xfrm>
            <a:off x="9801225" y="4422775"/>
            <a:ext cx="1306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parameters</a:t>
            </a:r>
          </a:p>
        </p:txBody>
      </p:sp>
      <p:sp>
        <p:nvSpPr>
          <p:cNvPr id="13" name="TextBox 12">
            <a:extLst>
              <a:ext uri="{FF2B5EF4-FFF2-40B4-BE49-F238E27FC236}">
                <a16:creationId xmlns:a16="http://schemas.microsoft.com/office/drawing/2014/main" id="{EE7064CF-9E09-4A9E-BF5B-D5C11AE1CDF3}"/>
              </a:ext>
            </a:extLst>
          </p:cNvPr>
          <p:cNvSpPr txBox="1">
            <a:spLocks noChangeArrowheads="1"/>
          </p:cNvSpPr>
          <p:nvPr/>
        </p:nvSpPr>
        <p:spPr bwMode="auto">
          <a:xfrm>
            <a:off x="9801225" y="4044950"/>
            <a:ext cx="162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return address</a:t>
            </a:r>
          </a:p>
        </p:txBody>
      </p:sp>
      <p:sp>
        <p:nvSpPr>
          <p:cNvPr id="14" name="TextBox 13">
            <a:extLst>
              <a:ext uri="{FF2B5EF4-FFF2-40B4-BE49-F238E27FC236}">
                <a16:creationId xmlns:a16="http://schemas.microsoft.com/office/drawing/2014/main" id="{BB6152BE-0122-45AC-B00C-3970035F1987}"/>
              </a:ext>
            </a:extLst>
          </p:cNvPr>
          <p:cNvSpPr txBox="1">
            <a:spLocks noChangeArrowheads="1"/>
          </p:cNvSpPr>
          <p:nvPr/>
        </p:nvSpPr>
        <p:spPr bwMode="auto">
          <a:xfrm>
            <a:off x="8483600" y="3762375"/>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SP-</a:t>
            </a:r>
          </a:p>
        </p:txBody>
      </p:sp>
      <p:sp>
        <p:nvSpPr>
          <p:cNvPr id="15" name="Right Arrow 14">
            <a:extLst>
              <a:ext uri="{FF2B5EF4-FFF2-40B4-BE49-F238E27FC236}">
                <a16:creationId xmlns:a16="http://schemas.microsoft.com/office/drawing/2014/main" id="{02C4F410-5618-4E34-A7DA-8118ABDFEECB}"/>
              </a:ext>
            </a:extLst>
          </p:cNvPr>
          <p:cNvSpPr/>
          <p:nvPr/>
        </p:nvSpPr>
        <p:spPr>
          <a:xfrm>
            <a:off x="6858000" y="3411538"/>
            <a:ext cx="1338263"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a:extLst>
              <a:ext uri="{FF2B5EF4-FFF2-40B4-BE49-F238E27FC236}">
                <a16:creationId xmlns:a16="http://schemas.microsoft.com/office/drawing/2014/main" id="{A99D8015-6505-4A6A-8ABD-D4E0C92D214F}"/>
              </a:ext>
            </a:extLst>
          </p:cNvPr>
          <p:cNvSpPr txBox="1">
            <a:spLocks noChangeArrowheads="1"/>
          </p:cNvSpPr>
          <p:nvPr/>
        </p:nvSpPr>
        <p:spPr bwMode="auto">
          <a:xfrm>
            <a:off x="9825038" y="371633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bp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2" grpId="0"/>
      <p:bldP spid="13" grpId="0"/>
      <p:bldP spid="14" grpId="0"/>
      <p:bldP spid="15"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B744E93-94CA-48F7-99AD-2E17D9E1724A}"/>
              </a:ext>
            </a:extLst>
          </p:cNvPr>
          <p:cNvSpPr>
            <a:spLocks noGrp="1"/>
          </p:cNvSpPr>
          <p:nvPr>
            <p:ph type="title"/>
          </p:nvPr>
        </p:nvSpPr>
        <p:spPr>
          <a:xfrm>
            <a:off x="160338" y="42863"/>
            <a:ext cx="11871325" cy="1325562"/>
          </a:xfrm>
        </p:spPr>
        <p:txBody>
          <a:bodyPr/>
          <a:lstStyle/>
          <a:p>
            <a:r>
              <a:rPr lang="en-US" altLang="en-US"/>
              <a:t>Local Variables</a:t>
            </a:r>
          </a:p>
        </p:txBody>
      </p:sp>
      <p:sp>
        <p:nvSpPr>
          <p:cNvPr id="28675" name="Slide Number Placeholder 3">
            <a:extLst>
              <a:ext uri="{FF2B5EF4-FFF2-40B4-BE49-F238E27FC236}">
                <a16:creationId xmlns:a16="http://schemas.microsoft.com/office/drawing/2014/main" id="{A2245110-946E-4D7E-97A3-5164FF5830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88E0E73-76A3-4DB8-8DC9-BAB36B1ACCA2}" type="slidenum">
              <a:rPr lang="en-GB" altLang="en-US" sz="1200">
                <a:solidFill>
                  <a:srgbClr val="898989"/>
                </a:solidFill>
                <a:latin typeface="Times New Roman" panose="02020603050405020304" pitchFamily="18" charset="0"/>
              </a:rPr>
              <a:pPr>
                <a:lnSpc>
                  <a:spcPct val="100000"/>
                </a:lnSpc>
                <a:spcBef>
                  <a:spcPct val="0"/>
                </a:spcBef>
                <a:buFontTx/>
                <a:buNone/>
              </a:pPr>
              <a:t>26</a:t>
            </a:fld>
            <a:endParaRPr lang="en-GB" altLang="en-US" sz="1200">
              <a:solidFill>
                <a:srgbClr val="898989"/>
              </a:solidFill>
              <a:latin typeface="Times New Roman" panose="02020603050405020304" pitchFamily="18" charset="0"/>
            </a:endParaRPr>
          </a:p>
        </p:txBody>
      </p:sp>
      <p:sp>
        <p:nvSpPr>
          <p:cNvPr id="5" name="Content Placeholder 2">
            <a:extLst>
              <a:ext uri="{FF2B5EF4-FFF2-40B4-BE49-F238E27FC236}">
                <a16:creationId xmlns:a16="http://schemas.microsoft.com/office/drawing/2014/main" id="{AF01B04E-0770-45B6-A1A5-B3BA2B593932}"/>
              </a:ext>
            </a:extLst>
          </p:cNvPr>
          <p:cNvSpPr>
            <a:spLocks noGrp="1"/>
          </p:cNvSpPr>
          <p:nvPr>
            <p:ph idx="1"/>
          </p:nvPr>
        </p:nvSpPr>
        <p:spPr>
          <a:xfrm>
            <a:off x="4786313" y="2890838"/>
            <a:ext cx="1735137" cy="1354137"/>
          </a:xfrm>
        </p:spPr>
        <p:txBody>
          <a:bodyPr/>
          <a:lstStyle/>
          <a:p>
            <a:r>
              <a:rPr lang="en-US" altLang="en-US" sz="2300"/>
              <a:t>Push bp</a:t>
            </a:r>
          </a:p>
          <a:p>
            <a:r>
              <a:rPr lang="en-US" altLang="en-US" sz="2300"/>
              <a:t>Mov bp, sp</a:t>
            </a:r>
          </a:p>
          <a:p>
            <a:r>
              <a:rPr lang="en-US" altLang="en-US" sz="2300"/>
              <a:t>Sub sp,2</a:t>
            </a:r>
          </a:p>
        </p:txBody>
      </p:sp>
      <p:graphicFrame>
        <p:nvGraphicFramePr>
          <p:cNvPr id="6" name="Table 5">
            <a:extLst>
              <a:ext uri="{FF2B5EF4-FFF2-40B4-BE49-F238E27FC236}">
                <a16:creationId xmlns:a16="http://schemas.microsoft.com/office/drawing/2014/main" id="{7F3B0DEF-C9A9-4885-BF67-592A7F8D89D3}"/>
              </a:ext>
            </a:extLst>
          </p:cNvPr>
          <p:cNvGraphicFramePr>
            <a:graphicFrameLocks noGrp="1"/>
          </p:cNvGraphicFramePr>
          <p:nvPr/>
        </p:nvGraphicFramePr>
        <p:xfrm>
          <a:off x="585788" y="1704975"/>
          <a:ext cx="915988" cy="4054474"/>
        </p:xfrm>
        <a:graphic>
          <a:graphicData uri="http://schemas.openxmlformats.org/drawingml/2006/table">
            <a:tbl>
              <a:tblPr bandRow="1">
                <a:tableStyleId>{5C22544A-7EE6-4342-B048-85BDC9FD1C3A}</a:tableStyleId>
              </a:tblPr>
              <a:tblGrid>
                <a:gridCol w="457994">
                  <a:extLst>
                    <a:ext uri="{9D8B030D-6E8A-4147-A177-3AD203B41FA5}">
                      <a16:colId xmlns:a16="http://schemas.microsoft.com/office/drawing/2014/main" val="20000"/>
                    </a:ext>
                  </a:extLst>
                </a:gridCol>
                <a:gridCol w="457994">
                  <a:extLst>
                    <a:ext uri="{9D8B030D-6E8A-4147-A177-3AD203B41FA5}">
                      <a16:colId xmlns:a16="http://schemas.microsoft.com/office/drawing/2014/main" val="20001"/>
                    </a:ext>
                  </a:extLst>
                </a:gridCol>
              </a:tblGrid>
              <a:tr h="914543">
                <a:tc gridSpan="2">
                  <a:txBody>
                    <a:bodyPr/>
                    <a:lstStyle/>
                    <a:p>
                      <a:pPr algn="ctr"/>
                      <a:r>
                        <a:rPr lang="en-US" sz="1800" dirty="0"/>
                        <a:t>.</a:t>
                      </a:r>
                    </a:p>
                    <a:p>
                      <a:pPr algn="ctr"/>
                      <a:r>
                        <a:rPr lang="en-US" sz="1800" dirty="0"/>
                        <a:t>.</a:t>
                      </a:r>
                    </a:p>
                    <a:p>
                      <a:pPr algn="ctr"/>
                      <a:r>
                        <a:rPr lang="en-US" sz="1800" dirty="0"/>
                        <a:t>.</a:t>
                      </a:r>
                    </a:p>
                  </a:txBody>
                  <a:tcPr marL="91503" marR="91503" marT="45727" marB="45727"/>
                </a:tc>
                <a:tc hMerge="1">
                  <a:txBody>
                    <a:bodyPr/>
                    <a:lstStyle/>
                    <a:p>
                      <a:endParaRPr lang="en-US" dirty="0"/>
                    </a:p>
                  </a:txBody>
                  <a:tcPr/>
                </a:tc>
                <a:extLst>
                  <a:ext uri="{0D108BD9-81ED-4DB2-BD59-A6C34878D82A}">
                    <a16:rowId xmlns:a16="http://schemas.microsoft.com/office/drawing/2014/main" val="10000"/>
                  </a:ext>
                </a:extLst>
              </a:tr>
              <a:tr h="370898">
                <a:tc>
                  <a:txBody>
                    <a:bodyPr/>
                    <a:lstStyle/>
                    <a:p>
                      <a:endParaRPr lang="en-US" sz="1800"/>
                    </a:p>
                  </a:txBody>
                  <a:tcPr marL="91503" marR="91503" marT="45727" marB="45727"/>
                </a:tc>
                <a:tc>
                  <a:txBody>
                    <a:bodyPr/>
                    <a:lstStyle/>
                    <a:p>
                      <a:endParaRPr lang="en-US" sz="1800"/>
                    </a:p>
                  </a:txBody>
                  <a:tcPr marL="91503" marR="91503" marT="45727" marB="45727"/>
                </a:tc>
                <a:extLst>
                  <a:ext uri="{0D108BD9-81ED-4DB2-BD59-A6C34878D82A}">
                    <a16:rowId xmlns:a16="http://schemas.microsoft.com/office/drawing/2014/main" val="10001"/>
                  </a:ext>
                </a:extLst>
              </a:tr>
              <a:tr h="370898">
                <a:tc>
                  <a:txBody>
                    <a:bodyPr/>
                    <a:lstStyle/>
                    <a:p>
                      <a:endParaRPr lang="en-US" sz="1800"/>
                    </a:p>
                  </a:txBody>
                  <a:tcPr marL="91503" marR="91503" marT="45727" marB="45727"/>
                </a:tc>
                <a:tc>
                  <a:txBody>
                    <a:bodyPr/>
                    <a:lstStyle/>
                    <a:p>
                      <a:endParaRPr lang="en-US" sz="1800"/>
                    </a:p>
                  </a:txBody>
                  <a:tcPr marL="91503" marR="91503" marT="45727" marB="45727"/>
                </a:tc>
                <a:extLst>
                  <a:ext uri="{0D108BD9-81ED-4DB2-BD59-A6C34878D82A}">
                    <a16:rowId xmlns:a16="http://schemas.microsoft.com/office/drawing/2014/main" val="10002"/>
                  </a:ext>
                </a:extLst>
              </a:tr>
              <a:tr h="370898">
                <a:tc>
                  <a:txBody>
                    <a:bodyPr/>
                    <a:lstStyle/>
                    <a:p>
                      <a:endParaRPr lang="en-US" sz="1800"/>
                    </a:p>
                  </a:txBody>
                  <a:tcPr marL="91503" marR="91503" marT="45727" marB="45727"/>
                </a:tc>
                <a:tc>
                  <a:txBody>
                    <a:bodyPr/>
                    <a:lstStyle/>
                    <a:p>
                      <a:endParaRPr lang="en-US" sz="1800"/>
                    </a:p>
                  </a:txBody>
                  <a:tcPr marL="91503" marR="91503" marT="45727" marB="45727"/>
                </a:tc>
                <a:extLst>
                  <a:ext uri="{0D108BD9-81ED-4DB2-BD59-A6C34878D82A}">
                    <a16:rowId xmlns:a16="http://schemas.microsoft.com/office/drawing/2014/main" val="10003"/>
                  </a:ext>
                </a:extLst>
              </a:tr>
              <a:tr h="370898">
                <a:tc>
                  <a:txBody>
                    <a:bodyPr/>
                    <a:lstStyle/>
                    <a:p>
                      <a:r>
                        <a:rPr lang="en-US" sz="1800" dirty="0"/>
                        <a:t>xx</a:t>
                      </a:r>
                    </a:p>
                  </a:txBody>
                  <a:tcPr marL="91503" marR="91503" marT="45727" marB="45727"/>
                </a:tc>
                <a:tc>
                  <a:txBody>
                    <a:bodyPr/>
                    <a:lstStyle/>
                    <a:p>
                      <a:r>
                        <a:rPr lang="en-US" sz="1800" dirty="0"/>
                        <a:t>xx</a:t>
                      </a:r>
                    </a:p>
                  </a:txBody>
                  <a:tcPr marL="91503" marR="91503" marT="45727" marB="45727"/>
                </a:tc>
                <a:extLst>
                  <a:ext uri="{0D108BD9-81ED-4DB2-BD59-A6C34878D82A}">
                    <a16:rowId xmlns:a16="http://schemas.microsoft.com/office/drawing/2014/main" val="10004"/>
                  </a:ext>
                </a:extLst>
              </a:tr>
              <a:tr h="370898">
                <a:tc>
                  <a:txBody>
                    <a:bodyPr/>
                    <a:lstStyle/>
                    <a:p>
                      <a:r>
                        <a:rPr lang="en-US" sz="1800" dirty="0"/>
                        <a:t>xx</a:t>
                      </a:r>
                    </a:p>
                  </a:txBody>
                  <a:tcPr marL="91503" marR="91503" marT="45727" marB="45727"/>
                </a:tc>
                <a:tc>
                  <a:txBody>
                    <a:bodyPr/>
                    <a:lstStyle/>
                    <a:p>
                      <a:r>
                        <a:rPr lang="en-US" sz="1800" dirty="0"/>
                        <a:t>xx</a:t>
                      </a:r>
                    </a:p>
                  </a:txBody>
                  <a:tcPr marL="91503" marR="91503" marT="45727" marB="45727"/>
                </a:tc>
                <a:extLst>
                  <a:ext uri="{0D108BD9-81ED-4DB2-BD59-A6C34878D82A}">
                    <a16:rowId xmlns:a16="http://schemas.microsoft.com/office/drawing/2014/main" val="10005"/>
                  </a:ext>
                </a:extLst>
              </a:tr>
              <a:tr h="370898">
                <a:tc>
                  <a:txBody>
                    <a:bodyPr/>
                    <a:lstStyle/>
                    <a:p>
                      <a:r>
                        <a:rPr lang="en-US" sz="1800" dirty="0"/>
                        <a:t>xx</a:t>
                      </a:r>
                    </a:p>
                  </a:txBody>
                  <a:tcPr marL="91503" marR="91503" marT="45727" marB="45727"/>
                </a:tc>
                <a:tc>
                  <a:txBody>
                    <a:bodyPr/>
                    <a:lstStyle/>
                    <a:p>
                      <a:r>
                        <a:rPr lang="en-US" sz="1800" dirty="0"/>
                        <a:t>xx</a:t>
                      </a:r>
                    </a:p>
                  </a:txBody>
                  <a:tcPr marL="91503" marR="91503" marT="45727" marB="45727"/>
                </a:tc>
                <a:extLst>
                  <a:ext uri="{0D108BD9-81ED-4DB2-BD59-A6C34878D82A}">
                    <a16:rowId xmlns:a16="http://schemas.microsoft.com/office/drawing/2014/main" val="10006"/>
                  </a:ext>
                </a:extLst>
              </a:tr>
              <a:tr h="914543">
                <a:tc gridSpan="2">
                  <a:txBody>
                    <a:bodyPr/>
                    <a:lstStyle/>
                    <a:p>
                      <a:pPr algn="ctr"/>
                      <a:r>
                        <a:rPr lang="en-US" sz="1800" dirty="0"/>
                        <a:t>.</a:t>
                      </a:r>
                    </a:p>
                    <a:p>
                      <a:pPr algn="ctr"/>
                      <a:r>
                        <a:rPr lang="en-US" sz="1800" dirty="0"/>
                        <a:t>.</a:t>
                      </a:r>
                    </a:p>
                    <a:p>
                      <a:pPr algn="ctr"/>
                      <a:r>
                        <a:rPr lang="en-US" sz="1800" dirty="0"/>
                        <a:t>.</a:t>
                      </a:r>
                    </a:p>
                  </a:txBody>
                  <a:tcPr marL="91503" marR="91503" marT="45727" marB="45727"/>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28704" name="TextBox 6">
            <a:extLst>
              <a:ext uri="{FF2B5EF4-FFF2-40B4-BE49-F238E27FC236}">
                <a16:creationId xmlns:a16="http://schemas.microsoft.com/office/drawing/2014/main" id="{E49C9446-B7FF-4A0E-937C-656C803B2E7D}"/>
              </a:ext>
            </a:extLst>
          </p:cNvPr>
          <p:cNvSpPr txBox="1">
            <a:spLocks noChangeArrowheads="1"/>
          </p:cNvSpPr>
          <p:nvPr/>
        </p:nvSpPr>
        <p:spPr bwMode="auto">
          <a:xfrm>
            <a:off x="1404938" y="4422775"/>
            <a:ext cx="1306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parameters</a:t>
            </a:r>
          </a:p>
        </p:txBody>
      </p:sp>
      <p:sp>
        <p:nvSpPr>
          <p:cNvPr id="28705" name="TextBox 7">
            <a:extLst>
              <a:ext uri="{FF2B5EF4-FFF2-40B4-BE49-F238E27FC236}">
                <a16:creationId xmlns:a16="http://schemas.microsoft.com/office/drawing/2014/main" id="{7052F24B-6907-46AD-A080-2FBCBD5C4A2A}"/>
              </a:ext>
            </a:extLst>
          </p:cNvPr>
          <p:cNvSpPr txBox="1">
            <a:spLocks noChangeArrowheads="1"/>
          </p:cNvSpPr>
          <p:nvPr/>
        </p:nvSpPr>
        <p:spPr bwMode="auto">
          <a:xfrm>
            <a:off x="1404938" y="4044950"/>
            <a:ext cx="162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return address</a:t>
            </a:r>
          </a:p>
        </p:txBody>
      </p:sp>
      <p:sp>
        <p:nvSpPr>
          <p:cNvPr id="28706" name="TextBox 8">
            <a:extLst>
              <a:ext uri="{FF2B5EF4-FFF2-40B4-BE49-F238E27FC236}">
                <a16:creationId xmlns:a16="http://schemas.microsoft.com/office/drawing/2014/main" id="{12578C15-6830-41A8-8046-44318C3CFB36}"/>
              </a:ext>
            </a:extLst>
          </p:cNvPr>
          <p:cNvSpPr txBox="1">
            <a:spLocks noChangeArrowheads="1"/>
          </p:cNvSpPr>
          <p:nvPr/>
        </p:nvSpPr>
        <p:spPr bwMode="auto">
          <a:xfrm>
            <a:off x="87313" y="3762375"/>
            <a:ext cx="554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SP-</a:t>
            </a:r>
          </a:p>
        </p:txBody>
      </p:sp>
      <p:sp>
        <p:nvSpPr>
          <p:cNvPr id="28707" name="TextBox 9">
            <a:extLst>
              <a:ext uri="{FF2B5EF4-FFF2-40B4-BE49-F238E27FC236}">
                <a16:creationId xmlns:a16="http://schemas.microsoft.com/office/drawing/2014/main" id="{24C4C93B-9D1D-4E88-9D6B-093C6CE44E14}"/>
              </a:ext>
            </a:extLst>
          </p:cNvPr>
          <p:cNvSpPr txBox="1">
            <a:spLocks noChangeArrowheads="1"/>
          </p:cNvSpPr>
          <p:nvPr/>
        </p:nvSpPr>
        <p:spPr bwMode="auto">
          <a:xfrm>
            <a:off x="1427163" y="371633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bp</a:t>
            </a:r>
          </a:p>
        </p:txBody>
      </p:sp>
      <p:sp>
        <p:nvSpPr>
          <p:cNvPr id="11" name="Right Arrow 10">
            <a:extLst>
              <a:ext uri="{FF2B5EF4-FFF2-40B4-BE49-F238E27FC236}">
                <a16:creationId xmlns:a16="http://schemas.microsoft.com/office/drawing/2014/main" id="{7D113151-391A-4BDE-8E55-5A810FC6B3C6}"/>
              </a:ext>
            </a:extLst>
          </p:cNvPr>
          <p:cNvSpPr/>
          <p:nvPr/>
        </p:nvSpPr>
        <p:spPr>
          <a:xfrm>
            <a:off x="2776538" y="3446463"/>
            <a:ext cx="13382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2" name="Table 11">
            <a:extLst>
              <a:ext uri="{FF2B5EF4-FFF2-40B4-BE49-F238E27FC236}">
                <a16:creationId xmlns:a16="http://schemas.microsoft.com/office/drawing/2014/main" id="{04ED6BF3-452A-4822-8931-CCCEF65AD8E2}"/>
              </a:ext>
            </a:extLst>
          </p:cNvPr>
          <p:cNvGraphicFramePr>
            <a:graphicFrameLocks noGrp="1"/>
          </p:cNvGraphicFramePr>
          <p:nvPr/>
        </p:nvGraphicFramePr>
        <p:xfrm>
          <a:off x="9436100" y="1735138"/>
          <a:ext cx="915988" cy="4052950"/>
        </p:xfrm>
        <a:graphic>
          <a:graphicData uri="http://schemas.openxmlformats.org/drawingml/2006/table">
            <a:tbl>
              <a:tblPr bandRow="1">
                <a:tableStyleId>{5C22544A-7EE6-4342-B048-85BDC9FD1C3A}</a:tableStyleId>
              </a:tblPr>
              <a:tblGrid>
                <a:gridCol w="457994">
                  <a:extLst>
                    <a:ext uri="{9D8B030D-6E8A-4147-A177-3AD203B41FA5}">
                      <a16:colId xmlns:a16="http://schemas.microsoft.com/office/drawing/2014/main" val="20000"/>
                    </a:ext>
                  </a:extLst>
                </a:gridCol>
                <a:gridCol w="457994">
                  <a:extLst>
                    <a:ext uri="{9D8B030D-6E8A-4147-A177-3AD203B41FA5}">
                      <a16:colId xmlns:a16="http://schemas.microsoft.com/office/drawing/2014/main" val="20001"/>
                    </a:ext>
                  </a:extLst>
                </a:gridCol>
              </a:tblGrid>
              <a:tr h="914334">
                <a:tc gridSpan="2">
                  <a:txBody>
                    <a:bodyPr/>
                    <a:lstStyle/>
                    <a:p>
                      <a:pPr algn="ctr"/>
                      <a:r>
                        <a:rPr lang="en-US" sz="1800" dirty="0"/>
                        <a:t>.</a:t>
                      </a:r>
                    </a:p>
                    <a:p>
                      <a:pPr algn="ctr"/>
                      <a:r>
                        <a:rPr lang="en-US" sz="1800" dirty="0"/>
                        <a:t>.</a:t>
                      </a:r>
                    </a:p>
                    <a:p>
                      <a:pPr algn="ctr"/>
                      <a:r>
                        <a:rPr lang="en-US" sz="1800" dirty="0"/>
                        <a:t>.</a:t>
                      </a:r>
                    </a:p>
                  </a:txBody>
                  <a:tcPr marL="91503" marR="91503" marT="45703" marB="45703"/>
                </a:tc>
                <a:tc hMerge="1">
                  <a:txBody>
                    <a:bodyPr/>
                    <a:lstStyle/>
                    <a:p>
                      <a:endParaRPr lang="en-US" dirty="0"/>
                    </a:p>
                  </a:txBody>
                  <a:tcPr/>
                </a:tc>
                <a:extLst>
                  <a:ext uri="{0D108BD9-81ED-4DB2-BD59-A6C34878D82A}">
                    <a16:rowId xmlns:a16="http://schemas.microsoft.com/office/drawing/2014/main" val="10000"/>
                  </a:ext>
                </a:extLst>
              </a:tr>
              <a:tr h="370703">
                <a:tc>
                  <a:txBody>
                    <a:bodyPr/>
                    <a:lstStyle/>
                    <a:p>
                      <a:endParaRPr lang="en-US" sz="1800"/>
                    </a:p>
                  </a:txBody>
                  <a:tcPr marL="91503" marR="91503" marT="45703" marB="45703"/>
                </a:tc>
                <a:tc>
                  <a:txBody>
                    <a:bodyPr/>
                    <a:lstStyle/>
                    <a:p>
                      <a:endParaRPr lang="en-US" sz="1800"/>
                    </a:p>
                  </a:txBody>
                  <a:tcPr marL="91503" marR="91503" marT="45703" marB="45703"/>
                </a:tc>
                <a:extLst>
                  <a:ext uri="{0D108BD9-81ED-4DB2-BD59-A6C34878D82A}">
                    <a16:rowId xmlns:a16="http://schemas.microsoft.com/office/drawing/2014/main" val="10001"/>
                  </a:ext>
                </a:extLst>
              </a:tr>
              <a:tr h="370703">
                <a:tc>
                  <a:txBody>
                    <a:bodyPr/>
                    <a:lstStyle/>
                    <a:p>
                      <a:endParaRPr lang="en-US" sz="1800"/>
                    </a:p>
                  </a:txBody>
                  <a:tcPr marL="91503" marR="91503" marT="45703" marB="45703"/>
                </a:tc>
                <a:tc>
                  <a:txBody>
                    <a:bodyPr/>
                    <a:lstStyle/>
                    <a:p>
                      <a:endParaRPr lang="en-US" sz="1800"/>
                    </a:p>
                  </a:txBody>
                  <a:tcPr marL="91503" marR="91503" marT="45703" marB="45703"/>
                </a:tc>
                <a:extLst>
                  <a:ext uri="{0D108BD9-81ED-4DB2-BD59-A6C34878D82A}">
                    <a16:rowId xmlns:a16="http://schemas.microsoft.com/office/drawing/2014/main" val="10002"/>
                  </a:ext>
                </a:extLst>
              </a:tr>
              <a:tr h="370703">
                <a:tc>
                  <a:txBody>
                    <a:bodyPr/>
                    <a:lstStyle/>
                    <a:p>
                      <a:endParaRPr lang="en-US" sz="1800" dirty="0"/>
                    </a:p>
                  </a:txBody>
                  <a:tcPr marL="91503" marR="91503" marT="45703" marB="45703">
                    <a:solidFill>
                      <a:schemeClr val="accent1"/>
                    </a:solidFill>
                  </a:tcPr>
                </a:tc>
                <a:tc>
                  <a:txBody>
                    <a:bodyPr/>
                    <a:lstStyle/>
                    <a:p>
                      <a:endParaRPr lang="en-US" sz="1800" dirty="0"/>
                    </a:p>
                  </a:txBody>
                  <a:tcPr marL="91503" marR="91503" marT="45703" marB="45703">
                    <a:solidFill>
                      <a:schemeClr val="accent1"/>
                    </a:solidFill>
                  </a:tcPr>
                </a:tc>
                <a:extLst>
                  <a:ext uri="{0D108BD9-81ED-4DB2-BD59-A6C34878D82A}">
                    <a16:rowId xmlns:a16="http://schemas.microsoft.com/office/drawing/2014/main" val="10003"/>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4"/>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5"/>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6"/>
                  </a:ext>
                </a:extLst>
              </a:tr>
              <a:tr h="914334">
                <a:tc gridSpan="2">
                  <a:txBody>
                    <a:bodyPr/>
                    <a:lstStyle/>
                    <a:p>
                      <a:pPr algn="ctr"/>
                      <a:r>
                        <a:rPr lang="en-US" sz="1800" dirty="0"/>
                        <a:t>.</a:t>
                      </a:r>
                    </a:p>
                    <a:p>
                      <a:pPr algn="ctr"/>
                      <a:r>
                        <a:rPr lang="en-US" sz="1800" dirty="0"/>
                        <a:t>.</a:t>
                      </a:r>
                    </a:p>
                    <a:p>
                      <a:pPr algn="ctr"/>
                      <a:r>
                        <a:rPr lang="en-US" sz="1800" dirty="0"/>
                        <a:t>.</a:t>
                      </a:r>
                    </a:p>
                  </a:txBody>
                  <a:tcPr marL="91503" marR="91503" marT="45703" marB="45703"/>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13" name="TextBox 12">
            <a:extLst>
              <a:ext uri="{FF2B5EF4-FFF2-40B4-BE49-F238E27FC236}">
                <a16:creationId xmlns:a16="http://schemas.microsoft.com/office/drawing/2014/main" id="{188C96C5-0C69-491B-AF2C-7A394D0C8BD3}"/>
              </a:ext>
            </a:extLst>
          </p:cNvPr>
          <p:cNvSpPr txBox="1">
            <a:spLocks noChangeArrowheads="1"/>
          </p:cNvSpPr>
          <p:nvPr/>
        </p:nvSpPr>
        <p:spPr bwMode="auto">
          <a:xfrm>
            <a:off x="10255250" y="4452938"/>
            <a:ext cx="1306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parameters</a:t>
            </a:r>
          </a:p>
        </p:txBody>
      </p:sp>
      <p:sp>
        <p:nvSpPr>
          <p:cNvPr id="14" name="TextBox 13">
            <a:extLst>
              <a:ext uri="{FF2B5EF4-FFF2-40B4-BE49-F238E27FC236}">
                <a16:creationId xmlns:a16="http://schemas.microsoft.com/office/drawing/2014/main" id="{7DDDAA46-1DDC-45C5-955F-4F6AA073D4AC}"/>
              </a:ext>
            </a:extLst>
          </p:cNvPr>
          <p:cNvSpPr txBox="1">
            <a:spLocks noChangeArrowheads="1"/>
          </p:cNvSpPr>
          <p:nvPr/>
        </p:nvSpPr>
        <p:spPr bwMode="auto">
          <a:xfrm>
            <a:off x="10255250" y="4075113"/>
            <a:ext cx="162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return address</a:t>
            </a:r>
          </a:p>
        </p:txBody>
      </p:sp>
      <p:sp>
        <p:nvSpPr>
          <p:cNvPr id="15" name="TextBox 14">
            <a:extLst>
              <a:ext uri="{FF2B5EF4-FFF2-40B4-BE49-F238E27FC236}">
                <a16:creationId xmlns:a16="http://schemas.microsoft.com/office/drawing/2014/main" id="{3883BA8B-B40A-4801-A16C-72340B6F7908}"/>
              </a:ext>
            </a:extLst>
          </p:cNvPr>
          <p:cNvSpPr txBox="1">
            <a:spLocks noChangeArrowheads="1"/>
          </p:cNvSpPr>
          <p:nvPr/>
        </p:nvSpPr>
        <p:spPr bwMode="auto">
          <a:xfrm>
            <a:off x="8948738" y="3390900"/>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SP-</a:t>
            </a:r>
          </a:p>
        </p:txBody>
      </p:sp>
      <p:sp>
        <p:nvSpPr>
          <p:cNvPr id="16" name="TextBox 15">
            <a:extLst>
              <a:ext uri="{FF2B5EF4-FFF2-40B4-BE49-F238E27FC236}">
                <a16:creationId xmlns:a16="http://schemas.microsoft.com/office/drawing/2014/main" id="{92B03C82-4E29-4D83-82BB-06731A478AF9}"/>
              </a:ext>
            </a:extLst>
          </p:cNvPr>
          <p:cNvSpPr txBox="1">
            <a:spLocks noChangeArrowheads="1"/>
          </p:cNvSpPr>
          <p:nvPr/>
        </p:nvSpPr>
        <p:spPr bwMode="auto">
          <a:xfrm>
            <a:off x="10277475" y="37465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bp</a:t>
            </a:r>
          </a:p>
        </p:txBody>
      </p:sp>
      <p:sp>
        <p:nvSpPr>
          <p:cNvPr id="17" name="Right Arrow 16">
            <a:extLst>
              <a:ext uri="{FF2B5EF4-FFF2-40B4-BE49-F238E27FC236}">
                <a16:creationId xmlns:a16="http://schemas.microsoft.com/office/drawing/2014/main" id="{5E662F59-A918-485A-8571-56A306EB96A0}"/>
              </a:ext>
            </a:extLst>
          </p:cNvPr>
          <p:cNvSpPr/>
          <p:nvPr/>
        </p:nvSpPr>
        <p:spPr>
          <a:xfrm>
            <a:off x="7029450" y="3444875"/>
            <a:ext cx="1338263" cy="246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a:extLst>
              <a:ext uri="{FF2B5EF4-FFF2-40B4-BE49-F238E27FC236}">
                <a16:creationId xmlns:a16="http://schemas.microsoft.com/office/drawing/2014/main" id="{42442830-CEFC-435E-972A-E00E4D14EC9B}"/>
              </a:ext>
            </a:extLst>
          </p:cNvPr>
          <p:cNvSpPr txBox="1">
            <a:spLocks noChangeArrowheads="1"/>
          </p:cNvSpPr>
          <p:nvPr/>
        </p:nvSpPr>
        <p:spPr bwMode="auto">
          <a:xfrm>
            <a:off x="10275888" y="3360738"/>
            <a:ext cx="166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local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3" grpId="0"/>
      <p:bldP spid="14" grpId="0"/>
      <p:bldP spid="15" grpId="0"/>
      <p:bldP spid="16" grpId="0"/>
      <p:bldP spid="17" grpId="0" animBg="1"/>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FFE2F38-EC2D-4132-A234-1A814E60F36D}"/>
              </a:ext>
            </a:extLst>
          </p:cNvPr>
          <p:cNvSpPr>
            <a:spLocks noGrp="1"/>
          </p:cNvSpPr>
          <p:nvPr>
            <p:ph type="title"/>
          </p:nvPr>
        </p:nvSpPr>
        <p:spPr>
          <a:xfrm>
            <a:off x="160338" y="42863"/>
            <a:ext cx="11871325" cy="1325562"/>
          </a:xfrm>
        </p:spPr>
        <p:txBody>
          <a:bodyPr/>
          <a:lstStyle/>
          <a:p>
            <a:r>
              <a:rPr lang="en-US" altLang="en-US"/>
              <a:t>Local Variables</a:t>
            </a:r>
          </a:p>
        </p:txBody>
      </p:sp>
      <p:sp>
        <p:nvSpPr>
          <p:cNvPr id="29699" name="Slide Number Placeholder 3">
            <a:extLst>
              <a:ext uri="{FF2B5EF4-FFF2-40B4-BE49-F238E27FC236}">
                <a16:creationId xmlns:a16="http://schemas.microsoft.com/office/drawing/2014/main" id="{AA7D10D9-18BA-4C1B-BBCB-EB44083910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CD52CDA-7E61-4389-8997-EFDAC6871EAF}" type="slidenum">
              <a:rPr lang="en-GB" altLang="en-US" sz="1200">
                <a:solidFill>
                  <a:srgbClr val="898989"/>
                </a:solidFill>
                <a:latin typeface="Times New Roman" panose="02020603050405020304" pitchFamily="18" charset="0"/>
              </a:rPr>
              <a:pPr>
                <a:lnSpc>
                  <a:spcPct val="100000"/>
                </a:lnSpc>
                <a:spcBef>
                  <a:spcPct val="0"/>
                </a:spcBef>
                <a:buFontTx/>
                <a:buNone/>
              </a:pPr>
              <a:t>27</a:t>
            </a:fld>
            <a:endParaRPr lang="en-GB" altLang="en-US" sz="1200">
              <a:solidFill>
                <a:srgbClr val="898989"/>
              </a:solidFill>
              <a:latin typeface="Times New Roman" panose="02020603050405020304" pitchFamily="18" charset="0"/>
            </a:endParaRPr>
          </a:p>
        </p:txBody>
      </p:sp>
      <p:sp>
        <p:nvSpPr>
          <p:cNvPr id="5" name="Content Placeholder 2">
            <a:extLst>
              <a:ext uri="{FF2B5EF4-FFF2-40B4-BE49-F238E27FC236}">
                <a16:creationId xmlns:a16="http://schemas.microsoft.com/office/drawing/2014/main" id="{C8B35615-7B3E-4266-A89B-0CFE25071248}"/>
              </a:ext>
            </a:extLst>
          </p:cNvPr>
          <p:cNvSpPr>
            <a:spLocks noGrp="1"/>
          </p:cNvSpPr>
          <p:nvPr>
            <p:ph idx="1"/>
          </p:nvPr>
        </p:nvSpPr>
        <p:spPr>
          <a:xfrm>
            <a:off x="5010150" y="2466975"/>
            <a:ext cx="1735138" cy="2246313"/>
          </a:xfrm>
        </p:spPr>
        <p:txBody>
          <a:bodyPr/>
          <a:lstStyle/>
          <a:p>
            <a:r>
              <a:rPr lang="en-US" altLang="en-US" sz="2300"/>
              <a:t>Push bp</a:t>
            </a:r>
          </a:p>
          <a:p>
            <a:r>
              <a:rPr lang="en-US" altLang="en-US" sz="2300"/>
              <a:t>Mov bp, sp</a:t>
            </a:r>
          </a:p>
          <a:p>
            <a:r>
              <a:rPr lang="en-US" altLang="en-US" sz="2300"/>
              <a:t>Sub sp,2</a:t>
            </a:r>
          </a:p>
          <a:p>
            <a:r>
              <a:rPr lang="en-US" altLang="en-US" sz="2300"/>
              <a:t>Push ax</a:t>
            </a:r>
          </a:p>
          <a:p>
            <a:r>
              <a:rPr lang="en-US" altLang="en-US" sz="2300"/>
              <a:t>Push bx</a:t>
            </a:r>
          </a:p>
        </p:txBody>
      </p:sp>
      <p:graphicFrame>
        <p:nvGraphicFramePr>
          <p:cNvPr id="6" name="Table 5">
            <a:extLst>
              <a:ext uri="{FF2B5EF4-FFF2-40B4-BE49-F238E27FC236}">
                <a16:creationId xmlns:a16="http://schemas.microsoft.com/office/drawing/2014/main" id="{59F1D44D-F8B8-4F54-B519-8A80EF08BF0F}"/>
              </a:ext>
            </a:extLst>
          </p:cNvPr>
          <p:cNvGraphicFramePr>
            <a:graphicFrameLocks noGrp="1"/>
          </p:cNvGraphicFramePr>
          <p:nvPr/>
        </p:nvGraphicFramePr>
        <p:xfrm>
          <a:off x="504825" y="1735138"/>
          <a:ext cx="914400" cy="4052950"/>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914334">
                <a:tc gridSpan="2">
                  <a:txBody>
                    <a:bodyPr/>
                    <a:lstStyle/>
                    <a:p>
                      <a:pPr algn="ctr"/>
                      <a:r>
                        <a:rPr lang="en-US" sz="1800" dirty="0"/>
                        <a:t>.</a:t>
                      </a:r>
                    </a:p>
                    <a:p>
                      <a:pPr algn="ctr"/>
                      <a:r>
                        <a:rPr lang="en-US" sz="1800" dirty="0"/>
                        <a:t>.</a:t>
                      </a:r>
                    </a:p>
                    <a:p>
                      <a:pPr algn="ctr"/>
                      <a:r>
                        <a:rPr lang="en-US" sz="1800" dirty="0"/>
                        <a:t>.</a:t>
                      </a:r>
                    </a:p>
                  </a:txBody>
                  <a:tcPr marL="91344" marR="91344" marT="45703" marB="45703"/>
                </a:tc>
                <a:tc hMerge="1">
                  <a:txBody>
                    <a:bodyPr/>
                    <a:lstStyle/>
                    <a:p>
                      <a:endParaRPr lang="en-US" dirty="0"/>
                    </a:p>
                  </a:txBody>
                  <a:tcPr/>
                </a:tc>
                <a:extLst>
                  <a:ext uri="{0D108BD9-81ED-4DB2-BD59-A6C34878D82A}">
                    <a16:rowId xmlns:a16="http://schemas.microsoft.com/office/drawing/2014/main" val="10000"/>
                  </a:ext>
                </a:extLst>
              </a:tr>
              <a:tr h="370703">
                <a:tc>
                  <a:txBody>
                    <a:bodyPr/>
                    <a:lstStyle/>
                    <a:p>
                      <a:endParaRPr lang="en-US" sz="1800"/>
                    </a:p>
                  </a:txBody>
                  <a:tcPr marL="91344" marR="91344" marT="45703" marB="45703"/>
                </a:tc>
                <a:tc>
                  <a:txBody>
                    <a:bodyPr/>
                    <a:lstStyle/>
                    <a:p>
                      <a:endParaRPr lang="en-US" sz="1800"/>
                    </a:p>
                  </a:txBody>
                  <a:tcPr marL="91344" marR="91344" marT="45703" marB="45703"/>
                </a:tc>
                <a:extLst>
                  <a:ext uri="{0D108BD9-81ED-4DB2-BD59-A6C34878D82A}">
                    <a16:rowId xmlns:a16="http://schemas.microsoft.com/office/drawing/2014/main" val="10001"/>
                  </a:ext>
                </a:extLst>
              </a:tr>
              <a:tr h="370703">
                <a:tc>
                  <a:txBody>
                    <a:bodyPr/>
                    <a:lstStyle/>
                    <a:p>
                      <a:endParaRPr lang="en-US" sz="1800"/>
                    </a:p>
                  </a:txBody>
                  <a:tcPr marL="91344" marR="91344" marT="45703" marB="45703"/>
                </a:tc>
                <a:tc>
                  <a:txBody>
                    <a:bodyPr/>
                    <a:lstStyle/>
                    <a:p>
                      <a:endParaRPr lang="en-US" sz="1800"/>
                    </a:p>
                  </a:txBody>
                  <a:tcPr marL="91344" marR="91344" marT="45703" marB="45703"/>
                </a:tc>
                <a:extLst>
                  <a:ext uri="{0D108BD9-81ED-4DB2-BD59-A6C34878D82A}">
                    <a16:rowId xmlns:a16="http://schemas.microsoft.com/office/drawing/2014/main" val="10002"/>
                  </a:ext>
                </a:extLst>
              </a:tr>
              <a:tr h="370703">
                <a:tc>
                  <a:txBody>
                    <a:bodyPr/>
                    <a:lstStyle/>
                    <a:p>
                      <a:endParaRPr lang="en-US" sz="1800" dirty="0"/>
                    </a:p>
                  </a:txBody>
                  <a:tcPr marL="91344" marR="91344" marT="45703" marB="45703">
                    <a:solidFill>
                      <a:schemeClr val="accent1"/>
                    </a:solidFill>
                  </a:tcPr>
                </a:tc>
                <a:tc>
                  <a:txBody>
                    <a:bodyPr/>
                    <a:lstStyle/>
                    <a:p>
                      <a:endParaRPr lang="en-US" sz="1800" dirty="0"/>
                    </a:p>
                  </a:txBody>
                  <a:tcPr marL="91344" marR="91344" marT="45703" marB="45703">
                    <a:solidFill>
                      <a:schemeClr val="accent1"/>
                    </a:solidFill>
                  </a:tcPr>
                </a:tc>
                <a:extLst>
                  <a:ext uri="{0D108BD9-81ED-4DB2-BD59-A6C34878D82A}">
                    <a16:rowId xmlns:a16="http://schemas.microsoft.com/office/drawing/2014/main" val="10003"/>
                  </a:ext>
                </a:extLst>
              </a:tr>
              <a:tr h="370703">
                <a:tc>
                  <a:txBody>
                    <a:bodyPr/>
                    <a:lstStyle/>
                    <a:p>
                      <a:r>
                        <a:rPr lang="en-US" sz="1800" dirty="0"/>
                        <a:t>xx</a:t>
                      </a:r>
                    </a:p>
                  </a:txBody>
                  <a:tcPr marL="91344" marR="91344" marT="45703" marB="45703"/>
                </a:tc>
                <a:tc>
                  <a:txBody>
                    <a:bodyPr/>
                    <a:lstStyle/>
                    <a:p>
                      <a:r>
                        <a:rPr lang="en-US" sz="1800" dirty="0"/>
                        <a:t>xx</a:t>
                      </a:r>
                    </a:p>
                  </a:txBody>
                  <a:tcPr marL="91344" marR="91344" marT="45703" marB="45703"/>
                </a:tc>
                <a:extLst>
                  <a:ext uri="{0D108BD9-81ED-4DB2-BD59-A6C34878D82A}">
                    <a16:rowId xmlns:a16="http://schemas.microsoft.com/office/drawing/2014/main" val="10004"/>
                  </a:ext>
                </a:extLst>
              </a:tr>
              <a:tr h="370703">
                <a:tc>
                  <a:txBody>
                    <a:bodyPr/>
                    <a:lstStyle/>
                    <a:p>
                      <a:r>
                        <a:rPr lang="en-US" sz="1800" dirty="0"/>
                        <a:t>xx</a:t>
                      </a:r>
                    </a:p>
                  </a:txBody>
                  <a:tcPr marL="91344" marR="91344" marT="45703" marB="45703"/>
                </a:tc>
                <a:tc>
                  <a:txBody>
                    <a:bodyPr/>
                    <a:lstStyle/>
                    <a:p>
                      <a:r>
                        <a:rPr lang="en-US" sz="1800" dirty="0"/>
                        <a:t>xx</a:t>
                      </a:r>
                    </a:p>
                  </a:txBody>
                  <a:tcPr marL="91344" marR="91344" marT="45703" marB="45703"/>
                </a:tc>
                <a:extLst>
                  <a:ext uri="{0D108BD9-81ED-4DB2-BD59-A6C34878D82A}">
                    <a16:rowId xmlns:a16="http://schemas.microsoft.com/office/drawing/2014/main" val="10005"/>
                  </a:ext>
                </a:extLst>
              </a:tr>
              <a:tr h="370703">
                <a:tc>
                  <a:txBody>
                    <a:bodyPr/>
                    <a:lstStyle/>
                    <a:p>
                      <a:r>
                        <a:rPr lang="en-US" sz="1800" dirty="0"/>
                        <a:t>xx</a:t>
                      </a:r>
                    </a:p>
                  </a:txBody>
                  <a:tcPr marL="91344" marR="91344" marT="45703" marB="45703"/>
                </a:tc>
                <a:tc>
                  <a:txBody>
                    <a:bodyPr/>
                    <a:lstStyle/>
                    <a:p>
                      <a:r>
                        <a:rPr lang="en-US" sz="1800" dirty="0"/>
                        <a:t>xx</a:t>
                      </a:r>
                    </a:p>
                  </a:txBody>
                  <a:tcPr marL="91344" marR="91344" marT="45703" marB="45703"/>
                </a:tc>
                <a:extLst>
                  <a:ext uri="{0D108BD9-81ED-4DB2-BD59-A6C34878D82A}">
                    <a16:rowId xmlns:a16="http://schemas.microsoft.com/office/drawing/2014/main" val="10006"/>
                  </a:ext>
                </a:extLst>
              </a:tr>
              <a:tr h="914334">
                <a:tc gridSpan="2">
                  <a:txBody>
                    <a:bodyPr/>
                    <a:lstStyle/>
                    <a:p>
                      <a:pPr algn="ctr"/>
                      <a:r>
                        <a:rPr lang="en-US" sz="1800" dirty="0"/>
                        <a:t>.</a:t>
                      </a:r>
                    </a:p>
                    <a:p>
                      <a:pPr algn="ctr"/>
                      <a:r>
                        <a:rPr lang="en-US" sz="1800" dirty="0"/>
                        <a:t>.</a:t>
                      </a:r>
                    </a:p>
                    <a:p>
                      <a:pPr algn="ctr"/>
                      <a:r>
                        <a:rPr lang="en-US" sz="1800" dirty="0"/>
                        <a:t>.</a:t>
                      </a:r>
                    </a:p>
                  </a:txBody>
                  <a:tcPr marL="91344" marR="91344" marT="45703" marB="45703"/>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29728" name="TextBox 6">
            <a:extLst>
              <a:ext uri="{FF2B5EF4-FFF2-40B4-BE49-F238E27FC236}">
                <a16:creationId xmlns:a16="http://schemas.microsoft.com/office/drawing/2014/main" id="{9119C07F-D098-4ED8-856F-B31D322FE30D}"/>
              </a:ext>
            </a:extLst>
          </p:cNvPr>
          <p:cNvSpPr txBox="1">
            <a:spLocks noChangeArrowheads="1"/>
          </p:cNvSpPr>
          <p:nvPr/>
        </p:nvSpPr>
        <p:spPr bwMode="auto">
          <a:xfrm>
            <a:off x="1322388" y="4452938"/>
            <a:ext cx="1306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parameters</a:t>
            </a:r>
          </a:p>
        </p:txBody>
      </p:sp>
      <p:sp>
        <p:nvSpPr>
          <p:cNvPr id="29729" name="TextBox 7">
            <a:extLst>
              <a:ext uri="{FF2B5EF4-FFF2-40B4-BE49-F238E27FC236}">
                <a16:creationId xmlns:a16="http://schemas.microsoft.com/office/drawing/2014/main" id="{ACB083EC-509E-4AE7-B1E5-E27C70B6F5A4}"/>
              </a:ext>
            </a:extLst>
          </p:cNvPr>
          <p:cNvSpPr txBox="1">
            <a:spLocks noChangeArrowheads="1"/>
          </p:cNvSpPr>
          <p:nvPr/>
        </p:nvSpPr>
        <p:spPr bwMode="auto">
          <a:xfrm>
            <a:off x="1322388" y="4075113"/>
            <a:ext cx="1627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return address</a:t>
            </a:r>
          </a:p>
        </p:txBody>
      </p:sp>
      <p:sp>
        <p:nvSpPr>
          <p:cNvPr id="29730" name="TextBox 8">
            <a:extLst>
              <a:ext uri="{FF2B5EF4-FFF2-40B4-BE49-F238E27FC236}">
                <a16:creationId xmlns:a16="http://schemas.microsoft.com/office/drawing/2014/main" id="{87E44099-3705-4F52-B390-53AF40B1533E}"/>
              </a:ext>
            </a:extLst>
          </p:cNvPr>
          <p:cNvSpPr txBox="1">
            <a:spLocks noChangeArrowheads="1"/>
          </p:cNvSpPr>
          <p:nvPr/>
        </p:nvSpPr>
        <p:spPr bwMode="auto">
          <a:xfrm>
            <a:off x="15875" y="3390900"/>
            <a:ext cx="55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SP-</a:t>
            </a:r>
          </a:p>
        </p:txBody>
      </p:sp>
      <p:sp>
        <p:nvSpPr>
          <p:cNvPr id="29731" name="TextBox 9">
            <a:extLst>
              <a:ext uri="{FF2B5EF4-FFF2-40B4-BE49-F238E27FC236}">
                <a16:creationId xmlns:a16="http://schemas.microsoft.com/office/drawing/2014/main" id="{CF69A8DD-8A9B-448D-BA1A-F8DD54F7C7AA}"/>
              </a:ext>
            </a:extLst>
          </p:cNvPr>
          <p:cNvSpPr txBox="1">
            <a:spLocks noChangeArrowheads="1"/>
          </p:cNvSpPr>
          <p:nvPr/>
        </p:nvSpPr>
        <p:spPr bwMode="auto">
          <a:xfrm>
            <a:off x="1346200" y="3746500"/>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bp</a:t>
            </a:r>
          </a:p>
        </p:txBody>
      </p:sp>
      <p:sp>
        <p:nvSpPr>
          <p:cNvPr id="29732" name="TextBox 10">
            <a:extLst>
              <a:ext uri="{FF2B5EF4-FFF2-40B4-BE49-F238E27FC236}">
                <a16:creationId xmlns:a16="http://schemas.microsoft.com/office/drawing/2014/main" id="{A91DD950-F201-47EF-8DF1-C97612E336A3}"/>
              </a:ext>
            </a:extLst>
          </p:cNvPr>
          <p:cNvSpPr txBox="1">
            <a:spLocks noChangeArrowheads="1"/>
          </p:cNvSpPr>
          <p:nvPr/>
        </p:nvSpPr>
        <p:spPr bwMode="auto">
          <a:xfrm>
            <a:off x="1343025" y="3360738"/>
            <a:ext cx="167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local variables</a:t>
            </a:r>
          </a:p>
        </p:txBody>
      </p:sp>
      <p:sp>
        <p:nvSpPr>
          <p:cNvPr id="12" name="Right Arrow 11">
            <a:extLst>
              <a:ext uri="{FF2B5EF4-FFF2-40B4-BE49-F238E27FC236}">
                <a16:creationId xmlns:a16="http://schemas.microsoft.com/office/drawing/2014/main" id="{ADC067D0-ED47-49C7-816F-98E4C1CFFD88}"/>
              </a:ext>
            </a:extLst>
          </p:cNvPr>
          <p:cNvSpPr/>
          <p:nvPr/>
        </p:nvSpPr>
        <p:spPr>
          <a:xfrm>
            <a:off x="3341688" y="3436938"/>
            <a:ext cx="1338262"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ight Arrow 12">
            <a:extLst>
              <a:ext uri="{FF2B5EF4-FFF2-40B4-BE49-F238E27FC236}">
                <a16:creationId xmlns:a16="http://schemas.microsoft.com/office/drawing/2014/main" id="{1FBB0D5A-E740-4CF6-9616-23DEF4D4319E}"/>
              </a:ext>
            </a:extLst>
          </p:cNvPr>
          <p:cNvSpPr/>
          <p:nvPr/>
        </p:nvSpPr>
        <p:spPr>
          <a:xfrm>
            <a:off x="7232650" y="3392488"/>
            <a:ext cx="1338263"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4" name="Table 13">
            <a:extLst>
              <a:ext uri="{FF2B5EF4-FFF2-40B4-BE49-F238E27FC236}">
                <a16:creationId xmlns:a16="http://schemas.microsoft.com/office/drawing/2014/main" id="{A95C6B64-E7F6-4F97-BEAE-BDB81F659DCA}"/>
              </a:ext>
            </a:extLst>
          </p:cNvPr>
          <p:cNvGraphicFramePr>
            <a:graphicFrameLocks noGrp="1"/>
          </p:cNvGraphicFramePr>
          <p:nvPr/>
        </p:nvGraphicFramePr>
        <p:xfrm>
          <a:off x="9544050" y="1765300"/>
          <a:ext cx="915988" cy="4052950"/>
        </p:xfrm>
        <a:graphic>
          <a:graphicData uri="http://schemas.openxmlformats.org/drawingml/2006/table">
            <a:tbl>
              <a:tblPr bandRow="1">
                <a:tableStyleId>{5C22544A-7EE6-4342-B048-85BDC9FD1C3A}</a:tableStyleId>
              </a:tblPr>
              <a:tblGrid>
                <a:gridCol w="457994">
                  <a:extLst>
                    <a:ext uri="{9D8B030D-6E8A-4147-A177-3AD203B41FA5}">
                      <a16:colId xmlns:a16="http://schemas.microsoft.com/office/drawing/2014/main" val="20000"/>
                    </a:ext>
                  </a:extLst>
                </a:gridCol>
                <a:gridCol w="457994">
                  <a:extLst>
                    <a:ext uri="{9D8B030D-6E8A-4147-A177-3AD203B41FA5}">
                      <a16:colId xmlns:a16="http://schemas.microsoft.com/office/drawing/2014/main" val="20001"/>
                    </a:ext>
                  </a:extLst>
                </a:gridCol>
              </a:tblGrid>
              <a:tr h="914334">
                <a:tc gridSpan="2">
                  <a:txBody>
                    <a:bodyPr/>
                    <a:lstStyle/>
                    <a:p>
                      <a:pPr algn="ctr"/>
                      <a:r>
                        <a:rPr lang="en-US" sz="1800" dirty="0"/>
                        <a:t>.</a:t>
                      </a:r>
                    </a:p>
                    <a:p>
                      <a:pPr algn="ctr"/>
                      <a:r>
                        <a:rPr lang="en-US" sz="1800" dirty="0"/>
                        <a:t>.</a:t>
                      </a:r>
                    </a:p>
                    <a:p>
                      <a:pPr algn="ctr"/>
                      <a:r>
                        <a:rPr lang="en-US" sz="1800" dirty="0"/>
                        <a:t>.</a:t>
                      </a:r>
                    </a:p>
                  </a:txBody>
                  <a:tcPr marL="91503" marR="91503" marT="45703" marB="45703"/>
                </a:tc>
                <a:tc hMerge="1">
                  <a:txBody>
                    <a:bodyPr/>
                    <a:lstStyle/>
                    <a:p>
                      <a:endParaRPr lang="en-US" dirty="0"/>
                    </a:p>
                  </a:txBody>
                  <a:tcPr/>
                </a:tc>
                <a:extLst>
                  <a:ext uri="{0D108BD9-81ED-4DB2-BD59-A6C34878D82A}">
                    <a16:rowId xmlns:a16="http://schemas.microsoft.com/office/drawing/2014/main" val="10000"/>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1"/>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2"/>
                  </a:ext>
                </a:extLst>
              </a:tr>
              <a:tr h="370703">
                <a:tc>
                  <a:txBody>
                    <a:bodyPr/>
                    <a:lstStyle/>
                    <a:p>
                      <a:endParaRPr lang="en-US" sz="1800" dirty="0"/>
                    </a:p>
                  </a:txBody>
                  <a:tcPr marL="91503" marR="91503" marT="45703" marB="45703">
                    <a:solidFill>
                      <a:schemeClr val="accent1"/>
                    </a:solidFill>
                  </a:tcPr>
                </a:tc>
                <a:tc>
                  <a:txBody>
                    <a:bodyPr/>
                    <a:lstStyle/>
                    <a:p>
                      <a:endParaRPr lang="en-US" sz="1800" dirty="0"/>
                    </a:p>
                  </a:txBody>
                  <a:tcPr marL="91503" marR="91503" marT="45703" marB="45703">
                    <a:solidFill>
                      <a:schemeClr val="accent1"/>
                    </a:solidFill>
                  </a:tcPr>
                </a:tc>
                <a:extLst>
                  <a:ext uri="{0D108BD9-81ED-4DB2-BD59-A6C34878D82A}">
                    <a16:rowId xmlns:a16="http://schemas.microsoft.com/office/drawing/2014/main" val="10003"/>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4"/>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5"/>
                  </a:ext>
                </a:extLst>
              </a:tr>
              <a:tr h="370703">
                <a:tc>
                  <a:txBody>
                    <a:bodyPr/>
                    <a:lstStyle/>
                    <a:p>
                      <a:r>
                        <a:rPr lang="en-US" sz="1800" dirty="0"/>
                        <a:t>xx</a:t>
                      </a:r>
                    </a:p>
                  </a:txBody>
                  <a:tcPr marL="91503" marR="91503" marT="45703" marB="45703"/>
                </a:tc>
                <a:tc>
                  <a:txBody>
                    <a:bodyPr/>
                    <a:lstStyle/>
                    <a:p>
                      <a:r>
                        <a:rPr lang="en-US" sz="1800" dirty="0"/>
                        <a:t>xx</a:t>
                      </a:r>
                    </a:p>
                  </a:txBody>
                  <a:tcPr marL="91503" marR="91503" marT="45703" marB="45703"/>
                </a:tc>
                <a:extLst>
                  <a:ext uri="{0D108BD9-81ED-4DB2-BD59-A6C34878D82A}">
                    <a16:rowId xmlns:a16="http://schemas.microsoft.com/office/drawing/2014/main" val="10006"/>
                  </a:ext>
                </a:extLst>
              </a:tr>
              <a:tr h="914334">
                <a:tc gridSpan="2">
                  <a:txBody>
                    <a:bodyPr/>
                    <a:lstStyle/>
                    <a:p>
                      <a:pPr algn="ctr"/>
                      <a:r>
                        <a:rPr lang="en-US" sz="1800" dirty="0"/>
                        <a:t>.</a:t>
                      </a:r>
                    </a:p>
                    <a:p>
                      <a:pPr algn="ctr"/>
                      <a:r>
                        <a:rPr lang="en-US" sz="1800" dirty="0"/>
                        <a:t>.</a:t>
                      </a:r>
                    </a:p>
                    <a:p>
                      <a:pPr algn="ctr"/>
                      <a:r>
                        <a:rPr lang="en-US" sz="1800" dirty="0"/>
                        <a:t>.</a:t>
                      </a:r>
                    </a:p>
                  </a:txBody>
                  <a:tcPr marL="91503" marR="91503" marT="45703" marB="45703"/>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15" name="TextBox 14">
            <a:extLst>
              <a:ext uri="{FF2B5EF4-FFF2-40B4-BE49-F238E27FC236}">
                <a16:creationId xmlns:a16="http://schemas.microsoft.com/office/drawing/2014/main" id="{90F96613-913A-4CC2-8CCB-F3762CECB2D8}"/>
              </a:ext>
            </a:extLst>
          </p:cNvPr>
          <p:cNvSpPr txBox="1">
            <a:spLocks noChangeArrowheads="1"/>
          </p:cNvSpPr>
          <p:nvPr/>
        </p:nvSpPr>
        <p:spPr bwMode="auto">
          <a:xfrm>
            <a:off x="10361613" y="4483100"/>
            <a:ext cx="1308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parameters</a:t>
            </a:r>
          </a:p>
        </p:txBody>
      </p:sp>
      <p:sp>
        <p:nvSpPr>
          <p:cNvPr id="16" name="TextBox 15">
            <a:extLst>
              <a:ext uri="{FF2B5EF4-FFF2-40B4-BE49-F238E27FC236}">
                <a16:creationId xmlns:a16="http://schemas.microsoft.com/office/drawing/2014/main" id="{9EE1AFED-035E-4D0F-B5FA-DE977E79D5E2}"/>
              </a:ext>
            </a:extLst>
          </p:cNvPr>
          <p:cNvSpPr txBox="1">
            <a:spLocks noChangeArrowheads="1"/>
          </p:cNvSpPr>
          <p:nvPr/>
        </p:nvSpPr>
        <p:spPr bwMode="auto">
          <a:xfrm>
            <a:off x="10361613" y="4105275"/>
            <a:ext cx="1628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return address</a:t>
            </a:r>
          </a:p>
        </p:txBody>
      </p:sp>
      <p:sp>
        <p:nvSpPr>
          <p:cNvPr id="17" name="TextBox 16">
            <a:extLst>
              <a:ext uri="{FF2B5EF4-FFF2-40B4-BE49-F238E27FC236}">
                <a16:creationId xmlns:a16="http://schemas.microsoft.com/office/drawing/2014/main" id="{19E06348-DEC1-4EF5-A7BC-F260A3BC192B}"/>
              </a:ext>
            </a:extLst>
          </p:cNvPr>
          <p:cNvSpPr txBox="1">
            <a:spLocks noChangeArrowheads="1"/>
          </p:cNvSpPr>
          <p:nvPr/>
        </p:nvSpPr>
        <p:spPr bwMode="auto">
          <a:xfrm>
            <a:off x="9056688" y="2662238"/>
            <a:ext cx="554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SP-</a:t>
            </a:r>
          </a:p>
        </p:txBody>
      </p:sp>
      <p:sp>
        <p:nvSpPr>
          <p:cNvPr id="18" name="TextBox 17">
            <a:extLst>
              <a:ext uri="{FF2B5EF4-FFF2-40B4-BE49-F238E27FC236}">
                <a16:creationId xmlns:a16="http://schemas.microsoft.com/office/drawing/2014/main" id="{9C2A91DA-AA69-4A78-A55F-D9BD7260755E}"/>
              </a:ext>
            </a:extLst>
          </p:cNvPr>
          <p:cNvSpPr txBox="1">
            <a:spLocks noChangeArrowheads="1"/>
          </p:cNvSpPr>
          <p:nvPr/>
        </p:nvSpPr>
        <p:spPr bwMode="auto">
          <a:xfrm>
            <a:off x="10385425" y="3776663"/>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bp</a:t>
            </a:r>
          </a:p>
        </p:txBody>
      </p:sp>
      <p:sp>
        <p:nvSpPr>
          <p:cNvPr id="19" name="TextBox 18">
            <a:extLst>
              <a:ext uri="{FF2B5EF4-FFF2-40B4-BE49-F238E27FC236}">
                <a16:creationId xmlns:a16="http://schemas.microsoft.com/office/drawing/2014/main" id="{59A865AD-6A07-49F8-AF89-48AB22EDC21C}"/>
              </a:ext>
            </a:extLst>
          </p:cNvPr>
          <p:cNvSpPr txBox="1">
            <a:spLocks noChangeArrowheads="1"/>
          </p:cNvSpPr>
          <p:nvPr/>
        </p:nvSpPr>
        <p:spPr bwMode="auto">
          <a:xfrm>
            <a:off x="10383838" y="3389313"/>
            <a:ext cx="166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local variables</a:t>
            </a:r>
          </a:p>
        </p:txBody>
      </p:sp>
      <p:sp>
        <p:nvSpPr>
          <p:cNvPr id="20" name="TextBox 19">
            <a:extLst>
              <a:ext uri="{FF2B5EF4-FFF2-40B4-BE49-F238E27FC236}">
                <a16:creationId xmlns:a16="http://schemas.microsoft.com/office/drawing/2014/main" id="{4DA04C64-4470-448C-9D4A-6448B91B1F56}"/>
              </a:ext>
            </a:extLst>
          </p:cNvPr>
          <p:cNvSpPr txBox="1">
            <a:spLocks noChangeArrowheads="1"/>
          </p:cNvSpPr>
          <p:nvPr/>
        </p:nvSpPr>
        <p:spPr bwMode="auto">
          <a:xfrm>
            <a:off x="10421938" y="2874963"/>
            <a:ext cx="166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000">
                <a:latin typeface="Times New Roman" panose="02020603050405020304" pitchFamily="18" charset="0"/>
              </a:rPr>
              <a:t>register copies</a:t>
            </a:r>
          </a:p>
        </p:txBody>
      </p:sp>
      <p:sp>
        <p:nvSpPr>
          <p:cNvPr id="2" name="TextBox 1">
            <a:extLst>
              <a:ext uri="{FF2B5EF4-FFF2-40B4-BE49-F238E27FC236}">
                <a16:creationId xmlns:a16="http://schemas.microsoft.com/office/drawing/2014/main" id="{E026AA1A-D6C3-409B-B489-77EE3B66F3E4}"/>
              </a:ext>
            </a:extLst>
          </p:cNvPr>
          <p:cNvSpPr txBox="1">
            <a:spLocks noChangeArrowheads="1"/>
          </p:cNvSpPr>
          <p:nvPr/>
        </p:nvSpPr>
        <p:spPr bwMode="auto">
          <a:xfrm>
            <a:off x="3046413" y="5915025"/>
            <a:ext cx="5661025"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a:latin typeface="Times New Roman" panose="02020603050405020304" pitchFamily="18" charset="0"/>
              </a:rPr>
              <a:t>Offset of local Variable is BP-2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1000" fill="hold"/>
                                        <p:tgtEl>
                                          <p:spTgt spid="2"/>
                                        </p:tgtEl>
                                        <p:attrNameLst>
                                          <p:attrName>ppt_w</p:attrName>
                                        </p:attrNameLst>
                                      </p:cBhvr>
                                      <p:tavLst>
                                        <p:tav tm="0">
                                          <p:val>
                                            <p:fltVal val="0"/>
                                          </p:val>
                                        </p:tav>
                                        <p:tav tm="100000">
                                          <p:val>
                                            <p:strVal val="#ppt_w"/>
                                          </p:val>
                                        </p:tav>
                                      </p:tavLst>
                                    </p:anim>
                                    <p:anim calcmode="lin" valueType="num">
                                      <p:cBhvr>
                                        <p:cTn id="52" dur="1000" fill="hold"/>
                                        <p:tgtEl>
                                          <p:spTgt spid="2"/>
                                        </p:tgtEl>
                                        <p:attrNameLst>
                                          <p:attrName>ppt_h</p:attrName>
                                        </p:attrNameLst>
                                      </p:cBhvr>
                                      <p:tavLst>
                                        <p:tav tm="0">
                                          <p:val>
                                            <p:fltVal val="0"/>
                                          </p:val>
                                        </p:tav>
                                        <p:tav tm="100000">
                                          <p:val>
                                            <p:strVal val="#ppt_h"/>
                                          </p:val>
                                        </p:tav>
                                      </p:tavLst>
                                    </p:anim>
                                    <p:anim calcmode="lin" valueType="num">
                                      <p:cBhvr>
                                        <p:cTn id="53" dur="1000" fill="hold"/>
                                        <p:tgtEl>
                                          <p:spTgt spid="2"/>
                                        </p:tgtEl>
                                        <p:attrNameLst>
                                          <p:attrName>style.rotation</p:attrName>
                                        </p:attrNameLst>
                                      </p:cBhvr>
                                      <p:tavLst>
                                        <p:tav tm="0">
                                          <p:val>
                                            <p:fltVal val="90"/>
                                          </p:val>
                                        </p:tav>
                                        <p:tav tm="100000">
                                          <p:val>
                                            <p:fltVal val="0"/>
                                          </p:val>
                                        </p:tav>
                                      </p:tavLst>
                                    </p:anim>
                                    <p:animEffect transition="in" filter="fade">
                                      <p:cBhvr>
                                        <p:cTn id="5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5" grpId="0"/>
      <p:bldP spid="16" grpId="0"/>
      <p:bldP spid="17" grpId="0"/>
      <p:bldP spid="18" grpId="0"/>
      <p:bldP spid="19" grpId="0"/>
      <p:bldP spid="20"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8F38D9A-C7FA-478F-8352-C092BAB63E45}"/>
              </a:ext>
            </a:extLst>
          </p:cNvPr>
          <p:cNvSpPr>
            <a:spLocks noGrp="1"/>
          </p:cNvSpPr>
          <p:nvPr>
            <p:ph type="title"/>
          </p:nvPr>
        </p:nvSpPr>
        <p:spPr>
          <a:xfrm>
            <a:off x="160338" y="42863"/>
            <a:ext cx="11871325" cy="1325562"/>
          </a:xfrm>
        </p:spPr>
        <p:txBody>
          <a:bodyPr/>
          <a:lstStyle/>
          <a:p>
            <a:r>
              <a:rPr lang="en-US" altLang="en-US"/>
              <a:t>Local Variables</a:t>
            </a:r>
          </a:p>
        </p:txBody>
      </p:sp>
      <p:sp>
        <p:nvSpPr>
          <p:cNvPr id="30723" name="Slide Number Placeholder 3">
            <a:extLst>
              <a:ext uri="{FF2B5EF4-FFF2-40B4-BE49-F238E27FC236}">
                <a16:creationId xmlns:a16="http://schemas.microsoft.com/office/drawing/2014/main" id="{F6A11270-E63C-40CD-B8AF-B1F437AA40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A5C439A-628C-4537-AC04-76A8675290DD}" type="slidenum">
              <a:rPr lang="en-GB" altLang="en-US" sz="1200">
                <a:solidFill>
                  <a:srgbClr val="898989"/>
                </a:solidFill>
                <a:latin typeface="Times New Roman" panose="02020603050405020304" pitchFamily="18" charset="0"/>
              </a:rPr>
              <a:pPr>
                <a:lnSpc>
                  <a:spcPct val="100000"/>
                </a:lnSpc>
                <a:spcBef>
                  <a:spcPct val="0"/>
                </a:spcBef>
                <a:buFontTx/>
                <a:buNone/>
              </a:pPr>
              <a:t>28</a:t>
            </a:fld>
            <a:endParaRPr lang="en-GB" altLang="en-US" sz="1200">
              <a:solidFill>
                <a:srgbClr val="898989"/>
              </a:solidFill>
              <a:latin typeface="Times New Roman" panose="02020603050405020304" pitchFamily="18" charset="0"/>
            </a:endParaRPr>
          </a:p>
        </p:txBody>
      </p:sp>
      <p:pic>
        <p:nvPicPr>
          <p:cNvPr id="30724" name="Picture 4">
            <a:extLst>
              <a:ext uri="{FF2B5EF4-FFF2-40B4-BE49-F238E27FC236}">
                <a16:creationId xmlns:a16="http://schemas.microsoft.com/office/drawing/2014/main" id="{2340925A-9556-447D-ABE6-C7950C381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513" y="1089025"/>
            <a:ext cx="83089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a:extLst>
              <a:ext uri="{FF2B5EF4-FFF2-40B4-BE49-F238E27FC236}">
                <a16:creationId xmlns:a16="http://schemas.microsoft.com/office/drawing/2014/main" id="{30FE7479-411C-46C7-94B3-EAD2F2242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3" y="2443163"/>
            <a:ext cx="8308975"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551ECCF-C2D5-4747-BAD3-DA48C8685251}"/>
              </a:ext>
            </a:extLst>
          </p:cNvPr>
          <p:cNvSpPr>
            <a:spLocks noGrp="1"/>
          </p:cNvSpPr>
          <p:nvPr>
            <p:ph type="title"/>
          </p:nvPr>
        </p:nvSpPr>
        <p:spPr>
          <a:xfrm>
            <a:off x="160338" y="42863"/>
            <a:ext cx="11871325" cy="1325562"/>
          </a:xfrm>
        </p:spPr>
        <p:txBody>
          <a:bodyPr/>
          <a:lstStyle/>
          <a:p>
            <a:r>
              <a:rPr lang="en-US" altLang="en-US"/>
              <a:t>Local Variables</a:t>
            </a:r>
          </a:p>
        </p:txBody>
      </p:sp>
      <p:sp>
        <p:nvSpPr>
          <p:cNvPr id="31747" name="Slide Number Placeholder 3">
            <a:extLst>
              <a:ext uri="{FF2B5EF4-FFF2-40B4-BE49-F238E27FC236}">
                <a16:creationId xmlns:a16="http://schemas.microsoft.com/office/drawing/2014/main" id="{F6C2534B-B43F-49C6-B961-6C0E0FF1A9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8D96036-3E39-4326-985D-D9F612E9C235}" type="slidenum">
              <a:rPr lang="en-GB" altLang="en-US" sz="1200">
                <a:solidFill>
                  <a:srgbClr val="898989"/>
                </a:solidFill>
                <a:latin typeface="Times New Roman" panose="02020603050405020304" pitchFamily="18" charset="0"/>
              </a:rPr>
              <a:pPr>
                <a:lnSpc>
                  <a:spcPct val="100000"/>
                </a:lnSpc>
                <a:spcBef>
                  <a:spcPct val="0"/>
                </a:spcBef>
                <a:buFontTx/>
                <a:buNone/>
              </a:pPr>
              <a:t>29</a:t>
            </a:fld>
            <a:endParaRPr lang="en-GB" altLang="en-US" sz="1200">
              <a:solidFill>
                <a:srgbClr val="898989"/>
              </a:solidFill>
              <a:latin typeface="Times New Roman" panose="02020603050405020304" pitchFamily="18" charset="0"/>
            </a:endParaRPr>
          </a:p>
        </p:txBody>
      </p:sp>
      <p:pic>
        <p:nvPicPr>
          <p:cNvPr id="31748" name="Picture 2">
            <a:extLst>
              <a:ext uri="{FF2B5EF4-FFF2-40B4-BE49-F238E27FC236}">
                <a16:creationId xmlns:a16="http://schemas.microsoft.com/office/drawing/2014/main" id="{8A66DB92-C02A-42BA-A8C7-64CD7FE4D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388" y="706438"/>
            <a:ext cx="6373812" cy="600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4B61F40-6BFB-4C73-925B-570D54B77E4F}"/>
              </a:ext>
            </a:extLst>
          </p:cNvPr>
          <p:cNvSpPr>
            <a:spLocks noGrp="1"/>
          </p:cNvSpPr>
          <p:nvPr>
            <p:ph type="title"/>
          </p:nvPr>
        </p:nvSpPr>
        <p:spPr/>
        <p:txBody>
          <a:bodyPr/>
          <a:lstStyle/>
          <a:p>
            <a:r>
              <a:rPr lang="en-US" altLang="en-US"/>
              <a:t>Pass parameters to Subroutines</a:t>
            </a:r>
          </a:p>
        </p:txBody>
      </p:sp>
      <p:sp>
        <p:nvSpPr>
          <p:cNvPr id="5123" name="Content Placeholder 2">
            <a:extLst>
              <a:ext uri="{FF2B5EF4-FFF2-40B4-BE49-F238E27FC236}">
                <a16:creationId xmlns:a16="http://schemas.microsoft.com/office/drawing/2014/main" id="{758CB565-ECC2-409E-832E-CB85A7C2D28C}"/>
              </a:ext>
            </a:extLst>
          </p:cNvPr>
          <p:cNvSpPr>
            <a:spLocks noGrp="1"/>
          </p:cNvSpPr>
          <p:nvPr>
            <p:ph idx="1"/>
          </p:nvPr>
        </p:nvSpPr>
        <p:spPr/>
        <p:txBody>
          <a:bodyPr/>
          <a:lstStyle/>
          <a:p>
            <a:r>
              <a:rPr lang="en-US" altLang="en-US"/>
              <a:t>We can use push and pop of stack to pass parameters via Stack.</a:t>
            </a:r>
          </a:p>
          <a:p>
            <a:r>
              <a:rPr lang="en-US" altLang="en-US"/>
              <a:t>In bubble sort,</a:t>
            </a:r>
          </a:p>
          <a:p>
            <a:pPr lvl="1"/>
            <a:r>
              <a:rPr lang="en-US" altLang="en-US"/>
              <a:t>First parameter was the address of the array</a:t>
            </a:r>
          </a:p>
          <a:p>
            <a:pPr lvl="1"/>
            <a:r>
              <a:rPr lang="en-US" altLang="en-US"/>
              <a:t>Second parameter was the count of number of elements in the array.</a:t>
            </a:r>
          </a:p>
          <a:p>
            <a:pPr lvl="1"/>
            <a:r>
              <a:rPr lang="en-US" altLang="en-US"/>
              <a:t>We can pass these parameters via Stack.</a:t>
            </a:r>
          </a:p>
          <a:p>
            <a:r>
              <a:rPr lang="en-US" altLang="en-US"/>
              <a:t>Can’t we send this information to the subroutine via Stack?</a:t>
            </a:r>
          </a:p>
          <a:p>
            <a:r>
              <a:rPr lang="en-US" altLang="en-US"/>
              <a:t>We can!!!</a:t>
            </a:r>
          </a:p>
        </p:txBody>
      </p:sp>
      <p:sp>
        <p:nvSpPr>
          <p:cNvPr id="5124" name="Slide Number Placeholder 3">
            <a:extLst>
              <a:ext uri="{FF2B5EF4-FFF2-40B4-BE49-F238E27FC236}">
                <a16:creationId xmlns:a16="http://schemas.microsoft.com/office/drawing/2014/main" id="{C41FEEA5-94C6-4410-BEA8-47034848D0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30EAEDC-26C5-45C8-BF1F-8D79876C3C6C}" type="slidenum">
              <a:rPr lang="en-GB" altLang="en-US" sz="1200">
                <a:solidFill>
                  <a:srgbClr val="898989"/>
                </a:solidFill>
                <a:latin typeface="Times New Roman" panose="02020603050405020304" pitchFamily="18" charset="0"/>
              </a:rPr>
              <a:pPr>
                <a:lnSpc>
                  <a:spcPct val="100000"/>
                </a:lnSpc>
                <a:spcBef>
                  <a:spcPct val="0"/>
                </a:spcBef>
                <a:buFontTx/>
                <a:buNone/>
              </a:pPr>
              <a:t>3</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763850C-F665-4278-B9F1-B349A2B24150}"/>
              </a:ext>
            </a:extLst>
          </p:cNvPr>
          <p:cNvSpPr>
            <a:spLocks noGrp="1"/>
          </p:cNvSpPr>
          <p:nvPr>
            <p:ph type="title"/>
          </p:nvPr>
        </p:nvSpPr>
        <p:spPr/>
        <p:txBody>
          <a:bodyPr/>
          <a:lstStyle/>
          <a:p>
            <a:r>
              <a:rPr lang="en-US" altLang="en-US"/>
              <a:t>Pass parameters to Subroutines</a:t>
            </a:r>
          </a:p>
        </p:txBody>
      </p:sp>
      <p:sp>
        <p:nvSpPr>
          <p:cNvPr id="6147" name="Content Placeholder 2">
            <a:extLst>
              <a:ext uri="{FF2B5EF4-FFF2-40B4-BE49-F238E27FC236}">
                <a16:creationId xmlns:a16="http://schemas.microsoft.com/office/drawing/2014/main" id="{6B6AF93C-E851-4A5D-A998-F973EC632904}"/>
              </a:ext>
            </a:extLst>
          </p:cNvPr>
          <p:cNvSpPr>
            <a:spLocks noGrp="1"/>
          </p:cNvSpPr>
          <p:nvPr>
            <p:ph idx="1"/>
          </p:nvPr>
        </p:nvSpPr>
        <p:spPr>
          <a:xfrm>
            <a:off x="838200" y="1825625"/>
            <a:ext cx="10515600" cy="4895850"/>
          </a:xfrm>
        </p:spPr>
        <p:txBody>
          <a:bodyPr/>
          <a:lstStyle/>
          <a:p>
            <a:r>
              <a:rPr lang="en-US" altLang="en-US"/>
              <a:t>Place the information on the Stack.</a:t>
            </a:r>
          </a:p>
          <a:p>
            <a:r>
              <a:rPr lang="en-US" altLang="en-US"/>
              <a:t>Whenever we Call the subroutine, we know exactly that </a:t>
            </a:r>
          </a:p>
          <a:p>
            <a:pPr lvl="1"/>
            <a:r>
              <a:rPr lang="en-US" altLang="en-US"/>
              <a:t>2 bytes of Top of the Stack is the return address</a:t>
            </a:r>
          </a:p>
          <a:p>
            <a:pPr lvl="1"/>
            <a:r>
              <a:rPr lang="en-US" altLang="en-US"/>
              <a:t>2 bytes below is the address of the array</a:t>
            </a:r>
          </a:p>
          <a:p>
            <a:pPr lvl="1"/>
            <a:r>
              <a:rPr lang="en-US" altLang="en-US"/>
              <a:t>2 bytes is the count of the number of elements of the array.</a:t>
            </a:r>
          </a:p>
          <a:p>
            <a:r>
              <a:rPr lang="en-US" altLang="en-US"/>
              <a:t>So, we can pass on information to subroutine.</a:t>
            </a:r>
          </a:p>
          <a:p>
            <a:r>
              <a:rPr lang="en-US" altLang="en-US"/>
              <a:t>Now, the next question is that how we can read this information?</a:t>
            </a:r>
          </a:p>
          <a:p>
            <a:r>
              <a:rPr lang="en-US" altLang="en-US"/>
              <a:t>How can we access this information in the subroutine?</a:t>
            </a:r>
          </a:p>
          <a:p>
            <a:r>
              <a:rPr lang="en-US" altLang="en-US"/>
              <a:t>The first thing that comes in mind is to use “Pop”.</a:t>
            </a:r>
          </a:p>
          <a:p>
            <a:r>
              <a:rPr lang="en-US" altLang="en-US"/>
              <a:t>Pop information from Stack to register and then use from register.</a:t>
            </a:r>
          </a:p>
        </p:txBody>
      </p:sp>
      <p:sp>
        <p:nvSpPr>
          <p:cNvPr id="6148" name="Slide Number Placeholder 3">
            <a:extLst>
              <a:ext uri="{FF2B5EF4-FFF2-40B4-BE49-F238E27FC236}">
                <a16:creationId xmlns:a16="http://schemas.microsoft.com/office/drawing/2014/main" id="{CFC3AFF4-AC8C-44C1-A034-BC60641F70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1040028-B2A7-4D9E-9B6F-1A7A8396C948}" type="slidenum">
              <a:rPr lang="en-GB" altLang="en-US" sz="1200">
                <a:solidFill>
                  <a:srgbClr val="898989"/>
                </a:solidFill>
                <a:latin typeface="Times New Roman" panose="02020603050405020304" pitchFamily="18" charset="0"/>
              </a:rPr>
              <a:pPr>
                <a:lnSpc>
                  <a:spcPct val="100000"/>
                </a:lnSpc>
                <a:spcBef>
                  <a:spcPct val="0"/>
                </a:spcBef>
                <a:buFontTx/>
                <a:buNone/>
              </a:pPr>
              <a:t>4</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669FD95-9429-4889-832D-A085C33C72FC}"/>
              </a:ext>
            </a:extLst>
          </p:cNvPr>
          <p:cNvSpPr>
            <a:spLocks noGrp="1"/>
          </p:cNvSpPr>
          <p:nvPr>
            <p:ph type="title"/>
          </p:nvPr>
        </p:nvSpPr>
        <p:spPr/>
        <p:txBody>
          <a:bodyPr/>
          <a:lstStyle/>
          <a:p>
            <a:r>
              <a:rPr lang="en-US" altLang="en-US"/>
              <a:t>Pass parameters to Subroutines</a:t>
            </a:r>
          </a:p>
        </p:txBody>
      </p:sp>
      <p:sp>
        <p:nvSpPr>
          <p:cNvPr id="7171" name="Content Placeholder 2">
            <a:extLst>
              <a:ext uri="{FF2B5EF4-FFF2-40B4-BE49-F238E27FC236}">
                <a16:creationId xmlns:a16="http://schemas.microsoft.com/office/drawing/2014/main" id="{141C6095-5207-459B-9968-E50F7E552537}"/>
              </a:ext>
            </a:extLst>
          </p:cNvPr>
          <p:cNvSpPr>
            <a:spLocks noGrp="1"/>
          </p:cNvSpPr>
          <p:nvPr>
            <p:ph idx="1"/>
          </p:nvPr>
        </p:nvSpPr>
        <p:spPr/>
        <p:txBody>
          <a:bodyPr/>
          <a:lstStyle/>
          <a:p>
            <a:r>
              <a:rPr lang="en-US" altLang="en-US"/>
              <a:t>But this is not the noble way to do this.</a:t>
            </a:r>
          </a:p>
          <a:p>
            <a:r>
              <a:rPr lang="en-US" altLang="en-US"/>
              <a:t>You have to remember few things</a:t>
            </a:r>
          </a:p>
          <a:p>
            <a:pPr lvl="1"/>
            <a:r>
              <a:rPr lang="en-US" altLang="en-US"/>
              <a:t>First, which data is present on top of the Stack</a:t>
            </a:r>
          </a:p>
          <a:p>
            <a:pPr lvl="1"/>
            <a:r>
              <a:rPr lang="en-US" altLang="en-US"/>
              <a:t>Last in First Address.</a:t>
            </a:r>
          </a:p>
          <a:p>
            <a:r>
              <a:rPr lang="en-US" altLang="en-US"/>
              <a:t>If I have pushed the parameter first on to Stack and then Call Subroutine.</a:t>
            </a:r>
          </a:p>
          <a:p>
            <a:pPr lvl="1"/>
            <a:r>
              <a:rPr lang="en-US" altLang="en-US"/>
              <a:t>Now on top of the stack is the return address and then below that our parameter is suppressed.</a:t>
            </a:r>
          </a:p>
          <a:p>
            <a:pPr lvl="1"/>
            <a:r>
              <a:rPr lang="en-US" altLang="en-US"/>
              <a:t>How can we access our parameter in subroutine using POP?</a:t>
            </a:r>
          </a:p>
          <a:p>
            <a:pPr lvl="1"/>
            <a:r>
              <a:rPr lang="en-US" altLang="en-US"/>
              <a:t>Pop now will give us the return address as it is present on Top of Stack.</a:t>
            </a:r>
          </a:p>
        </p:txBody>
      </p:sp>
      <p:sp>
        <p:nvSpPr>
          <p:cNvPr id="7172" name="Slide Number Placeholder 3">
            <a:extLst>
              <a:ext uri="{FF2B5EF4-FFF2-40B4-BE49-F238E27FC236}">
                <a16:creationId xmlns:a16="http://schemas.microsoft.com/office/drawing/2014/main" id="{C77D34CE-FCBA-4923-8FAE-D40118EED3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D3E9C1C1-BC21-48CC-8A2F-FDABD41DE7BC}" type="slidenum">
              <a:rPr lang="en-GB" altLang="en-US" sz="1200">
                <a:solidFill>
                  <a:srgbClr val="898989"/>
                </a:solidFill>
                <a:latin typeface="Times New Roman" panose="02020603050405020304" pitchFamily="18" charset="0"/>
              </a:rPr>
              <a:pPr>
                <a:lnSpc>
                  <a:spcPct val="100000"/>
                </a:lnSpc>
                <a:spcBef>
                  <a:spcPct val="0"/>
                </a:spcBef>
                <a:buFontTx/>
                <a:buNone/>
              </a:pPr>
              <a:t>5</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937A443-9D00-423F-95D6-E05D223C42B8}"/>
              </a:ext>
            </a:extLst>
          </p:cNvPr>
          <p:cNvSpPr>
            <a:spLocks noGrp="1"/>
          </p:cNvSpPr>
          <p:nvPr>
            <p:ph type="title"/>
          </p:nvPr>
        </p:nvSpPr>
        <p:spPr/>
        <p:txBody>
          <a:bodyPr/>
          <a:lstStyle/>
          <a:p>
            <a:r>
              <a:rPr lang="en-US" altLang="en-US"/>
              <a:t>Pass parameters to Subroutines</a:t>
            </a:r>
          </a:p>
        </p:txBody>
      </p:sp>
      <p:sp>
        <p:nvSpPr>
          <p:cNvPr id="8195" name="Content Placeholder 2">
            <a:extLst>
              <a:ext uri="{FF2B5EF4-FFF2-40B4-BE49-F238E27FC236}">
                <a16:creationId xmlns:a16="http://schemas.microsoft.com/office/drawing/2014/main" id="{35BCF466-47DE-4986-BE60-7432AD1A66DB}"/>
              </a:ext>
            </a:extLst>
          </p:cNvPr>
          <p:cNvSpPr>
            <a:spLocks noGrp="1"/>
          </p:cNvSpPr>
          <p:nvPr>
            <p:ph idx="1"/>
          </p:nvPr>
        </p:nvSpPr>
        <p:spPr>
          <a:xfrm>
            <a:off x="838200" y="1825625"/>
            <a:ext cx="10515600" cy="4895850"/>
          </a:xfrm>
        </p:spPr>
        <p:txBody>
          <a:bodyPr/>
          <a:lstStyle/>
          <a:p>
            <a:r>
              <a:rPr lang="en-US" altLang="en-US"/>
              <a:t>Let’s suppose a heavy rock has fallen down on a person’s leg.</a:t>
            </a:r>
          </a:p>
          <a:p>
            <a:r>
              <a:rPr lang="en-US" altLang="en-US"/>
              <a:t>How we’ll push out the leg of the person now?</a:t>
            </a:r>
          </a:p>
          <a:p>
            <a:r>
              <a:rPr lang="en-US" altLang="en-US"/>
              <a:t>The better strategy is to </a:t>
            </a:r>
          </a:p>
          <a:p>
            <a:pPr lvl="1"/>
            <a:r>
              <a:rPr lang="en-US" altLang="en-US"/>
              <a:t>First take off the heavy rock from leg</a:t>
            </a:r>
          </a:p>
          <a:p>
            <a:pPr lvl="1"/>
            <a:r>
              <a:rPr lang="en-US" altLang="en-US"/>
              <a:t>Then push leg</a:t>
            </a:r>
          </a:p>
          <a:p>
            <a:pPr lvl="1"/>
            <a:r>
              <a:rPr lang="en-US" altLang="en-US"/>
              <a:t>Same as Stack!!!</a:t>
            </a:r>
          </a:p>
          <a:p>
            <a:r>
              <a:rPr lang="en-US" altLang="en-US"/>
              <a:t>Same in our situation of subroutine, If we want to access parameter then first we have to take off return address in some register and then we can take out the parameter – which is not a better strategy as we have to access our return address from register at the end of subroutine by pushing it again on Stack and use ret.</a:t>
            </a:r>
          </a:p>
        </p:txBody>
      </p:sp>
      <p:sp>
        <p:nvSpPr>
          <p:cNvPr id="8196" name="Slide Number Placeholder 3">
            <a:extLst>
              <a:ext uri="{FF2B5EF4-FFF2-40B4-BE49-F238E27FC236}">
                <a16:creationId xmlns:a16="http://schemas.microsoft.com/office/drawing/2014/main" id="{8058230F-1B43-40A9-827B-C3711753FF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4336DD5-0C48-42FD-B19F-E05EEB7D27C3}" type="slidenum">
              <a:rPr lang="en-GB" altLang="en-US" sz="1200">
                <a:solidFill>
                  <a:srgbClr val="898989"/>
                </a:solidFill>
                <a:latin typeface="Times New Roman" panose="02020603050405020304" pitchFamily="18" charset="0"/>
              </a:rPr>
              <a:pPr>
                <a:lnSpc>
                  <a:spcPct val="100000"/>
                </a:lnSpc>
                <a:spcBef>
                  <a:spcPct val="0"/>
                </a:spcBef>
                <a:buFontTx/>
                <a:buNone/>
              </a:pPr>
              <a:t>6</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C3876BB-619B-411C-AECD-D5BD16118476}"/>
              </a:ext>
            </a:extLst>
          </p:cNvPr>
          <p:cNvSpPr>
            <a:spLocks noGrp="1"/>
          </p:cNvSpPr>
          <p:nvPr>
            <p:ph type="title"/>
          </p:nvPr>
        </p:nvSpPr>
        <p:spPr>
          <a:xfrm>
            <a:off x="838200" y="42863"/>
            <a:ext cx="10515600" cy="1325562"/>
          </a:xfrm>
        </p:spPr>
        <p:txBody>
          <a:bodyPr/>
          <a:lstStyle/>
          <a:p>
            <a:r>
              <a:rPr lang="en-US" altLang="en-US"/>
              <a:t>Pass parameters to Subroutines</a:t>
            </a:r>
          </a:p>
        </p:txBody>
      </p:sp>
      <p:sp>
        <p:nvSpPr>
          <p:cNvPr id="9219" name="Content Placeholder 2">
            <a:extLst>
              <a:ext uri="{FF2B5EF4-FFF2-40B4-BE49-F238E27FC236}">
                <a16:creationId xmlns:a16="http://schemas.microsoft.com/office/drawing/2014/main" id="{AF3BBF75-EE9D-45AE-B4A0-F1F1CC46A4A4}"/>
              </a:ext>
            </a:extLst>
          </p:cNvPr>
          <p:cNvSpPr>
            <a:spLocks noGrp="1"/>
          </p:cNvSpPr>
          <p:nvPr>
            <p:ph idx="1"/>
          </p:nvPr>
        </p:nvSpPr>
        <p:spPr>
          <a:xfrm>
            <a:off x="838200" y="998538"/>
            <a:ext cx="10515600" cy="5816600"/>
          </a:xfrm>
        </p:spPr>
        <p:txBody>
          <a:bodyPr/>
          <a:lstStyle/>
          <a:p>
            <a:r>
              <a:rPr lang="en-US" altLang="en-US"/>
              <a:t>We have discussed different segment and pointer registers with their default segments. </a:t>
            </a:r>
          </a:p>
          <a:p>
            <a:r>
              <a:rPr lang="en-US" altLang="en-US"/>
              <a:t>Default segment of bp is ss.</a:t>
            </a:r>
          </a:p>
          <a:p>
            <a:pPr lvl="1"/>
            <a:r>
              <a:rPr lang="en-US" altLang="en-US"/>
              <a:t>We can use this bp to access parameters present in Stack without using POP or without removing those parameters from Stack.</a:t>
            </a:r>
          </a:p>
          <a:p>
            <a:pPr lvl="1"/>
            <a:r>
              <a:rPr lang="en-US" altLang="en-US"/>
              <a:t>BP keeps offset of SS.</a:t>
            </a:r>
          </a:p>
          <a:p>
            <a:pPr lvl="1"/>
            <a:r>
              <a:rPr lang="en-US" altLang="en-US"/>
              <a:t>We can perform any operation on SS using BP without using SP.</a:t>
            </a:r>
          </a:p>
          <a:p>
            <a:pPr lvl="1"/>
            <a:r>
              <a:rPr lang="en-US" altLang="en-US"/>
              <a:t>SP is dynamic operator – It changes its value sometimes without telling us.</a:t>
            </a:r>
          </a:p>
          <a:p>
            <a:r>
              <a:rPr lang="en-US" altLang="en-US"/>
              <a:t>4 registers are used to access memory:</a:t>
            </a:r>
          </a:p>
          <a:p>
            <a:pPr lvl="1"/>
            <a:r>
              <a:rPr lang="en-US" altLang="en-US"/>
              <a:t>BX, SI, DI, BP</a:t>
            </a:r>
          </a:p>
          <a:p>
            <a:pPr lvl="1"/>
            <a:r>
              <a:rPr lang="en-US" altLang="en-US"/>
              <a:t>SP is not present in them. We cannot use SP as pointer in memory in any add or move. SP is pointer in memory but It is automatic pointer in memory, It is not optional pointer in memory. We can use this pointer in the form of PUSH, POP, CALL, RET,… SP is an automatic parameter, It has no role as generic parameter and It’s not either legal.</a:t>
            </a:r>
          </a:p>
        </p:txBody>
      </p:sp>
      <p:sp>
        <p:nvSpPr>
          <p:cNvPr id="9220" name="Slide Number Placeholder 3">
            <a:extLst>
              <a:ext uri="{FF2B5EF4-FFF2-40B4-BE49-F238E27FC236}">
                <a16:creationId xmlns:a16="http://schemas.microsoft.com/office/drawing/2014/main" id="{2BB09CCB-C153-4DDA-A7D6-C4A944A93D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6963434-346F-476F-8BF9-AC9393EF4BFC}" type="slidenum">
              <a:rPr lang="en-GB" altLang="en-US" sz="1200">
                <a:solidFill>
                  <a:srgbClr val="898989"/>
                </a:solidFill>
                <a:latin typeface="Times New Roman" panose="02020603050405020304" pitchFamily="18" charset="0"/>
              </a:rPr>
              <a:pPr>
                <a:lnSpc>
                  <a:spcPct val="100000"/>
                </a:lnSpc>
                <a:spcBef>
                  <a:spcPct val="0"/>
                </a:spcBef>
                <a:buFontTx/>
                <a:buNone/>
              </a:pPr>
              <a:t>7</a:t>
            </a:fld>
            <a:endParaRPr lang="en-GB" altLang="en-US" sz="1200">
              <a:solidFill>
                <a:srgbClr val="898989"/>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44E52CC-A06B-46CA-93C7-DFE87B638FB2}"/>
              </a:ext>
            </a:extLst>
          </p:cNvPr>
          <p:cNvSpPr>
            <a:spLocks noGrp="1"/>
          </p:cNvSpPr>
          <p:nvPr>
            <p:ph type="title"/>
          </p:nvPr>
        </p:nvSpPr>
        <p:spPr>
          <a:xfrm>
            <a:off x="838200" y="42863"/>
            <a:ext cx="10515600" cy="1325562"/>
          </a:xfrm>
        </p:spPr>
        <p:txBody>
          <a:bodyPr/>
          <a:lstStyle/>
          <a:p>
            <a:r>
              <a:rPr lang="en-US" altLang="en-US"/>
              <a:t>Pass parameters to Subroutines – Point BP</a:t>
            </a:r>
          </a:p>
        </p:txBody>
      </p:sp>
      <p:sp>
        <p:nvSpPr>
          <p:cNvPr id="3" name="Content Placeholder 2">
            <a:extLst>
              <a:ext uri="{FF2B5EF4-FFF2-40B4-BE49-F238E27FC236}">
                <a16:creationId xmlns:a16="http://schemas.microsoft.com/office/drawing/2014/main" id="{551225D7-FCDF-4BBC-979C-2B07738EEA9E}"/>
              </a:ext>
            </a:extLst>
          </p:cNvPr>
          <p:cNvSpPr>
            <a:spLocks noGrp="1"/>
          </p:cNvSpPr>
          <p:nvPr>
            <p:ph idx="1"/>
          </p:nvPr>
        </p:nvSpPr>
        <p:spPr>
          <a:xfrm>
            <a:off x="838200" y="998538"/>
            <a:ext cx="10515600" cy="5816600"/>
          </a:xfrm>
        </p:spPr>
        <p:txBody>
          <a:bodyPr/>
          <a:lstStyle/>
          <a:p>
            <a:pPr>
              <a:defRPr/>
            </a:pPr>
            <a:r>
              <a:rPr lang="en-US" dirty="0"/>
              <a:t>We can use BP to access parameter from Stack without using POP.</a:t>
            </a:r>
          </a:p>
          <a:p>
            <a:pPr>
              <a:defRPr/>
            </a:pPr>
            <a:r>
              <a:rPr lang="en-US" dirty="0"/>
              <a:t>We would not change the structure of the Stack.</a:t>
            </a:r>
          </a:p>
          <a:p>
            <a:pPr>
              <a:defRPr/>
            </a:pPr>
            <a:r>
              <a:rPr lang="en-US" dirty="0"/>
              <a:t>Now, we’ll see how can we give value to BP in Stack.</a:t>
            </a:r>
          </a:p>
          <a:p>
            <a:pPr>
              <a:defRPr/>
            </a:pPr>
            <a:endParaRPr lang="en-US" dirty="0"/>
          </a:p>
          <a:p>
            <a:pPr marL="0" indent="0">
              <a:buFont typeface="Arial" panose="020B0604020202020204" pitchFamily="34" charset="0"/>
              <a:buNone/>
              <a:defRPr/>
            </a:pPr>
            <a:r>
              <a:rPr lang="en-US" dirty="0"/>
              <a:t>MOV ax, 3</a:t>
            </a:r>
          </a:p>
          <a:p>
            <a:pPr marL="0" indent="0">
              <a:buFont typeface="Arial" panose="020B0604020202020204" pitchFamily="34" charset="0"/>
              <a:buNone/>
              <a:defRPr/>
            </a:pPr>
            <a:r>
              <a:rPr lang="en-US" dirty="0"/>
              <a:t>PUSH AX</a:t>
            </a:r>
          </a:p>
          <a:p>
            <a:pPr marL="0" indent="0">
              <a:buFont typeface="Arial" panose="020B0604020202020204" pitchFamily="34" charset="0"/>
              <a:buNone/>
              <a:defRPr/>
            </a:pPr>
            <a:r>
              <a:rPr lang="en-US" dirty="0"/>
              <a:t>MOV AX,4</a:t>
            </a:r>
          </a:p>
          <a:p>
            <a:pPr marL="0" indent="0">
              <a:buFont typeface="Arial" panose="020B0604020202020204" pitchFamily="34" charset="0"/>
              <a:buNone/>
              <a:defRPr/>
            </a:pPr>
            <a:r>
              <a:rPr lang="en-US" dirty="0"/>
              <a:t>PUSH AX</a:t>
            </a:r>
          </a:p>
          <a:p>
            <a:pPr marL="0" indent="0">
              <a:buFont typeface="Arial" panose="020B0604020202020204" pitchFamily="34" charset="0"/>
              <a:buNone/>
              <a:defRPr/>
            </a:pPr>
            <a:r>
              <a:rPr lang="en-US" dirty="0"/>
              <a:t>CALL </a:t>
            </a:r>
            <a:r>
              <a:rPr lang="en-US" dirty="0" err="1"/>
              <a:t>subr</a:t>
            </a:r>
            <a:endParaRPr lang="en-US" dirty="0"/>
          </a:p>
          <a:p>
            <a:pPr>
              <a:defRPr/>
            </a:pPr>
            <a:r>
              <a:rPr lang="en-US" dirty="0"/>
              <a:t>We have one reference point to check where our parameters are in Stack. That reference point is value of SP.</a:t>
            </a:r>
          </a:p>
        </p:txBody>
      </p:sp>
      <p:sp>
        <p:nvSpPr>
          <p:cNvPr id="10244" name="Slide Number Placeholder 3">
            <a:extLst>
              <a:ext uri="{FF2B5EF4-FFF2-40B4-BE49-F238E27FC236}">
                <a16:creationId xmlns:a16="http://schemas.microsoft.com/office/drawing/2014/main" id="{774BE8C3-9DCC-4D0D-BB64-3462F65FAD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D1DF2AA-DC45-44F4-9C95-8E447A94CDEF}" type="slidenum">
              <a:rPr lang="en-GB" altLang="en-US" sz="1200">
                <a:solidFill>
                  <a:srgbClr val="898989"/>
                </a:solidFill>
                <a:latin typeface="Times New Roman" panose="02020603050405020304" pitchFamily="18" charset="0"/>
              </a:rPr>
              <a:pPr>
                <a:lnSpc>
                  <a:spcPct val="100000"/>
                </a:lnSpc>
                <a:spcBef>
                  <a:spcPct val="0"/>
                </a:spcBef>
                <a:buFontTx/>
                <a:buNone/>
              </a:pPr>
              <a:t>8</a:t>
            </a:fld>
            <a:endParaRPr lang="en-GB" altLang="en-US" sz="1200">
              <a:solidFill>
                <a:srgbClr val="898989"/>
              </a:solidFill>
              <a:latin typeface="Times New Roman" panose="02020603050405020304" pitchFamily="18" charset="0"/>
            </a:endParaRPr>
          </a:p>
        </p:txBody>
      </p:sp>
      <p:graphicFrame>
        <p:nvGraphicFramePr>
          <p:cNvPr id="5" name="Table 4">
            <a:extLst>
              <a:ext uri="{FF2B5EF4-FFF2-40B4-BE49-F238E27FC236}">
                <a16:creationId xmlns:a16="http://schemas.microsoft.com/office/drawing/2014/main" id="{3D1595AE-AC76-496A-A228-55CFE46FD1E8}"/>
              </a:ext>
            </a:extLst>
          </p:cNvPr>
          <p:cNvGraphicFramePr>
            <a:graphicFrameLocks noGrp="1"/>
          </p:cNvGraphicFramePr>
          <p:nvPr/>
        </p:nvGraphicFramePr>
        <p:xfrm>
          <a:off x="3222625" y="3165475"/>
          <a:ext cx="2625725" cy="1828800"/>
        </p:xfrm>
        <a:graphic>
          <a:graphicData uri="http://schemas.openxmlformats.org/drawingml/2006/table">
            <a:tbl>
              <a:tblPr firstRow="1" bandRow="1">
                <a:tableStyleId>{5C22544A-7EE6-4342-B048-85BDC9FD1C3A}</a:tableStyleId>
              </a:tblPr>
              <a:tblGrid>
                <a:gridCol w="2625725">
                  <a:extLst>
                    <a:ext uri="{9D8B030D-6E8A-4147-A177-3AD203B41FA5}">
                      <a16:colId xmlns:a16="http://schemas.microsoft.com/office/drawing/2014/main" val="20000"/>
                    </a:ext>
                  </a:extLst>
                </a:gridCol>
              </a:tblGrid>
              <a:tr h="370840">
                <a:tc>
                  <a:txBody>
                    <a:bodyPr/>
                    <a:lstStyle/>
                    <a:p>
                      <a:r>
                        <a:rPr lang="en-US" sz="2400" dirty="0"/>
                        <a:t>Stack</a:t>
                      </a:r>
                    </a:p>
                  </a:txBody>
                  <a:tcPr marL="91421" marR="91421"/>
                </a:tc>
                <a:extLst>
                  <a:ext uri="{0D108BD9-81ED-4DB2-BD59-A6C34878D82A}">
                    <a16:rowId xmlns:a16="http://schemas.microsoft.com/office/drawing/2014/main" val="10000"/>
                  </a:ext>
                </a:extLst>
              </a:tr>
              <a:tr h="370840">
                <a:tc>
                  <a:txBody>
                    <a:bodyPr/>
                    <a:lstStyle/>
                    <a:p>
                      <a:r>
                        <a:rPr lang="en-US" sz="2400" dirty="0"/>
                        <a:t>Return address</a:t>
                      </a:r>
                    </a:p>
                  </a:txBody>
                  <a:tcPr marL="91421" marR="91421"/>
                </a:tc>
                <a:extLst>
                  <a:ext uri="{0D108BD9-81ED-4DB2-BD59-A6C34878D82A}">
                    <a16:rowId xmlns:a16="http://schemas.microsoft.com/office/drawing/2014/main" val="10001"/>
                  </a:ext>
                </a:extLst>
              </a:tr>
              <a:tr h="370840">
                <a:tc>
                  <a:txBody>
                    <a:bodyPr/>
                    <a:lstStyle/>
                    <a:p>
                      <a:r>
                        <a:rPr lang="en-US" sz="2400" dirty="0"/>
                        <a:t>4</a:t>
                      </a:r>
                    </a:p>
                  </a:txBody>
                  <a:tcPr marL="91421" marR="91421"/>
                </a:tc>
                <a:extLst>
                  <a:ext uri="{0D108BD9-81ED-4DB2-BD59-A6C34878D82A}">
                    <a16:rowId xmlns:a16="http://schemas.microsoft.com/office/drawing/2014/main" val="10002"/>
                  </a:ext>
                </a:extLst>
              </a:tr>
              <a:tr h="370840">
                <a:tc>
                  <a:txBody>
                    <a:bodyPr/>
                    <a:lstStyle/>
                    <a:p>
                      <a:r>
                        <a:rPr lang="en-US" sz="2400" dirty="0"/>
                        <a:t>3</a:t>
                      </a:r>
                    </a:p>
                  </a:txBody>
                  <a:tcPr marL="91421" marR="91421"/>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C26EA794-896C-4DE0-8844-737001DC40FD}"/>
              </a:ext>
            </a:extLst>
          </p:cNvPr>
          <p:cNvSpPr txBox="1"/>
          <p:nvPr/>
        </p:nvSpPr>
        <p:spPr>
          <a:xfrm>
            <a:off x="6503988" y="2555875"/>
            <a:ext cx="4710112" cy="3046413"/>
          </a:xfrm>
          <a:prstGeom prst="rect">
            <a:avLst/>
          </a:prstGeom>
          <a:solidFill>
            <a:schemeClr val="accent1">
              <a:lumMod val="20000"/>
              <a:lumOff val="80000"/>
            </a:schemeClr>
          </a:solidFill>
        </p:spPr>
        <p:txBody>
          <a:bodyPr>
            <a:spAutoFit/>
          </a:bodyPr>
          <a:lstStyle/>
          <a:p>
            <a:pPr>
              <a:defRPr/>
            </a:pPr>
            <a:r>
              <a:rPr lang="en-US" dirty="0"/>
              <a:t>IF Mov BP, SP</a:t>
            </a:r>
          </a:p>
          <a:p>
            <a:pPr>
              <a:defRPr/>
            </a:pPr>
            <a:r>
              <a:rPr lang="en-US" dirty="0"/>
              <a:t>Then BP+0 = Return Address</a:t>
            </a:r>
          </a:p>
          <a:p>
            <a:pPr>
              <a:defRPr/>
            </a:pPr>
            <a:r>
              <a:rPr lang="en-US" dirty="0"/>
              <a:t>BP+2=Second Parameter i.e. 4</a:t>
            </a:r>
          </a:p>
          <a:p>
            <a:pPr>
              <a:defRPr/>
            </a:pPr>
            <a:r>
              <a:rPr lang="en-US" dirty="0"/>
              <a:t>BP+4=First Parameter i.e. 3</a:t>
            </a:r>
          </a:p>
          <a:p>
            <a:pPr>
              <a:defRPr/>
            </a:pPr>
            <a:r>
              <a:rPr lang="en-US" dirty="0"/>
              <a:t>Because default segment of both BP and SP is Stack Segment.</a:t>
            </a:r>
          </a:p>
          <a:p>
            <a:pPr>
              <a:defRPr/>
            </a:pPr>
            <a:r>
              <a:rPr lang="en-US" dirty="0"/>
              <a:t>So, both points to same memory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D32B9E9-CB95-4779-ABBD-DD392CCA157A}"/>
              </a:ext>
            </a:extLst>
          </p:cNvPr>
          <p:cNvSpPr>
            <a:spLocks noGrp="1"/>
          </p:cNvSpPr>
          <p:nvPr>
            <p:ph type="title"/>
          </p:nvPr>
        </p:nvSpPr>
        <p:spPr>
          <a:xfrm>
            <a:off x="838200" y="42863"/>
            <a:ext cx="10515600" cy="1325562"/>
          </a:xfrm>
        </p:spPr>
        <p:txBody>
          <a:bodyPr/>
          <a:lstStyle/>
          <a:p>
            <a:r>
              <a:rPr lang="en-US" altLang="en-US"/>
              <a:t>Pass parameters to Subroutines – Point BP</a:t>
            </a:r>
          </a:p>
        </p:txBody>
      </p:sp>
      <p:sp>
        <p:nvSpPr>
          <p:cNvPr id="3" name="Content Placeholder 2">
            <a:extLst>
              <a:ext uri="{FF2B5EF4-FFF2-40B4-BE49-F238E27FC236}">
                <a16:creationId xmlns:a16="http://schemas.microsoft.com/office/drawing/2014/main" id="{5019BB20-32AD-4BFD-9004-DBA82CDFB15F}"/>
              </a:ext>
            </a:extLst>
          </p:cNvPr>
          <p:cNvSpPr>
            <a:spLocks noGrp="1"/>
          </p:cNvSpPr>
          <p:nvPr>
            <p:ph idx="1"/>
          </p:nvPr>
        </p:nvSpPr>
        <p:spPr>
          <a:xfrm>
            <a:off x="838200" y="998538"/>
            <a:ext cx="10515600" cy="5816600"/>
          </a:xfrm>
        </p:spPr>
        <p:txBody>
          <a:bodyPr/>
          <a:lstStyle/>
          <a:p>
            <a:pPr>
              <a:defRPr/>
            </a:pPr>
            <a:r>
              <a:rPr lang="en-US" dirty="0"/>
              <a:t>We can use BP to access parameter from Stack without using POP.</a:t>
            </a:r>
          </a:p>
          <a:p>
            <a:pPr>
              <a:defRPr/>
            </a:pPr>
            <a:r>
              <a:rPr lang="en-US" dirty="0"/>
              <a:t>We would not change the structure of the Stack.</a:t>
            </a:r>
          </a:p>
          <a:p>
            <a:pPr>
              <a:defRPr/>
            </a:pPr>
            <a:r>
              <a:rPr lang="en-US" dirty="0"/>
              <a:t>Now, we’ll see how can we give value to BP in Stack.</a:t>
            </a:r>
          </a:p>
          <a:p>
            <a:pPr>
              <a:defRPr/>
            </a:pPr>
            <a:endParaRPr lang="en-US" dirty="0"/>
          </a:p>
          <a:p>
            <a:pPr marL="0" indent="0">
              <a:buFont typeface="Arial" panose="020B0604020202020204" pitchFamily="34" charset="0"/>
              <a:buNone/>
              <a:defRPr/>
            </a:pPr>
            <a:r>
              <a:rPr lang="en-US" dirty="0"/>
              <a:t>MOV ax, 3</a:t>
            </a:r>
          </a:p>
          <a:p>
            <a:pPr marL="0" indent="0">
              <a:buFont typeface="Arial" panose="020B0604020202020204" pitchFamily="34" charset="0"/>
              <a:buNone/>
              <a:defRPr/>
            </a:pPr>
            <a:r>
              <a:rPr lang="en-US" dirty="0"/>
              <a:t>PUSH AX</a:t>
            </a:r>
          </a:p>
          <a:p>
            <a:pPr marL="0" indent="0">
              <a:buFont typeface="Arial" panose="020B0604020202020204" pitchFamily="34" charset="0"/>
              <a:buNone/>
              <a:defRPr/>
            </a:pPr>
            <a:r>
              <a:rPr lang="en-US" dirty="0"/>
              <a:t>MOV AX,4</a:t>
            </a:r>
          </a:p>
          <a:p>
            <a:pPr marL="0" indent="0">
              <a:buFont typeface="Arial" panose="020B0604020202020204" pitchFamily="34" charset="0"/>
              <a:buNone/>
              <a:defRPr/>
            </a:pPr>
            <a:r>
              <a:rPr lang="en-US" dirty="0"/>
              <a:t>PUSH AX</a:t>
            </a:r>
          </a:p>
          <a:p>
            <a:pPr marL="0" indent="0">
              <a:buFont typeface="Arial" panose="020B0604020202020204" pitchFamily="34" charset="0"/>
              <a:buNone/>
              <a:defRPr/>
            </a:pPr>
            <a:r>
              <a:rPr lang="en-US" dirty="0"/>
              <a:t>CALL </a:t>
            </a:r>
            <a:r>
              <a:rPr lang="en-US" dirty="0" err="1"/>
              <a:t>subr</a:t>
            </a:r>
            <a:endParaRPr lang="en-US" dirty="0"/>
          </a:p>
          <a:p>
            <a:pPr>
              <a:defRPr/>
            </a:pPr>
            <a:r>
              <a:rPr lang="en-US" dirty="0"/>
              <a:t>We have one reference point to check where our parameters are in Stack. That reference point is value of SP.</a:t>
            </a:r>
          </a:p>
        </p:txBody>
      </p:sp>
      <p:sp>
        <p:nvSpPr>
          <p:cNvPr id="11268" name="Slide Number Placeholder 3">
            <a:extLst>
              <a:ext uri="{FF2B5EF4-FFF2-40B4-BE49-F238E27FC236}">
                <a16:creationId xmlns:a16="http://schemas.microsoft.com/office/drawing/2014/main" id="{95C4DC47-8AFE-404B-A516-0C022687A6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D0BD1F1-E547-4572-8934-5CF2E9E53A4F}" type="slidenum">
              <a:rPr lang="en-GB" altLang="en-US" sz="1200">
                <a:solidFill>
                  <a:srgbClr val="898989"/>
                </a:solidFill>
                <a:latin typeface="Times New Roman" panose="02020603050405020304" pitchFamily="18" charset="0"/>
              </a:rPr>
              <a:pPr>
                <a:lnSpc>
                  <a:spcPct val="100000"/>
                </a:lnSpc>
                <a:spcBef>
                  <a:spcPct val="0"/>
                </a:spcBef>
                <a:buFontTx/>
                <a:buNone/>
              </a:pPr>
              <a:t>9</a:t>
            </a:fld>
            <a:endParaRPr lang="en-GB" altLang="en-US" sz="1200">
              <a:solidFill>
                <a:srgbClr val="898989"/>
              </a:solidFill>
              <a:latin typeface="Times New Roman" panose="02020603050405020304" pitchFamily="18" charset="0"/>
            </a:endParaRPr>
          </a:p>
        </p:txBody>
      </p:sp>
      <p:graphicFrame>
        <p:nvGraphicFramePr>
          <p:cNvPr id="5" name="Table 4">
            <a:extLst>
              <a:ext uri="{FF2B5EF4-FFF2-40B4-BE49-F238E27FC236}">
                <a16:creationId xmlns:a16="http://schemas.microsoft.com/office/drawing/2014/main" id="{C139D8D4-CB69-4D0D-92D7-5C7E670408D6}"/>
              </a:ext>
            </a:extLst>
          </p:cNvPr>
          <p:cNvGraphicFramePr>
            <a:graphicFrameLocks noGrp="1"/>
          </p:cNvGraphicFramePr>
          <p:nvPr/>
        </p:nvGraphicFramePr>
        <p:xfrm>
          <a:off x="3222625" y="3165475"/>
          <a:ext cx="2625725" cy="1828800"/>
        </p:xfrm>
        <a:graphic>
          <a:graphicData uri="http://schemas.openxmlformats.org/drawingml/2006/table">
            <a:tbl>
              <a:tblPr firstRow="1" bandRow="1">
                <a:tableStyleId>{5C22544A-7EE6-4342-B048-85BDC9FD1C3A}</a:tableStyleId>
              </a:tblPr>
              <a:tblGrid>
                <a:gridCol w="2625725">
                  <a:extLst>
                    <a:ext uri="{9D8B030D-6E8A-4147-A177-3AD203B41FA5}">
                      <a16:colId xmlns:a16="http://schemas.microsoft.com/office/drawing/2014/main" val="20000"/>
                    </a:ext>
                  </a:extLst>
                </a:gridCol>
              </a:tblGrid>
              <a:tr h="370840">
                <a:tc>
                  <a:txBody>
                    <a:bodyPr/>
                    <a:lstStyle/>
                    <a:p>
                      <a:r>
                        <a:rPr lang="en-US" sz="2400" dirty="0"/>
                        <a:t>Stack</a:t>
                      </a:r>
                    </a:p>
                  </a:txBody>
                  <a:tcPr marL="91421" marR="91421"/>
                </a:tc>
                <a:extLst>
                  <a:ext uri="{0D108BD9-81ED-4DB2-BD59-A6C34878D82A}">
                    <a16:rowId xmlns:a16="http://schemas.microsoft.com/office/drawing/2014/main" val="10000"/>
                  </a:ext>
                </a:extLst>
              </a:tr>
              <a:tr h="370840">
                <a:tc>
                  <a:txBody>
                    <a:bodyPr/>
                    <a:lstStyle/>
                    <a:p>
                      <a:r>
                        <a:rPr lang="en-US" sz="2400" dirty="0"/>
                        <a:t>Return address</a:t>
                      </a:r>
                    </a:p>
                  </a:txBody>
                  <a:tcPr marL="91421" marR="91421"/>
                </a:tc>
                <a:extLst>
                  <a:ext uri="{0D108BD9-81ED-4DB2-BD59-A6C34878D82A}">
                    <a16:rowId xmlns:a16="http://schemas.microsoft.com/office/drawing/2014/main" val="10001"/>
                  </a:ext>
                </a:extLst>
              </a:tr>
              <a:tr h="370840">
                <a:tc>
                  <a:txBody>
                    <a:bodyPr/>
                    <a:lstStyle/>
                    <a:p>
                      <a:r>
                        <a:rPr lang="en-US" sz="2400" dirty="0"/>
                        <a:t>4</a:t>
                      </a:r>
                    </a:p>
                  </a:txBody>
                  <a:tcPr marL="91421" marR="91421"/>
                </a:tc>
                <a:extLst>
                  <a:ext uri="{0D108BD9-81ED-4DB2-BD59-A6C34878D82A}">
                    <a16:rowId xmlns:a16="http://schemas.microsoft.com/office/drawing/2014/main" val="10002"/>
                  </a:ext>
                </a:extLst>
              </a:tr>
              <a:tr h="370840">
                <a:tc>
                  <a:txBody>
                    <a:bodyPr/>
                    <a:lstStyle/>
                    <a:p>
                      <a:r>
                        <a:rPr lang="en-US" sz="2400" dirty="0"/>
                        <a:t>3</a:t>
                      </a:r>
                    </a:p>
                  </a:txBody>
                  <a:tcPr marL="91421" marR="91421"/>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93BC8239-875D-4E42-86D0-C99CA3804D33}"/>
              </a:ext>
            </a:extLst>
          </p:cNvPr>
          <p:cNvSpPr txBox="1"/>
          <p:nvPr/>
        </p:nvSpPr>
        <p:spPr>
          <a:xfrm>
            <a:off x="6503988" y="2555875"/>
            <a:ext cx="4710112" cy="1570038"/>
          </a:xfrm>
          <a:prstGeom prst="rect">
            <a:avLst/>
          </a:prstGeom>
          <a:solidFill>
            <a:schemeClr val="accent1">
              <a:lumMod val="20000"/>
              <a:lumOff val="80000"/>
            </a:schemeClr>
          </a:solidFill>
        </p:spPr>
        <p:txBody>
          <a:bodyPr>
            <a:spAutoFit/>
          </a:bodyPr>
          <a:lstStyle/>
          <a:p>
            <a:pPr>
              <a:defRPr/>
            </a:pPr>
            <a:r>
              <a:rPr lang="en-US" dirty="0"/>
              <a:t>Decrementing Stack. So, +2 gives the value below. The values in the lower section of Stack (inserted first) have the higher 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Ricepap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3" ma:contentTypeDescription="Create a new document." ma:contentTypeScope="" ma:versionID="bbda70f67a64fe08646bd184bf1fead5">
  <xsd:schema xmlns:xsd="http://www.w3.org/2001/XMLSchema" xmlns:xs="http://www.w3.org/2001/XMLSchema" xmlns:p="http://schemas.microsoft.com/office/2006/metadata/properties" xmlns:ns2="2899a155-2a47-4499-8be5-4abdb9e2e831" targetNamespace="http://schemas.microsoft.com/office/2006/metadata/properties" ma:root="true" ma:fieldsID="faaa76891f25d63d6d3a8a262fdfc7be" ns2:_="">
    <xsd:import namespace="2899a155-2a47-4499-8be5-4abdb9e2e83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389941-E1CD-4258-84D1-96E2DD18033F}"/>
</file>

<file path=customXml/itemProps2.xml><?xml version="1.0" encoding="utf-8"?>
<ds:datastoreItem xmlns:ds="http://schemas.openxmlformats.org/officeDocument/2006/customXml" ds:itemID="{35121DC5-AC87-4DE8-A0F0-BE80B8176337}"/>
</file>

<file path=customXml/itemProps3.xml><?xml version="1.0" encoding="utf-8"?>
<ds:datastoreItem xmlns:ds="http://schemas.openxmlformats.org/officeDocument/2006/customXml" ds:itemID="{950D8C0D-4364-44D3-B7A1-336EC8F7746A}"/>
</file>

<file path=docProps/app.xml><?xml version="1.0" encoding="utf-8"?>
<Properties xmlns="http://schemas.openxmlformats.org/officeDocument/2006/extended-properties" xmlns:vt="http://schemas.openxmlformats.org/officeDocument/2006/docPropsVTypes">
  <Template>Office Theme</Template>
  <TotalTime>2535</TotalTime>
  <Words>2214</Words>
  <Application>Microsoft Office PowerPoint</Application>
  <PresentationFormat>Widescreen</PresentationFormat>
  <Paragraphs>370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Arial</vt:lpstr>
      <vt:lpstr>Calibri Light</vt:lpstr>
      <vt:lpstr>Calibri</vt:lpstr>
      <vt:lpstr>宋体</vt:lpstr>
      <vt:lpstr>Ricepaper</vt:lpstr>
      <vt:lpstr>PowerPoint Presentation</vt:lpstr>
      <vt:lpstr>Pass parameters to Subroutines</vt:lpstr>
      <vt:lpstr>Pass parameters to Subroutines</vt:lpstr>
      <vt:lpstr>Pass parameters to Subroutines</vt:lpstr>
      <vt:lpstr>Pass parameters to Subroutines</vt:lpstr>
      <vt:lpstr>Pass parameters to Subroutines</vt:lpstr>
      <vt:lpstr>Pass parameters to Subroutines</vt:lpstr>
      <vt:lpstr>Pass parameters to Subroutines – Point BP</vt:lpstr>
      <vt:lpstr>Pass parameters to Subroutines – Point BP</vt:lpstr>
      <vt:lpstr>Pass parameters to Subroutines – Point BP</vt:lpstr>
      <vt:lpstr>Pass parameters to Subroutines – Keep track of BP</vt:lpstr>
      <vt:lpstr>Pass parameters to Subroutines – Keep track of BP</vt:lpstr>
      <vt:lpstr>Pass parameters to Subroutines – Keep track of BP</vt:lpstr>
      <vt:lpstr>Pass parameters to Subroutines</vt:lpstr>
      <vt:lpstr>Pass parameters to Subroutines</vt:lpstr>
      <vt:lpstr>Pass parameters to Subroutines</vt:lpstr>
      <vt:lpstr>Pass parameters to Subroutines</vt:lpstr>
      <vt:lpstr>Pass parameters to Subroutines</vt:lpstr>
      <vt:lpstr>Pass parameters to Subroutines</vt:lpstr>
      <vt:lpstr>Pass parameters to Subroutines</vt:lpstr>
      <vt:lpstr>Pass parameters to Subroutines</vt:lpstr>
      <vt:lpstr>Local Variables</vt:lpstr>
      <vt:lpstr>Local Variables</vt:lpstr>
      <vt:lpstr>Local Variables</vt:lpstr>
      <vt:lpstr>Local Variables</vt:lpstr>
      <vt:lpstr>Local Variables</vt:lpstr>
      <vt:lpstr>Local Variables</vt:lpstr>
      <vt:lpstr>Local Variables</vt:lpstr>
      <vt:lpstr>Local Variables</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1551</cp:revision>
  <cp:lastPrinted>1601-01-01T00:00:00Z</cp:lastPrinted>
  <dcterms:created xsi:type="dcterms:W3CDTF">2003-04-07T11:54:57Z</dcterms:created>
  <dcterms:modified xsi:type="dcterms:W3CDTF">2022-11-17T13:13:04Z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