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entation.xml" ContentType="application/vnd.openxmlformats-officedocument.presentationml.presentation.main+xml"/>
  <Override PartName="/ppt/slides/slide41.xml" ContentType="application/vnd.openxmlformats-officedocument.presentationml.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34.xml" ContentType="application/vnd.openxmlformats-officedocument.presentationml.slideLayout+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notesSlides/notesSlide38.xml" ContentType="application/vnd.openxmlformats-officedocument.presentationml.notesSlide+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Layouts/slideLayout6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5.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6" r:id="rId14"/>
  </p:sldMasterIdLst>
  <p:notesMasterIdLst>
    <p:notesMasterId r:id="rId69"/>
  </p:notesMasterIdLst>
  <p:sldIdLst>
    <p:sldId id="257" r:id="rId15"/>
    <p:sldId id="258" r:id="rId16"/>
    <p:sldId id="259" r:id="rId17"/>
    <p:sldId id="260" r:id="rId18"/>
    <p:sldId id="313" r:id="rId19"/>
    <p:sldId id="261" r:id="rId20"/>
    <p:sldId id="343" r:id="rId21"/>
    <p:sldId id="308" r:id="rId22"/>
    <p:sldId id="309" r:id="rId23"/>
    <p:sldId id="310" r:id="rId24"/>
    <p:sldId id="345" r:id="rId25"/>
    <p:sldId id="344" r:id="rId26"/>
    <p:sldId id="311" r:id="rId27"/>
    <p:sldId id="312" r:id="rId28"/>
    <p:sldId id="348" r:id="rId29"/>
    <p:sldId id="314" r:id="rId30"/>
    <p:sldId id="315" r:id="rId31"/>
    <p:sldId id="262" r:id="rId32"/>
    <p:sldId id="263" r:id="rId33"/>
    <p:sldId id="316" r:id="rId34"/>
    <p:sldId id="349" r:id="rId35"/>
    <p:sldId id="317" r:id="rId36"/>
    <p:sldId id="318" r:id="rId37"/>
    <p:sldId id="319" r:id="rId38"/>
    <p:sldId id="330" r:id="rId39"/>
    <p:sldId id="353" r:id="rId40"/>
    <p:sldId id="264" r:id="rId41"/>
    <p:sldId id="354" r:id="rId42"/>
    <p:sldId id="331" r:id="rId43"/>
    <p:sldId id="355" r:id="rId44"/>
    <p:sldId id="356" r:id="rId45"/>
    <p:sldId id="323" r:id="rId46"/>
    <p:sldId id="320" r:id="rId47"/>
    <p:sldId id="350" r:id="rId48"/>
    <p:sldId id="351" r:id="rId49"/>
    <p:sldId id="352" r:id="rId50"/>
    <p:sldId id="321" r:id="rId51"/>
    <p:sldId id="322" r:id="rId52"/>
    <p:sldId id="324" r:id="rId53"/>
    <p:sldId id="326" r:id="rId54"/>
    <p:sldId id="327" r:id="rId55"/>
    <p:sldId id="325" r:id="rId56"/>
    <p:sldId id="328" r:id="rId57"/>
    <p:sldId id="329" r:id="rId58"/>
    <p:sldId id="346" r:id="rId59"/>
    <p:sldId id="334" r:id="rId60"/>
    <p:sldId id="335" r:id="rId61"/>
    <p:sldId id="336" r:id="rId62"/>
    <p:sldId id="337" r:id="rId63"/>
    <p:sldId id="338" r:id="rId64"/>
    <p:sldId id="339" r:id="rId65"/>
    <p:sldId id="340" r:id="rId66"/>
    <p:sldId id="341" r:id="rId67"/>
    <p:sldId id="34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customXml" Target="../customXml/item1.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customXml" Target="../customXml/item3.xml"/><Relationship Id="rId7" Type="http://schemas.openxmlformats.org/officeDocument/2006/relationships/slideMaster" Target="slideMasters/slideMaster7.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55664-855D-4933-A87B-DB6996269E31}" type="datetimeFigureOut">
              <a:rPr lang="en-US" smtClean="0"/>
              <a:pPr/>
              <a:t>5/13/2019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549AD-AF0B-4513-95E6-C9E44733199B}" type="slidenum">
              <a:rPr lang="en-US" smtClean="0"/>
              <a:pPr/>
              <a:t>‹#›</a:t>
            </a:fld>
            <a:endParaRPr lang="en-US"/>
          </a:p>
        </p:txBody>
      </p:sp>
    </p:spTree>
    <p:extLst>
      <p:ext uri="{BB962C8B-B14F-4D97-AF65-F5344CB8AC3E}">
        <p14:creationId xmlns:p14="http://schemas.microsoft.com/office/powerpoint/2010/main" val="221953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1</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490862-3E63-4FB6-B517-71B0036D6D5F}" type="slidenum">
              <a:rPr lang="en-US">
                <a:solidFill>
                  <a:prstClr val="black"/>
                </a:solidFill>
              </a:rPr>
              <a:pPr eaLnBrk="1" hangingPunct="1"/>
              <a:t>13</a:t>
            </a:fld>
            <a:endParaRPr lang="en-US">
              <a:solidFill>
                <a:prstClr val="black"/>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76D08F-0878-4242-8A08-17EC241F80C1}" type="slidenum">
              <a:rPr lang="en-US">
                <a:solidFill>
                  <a:prstClr val="black"/>
                </a:solidFill>
              </a:rPr>
              <a:pPr eaLnBrk="1" hangingPunct="1"/>
              <a:t>14</a:t>
            </a:fld>
            <a:endParaRPr lang="en-US">
              <a:solidFill>
                <a:prstClr val="black"/>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15</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408C70-62C9-4D52-B8E3-005737433EFD}" type="slidenum">
              <a:rPr lang="en-US">
                <a:solidFill>
                  <a:prstClr val="black"/>
                </a:solidFill>
              </a:rPr>
              <a:pPr eaLnBrk="1" hangingPunct="1"/>
              <a:t>16</a:t>
            </a:fld>
            <a:endParaRPr lang="en-US">
              <a:solidFill>
                <a:prstClr val="black"/>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080102-23A2-4687-BAF2-7CCA2037248F}" type="slidenum">
              <a:rPr lang="en-US">
                <a:solidFill>
                  <a:prstClr val="black"/>
                </a:solidFill>
              </a:rPr>
              <a:pPr eaLnBrk="1" hangingPunct="1"/>
              <a:t>17</a:t>
            </a:fld>
            <a:endParaRPr lang="en-US">
              <a:solidFill>
                <a:prstClr val="black"/>
              </a:solidFill>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18</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19</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769BB00-A08F-4FC0-9763-2476FD885D99}" type="slidenum">
              <a:rPr lang="en-US">
                <a:solidFill>
                  <a:prstClr val="black"/>
                </a:solidFill>
              </a:rPr>
              <a:pPr eaLnBrk="1" hangingPunct="1"/>
              <a:t>20</a:t>
            </a:fld>
            <a:endParaRPr lang="en-US">
              <a:solidFill>
                <a:prstClr val="black"/>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21</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26DA33-B6CA-47C8-BC5E-37541E74AA31}" type="slidenum">
              <a:rPr lang="en-US">
                <a:solidFill>
                  <a:prstClr val="black"/>
                </a:solidFill>
              </a:rPr>
              <a:pPr eaLnBrk="1" hangingPunct="1"/>
              <a:t>22</a:t>
            </a:fld>
            <a:endParaRPr lang="en-US">
              <a:solidFill>
                <a:prstClr val="black"/>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2</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0BB0EB-F598-4E00-ACF8-03BE31B9777D}" type="slidenum">
              <a:rPr lang="en-US">
                <a:solidFill>
                  <a:prstClr val="black"/>
                </a:solidFill>
              </a:rPr>
              <a:pPr eaLnBrk="1" hangingPunct="1"/>
              <a:t>23</a:t>
            </a:fld>
            <a:endParaRPr lang="en-US">
              <a:solidFill>
                <a:prstClr val="black"/>
              </a:solidFill>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3A486CE-83A0-4009-9DF9-3103DAEC8957}" type="slidenum">
              <a:rPr lang="en-US">
                <a:solidFill>
                  <a:prstClr val="black"/>
                </a:solidFill>
              </a:rPr>
              <a:pPr eaLnBrk="1" hangingPunct="1"/>
              <a:t>24</a:t>
            </a:fld>
            <a:endParaRPr lang="en-US">
              <a:solidFill>
                <a:prstClr val="black"/>
              </a:solidFill>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7B025A-B7F0-47AC-AC8C-BDE02EAEB5FA}" type="slidenum">
              <a:rPr lang="en-US">
                <a:solidFill>
                  <a:prstClr val="black"/>
                </a:solidFill>
              </a:rPr>
              <a:pPr eaLnBrk="1" hangingPunct="1"/>
              <a:t>25</a:t>
            </a:fld>
            <a:endParaRPr lang="en-US">
              <a:solidFill>
                <a:prstClr val="black"/>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26</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27</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28</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150502-9D80-41D1-8D98-7A00E974F14E}" type="slidenum">
              <a:rPr lang="en-US">
                <a:solidFill>
                  <a:prstClr val="black"/>
                </a:solidFill>
              </a:rPr>
              <a:pPr eaLnBrk="1" hangingPunct="1"/>
              <a:t>29</a:t>
            </a:fld>
            <a:endParaRPr lang="en-US">
              <a:solidFill>
                <a:prstClr val="black"/>
              </a:solidFill>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7012BF-5F40-4D1C-8F1C-F11D2E05B2CE}" type="slidenum">
              <a:rPr lang="en-US">
                <a:solidFill>
                  <a:prstClr val="black"/>
                </a:solidFill>
              </a:rPr>
              <a:pPr eaLnBrk="1" hangingPunct="1"/>
              <a:t>30</a:t>
            </a:fld>
            <a:endParaRPr lang="en-US">
              <a:solidFill>
                <a:prstClr val="black"/>
              </a:solidFill>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31</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E45632-FCA1-4E31-BDFE-87B06BE94BF9}" type="slidenum">
              <a:rPr lang="en-US">
                <a:solidFill>
                  <a:prstClr val="black"/>
                </a:solidFill>
              </a:rPr>
              <a:pPr eaLnBrk="1" hangingPunct="1"/>
              <a:t>32</a:t>
            </a:fld>
            <a:endParaRPr lang="en-US">
              <a:solidFill>
                <a:prstClr val="black"/>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3</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609FDE-79AA-4E24-B24B-0B14D007EE13}" type="slidenum">
              <a:rPr lang="en-US">
                <a:solidFill>
                  <a:prstClr val="black"/>
                </a:solidFill>
              </a:rPr>
              <a:pPr eaLnBrk="1" hangingPunct="1"/>
              <a:t>33</a:t>
            </a:fld>
            <a:endParaRPr lang="en-US">
              <a:solidFill>
                <a:prstClr val="black"/>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34</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35</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36</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9BE2DEF-BCA1-434F-81F0-67E4A23B2B21}" type="slidenum">
              <a:rPr lang="en-US">
                <a:solidFill>
                  <a:prstClr val="black"/>
                </a:solidFill>
              </a:rPr>
              <a:pPr eaLnBrk="1" hangingPunct="1"/>
              <a:t>37</a:t>
            </a:fld>
            <a:endParaRPr lang="en-US">
              <a:solidFill>
                <a:prstClr val="black"/>
              </a:solidFill>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B7183E-847F-4EBC-8082-DAF8517F9C19}" type="slidenum">
              <a:rPr lang="en-US">
                <a:solidFill>
                  <a:prstClr val="black"/>
                </a:solidFill>
              </a:rPr>
              <a:pPr eaLnBrk="1" hangingPunct="1"/>
              <a:t>38</a:t>
            </a:fld>
            <a:endParaRPr lang="en-US">
              <a:solidFill>
                <a:prstClr val="black"/>
              </a:solidFill>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16DF988-95F7-42E3-A345-65E56D1A2FEE}" type="slidenum">
              <a:rPr lang="en-US">
                <a:solidFill>
                  <a:prstClr val="black"/>
                </a:solidFill>
              </a:rPr>
              <a:pPr eaLnBrk="1" hangingPunct="1"/>
              <a:t>39</a:t>
            </a:fld>
            <a:endParaRPr lang="en-US">
              <a:solidFill>
                <a:prstClr val="black"/>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F2BD46-64B9-45B6-AE3C-E33E007C42C8}" type="slidenum">
              <a:rPr lang="en-US">
                <a:solidFill>
                  <a:prstClr val="black"/>
                </a:solidFill>
              </a:rPr>
              <a:pPr eaLnBrk="1" hangingPunct="1"/>
              <a:t>40</a:t>
            </a:fld>
            <a:endParaRPr lang="en-US">
              <a:solidFill>
                <a:prstClr val="black"/>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502233C-A857-4842-9CDA-BE9146369F01}" type="slidenum">
              <a:rPr lang="en-US">
                <a:solidFill>
                  <a:prstClr val="black"/>
                </a:solidFill>
              </a:rPr>
              <a:pPr eaLnBrk="1" hangingPunct="1"/>
              <a:t>41</a:t>
            </a:fld>
            <a:endParaRPr lang="en-US">
              <a:solidFill>
                <a:prstClr val="black"/>
              </a:solidFill>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4C781B-351E-4D2E-AEBB-26C9CFAF189F}" type="slidenum">
              <a:rPr lang="en-US">
                <a:solidFill>
                  <a:prstClr val="black"/>
                </a:solidFill>
              </a:rPr>
              <a:pPr eaLnBrk="1" hangingPunct="1"/>
              <a:t>42</a:t>
            </a:fld>
            <a:endParaRPr lang="en-US">
              <a:solidFill>
                <a:prstClr val="black"/>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4</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1B7B528-612C-4FE7-B5CF-3FD3238871BD}" type="slidenum">
              <a:rPr lang="en-US">
                <a:solidFill>
                  <a:prstClr val="black"/>
                </a:solidFill>
              </a:rPr>
              <a:pPr eaLnBrk="1" hangingPunct="1"/>
              <a:t>43</a:t>
            </a:fld>
            <a:endParaRPr lang="en-US">
              <a:solidFill>
                <a:prstClr val="black"/>
              </a:solidFill>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7B6EEE-B142-47B0-A1DA-D5B222C32680}" type="slidenum">
              <a:rPr lang="en-US">
                <a:solidFill>
                  <a:prstClr val="black"/>
                </a:solidFill>
              </a:rPr>
              <a:pPr eaLnBrk="1" hangingPunct="1"/>
              <a:t>44</a:t>
            </a:fld>
            <a:endParaRPr lang="en-US">
              <a:solidFill>
                <a:prstClr val="black"/>
              </a:solidFill>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703C7D-EA03-45B6-9540-14DF9EF23AAB}" type="slidenum">
              <a:rPr lang="en-US">
                <a:solidFill>
                  <a:prstClr val="black"/>
                </a:solidFill>
              </a:rPr>
              <a:pPr eaLnBrk="1" hangingPunct="1"/>
              <a:t>45</a:t>
            </a:fld>
            <a:endParaRPr lang="en-US">
              <a:solidFill>
                <a:prstClr val="black"/>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CF05A9B-9E61-4811-BE4D-3B17D44405B5}" type="slidenum">
              <a:rPr lang="en-US">
                <a:solidFill>
                  <a:prstClr val="black"/>
                </a:solidFill>
              </a:rPr>
              <a:pPr eaLnBrk="1" hangingPunct="1"/>
              <a:t>46</a:t>
            </a:fld>
            <a:endParaRPr lang="en-US">
              <a:solidFill>
                <a:prstClr val="black"/>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E15F04-CAFF-4257-B353-E5D5A1C480C2}" type="slidenum">
              <a:rPr lang="en-US">
                <a:solidFill>
                  <a:prstClr val="black"/>
                </a:solidFill>
              </a:rPr>
              <a:pPr eaLnBrk="1" hangingPunct="1"/>
              <a:t>47</a:t>
            </a:fld>
            <a:endParaRPr lang="en-US">
              <a:solidFill>
                <a:prstClr val="black"/>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F2E2D90-8EC4-4F4F-BA7B-1E6F70914CD1}" type="slidenum">
              <a:rPr lang="en-US">
                <a:solidFill>
                  <a:prstClr val="black"/>
                </a:solidFill>
              </a:rPr>
              <a:pPr eaLnBrk="1" hangingPunct="1"/>
              <a:t>48</a:t>
            </a:fld>
            <a:endParaRPr lang="en-US">
              <a:solidFill>
                <a:prstClr val="black"/>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C56742-767A-467B-9E9C-5B964F4516DB}" type="slidenum">
              <a:rPr lang="en-US">
                <a:solidFill>
                  <a:prstClr val="black"/>
                </a:solidFill>
              </a:rPr>
              <a:pPr eaLnBrk="1" hangingPunct="1"/>
              <a:t>49</a:t>
            </a:fld>
            <a:endParaRPr lang="en-US">
              <a:solidFill>
                <a:prstClr val="black"/>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6857DD-923D-46AF-94DA-6E806B99A7CC}" type="slidenum">
              <a:rPr lang="en-US">
                <a:solidFill>
                  <a:prstClr val="black"/>
                </a:solidFill>
              </a:rPr>
              <a:pPr eaLnBrk="1" hangingPunct="1"/>
              <a:t>50</a:t>
            </a:fld>
            <a:endParaRPr lang="en-US">
              <a:solidFill>
                <a:prstClr val="black"/>
              </a:solidFill>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10F3D5-245A-489D-AD3F-796363949D4C}" type="slidenum">
              <a:rPr lang="en-US">
                <a:solidFill>
                  <a:prstClr val="black"/>
                </a:solidFill>
              </a:rPr>
              <a:pPr eaLnBrk="1" hangingPunct="1"/>
              <a:t>51</a:t>
            </a:fld>
            <a:endParaRPr lang="en-US">
              <a:solidFill>
                <a:prstClr val="black"/>
              </a:solidFill>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6A8013-CB7B-47C0-B39D-E63C97A0252A}" type="slidenum">
              <a:rPr lang="en-US">
                <a:solidFill>
                  <a:prstClr val="black"/>
                </a:solidFill>
              </a:rPr>
              <a:pPr eaLnBrk="1" hangingPunct="1"/>
              <a:t>52</a:t>
            </a:fld>
            <a:endParaRPr lang="en-US">
              <a:solidFill>
                <a:prstClr val="black"/>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00F348-3F09-42F3-A7B1-486B12A19879}" type="slidenum">
              <a:rPr lang="en-US">
                <a:solidFill>
                  <a:prstClr val="black"/>
                </a:solidFill>
              </a:rPr>
              <a:pPr eaLnBrk="1" hangingPunct="1"/>
              <a:t>5</a:t>
            </a:fld>
            <a:endParaRPr lang="en-US">
              <a:solidFill>
                <a:prstClr val="black"/>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9BE49D-EABC-4113-965C-37FFDF91528B}" type="slidenum">
              <a:rPr lang="en-US">
                <a:solidFill>
                  <a:prstClr val="black"/>
                </a:solidFill>
              </a:rPr>
              <a:pPr eaLnBrk="1" hangingPunct="1"/>
              <a:t>53</a:t>
            </a:fld>
            <a:endParaRPr lang="en-US">
              <a:solidFill>
                <a:prstClr val="black"/>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818E57-403D-40BE-B7CC-3C0BA2FD54CB}" type="slidenum">
              <a:rPr lang="en-US">
                <a:solidFill>
                  <a:prstClr val="black"/>
                </a:solidFill>
              </a:rPr>
              <a:pPr eaLnBrk="1" hangingPunct="1"/>
              <a:t>54</a:t>
            </a:fld>
            <a:endParaRPr lang="en-US">
              <a:solidFill>
                <a:prstClr val="black"/>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926DB-D094-4481-B3FE-F42A6ACFF45B}" type="slidenum">
              <a:rPr lang="en-US">
                <a:solidFill>
                  <a:prstClr val="black"/>
                </a:solidFill>
              </a:rPr>
              <a:pPr/>
              <a:t>6</a:t>
            </a:fld>
            <a:endParaRPr lang="en-US">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52F355-9D7E-475B-8DA1-76992A6493EC}" type="slidenum">
              <a:rPr lang="en-US">
                <a:solidFill>
                  <a:prstClr val="black"/>
                </a:solidFill>
              </a:rPr>
              <a:pPr eaLnBrk="1" hangingPunct="1"/>
              <a:t>8</a:t>
            </a:fld>
            <a:endParaRPr lang="en-US">
              <a:solidFill>
                <a:prstClr val="black"/>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45E5C5-F0CB-4BED-8ADB-329E21B2338C}" type="slidenum">
              <a:rPr lang="en-US">
                <a:solidFill>
                  <a:prstClr val="black"/>
                </a:solidFill>
              </a:rPr>
              <a:pPr eaLnBrk="1" hangingPunct="1"/>
              <a:t>9</a:t>
            </a:fld>
            <a:endParaRPr lang="en-US">
              <a:solidFill>
                <a:prstClr val="black"/>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0BC569-A98A-496A-98DD-E77EEFCCDA99}" type="slidenum">
              <a:rPr lang="en-US">
                <a:solidFill>
                  <a:prstClr val="black"/>
                </a:solidFill>
              </a:rPr>
              <a:pPr eaLnBrk="1" hangingPunct="1"/>
              <a:t>10</a:t>
            </a:fld>
            <a:endParaRPr lang="en-US">
              <a:solidFill>
                <a:prstClr val="black"/>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14400" y="4343400"/>
            <a:ext cx="5029200" cy="4114800"/>
          </a:xfrm>
          <a:noFill/>
        </p:spPr>
        <p:txBody>
          <a:bodyPr/>
          <a:lstStyle/>
          <a:p>
            <a:pPr eaLnBrk="1" hangingPunct="1"/>
            <a:endParaRPr lang="en-US">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0"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extLst>
            <a:ext uri="{909E8E84-426E-40DD-AFC4-6F175D3DCCD1}">
              <a14:hiddenFill xmlns:a14="http://schemas.microsoft.com/office/drawing/2010/main">
                <a:solidFill>
                  <a:srgbClr val="FFFFFF"/>
                </a:solidFill>
              </a14:hiddenFill>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7173" name="Rectangle 5"/>
          <p:cNvSpPr>
            <a:spLocks noGrp="1" noChangeArrowheads="1"/>
          </p:cNvSpPr>
          <p:nvPr>
            <p:ph type="dt" sz="half" idx="2"/>
          </p:nvPr>
        </p:nvSpPr>
        <p:spPr/>
        <p:txBody>
          <a:bodyPr/>
          <a:lstStyle>
            <a:lvl1pPr>
              <a:defRPr/>
            </a:lvl1pPr>
          </a:lstStyle>
          <a:p>
            <a:endParaRPr lang="en-US">
              <a:solidFill>
                <a:srgbClr val="000000"/>
              </a:solidFill>
            </a:endParaRPr>
          </a:p>
        </p:txBody>
      </p:sp>
      <p:sp>
        <p:nvSpPr>
          <p:cNvPr id="7174" name="Rectangle 6"/>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7175" name="Rectangle 7"/>
          <p:cNvSpPr>
            <a:spLocks noGrp="1" noChangeArrowheads="1"/>
          </p:cNvSpPr>
          <p:nvPr>
            <p:ph type="sldNum" sz="quarter" idx="4"/>
          </p:nvPr>
        </p:nvSpPr>
        <p:spPr/>
        <p:txBody>
          <a:bodyPr/>
          <a:lstStyle>
            <a:lvl1pPr>
              <a:defRPr/>
            </a:lvl1pPr>
          </a:lstStyle>
          <a:p>
            <a:fld id="{CBE31C32-8FA0-40D6-B578-D822705123C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127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27971D9-BC7B-4627-BC59-E7A4ABB984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527506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4258128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73573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48473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2497299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231113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376723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5597433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631256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17807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93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DA31D19-DAA6-4F41-93A1-EF7ADED54B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148651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186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19061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9693057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024234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11572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050300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7528087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5082443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667335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7774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80364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0662788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623698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333538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818723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5965255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604758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27507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919875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935826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4126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6118555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726339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45684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75621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603888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2071059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002437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280294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93246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7394283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11266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31216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983231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198524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127651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22993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394181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283844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114103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5625082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4261364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580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1593170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5444895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4326045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8698239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562620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367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43200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55990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6412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2395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B2103A-A291-44BC-A7BB-DE27E6D3C8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20601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35745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05546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52620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0647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9940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0166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99732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55003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7762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656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21DFE02-3F2A-45DE-85DA-5E8AD442BAE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887934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2328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66167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7978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3331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963685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710490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66581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41315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79062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8826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69361F1-3858-4A86-9EA8-2F313E29EC0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965901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669999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325601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82925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591295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35318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13519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1684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692460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46970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1106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17C3476-CAB7-404C-B785-F133A29B39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61862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65886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57196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42104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52948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176192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211545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740084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93187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359349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575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A64A5C1-6BF3-41CC-AFFE-B89361098B6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682571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34988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097943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56098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361414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655420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267881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363850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31611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92930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0397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3B6D7D0-3CD5-4E21-88E6-275BF12BF9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317215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66074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06738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415897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648944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847074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74455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30728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350210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18390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6945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A989365-DD60-4B2A-A055-9D39D3AC6CC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366081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69611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3388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765686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68224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53151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22310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743039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2235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37042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ircuit"/>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717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p:txBody>
          <a:bodyPr/>
          <a:lstStyle>
            <a:lvl1pPr>
              <a:defRPr smtClean="0"/>
            </a:lvl1pPr>
          </a:lstStyle>
          <a:p>
            <a:pPr>
              <a:defRPr/>
            </a:pPr>
            <a:fld id="{AFD2144C-426C-447E-8A7E-9352A0473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036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83348E6-1BDD-4966-8FC6-60025D88AC6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6144169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006B7428-D06E-4697-A077-58B527A67D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649267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90E9C943-2CC7-4AB8-BA7D-AE0FC344C8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762487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A906DA5-0D9B-4308-B4AA-5A74807720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7944555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92A729FB-481B-4B72-A213-35850C2CDC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3199656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82898820-AAB4-4BAD-8C01-E95A47A05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801764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213FB44-9343-48CA-836C-9569DF2FDA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1951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FA00D79-A914-4A1B-B22C-F06BA36B1B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203060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43004EF-BCF3-4566-BF3A-AE299CAC72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94856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C9DBA51-B74B-4DDC-9453-B02AB3AE7F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638420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39BF657-B7A1-4586-B746-DB8E6C85269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968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atin typeface="+mn-lt"/>
              </a:defRPr>
            </a:lvl1pPr>
          </a:lstStyle>
          <a:p>
            <a:pPr fontAlgn="base">
              <a:spcBef>
                <a:spcPct val="0"/>
              </a:spcBef>
              <a:spcAft>
                <a:spcPct val="0"/>
              </a:spcAft>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fontAlgn="base">
              <a:spcBef>
                <a:spcPct val="0"/>
              </a:spcBef>
              <a:spcAft>
                <a:spcPct val="0"/>
              </a:spcAft>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mn-lt"/>
              </a:defRPr>
            </a:lvl1pPr>
          </a:lstStyle>
          <a:p>
            <a:pPr fontAlgn="base">
              <a:spcBef>
                <a:spcPct val="0"/>
              </a:spcBef>
              <a:spcAft>
                <a:spcPct val="0"/>
              </a:spcAft>
            </a:pPr>
            <a:fld id="{ED35B7B4-DCC1-4B97-8857-5BA405CBFA92}"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096219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Arial" charset="0"/>
        </a:defRPr>
      </a:lvl2pPr>
      <a:lvl3pPr algn="ctr" rtl="0" fontAlgn="base">
        <a:spcBef>
          <a:spcPct val="0"/>
        </a:spcBef>
        <a:spcAft>
          <a:spcPct val="0"/>
        </a:spcAft>
        <a:defRPr sz="4400">
          <a:solidFill>
            <a:schemeClr val="tx2"/>
          </a:solidFill>
          <a:latin typeface="Times New Roman" pitchFamily="18" charset="0"/>
          <a:cs typeface="Arial" charset="0"/>
        </a:defRPr>
      </a:lvl3pPr>
      <a:lvl4pPr algn="ctr" rtl="0" fontAlgn="base">
        <a:spcBef>
          <a:spcPct val="0"/>
        </a:spcBef>
        <a:spcAft>
          <a:spcPct val="0"/>
        </a:spcAft>
        <a:defRPr sz="4400">
          <a:solidFill>
            <a:schemeClr val="tx2"/>
          </a:solidFill>
          <a:latin typeface="Times New Roman" pitchFamily="18" charset="0"/>
          <a:cs typeface="Arial" charset="0"/>
        </a:defRPr>
      </a:lvl4pPr>
      <a:lvl5pPr algn="ctr" rtl="0" fontAlgn="base">
        <a:spcBef>
          <a:spcPct val="0"/>
        </a:spcBef>
        <a:spcAft>
          <a:spcPct val="0"/>
        </a:spcAft>
        <a:defRPr sz="4400">
          <a:solidFill>
            <a:schemeClr val="tx2"/>
          </a:solidFill>
          <a:latin typeface="Times New Roman" pitchFamily="18"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25068997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25402771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21656420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19869714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25573284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7401690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0218544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0802552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8668732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2082475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0599574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262365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ircuit"/>
          <p:cNvPicPr>
            <a:picLocks noChangeAspect="1" noChangeArrowheads="1"/>
          </p:cNvPicPr>
          <p:nvPr/>
        </p:nvPicPr>
        <p:blipFill>
          <a:blip r:embed="rId13" cstate="print">
            <a:lum bright="24000" contrast="-30000"/>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smtClean="0">
                <a:latin typeface="+mn-lt"/>
                <a:cs typeface="Arial" pitchFamily="34" charset="0"/>
              </a:defRPr>
            </a:lvl1pPr>
          </a:lstStyle>
          <a:p>
            <a:pPr fontAlgn="base">
              <a:spcBef>
                <a:spcPct val="0"/>
              </a:spcBef>
              <a:spcAft>
                <a:spcPct val="0"/>
              </a:spcAft>
              <a:defRPr/>
            </a:pPr>
            <a:endParaRPr lang="en-US">
              <a:solidFill>
                <a:srgbClr val="000000"/>
              </a:solidFill>
            </a:endParaRPr>
          </a:p>
        </p:txBody>
      </p:sp>
      <p:sp>
        <p:nvSpPr>
          <p:cNvPr id="615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smtClean="0">
                <a:latin typeface="+mn-lt"/>
                <a:cs typeface="Arial" pitchFamily="34" charset="0"/>
              </a:defRPr>
            </a:lvl1pPr>
          </a:lstStyle>
          <a:p>
            <a:pPr fontAlgn="base">
              <a:spcBef>
                <a:spcPct val="0"/>
              </a:spcBef>
              <a:spcAft>
                <a:spcPct val="0"/>
              </a:spcAft>
              <a:defRPr/>
            </a:pPr>
            <a:fld id="{294F610E-3BF7-417A-BC55-7340B45631B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4038405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3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8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8.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0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subTitle" idx="1"/>
          </p:nvPr>
        </p:nvSpPr>
        <p:spPr>
          <a:xfrm>
            <a:off x="381000" y="3429000"/>
            <a:ext cx="7772400" cy="1524000"/>
          </a:xfrm>
          <a:ln/>
          <a:extLst>
            <a:ext uri="{91240B29-F687-4F45-9708-019B960494DF}">
              <a14:hiddenLine xmlns:a14="http://schemas.microsoft.com/office/drawing/2010/main" w="9525" cmpd="sng">
                <a:solidFill>
                  <a:schemeClr val="tx1"/>
                </a:solidFill>
                <a:miter lim="800000"/>
                <a:headEnd/>
                <a:tailEnd/>
              </a14:hiddenLine>
            </a:ext>
          </a:extLst>
        </p:spPr>
        <p:txBody>
          <a:bodyPr/>
          <a:lstStyle/>
          <a:p>
            <a:pPr algn="r"/>
            <a:r>
              <a:rPr lang="en-US" sz="3600" b="1" i="1" dirty="0"/>
              <a:t>Assembly </a:t>
            </a:r>
            <a:r>
              <a:rPr lang="en-US" sz="3600" b="1" i="1"/>
              <a:t>Language Programming</a:t>
            </a:r>
            <a:endParaRPr lang="en-US" sz="2400" i="1" dirty="0"/>
          </a:p>
        </p:txBody>
      </p:sp>
      <p:sp>
        <p:nvSpPr>
          <p:cNvPr id="4" name="Rectangle 3"/>
          <p:cNvSpPr txBox="1">
            <a:spLocks noChangeArrowheads="1"/>
          </p:cNvSpPr>
          <p:nvPr/>
        </p:nvSpPr>
        <p:spPr bwMode="auto">
          <a:xfrm>
            <a:off x="17489" y="1676400"/>
            <a:ext cx="64008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altLang="en-US" kern="0" dirty="0"/>
              <a:t> Conditional Processing</a:t>
            </a:r>
          </a:p>
        </p:txBody>
      </p:sp>
    </p:spTree>
    <p:extLst>
      <p:ext uri="{BB962C8B-B14F-4D97-AF65-F5344CB8AC3E}">
        <p14:creationId xmlns:p14="http://schemas.microsoft.com/office/powerpoint/2010/main" val="391663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04800" y="152400"/>
            <a:ext cx="83820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Tx/>
              <a:buBlip>
                <a:blip r:embed="rId3"/>
              </a:buBlip>
            </a:pPr>
            <a:r>
              <a:rPr lang="en-US" sz="3600" dirty="0">
                <a:solidFill>
                  <a:srgbClr val="000000"/>
                </a:solidFill>
              </a:rPr>
              <a:t> </a:t>
            </a:r>
            <a:r>
              <a:rPr lang="en-US" sz="3600" b="1" dirty="0">
                <a:solidFill>
                  <a:srgbClr val="000000"/>
                </a:solidFill>
                <a:latin typeface="Arial" charset="0"/>
              </a:rPr>
              <a:t>Single–Flag Jumps</a:t>
            </a:r>
            <a:br>
              <a:rPr lang="en-US" sz="3600" b="1" dirty="0">
                <a:solidFill>
                  <a:srgbClr val="000000"/>
                </a:solidFill>
                <a:latin typeface="Arial" charset="0"/>
              </a:rPr>
            </a:br>
            <a:r>
              <a:rPr lang="en-US" sz="3600" dirty="0">
                <a:solidFill>
                  <a:srgbClr val="000000"/>
                </a:solidFill>
                <a:latin typeface="Arial" charset="0"/>
              </a:rPr>
              <a:t> </a:t>
            </a:r>
            <a:br>
              <a:rPr lang="en-US" sz="3600" dirty="0">
                <a:solidFill>
                  <a:srgbClr val="000000"/>
                </a:solidFill>
                <a:latin typeface="Arial" charset="0"/>
              </a:rPr>
            </a:br>
            <a:br>
              <a:rPr lang="en-US" sz="3600" b="1" dirty="0">
                <a:solidFill>
                  <a:srgbClr val="000000"/>
                </a:solidFill>
                <a:latin typeface="Arial" charset="0"/>
              </a:rPr>
            </a:br>
            <a:endParaRPr lang="en-US" sz="3600" b="1" dirty="0">
              <a:solidFill>
                <a:srgbClr val="000000"/>
              </a:solidFill>
              <a:latin typeface="Arial"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74" y="712787"/>
            <a:ext cx="7848600" cy="592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0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03289" y="-36226"/>
            <a:ext cx="7772400" cy="1143000"/>
          </a:xfrm>
        </p:spPr>
        <p:txBody>
          <a:bodyPr/>
          <a:lstStyle/>
          <a:p>
            <a:pPr eaLnBrk="1" hangingPunct="1">
              <a:defRPr/>
            </a:pPr>
            <a:r>
              <a:rPr lang="en-US" altLang="en-US" sz="3600" dirty="0">
                <a:solidFill>
                  <a:srgbClr val="C00000"/>
                </a:solidFill>
              </a:rPr>
              <a:t>Applications</a:t>
            </a:r>
          </a:p>
        </p:txBody>
      </p:sp>
      <p:sp>
        <p:nvSpPr>
          <p:cNvPr id="31749" name="Text Box 3"/>
          <p:cNvSpPr txBox="1">
            <a:spLocks noChangeArrowheads="1"/>
          </p:cNvSpPr>
          <p:nvPr/>
        </p:nvSpPr>
        <p:spPr bwMode="auto">
          <a:xfrm>
            <a:off x="1600200" y="2209800"/>
            <a:ext cx="480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err="1">
                <a:latin typeface="Courier New" pitchFamily="49" charset="0"/>
              </a:rPr>
              <a:t>cmp</a:t>
            </a:r>
            <a:r>
              <a:rPr lang="en-US" altLang="en-US" sz="1800" b="1" dirty="0">
                <a:latin typeface="Courier New" pitchFamily="49" charset="0"/>
              </a:rPr>
              <a:t> </a:t>
            </a:r>
            <a:r>
              <a:rPr lang="en-US" altLang="en-US" sz="1800" b="1" dirty="0" err="1">
                <a:latin typeface="Courier New" pitchFamily="49" charset="0"/>
              </a:rPr>
              <a:t>ax,bx</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err="1">
                <a:latin typeface="Courier New" pitchFamily="49" charset="0"/>
              </a:rPr>
              <a:t>ja</a:t>
            </a:r>
            <a:r>
              <a:rPr lang="en-US" altLang="en-US" sz="1800" b="1" dirty="0">
                <a:latin typeface="Courier New" pitchFamily="49" charset="0"/>
              </a:rPr>
              <a:t>  Larger</a:t>
            </a:r>
          </a:p>
        </p:txBody>
      </p:sp>
      <p:sp>
        <p:nvSpPr>
          <p:cNvPr id="31750" name="Text Box 4"/>
          <p:cNvSpPr txBox="1">
            <a:spLocks noChangeArrowheads="1"/>
          </p:cNvSpPr>
          <p:nvPr/>
        </p:nvSpPr>
        <p:spPr bwMode="auto">
          <a:xfrm>
            <a:off x="487180" y="865981"/>
            <a:ext cx="76962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80000"/>
              </a:lnSpc>
              <a:spcBef>
                <a:spcPct val="50000"/>
              </a:spcBef>
              <a:buClrTx/>
            </a:pPr>
            <a:r>
              <a:rPr lang="en-US" altLang="en-US" sz="2100" dirty="0"/>
              <a:t>Task: Jump to a label if </a:t>
            </a:r>
            <a:r>
              <a:rPr lang="en-US" altLang="en-US" sz="2100" dirty="0">
                <a:solidFill>
                  <a:schemeClr val="tx2"/>
                </a:solidFill>
              </a:rPr>
              <a:t>unsigned</a:t>
            </a:r>
            <a:r>
              <a:rPr lang="en-US" altLang="en-US" sz="2100" dirty="0"/>
              <a:t>  AX is greater than  BX</a:t>
            </a:r>
          </a:p>
          <a:p>
            <a:pPr eaLnBrk="1" hangingPunct="1">
              <a:spcBef>
                <a:spcPct val="50000"/>
              </a:spcBef>
              <a:buClrTx/>
            </a:pPr>
            <a:r>
              <a:rPr lang="en-US" altLang="en-US" sz="2100" dirty="0"/>
              <a:t>Solution: Use CMP, followed by JA</a:t>
            </a:r>
          </a:p>
        </p:txBody>
      </p:sp>
      <p:sp>
        <p:nvSpPr>
          <p:cNvPr id="31751" name="Text Box 5"/>
          <p:cNvSpPr txBox="1">
            <a:spLocks noChangeArrowheads="1"/>
          </p:cNvSpPr>
          <p:nvPr/>
        </p:nvSpPr>
        <p:spPr bwMode="auto">
          <a:xfrm>
            <a:off x="1600200" y="4572000"/>
            <a:ext cx="480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9pPr>
          </a:lstStyle>
          <a:p>
            <a:pPr eaLnBrk="1" hangingPunct="1">
              <a:lnSpc>
                <a:spcPct val="50000"/>
              </a:lnSpc>
              <a:spcBef>
                <a:spcPct val="50000"/>
              </a:spcBef>
              <a:buClrTx/>
              <a:buFontTx/>
              <a:buNone/>
            </a:pPr>
            <a:r>
              <a:rPr lang="en-US" altLang="en-US" sz="1800" b="1" dirty="0" err="1">
                <a:latin typeface="Courier New" pitchFamily="49" charset="0"/>
              </a:rPr>
              <a:t>cmp</a:t>
            </a:r>
            <a:r>
              <a:rPr lang="en-US" altLang="en-US" sz="1800" b="1" dirty="0">
                <a:latin typeface="Courier New" pitchFamily="49" charset="0"/>
              </a:rPr>
              <a:t>  </a:t>
            </a:r>
            <a:r>
              <a:rPr lang="en-US" altLang="en-US" sz="1800" b="1" dirty="0" err="1">
                <a:latin typeface="Courier New" pitchFamily="49" charset="0"/>
              </a:rPr>
              <a:t>ax,bx</a:t>
            </a:r>
            <a:endParaRPr lang="en-US" altLang="en-US" sz="1800" b="1" dirty="0">
              <a:latin typeface="Courier New" pitchFamily="49" charset="0"/>
            </a:endParaRPr>
          </a:p>
          <a:p>
            <a:pPr eaLnBrk="1" hangingPunct="1">
              <a:lnSpc>
                <a:spcPct val="50000"/>
              </a:lnSpc>
              <a:spcBef>
                <a:spcPct val="50000"/>
              </a:spcBef>
              <a:buClrTx/>
              <a:buFontTx/>
              <a:buNone/>
            </a:pPr>
            <a:r>
              <a:rPr lang="en-US" altLang="en-US" sz="1800" b="1" dirty="0" err="1">
                <a:latin typeface="Courier New" pitchFamily="49" charset="0"/>
              </a:rPr>
              <a:t>jg</a:t>
            </a:r>
            <a:r>
              <a:rPr lang="en-US" altLang="en-US" sz="1800" b="1" dirty="0">
                <a:latin typeface="Courier New" pitchFamily="49" charset="0"/>
              </a:rPr>
              <a:t>  Greater</a:t>
            </a:r>
          </a:p>
        </p:txBody>
      </p:sp>
      <p:sp>
        <p:nvSpPr>
          <p:cNvPr id="31752" name="Text Box 6"/>
          <p:cNvSpPr txBox="1">
            <a:spLocks noChangeArrowheads="1"/>
          </p:cNvSpPr>
          <p:nvPr/>
        </p:nvSpPr>
        <p:spPr bwMode="auto">
          <a:xfrm>
            <a:off x="685800" y="3429000"/>
            <a:ext cx="7696200" cy="9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70000"/>
              </a:lnSpc>
              <a:spcBef>
                <a:spcPct val="50000"/>
              </a:spcBef>
              <a:buClrTx/>
            </a:pPr>
            <a:r>
              <a:rPr lang="en-US" altLang="en-US" sz="2100" dirty="0"/>
              <a:t>Task: Jump to a label if </a:t>
            </a:r>
            <a:r>
              <a:rPr lang="en-US" altLang="en-US" sz="2100" dirty="0">
                <a:solidFill>
                  <a:schemeClr val="tx2"/>
                </a:solidFill>
              </a:rPr>
              <a:t>signed</a:t>
            </a:r>
            <a:r>
              <a:rPr lang="en-US" altLang="en-US" sz="2100" dirty="0"/>
              <a:t>  AX is greater than  BX</a:t>
            </a:r>
          </a:p>
          <a:p>
            <a:pPr eaLnBrk="1" hangingPunct="1">
              <a:spcBef>
                <a:spcPct val="50000"/>
              </a:spcBef>
              <a:buClrTx/>
            </a:pPr>
            <a:r>
              <a:rPr lang="en-US" altLang="en-US" sz="2100" dirty="0"/>
              <a:t>Solution: Use CMP, followed by JG</a:t>
            </a:r>
          </a:p>
        </p:txBody>
      </p:sp>
    </p:spTree>
    <p:extLst>
      <p:ext uri="{BB962C8B-B14F-4D97-AF65-F5344CB8AC3E}">
        <p14:creationId xmlns:p14="http://schemas.microsoft.com/office/powerpoint/2010/main" val="404064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a:grpSpLocks/>
          </p:cNvGrpSpPr>
          <p:nvPr/>
        </p:nvGrpSpPr>
        <p:grpSpPr bwMode="auto">
          <a:xfrm>
            <a:off x="758825" y="1232941"/>
            <a:ext cx="7696200" cy="2286000"/>
            <a:chOff x="478" y="720"/>
            <a:chExt cx="4848" cy="1440"/>
          </a:xfrm>
        </p:grpSpPr>
        <p:sp>
          <p:nvSpPr>
            <p:cNvPr id="5" name="Text Box 3"/>
            <p:cNvSpPr txBox="1">
              <a:spLocks noChangeArrowheads="1"/>
            </p:cNvSpPr>
            <p:nvPr/>
          </p:nvSpPr>
          <p:spPr bwMode="auto">
            <a:xfrm>
              <a:off x="1008" y="1152"/>
              <a:ext cx="3024"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9pPr>
            </a:lstStyle>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mov Large,bx</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cmp ax,bx</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jna Next</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mov Large,ax</a:t>
              </a:r>
            </a:p>
            <a:p>
              <a:pPr marL="0" marR="0" lvl="0"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Next:</a:t>
              </a:r>
            </a:p>
          </p:txBody>
        </p:sp>
        <p:sp>
          <p:nvSpPr>
            <p:cNvPr id="6" name="Text Box 4"/>
            <p:cNvSpPr txBox="1">
              <a:spLocks noChangeArrowheads="1"/>
            </p:cNvSpPr>
            <p:nvPr/>
          </p:nvSpPr>
          <p:spPr bwMode="auto">
            <a:xfrm>
              <a:off x="478" y="720"/>
              <a:ext cx="48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228600" marR="0" lvl="0" indent="-228600" defTabSz="914400" eaLnBrk="1" fontAlgn="base" latinLnBrk="0" hangingPunct="1">
                <a:lnSpc>
                  <a:spcPct val="100000"/>
                </a:lnSpc>
                <a:spcBef>
                  <a:spcPct val="50000"/>
                </a:spcBef>
                <a:spcAft>
                  <a:spcPct val="0"/>
                </a:spcAft>
                <a:buClrTx/>
                <a:buSzTx/>
                <a:buFontTx/>
                <a:buChar char="•"/>
                <a:tabLst/>
                <a:defRPr/>
              </a:pPr>
              <a:r>
                <a:rPr kumimoji="0" lang="en-US" altLang="en-US" sz="2100" i="0" u="none" strike="noStrike" kern="0" cap="none" spc="0" normalizeH="0" baseline="0" noProof="0" dirty="0">
                  <a:ln>
                    <a:noFill/>
                  </a:ln>
                  <a:effectLst/>
                  <a:uLnTx/>
                  <a:uFillTx/>
                  <a:latin typeface="Arial" charset="0"/>
                </a:rPr>
                <a:t>Compare unsigned AX to BX, and copy the larger of the two into a variable named Large</a:t>
              </a:r>
            </a:p>
          </p:txBody>
        </p:sp>
      </p:grpSp>
      <p:grpSp>
        <p:nvGrpSpPr>
          <p:cNvPr id="7" name="Group 9"/>
          <p:cNvGrpSpPr>
            <a:grpSpLocks/>
          </p:cNvGrpSpPr>
          <p:nvPr/>
        </p:nvGrpSpPr>
        <p:grpSpPr bwMode="auto">
          <a:xfrm>
            <a:off x="762000" y="3657600"/>
            <a:ext cx="7696200" cy="2590800"/>
            <a:chOff x="480" y="2304"/>
            <a:chExt cx="4848" cy="1632"/>
          </a:xfrm>
        </p:grpSpPr>
        <p:sp>
          <p:nvSpPr>
            <p:cNvPr id="8" name="Text Box 6"/>
            <p:cNvSpPr txBox="1">
              <a:spLocks noChangeArrowheads="1"/>
            </p:cNvSpPr>
            <p:nvPr/>
          </p:nvSpPr>
          <p:spPr bwMode="auto">
            <a:xfrm>
              <a:off x="1008" y="2880"/>
              <a:ext cx="3024"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itchFamily="18" charset="0"/>
                </a:defRPr>
              </a:lvl9pPr>
            </a:lstStyle>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mov Small,ax</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cmp bx,ax</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jnl Next</a:t>
              </a:r>
            </a:p>
            <a:p>
              <a:pPr marL="0" marR="0" lvl="1"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mov Small,bx</a:t>
              </a:r>
            </a:p>
            <a:p>
              <a:pPr marL="0" marR="0" lvl="0" indent="0" defTabSz="914400" eaLnBrk="1" fontAlgn="base" latinLnBrk="0" hangingPunct="1">
                <a:lnSpc>
                  <a:spcPct val="50000"/>
                </a:lnSpc>
                <a:spcBef>
                  <a:spcPct val="50000"/>
                </a:spcBef>
                <a:spcAft>
                  <a:spcPct val="0"/>
                </a:spcAft>
                <a:buClrTx/>
                <a:buSzTx/>
                <a:buFontTx/>
                <a:buNone/>
                <a:tabLst>
                  <a:tab pos="457200" algn="l"/>
                  <a:tab pos="4114800" algn="l"/>
                </a:tabLst>
                <a:defRPr/>
              </a:pPr>
              <a:r>
                <a:rPr kumimoji="0" lang="en-US" altLang="en-US" sz="1800" i="0" u="none" strike="noStrike" kern="0" cap="none" spc="0" normalizeH="0" baseline="0" noProof="0">
                  <a:ln>
                    <a:noFill/>
                  </a:ln>
                  <a:effectLst/>
                  <a:uLnTx/>
                  <a:uFillTx/>
                  <a:latin typeface="Courier New" pitchFamily="49" charset="0"/>
                </a:rPr>
                <a:t>Next:</a:t>
              </a:r>
            </a:p>
          </p:txBody>
        </p:sp>
        <p:sp>
          <p:nvSpPr>
            <p:cNvPr id="9" name="Text Box 7"/>
            <p:cNvSpPr txBox="1">
              <a:spLocks noChangeArrowheads="1"/>
            </p:cNvSpPr>
            <p:nvPr/>
          </p:nvSpPr>
          <p:spPr bwMode="auto">
            <a:xfrm>
              <a:off x="480" y="2304"/>
              <a:ext cx="48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228600" marR="0" lvl="0" indent="-228600" defTabSz="914400" eaLnBrk="1" fontAlgn="base" latinLnBrk="0" hangingPunct="1">
                <a:lnSpc>
                  <a:spcPct val="100000"/>
                </a:lnSpc>
                <a:spcBef>
                  <a:spcPct val="50000"/>
                </a:spcBef>
                <a:spcAft>
                  <a:spcPct val="0"/>
                </a:spcAft>
                <a:buClrTx/>
                <a:buSzTx/>
                <a:buFontTx/>
                <a:buChar char="•"/>
                <a:tabLst/>
                <a:defRPr/>
              </a:pPr>
              <a:r>
                <a:rPr kumimoji="0" lang="en-US" altLang="en-US" sz="2100" i="0" u="none" strike="noStrike" kern="0" cap="none" spc="0" normalizeH="0" baseline="0" noProof="0">
                  <a:ln>
                    <a:noFill/>
                  </a:ln>
                  <a:effectLst/>
                  <a:uLnTx/>
                  <a:uFillTx/>
                  <a:latin typeface="Arial" charset="0"/>
                </a:rPr>
                <a:t>Compare signed AX to BX, and copy the smaller of the two into a variable named Small</a:t>
              </a:r>
            </a:p>
          </p:txBody>
        </p:sp>
      </p:grpSp>
      <p:sp>
        <p:nvSpPr>
          <p:cNvPr id="10" name="Rectangle 2"/>
          <p:cNvSpPr txBox="1">
            <a:spLocks noChangeArrowheads="1"/>
          </p:cNvSpPr>
          <p:nvPr/>
        </p:nvSpPr>
        <p:spPr>
          <a:xfrm>
            <a:off x="703289" y="-36226"/>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a:lstStyle>
          <a:p>
            <a:pPr eaLnBrk="1" hangingPunct="1">
              <a:defRPr/>
            </a:pPr>
            <a:r>
              <a:rPr lang="en-US" altLang="en-US" sz="3600" kern="0">
                <a:solidFill>
                  <a:srgbClr val="C00000"/>
                </a:solidFill>
              </a:rPr>
              <a:t>Applications</a:t>
            </a:r>
            <a:endParaRPr lang="en-US" altLang="en-US" sz="3600" kern="0" dirty="0">
              <a:solidFill>
                <a:srgbClr val="C00000"/>
              </a:solidFill>
            </a:endParaRPr>
          </a:p>
        </p:txBody>
      </p:sp>
    </p:spTree>
    <p:extLst>
      <p:ext uri="{BB962C8B-B14F-4D97-AF65-F5344CB8AC3E}">
        <p14:creationId xmlns:p14="http://schemas.microsoft.com/office/powerpoint/2010/main" val="34442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3048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a:solidFill>
                  <a:srgbClr val="000000"/>
                </a:solidFill>
              </a:rPr>
              <a:t> </a:t>
            </a:r>
            <a:r>
              <a:rPr lang="en-US" sz="2400">
                <a:solidFill>
                  <a:srgbClr val="FF0000"/>
                </a:solidFill>
              </a:rPr>
              <a:t>How The CPU Implement the Conditional Jump</a:t>
            </a:r>
            <a:r>
              <a:rPr lang="en-US" sz="2400">
                <a:solidFill>
                  <a:srgbClr val="000000"/>
                </a:solidFill>
              </a:rPr>
              <a:t>?</a:t>
            </a:r>
          </a:p>
          <a:p>
            <a:pPr algn="just" eaLnBrk="1" fontAlgn="base" hangingPunct="1">
              <a:spcBef>
                <a:spcPct val="50000"/>
              </a:spcBef>
              <a:spcAft>
                <a:spcPct val="0"/>
              </a:spcAft>
            </a:pPr>
            <a:r>
              <a:rPr lang="en-US">
                <a:solidFill>
                  <a:srgbClr val="000000"/>
                </a:solidFill>
              </a:rPr>
              <a:t> </a:t>
            </a:r>
            <a:r>
              <a:rPr lang="en-US" sz="2000">
                <a:solidFill>
                  <a:srgbClr val="000000"/>
                </a:solidFill>
              </a:rPr>
              <a:t>To implement a conditional jump, the CPU looks at the </a:t>
            </a:r>
            <a:r>
              <a:rPr lang="en-US" sz="2000">
                <a:solidFill>
                  <a:srgbClr val="FF0000"/>
                </a:solidFill>
              </a:rPr>
              <a:t>FLAGS</a:t>
            </a:r>
            <a:r>
              <a:rPr lang="en-US" sz="2000">
                <a:solidFill>
                  <a:srgbClr val="000000"/>
                </a:solidFill>
              </a:rPr>
              <a:t> register . You already know it reflects the result of the last thing the processor did. If the conditions for the Jump ( expressed as a combination of status flag settings ) are true, the CPU adjust the IP to point to the destination label, so that the instruction at this label will be done next. If the Jump condition if false, then IP is not altered; this means that next instruction in line be done.</a:t>
            </a:r>
          </a:p>
          <a:p>
            <a:pPr algn="just" eaLnBrk="1" fontAlgn="base" hangingPunct="1">
              <a:spcBef>
                <a:spcPct val="50000"/>
              </a:spcBef>
              <a:spcAft>
                <a:spcPct val="0"/>
              </a:spcAft>
            </a:pPr>
            <a:r>
              <a:rPr lang="en-US" sz="2000">
                <a:solidFill>
                  <a:srgbClr val="000000"/>
                </a:solidFill>
              </a:rPr>
              <a:t>Example: Program to display the IBM -256 ASCII code using : Conditional Jump Inst. JNZ , Jump if not zero.</a:t>
            </a:r>
          </a:p>
          <a:p>
            <a:pPr algn="just" eaLnBrk="1" fontAlgn="base" hangingPunct="1">
              <a:spcBef>
                <a:spcPct val="50000"/>
              </a:spcBef>
              <a:spcAft>
                <a:spcPct val="0"/>
              </a:spcAft>
              <a:buFontTx/>
              <a:buBlip>
                <a:blip r:embed="rId3"/>
              </a:buBlip>
            </a:pPr>
            <a:r>
              <a:rPr lang="en-US" sz="2000">
                <a:solidFill>
                  <a:srgbClr val="000000"/>
                </a:solidFill>
              </a:rPr>
              <a:t> Counter Register –CX is the loop counter, its initialized by 256 and is decremented after each character ,is displayed </a:t>
            </a:r>
          </a:p>
          <a:p>
            <a:pPr algn="just" eaLnBrk="1" fontAlgn="base" hangingPunct="1">
              <a:spcBef>
                <a:spcPct val="50000"/>
              </a:spcBef>
              <a:spcAft>
                <a:spcPct val="0"/>
              </a:spcAft>
              <a:buFontTx/>
              <a:buBlip>
                <a:blip r:embed="rId3"/>
              </a:buBlip>
            </a:pPr>
            <a:r>
              <a:rPr lang="en-US" sz="2000">
                <a:solidFill>
                  <a:srgbClr val="000000"/>
                </a:solidFill>
              </a:rPr>
              <a:t> JNZ inst. Is used to control the Print_Loop,</a:t>
            </a:r>
          </a:p>
          <a:p>
            <a:pPr algn="just" eaLnBrk="1" fontAlgn="base" hangingPunct="1">
              <a:spcBef>
                <a:spcPct val="50000"/>
              </a:spcBef>
              <a:spcAft>
                <a:spcPct val="0"/>
              </a:spcAft>
              <a:buFontTx/>
              <a:buBlip>
                <a:blip r:embed="rId3"/>
              </a:buBlip>
            </a:pPr>
            <a:r>
              <a:rPr lang="en-US" sz="2000">
                <a:solidFill>
                  <a:srgbClr val="000000"/>
                </a:solidFill>
              </a:rPr>
              <a:t> CPU execute it by testing ZF, if ZF=0, control transfer to Print_Loop  otherwise ,ZF=1 , the program execute the inst. : MOV Ah,4ch</a:t>
            </a:r>
          </a:p>
          <a:p>
            <a:pPr algn="just" eaLnBrk="1" fontAlgn="base" hangingPunct="1">
              <a:spcBef>
                <a:spcPct val="50000"/>
              </a:spcBef>
              <a:spcAft>
                <a:spcPct val="0"/>
              </a:spcAft>
            </a:pPr>
            <a:r>
              <a:rPr lang="en-US" sz="2000">
                <a:solidFill>
                  <a:srgbClr val="000000"/>
                </a:solidFill>
              </a:rPr>
              <a:t> </a:t>
            </a:r>
          </a:p>
        </p:txBody>
      </p:sp>
    </p:spTree>
    <p:extLst>
      <p:ext uri="{BB962C8B-B14F-4D97-AF65-F5344CB8AC3E}">
        <p14:creationId xmlns:p14="http://schemas.microsoft.com/office/powerpoint/2010/main" val="418597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381000"/>
            <a:ext cx="83820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50000"/>
              </a:lnSpc>
              <a:spcBef>
                <a:spcPct val="50000"/>
              </a:spcBef>
              <a:spcAft>
                <a:spcPct val="0"/>
              </a:spcAft>
            </a:pPr>
            <a:r>
              <a:rPr lang="en-US" sz="2000" b="1">
                <a:solidFill>
                  <a:srgbClr val="000000"/>
                </a:solidFill>
              </a:rPr>
              <a:t>TITTLE PGM6_1: IBM Character Display</a:t>
            </a:r>
          </a:p>
          <a:p>
            <a:pPr eaLnBrk="1" fontAlgn="base" hangingPunct="1">
              <a:lnSpc>
                <a:spcPct val="50000"/>
              </a:lnSpc>
              <a:spcBef>
                <a:spcPct val="50000"/>
              </a:spcBef>
              <a:spcAft>
                <a:spcPct val="0"/>
              </a:spcAft>
            </a:pPr>
            <a:r>
              <a:rPr lang="en-US" sz="2000" b="1">
                <a:solidFill>
                  <a:srgbClr val="000000"/>
                </a:solidFill>
              </a:rPr>
              <a:t>. Model Small</a:t>
            </a:r>
          </a:p>
          <a:p>
            <a:pPr eaLnBrk="1" fontAlgn="base" hangingPunct="1">
              <a:lnSpc>
                <a:spcPct val="50000"/>
              </a:lnSpc>
              <a:spcBef>
                <a:spcPct val="50000"/>
              </a:spcBef>
              <a:spcAft>
                <a:spcPct val="0"/>
              </a:spcAft>
            </a:pPr>
            <a:r>
              <a:rPr lang="en-US" sz="2000" b="1">
                <a:solidFill>
                  <a:srgbClr val="000000"/>
                </a:solidFill>
              </a:rPr>
              <a:t>.Stack 100h</a:t>
            </a:r>
          </a:p>
          <a:p>
            <a:pPr eaLnBrk="1" fontAlgn="base" hangingPunct="1">
              <a:lnSpc>
                <a:spcPct val="50000"/>
              </a:lnSpc>
              <a:spcBef>
                <a:spcPct val="50000"/>
              </a:spcBef>
              <a:spcAft>
                <a:spcPct val="0"/>
              </a:spcAft>
            </a:pPr>
            <a:r>
              <a:rPr lang="en-US" sz="2000" b="1">
                <a:solidFill>
                  <a:srgbClr val="000000"/>
                </a:solidFill>
              </a:rPr>
              <a:t>.code </a:t>
            </a:r>
          </a:p>
          <a:p>
            <a:pPr eaLnBrk="1" fontAlgn="base" hangingPunct="1">
              <a:lnSpc>
                <a:spcPct val="50000"/>
              </a:lnSpc>
              <a:spcBef>
                <a:spcPct val="50000"/>
              </a:spcBef>
              <a:spcAft>
                <a:spcPct val="0"/>
              </a:spcAft>
            </a:pPr>
            <a:r>
              <a:rPr lang="en-US" sz="2000" b="1">
                <a:solidFill>
                  <a:srgbClr val="000000"/>
                </a:solidFill>
              </a:rPr>
              <a:t>MAIN PROC</a:t>
            </a:r>
          </a:p>
          <a:p>
            <a:pPr eaLnBrk="1" fontAlgn="base" hangingPunct="1">
              <a:lnSpc>
                <a:spcPct val="50000"/>
              </a:lnSpc>
              <a:spcBef>
                <a:spcPct val="50000"/>
              </a:spcBef>
              <a:spcAft>
                <a:spcPct val="0"/>
              </a:spcAft>
            </a:pPr>
            <a:r>
              <a:rPr lang="en-US" sz="2000" b="1">
                <a:solidFill>
                  <a:srgbClr val="000000"/>
                </a:solidFill>
              </a:rPr>
              <a:t>MOV Ah,2</a:t>
            </a:r>
          </a:p>
          <a:p>
            <a:pPr eaLnBrk="1" fontAlgn="base" hangingPunct="1">
              <a:lnSpc>
                <a:spcPct val="50000"/>
              </a:lnSpc>
              <a:spcBef>
                <a:spcPct val="50000"/>
              </a:spcBef>
              <a:spcAft>
                <a:spcPct val="0"/>
              </a:spcAft>
            </a:pPr>
            <a:r>
              <a:rPr lang="en-US" sz="2000" b="1">
                <a:solidFill>
                  <a:srgbClr val="000000"/>
                </a:solidFill>
              </a:rPr>
              <a:t>MOV CX, 256d</a:t>
            </a:r>
          </a:p>
          <a:p>
            <a:pPr eaLnBrk="1" fontAlgn="base" hangingPunct="1">
              <a:lnSpc>
                <a:spcPct val="50000"/>
              </a:lnSpc>
              <a:spcBef>
                <a:spcPct val="50000"/>
              </a:spcBef>
              <a:spcAft>
                <a:spcPct val="0"/>
              </a:spcAft>
            </a:pPr>
            <a:r>
              <a:rPr lang="en-US" sz="2000" b="1">
                <a:solidFill>
                  <a:srgbClr val="000000"/>
                </a:solidFill>
              </a:rPr>
              <a:t>MOV DL,0</a:t>
            </a:r>
          </a:p>
          <a:p>
            <a:pPr eaLnBrk="1" fontAlgn="base" hangingPunct="1">
              <a:lnSpc>
                <a:spcPct val="50000"/>
              </a:lnSpc>
              <a:spcBef>
                <a:spcPct val="50000"/>
              </a:spcBef>
              <a:spcAft>
                <a:spcPct val="0"/>
              </a:spcAft>
            </a:pPr>
            <a:r>
              <a:rPr lang="en-US" sz="2000" b="1">
                <a:solidFill>
                  <a:srgbClr val="FF0000"/>
                </a:solidFill>
              </a:rPr>
              <a:t>Print_Loop</a:t>
            </a:r>
            <a:r>
              <a:rPr lang="en-US" sz="2000" b="1">
                <a:solidFill>
                  <a:srgbClr val="000000"/>
                </a:solidFill>
              </a:rPr>
              <a:t>: </a:t>
            </a:r>
          </a:p>
          <a:p>
            <a:pPr eaLnBrk="1" fontAlgn="base" hangingPunct="1">
              <a:lnSpc>
                <a:spcPct val="50000"/>
              </a:lnSpc>
              <a:spcBef>
                <a:spcPct val="50000"/>
              </a:spcBef>
              <a:spcAft>
                <a:spcPct val="0"/>
              </a:spcAft>
            </a:pPr>
            <a:r>
              <a:rPr lang="en-US" sz="2000" b="1">
                <a:solidFill>
                  <a:srgbClr val="000000"/>
                </a:solidFill>
              </a:rPr>
              <a:t>INT  21h</a:t>
            </a:r>
          </a:p>
          <a:p>
            <a:pPr eaLnBrk="1" fontAlgn="base" hangingPunct="1">
              <a:lnSpc>
                <a:spcPct val="50000"/>
              </a:lnSpc>
              <a:spcBef>
                <a:spcPct val="50000"/>
              </a:spcBef>
              <a:spcAft>
                <a:spcPct val="0"/>
              </a:spcAft>
            </a:pPr>
            <a:r>
              <a:rPr lang="en-US" sz="2000" b="1">
                <a:solidFill>
                  <a:srgbClr val="000000"/>
                </a:solidFill>
              </a:rPr>
              <a:t>INC  DL</a:t>
            </a:r>
          </a:p>
          <a:p>
            <a:pPr eaLnBrk="1" fontAlgn="base" hangingPunct="1">
              <a:lnSpc>
                <a:spcPct val="50000"/>
              </a:lnSpc>
              <a:spcBef>
                <a:spcPct val="50000"/>
              </a:spcBef>
              <a:spcAft>
                <a:spcPct val="0"/>
              </a:spcAft>
            </a:pPr>
            <a:r>
              <a:rPr lang="en-US" sz="2000" b="1">
                <a:solidFill>
                  <a:srgbClr val="000000"/>
                </a:solidFill>
              </a:rPr>
              <a:t>DEC CX</a:t>
            </a:r>
          </a:p>
          <a:p>
            <a:pPr eaLnBrk="1" fontAlgn="base" hangingPunct="1">
              <a:lnSpc>
                <a:spcPct val="50000"/>
              </a:lnSpc>
              <a:spcBef>
                <a:spcPct val="50000"/>
              </a:spcBef>
              <a:spcAft>
                <a:spcPct val="0"/>
              </a:spcAft>
            </a:pPr>
            <a:r>
              <a:rPr lang="en-US" sz="2000" b="1">
                <a:solidFill>
                  <a:srgbClr val="000000"/>
                </a:solidFill>
              </a:rPr>
              <a:t>JNZ </a:t>
            </a:r>
            <a:r>
              <a:rPr lang="en-US" sz="2000" b="1">
                <a:solidFill>
                  <a:srgbClr val="FF0000"/>
                </a:solidFill>
              </a:rPr>
              <a:t>Print_Loop</a:t>
            </a:r>
          </a:p>
          <a:p>
            <a:pPr eaLnBrk="1" fontAlgn="base" hangingPunct="1">
              <a:lnSpc>
                <a:spcPct val="50000"/>
              </a:lnSpc>
              <a:spcBef>
                <a:spcPct val="50000"/>
              </a:spcBef>
              <a:spcAft>
                <a:spcPct val="0"/>
              </a:spcAft>
            </a:pPr>
            <a:r>
              <a:rPr lang="en-US" sz="2000" b="1">
                <a:solidFill>
                  <a:srgbClr val="000000"/>
                </a:solidFill>
              </a:rPr>
              <a:t>MOV Ah,4ch</a:t>
            </a:r>
          </a:p>
          <a:p>
            <a:pPr eaLnBrk="1" fontAlgn="base" hangingPunct="1">
              <a:lnSpc>
                <a:spcPct val="50000"/>
              </a:lnSpc>
              <a:spcBef>
                <a:spcPct val="50000"/>
              </a:spcBef>
              <a:spcAft>
                <a:spcPct val="0"/>
              </a:spcAft>
            </a:pPr>
            <a:r>
              <a:rPr lang="en-US" sz="2000" b="1">
                <a:solidFill>
                  <a:srgbClr val="000000"/>
                </a:solidFill>
              </a:rPr>
              <a:t>INT 21h</a:t>
            </a:r>
          </a:p>
          <a:p>
            <a:pPr eaLnBrk="1" fontAlgn="base" hangingPunct="1">
              <a:lnSpc>
                <a:spcPct val="50000"/>
              </a:lnSpc>
              <a:spcBef>
                <a:spcPct val="50000"/>
              </a:spcBef>
              <a:spcAft>
                <a:spcPct val="0"/>
              </a:spcAft>
            </a:pPr>
            <a:r>
              <a:rPr lang="en-US" sz="2000" b="1">
                <a:solidFill>
                  <a:srgbClr val="000000"/>
                </a:solidFill>
              </a:rPr>
              <a:t>MAIN ENDP</a:t>
            </a:r>
          </a:p>
          <a:p>
            <a:pPr eaLnBrk="1" fontAlgn="base" hangingPunct="1">
              <a:lnSpc>
                <a:spcPct val="50000"/>
              </a:lnSpc>
              <a:spcBef>
                <a:spcPct val="50000"/>
              </a:spcBef>
              <a:spcAft>
                <a:spcPct val="0"/>
              </a:spcAft>
            </a:pPr>
            <a:r>
              <a:rPr lang="en-US" sz="2000" b="1">
                <a:solidFill>
                  <a:srgbClr val="000000"/>
                </a:solidFill>
              </a:rPr>
              <a:t>          END MAIN</a:t>
            </a:r>
          </a:p>
          <a:p>
            <a:pPr eaLnBrk="1" fontAlgn="base" hangingPunct="1">
              <a:lnSpc>
                <a:spcPct val="50000"/>
              </a:lnSpc>
              <a:spcBef>
                <a:spcPct val="50000"/>
              </a:spcBef>
              <a:spcAft>
                <a:spcPct val="0"/>
              </a:spcAft>
            </a:pPr>
            <a:endParaRPr lang="en-US" sz="2000" b="1">
              <a:solidFill>
                <a:srgbClr val="000000"/>
              </a:solidFill>
            </a:endParaRPr>
          </a:p>
          <a:p>
            <a:pPr eaLnBrk="1" fontAlgn="base" hangingPunct="1">
              <a:lnSpc>
                <a:spcPct val="50000"/>
              </a:lnSpc>
              <a:spcBef>
                <a:spcPct val="50000"/>
              </a:spcBef>
              <a:spcAft>
                <a:spcPct val="0"/>
              </a:spcAft>
            </a:pPr>
            <a:endParaRPr lang="en-US" b="1">
              <a:solidFill>
                <a:srgbClr val="000000"/>
              </a:solidFill>
            </a:endParaRPr>
          </a:p>
        </p:txBody>
      </p:sp>
    </p:spTree>
    <p:extLst>
      <p:ext uri="{BB962C8B-B14F-4D97-AF65-F5344CB8AC3E}">
        <p14:creationId xmlns:p14="http://schemas.microsoft.com/office/powerpoint/2010/main" val="37709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03289" y="762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rPr>
              <a:t>Block-Structured IF Statements</a:t>
            </a:r>
          </a:p>
        </p:txBody>
      </p:sp>
      <p:sp>
        <p:nvSpPr>
          <p:cNvPr id="3" name="Rectangle 3"/>
          <p:cNvSpPr txBox="1">
            <a:spLocks noChangeArrowheads="1"/>
          </p:cNvSpPr>
          <p:nvPr/>
        </p:nvSpPr>
        <p:spPr bwMode="auto">
          <a:xfrm>
            <a:off x="703289" y="838200"/>
            <a:ext cx="8305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algn="l" defTabSz="914400" rtl="0" eaLnBrk="1" fontAlgn="base" latinLnBrk="0" hangingPunct="1">
              <a:lnSpc>
                <a:spcPct val="120000"/>
              </a:lnSpc>
              <a:spcBef>
                <a:spcPct val="20000"/>
              </a:spcBef>
              <a:spcAft>
                <a:spcPct val="0"/>
              </a:spcAft>
              <a:buClr>
                <a:srgbClr val="FFFFFF"/>
              </a:buClr>
              <a:buSzTx/>
              <a:buFontTx/>
              <a:buNone/>
              <a:tabLst/>
              <a:defRPr/>
            </a:pPr>
            <a:r>
              <a:rPr kumimoji="0" lang="en-US" altLang="en-US" sz="2000" b="0" i="0" u="none" strike="noStrike" kern="0" cap="none" spc="0" normalizeH="0" baseline="0" noProof="0" dirty="0">
                <a:ln>
                  <a:noFill/>
                </a:ln>
                <a:effectLst/>
                <a:uLnTx/>
                <a:uFillTx/>
                <a:latin typeface="Arial"/>
              </a:rPr>
              <a:t>Assembly language programmers can easily translate logical statements written in C++/Java into assembly language. For example:</a:t>
            </a:r>
            <a:endParaRPr kumimoji="0" lang="en-US" altLang="en-US" sz="1800" b="1" i="0" u="none" strike="noStrike" kern="0" cap="none" spc="0" normalizeH="0" baseline="0" noProof="0" dirty="0">
              <a:ln>
                <a:noFill/>
              </a:ln>
              <a:effectLst/>
              <a:uLnTx/>
              <a:uFillTx/>
              <a:latin typeface="Courier New" pitchFamily="49" charset="0"/>
            </a:endParaRPr>
          </a:p>
        </p:txBody>
      </p:sp>
      <p:sp>
        <p:nvSpPr>
          <p:cNvPr id="4" name="Text Box 4"/>
          <p:cNvSpPr txBox="1">
            <a:spLocks noChangeArrowheads="1"/>
          </p:cNvSpPr>
          <p:nvPr/>
        </p:nvSpPr>
        <p:spPr bwMode="auto">
          <a:xfrm>
            <a:off x="4856189" y="4572000"/>
            <a:ext cx="3276600" cy="2286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lvl="1" eaLnBrk="1" fontAlgn="base" hangingPunct="1">
              <a:lnSpc>
                <a:spcPct val="50000"/>
              </a:lnSpc>
              <a:spcBef>
                <a:spcPct val="50000"/>
              </a:spcBef>
              <a:spcAft>
                <a:spcPct val="0"/>
              </a:spcAft>
              <a:buClrTx/>
              <a:buFontTx/>
              <a:buNone/>
            </a:pPr>
            <a:r>
              <a:rPr lang="en-US" altLang="en-US" sz="1800" b="1" dirty="0" err="1">
                <a:solidFill>
                  <a:srgbClr val="002060"/>
                </a:solidFill>
                <a:latin typeface="Courier New" pitchFamily="49" charset="0"/>
              </a:rPr>
              <a:t>mov</a:t>
            </a:r>
            <a:r>
              <a:rPr lang="en-US" altLang="en-US" sz="1800" b="1" dirty="0">
                <a:solidFill>
                  <a:srgbClr val="002060"/>
                </a:solidFill>
                <a:latin typeface="Courier New" pitchFamily="49" charset="0"/>
              </a:rPr>
              <a:t> ax,op1</a:t>
            </a:r>
          </a:p>
          <a:p>
            <a:pPr lvl="1" eaLnBrk="1" fontAlgn="base" hangingPunct="1">
              <a:lnSpc>
                <a:spcPct val="50000"/>
              </a:lnSpc>
              <a:spcBef>
                <a:spcPct val="50000"/>
              </a:spcBef>
              <a:spcAft>
                <a:spcPct val="0"/>
              </a:spcAft>
              <a:buClrTx/>
              <a:buFontTx/>
              <a:buNone/>
            </a:pPr>
            <a:r>
              <a:rPr lang="en-US" altLang="en-US" sz="1800" b="1" dirty="0" err="1">
                <a:solidFill>
                  <a:srgbClr val="002060"/>
                </a:solidFill>
                <a:latin typeface="Courier New" pitchFamily="49" charset="0"/>
              </a:rPr>
              <a:t>cmp</a:t>
            </a:r>
            <a:r>
              <a:rPr lang="en-US" altLang="en-US" sz="1800" b="1" dirty="0">
                <a:solidFill>
                  <a:srgbClr val="002060"/>
                </a:solidFill>
                <a:latin typeface="Courier New" pitchFamily="49" charset="0"/>
              </a:rPr>
              <a:t> ax,op2</a:t>
            </a:r>
          </a:p>
          <a:p>
            <a:pPr lvl="1" eaLnBrk="1" fontAlgn="base" hangingPunct="1">
              <a:lnSpc>
                <a:spcPct val="50000"/>
              </a:lnSpc>
              <a:spcBef>
                <a:spcPct val="50000"/>
              </a:spcBef>
              <a:spcAft>
                <a:spcPct val="0"/>
              </a:spcAft>
              <a:buClrTx/>
              <a:buFontTx/>
              <a:buNone/>
            </a:pPr>
            <a:r>
              <a:rPr lang="en-US" altLang="en-US" sz="1800" b="1" dirty="0" err="1">
                <a:solidFill>
                  <a:srgbClr val="002060"/>
                </a:solidFill>
                <a:latin typeface="Courier New" pitchFamily="49" charset="0"/>
              </a:rPr>
              <a:t>jne</a:t>
            </a:r>
            <a:r>
              <a:rPr lang="en-US" altLang="en-US" sz="1800" b="1" dirty="0">
                <a:solidFill>
                  <a:srgbClr val="002060"/>
                </a:solidFill>
                <a:latin typeface="Courier New" pitchFamily="49" charset="0"/>
              </a:rPr>
              <a:t> L1</a:t>
            </a:r>
          </a:p>
          <a:p>
            <a:pPr lvl="1" eaLnBrk="1" fontAlgn="base" hangingPunct="1">
              <a:lnSpc>
                <a:spcPct val="50000"/>
              </a:lnSpc>
              <a:spcBef>
                <a:spcPct val="50000"/>
              </a:spcBef>
              <a:spcAft>
                <a:spcPct val="0"/>
              </a:spcAft>
              <a:buClrTx/>
              <a:buFontTx/>
              <a:buNone/>
            </a:pPr>
            <a:r>
              <a:rPr lang="en-US" altLang="en-US" sz="1800" b="1" dirty="0" err="1">
                <a:solidFill>
                  <a:srgbClr val="002060"/>
                </a:solidFill>
                <a:latin typeface="Courier New" pitchFamily="49" charset="0"/>
              </a:rPr>
              <a:t>mov</a:t>
            </a:r>
            <a:r>
              <a:rPr lang="en-US" altLang="en-US" sz="1800" b="1" dirty="0">
                <a:solidFill>
                  <a:srgbClr val="002060"/>
                </a:solidFill>
                <a:latin typeface="Courier New" pitchFamily="49" charset="0"/>
              </a:rPr>
              <a:t> X,1</a:t>
            </a:r>
          </a:p>
          <a:p>
            <a:pPr lvl="1" eaLnBrk="1" fontAlgn="base" hangingPunct="1">
              <a:lnSpc>
                <a:spcPct val="50000"/>
              </a:lnSpc>
              <a:spcBef>
                <a:spcPct val="50000"/>
              </a:spcBef>
              <a:spcAft>
                <a:spcPct val="0"/>
              </a:spcAft>
              <a:buClrTx/>
              <a:buFontTx/>
              <a:buNone/>
            </a:pPr>
            <a:r>
              <a:rPr lang="en-US" altLang="en-US" sz="1800" b="1" dirty="0" err="1">
                <a:solidFill>
                  <a:srgbClr val="002060"/>
                </a:solidFill>
                <a:latin typeface="Courier New" pitchFamily="49" charset="0"/>
              </a:rPr>
              <a:t>jmp</a:t>
            </a:r>
            <a:r>
              <a:rPr lang="en-US" altLang="en-US" sz="1800" b="1" dirty="0">
                <a:solidFill>
                  <a:srgbClr val="002060"/>
                </a:solidFill>
                <a:latin typeface="Courier New" pitchFamily="49" charset="0"/>
              </a:rPr>
              <a:t> L2</a:t>
            </a:r>
          </a:p>
          <a:p>
            <a:pPr eaLnBrk="1" fontAlgn="base" hangingPunct="1">
              <a:lnSpc>
                <a:spcPct val="50000"/>
              </a:lnSpc>
              <a:spcBef>
                <a:spcPct val="50000"/>
              </a:spcBef>
              <a:spcAft>
                <a:spcPct val="0"/>
              </a:spcAft>
              <a:buClrTx/>
              <a:buFontTx/>
              <a:buNone/>
            </a:pPr>
            <a:r>
              <a:rPr lang="en-US" altLang="en-US" sz="1800" b="1" dirty="0">
                <a:solidFill>
                  <a:srgbClr val="002060"/>
                </a:solidFill>
                <a:latin typeface="Courier New" pitchFamily="49" charset="0"/>
              </a:rPr>
              <a:t>L1:	</a:t>
            </a:r>
            <a:r>
              <a:rPr lang="en-US" altLang="en-US" sz="1800" b="1" dirty="0" err="1">
                <a:solidFill>
                  <a:srgbClr val="002060"/>
                </a:solidFill>
                <a:latin typeface="Courier New" pitchFamily="49" charset="0"/>
              </a:rPr>
              <a:t>mov</a:t>
            </a:r>
            <a:r>
              <a:rPr lang="en-US" altLang="en-US" sz="1800" b="1" dirty="0">
                <a:solidFill>
                  <a:srgbClr val="002060"/>
                </a:solidFill>
                <a:latin typeface="Courier New" pitchFamily="49" charset="0"/>
              </a:rPr>
              <a:t> X,2</a:t>
            </a:r>
          </a:p>
          <a:p>
            <a:pPr eaLnBrk="1" fontAlgn="base" hangingPunct="1">
              <a:lnSpc>
                <a:spcPct val="50000"/>
              </a:lnSpc>
              <a:spcBef>
                <a:spcPct val="50000"/>
              </a:spcBef>
              <a:spcAft>
                <a:spcPct val="0"/>
              </a:spcAft>
              <a:buClrTx/>
              <a:buFontTx/>
              <a:buNone/>
            </a:pPr>
            <a:r>
              <a:rPr lang="en-US" altLang="en-US" sz="1800" b="1" dirty="0">
                <a:solidFill>
                  <a:srgbClr val="002060"/>
                </a:solidFill>
                <a:latin typeface="Courier New" pitchFamily="49" charset="0"/>
              </a:rPr>
              <a:t>L2:</a:t>
            </a:r>
          </a:p>
          <a:p>
            <a:pPr eaLnBrk="1" fontAlgn="base" hangingPunct="1">
              <a:lnSpc>
                <a:spcPct val="50000"/>
              </a:lnSpc>
              <a:spcBef>
                <a:spcPct val="50000"/>
              </a:spcBef>
              <a:spcAft>
                <a:spcPct val="0"/>
              </a:spcAft>
              <a:buClrTx/>
              <a:buFontTx/>
              <a:buNone/>
            </a:pPr>
            <a:endParaRPr lang="en-US" altLang="en-US" sz="1800" b="1" dirty="0">
              <a:solidFill>
                <a:srgbClr val="002060"/>
              </a:solidFill>
              <a:latin typeface="Courier New" pitchFamily="49" charset="0"/>
            </a:endParaRPr>
          </a:p>
        </p:txBody>
      </p:sp>
      <p:sp>
        <p:nvSpPr>
          <p:cNvPr id="5" name="Text Box 5"/>
          <p:cNvSpPr txBox="1">
            <a:spLocks noChangeArrowheads="1"/>
          </p:cNvSpPr>
          <p:nvPr/>
        </p:nvSpPr>
        <p:spPr bwMode="auto">
          <a:xfrm>
            <a:off x="1487774" y="4914900"/>
            <a:ext cx="30480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1800" b="1" dirty="0">
                <a:solidFill>
                  <a:srgbClr val="C00000"/>
                </a:solidFill>
                <a:latin typeface="Courier New" pitchFamily="49" charset="0"/>
              </a:rPr>
              <a:t>if( op1 == op2 )</a:t>
            </a:r>
          </a:p>
          <a:p>
            <a:pPr eaLnBrk="1" fontAlgn="base" hangingPunct="1">
              <a:lnSpc>
                <a:spcPct val="90000"/>
              </a:lnSpc>
              <a:spcAft>
                <a:spcPct val="0"/>
              </a:spcAft>
              <a:buClr>
                <a:srgbClr val="FFFFFF"/>
              </a:buClr>
              <a:buFontTx/>
              <a:buNone/>
            </a:pPr>
            <a:r>
              <a:rPr lang="en-US" altLang="en-US" sz="1800" b="1" dirty="0">
                <a:solidFill>
                  <a:srgbClr val="C00000"/>
                </a:solidFill>
                <a:latin typeface="Courier New" pitchFamily="49" charset="0"/>
              </a:rPr>
              <a:t>  X = 1;</a:t>
            </a:r>
          </a:p>
          <a:p>
            <a:pPr eaLnBrk="1" fontAlgn="base" hangingPunct="1">
              <a:lnSpc>
                <a:spcPct val="90000"/>
              </a:lnSpc>
              <a:spcAft>
                <a:spcPct val="0"/>
              </a:spcAft>
              <a:buClr>
                <a:srgbClr val="FFFFFF"/>
              </a:buClr>
              <a:buFontTx/>
              <a:buNone/>
            </a:pPr>
            <a:r>
              <a:rPr lang="en-US" altLang="en-US" sz="1800" b="1" dirty="0">
                <a:solidFill>
                  <a:srgbClr val="C00000"/>
                </a:solidFill>
                <a:latin typeface="Courier New" pitchFamily="49" charset="0"/>
              </a:rPr>
              <a:t>else</a:t>
            </a:r>
          </a:p>
          <a:p>
            <a:pPr eaLnBrk="1" fontAlgn="base" hangingPunct="1">
              <a:lnSpc>
                <a:spcPct val="90000"/>
              </a:lnSpc>
              <a:spcAft>
                <a:spcPct val="0"/>
              </a:spcAft>
              <a:buClr>
                <a:srgbClr val="FFFFFF"/>
              </a:buClr>
              <a:buFontTx/>
              <a:buNone/>
            </a:pPr>
            <a:r>
              <a:rPr lang="en-US" altLang="en-US" sz="1800" b="1" dirty="0">
                <a:solidFill>
                  <a:srgbClr val="C00000"/>
                </a:solidFill>
                <a:latin typeface="Courier New" pitchFamily="49" charset="0"/>
              </a:rPr>
              <a:t>  X = 2;</a:t>
            </a:r>
          </a:p>
          <a:p>
            <a:pPr eaLnBrk="1" fontAlgn="base" hangingPunct="1">
              <a:lnSpc>
                <a:spcPct val="50000"/>
              </a:lnSpc>
              <a:spcBef>
                <a:spcPct val="50000"/>
              </a:spcBef>
              <a:spcAft>
                <a:spcPct val="0"/>
              </a:spcAft>
              <a:buClrTx/>
              <a:buFontTx/>
              <a:buNone/>
            </a:pPr>
            <a:endParaRPr lang="en-US" altLang="en-US" sz="1800" b="1" dirty="0">
              <a:solidFill>
                <a:srgbClr val="C00000"/>
              </a:solidFill>
              <a:latin typeface="Courier New" pitchFamily="49" charset="0"/>
            </a:endParaRPr>
          </a:p>
        </p:txBody>
      </p:sp>
      <p:sp>
        <p:nvSpPr>
          <p:cNvPr id="6" name="AutoShape 22"/>
          <p:cNvSpPr>
            <a:spLocks noChangeArrowheads="1"/>
          </p:cNvSpPr>
          <p:nvPr/>
        </p:nvSpPr>
        <p:spPr bwMode="auto">
          <a:xfrm>
            <a:off x="7086600" y="2514600"/>
            <a:ext cx="1676400" cy="554038"/>
          </a:xfrm>
          <a:prstGeom prst="flowChartProcess">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dirty="0">
                <a:solidFill>
                  <a:srgbClr val="000000"/>
                </a:solidFill>
                <a:latin typeface="Arial" charset="0"/>
              </a:rPr>
              <a:t>True-branch</a:t>
            </a:r>
          </a:p>
          <a:p>
            <a:pPr algn="ctr" fontAlgn="base">
              <a:spcBef>
                <a:spcPct val="0"/>
              </a:spcBef>
              <a:spcAft>
                <a:spcPct val="0"/>
              </a:spcAft>
            </a:pPr>
            <a:r>
              <a:rPr lang="en-US" dirty="0">
                <a:solidFill>
                  <a:srgbClr val="000000"/>
                </a:solidFill>
                <a:latin typeface="Arial" charset="0"/>
              </a:rPr>
              <a:t>Statement </a:t>
            </a:r>
          </a:p>
        </p:txBody>
      </p:sp>
      <p:sp>
        <p:nvSpPr>
          <p:cNvPr id="7" name="AutoShape 20"/>
          <p:cNvSpPr>
            <a:spLocks noChangeArrowheads="1"/>
          </p:cNvSpPr>
          <p:nvPr/>
        </p:nvSpPr>
        <p:spPr bwMode="auto">
          <a:xfrm>
            <a:off x="5943600" y="1752600"/>
            <a:ext cx="1447800" cy="762000"/>
          </a:xfrm>
          <a:prstGeom prst="flowChartDecision">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dirty="0">
                <a:solidFill>
                  <a:srgbClr val="000000"/>
                </a:solidFill>
                <a:latin typeface="Arial" charset="0"/>
              </a:rPr>
              <a:t>Condition</a:t>
            </a:r>
          </a:p>
        </p:txBody>
      </p:sp>
      <p:cxnSp>
        <p:nvCxnSpPr>
          <p:cNvPr id="9" name="Straight Arrow Connector 8"/>
          <p:cNvCxnSpPr/>
          <p:nvPr/>
        </p:nvCxnSpPr>
        <p:spPr>
          <a:xfrm>
            <a:off x="7391400" y="2133600"/>
            <a:ext cx="533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Connector 10"/>
          <p:cNvCxnSpPr/>
          <p:nvPr/>
        </p:nvCxnSpPr>
        <p:spPr>
          <a:xfrm>
            <a:off x="7848600" y="2133600"/>
            <a:ext cx="0" cy="457200"/>
          </a:xfrm>
          <a:prstGeom prst="line">
            <a:avLst/>
          </a:prstGeom>
          <a:ln w="50800" cmpd="thinThick">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410200" y="2133600"/>
            <a:ext cx="533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a:off x="5486400" y="2138298"/>
            <a:ext cx="0" cy="1214502"/>
          </a:xfrm>
          <a:prstGeom prst="line">
            <a:avLst/>
          </a:prstGeom>
          <a:ln w="50800" cmpd="thinThick">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67500" y="3352800"/>
            <a:ext cx="0" cy="533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a:xfrm flipH="1">
            <a:off x="5486400" y="3352800"/>
            <a:ext cx="2438400" cy="0"/>
          </a:xfrm>
          <a:prstGeom prst="line">
            <a:avLst/>
          </a:prstGeom>
          <a:ln w="50800" cmpd="thinThick">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48600" y="3068638"/>
            <a:ext cx="5833" cy="289796"/>
          </a:xfrm>
          <a:prstGeom prst="line">
            <a:avLst/>
          </a:prstGeom>
          <a:ln w="50800" cmpd="thinThick">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1000" y="1905000"/>
            <a:ext cx="4475189" cy="1360372"/>
          </a:xfrm>
          <a:prstGeom prst="rect">
            <a:avLst/>
          </a:prstGeom>
          <a:noFill/>
        </p:spPr>
        <p:txBody>
          <a:bodyPr wrap="square" rtlCol="0">
            <a:spAutoFit/>
          </a:bodyPr>
          <a:lstStyle/>
          <a:p>
            <a:pPr fontAlgn="base">
              <a:spcBef>
                <a:spcPct val="50000"/>
              </a:spcBef>
              <a:spcAft>
                <a:spcPct val="0"/>
              </a:spcAft>
            </a:pPr>
            <a:r>
              <a:rPr lang="en-US" dirty="0">
                <a:solidFill>
                  <a:srgbClr val="000000"/>
                </a:solidFill>
              </a:rPr>
              <a:t> IF </a:t>
            </a:r>
            <a:r>
              <a:rPr lang="en-US" b="1" i="1" dirty="0">
                <a:solidFill>
                  <a:srgbClr val="FF0000"/>
                </a:solidFill>
              </a:rPr>
              <a:t>condition</a:t>
            </a:r>
            <a:r>
              <a:rPr lang="en-US" dirty="0">
                <a:solidFill>
                  <a:srgbClr val="000000"/>
                </a:solidFill>
              </a:rPr>
              <a:t> is true                                            </a:t>
            </a:r>
          </a:p>
          <a:p>
            <a:pPr fontAlgn="base">
              <a:lnSpc>
                <a:spcPct val="65000"/>
              </a:lnSpc>
              <a:spcBef>
                <a:spcPct val="50000"/>
              </a:spcBef>
              <a:spcAft>
                <a:spcPct val="0"/>
              </a:spcAft>
            </a:pPr>
            <a:r>
              <a:rPr lang="en-US" dirty="0">
                <a:solidFill>
                  <a:srgbClr val="000000"/>
                </a:solidFill>
              </a:rPr>
              <a:t>   THEN</a:t>
            </a:r>
          </a:p>
          <a:p>
            <a:pPr fontAlgn="base">
              <a:lnSpc>
                <a:spcPct val="65000"/>
              </a:lnSpc>
              <a:spcBef>
                <a:spcPct val="50000"/>
              </a:spcBef>
              <a:spcAft>
                <a:spcPct val="0"/>
              </a:spcAft>
            </a:pPr>
            <a:r>
              <a:rPr lang="en-US" dirty="0">
                <a:solidFill>
                  <a:srgbClr val="000000"/>
                </a:solidFill>
              </a:rPr>
              <a:t>  execute true-branch </a:t>
            </a:r>
            <a:r>
              <a:rPr lang="en-US" sz="2000" dirty="0">
                <a:solidFill>
                  <a:srgbClr val="000000"/>
                </a:solidFill>
              </a:rPr>
              <a:t>statement</a:t>
            </a:r>
            <a:r>
              <a:rPr lang="en-US" dirty="0">
                <a:solidFill>
                  <a:srgbClr val="000000"/>
                </a:solidFill>
              </a:rPr>
              <a:t>       </a:t>
            </a:r>
          </a:p>
          <a:p>
            <a:pPr fontAlgn="base">
              <a:lnSpc>
                <a:spcPct val="65000"/>
              </a:lnSpc>
              <a:spcBef>
                <a:spcPct val="50000"/>
              </a:spcBef>
              <a:spcAft>
                <a:spcPct val="0"/>
              </a:spcAft>
            </a:pPr>
            <a:r>
              <a:rPr lang="en-US" dirty="0">
                <a:solidFill>
                  <a:srgbClr val="000000"/>
                </a:solidFill>
              </a:rPr>
              <a:t>  END_IF</a:t>
            </a:r>
            <a:endParaRPr lang="en-US" dirty="0"/>
          </a:p>
        </p:txBody>
      </p:sp>
      <p:sp>
        <p:nvSpPr>
          <p:cNvPr id="33" name="Text Box 28"/>
          <p:cNvSpPr txBox="1">
            <a:spLocks noChangeArrowheads="1"/>
          </p:cNvSpPr>
          <p:nvPr/>
        </p:nvSpPr>
        <p:spPr bwMode="auto">
          <a:xfrm>
            <a:off x="7353300" y="1721642"/>
            <a:ext cx="990600" cy="366713"/>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dirty="0">
                <a:solidFill>
                  <a:srgbClr val="000000"/>
                </a:solidFill>
              </a:rPr>
              <a:t>True</a:t>
            </a:r>
          </a:p>
        </p:txBody>
      </p:sp>
      <p:sp>
        <p:nvSpPr>
          <p:cNvPr id="34" name="Text Box 29"/>
          <p:cNvSpPr txBox="1">
            <a:spLocks noChangeArrowheads="1"/>
          </p:cNvSpPr>
          <p:nvPr/>
        </p:nvSpPr>
        <p:spPr bwMode="auto">
          <a:xfrm>
            <a:off x="5234940" y="1690687"/>
            <a:ext cx="838200" cy="366713"/>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dirty="0">
                <a:solidFill>
                  <a:srgbClr val="000000"/>
                </a:solidFill>
              </a:rPr>
              <a:t>False</a:t>
            </a:r>
          </a:p>
        </p:txBody>
      </p:sp>
    </p:spTree>
    <p:extLst>
      <p:ext uri="{BB962C8B-B14F-4D97-AF65-F5344CB8AC3E}">
        <p14:creationId xmlns:p14="http://schemas.microsoft.com/office/powerpoint/2010/main" val="117764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57200"/>
            <a:ext cx="8190856" cy="249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 Box 4"/>
          <p:cNvSpPr txBox="1">
            <a:spLocks noChangeArrowheads="1"/>
          </p:cNvSpPr>
          <p:nvPr/>
        </p:nvSpPr>
        <p:spPr bwMode="auto">
          <a:xfrm>
            <a:off x="4389620" y="4343400"/>
            <a:ext cx="3276600" cy="2057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lvl="1" eaLnBrk="1" hangingPunct="1">
              <a:lnSpc>
                <a:spcPct val="50000"/>
              </a:lnSpc>
              <a:spcBef>
                <a:spcPct val="50000"/>
              </a:spcBef>
              <a:buClrTx/>
              <a:buFontTx/>
              <a:buNone/>
            </a:pPr>
            <a:r>
              <a:rPr lang="en-US" altLang="en-US" sz="2000" b="1" dirty="0" err="1">
                <a:solidFill>
                  <a:schemeClr val="tx2"/>
                </a:solidFill>
                <a:latin typeface="Courier New" pitchFamily="49" charset="0"/>
              </a:rPr>
              <a:t>cmp</a:t>
            </a:r>
            <a:r>
              <a:rPr lang="en-US" altLang="en-US" sz="2000" b="1" dirty="0">
                <a:solidFill>
                  <a:schemeClr val="tx2"/>
                </a:solidFill>
                <a:latin typeface="Courier New" pitchFamily="49" charset="0"/>
              </a:rPr>
              <a:t> </a:t>
            </a:r>
            <a:r>
              <a:rPr lang="en-US" altLang="en-US" sz="2000" b="1" dirty="0" err="1">
                <a:solidFill>
                  <a:schemeClr val="tx2"/>
                </a:solidFill>
                <a:latin typeface="Courier New" pitchFamily="49" charset="0"/>
              </a:rPr>
              <a:t>bx,cx</a:t>
            </a:r>
            <a:endParaRPr lang="en-US" altLang="en-US" sz="2000" b="1" dirty="0">
              <a:solidFill>
                <a:schemeClr val="tx2"/>
              </a:solidFill>
              <a:latin typeface="Courier New" pitchFamily="49" charset="0"/>
            </a:endParaRPr>
          </a:p>
          <a:p>
            <a:pPr lvl="1" eaLnBrk="1" hangingPunct="1">
              <a:lnSpc>
                <a:spcPct val="50000"/>
              </a:lnSpc>
              <a:spcBef>
                <a:spcPct val="50000"/>
              </a:spcBef>
              <a:buClrTx/>
              <a:buFontTx/>
              <a:buNone/>
            </a:pPr>
            <a:r>
              <a:rPr lang="en-US" altLang="en-US" sz="2000" b="1" dirty="0" err="1">
                <a:solidFill>
                  <a:schemeClr val="tx2"/>
                </a:solidFill>
                <a:latin typeface="Courier New" pitchFamily="49" charset="0"/>
              </a:rPr>
              <a:t>ja</a:t>
            </a:r>
            <a:r>
              <a:rPr lang="en-US" altLang="en-US" sz="2000" b="1" dirty="0">
                <a:solidFill>
                  <a:schemeClr val="tx2"/>
                </a:solidFill>
                <a:latin typeface="Courier New" pitchFamily="49" charset="0"/>
              </a:rPr>
              <a:t>  next</a:t>
            </a:r>
          </a:p>
          <a:p>
            <a:pPr lvl="1" eaLnBrk="1" hangingPunct="1">
              <a:lnSpc>
                <a:spcPct val="50000"/>
              </a:lnSpc>
              <a:spcBef>
                <a:spcPct val="50000"/>
              </a:spcBef>
              <a:buClrTx/>
              <a:buFontTx/>
              <a:buNone/>
            </a:pPr>
            <a:r>
              <a:rPr lang="en-US" altLang="en-US" sz="2000" b="1" dirty="0" err="1">
                <a:solidFill>
                  <a:schemeClr val="tx2"/>
                </a:solidFill>
                <a:latin typeface="Courier New" pitchFamily="49" charset="0"/>
              </a:rPr>
              <a:t>mov</a:t>
            </a:r>
            <a:r>
              <a:rPr lang="en-US" altLang="en-US" sz="2000" b="1" dirty="0">
                <a:solidFill>
                  <a:schemeClr val="tx2"/>
                </a:solidFill>
                <a:latin typeface="Courier New" pitchFamily="49" charset="0"/>
              </a:rPr>
              <a:t> ax,5</a:t>
            </a:r>
          </a:p>
          <a:p>
            <a:pPr lvl="1" eaLnBrk="1" hangingPunct="1">
              <a:lnSpc>
                <a:spcPct val="50000"/>
              </a:lnSpc>
              <a:spcBef>
                <a:spcPct val="50000"/>
              </a:spcBef>
              <a:buClrTx/>
              <a:buFontTx/>
              <a:buNone/>
            </a:pPr>
            <a:r>
              <a:rPr lang="en-US" altLang="en-US" sz="2000" b="1" dirty="0" err="1">
                <a:solidFill>
                  <a:schemeClr val="tx2"/>
                </a:solidFill>
                <a:latin typeface="Courier New" pitchFamily="49" charset="0"/>
              </a:rPr>
              <a:t>mov</a:t>
            </a:r>
            <a:r>
              <a:rPr lang="en-US" altLang="en-US" sz="2000" b="1" dirty="0">
                <a:solidFill>
                  <a:schemeClr val="tx2"/>
                </a:solidFill>
                <a:latin typeface="Courier New" pitchFamily="49" charset="0"/>
              </a:rPr>
              <a:t> dx,6</a:t>
            </a:r>
          </a:p>
          <a:p>
            <a:pPr eaLnBrk="1" hangingPunct="1">
              <a:lnSpc>
                <a:spcPct val="50000"/>
              </a:lnSpc>
              <a:spcBef>
                <a:spcPct val="50000"/>
              </a:spcBef>
              <a:buClrTx/>
              <a:buFontTx/>
              <a:buNone/>
            </a:pPr>
            <a:r>
              <a:rPr lang="en-US" altLang="en-US" sz="2000" b="1" dirty="0">
                <a:solidFill>
                  <a:schemeClr val="tx2"/>
                </a:solidFill>
                <a:latin typeface="Courier New" pitchFamily="49" charset="0"/>
              </a:rPr>
              <a:t>next:	</a:t>
            </a:r>
          </a:p>
        </p:txBody>
      </p:sp>
      <p:sp>
        <p:nvSpPr>
          <p:cNvPr id="22" name="Text Box 5"/>
          <p:cNvSpPr txBox="1">
            <a:spLocks noChangeArrowheads="1"/>
          </p:cNvSpPr>
          <p:nvPr/>
        </p:nvSpPr>
        <p:spPr bwMode="auto">
          <a:xfrm>
            <a:off x="884420" y="4343400"/>
            <a:ext cx="3124200" cy="2057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hangingPunct="1">
              <a:lnSpc>
                <a:spcPct val="90000"/>
              </a:lnSpc>
              <a:buFontTx/>
              <a:buNone/>
            </a:pPr>
            <a:r>
              <a:rPr lang="en-US" altLang="en-US" sz="2000" b="1" dirty="0">
                <a:solidFill>
                  <a:srgbClr val="C00000"/>
                </a:solidFill>
                <a:latin typeface="Courier New" pitchFamily="49" charset="0"/>
              </a:rPr>
              <a:t>if( </a:t>
            </a:r>
            <a:r>
              <a:rPr lang="en-US" altLang="en-US" sz="2000" b="1" dirty="0" err="1">
                <a:solidFill>
                  <a:srgbClr val="C00000"/>
                </a:solidFill>
                <a:latin typeface="Courier New" pitchFamily="49" charset="0"/>
              </a:rPr>
              <a:t>bx</a:t>
            </a:r>
            <a:r>
              <a:rPr lang="en-US" altLang="en-US" sz="2000" b="1" dirty="0">
                <a:solidFill>
                  <a:srgbClr val="C00000"/>
                </a:solidFill>
                <a:latin typeface="Courier New" pitchFamily="49" charset="0"/>
              </a:rPr>
              <a:t> &lt;= cx )</a:t>
            </a:r>
          </a:p>
          <a:p>
            <a:pPr eaLnBrk="1" hangingPunct="1">
              <a:lnSpc>
                <a:spcPct val="90000"/>
              </a:lnSpc>
              <a:buFontTx/>
              <a:buNone/>
            </a:pPr>
            <a:r>
              <a:rPr lang="en-US" altLang="en-US" sz="2000" b="1" dirty="0">
                <a:solidFill>
                  <a:srgbClr val="C00000"/>
                </a:solidFill>
                <a:latin typeface="Courier New" pitchFamily="49" charset="0"/>
              </a:rPr>
              <a:t>{</a:t>
            </a:r>
          </a:p>
          <a:p>
            <a:pPr eaLnBrk="1" hangingPunct="1">
              <a:lnSpc>
                <a:spcPct val="90000"/>
              </a:lnSpc>
              <a:buFontTx/>
              <a:buNone/>
            </a:pPr>
            <a:r>
              <a:rPr lang="en-US" altLang="en-US" sz="2000" b="1" dirty="0">
                <a:solidFill>
                  <a:srgbClr val="C00000"/>
                </a:solidFill>
                <a:latin typeface="Courier New" pitchFamily="49" charset="0"/>
              </a:rPr>
              <a:t>  ax = 5;</a:t>
            </a:r>
          </a:p>
          <a:p>
            <a:pPr eaLnBrk="1" hangingPunct="1">
              <a:lnSpc>
                <a:spcPct val="90000"/>
              </a:lnSpc>
              <a:buFontTx/>
              <a:buNone/>
            </a:pPr>
            <a:r>
              <a:rPr lang="en-US" altLang="en-US" sz="2000" b="1" dirty="0">
                <a:solidFill>
                  <a:srgbClr val="C00000"/>
                </a:solidFill>
                <a:latin typeface="Courier New" pitchFamily="49" charset="0"/>
              </a:rPr>
              <a:t>  dx = 6;</a:t>
            </a:r>
          </a:p>
          <a:p>
            <a:pPr eaLnBrk="1" hangingPunct="1">
              <a:lnSpc>
                <a:spcPct val="90000"/>
              </a:lnSpc>
              <a:buFontTx/>
              <a:buNone/>
            </a:pPr>
            <a:r>
              <a:rPr lang="en-US" altLang="en-US" sz="2000" b="1" dirty="0">
                <a:solidFill>
                  <a:srgbClr val="C00000"/>
                </a:solidFill>
                <a:latin typeface="Courier New" pitchFamily="49" charset="0"/>
              </a:rPr>
              <a:t>}</a:t>
            </a:r>
          </a:p>
          <a:p>
            <a:pPr eaLnBrk="1" hangingPunct="1">
              <a:lnSpc>
                <a:spcPct val="50000"/>
              </a:lnSpc>
              <a:spcBef>
                <a:spcPct val="50000"/>
              </a:spcBef>
              <a:buClrTx/>
              <a:buFontTx/>
              <a:buNone/>
            </a:pPr>
            <a:endParaRPr lang="en-US" altLang="en-US" sz="2000" b="1" dirty="0">
              <a:solidFill>
                <a:srgbClr val="C00000"/>
              </a:solidFill>
              <a:latin typeface="Courier New" pitchFamily="49" charset="0"/>
            </a:endParaRPr>
          </a:p>
        </p:txBody>
      </p:sp>
      <p:sp>
        <p:nvSpPr>
          <p:cNvPr id="23" name="Rectangle 3"/>
          <p:cNvSpPr txBox="1">
            <a:spLocks noChangeArrowheads="1"/>
          </p:cNvSpPr>
          <p:nvPr/>
        </p:nvSpPr>
        <p:spPr bwMode="auto">
          <a:xfrm>
            <a:off x="684550" y="2979295"/>
            <a:ext cx="807844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gn="l" eaLnBrk="1" hangingPunct="1">
              <a:lnSpc>
                <a:spcPct val="120000"/>
              </a:lnSpc>
            </a:pPr>
            <a:r>
              <a:rPr lang="en-US" altLang="en-US" sz="2000" kern="0" dirty="0"/>
              <a:t>Example; Implement the following </a:t>
            </a:r>
            <a:r>
              <a:rPr lang="en-US" altLang="en-US" sz="2000" kern="0" dirty="0" err="1"/>
              <a:t>pseudocode</a:t>
            </a:r>
            <a:r>
              <a:rPr lang="en-US" altLang="en-US" sz="2000" kern="0" dirty="0"/>
              <a:t> in assembly language. All values are unsigned:</a:t>
            </a:r>
            <a:endParaRPr lang="en-US" altLang="en-US" sz="2000" b="1" kern="0" dirty="0">
              <a:latin typeface="Courier New" pitchFamily="49" charset="0"/>
            </a:endParaRPr>
          </a:p>
        </p:txBody>
      </p:sp>
    </p:spTree>
    <p:extLst>
      <p:ext uri="{BB962C8B-B14F-4D97-AF65-F5344CB8AC3E}">
        <p14:creationId xmlns:p14="http://schemas.microsoft.com/office/powerpoint/2010/main" val="112609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457200" y="16002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en-US" sz="2800" i="1">
                <a:solidFill>
                  <a:srgbClr val="000000"/>
                </a:solidFill>
              </a:rPr>
              <a:t>unsigned int n;</a:t>
            </a:r>
          </a:p>
          <a:p>
            <a:pPr marL="342900" indent="-342900" fontAlgn="base">
              <a:spcBef>
                <a:spcPct val="20000"/>
              </a:spcBef>
              <a:spcAft>
                <a:spcPct val="0"/>
              </a:spcAft>
            </a:pPr>
            <a:r>
              <a:rPr lang="en-US" sz="2800" i="1">
                <a:solidFill>
                  <a:srgbClr val="000000"/>
                </a:solidFill>
              </a:rPr>
              <a:t>if (n&gt;7) do_it();</a:t>
            </a:r>
          </a:p>
          <a:p>
            <a:pPr marL="342900" indent="-342900" fontAlgn="base">
              <a:spcBef>
                <a:spcPct val="20000"/>
              </a:spcBef>
              <a:spcAft>
                <a:spcPct val="0"/>
              </a:spcAft>
              <a:buFontTx/>
              <a:buChar char="•"/>
            </a:pPr>
            <a:r>
              <a:rPr lang="en-US" sz="2800">
                <a:solidFill>
                  <a:srgbClr val="000000"/>
                </a:solidFill>
              </a:rPr>
              <a:t>If n is a signed int, use jng (not greater)</a:t>
            </a:r>
          </a:p>
          <a:p>
            <a:pPr marL="342900" indent="-342900" fontAlgn="base">
              <a:spcBef>
                <a:spcPct val="20000"/>
              </a:spcBef>
              <a:spcAft>
                <a:spcPct val="0"/>
              </a:spcAft>
              <a:buFontTx/>
              <a:buChar char="•"/>
            </a:pPr>
            <a:r>
              <a:rPr lang="en-US" sz="2800">
                <a:solidFill>
                  <a:srgbClr val="000000"/>
                </a:solidFill>
              </a:rPr>
              <a:t>unsigned:</a:t>
            </a:r>
          </a:p>
          <a:p>
            <a:pPr marL="742950" lvl="1" indent="-285750" fontAlgn="base">
              <a:spcBef>
                <a:spcPct val="20000"/>
              </a:spcBef>
              <a:spcAft>
                <a:spcPct val="0"/>
              </a:spcAft>
              <a:buFontTx/>
              <a:buChar char="›"/>
            </a:pPr>
            <a:r>
              <a:rPr lang="en-US" sz="2400">
                <a:solidFill>
                  <a:srgbClr val="000000"/>
                </a:solidFill>
              </a:rPr>
              <a:t>above, below</a:t>
            </a:r>
          </a:p>
          <a:p>
            <a:pPr marL="342900" indent="-342900" fontAlgn="base">
              <a:spcBef>
                <a:spcPct val="20000"/>
              </a:spcBef>
              <a:spcAft>
                <a:spcPct val="0"/>
              </a:spcAft>
              <a:buFontTx/>
              <a:buChar char="•"/>
            </a:pPr>
            <a:r>
              <a:rPr lang="en-US" sz="2800">
                <a:solidFill>
                  <a:srgbClr val="000000"/>
                </a:solidFill>
              </a:rPr>
              <a:t>signed</a:t>
            </a:r>
          </a:p>
          <a:p>
            <a:pPr marL="742950" lvl="1" indent="-285750" fontAlgn="base">
              <a:spcBef>
                <a:spcPct val="20000"/>
              </a:spcBef>
              <a:spcAft>
                <a:spcPct val="0"/>
              </a:spcAft>
              <a:buFontTx/>
              <a:buChar char="›"/>
            </a:pPr>
            <a:r>
              <a:rPr lang="en-US" sz="2400">
                <a:solidFill>
                  <a:srgbClr val="000000"/>
                </a:solidFill>
              </a:rPr>
              <a:t>less, greater</a:t>
            </a:r>
          </a:p>
        </p:txBody>
      </p:sp>
      <p:sp>
        <p:nvSpPr>
          <p:cNvPr id="27651" name="Rectangle 5"/>
          <p:cNvSpPr>
            <a:spLocks noChangeArrowheads="1"/>
          </p:cNvSpPr>
          <p:nvPr/>
        </p:nvSpPr>
        <p:spPr bwMode="auto">
          <a:xfrm>
            <a:off x="4491038" y="1600200"/>
            <a:ext cx="4195762"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en-US" sz="2400" b="1">
                <a:solidFill>
                  <a:srgbClr val="000000"/>
                </a:solidFill>
                <a:latin typeface="Courier New" pitchFamily="49" charset="0"/>
              </a:rPr>
              <a:t>;if (n&gt;7)</a:t>
            </a:r>
          </a:p>
          <a:p>
            <a:pPr marL="342900" indent="-342900" fontAlgn="base">
              <a:spcBef>
                <a:spcPct val="20000"/>
              </a:spcBef>
              <a:spcAft>
                <a:spcPct val="0"/>
              </a:spcAft>
            </a:pPr>
            <a:r>
              <a:rPr lang="en-US" sz="2400" b="1">
                <a:solidFill>
                  <a:srgbClr val="000000"/>
                </a:solidFill>
                <a:latin typeface="Courier New" pitchFamily="49" charset="0"/>
              </a:rPr>
              <a:t>  mov  ax,n</a:t>
            </a:r>
          </a:p>
          <a:p>
            <a:pPr marL="342900" indent="-342900" fontAlgn="base">
              <a:spcBef>
                <a:spcPct val="20000"/>
              </a:spcBef>
              <a:spcAft>
                <a:spcPct val="0"/>
              </a:spcAft>
            </a:pPr>
            <a:r>
              <a:rPr lang="en-US" sz="2400" b="1">
                <a:solidFill>
                  <a:srgbClr val="000000"/>
                </a:solidFill>
                <a:latin typeface="Courier New" pitchFamily="49" charset="0"/>
              </a:rPr>
              <a:t>  cmp ax,7</a:t>
            </a:r>
          </a:p>
          <a:p>
            <a:pPr marL="342900" indent="-342900" fontAlgn="base">
              <a:spcBef>
                <a:spcPct val="20000"/>
              </a:spcBef>
              <a:spcAft>
                <a:spcPct val="0"/>
              </a:spcAft>
            </a:pPr>
            <a:r>
              <a:rPr lang="en-US" sz="2400" b="1">
                <a:solidFill>
                  <a:srgbClr val="000000"/>
                </a:solidFill>
                <a:latin typeface="Courier New" pitchFamily="49" charset="0"/>
              </a:rPr>
              <a:t>  jna skip_it</a:t>
            </a:r>
          </a:p>
          <a:p>
            <a:pPr marL="342900" indent="-342900" fontAlgn="base">
              <a:spcBef>
                <a:spcPct val="20000"/>
              </a:spcBef>
              <a:spcAft>
                <a:spcPct val="0"/>
              </a:spcAft>
            </a:pPr>
            <a:r>
              <a:rPr lang="en-US" sz="2400" b="1">
                <a:solidFill>
                  <a:srgbClr val="000000"/>
                </a:solidFill>
                <a:latin typeface="Courier New" pitchFamily="49" charset="0"/>
              </a:rPr>
              <a:t>;then-part</a:t>
            </a:r>
          </a:p>
          <a:p>
            <a:pPr marL="342900" indent="-342900" fontAlgn="base">
              <a:spcBef>
                <a:spcPct val="20000"/>
              </a:spcBef>
              <a:spcAft>
                <a:spcPct val="0"/>
              </a:spcAft>
            </a:pPr>
            <a:r>
              <a:rPr lang="en-US" sz="2400" b="1">
                <a:solidFill>
                  <a:srgbClr val="000000"/>
                </a:solidFill>
                <a:latin typeface="Courier New" pitchFamily="49" charset="0"/>
              </a:rPr>
              <a:t>  call do_it</a:t>
            </a:r>
          </a:p>
          <a:p>
            <a:pPr marL="342900" indent="-342900" fontAlgn="base">
              <a:spcBef>
                <a:spcPct val="20000"/>
              </a:spcBef>
              <a:spcAft>
                <a:spcPct val="0"/>
              </a:spcAft>
            </a:pPr>
            <a:r>
              <a:rPr lang="en-US" sz="2400" b="1">
                <a:solidFill>
                  <a:srgbClr val="000000"/>
                </a:solidFill>
                <a:latin typeface="Courier New" pitchFamily="49" charset="0"/>
              </a:rPr>
              <a:t>;end if</a:t>
            </a:r>
          </a:p>
          <a:p>
            <a:pPr marL="342900" indent="-342900" fontAlgn="base">
              <a:spcBef>
                <a:spcPct val="20000"/>
              </a:spcBef>
              <a:spcAft>
                <a:spcPct val="0"/>
              </a:spcAft>
            </a:pPr>
            <a:r>
              <a:rPr lang="en-US" sz="2400" b="1">
                <a:solidFill>
                  <a:srgbClr val="000000"/>
                </a:solidFill>
                <a:latin typeface="Courier New" pitchFamily="49" charset="0"/>
              </a:rPr>
              <a:t>skip_it:</a:t>
            </a:r>
            <a:endParaRPr lang="en-US" sz="2800">
              <a:solidFill>
                <a:srgbClr val="000000"/>
              </a:solidFill>
            </a:endParaRPr>
          </a:p>
        </p:txBody>
      </p:sp>
      <p:sp>
        <p:nvSpPr>
          <p:cNvPr id="27652" name="Rectangle 6"/>
          <p:cNvSpPr>
            <a:spLocks noChangeArrowheads="1"/>
          </p:cNvSpPr>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en-US" sz="4400">
                <a:solidFill>
                  <a:srgbClr val="000000"/>
                </a:solidFill>
              </a:rPr>
              <a:t>Implementing an IF-THEN</a:t>
            </a:r>
          </a:p>
        </p:txBody>
      </p:sp>
    </p:spTree>
    <p:extLst>
      <p:ext uri="{BB962C8B-B14F-4D97-AF65-F5344CB8AC3E}">
        <p14:creationId xmlns:p14="http://schemas.microsoft.com/office/powerpoint/2010/main" val="250989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09600" y="63084"/>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Times New Roman"/>
                <a:ea typeface="+mj-ea"/>
                <a:cs typeface="+mj-cs"/>
              </a:rPr>
              <a:t>Implementing an IF-ELSE</a:t>
            </a:r>
          </a:p>
        </p:txBody>
      </p:sp>
      <p:sp>
        <p:nvSpPr>
          <p:cNvPr id="3" name="Rectangle 3"/>
          <p:cNvSpPr txBox="1">
            <a:spLocks noChangeArrowheads="1"/>
          </p:cNvSpPr>
          <p:nvPr/>
        </p:nvSpPr>
        <p:spPr bwMode="auto">
          <a:xfrm>
            <a:off x="685800" y="19812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a:ln>
                  <a:noFill/>
                </a:ln>
                <a:solidFill>
                  <a:srgbClr val="000000"/>
                </a:solidFill>
                <a:effectLst/>
                <a:uLnTx/>
                <a:uFillTx/>
                <a:latin typeface="Times New Roman"/>
                <a:ea typeface="+mn-ea"/>
                <a:cs typeface="+mn-cs"/>
              </a:rPr>
              <a:t>char 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a:ln>
                  <a:noFill/>
                </a:ln>
                <a:solidFill>
                  <a:srgbClr val="000000"/>
                </a:solidFill>
                <a:effectLst/>
                <a:uLnTx/>
                <a:uFillTx/>
                <a:latin typeface="Times New Roman"/>
                <a:ea typeface="+mn-ea"/>
                <a:cs typeface="+mn-cs"/>
              </a:rPr>
              <a:t>if (n=='7')</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a:ln>
                  <a:noFill/>
                </a:ln>
                <a:solidFill>
                  <a:srgbClr val="000000"/>
                </a:solidFill>
                <a:effectLst/>
                <a:uLnTx/>
                <a:uFillTx/>
                <a:latin typeface="Times New Roman"/>
                <a:ea typeface="+mn-ea"/>
                <a:cs typeface="+mn-cs"/>
              </a:rPr>
              <a:t>	do_it();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a:ln>
                  <a:noFill/>
                </a:ln>
                <a:solidFill>
                  <a:srgbClr val="000000"/>
                </a:solidFill>
                <a:effectLst/>
                <a:uLnTx/>
                <a:uFillTx/>
                <a:latin typeface="Times New Roman"/>
                <a:ea typeface="+mn-ea"/>
                <a:cs typeface="+mn-cs"/>
              </a:rPr>
              <a:t>else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0" i="1" u="none" strike="noStrike" kern="0" cap="none" spc="0" normalizeH="0" baseline="0" noProof="0">
                <a:ln>
                  <a:noFill/>
                </a:ln>
                <a:solidFill>
                  <a:srgbClr val="000000"/>
                </a:solidFill>
                <a:effectLst/>
                <a:uLnTx/>
                <a:uFillTx/>
                <a:latin typeface="Times New Roman"/>
                <a:ea typeface="+mn-ea"/>
                <a:cs typeface="+mn-cs"/>
              </a:rPr>
              <a:t>	do_that();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a:ln>
                  <a:noFill/>
                </a:ln>
                <a:solidFill>
                  <a:srgbClr val="000000"/>
                </a:solidFill>
                <a:effectLst/>
                <a:uLnTx/>
                <a:uFillTx/>
                <a:latin typeface="Times New Roman"/>
                <a:ea typeface="+mn-ea"/>
                <a:cs typeface="+mn-cs"/>
              </a:rPr>
              <a:t>Document the control structures and keep the parts in the usual order</a:t>
            </a:r>
            <a:endParaRPr kumimoji="0" lang="en-US" sz="2800" b="0" i="0" u="none" strike="noStrike" kern="0" cap="none" spc="0" normalizeH="0" baseline="0" noProof="0" dirty="0">
              <a:ln>
                <a:noFill/>
              </a:ln>
              <a:solidFill>
                <a:srgbClr val="000000"/>
              </a:solidFill>
              <a:effectLst/>
              <a:uLnTx/>
              <a:uFillTx/>
              <a:latin typeface="Times New Roman"/>
              <a:ea typeface="+mn-ea"/>
              <a:cs typeface="+mn-cs"/>
            </a:endParaRPr>
          </a:p>
        </p:txBody>
      </p:sp>
      <p:sp>
        <p:nvSpPr>
          <p:cNvPr id="4" name="Rectangle 4"/>
          <p:cNvSpPr txBox="1">
            <a:spLocks noChangeArrowheads="1"/>
          </p:cNvSpPr>
          <p:nvPr/>
        </p:nvSpPr>
        <p:spPr bwMode="auto">
          <a:xfrm>
            <a:off x="4648200" y="19812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a:buFontTx/>
              <a:buNone/>
            </a:pPr>
            <a:r>
              <a:rPr lang="en-US" sz="2400" b="1" dirty="0">
                <a:latin typeface="Courier New" pitchFamily="49" charset="0"/>
              </a:rPr>
              <a:t>;if (n=='7')</a:t>
            </a:r>
          </a:p>
          <a:p>
            <a:pPr>
              <a:buFontTx/>
              <a:buNone/>
            </a:pPr>
            <a:r>
              <a:rPr lang="en-US" sz="2400" b="1" dirty="0">
                <a:latin typeface="Courier New" pitchFamily="49" charset="0"/>
              </a:rPr>
              <a:t>  </a:t>
            </a:r>
            <a:r>
              <a:rPr lang="en-US" sz="2400" b="1" dirty="0" err="1">
                <a:latin typeface="Courier New" pitchFamily="49" charset="0"/>
              </a:rPr>
              <a:t>cmp</a:t>
            </a:r>
            <a:r>
              <a:rPr lang="en-US" sz="2400" b="1" dirty="0">
                <a:latin typeface="Courier New" pitchFamily="49" charset="0"/>
              </a:rPr>
              <a:t> n,'7'</a:t>
            </a:r>
          </a:p>
          <a:p>
            <a:pPr>
              <a:buFontTx/>
              <a:buNone/>
            </a:pPr>
            <a:r>
              <a:rPr lang="en-US" sz="2400" b="1" dirty="0">
                <a:latin typeface="Courier New" pitchFamily="49" charset="0"/>
              </a:rPr>
              <a:t>  </a:t>
            </a:r>
            <a:r>
              <a:rPr lang="en-US" sz="2400" b="1" dirty="0" err="1">
                <a:latin typeface="Courier New" pitchFamily="49" charset="0"/>
              </a:rPr>
              <a:t>jne</a:t>
            </a:r>
            <a:r>
              <a:rPr lang="en-US" sz="2400" b="1" dirty="0">
                <a:latin typeface="Courier New" pitchFamily="49" charset="0"/>
              </a:rPr>
              <a:t> else_</a:t>
            </a:r>
          </a:p>
          <a:p>
            <a:pPr>
              <a:buFontTx/>
              <a:buNone/>
            </a:pPr>
            <a:r>
              <a:rPr lang="en-US" sz="2400" b="1" dirty="0">
                <a:latin typeface="Courier New" pitchFamily="49" charset="0"/>
              </a:rPr>
              <a:t>;then-part</a:t>
            </a:r>
          </a:p>
          <a:p>
            <a:pPr>
              <a:buFontTx/>
              <a:buNone/>
            </a:pPr>
            <a:r>
              <a:rPr lang="en-US" sz="2400" b="1" dirty="0">
                <a:latin typeface="Courier New" pitchFamily="49" charset="0"/>
              </a:rPr>
              <a:t>  call </a:t>
            </a:r>
            <a:r>
              <a:rPr lang="en-US" sz="2400" b="1" dirty="0" err="1">
                <a:latin typeface="Courier New" pitchFamily="49" charset="0"/>
              </a:rPr>
              <a:t>do_it</a:t>
            </a:r>
            <a:endParaRPr lang="en-US" sz="2400" b="1" dirty="0">
              <a:latin typeface="Courier New" pitchFamily="49" charset="0"/>
            </a:endParaRPr>
          </a:p>
          <a:p>
            <a:pPr>
              <a:buFontTx/>
              <a:buNone/>
            </a:pPr>
            <a:r>
              <a:rPr lang="en-US" sz="2400" b="1" dirty="0">
                <a:latin typeface="Courier New" pitchFamily="49" charset="0"/>
              </a:rPr>
              <a:t>  </a:t>
            </a:r>
            <a:r>
              <a:rPr lang="en-US" sz="2400" b="1" dirty="0" err="1">
                <a:latin typeface="Courier New" pitchFamily="49" charset="0"/>
              </a:rPr>
              <a:t>jmp</a:t>
            </a:r>
            <a:r>
              <a:rPr lang="en-US" sz="2400" b="1" dirty="0">
                <a:latin typeface="Courier New" pitchFamily="49" charset="0"/>
              </a:rPr>
              <a:t> short </a:t>
            </a:r>
            <a:r>
              <a:rPr lang="en-US" sz="2400" b="1" dirty="0" err="1">
                <a:latin typeface="Courier New" pitchFamily="49" charset="0"/>
              </a:rPr>
              <a:t>endif</a:t>
            </a:r>
            <a:endParaRPr lang="en-US" sz="2400" b="1" dirty="0">
              <a:latin typeface="Courier New" pitchFamily="49" charset="0"/>
            </a:endParaRPr>
          </a:p>
          <a:p>
            <a:pPr>
              <a:buFontTx/>
              <a:buNone/>
            </a:pPr>
            <a:r>
              <a:rPr lang="en-US" sz="2400" b="1" dirty="0">
                <a:latin typeface="Courier New" pitchFamily="49" charset="0"/>
              </a:rPr>
              <a:t>else_: </a:t>
            </a:r>
          </a:p>
          <a:p>
            <a:pPr>
              <a:buFontTx/>
              <a:buNone/>
            </a:pPr>
            <a:r>
              <a:rPr lang="en-US" sz="2400" b="1" dirty="0">
                <a:latin typeface="Courier New" pitchFamily="49" charset="0"/>
              </a:rPr>
              <a:t>  call </a:t>
            </a:r>
            <a:r>
              <a:rPr lang="en-US" sz="2400" b="1" dirty="0" err="1">
                <a:latin typeface="Courier New" pitchFamily="49" charset="0"/>
              </a:rPr>
              <a:t>do_that</a:t>
            </a:r>
            <a:endParaRPr lang="en-US" sz="2400" b="1" dirty="0">
              <a:latin typeface="Courier New" pitchFamily="49" charset="0"/>
            </a:endParaRPr>
          </a:p>
          <a:p>
            <a:pPr>
              <a:buFontTx/>
              <a:buNone/>
            </a:pPr>
            <a:r>
              <a:rPr lang="en-US" sz="2400" b="1" dirty="0" err="1">
                <a:latin typeface="Courier New" pitchFamily="49" charset="0"/>
              </a:rPr>
              <a:t>endif</a:t>
            </a:r>
            <a:r>
              <a:rPr lang="en-US" sz="2400" b="1" dirty="0">
                <a:latin typeface="Courier New" pitchFamily="49" charset="0"/>
              </a:rPr>
              <a:t>:</a:t>
            </a:r>
          </a:p>
        </p:txBody>
      </p:sp>
    </p:spTree>
    <p:extLst>
      <p:ext uri="{BB962C8B-B14F-4D97-AF65-F5344CB8AC3E}">
        <p14:creationId xmlns:p14="http://schemas.microsoft.com/office/powerpoint/2010/main" val="171187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4419600" cy="1969770"/>
          </a:xfrm>
          <a:prstGeom prst="rect">
            <a:avLst/>
          </a:prstGeom>
          <a:noFill/>
        </p:spPr>
        <p:txBody>
          <a:bodyPr wrap="square" rtlCol="0">
            <a:spAutoFit/>
          </a:bodyPr>
          <a:lstStyle/>
          <a:p>
            <a:pPr lvl="0" fontAlgn="base">
              <a:lnSpc>
                <a:spcPct val="60000"/>
              </a:lnSpc>
              <a:spcBef>
                <a:spcPct val="50000"/>
              </a:spcBef>
              <a:spcAft>
                <a:spcPct val="0"/>
              </a:spcAft>
              <a:buBlip>
                <a:blip r:embed="rId3"/>
              </a:buBlip>
            </a:pPr>
            <a:r>
              <a:rPr lang="en-US" sz="2000" dirty="0">
                <a:solidFill>
                  <a:srgbClr val="000000"/>
                </a:solidFill>
                <a:latin typeface="Arial" charset="0"/>
                <a:cs typeface="Arial" charset="0"/>
              </a:rPr>
              <a:t>IF-THEN-ELSE                                                            </a:t>
            </a:r>
          </a:p>
          <a:p>
            <a:pPr lvl="0" fontAlgn="base">
              <a:lnSpc>
                <a:spcPct val="60000"/>
              </a:lnSpc>
              <a:spcBef>
                <a:spcPct val="50000"/>
              </a:spcBef>
              <a:spcAft>
                <a:spcPct val="0"/>
              </a:spcAft>
            </a:pPr>
            <a:r>
              <a:rPr lang="en-US" sz="2000" dirty="0">
                <a:solidFill>
                  <a:srgbClr val="000000"/>
                </a:solidFill>
                <a:latin typeface="Arial" charset="0"/>
                <a:cs typeface="Arial" charset="0"/>
              </a:rPr>
              <a:t>IF  </a:t>
            </a:r>
            <a:r>
              <a:rPr lang="en-US" sz="2000" dirty="0">
                <a:solidFill>
                  <a:srgbClr val="FF0000"/>
                </a:solidFill>
                <a:latin typeface="Arial" charset="0"/>
                <a:cs typeface="Arial" charset="0"/>
              </a:rPr>
              <a:t>condition</a:t>
            </a:r>
            <a:r>
              <a:rPr lang="en-US" sz="2000" dirty="0">
                <a:solidFill>
                  <a:srgbClr val="000000"/>
                </a:solidFill>
                <a:latin typeface="Arial" charset="0"/>
                <a:cs typeface="Arial" charset="0"/>
              </a:rPr>
              <a:t> is True                                                       </a:t>
            </a:r>
          </a:p>
          <a:p>
            <a:pPr lvl="0" fontAlgn="base">
              <a:lnSpc>
                <a:spcPct val="60000"/>
              </a:lnSpc>
              <a:spcBef>
                <a:spcPct val="50000"/>
              </a:spcBef>
              <a:spcAft>
                <a:spcPct val="0"/>
              </a:spcAft>
            </a:pPr>
            <a:r>
              <a:rPr lang="en-US" sz="2000" dirty="0">
                <a:solidFill>
                  <a:srgbClr val="000000"/>
                </a:solidFill>
                <a:latin typeface="Arial" charset="0"/>
                <a:cs typeface="Arial" charset="0"/>
              </a:rPr>
              <a:t>THEN </a:t>
            </a:r>
          </a:p>
          <a:p>
            <a:pPr lvl="0" fontAlgn="base">
              <a:lnSpc>
                <a:spcPct val="60000"/>
              </a:lnSpc>
              <a:spcBef>
                <a:spcPct val="50000"/>
              </a:spcBef>
              <a:spcAft>
                <a:spcPct val="0"/>
              </a:spcAft>
            </a:pPr>
            <a:r>
              <a:rPr lang="en-US" sz="2000" dirty="0">
                <a:solidFill>
                  <a:srgbClr val="000000"/>
                </a:solidFill>
                <a:latin typeface="Arial" charset="0"/>
                <a:cs typeface="Arial" charset="0"/>
              </a:rPr>
              <a:t>Execute TRUE-BRANCH statement</a:t>
            </a:r>
          </a:p>
          <a:p>
            <a:pPr lvl="0" fontAlgn="base">
              <a:lnSpc>
                <a:spcPct val="60000"/>
              </a:lnSpc>
              <a:spcBef>
                <a:spcPct val="50000"/>
              </a:spcBef>
              <a:spcAft>
                <a:spcPct val="0"/>
              </a:spcAft>
            </a:pPr>
            <a:r>
              <a:rPr lang="en-US" sz="2000" dirty="0">
                <a:solidFill>
                  <a:srgbClr val="000000"/>
                </a:solidFill>
                <a:latin typeface="Arial" charset="0"/>
                <a:cs typeface="Arial" charset="0"/>
              </a:rPr>
              <a:t>ELSE</a:t>
            </a:r>
          </a:p>
          <a:p>
            <a:pPr lvl="0" fontAlgn="base">
              <a:lnSpc>
                <a:spcPct val="60000"/>
              </a:lnSpc>
              <a:spcBef>
                <a:spcPct val="50000"/>
              </a:spcBef>
              <a:spcAft>
                <a:spcPct val="0"/>
              </a:spcAft>
            </a:pPr>
            <a:r>
              <a:rPr lang="en-US" sz="2000" dirty="0">
                <a:solidFill>
                  <a:srgbClr val="000000"/>
                </a:solidFill>
                <a:latin typeface="Arial" charset="0"/>
                <a:cs typeface="Arial" charset="0"/>
              </a:rPr>
              <a:t>Execute TRUE-BRANCH statement</a:t>
            </a:r>
          </a:p>
        </p:txBody>
      </p:sp>
      <p:grpSp>
        <p:nvGrpSpPr>
          <p:cNvPr id="18" name="Group 17"/>
          <p:cNvGrpSpPr/>
          <p:nvPr/>
        </p:nvGrpSpPr>
        <p:grpSpPr>
          <a:xfrm>
            <a:off x="990600" y="2787572"/>
            <a:ext cx="3429000" cy="2705100"/>
            <a:chOff x="5181600" y="2514600"/>
            <a:chExt cx="3429000" cy="3352800"/>
          </a:xfrm>
        </p:grpSpPr>
        <p:sp>
          <p:nvSpPr>
            <p:cNvPr id="4" name="AutoShape 5"/>
            <p:cNvSpPr>
              <a:spLocks noChangeArrowheads="1"/>
            </p:cNvSpPr>
            <p:nvPr/>
          </p:nvSpPr>
          <p:spPr bwMode="auto">
            <a:xfrm>
              <a:off x="6172200" y="2971800"/>
              <a:ext cx="14478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Condition</a:t>
              </a:r>
            </a:p>
          </p:txBody>
        </p:sp>
        <p:sp>
          <p:nvSpPr>
            <p:cNvPr id="5" name="Line 6"/>
            <p:cNvSpPr>
              <a:spLocks noChangeShapeType="1"/>
            </p:cNvSpPr>
            <p:nvPr/>
          </p:nvSpPr>
          <p:spPr bwMode="auto">
            <a:xfrm>
              <a:off x="6858000" y="2514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7"/>
            <p:cNvSpPr>
              <a:spLocks noChangeArrowheads="1"/>
            </p:cNvSpPr>
            <p:nvPr/>
          </p:nvSpPr>
          <p:spPr bwMode="auto">
            <a:xfrm>
              <a:off x="5181600" y="4267200"/>
              <a:ext cx="1371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False Branch</a:t>
              </a:r>
            </a:p>
            <a:p>
              <a:pPr algn="ctr"/>
              <a:r>
                <a:rPr lang="en-US"/>
                <a:t>Statement</a:t>
              </a:r>
            </a:p>
          </p:txBody>
        </p:sp>
        <p:sp>
          <p:nvSpPr>
            <p:cNvPr id="7" name="Rectangle 8"/>
            <p:cNvSpPr>
              <a:spLocks noChangeArrowheads="1"/>
            </p:cNvSpPr>
            <p:nvPr/>
          </p:nvSpPr>
          <p:spPr bwMode="auto">
            <a:xfrm>
              <a:off x="7239000" y="4267200"/>
              <a:ext cx="1371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True Branch</a:t>
              </a:r>
            </a:p>
            <a:p>
              <a:pPr algn="ctr"/>
              <a:r>
                <a:rPr lang="en-US" dirty="0"/>
                <a:t>Statement</a:t>
              </a:r>
            </a:p>
          </p:txBody>
        </p:sp>
        <p:sp>
          <p:nvSpPr>
            <p:cNvPr id="8" name="Line 9"/>
            <p:cNvSpPr>
              <a:spLocks noChangeShapeType="1"/>
            </p:cNvSpPr>
            <p:nvPr/>
          </p:nvSpPr>
          <p:spPr bwMode="auto">
            <a:xfrm flipH="1">
              <a:off x="5791200" y="33528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
            <p:cNvSpPr>
              <a:spLocks noChangeShapeType="1"/>
            </p:cNvSpPr>
            <p:nvPr/>
          </p:nvSpPr>
          <p:spPr bwMode="auto">
            <a:xfrm>
              <a:off x="7620000" y="3352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
            <p:cNvSpPr>
              <a:spLocks noChangeShapeType="1"/>
            </p:cNvSpPr>
            <p:nvPr/>
          </p:nvSpPr>
          <p:spPr bwMode="auto">
            <a:xfrm>
              <a:off x="5791200" y="33528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2"/>
            <p:cNvSpPr>
              <a:spLocks noChangeShapeType="1"/>
            </p:cNvSpPr>
            <p:nvPr/>
          </p:nvSpPr>
          <p:spPr bwMode="auto">
            <a:xfrm>
              <a:off x="7924800" y="33528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3"/>
            <p:cNvSpPr>
              <a:spLocks noChangeShapeType="1"/>
            </p:cNvSpPr>
            <p:nvPr/>
          </p:nvSpPr>
          <p:spPr bwMode="auto">
            <a:xfrm>
              <a:off x="5791200" y="54102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4"/>
            <p:cNvSpPr>
              <a:spLocks noChangeShapeType="1"/>
            </p:cNvSpPr>
            <p:nvPr/>
          </p:nvSpPr>
          <p:spPr bwMode="auto">
            <a:xfrm>
              <a:off x="5791200" y="5029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5"/>
            <p:cNvSpPr>
              <a:spLocks noChangeShapeType="1"/>
            </p:cNvSpPr>
            <p:nvPr/>
          </p:nvSpPr>
          <p:spPr bwMode="auto">
            <a:xfrm>
              <a:off x="7924800" y="5029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6"/>
            <p:cNvSpPr>
              <a:spLocks noChangeShapeType="1"/>
            </p:cNvSpPr>
            <p:nvPr/>
          </p:nvSpPr>
          <p:spPr bwMode="auto">
            <a:xfrm>
              <a:off x="6934200" y="5410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7"/>
            <p:cNvSpPr txBox="1">
              <a:spLocks noChangeArrowheads="1"/>
            </p:cNvSpPr>
            <p:nvPr/>
          </p:nvSpPr>
          <p:spPr bwMode="auto">
            <a:xfrm>
              <a:off x="75438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TRUE</a:t>
              </a:r>
            </a:p>
          </p:txBody>
        </p:sp>
        <p:sp>
          <p:nvSpPr>
            <p:cNvPr id="17" name="Text Box 18"/>
            <p:cNvSpPr txBox="1">
              <a:spLocks noChangeArrowheads="1"/>
            </p:cNvSpPr>
            <p:nvPr/>
          </p:nvSpPr>
          <p:spPr bwMode="auto">
            <a:xfrm>
              <a:off x="5181600" y="2895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FALSE</a:t>
              </a:r>
            </a:p>
          </p:txBody>
        </p:sp>
      </p:grpSp>
    </p:spTree>
    <p:extLst>
      <p:ext uri="{BB962C8B-B14F-4D97-AF65-F5344CB8AC3E}">
        <p14:creationId xmlns:p14="http://schemas.microsoft.com/office/powerpoint/2010/main" val="1711875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685800" y="62484"/>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Arial" charset="0"/>
              </a:defRPr>
            </a:lvl2pPr>
            <a:lvl3pPr algn="ctr" rtl="0" fontAlgn="base">
              <a:spcBef>
                <a:spcPct val="0"/>
              </a:spcBef>
              <a:spcAft>
                <a:spcPct val="0"/>
              </a:spcAft>
              <a:defRPr sz="4400">
                <a:solidFill>
                  <a:schemeClr val="tx2"/>
                </a:solidFill>
                <a:latin typeface="Times New Roman" pitchFamily="18" charset="0"/>
                <a:cs typeface="Arial" charset="0"/>
              </a:defRPr>
            </a:lvl3pPr>
            <a:lvl4pPr algn="ctr" rtl="0" fontAlgn="base">
              <a:spcBef>
                <a:spcPct val="0"/>
              </a:spcBef>
              <a:spcAft>
                <a:spcPct val="0"/>
              </a:spcAft>
              <a:defRPr sz="4400">
                <a:solidFill>
                  <a:schemeClr val="tx2"/>
                </a:solidFill>
                <a:latin typeface="Times New Roman" pitchFamily="18" charset="0"/>
                <a:cs typeface="Arial" charset="0"/>
              </a:defRPr>
            </a:lvl4pPr>
            <a:lvl5pPr algn="ctr" rtl="0" fontAlgn="base">
              <a:spcBef>
                <a:spcPct val="0"/>
              </a:spcBef>
              <a:spcAft>
                <a:spcPct val="0"/>
              </a:spcAft>
              <a:defRPr sz="4400">
                <a:solidFill>
                  <a:schemeClr val="tx2"/>
                </a:solidFill>
                <a:latin typeface="Times New Roman" pitchFamily="18"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a:lstStyle>
          <a:p>
            <a:r>
              <a:rPr lang="en-US"/>
              <a:t>Unconditional Jump</a:t>
            </a:r>
            <a:endParaRPr lang="en-US" dirty="0"/>
          </a:p>
        </p:txBody>
      </p:sp>
      <p:sp>
        <p:nvSpPr>
          <p:cNvPr id="8" name="Rectangle 3"/>
          <p:cNvSpPr txBox="1">
            <a:spLocks noChangeArrowheads="1"/>
          </p:cNvSpPr>
          <p:nvPr/>
        </p:nvSpPr>
        <p:spPr bwMode="auto">
          <a:xfrm>
            <a:off x="5334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Times New Roman"/>
                <a:ea typeface="+mn-ea"/>
                <a:cs typeface="+mn-cs"/>
              </a:rPr>
              <a:t>JMP </a:t>
            </a:r>
            <a:r>
              <a:rPr kumimoji="0" lang="en-US" sz="3200" b="0" i="1" u="none" strike="noStrike" kern="0" cap="none" spc="0" normalizeH="0" baseline="0" noProof="0" dirty="0">
                <a:ln>
                  <a:noFill/>
                </a:ln>
                <a:solidFill>
                  <a:srgbClr val="000000"/>
                </a:solidFill>
                <a:effectLst/>
                <a:uLnTx/>
                <a:uFillTx/>
                <a:latin typeface="Times New Roman"/>
                <a:ea typeface="+mn-ea"/>
                <a:cs typeface="+mn-cs"/>
              </a:rPr>
              <a:t>[operator] destination</a:t>
            </a:r>
            <a:endParaRPr kumimoji="0" lang="en-US" sz="3200" b="0" i="0" u="none" strike="noStrike" kern="0" cap="none" spc="0" normalizeH="0" baseline="0" noProof="0" dirty="0">
              <a:ln>
                <a:noFill/>
              </a:ln>
              <a:solidFill>
                <a:srgbClr val="000000"/>
              </a:solidFill>
              <a:effectLst/>
              <a:uLnTx/>
              <a:uFillTx/>
              <a:latin typeface="Times New Roman"/>
              <a:ea typeface="+mn-ea"/>
              <a:cs typeface="+mn-cs"/>
            </a:endParaRPr>
          </a:p>
          <a:p>
            <a:pPr lvl="0" algn="just" eaLnBrk="1" hangingPunct="1">
              <a:buNone/>
            </a:pPr>
            <a:r>
              <a:rPr lang="en-US" dirty="0">
                <a:solidFill>
                  <a:srgbClr val="000000"/>
                </a:solidFill>
                <a:latin typeface="Times New Roman" pitchFamily="18" charset="0"/>
                <a:cs typeface="Arial" charset="0"/>
              </a:rPr>
              <a:t>Instruction Label</a:t>
            </a:r>
          </a:p>
          <a:p>
            <a:pPr lvl="1" algn="just" eaLnBrk="1" hangingPunct="1">
              <a:buNone/>
            </a:pPr>
            <a:r>
              <a:rPr lang="en-US" dirty="0">
                <a:solidFill>
                  <a:srgbClr val="000000"/>
                </a:solidFill>
                <a:latin typeface="Times New Roman" pitchFamily="18" charset="0"/>
                <a:cs typeface="Arial" charset="0"/>
              </a:rPr>
              <a:t>A symbolic name defined to be an address in the code segment of a program</a:t>
            </a:r>
          </a:p>
          <a:p>
            <a:pPr lvl="1" algn="just" eaLnBrk="1" hangingPunct="1">
              <a:buNone/>
            </a:pPr>
            <a:r>
              <a:rPr lang="en-US" dirty="0">
                <a:solidFill>
                  <a:srgbClr val="000000"/>
                </a:solidFill>
                <a:latin typeface="Times New Roman" pitchFamily="18" charset="0"/>
                <a:cs typeface="Arial" charset="0"/>
              </a:rPr>
              <a:t>A label may be attached to any point in the code of a program</a:t>
            </a:r>
          </a:p>
          <a:p>
            <a:pPr lvl="2" algn="just" eaLnBrk="1" hangingPunct="1">
              <a:buNone/>
            </a:pPr>
            <a:r>
              <a:rPr lang="en-US" dirty="0" err="1">
                <a:solidFill>
                  <a:srgbClr val="000000"/>
                </a:solidFill>
                <a:latin typeface="Times New Roman" pitchFamily="18" charset="0"/>
                <a:cs typeface="Arial" charset="0"/>
              </a:rPr>
              <a:t>a_Label</a:t>
            </a:r>
            <a:r>
              <a:rPr lang="en-US" dirty="0">
                <a:solidFill>
                  <a:srgbClr val="000000"/>
                </a:solidFill>
                <a:latin typeface="Times New Roman" pitchFamily="18" charset="0"/>
                <a:cs typeface="Arial" charset="0"/>
              </a:rPr>
              <a:t>:   </a:t>
            </a:r>
            <a:r>
              <a:rPr lang="en-US" dirty="0" err="1">
                <a:solidFill>
                  <a:srgbClr val="000000"/>
                </a:solidFill>
                <a:latin typeface="Times New Roman" pitchFamily="18" charset="0"/>
                <a:cs typeface="Arial" charset="0"/>
              </a:rPr>
              <a:t>jmp</a:t>
            </a:r>
            <a:r>
              <a:rPr lang="en-US" dirty="0">
                <a:solidFill>
                  <a:srgbClr val="000000"/>
                </a:solidFill>
                <a:latin typeface="Times New Roman" pitchFamily="18" charset="0"/>
                <a:cs typeface="Arial" charset="0"/>
              </a:rPr>
              <a:t>   </a:t>
            </a:r>
            <a:r>
              <a:rPr lang="en-US" dirty="0" err="1">
                <a:solidFill>
                  <a:srgbClr val="000000"/>
                </a:solidFill>
                <a:latin typeface="Times New Roman" pitchFamily="18" charset="0"/>
                <a:cs typeface="Arial" charset="0"/>
              </a:rPr>
              <a:t>a_Label</a:t>
            </a:r>
            <a:endParaRPr lang="en-US" dirty="0">
              <a:solidFill>
                <a:srgbClr val="000000"/>
              </a:solidFill>
              <a:latin typeface="Times New Roman" pitchFamily="18" charset="0"/>
              <a:cs typeface="Arial" charset="0"/>
            </a:endParaRPr>
          </a:p>
          <a:p>
            <a:pPr lvl="1" algn="just" eaLnBrk="1" hangingPunct="1">
              <a:buNone/>
            </a:pPr>
            <a:r>
              <a:rPr lang="en-US" dirty="0">
                <a:solidFill>
                  <a:srgbClr val="000000"/>
                </a:solidFill>
                <a:latin typeface="Times New Roman" pitchFamily="18" charset="0"/>
                <a:cs typeface="Arial" charset="0"/>
              </a:rPr>
              <a:t>Labels definitions usually have a colon at the end</a:t>
            </a:r>
          </a:p>
        </p:txBody>
      </p:sp>
    </p:spTree>
    <p:extLst>
      <p:ext uri="{BB962C8B-B14F-4D97-AF65-F5344CB8AC3E}">
        <p14:creationId xmlns:p14="http://schemas.microsoft.com/office/powerpoint/2010/main" val="2761640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28600" y="228600"/>
            <a:ext cx="8229600" cy="723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50000"/>
              </a:spcBef>
              <a:spcAft>
                <a:spcPct val="0"/>
              </a:spcAft>
              <a:buFontTx/>
              <a:buChar char="•"/>
            </a:pPr>
            <a:r>
              <a:rPr lang="en-US" sz="2000" dirty="0">
                <a:solidFill>
                  <a:srgbClr val="000000"/>
                </a:solidFill>
              </a:rPr>
              <a:t> Example: Suppose AL and BL contain extended ASCII characters. Display the one that comes first in the character sequence.</a:t>
            </a:r>
          </a:p>
          <a:p>
            <a:pPr algn="just" eaLnBrk="1" fontAlgn="base" hangingPunct="1">
              <a:lnSpc>
                <a:spcPct val="60000"/>
              </a:lnSpc>
              <a:spcBef>
                <a:spcPct val="50000"/>
              </a:spcBef>
              <a:spcAft>
                <a:spcPct val="0"/>
              </a:spcAft>
            </a:pPr>
            <a:r>
              <a:rPr lang="en-US" sz="2000" dirty="0">
                <a:solidFill>
                  <a:srgbClr val="000000"/>
                </a:solidFill>
              </a:rPr>
              <a:t>Solution:</a:t>
            </a:r>
          </a:p>
          <a:p>
            <a:pPr algn="just" eaLnBrk="1" fontAlgn="base" hangingPunct="1">
              <a:lnSpc>
                <a:spcPct val="80000"/>
              </a:lnSpc>
              <a:spcBef>
                <a:spcPct val="50000"/>
              </a:spcBef>
              <a:spcAft>
                <a:spcPct val="0"/>
              </a:spcAft>
            </a:pPr>
            <a:r>
              <a:rPr lang="en-US" sz="2000" dirty="0">
                <a:solidFill>
                  <a:srgbClr val="000000"/>
                </a:solidFill>
              </a:rPr>
              <a:t>If AL&lt;= BL                                  MOV  AH,2     ; prepare for display</a:t>
            </a:r>
          </a:p>
          <a:p>
            <a:pPr algn="just" eaLnBrk="1" fontAlgn="base" hangingPunct="1">
              <a:lnSpc>
                <a:spcPct val="80000"/>
              </a:lnSpc>
              <a:spcBef>
                <a:spcPct val="50000"/>
              </a:spcBef>
              <a:spcAft>
                <a:spcPct val="0"/>
              </a:spcAft>
            </a:pPr>
            <a:r>
              <a:rPr lang="en-US" sz="2000" dirty="0">
                <a:solidFill>
                  <a:srgbClr val="000000"/>
                </a:solidFill>
              </a:rPr>
              <a:t>THEN                                         CMP  AL,BL    ; AL&lt;=BL ?</a:t>
            </a:r>
          </a:p>
          <a:p>
            <a:pPr algn="just" eaLnBrk="1" fontAlgn="base" hangingPunct="1">
              <a:lnSpc>
                <a:spcPct val="80000"/>
              </a:lnSpc>
              <a:spcBef>
                <a:spcPct val="50000"/>
              </a:spcBef>
              <a:spcAft>
                <a:spcPct val="0"/>
              </a:spcAft>
            </a:pPr>
            <a:r>
              <a:rPr lang="en-US" sz="2000" dirty="0">
                <a:solidFill>
                  <a:srgbClr val="000000"/>
                </a:solidFill>
              </a:rPr>
              <a:t>Display the char. In AL              JNBE  ELS_    ; </a:t>
            </a:r>
            <a:r>
              <a:rPr lang="en-US" sz="2000" dirty="0" err="1">
                <a:solidFill>
                  <a:srgbClr val="000000"/>
                </a:solidFill>
              </a:rPr>
              <a:t>No,display</a:t>
            </a:r>
            <a:r>
              <a:rPr lang="en-US" sz="2000" dirty="0">
                <a:solidFill>
                  <a:srgbClr val="000000"/>
                </a:solidFill>
              </a:rPr>
              <a:t> char in BL</a:t>
            </a:r>
          </a:p>
          <a:p>
            <a:pPr algn="just" eaLnBrk="1" fontAlgn="base" hangingPunct="1">
              <a:lnSpc>
                <a:spcPct val="80000"/>
              </a:lnSpc>
              <a:spcBef>
                <a:spcPct val="50000"/>
              </a:spcBef>
              <a:spcAft>
                <a:spcPct val="0"/>
              </a:spcAft>
            </a:pPr>
            <a:r>
              <a:rPr lang="en-US" sz="2000" dirty="0">
                <a:solidFill>
                  <a:srgbClr val="000000"/>
                </a:solidFill>
              </a:rPr>
              <a:t>ELSE                                         MOV DL,AL</a:t>
            </a:r>
          </a:p>
          <a:p>
            <a:pPr algn="just" eaLnBrk="1" fontAlgn="base" hangingPunct="1">
              <a:lnSpc>
                <a:spcPct val="80000"/>
              </a:lnSpc>
              <a:spcBef>
                <a:spcPct val="50000"/>
              </a:spcBef>
              <a:spcAft>
                <a:spcPct val="0"/>
              </a:spcAft>
            </a:pPr>
            <a:r>
              <a:rPr lang="en-US" sz="2000" dirty="0">
                <a:solidFill>
                  <a:srgbClr val="000000"/>
                </a:solidFill>
              </a:rPr>
              <a:t>Display the Char. In BL             JMP  Display</a:t>
            </a:r>
          </a:p>
          <a:p>
            <a:pPr algn="just" eaLnBrk="1" fontAlgn="base" hangingPunct="1">
              <a:lnSpc>
                <a:spcPct val="80000"/>
              </a:lnSpc>
              <a:spcBef>
                <a:spcPct val="50000"/>
              </a:spcBef>
              <a:spcAft>
                <a:spcPct val="0"/>
              </a:spcAft>
            </a:pPr>
            <a:r>
              <a:rPr lang="en-US" sz="2000" dirty="0" err="1">
                <a:solidFill>
                  <a:srgbClr val="000000"/>
                </a:solidFill>
              </a:rPr>
              <a:t>End_IF</a:t>
            </a:r>
            <a:r>
              <a:rPr lang="en-US" sz="2000" dirty="0">
                <a:solidFill>
                  <a:srgbClr val="000000"/>
                </a:solidFill>
              </a:rPr>
              <a:t>                            ELS_:  MOV DL,BL      ; BL&lt;AL</a:t>
            </a:r>
          </a:p>
          <a:p>
            <a:pPr algn="just" eaLnBrk="1" fontAlgn="base" hangingPunct="1">
              <a:lnSpc>
                <a:spcPct val="80000"/>
              </a:lnSpc>
              <a:spcBef>
                <a:spcPct val="50000"/>
              </a:spcBef>
              <a:spcAft>
                <a:spcPct val="0"/>
              </a:spcAft>
            </a:pPr>
            <a:r>
              <a:rPr lang="en-US" sz="2000" dirty="0">
                <a:solidFill>
                  <a:srgbClr val="000000"/>
                </a:solidFill>
              </a:rPr>
              <a:t>                                    Display :</a:t>
            </a:r>
          </a:p>
          <a:p>
            <a:pPr algn="just" eaLnBrk="1" fontAlgn="base" hangingPunct="1">
              <a:lnSpc>
                <a:spcPct val="80000"/>
              </a:lnSpc>
              <a:spcBef>
                <a:spcPct val="50000"/>
              </a:spcBef>
              <a:spcAft>
                <a:spcPct val="0"/>
              </a:spcAft>
            </a:pPr>
            <a:r>
              <a:rPr lang="en-US" sz="2000" dirty="0">
                <a:solidFill>
                  <a:srgbClr val="000000"/>
                </a:solidFill>
              </a:rPr>
              <a:t>                                                   INT 21h               ; Display it</a:t>
            </a:r>
          </a:p>
          <a:p>
            <a:pPr algn="just" eaLnBrk="1" fontAlgn="base" hangingPunct="1">
              <a:lnSpc>
                <a:spcPct val="80000"/>
              </a:lnSpc>
              <a:spcBef>
                <a:spcPct val="50000"/>
              </a:spcBef>
              <a:spcAft>
                <a:spcPct val="0"/>
              </a:spcAft>
            </a:pPr>
            <a:r>
              <a:rPr lang="en-US" sz="2000" dirty="0">
                <a:solidFill>
                  <a:srgbClr val="000000"/>
                </a:solidFill>
              </a:rPr>
              <a:t>                                    </a:t>
            </a:r>
            <a:r>
              <a:rPr lang="en-US" sz="2000" dirty="0" err="1">
                <a:solidFill>
                  <a:srgbClr val="000000"/>
                </a:solidFill>
              </a:rPr>
              <a:t>End_IF</a:t>
            </a:r>
            <a:r>
              <a:rPr lang="en-US" sz="2000" dirty="0">
                <a:solidFill>
                  <a:srgbClr val="000000"/>
                </a:solidFill>
              </a:rPr>
              <a:t>:</a:t>
            </a:r>
          </a:p>
          <a:p>
            <a:pPr algn="just" eaLnBrk="1" fontAlgn="base" hangingPunct="1">
              <a:lnSpc>
                <a:spcPct val="80000"/>
              </a:lnSpc>
              <a:spcBef>
                <a:spcPct val="50000"/>
              </a:spcBef>
              <a:spcAft>
                <a:spcPct val="0"/>
              </a:spcAft>
            </a:pPr>
            <a:r>
              <a:rPr lang="en-US" sz="2000" dirty="0">
                <a:solidFill>
                  <a:srgbClr val="000000"/>
                </a:solidFill>
              </a:rPr>
              <a:t>The condition AL&lt;=BL is expressed by (CMP AL,BL) , JNBE is used because we are comparing extended  characters. If AL&lt;=BL is true ,the true branch statements are done. Note  that JMP Display is needed to skip the false branch. This is different from that high-level language </a:t>
            </a:r>
            <a:r>
              <a:rPr lang="en-US" sz="2000" dirty="0" err="1">
                <a:solidFill>
                  <a:srgbClr val="000000"/>
                </a:solidFill>
              </a:rPr>
              <a:t>IF_THEN_Statement</a:t>
            </a:r>
            <a:r>
              <a:rPr lang="en-US" sz="2000" dirty="0">
                <a:solidFill>
                  <a:srgbClr val="000000"/>
                </a:solidFill>
              </a:rPr>
              <a:t> in which false branch is automatically skipped if the true branch statements are done.                                       </a:t>
            </a:r>
          </a:p>
          <a:p>
            <a:pPr algn="just" eaLnBrk="1" fontAlgn="base" hangingPunct="1">
              <a:lnSpc>
                <a:spcPct val="60000"/>
              </a:lnSpc>
              <a:spcBef>
                <a:spcPct val="50000"/>
              </a:spcBef>
              <a:spcAft>
                <a:spcPct val="0"/>
              </a:spcAft>
            </a:pPr>
            <a:r>
              <a:rPr lang="en-US" sz="2000" dirty="0">
                <a:solidFill>
                  <a:srgbClr val="000000"/>
                </a:solidFill>
              </a:rPr>
              <a:t>                                                  </a:t>
            </a:r>
          </a:p>
          <a:p>
            <a:pPr algn="just" eaLnBrk="1" fontAlgn="base" hangingPunct="1">
              <a:lnSpc>
                <a:spcPct val="60000"/>
              </a:lnSpc>
              <a:spcBef>
                <a:spcPct val="50000"/>
              </a:spcBef>
              <a:spcAft>
                <a:spcPct val="0"/>
              </a:spcAft>
            </a:pPr>
            <a:endParaRPr lang="en-US" sz="2000" dirty="0">
              <a:solidFill>
                <a:srgbClr val="000000"/>
              </a:solidFill>
            </a:endParaRPr>
          </a:p>
          <a:p>
            <a:pPr algn="just" eaLnBrk="1" fontAlgn="base" hangingPunct="1">
              <a:lnSpc>
                <a:spcPct val="60000"/>
              </a:lnSpc>
              <a:spcBef>
                <a:spcPct val="50000"/>
              </a:spcBef>
              <a:spcAft>
                <a:spcPct val="0"/>
              </a:spcAft>
            </a:pPr>
            <a:endParaRPr lang="en-US" sz="2000" dirty="0">
              <a:solidFill>
                <a:srgbClr val="000000"/>
              </a:solidFill>
            </a:endParaRPr>
          </a:p>
        </p:txBody>
      </p:sp>
    </p:spTree>
    <p:extLst>
      <p:ext uri="{BB962C8B-B14F-4D97-AF65-F5344CB8AC3E}">
        <p14:creationId xmlns:p14="http://schemas.microsoft.com/office/powerpoint/2010/main" val="1680156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685800" y="11430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algn="l" defTabSz="914400" rtl="0" eaLnBrk="1" fontAlgn="base" latinLnBrk="0" hangingPunct="1">
              <a:lnSpc>
                <a:spcPct val="120000"/>
              </a:lnSpc>
              <a:spcBef>
                <a:spcPct val="20000"/>
              </a:spcBef>
              <a:spcAft>
                <a:spcPct val="0"/>
              </a:spcAft>
              <a:buClr>
                <a:srgbClr val="FFFFFF"/>
              </a:buClr>
              <a:buSzTx/>
              <a:buFontTx/>
              <a:buNone/>
              <a:tabLst/>
              <a:defRPr/>
            </a:pPr>
            <a:r>
              <a:rPr kumimoji="0" lang="en-US" altLang="en-US" sz="2400" b="0" i="0" u="none" strike="noStrike" kern="0" cap="none" spc="0" normalizeH="0" baseline="0" noProof="0" dirty="0">
                <a:ln>
                  <a:noFill/>
                </a:ln>
                <a:solidFill>
                  <a:srgbClr val="C00000"/>
                </a:solidFill>
                <a:effectLst/>
                <a:uLnTx/>
                <a:uFillTx/>
                <a:latin typeface="Arial"/>
              </a:rPr>
              <a:t>Implement the following </a:t>
            </a:r>
            <a:r>
              <a:rPr kumimoji="0" lang="en-US" altLang="en-US" sz="2400" b="0" i="0" u="none" strike="noStrike" kern="0" cap="none" spc="0" normalizeH="0" baseline="0" noProof="0" dirty="0" err="1">
                <a:ln>
                  <a:noFill/>
                </a:ln>
                <a:solidFill>
                  <a:srgbClr val="C00000"/>
                </a:solidFill>
                <a:effectLst/>
                <a:uLnTx/>
                <a:uFillTx/>
                <a:latin typeface="Arial"/>
              </a:rPr>
              <a:t>pseudocode</a:t>
            </a:r>
            <a:r>
              <a:rPr kumimoji="0" lang="en-US" altLang="en-US" sz="2400" b="0" i="0" u="none" strike="noStrike" kern="0" cap="none" spc="0" normalizeH="0" baseline="0" noProof="0" dirty="0">
                <a:ln>
                  <a:noFill/>
                </a:ln>
                <a:solidFill>
                  <a:srgbClr val="C00000"/>
                </a:solidFill>
                <a:effectLst/>
                <a:uLnTx/>
                <a:uFillTx/>
                <a:latin typeface="Arial"/>
              </a:rPr>
              <a:t> in assembly language. All values are 16-bit signed integers:</a:t>
            </a:r>
            <a:endParaRPr kumimoji="0" lang="en-US" altLang="en-US" sz="2000" b="1" i="0" u="none" strike="noStrike" kern="0" cap="none" spc="0" normalizeH="0" baseline="0" noProof="0" dirty="0">
              <a:ln>
                <a:noFill/>
              </a:ln>
              <a:solidFill>
                <a:srgbClr val="C00000"/>
              </a:solidFill>
              <a:effectLst/>
              <a:uLnTx/>
              <a:uFillTx/>
              <a:latin typeface="Courier New" pitchFamily="49" charset="0"/>
            </a:endParaRPr>
          </a:p>
        </p:txBody>
      </p:sp>
      <p:sp>
        <p:nvSpPr>
          <p:cNvPr id="3" name="Text Box 4"/>
          <p:cNvSpPr txBox="1">
            <a:spLocks noChangeArrowheads="1"/>
          </p:cNvSpPr>
          <p:nvPr/>
        </p:nvSpPr>
        <p:spPr bwMode="auto">
          <a:xfrm>
            <a:off x="4419600" y="2362200"/>
            <a:ext cx="3581400" cy="2819400"/>
          </a:xfrm>
          <a:prstGeom prst="rect">
            <a:avLst/>
          </a:prstGeom>
          <a:noFill/>
          <a:ln w="9525">
            <a:solidFill>
              <a:srgbClr val="FFCC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7030A0"/>
                </a:solidFill>
                <a:effectLst/>
                <a:uLnTx/>
                <a:uFillTx/>
                <a:latin typeface="Courier New" pitchFamily="49" charset="0"/>
              </a:rPr>
              <a:t>mov</a:t>
            </a:r>
            <a:r>
              <a:rPr kumimoji="0" lang="en-US" altLang="en-US" sz="2000" b="1" i="0" u="none" strike="noStrike" kern="0" cap="none" spc="0" normalizeH="0" baseline="0" noProof="0" dirty="0">
                <a:ln>
                  <a:noFill/>
                </a:ln>
                <a:solidFill>
                  <a:srgbClr val="7030A0"/>
                </a:solidFill>
                <a:effectLst/>
                <a:uLnTx/>
                <a:uFillTx/>
                <a:latin typeface="Courier New" pitchFamily="49" charset="0"/>
              </a:rPr>
              <a:t> ax,var1</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7030A0"/>
                </a:solidFill>
                <a:effectLst/>
                <a:uLnTx/>
                <a:uFillTx/>
                <a:latin typeface="Courier New" pitchFamily="49" charset="0"/>
              </a:rPr>
              <a:t>cmp</a:t>
            </a:r>
            <a:r>
              <a:rPr kumimoji="0" lang="en-US" altLang="en-US" sz="2000" b="1" i="0" u="none" strike="noStrike" kern="0" cap="none" spc="0" normalizeH="0" baseline="0" noProof="0" dirty="0">
                <a:ln>
                  <a:noFill/>
                </a:ln>
                <a:solidFill>
                  <a:srgbClr val="7030A0"/>
                </a:solidFill>
                <a:effectLst/>
                <a:uLnTx/>
                <a:uFillTx/>
                <a:latin typeface="Courier New" pitchFamily="49" charset="0"/>
              </a:rPr>
              <a:t> ax,var2</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7030A0"/>
                </a:solidFill>
                <a:effectLst/>
                <a:uLnTx/>
                <a:uFillTx/>
                <a:latin typeface="Courier New" pitchFamily="49" charset="0"/>
              </a:rPr>
              <a:t>jle</a:t>
            </a:r>
            <a:r>
              <a:rPr kumimoji="0" lang="en-US" altLang="en-US" sz="2000" b="1" i="0" u="none" strike="noStrike" kern="0" cap="none" spc="0" normalizeH="0" baseline="0" noProof="0" dirty="0">
                <a:ln>
                  <a:noFill/>
                </a:ln>
                <a:solidFill>
                  <a:srgbClr val="7030A0"/>
                </a:solidFill>
                <a:effectLst/>
                <a:uLnTx/>
                <a:uFillTx/>
                <a:latin typeface="Courier New" pitchFamily="49" charset="0"/>
              </a:rPr>
              <a:t> L1</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7030A0"/>
                </a:solidFill>
                <a:effectLst/>
                <a:uLnTx/>
                <a:uFillTx/>
                <a:latin typeface="Courier New" pitchFamily="49" charset="0"/>
              </a:rPr>
              <a:t>mov</a:t>
            </a:r>
            <a:r>
              <a:rPr kumimoji="0" lang="en-US" altLang="en-US" sz="2000" b="1" i="0" u="none" strike="noStrike" kern="0" cap="none" spc="0" normalizeH="0" baseline="0" noProof="0" dirty="0">
                <a:ln>
                  <a:noFill/>
                </a:ln>
                <a:solidFill>
                  <a:srgbClr val="7030A0"/>
                </a:solidFill>
                <a:effectLst/>
                <a:uLnTx/>
                <a:uFillTx/>
                <a:latin typeface="Courier New" pitchFamily="49" charset="0"/>
              </a:rPr>
              <a:t> var3,6</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7030A0"/>
                </a:solidFill>
                <a:effectLst/>
                <a:uLnTx/>
                <a:uFillTx/>
                <a:latin typeface="Courier New" pitchFamily="49" charset="0"/>
              </a:rPr>
              <a:t>mov</a:t>
            </a:r>
            <a:r>
              <a:rPr kumimoji="0" lang="en-US" altLang="en-US" sz="2000" b="1" i="0" u="none" strike="noStrike" kern="0" cap="none" spc="0" normalizeH="0" baseline="0" noProof="0" dirty="0">
                <a:ln>
                  <a:noFill/>
                </a:ln>
                <a:solidFill>
                  <a:srgbClr val="7030A0"/>
                </a:solidFill>
                <a:effectLst/>
                <a:uLnTx/>
                <a:uFillTx/>
                <a:latin typeface="Courier New" pitchFamily="49" charset="0"/>
              </a:rPr>
              <a:t> var4,7</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7030A0"/>
                </a:solidFill>
                <a:effectLst/>
                <a:uLnTx/>
                <a:uFillTx/>
                <a:latin typeface="Courier New" pitchFamily="49" charset="0"/>
              </a:rPr>
              <a:t>jmp</a:t>
            </a:r>
            <a:r>
              <a:rPr kumimoji="0" lang="en-US" altLang="en-US" sz="2000" b="1" i="0" u="none" strike="noStrike" kern="0" cap="none" spc="0" normalizeH="0" baseline="0" noProof="0" dirty="0">
                <a:ln>
                  <a:noFill/>
                </a:ln>
                <a:solidFill>
                  <a:srgbClr val="7030A0"/>
                </a:solidFill>
                <a:effectLst/>
                <a:uLnTx/>
                <a:uFillTx/>
                <a:latin typeface="Courier New" pitchFamily="49" charset="0"/>
              </a:rPr>
              <a:t> L2</a:t>
            </a:r>
          </a:p>
          <a:p>
            <a:pPr marL="0" marR="0" lvl="0"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a:ln>
                  <a:noFill/>
                </a:ln>
                <a:solidFill>
                  <a:srgbClr val="7030A0"/>
                </a:solidFill>
                <a:effectLst/>
                <a:uLnTx/>
                <a:uFillTx/>
                <a:latin typeface="Courier New" pitchFamily="49" charset="0"/>
              </a:rPr>
              <a:t>L1:	</a:t>
            </a:r>
            <a:r>
              <a:rPr kumimoji="0" lang="en-US" altLang="en-US" sz="2000" b="1" i="0" u="none" strike="noStrike" kern="0" cap="none" spc="0" normalizeH="0" baseline="0" noProof="0" dirty="0" err="1">
                <a:ln>
                  <a:noFill/>
                </a:ln>
                <a:solidFill>
                  <a:srgbClr val="7030A0"/>
                </a:solidFill>
                <a:effectLst/>
                <a:uLnTx/>
                <a:uFillTx/>
                <a:latin typeface="Courier New" pitchFamily="49" charset="0"/>
              </a:rPr>
              <a:t>mov</a:t>
            </a:r>
            <a:r>
              <a:rPr kumimoji="0" lang="en-US" altLang="en-US" sz="2000" b="1" i="0" u="none" strike="noStrike" kern="0" cap="none" spc="0" normalizeH="0" baseline="0" noProof="0" dirty="0">
                <a:ln>
                  <a:noFill/>
                </a:ln>
                <a:solidFill>
                  <a:srgbClr val="7030A0"/>
                </a:solidFill>
                <a:effectLst/>
                <a:uLnTx/>
                <a:uFillTx/>
                <a:latin typeface="Courier New" pitchFamily="49" charset="0"/>
              </a:rPr>
              <a:t> var3,10</a:t>
            </a:r>
          </a:p>
          <a:p>
            <a:pPr marL="0" marR="0" lvl="0"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a:ln>
                  <a:noFill/>
                </a:ln>
                <a:solidFill>
                  <a:srgbClr val="7030A0"/>
                </a:solidFill>
                <a:effectLst/>
                <a:uLnTx/>
                <a:uFillTx/>
                <a:latin typeface="Courier New" pitchFamily="49" charset="0"/>
              </a:rPr>
              <a:t>L2:</a:t>
            </a:r>
          </a:p>
        </p:txBody>
      </p:sp>
      <p:sp>
        <p:nvSpPr>
          <p:cNvPr id="4" name="Text Box 5"/>
          <p:cNvSpPr txBox="1">
            <a:spLocks noChangeArrowheads="1"/>
          </p:cNvSpPr>
          <p:nvPr/>
        </p:nvSpPr>
        <p:spPr bwMode="auto">
          <a:xfrm>
            <a:off x="838200" y="2362200"/>
            <a:ext cx="3200400" cy="24384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if( var1 &lt;= var2 )</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  var3 = 10;</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else</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  var3 = 6;</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  var4 = 7;</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a:t>
            </a:r>
          </a:p>
        </p:txBody>
      </p:sp>
      <p:sp>
        <p:nvSpPr>
          <p:cNvPr id="6"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a:ln>
                  <a:noFill/>
                </a:ln>
                <a:solidFill>
                  <a:srgbClr val="C00000"/>
                </a:solidFill>
                <a:effectLst>
                  <a:outerShdw blurRad="38100" dist="38100" dir="2700000" algn="tl">
                    <a:srgbClr val="000000"/>
                  </a:outerShdw>
                </a:effectLst>
                <a:uLnTx/>
                <a:uFillTx/>
                <a:latin typeface="Arial"/>
              </a:rPr>
              <a:t>Your turn . . .</a:t>
            </a:r>
            <a:endParaRPr kumimoji="0" lang="en-US" altLang="en-US" sz="32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endParaRPr>
          </a:p>
        </p:txBody>
      </p:sp>
    </p:spTree>
    <p:extLst>
      <p:ext uri="{BB962C8B-B14F-4D97-AF65-F5344CB8AC3E}">
        <p14:creationId xmlns:p14="http://schemas.microsoft.com/office/powerpoint/2010/main" val="201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57200" y="304800"/>
            <a:ext cx="838200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0000"/>
              </a:lnSpc>
              <a:spcBef>
                <a:spcPct val="50000"/>
              </a:spcBef>
              <a:spcAft>
                <a:spcPct val="0"/>
              </a:spcAft>
              <a:buFontTx/>
              <a:buBlip>
                <a:blip r:embed="rId3"/>
              </a:buBlip>
            </a:pPr>
            <a:r>
              <a:rPr lang="en-US" sz="2000">
                <a:solidFill>
                  <a:srgbClr val="000000"/>
                </a:solidFill>
              </a:rPr>
              <a:t> </a:t>
            </a:r>
            <a:r>
              <a:rPr lang="en-US" sz="2000" b="1">
                <a:solidFill>
                  <a:srgbClr val="FF0000"/>
                </a:solidFill>
              </a:rPr>
              <a:t>CASE:</a:t>
            </a:r>
          </a:p>
          <a:p>
            <a:pPr eaLnBrk="1" fontAlgn="base" hangingPunct="1">
              <a:lnSpc>
                <a:spcPct val="70000"/>
              </a:lnSpc>
              <a:spcBef>
                <a:spcPct val="50000"/>
              </a:spcBef>
              <a:spcAft>
                <a:spcPct val="0"/>
              </a:spcAft>
            </a:pPr>
            <a:r>
              <a:rPr lang="en-US" sz="2000" b="1">
                <a:solidFill>
                  <a:srgbClr val="000000"/>
                </a:solidFill>
              </a:rPr>
              <a:t>Is a Multi-ways branch structure </a:t>
            </a:r>
          </a:p>
          <a:p>
            <a:pPr eaLnBrk="1" fontAlgn="base" hangingPunct="1">
              <a:lnSpc>
                <a:spcPct val="70000"/>
              </a:lnSpc>
              <a:spcBef>
                <a:spcPct val="50000"/>
              </a:spcBef>
              <a:spcAft>
                <a:spcPct val="0"/>
              </a:spcAft>
            </a:pPr>
            <a:r>
              <a:rPr lang="en-US" sz="2000" b="1">
                <a:solidFill>
                  <a:srgbClr val="000000"/>
                </a:solidFill>
              </a:rPr>
              <a:t>that tests a register variable or </a:t>
            </a:r>
          </a:p>
          <a:p>
            <a:pPr eaLnBrk="1" fontAlgn="base" hangingPunct="1">
              <a:lnSpc>
                <a:spcPct val="70000"/>
              </a:lnSpc>
              <a:spcBef>
                <a:spcPct val="50000"/>
              </a:spcBef>
              <a:spcAft>
                <a:spcPct val="0"/>
              </a:spcAft>
            </a:pPr>
            <a:r>
              <a:rPr lang="en-US" sz="2000" b="1">
                <a:solidFill>
                  <a:srgbClr val="000000"/>
                </a:solidFill>
              </a:rPr>
              <a:t>Expression  for certain value,</a:t>
            </a:r>
          </a:p>
          <a:p>
            <a:pPr eaLnBrk="1" fontAlgn="base" hangingPunct="1">
              <a:lnSpc>
                <a:spcPct val="70000"/>
              </a:lnSpc>
              <a:spcBef>
                <a:spcPct val="50000"/>
              </a:spcBef>
              <a:spcAft>
                <a:spcPct val="0"/>
              </a:spcAft>
            </a:pPr>
            <a:r>
              <a:rPr lang="en-US" sz="2000" b="1">
                <a:solidFill>
                  <a:srgbClr val="000000"/>
                </a:solidFill>
              </a:rPr>
              <a:t>Syntax:</a:t>
            </a:r>
          </a:p>
          <a:p>
            <a:pPr eaLnBrk="1" fontAlgn="base" hangingPunct="1">
              <a:lnSpc>
                <a:spcPct val="70000"/>
              </a:lnSpc>
              <a:spcBef>
                <a:spcPct val="50000"/>
              </a:spcBef>
              <a:spcAft>
                <a:spcPct val="0"/>
              </a:spcAft>
            </a:pPr>
            <a:r>
              <a:rPr lang="en-US" sz="2000" b="1">
                <a:solidFill>
                  <a:srgbClr val="000000"/>
                </a:solidFill>
              </a:rPr>
              <a:t>CASE expression        </a:t>
            </a:r>
          </a:p>
          <a:p>
            <a:pPr eaLnBrk="1" fontAlgn="base" hangingPunct="1">
              <a:lnSpc>
                <a:spcPct val="70000"/>
              </a:lnSpc>
              <a:spcBef>
                <a:spcPct val="50000"/>
              </a:spcBef>
              <a:spcAft>
                <a:spcPct val="0"/>
              </a:spcAft>
            </a:pPr>
            <a:r>
              <a:rPr lang="en-US" sz="2000" b="1">
                <a:solidFill>
                  <a:srgbClr val="000000"/>
                </a:solidFill>
              </a:rPr>
              <a:t>      Value_1: Statement-1</a:t>
            </a:r>
          </a:p>
          <a:p>
            <a:pPr eaLnBrk="1" fontAlgn="base" hangingPunct="1">
              <a:lnSpc>
                <a:spcPct val="70000"/>
              </a:lnSpc>
              <a:spcBef>
                <a:spcPct val="50000"/>
              </a:spcBef>
              <a:spcAft>
                <a:spcPct val="0"/>
              </a:spcAft>
            </a:pPr>
            <a:r>
              <a:rPr lang="en-US" sz="2000" b="1">
                <a:solidFill>
                  <a:srgbClr val="000000"/>
                </a:solidFill>
              </a:rPr>
              <a:t>      Value_2: Statement-2</a:t>
            </a:r>
          </a:p>
          <a:p>
            <a:pPr eaLnBrk="1" fontAlgn="base" hangingPunct="1">
              <a:lnSpc>
                <a:spcPct val="70000"/>
              </a:lnSpc>
              <a:spcBef>
                <a:spcPct val="50000"/>
              </a:spcBef>
              <a:spcAft>
                <a:spcPct val="0"/>
              </a:spcAft>
            </a:pPr>
            <a:r>
              <a:rPr lang="en-US" sz="2000" b="1">
                <a:solidFill>
                  <a:srgbClr val="000000"/>
                </a:solidFill>
              </a:rPr>
              <a:t> </a:t>
            </a:r>
          </a:p>
          <a:p>
            <a:pPr eaLnBrk="1" fontAlgn="base" hangingPunct="1">
              <a:lnSpc>
                <a:spcPct val="70000"/>
              </a:lnSpc>
              <a:spcBef>
                <a:spcPct val="50000"/>
              </a:spcBef>
              <a:spcAft>
                <a:spcPct val="0"/>
              </a:spcAft>
            </a:pPr>
            <a:r>
              <a:rPr lang="en-US" sz="2000" b="1">
                <a:solidFill>
                  <a:srgbClr val="000000"/>
                </a:solidFill>
              </a:rPr>
              <a:t>      Value_n: Statement-n</a:t>
            </a:r>
          </a:p>
          <a:p>
            <a:pPr eaLnBrk="1" fontAlgn="base" hangingPunct="1">
              <a:lnSpc>
                <a:spcPct val="70000"/>
              </a:lnSpc>
              <a:spcBef>
                <a:spcPct val="50000"/>
              </a:spcBef>
              <a:spcAft>
                <a:spcPct val="0"/>
              </a:spcAft>
            </a:pPr>
            <a:r>
              <a:rPr lang="en-US" sz="2000" b="1">
                <a:solidFill>
                  <a:srgbClr val="000000"/>
                </a:solidFill>
              </a:rPr>
              <a:t> END-CASE</a:t>
            </a:r>
          </a:p>
          <a:p>
            <a:pPr eaLnBrk="1" fontAlgn="base" hangingPunct="1">
              <a:lnSpc>
                <a:spcPct val="70000"/>
              </a:lnSpc>
              <a:spcBef>
                <a:spcPct val="50000"/>
              </a:spcBef>
              <a:spcAft>
                <a:spcPct val="0"/>
              </a:spcAft>
            </a:pPr>
            <a:endParaRPr lang="en-US" sz="2000" b="1">
              <a:solidFill>
                <a:srgbClr val="000000"/>
              </a:solidFill>
            </a:endParaRPr>
          </a:p>
          <a:p>
            <a:pPr eaLnBrk="1" fontAlgn="base" hangingPunct="1">
              <a:lnSpc>
                <a:spcPct val="70000"/>
              </a:lnSpc>
              <a:spcBef>
                <a:spcPct val="50000"/>
              </a:spcBef>
              <a:spcAft>
                <a:spcPct val="0"/>
              </a:spcAft>
            </a:pPr>
            <a:endParaRPr lang="en-US" sz="2000">
              <a:solidFill>
                <a:srgbClr val="000000"/>
              </a:solidFill>
            </a:endParaRPr>
          </a:p>
          <a:p>
            <a:pPr eaLnBrk="1" fontAlgn="base" hangingPunct="1">
              <a:lnSpc>
                <a:spcPct val="70000"/>
              </a:lnSpc>
              <a:spcBef>
                <a:spcPct val="50000"/>
              </a:spcBef>
              <a:spcAft>
                <a:spcPct val="0"/>
              </a:spcAft>
            </a:pPr>
            <a:endParaRPr lang="en-US" sz="2000">
              <a:solidFill>
                <a:srgbClr val="000000"/>
              </a:solidFill>
            </a:endParaRPr>
          </a:p>
          <a:p>
            <a:pPr eaLnBrk="1" fontAlgn="base" hangingPunct="1">
              <a:lnSpc>
                <a:spcPct val="70000"/>
              </a:lnSpc>
              <a:spcBef>
                <a:spcPct val="50000"/>
              </a:spcBef>
              <a:spcAft>
                <a:spcPct val="0"/>
              </a:spcAft>
            </a:pPr>
            <a:endParaRPr lang="en-US" sz="2000">
              <a:solidFill>
                <a:srgbClr val="000000"/>
              </a:solidFill>
            </a:endParaRPr>
          </a:p>
        </p:txBody>
      </p:sp>
      <p:grpSp>
        <p:nvGrpSpPr>
          <p:cNvPr id="31747" name="Group 3"/>
          <p:cNvGrpSpPr>
            <a:grpSpLocks/>
          </p:cNvGrpSpPr>
          <p:nvPr/>
        </p:nvGrpSpPr>
        <p:grpSpPr bwMode="auto">
          <a:xfrm>
            <a:off x="3505200" y="685800"/>
            <a:ext cx="5410200" cy="3810000"/>
            <a:chOff x="2208" y="432"/>
            <a:chExt cx="3408" cy="2400"/>
          </a:xfrm>
        </p:grpSpPr>
        <p:sp>
          <p:nvSpPr>
            <p:cNvPr id="31748" name="AutoShape 4"/>
            <p:cNvSpPr>
              <a:spLocks noChangeArrowheads="1"/>
            </p:cNvSpPr>
            <p:nvPr/>
          </p:nvSpPr>
          <p:spPr bwMode="auto">
            <a:xfrm>
              <a:off x="3600" y="432"/>
              <a:ext cx="1056" cy="48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Expression</a:t>
              </a:r>
            </a:p>
          </p:txBody>
        </p:sp>
        <p:sp>
          <p:nvSpPr>
            <p:cNvPr id="31749" name="AutoShape 5"/>
            <p:cNvSpPr>
              <a:spLocks noChangeArrowheads="1"/>
            </p:cNvSpPr>
            <p:nvPr/>
          </p:nvSpPr>
          <p:spPr bwMode="auto">
            <a:xfrm>
              <a:off x="2640" y="1536"/>
              <a:ext cx="864"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Statement1</a:t>
              </a:r>
            </a:p>
          </p:txBody>
        </p:sp>
        <p:sp>
          <p:nvSpPr>
            <p:cNvPr id="31750" name="AutoShape 6"/>
            <p:cNvSpPr>
              <a:spLocks noChangeArrowheads="1"/>
            </p:cNvSpPr>
            <p:nvPr/>
          </p:nvSpPr>
          <p:spPr bwMode="auto">
            <a:xfrm>
              <a:off x="3696" y="1536"/>
              <a:ext cx="864"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Statement2</a:t>
              </a:r>
            </a:p>
          </p:txBody>
        </p:sp>
        <p:sp>
          <p:nvSpPr>
            <p:cNvPr id="31751" name="AutoShape 7"/>
            <p:cNvSpPr>
              <a:spLocks noChangeArrowheads="1"/>
            </p:cNvSpPr>
            <p:nvPr/>
          </p:nvSpPr>
          <p:spPr bwMode="auto">
            <a:xfrm>
              <a:off x="4752" y="1488"/>
              <a:ext cx="864"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 n</a:t>
              </a:r>
            </a:p>
          </p:txBody>
        </p:sp>
        <p:sp>
          <p:nvSpPr>
            <p:cNvPr id="31752" name="Line 8"/>
            <p:cNvSpPr>
              <a:spLocks noChangeShapeType="1"/>
            </p:cNvSpPr>
            <p:nvPr/>
          </p:nvSpPr>
          <p:spPr bwMode="auto">
            <a:xfrm flipH="1">
              <a:off x="3072" y="67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3" name="Line 9"/>
            <p:cNvSpPr>
              <a:spLocks noChangeShapeType="1"/>
            </p:cNvSpPr>
            <p:nvPr/>
          </p:nvSpPr>
          <p:spPr bwMode="auto">
            <a:xfrm>
              <a:off x="4656" y="67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4" name="Line 10"/>
            <p:cNvSpPr>
              <a:spLocks noChangeShapeType="1"/>
            </p:cNvSpPr>
            <p:nvPr/>
          </p:nvSpPr>
          <p:spPr bwMode="auto">
            <a:xfrm>
              <a:off x="3072" y="672"/>
              <a:ext cx="0"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5" name="Line 11"/>
            <p:cNvSpPr>
              <a:spLocks noChangeShapeType="1"/>
            </p:cNvSpPr>
            <p:nvPr/>
          </p:nvSpPr>
          <p:spPr bwMode="auto">
            <a:xfrm>
              <a:off x="4128"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6" name="Line 12"/>
            <p:cNvSpPr>
              <a:spLocks noChangeShapeType="1"/>
            </p:cNvSpPr>
            <p:nvPr/>
          </p:nvSpPr>
          <p:spPr bwMode="auto">
            <a:xfrm>
              <a:off x="5232" y="672"/>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7" name="Line 13"/>
            <p:cNvSpPr>
              <a:spLocks noChangeShapeType="1"/>
            </p:cNvSpPr>
            <p:nvPr/>
          </p:nvSpPr>
          <p:spPr bwMode="auto">
            <a:xfrm>
              <a:off x="3072" y="2400"/>
              <a:ext cx="21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8" name="Line 14"/>
            <p:cNvSpPr>
              <a:spLocks noChangeShapeType="1"/>
            </p:cNvSpPr>
            <p:nvPr/>
          </p:nvSpPr>
          <p:spPr bwMode="auto">
            <a:xfrm>
              <a:off x="3072" y="1920"/>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59" name="Line 15"/>
            <p:cNvSpPr>
              <a:spLocks noChangeShapeType="1"/>
            </p:cNvSpPr>
            <p:nvPr/>
          </p:nvSpPr>
          <p:spPr bwMode="auto">
            <a:xfrm>
              <a:off x="4128" y="1920"/>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60" name="Line 16"/>
            <p:cNvSpPr>
              <a:spLocks noChangeShapeType="1"/>
            </p:cNvSpPr>
            <p:nvPr/>
          </p:nvSpPr>
          <p:spPr bwMode="auto">
            <a:xfrm>
              <a:off x="5232" y="1872"/>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1761" name="Text Box 17"/>
            <p:cNvSpPr txBox="1">
              <a:spLocks noChangeArrowheads="1"/>
            </p:cNvSpPr>
            <p:nvPr/>
          </p:nvSpPr>
          <p:spPr bwMode="auto">
            <a:xfrm>
              <a:off x="3312" y="115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Value 2</a:t>
              </a:r>
            </a:p>
          </p:txBody>
        </p:sp>
        <p:sp>
          <p:nvSpPr>
            <p:cNvPr id="31762" name="Text Box 18"/>
            <p:cNvSpPr txBox="1">
              <a:spLocks noChangeArrowheads="1"/>
            </p:cNvSpPr>
            <p:nvPr/>
          </p:nvSpPr>
          <p:spPr bwMode="auto">
            <a:xfrm>
              <a:off x="4416" y="1152"/>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Value n</a:t>
              </a:r>
            </a:p>
          </p:txBody>
        </p:sp>
        <p:sp>
          <p:nvSpPr>
            <p:cNvPr id="31763" name="Text Box 19"/>
            <p:cNvSpPr txBox="1">
              <a:spLocks noChangeArrowheads="1"/>
            </p:cNvSpPr>
            <p:nvPr/>
          </p:nvSpPr>
          <p:spPr bwMode="auto">
            <a:xfrm>
              <a:off x="2208" y="115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Value 1</a:t>
              </a:r>
            </a:p>
          </p:txBody>
        </p:sp>
      </p:grpSp>
    </p:spTree>
    <p:extLst>
      <p:ext uri="{BB962C8B-B14F-4D97-AF65-F5344CB8AC3E}">
        <p14:creationId xmlns:p14="http://schemas.microsoft.com/office/powerpoint/2010/main" val="57435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57200" y="381000"/>
            <a:ext cx="83058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Char char="•"/>
            </a:pPr>
            <a:r>
              <a:rPr lang="en-US">
                <a:solidFill>
                  <a:srgbClr val="000000"/>
                </a:solidFill>
              </a:rPr>
              <a:t> </a:t>
            </a:r>
            <a:r>
              <a:rPr lang="en-US" sz="2000" b="1" i="1">
                <a:solidFill>
                  <a:srgbClr val="000000"/>
                </a:solidFill>
              </a:rPr>
              <a:t>Example : if A contain negative number put -1 in BX; AX contain 0, put 0 in BX, if AX contains a positive number , put in BX:</a:t>
            </a:r>
          </a:p>
          <a:p>
            <a:pPr eaLnBrk="1" fontAlgn="base" hangingPunct="1">
              <a:spcBef>
                <a:spcPct val="50000"/>
              </a:spcBef>
              <a:spcAft>
                <a:spcPct val="0"/>
              </a:spcAft>
            </a:pPr>
            <a:r>
              <a:rPr lang="en-US" sz="2000" b="1" i="1">
                <a:solidFill>
                  <a:srgbClr val="000000"/>
                </a:solidFill>
              </a:rPr>
              <a:t>Pseudo Algorithm:                            ASSEMBL CODE</a:t>
            </a:r>
          </a:p>
          <a:p>
            <a:pPr eaLnBrk="1" fontAlgn="base" hangingPunct="1">
              <a:lnSpc>
                <a:spcPct val="75000"/>
              </a:lnSpc>
              <a:spcBef>
                <a:spcPct val="50000"/>
              </a:spcBef>
              <a:spcAft>
                <a:spcPct val="0"/>
              </a:spcAft>
            </a:pPr>
            <a:r>
              <a:rPr lang="en-US" sz="2000" b="1" i="1">
                <a:solidFill>
                  <a:srgbClr val="000000"/>
                </a:solidFill>
              </a:rPr>
              <a:t>CASE AX                                         ; case AX</a:t>
            </a:r>
          </a:p>
          <a:p>
            <a:pPr eaLnBrk="1" fontAlgn="base" hangingPunct="1">
              <a:lnSpc>
                <a:spcPct val="75000"/>
              </a:lnSpc>
              <a:spcBef>
                <a:spcPct val="50000"/>
              </a:spcBef>
              <a:spcAft>
                <a:spcPct val="0"/>
              </a:spcAft>
            </a:pPr>
            <a:r>
              <a:rPr lang="en-US" sz="2000" b="1" i="1">
                <a:solidFill>
                  <a:srgbClr val="000000"/>
                </a:solidFill>
              </a:rPr>
              <a:t>       &lt; 0:  put -1 in BX                        CMP  AX,0</a:t>
            </a:r>
          </a:p>
          <a:p>
            <a:pPr eaLnBrk="1" fontAlgn="base" hangingPunct="1">
              <a:lnSpc>
                <a:spcPct val="75000"/>
              </a:lnSpc>
              <a:spcBef>
                <a:spcPct val="50000"/>
              </a:spcBef>
              <a:spcAft>
                <a:spcPct val="0"/>
              </a:spcAft>
            </a:pPr>
            <a:r>
              <a:rPr lang="en-US" sz="2000" b="1" i="1">
                <a:solidFill>
                  <a:srgbClr val="000000"/>
                </a:solidFill>
              </a:rPr>
              <a:t>        =0 : put 0 in BX                          JL  NEGATIVE ; AX&lt;0</a:t>
            </a:r>
          </a:p>
          <a:p>
            <a:pPr eaLnBrk="1" fontAlgn="base" hangingPunct="1">
              <a:lnSpc>
                <a:spcPct val="75000"/>
              </a:lnSpc>
              <a:spcBef>
                <a:spcPct val="50000"/>
              </a:spcBef>
              <a:spcAft>
                <a:spcPct val="0"/>
              </a:spcAft>
            </a:pPr>
            <a:r>
              <a:rPr lang="en-US" sz="2000" b="1" i="1">
                <a:solidFill>
                  <a:srgbClr val="000000"/>
                </a:solidFill>
              </a:rPr>
              <a:t>       &gt;0  : put 1 in BX                          JE      ZERO     ; AX=0</a:t>
            </a:r>
          </a:p>
          <a:p>
            <a:pPr eaLnBrk="1" fontAlgn="base" hangingPunct="1">
              <a:lnSpc>
                <a:spcPct val="75000"/>
              </a:lnSpc>
              <a:spcBef>
                <a:spcPct val="50000"/>
              </a:spcBef>
              <a:spcAft>
                <a:spcPct val="0"/>
              </a:spcAft>
            </a:pPr>
            <a:r>
              <a:rPr lang="en-US" sz="2000" b="1" i="1">
                <a:solidFill>
                  <a:srgbClr val="000000"/>
                </a:solidFill>
              </a:rPr>
              <a:t>END_CASE                                       JG  POSITIVE   ; AX&gt;0</a:t>
            </a:r>
          </a:p>
          <a:p>
            <a:pPr eaLnBrk="1" fontAlgn="base" hangingPunct="1">
              <a:lnSpc>
                <a:spcPct val="75000"/>
              </a:lnSpc>
              <a:spcBef>
                <a:spcPct val="50000"/>
              </a:spcBef>
              <a:spcAft>
                <a:spcPct val="0"/>
              </a:spcAft>
            </a:pPr>
            <a:r>
              <a:rPr lang="en-US" sz="2000" b="1" i="1">
                <a:solidFill>
                  <a:srgbClr val="000000"/>
                </a:solidFill>
              </a:rPr>
              <a:t>                                     NEGATIVE:  MOV BX,-1</a:t>
            </a:r>
          </a:p>
          <a:p>
            <a:pPr eaLnBrk="1" fontAlgn="base" hangingPunct="1">
              <a:lnSpc>
                <a:spcPct val="75000"/>
              </a:lnSpc>
              <a:spcBef>
                <a:spcPct val="50000"/>
              </a:spcBef>
              <a:spcAft>
                <a:spcPct val="0"/>
              </a:spcAft>
            </a:pPr>
            <a:r>
              <a:rPr lang="en-US" sz="2000" b="1" i="1">
                <a:solidFill>
                  <a:srgbClr val="000000"/>
                </a:solidFill>
              </a:rPr>
              <a:t>                                                          JMP  END_CACE</a:t>
            </a:r>
          </a:p>
          <a:p>
            <a:pPr eaLnBrk="1" fontAlgn="base" hangingPunct="1">
              <a:lnSpc>
                <a:spcPct val="75000"/>
              </a:lnSpc>
              <a:spcBef>
                <a:spcPct val="50000"/>
              </a:spcBef>
              <a:spcAft>
                <a:spcPct val="0"/>
              </a:spcAft>
            </a:pPr>
            <a:r>
              <a:rPr lang="en-US" sz="2000" b="1" i="1">
                <a:solidFill>
                  <a:srgbClr val="000000"/>
                </a:solidFill>
              </a:rPr>
              <a:t>                                            ZERO:   MOV BX,0</a:t>
            </a:r>
          </a:p>
          <a:p>
            <a:pPr eaLnBrk="1" fontAlgn="base" hangingPunct="1">
              <a:lnSpc>
                <a:spcPct val="75000"/>
              </a:lnSpc>
              <a:spcBef>
                <a:spcPct val="50000"/>
              </a:spcBef>
              <a:spcAft>
                <a:spcPct val="0"/>
              </a:spcAft>
            </a:pPr>
            <a:r>
              <a:rPr lang="en-US" sz="2000" b="1" i="1">
                <a:solidFill>
                  <a:srgbClr val="000000"/>
                </a:solidFill>
              </a:rPr>
              <a:t>                                                         JMP  END_CACE </a:t>
            </a:r>
          </a:p>
          <a:p>
            <a:pPr eaLnBrk="1" fontAlgn="base" hangingPunct="1">
              <a:lnSpc>
                <a:spcPct val="75000"/>
              </a:lnSpc>
              <a:spcBef>
                <a:spcPct val="50000"/>
              </a:spcBef>
              <a:spcAft>
                <a:spcPct val="0"/>
              </a:spcAft>
            </a:pPr>
            <a:r>
              <a:rPr lang="en-US" sz="2000" b="1" i="1">
                <a:solidFill>
                  <a:srgbClr val="000000"/>
                </a:solidFill>
              </a:rPr>
              <a:t>                                       POSITIVE: MOV BX, 1 </a:t>
            </a:r>
          </a:p>
          <a:p>
            <a:pPr eaLnBrk="1" fontAlgn="base" hangingPunct="1">
              <a:lnSpc>
                <a:spcPct val="75000"/>
              </a:lnSpc>
              <a:spcBef>
                <a:spcPct val="50000"/>
              </a:spcBef>
              <a:spcAft>
                <a:spcPct val="0"/>
              </a:spcAft>
            </a:pPr>
            <a:r>
              <a:rPr lang="en-US" sz="2000" b="1" i="1">
                <a:solidFill>
                  <a:srgbClr val="000000"/>
                </a:solidFill>
              </a:rPr>
              <a:t>                                          END_CACE : </a:t>
            </a:r>
          </a:p>
          <a:p>
            <a:pPr eaLnBrk="1" fontAlgn="base" hangingPunct="1">
              <a:lnSpc>
                <a:spcPct val="75000"/>
              </a:lnSpc>
              <a:spcBef>
                <a:spcPct val="50000"/>
              </a:spcBef>
              <a:spcAft>
                <a:spcPct val="0"/>
              </a:spcAft>
            </a:pPr>
            <a:endParaRPr lang="en-US" sz="2000" b="1" i="1">
              <a:solidFill>
                <a:srgbClr val="000000"/>
              </a:solidFill>
            </a:endParaRPr>
          </a:p>
        </p:txBody>
      </p:sp>
    </p:spTree>
    <p:extLst>
      <p:ext uri="{BB962C8B-B14F-4D97-AF65-F5344CB8AC3E}">
        <p14:creationId xmlns:p14="http://schemas.microsoft.com/office/powerpoint/2010/main" val="161468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57200" y="0"/>
            <a:ext cx="8229600" cy="651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Char char="•"/>
            </a:pPr>
            <a:r>
              <a:rPr lang="en-US">
                <a:solidFill>
                  <a:srgbClr val="000000"/>
                </a:solidFill>
              </a:rPr>
              <a:t> </a:t>
            </a:r>
            <a:r>
              <a:rPr lang="en-US" sz="2000" b="1">
                <a:solidFill>
                  <a:srgbClr val="000000"/>
                </a:solidFill>
              </a:rPr>
              <a:t>Example:                                              </a:t>
            </a:r>
            <a:r>
              <a:rPr lang="en-US" sz="2000" b="1" u="sng">
                <a:solidFill>
                  <a:srgbClr val="000000"/>
                </a:solidFill>
              </a:rPr>
              <a:t>Assembly Code</a:t>
            </a:r>
          </a:p>
          <a:p>
            <a:pPr eaLnBrk="1" fontAlgn="base" hangingPunct="1">
              <a:lnSpc>
                <a:spcPct val="70000"/>
              </a:lnSpc>
              <a:spcBef>
                <a:spcPct val="50000"/>
              </a:spcBef>
              <a:spcAft>
                <a:spcPct val="0"/>
              </a:spcAft>
            </a:pPr>
            <a:r>
              <a:rPr lang="en-US" sz="2000" b="1">
                <a:solidFill>
                  <a:srgbClr val="000000"/>
                </a:solidFill>
              </a:rPr>
              <a:t>If AL contains 1 or 3 , display “O”          ;case AL=1,3</a:t>
            </a:r>
          </a:p>
          <a:p>
            <a:pPr eaLnBrk="1" fontAlgn="base" hangingPunct="1">
              <a:lnSpc>
                <a:spcPct val="70000"/>
              </a:lnSpc>
              <a:spcBef>
                <a:spcPct val="50000"/>
              </a:spcBef>
              <a:spcAft>
                <a:spcPct val="0"/>
              </a:spcAft>
            </a:pPr>
            <a:r>
              <a:rPr lang="en-US" sz="2000" b="1">
                <a:solidFill>
                  <a:srgbClr val="000000"/>
                </a:solidFill>
              </a:rPr>
              <a:t>If AL contains 2 or 4, display “e”            CMP AL,1     ; AL=1 ?</a:t>
            </a:r>
          </a:p>
          <a:p>
            <a:pPr eaLnBrk="1" fontAlgn="base" hangingPunct="1">
              <a:lnSpc>
                <a:spcPct val="70000"/>
              </a:lnSpc>
              <a:spcBef>
                <a:spcPct val="50000"/>
              </a:spcBef>
              <a:spcAft>
                <a:spcPct val="0"/>
              </a:spcAft>
            </a:pPr>
            <a:r>
              <a:rPr lang="en-US" sz="2000" b="1">
                <a:solidFill>
                  <a:srgbClr val="000000"/>
                </a:solidFill>
              </a:rPr>
              <a:t>Pseudo Algorithm:                                  JE    ODD  ; yes display “O”</a:t>
            </a:r>
          </a:p>
          <a:p>
            <a:pPr eaLnBrk="1" fontAlgn="base" hangingPunct="1">
              <a:lnSpc>
                <a:spcPct val="70000"/>
              </a:lnSpc>
              <a:spcBef>
                <a:spcPct val="50000"/>
              </a:spcBef>
              <a:spcAft>
                <a:spcPct val="0"/>
              </a:spcAft>
            </a:pPr>
            <a:r>
              <a:rPr lang="en-US" sz="2000" b="1">
                <a:solidFill>
                  <a:srgbClr val="000000"/>
                </a:solidFill>
              </a:rPr>
              <a:t>CASE AL                                                CMP  AL,3     ; AL=3</a:t>
            </a:r>
          </a:p>
          <a:p>
            <a:pPr eaLnBrk="1" fontAlgn="base" hangingPunct="1">
              <a:lnSpc>
                <a:spcPct val="70000"/>
              </a:lnSpc>
              <a:spcBef>
                <a:spcPct val="50000"/>
              </a:spcBef>
              <a:spcAft>
                <a:spcPct val="0"/>
              </a:spcAft>
            </a:pPr>
            <a:r>
              <a:rPr lang="en-US" sz="2000" b="1">
                <a:solidFill>
                  <a:srgbClr val="000000"/>
                </a:solidFill>
              </a:rPr>
              <a:t>   1,3: display “O”                                    JE     ODD  ; yes display “O’</a:t>
            </a:r>
          </a:p>
          <a:p>
            <a:pPr eaLnBrk="1" fontAlgn="base" hangingPunct="1">
              <a:lnSpc>
                <a:spcPct val="70000"/>
              </a:lnSpc>
              <a:spcBef>
                <a:spcPct val="50000"/>
              </a:spcBef>
              <a:spcAft>
                <a:spcPct val="0"/>
              </a:spcAft>
            </a:pPr>
            <a:r>
              <a:rPr lang="en-US" sz="2000" b="1">
                <a:solidFill>
                  <a:srgbClr val="000000"/>
                </a:solidFill>
              </a:rPr>
              <a:t>   2,4: display “e”                                    ; case AL=2,4</a:t>
            </a:r>
          </a:p>
          <a:p>
            <a:pPr eaLnBrk="1" fontAlgn="base" hangingPunct="1">
              <a:lnSpc>
                <a:spcPct val="70000"/>
              </a:lnSpc>
              <a:spcBef>
                <a:spcPct val="50000"/>
              </a:spcBef>
              <a:spcAft>
                <a:spcPct val="0"/>
              </a:spcAft>
            </a:pPr>
            <a:r>
              <a:rPr lang="en-US" sz="2000" b="1">
                <a:solidFill>
                  <a:srgbClr val="000000"/>
                </a:solidFill>
              </a:rPr>
              <a:t>END_CASE                                            CMP AL,2</a:t>
            </a:r>
          </a:p>
          <a:p>
            <a:pPr eaLnBrk="1" fontAlgn="base" hangingPunct="1">
              <a:lnSpc>
                <a:spcPct val="70000"/>
              </a:lnSpc>
              <a:spcBef>
                <a:spcPct val="50000"/>
              </a:spcBef>
              <a:spcAft>
                <a:spcPct val="0"/>
              </a:spcAft>
            </a:pPr>
            <a:r>
              <a:rPr lang="en-US" sz="2000" b="1">
                <a:solidFill>
                  <a:srgbClr val="000000"/>
                </a:solidFill>
              </a:rPr>
              <a:t>                                                               JE     EVEN   ; yes, display “e”</a:t>
            </a:r>
          </a:p>
          <a:p>
            <a:pPr eaLnBrk="1" fontAlgn="base" hangingPunct="1">
              <a:lnSpc>
                <a:spcPct val="80000"/>
              </a:lnSpc>
              <a:spcBef>
                <a:spcPct val="50000"/>
              </a:spcBef>
              <a:spcAft>
                <a:spcPct val="0"/>
              </a:spcAft>
            </a:pPr>
            <a:r>
              <a:rPr lang="en-US" sz="2000" b="1">
                <a:solidFill>
                  <a:srgbClr val="000000"/>
                </a:solidFill>
              </a:rPr>
              <a:t>                                                                      CMP AL,4</a:t>
            </a:r>
          </a:p>
          <a:p>
            <a:pPr eaLnBrk="1" fontAlgn="base" hangingPunct="1">
              <a:lnSpc>
                <a:spcPct val="80000"/>
              </a:lnSpc>
              <a:spcBef>
                <a:spcPct val="0"/>
              </a:spcBef>
              <a:spcAft>
                <a:spcPct val="0"/>
              </a:spcAft>
            </a:pPr>
            <a:r>
              <a:rPr lang="en-US" sz="2000" b="1">
                <a:solidFill>
                  <a:srgbClr val="000000"/>
                </a:solidFill>
              </a:rPr>
              <a:t>                                                               JE     EVEN   ; yes, display “e”</a:t>
            </a:r>
          </a:p>
          <a:p>
            <a:pPr eaLnBrk="1" fontAlgn="base" hangingPunct="1">
              <a:lnSpc>
                <a:spcPct val="70000"/>
              </a:lnSpc>
              <a:spcBef>
                <a:spcPct val="50000"/>
              </a:spcBef>
              <a:spcAft>
                <a:spcPct val="0"/>
              </a:spcAft>
            </a:pPr>
            <a:r>
              <a:rPr lang="en-US" sz="2000" b="1">
                <a:solidFill>
                  <a:srgbClr val="000000"/>
                </a:solidFill>
              </a:rPr>
              <a:t>                                                               JMP END_CASE</a:t>
            </a:r>
          </a:p>
          <a:p>
            <a:pPr eaLnBrk="1" fontAlgn="base" hangingPunct="1">
              <a:lnSpc>
                <a:spcPct val="70000"/>
              </a:lnSpc>
              <a:spcBef>
                <a:spcPct val="50000"/>
              </a:spcBef>
              <a:spcAft>
                <a:spcPct val="0"/>
              </a:spcAft>
            </a:pPr>
            <a:r>
              <a:rPr lang="en-US" sz="2000" b="1">
                <a:solidFill>
                  <a:srgbClr val="000000"/>
                </a:solidFill>
              </a:rPr>
              <a:t>                                                        ODD: MOV DL,”O”</a:t>
            </a:r>
          </a:p>
          <a:p>
            <a:pPr eaLnBrk="1" fontAlgn="base" hangingPunct="1">
              <a:lnSpc>
                <a:spcPct val="70000"/>
              </a:lnSpc>
              <a:spcBef>
                <a:spcPct val="50000"/>
              </a:spcBef>
              <a:spcAft>
                <a:spcPct val="0"/>
              </a:spcAft>
            </a:pPr>
            <a:r>
              <a:rPr lang="en-US" sz="2000" b="1">
                <a:solidFill>
                  <a:srgbClr val="000000"/>
                </a:solidFill>
              </a:rPr>
              <a:t>                                                                  JMP DISPLAY</a:t>
            </a:r>
          </a:p>
          <a:p>
            <a:pPr eaLnBrk="1" fontAlgn="base" hangingPunct="1">
              <a:lnSpc>
                <a:spcPct val="70000"/>
              </a:lnSpc>
              <a:spcBef>
                <a:spcPct val="50000"/>
              </a:spcBef>
              <a:spcAft>
                <a:spcPct val="0"/>
              </a:spcAft>
            </a:pPr>
            <a:r>
              <a:rPr lang="en-US" sz="2000" b="1">
                <a:solidFill>
                  <a:srgbClr val="000000"/>
                </a:solidFill>
              </a:rPr>
              <a:t>                                                        EVEN: MOV DL,”e”</a:t>
            </a:r>
          </a:p>
          <a:p>
            <a:pPr eaLnBrk="1" fontAlgn="base" hangingPunct="1">
              <a:lnSpc>
                <a:spcPct val="70000"/>
              </a:lnSpc>
              <a:spcBef>
                <a:spcPct val="50000"/>
              </a:spcBef>
              <a:spcAft>
                <a:spcPct val="0"/>
              </a:spcAft>
            </a:pPr>
            <a:r>
              <a:rPr lang="en-US" sz="2000" b="1">
                <a:solidFill>
                  <a:srgbClr val="000000"/>
                </a:solidFill>
              </a:rPr>
              <a:t>                                                     DISPLAY: MOV AH,2</a:t>
            </a:r>
          </a:p>
          <a:p>
            <a:pPr eaLnBrk="1" fontAlgn="base" hangingPunct="1">
              <a:lnSpc>
                <a:spcPct val="70000"/>
              </a:lnSpc>
              <a:spcBef>
                <a:spcPct val="50000"/>
              </a:spcBef>
              <a:spcAft>
                <a:spcPct val="0"/>
              </a:spcAft>
            </a:pPr>
            <a:r>
              <a:rPr lang="en-US" sz="2000" b="1">
                <a:solidFill>
                  <a:srgbClr val="000000"/>
                </a:solidFill>
              </a:rPr>
              <a:t>                                                                      INT 21H</a:t>
            </a:r>
          </a:p>
          <a:p>
            <a:pPr eaLnBrk="1" fontAlgn="base" hangingPunct="1">
              <a:lnSpc>
                <a:spcPct val="70000"/>
              </a:lnSpc>
              <a:spcBef>
                <a:spcPct val="50000"/>
              </a:spcBef>
              <a:spcAft>
                <a:spcPct val="0"/>
              </a:spcAft>
            </a:pPr>
            <a:r>
              <a:rPr lang="en-US" sz="2000" b="1">
                <a:solidFill>
                  <a:srgbClr val="000000"/>
                </a:solidFill>
              </a:rPr>
              <a:t>                                                     END_CASE:</a:t>
            </a:r>
            <a:endParaRPr lang="en-US" sz="2000">
              <a:solidFill>
                <a:srgbClr val="000000"/>
              </a:solidFill>
            </a:endParaRPr>
          </a:p>
        </p:txBody>
      </p:sp>
    </p:spTree>
    <p:extLst>
      <p:ext uri="{BB962C8B-B14F-4D97-AF65-F5344CB8AC3E}">
        <p14:creationId xmlns:p14="http://schemas.microsoft.com/office/powerpoint/2010/main" val="1364951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04800" y="152400"/>
            <a:ext cx="4724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sz="2000" b="1">
                <a:solidFill>
                  <a:srgbClr val="000000"/>
                </a:solidFill>
              </a:rPr>
              <a:t> WHILE_LOOP:</a:t>
            </a:r>
          </a:p>
          <a:p>
            <a:pPr eaLnBrk="1" fontAlgn="base" hangingPunct="1">
              <a:spcBef>
                <a:spcPct val="50000"/>
              </a:spcBef>
              <a:spcAft>
                <a:spcPct val="0"/>
              </a:spcAft>
            </a:pPr>
            <a:r>
              <a:rPr lang="en-US" sz="2000" b="1">
                <a:solidFill>
                  <a:srgbClr val="000000"/>
                </a:solidFill>
              </a:rPr>
              <a:t>Entry to this loop depends on a condition , the loop pseudo algorithm</a:t>
            </a:r>
          </a:p>
          <a:p>
            <a:pPr eaLnBrk="1" fontAlgn="base" hangingPunct="1">
              <a:spcBef>
                <a:spcPct val="50000"/>
              </a:spcBef>
              <a:spcAft>
                <a:spcPct val="0"/>
              </a:spcAft>
            </a:pPr>
            <a:r>
              <a:rPr lang="en-US" sz="2000" b="1">
                <a:solidFill>
                  <a:srgbClr val="000000"/>
                </a:solidFill>
              </a:rPr>
              <a:t>WHILE  condition DO</a:t>
            </a:r>
          </a:p>
          <a:p>
            <a:pPr eaLnBrk="1" fontAlgn="base" hangingPunct="1">
              <a:spcBef>
                <a:spcPct val="50000"/>
              </a:spcBef>
              <a:spcAft>
                <a:spcPct val="0"/>
              </a:spcAft>
            </a:pPr>
            <a:r>
              <a:rPr lang="en-US" sz="2000" b="1">
                <a:solidFill>
                  <a:srgbClr val="000000"/>
                </a:solidFill>
              </a:rPr>
              <a:t>Statements</a:t>
            </a:r>
          </a:p>
          <a:p>
            <a:pPr eaLnBrk="1" fontAlgn="base" hangingPunct="1">
              <a:spcBef>
                <a:spcPct val="50000"/>
              </a:spcBef>
              <a:spcAft>
                <a:spcPct val="0"/>
              </a:spcAft>
            </a:pPr>
            <a:r>
              <a:rPr lang="en-US" sz="2000" b="1">
                <a:solidFill>
                  <a:srgbClr val="000000"/>
                </a:solidFill>
              </a:rPr>
              <a:t>END_WHILE</a:t>
            </a:r>
          </a:p>
        </p:txBody>
      </p:sp>
      <p:grpSp>
        <p:nvGrpSpPr>
          <p:cNvPr id="45059" name="Group 3"/>
          <p:cNvGrpSpPr>
            <a:grpSpLocks/>
          </p:cNvGrpSpPr>
          <p:nvPr/>
        </p:nvGrpSpPr>
        <p:grpSpPr bwMode="auto">
          <a:xfrm>
            <a:off x="5486400" y="533400"/>
            <a:ext cx="3429000" cy="3048000"/>
            <a:chOff x="3456" y="768"/>
            <a:chExt cx="2160" cy="1920"/>
          </a:xfrm>
        </p:grpSpPr>
        <p:sp>
          <p:nvSpPr>
            <p:cNvPr id="45061" name="AutoShape 4"/>
            <p:cNvSpPr>
              <a:spLocks noChangeArrowheads="1"/>
            </p:cNvSpPr>
            <p:nvPr/>
          </p:nvSpPr>
          <p:spPr bwMode="auto">
            <a:xfrm>
              <a:off x="3936" y="1248"/>
              <a:ext cx="960" cy="576"/>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Condition</a:t>
              </a:r>
            </a:p>
          </p:txBody>
        </p:sp>
        <p:sp>
          <p:nvSpPr>
            <p:cNvPr id="45062" name="Rectangle 5"/>
            <p:cNvSpPr>
              <a:spLocks noChangeArrowheads="1"/>
            </p:cNvSpPr>
            <p:nvPr/>
          </p:nvSpPr>
          <p:spPr bwMode="auto">
            <a:xfrm>
              <a:off x="4512" y="2160"/>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Statements </a:t>
              </a:r>
            </a:p>
          </p:txBody>
        </p:sp>
        <p:sp>
          <p:nvSpPr>
            <p:cNvPr id="45063" name="Line 6"/>
            <p:cNvSpPr>
              <a:spLocks noChangeShapeType="1"/>
            </p:cNvSpPr>
            <p:nvPr/>
          </p:nvSpPr>
          <p:spPr bwMode="auto">
            <a:xfrm flipH="1">
              <a:off x="3552" y="1536"/>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4" name="Line 7"/>
            <p:cNvSpPr>
              <a:spLocks noChangeShapeType="1"/>
            </p:cNvSpPr>
            <p:nvPr/>
          </p:nvSpPr>
          <p:spPr bwMode="auto">
            <a:xfrm>
              <a:off x="3552" y="1536"/>
              <a:ext cx="0"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5" name="Line 8"/>
            <p:cNvSpPr>
              <a:spLocks noChangeShapeType="1"/>
            </p:cNvSpPr>
            <p:nvPr/>
          </p:nvSpPr>
          <p:spPr bwMode="auto">
            <a:xfrm>
              <a:off x="4896" y="15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6" name="Line 9"/>
            <p:cNvSpPr>
              <a:spLocks noChangeShapeType="1"/>
            </p:cNvSpPr>
            <p:nvPr/>
          </p:nvSpPr>
          <p:spPr bwMode="auto">
            <a:xfrm>
              <a:off x="5040" y="1536"/>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7" name="Line 10"/>
            <p:cNvSpPr>
              <a:spLocks noChangeShapeType="1"/>
            </p:cNvSpPr>
            <p:nvPr/>
          </p:nvSpPr>
          <p:spPr bwMode="auto">
            <a:xfrm flipH="1">
              <a:off x="5472" y="23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8" name="Line 11"/>
            <p:cNvSpPr>
              <a:spLocks noChangeShapeType="1"/>
            </p:cNvSpPr>
            <p:nvPr/>
          </p:nvSpPr>
          <p:spPr bwMode="auto">
            <a:xfrm flipH="1" flipV="1">
              <a:off x="5616" y="1104"/>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69" name="Line 12"/>
            <p:cNvSpPr>
              <a:spLocks noChangeShapeType="1"/>
            </p:cNvSpPr>
            <p:nvPr/>
          </p:nvSpPr>
          <p:spPr bwMode="auto">
            <a:xfrm flipH="1">
              <a:off x="4416" y="1104"/>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70" name="Line 13"/>
            <p:cNvSpPr>
              <a:spLocks noChangeShapeType="1"/>
            </p:cNvSpPr>
            <p:nvPr/>
          </p:nvSpPr>
          <p:spPr bwMode="auto">
            <a:xfrm>
              <a:off x="4416" y="768"/>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5071" name="Text Box 14"/>
            <p:cNvSpPr txBox="1">
              <a:spLocks noChangeArrowheads="1"/>
            </p:cNvSpPr>
            <p:nvPr/>
          </p:nvSpPr>
          <p:spPr bwMode="auto">
            <a:xfrm>
              <a:off x="3456" y="1200"/>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False</a:t>
              </a:r>
            </a:p>
          </p:txBody>
        </p:sp>
        <p:sp>
          <p:nvSpPr>
            <p:cNvPr id="45072" name="Text Box 15"/>
            <p:cNvSpPr txBox="1">
              <a:spLocks noChangeArrowheads="1"/>
            </p:cNvSpPr>
            <p:nvPr/>
          </p:nvSpPr>
          <p:spPr bwMode="auto">
            <a:xfrm>
              <a:off x="4848" y="1200"/>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True</a:t>
              </a:r>
            </a:p>
          </p:txBody>
        </p:sp>
      </p:grpSp>
      <p:sp>
        <p:nvSpPr>
          <p:cNvPr id="45060" name="Text Box 16"/>
          <p:cNvSpPr txBox="1">
            <a:spLocks noChangeArrowheads="1"/>
          </p:cNvSpPr>
          <p:nvPr/>
        </p:nvSpPr>
        <p:spPr bwMode="auto">
          <a:xfrm>
            <a:off x="609600" y="3886200"/>
            <a:ext cx="8153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50000"/>
              </a:spcBef>
              <a:spcAft>
                <a:spcPct val="0"/>
              </a:spcAft>
            </a:pPr>
            <a:r>
              <a:rPr lang="en-US" sz="2000" b="1">
                <a:solidFill>
                  <a:srgbClr val="000000"/>
                </a:solidFill>
              </a:rPr>
              <a:t>The condition</a:t>
            </a:r>
            <a:r>
              <a:rPr lang="en-US" sz="2000">
                <a:solidFill>
                  <a:srgbClr val="000000"/>
                </a:solidFill>
              </a:rPr>
              <a:t> </a:t>
            </a:r>
            <a:r>
              <a:rPr lang="en-US" sz="2000" b="1">
                <a:solidFill>
                  <a:srgbClr val="000000"/>
                </a:solidFill>
              </a:rPr>
              <a:t>is checked at the top , before entry of the loop. If true , the statements are executed else the program bypass the loop-body to following code. It is possible that condition is false initially , in which case the loop –body is not executed at all </a:t>
            </a:r>
          </a:p>
          <a:p>
            <a:pPr algn="just" eaLnBrk="1" fontAlgn="base" hangingPunct="1">
              <a:spcBef>
                <a:spcPct val="50000"/>
              </a:spcBef>
              <a:spcAft>
                <a:spcPct val="0"/>
              </a:spcAft>
            </a:pPr>
            <a:r>
              <a:rPr lang="en-US" sz="2000" b="1">
                <a:solidFill>
                  <a:srgbClr val="000000"/>
                </a:solidFill>
              </a:rPr>
              <a:t>The loop executes as long as the condition is true. </a:t>
            </a:r>
          </a:p>
        </p:txBody>
      </p:sp>
    </p:spTree>
    <p:extLst>
      <p:ext uri="{BB962C8B-B14F-4D97-AF65-F5344CB8AC3E}">
        <p14:creationId xmlns:p14="http://schemas.microsoft.com/office/powerpoint/2010/main" val="326627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rPr>
              <a:t>WHILE Loops</a:t>
            </a:r>
            <a:endParaRPr kumimoji="0" lang="en-US" altLang="en-US" sz="24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endParaRPr>
          </a:p>
        </p:txBody>
      </p:sp>
      <p:sp>
        <p:nvSpPr>
          <p:cNvPr id="3" name="Text Box 4"/>
          <p:cNvSpPr txBox="1">
            <a:spLocks noChangeArrowheads="1"/>
          </p:cNvSpPr>
          <p:nvPr/>
        </p:nvSpPr>
        <p:spPr bwMode="auto">
          <a:xfrm>
            <a:off x="2057400" y="2073275"/>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2200" b="1" dirty="0">
                <a:solidFill>
                  <a:srgbClr val="002060"/>
                </a:solidFill>
                <a:latin typeface="Courier New" pitchFamily="49" charset="0"/>
              </a:rPr>
              <a:t>while( ax &lt; </a:t>
            </a:r>
            <a:r>
              <a:rPr lang="en-US" altLang="en-US" sz="2200" b="1" dirty="0" err="1">
                <a:solidFill>
                  <a:srgbClr val="002060"/>
                </a:solidFill>
                <a:latin typeface="Courier New" pitchFamily="49" charset="0"/>
              </a:rPr>
              <a:t>bx</a:t>
            </a:r>
            <a:r>
              <a:rPr lang="en-US" altLang="en-US" sz="2200" b="1" dirty="0">
                <a:solidFill>
                  <a:srgbClr val="002060"/>
                </a:solidFill>
                <a:latin typeface="Courier New" pitchFamily="49" charset="0"/>
              </a:rPr>
              <a:t>)</a:t>
            </a:r>
          </a:p>
          <a:p>
            <a:pPr eaLnBrk="1" fontAlgn="base" hangingPunct="1">
              <a:lnSpc>
                <a:spcPct val="90000"/>
              </a:lnSpc>
              <a:spcAft>
                <a:spcPct val="0"/>
              </a:spcAft>
              <a:buClr>
                <a:srgbClr val="FFFFFF"/>
              </a:buClr>
              <a:buFontTx/>
              <a:buNone/>
            </a:pPr>
            <a:r>
              <a:rPr lang="en-US" altLang="en-US" sz="2200" b="1" dirty="0">
                <a:solidFill>
                  <a:srgbClr val="002060"/>
                </a:solidFill>
                <a:latin typeface="Courier New" pitchFamily="49" charset="0"/>
              </a:rPr>
              <a:t>	ax = ax + 1;</a:t>
            </a:r>
          </a:p>
        </p:txBody>
      </p:sp>
      <p:sp>
        <p:nvSpPr>
          <p:cNvPr id="4" name="Text Box 5"/>
          <p:cNvSpPr txBox="1">
            <a:spLocks noChangeArrowheads="1"/>
          </p:cNvSpPr>
          <p:nvPr/>
        </p:nvSpPr>
        <p:spPr bwMode="auto">
          <a:xfrm>
            <a:off x="342900" y="838200"/>
            <a:ext cx="8458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a:ln>
                  <a:noFill/>
                </a:ln>
                <a:solidFill>
                  <a:srgbClr val="C00000"/>
                </a:solidFill>
                <a:effectLst/>
                <a:uLnTx/>
                <a:uFillTx/>
                <a:latin typeface="Arial" charset="0"/>
              </a:rPr>
              <a:t>A WHILE loop is really an IF statement followed by the body of the loop, followed by an unconditional jump to the top of the loop. Consider the following example:</a:t>
            </a:r>
          </a:p>
        </p:txBody>
      </p:sp>
      <p:sp>
        <p:nvSpPr>
          <p:cNvPr id="7" name="Text Box 6"/>
          <p:cNvSpPr txBox="1">
            <a:spLocks noChangeArrowheads="1"/>
          </p:cNvSpPr>
          <p:nvPr/>
        </p:nvSpPr>
        <p:spPr bwMode="auto">
          <a:xfrm>
            <a:off x="689548" y="3276600"/>
            <a:ext cx="6477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a:ln>
                  <a:noFill/>
                </a:ln>
                <a:solidFill>
                  <a:srgbClr val="002060"/>
                </a:solidFill>
                <a:effectLst/>
                <a:uLnTx/>
                <a:uFillTx/>
                <a:latin typeface="Arial" charset="0"/>
              </a:rPr>
              <a:t>This is a possible implementation:</a:t>
            </a:r>
          </a:p>
        </p:txBody>
      </p:sp>
      <p:sp>
        <p:nvSpPr>
          <p:cNvPr id="8" name="Text Box 3"/>
          <p:cNvSpPr txBox="1">
            <a:spLocks noChangeArrowheads="1"/>
          </p:cNvSpPr>
          <p:nvPr/>
        </p:nvSpPr>
        <p:spPr bwMode="auto">
          <a:xfrm>
            <a:off x="838200" y="4073525"/>
            <a:ext cx="7467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571500" algn="l"/>
                <a:tab pos="3657600" algn="l"/>
              </a:tabLst>
              <a:defRPr sz="2400">
                <a:solidFill>
                  <a:schemeClr val="tx1"/>
                </a:solidFill>
                <a:latin typeface="Arial" charset="0"/>
              </a:defRPr>
            </a:lvl1pPr>
            <a:lvl2pPr marL="742950" indent="-285750" eaLnBrk="0" hangingPunct="0">
              <a:spcBef>
                <a:spcPct val="20000"/>
              </a:spcBef>
              <a:buClr>
                <a:schemeClr val="tx1"/>
              </a:buClr>
              <a:buChar char="•"/>
              <a:tabLst>
                <a:tab pos="571500" algn="l"/>
                <a:tab pos="3657600" algn="l"/>
              </a:tabLst>
              <a:defRPr sz="2200">
                <a:solidFill>
                  <a:schemeClr val="tx1"/>
                </a:solidFill>
                <a:latin typeface="Arial" charset="0"/>
              </a:defRPr>
            </a:lvl2pPr>
            <a:lvl3pPr marL="1143000" indent="-228600" eaLnBrk="0" hangingPunct="0">
              <a:spcBef>
                <a:spcPct val="20000"/>
              </a:spcBef>
              <a:buClr>
                <a:schemeClr val="tx1"/>
              </a:buClr>
              <a:tabLst>
                <a:tab pos="571500" algn="l"/>
                <a:tab pos="36576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571500" algn="l"/>
                <a:tab pos="36576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571500" algn="l"/>
                <a:tab pos="36576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9pPr>
          </a:lstStyle>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a:ln>
                  <a:noFill/>
                </a:ln>
                <a:solidFill>
                  <a:srgbClr val="002060"/>
                </a:solidFill>
                <a:effectLst/>
                <a:uLnTx/>
                <a:uFillTx/>
                <a:latin typeface="Courier New" pitchFamily="49" charset="0"/>
              </a:rPr>
              <a:t>top:</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a:ln>
                  <a:noFill/>
                </a:ln>
                <a:solidFill>
                  <a:srgbClr val="002060"/>
                </a:solidFill>
                <a:effectLst/>
                <a:uLnTx/>
                <a:uFillTx/>
                <a:latin typeface="Courier New" pitchFamily="49" charset="0"/>
              </a:rPr>
              <a:t>cmp</a:t>
            </a:r>
            <a:r>
              <a:rPr kumimoji="0" lang="en-US" altLang="en-US" sz="2000" b="1" i="0" u="none" strike="noStrike" kern="0" cap="none" spc="0" normalizeH="0" baseline="0" noProof="0" dirty="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a:ln>
                  <a:noFill/>
                </a:ln>
                <a:solidFill>
                  <a:srgbClr val="002060"/>
                </a:solidFill>
                <a:effectLst/>
                <a:uLnTx/>
                <a:uFillTx/>
                <a:latin typeface="Courier New" pitchFamily="49" charset="0"/>
              </a:rPr>
              <a:t>ax,bx</a:t>
            </a:r>
            <a:r>
              <a:rPr kumimoji="0" lang="en-US" altLang="en-US" sz="2000" b="1" i="0" u="none" strike="noStrike" kern="0" cap="none" spc="0" normalizeH="0" baseline="0" noProof="0" dirty="0">
                <a:ln>
                  <a:noFill/>
                </a:ln>
                <a:solidFill>
                  <a:srgbClr val="002060"/>
                </a:solidFill>
                <a:effectLst/>
                <a:uLnTx/>
                <a:uFillTx/>
                <a:latin typeface="Courier New" pitchFamily="49" charset="0"/>
              </a:rPr>
              <a:t>	; check loop condition</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a:ln>
                  <a:noFill/>
                </a:ln>
                <a:solidFill>
                  <a:srgbClr val="002060"/>
                </a:solidFill>
                <a:effectLst/>
                <a:uLnTx/>
                <a:uFillTx/>
                <a:latin typeface="Courier New" pitchFamily="49" charset="0"/>
              </a:rPr>
              <a:t>jae</a:t>
            </a:r>
            <a:r>
              <a:rPr kumimoji="0" lang="en-US" altLang="en-US" sz="2000" b="1" i="0" u="none" strike="noStrike" kern="0" cap="none" spc="0" normalizeH="0" baseline="0" noProof="0" dirty="0">
                <a:ln>
                  <a:noFill/>
                </a:ln>
                <a:solidFill>
                  <a:srgbClr val="002060"/>
                </a:solidFill>
                <a:effectLst/>
                <a:uLnTx/>
                <a:uFillTx/>
                <a:latin typeface="Courier New" pitchFamily="49" charset="0"/>
              </a:rPr>
              <a:t> next	; false? exit loop</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a:ln>
                  <a:noFill/>
                </a:ln>
                <a:solidFill>
                  <a:srgbClr val="002060"/>
                </a:solidFill>
                <a:effectLst/>
                <a:uLnTx/>
                <a:uFillTx/>
                <a:latin typeface="Courier New" pitchFamily="49" charset="0"/>
              </a:rPr>
              <a:t>inc</a:t>
            </a:r>
            <a:r>
              <a:rPr kumimoji="0" lang="en-US" altLang="en-US" sz="2000" b="1" i="0" u="none" strike="noStrike" kern="0" cap="none" spc="0" normalizeH="0" baseline="0" noProof="0" dirty="0">
                <a:ln>
                  <a:noFill/>
                </a:ln>
                <a:solidFill>
                  <a:srgbClr val="002060"/>
                </a:solidFill>
                <a:effectLst/>
                <a:uLnTx/>
                <a:uFillTx/>
                <a:latin typeface="Courier New" pitchFamily="49" charset="0"/>
              </a:rPr>
              <a:t> ax	; body of loop</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a:ln>
                  <a:noFill/>
                </a:ln>
                <a:solidFill>
                  <a:srgbClr val="002060"/>
                </a:solidFill>
                <a:effectLst/>
                <a:uLnTx/>
                <a:uFillTx/>
                <a:latin typeface="Courier New" pitchFamily="49" charset="0"/>
              </a:rPr>
              <a:t>jmp</a:t>
            </a:r>
            <a:r>
              <a:rPr kumimoji="0" lang="en-US" altLang="en-US" sz="2000" b="1" i="0" u="none" strike="noStrike" kern="0" cap="none" spc="0" normalizeH="0" baseline="0" noProof="0" dirty="0">
                <a:ln>
                  <a:noFill/>
                </a:ln>
                <a:solidFill>
                  <a:srgbClr val="002060"/>
                </a:solidFill>
                <a:effectLst/>
                <a:uLnTx/>
                <a:uFillTx/>
                <a:latin typeface="Courier New" pitchFamily="49" charset="0"/>
              </a:rPr>
              <a:t> top	; repeat the loop</a:t>
            </a:r>
          </a:p>
          <a:p>
            <a:pPr marL="0" marR="0" lvl="0" indent="0" defTabSz="914400" eaLnBrk="1" fontAlgn="base" latinLnBrk="0" hangingPunct="1">
              <a:lnSpc>
                <a:spcPct val="50000"/>
              </a:lnSpc>
              <a:spcBef>
                <a:spcPct val="50000"/>
              </a:spcBef>
              <a:spcAft>
                <a:spcPct val="0"/>
              </a:spcAft>
              <a:buClrTx/>
              <a:buSzTx/>
              <a:buFontTx/>
              <a:buNone/>
              <a:tabLst>
                <a:tab pos="571500" algn="l"/>
                <a:tab pos="3657600" algn="l"/>
              </a:tabLst>
              <a:defRPr/>
            </a:pPr>
            <a:r>
              <a:rPr kumimoji="0" lang="en-US" altLang="en-US" sz="2000" b="1" i="0" u="none" strike="noStrike" kern="0" cap="none" spc="0" normalizeH="0" baseline="0" noProof="0" dirty="0">
                <a:ln>
                  <a:noFill/>
                </a:ln>
                <a:solidFill>
                  <a:srgbClr val="002060"/>
                </a:solidFill>
                <a:effectLst/>
                <a:uLnTx/>
                <a:uFillTx/>
                <a:latin typeface="Courier New" pitchFamily="49" charset="0"/>
              </a:rPr>
              <a:t>next:</a:t>
            </a:r>
          </a:p>
        </p:txBody>
      </p:sp>
    </p:spTree>
    <p:extLst>
      <p:ext uri="{BB962C8B-B14F-4D97-AF65-F5344CB8AC3E}">
        <p14:creationId xmlns:p14="http://schemas.microsoft.com/office/powerpoint/2010/main" val="703124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04800"/>
            <a:ext cx="8053387"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875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rPr>
              <a:t>Your turn . . .</a:t>
            </a:r>
            <a:endParaRPr kumimoji="0" lang="en-US" altLang="en-US" sz="24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endParaRPr>
          </a:p>
        </p:txBody>
      </p:sp>
      <p:sp>
        <p:nvSpPr>
          <p:cNvPr id="3" name="Text Box 3"/>
          <p:cNvSpPr txBox="1">
            <a:spLocks noChangeArrowheads="1"/>
          </p:cNvSpPr>
          <p:nvPr/>
        </p:nvSpPr>
        <p:spPr bwMode="auto">
          <a:xfrm>
            <a:off x="952500" y="3429000"/>
            <a:ext cx="7962900" cy="2743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571500" algn="l"/>
                <a:tab pos="3657600" algn="l"/>
              </a:tabLst>
              <a:defRPr sz="2400">
                <a:solidFill>
                  <a:schemeClr val="tx1"/>
                </a:solidFill>
                <a:latin typeface="Arial" charset="0"/>
              </a:defRPr>
            </a:lvl1pPr>
            <a:lvl2pPr marL="742950" indent="-285750" eaLnBrk="0" hangingPunct="0">
              <a:spcBef>
                <a:spcPct val="20000"/>
              </a:spcBef>
              <a:buClr>
                <a:schemeClr val="tx1"/>
              </a:buClr>
              <a:buChar char="•"/>
              <a:tabLst>
                <a:tab pos="571500" algn="l"/>
                <a:tab pos="3657600" algn="l"/>
              </a:tabLst>
              <a:defRPr sz="2200">
                <a:solidFill>
                  <a:schemeClr val="tx1"/>
                </a:solidFill>
                <a:latin typeface="Arial" charset="0"/>
              </a:defRPr>
            </a:lvl2pPr>
            <a:lvl3pPr marL="1143000" indent="-228600" eaLnBrk="0" hangingPunct="0">
              <a:spcBef>
                <a:spcPct val="20000"/>
              </a:spcBef>
              <a:buClr>
                <a:schemeClr val="tx1"/>
              </a:buClr>
              <a:tabLst>
                <a:tab pos="571500" algn="l"/>
                <a:tab pos="36576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571500" algn="l"/>
                <a:tab pos="36576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571500" algn="l"/>
                <a:tab pos="36576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itchFamily="18" charset="0"/>
              </a:defRPr>
            </a:lvl9pPr>
          </a:lstStyle>
          <a:p>
            <a:pPr eaLnBrk="1" fontAlgn="base" hangingPunct="1">
              <a:lnSpc>
                <a:spcPct val="50000"/>
              </a:lnSpc>
              <a:spcBef>
                <a:spcPct val="50000"/>
              </a:spcBef>
              <a:spcAft>
                <a:spcPct val="0"/>
              </a:spcAft>
              <a:buClrTx/>
              <a:buFontTx/>
              <a:buNone/>
            </a:pPr>
            <a:r>
              <a:rPr lang="en-US" altLang="en-US" sz="2000" b="1" dirty="0">
                <a:latin typeface="Courier New" pitchFamily="49" charset="0"/>
              </a:rPr>
              <a:t>top:</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cmp</a:t>
            </a:r>
            <a:r>
              <a:rPr lang="en-US" altLang="en-US" sz="2000" b="1" dirty="0">
                <a:latin typeface="Courier New" pitchFamily="49" charset="0"/>
              </a:rPr>
              <a:t> bx,val1	; check loop condition</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ja</a:t>
            </a:r>
            <a:r>
              <a:rPr lang="en-US" altLang="en-US" sz="2000" b="1" dirty="0">
                <a:latin typeface="Courier New" pitchFamily="49" charset="0"/>
              </a:rPr>
              <a:t>  next	; false? exit loop</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add bx,5	; body of loop</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dec</a:t>
            </a:r>
            <a:r>
              <a:rPr lang="en-US" altLang="en-US" sz="2000" b="1" dirty="0">
                <a:latin typeface="Courier New" pitchFamily="49" charset="0"/>
              </a:rPr>
              <a:t> val1</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jmp</a:t>
            </a:r>
            <a:r>
              <a:rPr lang="en-US" altLang="en-US" sz="2000" b="1" dirty="0">
                <a:latin typeface="Courier New" pitchFamily="49" charset="0"/>
              </a:rPr>
              <a:t> top	; repeat the loop</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next:</a:t>
            </a:r>
          </a:p>
        </p:txBody>
      </p:sp>
      <p:sp>
        <p:nvSpPr>
          <p:cNvPr id="4" name="Text Box 4"/>
          <p:cNvSpPr txBox="1">
            <a:spLocks noChangeArrowheads="1"/>
          </p:cNvSpPr>
          <p:nvPr/>
        </p:nvSpPr>
        <p:spPr bwMode="auto">
          <a:xfrm>
            <a:off x="2514600" y="1600200"/>
            <a:ext cx="396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2000" b="1" dirty="0">
                <a:solidFill>
                  <a:srgbClr val="002060"/>
                </a:solidFill>
                <a:latin typeface="Courier New" pitchFamily="49" charset="0"/>
              </a:rPr>
              <a:t>while( </a:t>
            </a:r>
            <a:r>
              <a:rPr lang="en-US" altLang="en-US" sz="2000" b="1" dirty="0" err="1">
                <a:solidFill>
                  <a:srgbClr val="002060"/>
                </a:solidFill>
                <a:latin typeface="Courier New" pitchFamily="49" charset="0"/>
              </a:rPr>
              <a:t>bx</a:t>
            </a:r>
            <a:r>
              <a:rPr lang="en-US" altLang="en-US" sz="2000" b="1" dirty="0">
                <a:solidFill>
                  <a:srgbClr val="002060"/>
                </a:solidFill>
                <a:latin typeface="Courier New" pitchFamily="49" charset="0"/>
              </a:rPr>
              <a:t> &lt;= val1)</a:t>
            </a:r>
          </a:p>
          <a:p>
            <a:pPr eaLnBrk="1" fontAlgn="base" hangingPunct="1">
              <a:lnSpc>
                <a:spcPct val="90000"/>
              </a:lnSpc>
              <a:spcAft>
                <a:spcPct val="0"/>
              </a:spcAft>
              <a:buClr>
                <a:srgbClr val="FFFFFF"/>
              </a:buClr>
              <a:buFontTx/>
              <a:buNone/>
            </a:pPr>
            <a:r>
              <a:rPr lang="en-US" altLang="en-US" sz="2000" b="1" dirty="0">
                <a:solidFill>
                  <a:srgbClr val="002060"/>
                </a:solidFill>
                <a:latin typeface="Courier New" pitchFamily="49" charset="0"/>
              </a:rPr>
              <a:t>{</a:t>
            </a:r>
          </a:p>
          <a:p>
            <a:pPr eaLnBrk="1" fontAlgn="base" hangingPunct="1">
              <a:lnSpc>
                <a:spcPct val="90000"/>
              </a:lnSpc>
              <a:spcAft>
                <a:spcPct val="0"/>
              </a:spcAft>
              <a:buClr>
                <a:srgbClr val="FFFFFF"/>
              </a:buClr>
              <a:buFontTx/>
              <a:buNone/>
            </a:pPr>
            <a:r>
              <a:rPr lang="en-US" altLang="en-US" sz="2000" b="1" dirty="0">
                <a:solidFill>
                  <a:srgbClr val="002060"/>
                </a:solidFill>
                <a:latin typeface="Courier New" pitchFamily="49" charset="0"/>
              </a:rPr>
              <a:t>	</a:t>
            </a:r>
            <a:r>
              <a:rPr lang="en-US" altLang="en-US" sz="2000" b="1" dirty="0" err="1">
                <a:solidFill>
                  <a:srgbClr val="002060"/>
                </a:solidFill>
                <a:latin typeface="Courier New" pitchFamily="49" charset="0"/>
              </a:rPr>
              <a:t>bx</a:t>
            </a:r>
            <a:r>
              <a:rPr lang="en-US" altLang="en-US" sz="2000" b="1" dirty="0">
                <a:solidFill>
                  <a:srgbClr val="002060"/>
                </a:solidFill>
                <a:latin typeface="Courier New" pitchFamily="49" charset="0"/>
              </a:rPr>
              <a:t> = </a:t>
            </a:r>
            <a:r>
              <a:rPr lang="en-US" altLang="en-US" sz="2000" b="1" dirty="0" err="1">
                <a:solidFill>
                  <a:srgbClr val="002060"/>
                </a:solidFill>
                <a:latin typeface="Courier New" pitchFamily="49" charset="0"/>
              </a:rPr>
              <a:t>bx</a:t>
            </a:r>
            <a:r>
              <a:rPr lang="en-US" altLang="en-US" sz="2000" b="1" dirty="0">
                <a:solidFill>
                  <a:srgbClr val="002060"/>
                </a:solidFill>
                <a:latin typeface="Courier New" pitchFamily="49" charset="0"/>
              </a:rPr>
              <a:t> + 5;</a:t>
            </a:r>
          </a:p>
          <a:p>
            <a:pPr eaLnBrk="1" fontAlgn="base" hangingPunct="1">
              <a:lnSpc>
                <a:spcPct val="90000"/>
              </a:lnSpc>
              <a:spcAft>
                <a:spcPct val="0"/>
              </a:spcAft>
              <a:buClr>
                <a:srgbClr val="FFFFFF"/>
              </a:buClr>
              <a:buFontTx/>
              <a:buNone/>
            </a:pPr>
            <a:r>
              <a:rPr lang="en-US" altLang="en-US" sz="2000" b="1" dirty="0">
                <a:solidFill>
                  <a:srgbClr val="002060"/>
                </a:solidFill>
                <a:latin typeface="Courier New" pitchFamily="49" charset="0"/>
              </a:rPr>
              <a:t>	val1 = val1 - 1</a:t>
            </a:r>
          </a:p>
          <a:p>
            <a:pPr eaLnBrk="1" fontAlgn="base" hangingPunct="1">
              <a:lnSpc>
                <a:spcPct val="90000"/>
              </a:lnSpc>
              <a:spcAft>
                <a:spcPct val="0"/>
              </a:spcAft>
              <a:buClr>
                <a:srgbClr val="FFFFFF"/>
              </a:buClr>
              <a:buFontTx/>
              <a:buNone/>
            </a:pPr>
            <a:r>
              <a:rPr lang="en-US" altLang="en-US" sz="2000" b="1" dirty="0">
                <a:solidFill>
                  <a:srgbClr val="002060"/>
                </a:solidFill>
                <a:latin typeface="Courier New" pitchFamily="49" charset="0"/>
              </a:rPr>
              <a:t>}</a:t>
            </a:r>
          </a:p>
        </p:txBody>
      </p:sp>
      <p:sp>
        <p:nvSpPr>
          <p:cNvPr id="5" name="Text Box 5"/>
          <p:cNvSpPr txBox="1">
            <a:spLocks noChangeArrowheads="1"/>
          </p:cNvSpPr>
          <p:nvPr/>
        </p:nvSpPr>
        <p:spPr bwMode="auto">
          <a:xfrm>
            <a:off x="685800" y="990600"/>
            <a:ext cx="7620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a:ln>
                  <a:noFill/>
                </a:ln>
                <a:solidFill>
                  <a:srgbClr val="002060"/>
                </a:solidFill>
                <a:effectLst/>
                <a:uLnTx/>
                <a:uFillTx/>
                <a:latin typeface="Arial" charset="0"/>
              </a:rPr>
              <a:t>Implement the following loop, using unsigned 16-bit integers:</a:t>
            </a:r>
          </a:p>
        </p:txBody>
      </p:sp>
    </p:spTree>
    <p:extLst>
      <p:ext uri="{BB962C8B-B14F-4D97-AF65-F5344CB8AC3E}">
        <p14:creationId xmlns:p14="http://schemas.microsoft.com/office/powerpoint/2010/main" val="7031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28600" y="228600"/>
            <a:ext cx="876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000" b="1">
                <a:solidFill>
                  <a:srgbClr val="000000"/>
                </a:solidFill>
              </a:rPr>
              <a:t>Example: Write a code to count the number of characters in an input line.</a:t>
            </a:r>
          </a:p>
        </p:txBody>
      </p:sp>
      <p:sp>
        <p:nvSpPr>
          <p:cNvPr id="47107" name="Text Box 3"/>
          <p:cNvSpPr txBox="1">
            <a:spLocks noChangeArrowheads="1"/>
          </p:cNvSpPr>
          <p:nvPr/>
        </p:nvSpPr>
        <p:spPr bwMode="auto">
          <a:xfrm>
            <a:off x="228600" y="990600"/>
            <a:ext cx="4191000"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0000"/>
              </a:lnSpc>
              <a:spcBef>
                <a:spcPct val="50000"/>
              </a:spcBef>
              <a:spcAft>
                <a:spcPct val="0"/>
              </a:spcAft>
            </a:pPr>
            <a:r>
              <a:rPr lang="en-US" sz="2000" b="1">
                <a:solidFill>
                  <a:srgbClr val="000000"/>
                </a:solidFill>
              </a:rPr>
              <a:t>Initialize count to 0</a:t>
            </a:r>
          </a:p>
          <a:p>
            <a:pPr eaLnBrk="1" fontAlgn="base" hangingPunct="1">
              <a:lnSpc>
                <a:spcPct val="70000"/>
              </a:lnSpc>
              <a:spcBef>
                <a:spcPct val="50000"/>
              </a:spcBef>
              <a:spcAft>
                <a:spcPct val="0"/>
              </a:spcAft>
            </a:pPr>
            <a:r>
              <a:rPr lang="en-US" sz="2000" b="1">
                <a:solidFill>
                  <a:srgbClr val="000000"/>
                </a:solidFill>
              </a:rPr>
              <a:t>Read a character</a:t>
            </a:r>
          </a:p>
          <a:p>
            <a:pPr eaLnBrk="1" fontAlgn="base" hangingPunct="1">
              <a:lnSpc>
                <a:spcPct val="70000"/>
              </a:lnSpc>
              <a:spcBef>
                <a:spcPct val="50000"/>
              </a:spcBef>
              <a:spcAft>
                <a:spcPct val="0"/>
              </a:spcAft>
            </a:pPr>
            <a:r>
              <a:rPr lang="en-US" sz="2000" b="1">
                <a:solidFill>
                  <a:srgbClr val="000000"/>
                </a:solidFill>
              </a:rPr>
              <a:t>While Char &lt;&gt;carriage return DO</a:t>
            </a:r>
          </a:p>
          <a:p>
            <a:pPr eaLnBrk="1" fontAlgn="base" hangingPunct="1">
              <a:lnSpc>
                <a:spcPct val="70000"/>
              </a:lnSpc>
              <a:spcBef>
                <a:spcPct val="50000"/>
              </a:spcBef>
              <a:spcAft>
                <a:spcPct val="0"/>
              </a:spcAft>
            </a:pPr>
            <a:r>
              <a:rPr lang="en-US" sz="2000" b="1">
                <a:solidFill>
                  <a:srgbClr val="000000"/>
                </a:solidFill>
              </a:rPr>
              <a:t>Count=Count+1</a:t>
            </a:r>
          </a:p>
          <a:p>
            <a:pPr eaLnBrk="1" fontAlgn="base" hangingPunct="1">
              <a:lnSpc>
                <a:spcPct val="70000"/>
              </a:lnSpc>
              <a:spcBef>
                <a:spcPct val="50000"/>
              </a:spcBef>
              <a:spcAft>
                <a:spcPct val="0"/>
              </a:spcAft>
            </a:pPr>
            <a:r>
              <a:rPr lang="en-US" sz="2000" b="1">
                <a:solidFill>
                  <a:srgbClr val="000000"/>
                </a:solidFill>
              </a:rPr>
              <a:t>Read a character</a:t>
            </a:r>
          </a:p>
          <a:p>
            <a:pPr eaLnBrk="1" fontAlgn="base" hangingPunct="1">
              <a:lnSpc>
                <a:spcPct val="70000"/>
              </a:lnSpc>
              <a:spcBef>
                <a:spcPct val="50000"/>
              </a:spcBef>
              <a:spcAft>
                <a:spcPct val="0"/>
              </a:spcAft>
            </a:pPr>
            <a:r>
              <a:rPr lang="en-US" sz="2000" b="1">
                <a:solidFill>
                  <a:srgbClr val="000000"/>
                </a:solidFill>
              </a:rPr>
              <a:t>END_While</a:t>
            </a:r>
          </a:p>
        </p:txBody>
      </p:sp>
      <p:sp>
        <p:nvSpPr>
          <p:cNvPr id="47108" name="Text Box 4"/>
          <p:cNvSpPr txBox="1">
            <a:spLocks noChangeArrowheads="1"/>
          </p:cNvSpPr>
          <p:nvPr/>
        </p:nvSpPr>
        <p:spPr bwMode="auto">
          <a:xfrm>
            <a:off x="5029200" y="685800"/>
            <a:ext cx="4114800" cy="39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0000"/>
              </a:lnSpc>
              <a:spcBef>
                <a:spcPct val="50000"/>
              </a:spcBef>
              <a:spcAft>
                <a:spcPct val="0"/>
              </a:spcAft>
            </a:pPr>
            <a:r>
              <a:rPr lang="en-US" sz="2000" b="1" u="sng">
                <a:solidFill>
                  <a:srgbClr val="000000"/>
                </a:solidFill>
              </a:rPr>
              <a:t>Assembly Code</a:t>
            </a:r>
            <a:r>
              <a:rPr lang="en-US" sz="2000" b="1">
                <a:solidFill>
                  <a:srgbClr val="000000"/>
                </a:solidFill>
              </a:rPr>
              <a:t> :</a:t>
            </a:r>
          </a:p>
          <a:p>
            <a:pPr eaLnBrk="1" fontAlgn="base" hangingPunct="1">
              <a:lnSpc>
                <a:spcPct val="70000"/>
              </a:lnSpc>
              <a:spcBef>
                <a:spcPct val="50000"/>
              </a:spcBef>
              <a:spcAft>
                <a:spcPct val="0"/>
              </a:spcAft>
            </a:pPr>
            <a:r>
              <a:rPr lang="en-US" sz="2000" b="1">
                <a:solidFill>
                  <a:srgbClr val="000000"/>
                </a:solidFill>
              </a:rPr>
              <a:t>MOV DX,0 ; DX counts chars</a:t>
            </a:r>
          </a:p>
          <a:p>
            <a:pPr eaLnBrk="1" fontAlgn="base" hangingPunct="1">
              <a:lnSpc>
                <a:spcPct val="70000"/>
              </a:lnSpc>
              <a:spcBef>
                <a:spcPct val="50000"/>
              </a:spcBef>
              <a:spcAft>
                <a:spcPct val="0"/>
              </a:spcAft>
            </a:pPr>
            <a:r>
              <a:rPr lang="en-US" sz="2000" b="1">
                <a:solidFill>
                  <a:srgbClr val="000000"/>
                </a:solidFill>
              </a:rPr>
              <a:t>MOV AH,1 ; prepare to read</a:t>
            </a:r>
          </a:p>
          <a:p>
            <a:pPr eaLnBrk="1" fontAlgn="base" hangingPunct="1">
              <a:lnSpc>
                <a:spcPct val="70000"/>
              </a:lnSpc>
              <a:spcBef>
                <a:spcPct val="50000"/>
              </a:spcBef>
              <a:spcAft>
                <a:spcPct val="0"/>
              </a:spcAft>
            </a:pPr>
            <a:r>
              <a:rPr lang="en-US" sz="2000" b="1">
                <a:solidFill>
                  <a:srgbClr val="000000"/>
                </a:solidFill>
              </a:rPr>
              <a:t>INT 21 h     ; char in AL</a:t>
            </a:r>
          </a:p>
          <a:p>
            <a:pPr eaLnBrk="1" fontAlgn="base" hangingPunct="1">
              <a:lnSpc>
                <a:spcPct val="70000"/>
              </a:lnSpc>
              <a:spcBef>
                <a:spcPct val="50000"/>
              </a:spcBef>
              <a:spcAft>
                <a:spcPct val="0"/>
              </a:spcAft>
            </a:pPr>
            <a:r>
              <a:rPr lang="en-US" sz="2000" b="1">
                <a:solidFill>
                  <a:srgbClr val="000000"/>
                </a:solidFill>
              </a:rPr>
              <a:t>WHILE_:</a:t>
            </a:r>
          </a:p>
          <a:p>
            <a:pPr eaLnBrk="1" fontAlgn="base" hangingPunct="1">
              <a:lnSpc>
                <a:spcPct val="70000"/>
              </a:lnSpc>
              <a:spcBef>
                <a:spcPct val="50000"/>
              </a:spcBef>
              <a:spcAft>
                <a:spcPct val="0"/>
              </a:spcAft>
            </a:pPr>
            <a:r>
              <a:rPr lang="en-US" sz="2000" b="1">
                <a:solidFill>
                  <a:srgbClr val="000000"/>
                </a:solidFill>
              </a:rPr>
              <a:t>CMP AL, 0DH ; CR?</a:t>
            </a:r>
          </a:p>
          <a:p>
            <a:pPr eaLnBrk="1" fontAlgn="base" hangingPunct="1">
              <a:lnSpc>
                <a:spcPct val="70000"/>
              </a:lnSpc>
              <a:spcBef>
                <a:spcPct val="50000"/>
              </a:spcBef>
              <a:spcAft>
                <a:spcPct val="0"/>
              </a:spcAft>
            </a:pPr>
            <a:r>
              <a:rPr lang="en-US" sz="2000" b="1">
                <a:solidFill>
                  <a:srgbClr val="000000"/>
                </a:solidFill>
              </a:rPr>
              <a:t>JE  END_WHILE</a:t>
            </a:r>
          </a:p>
          <a:p>
            <a:pPr eaLnBrk="1" fontAlgn="base" hangingPunct="1">
              <a:lnSpc>
                <a:spcPct val="70000"/>
              </a:lnSpc>
              <a:spcBef>
                <a:spcPct val="50000"/>
              </a:spcBef>
              <a:spcAft>
                <a:spcPct val="0"/>
              </a:spcAft>
            </a:pPr>
            <a:r>
              <a:rPr lang="en-US" sz="2000" b="1">
                <a:solidFill>
                  <a:srgbClr val="000000"/>
                </a:solidFill>
              </a:rPr>
              <a:t>INC DX</a:t>
            </a:r>
          </a:p>
          <a:p>
            <a:pPr eaLnBrk="1" fontAlgn="base" hangingPunct="1">
              <a:lnSpc>
                <a:spcPct val="70000"/>
              </a:lnSpc>
              <a:spcBef>
                <a:spcPct val="50000"/>
              </a:spcBef>
              <a:spcAft>
                <a:spcPct val="0"/>
              </a:spcAft>
            </a:pPr>
            <a:r>
              <a:rPr lang="en-US" sz="2000" b="1">
                <a:solidFill>
                  <a:srgbClr val="000000"/>
                </a:solidFill>
              </a:rPr>
              <a:t>INT 21 H</a:t>
            </a:r>
          </a:p>
          <a:p>
            <a:pPr eaLnBrk="1" fontAlgn="base" hangingPunct="1">
              <a:lnSpc>
                <a:spcPct val="70000"/>
              </a:lnSpc>
              <a:spcBef>
                <a:spcPct val="50000"/>
              </a:spcBef>
              <a:spcAft>
                <a:spcPct val="0"/>
              </a:spcAft>
            </a:pPr>
            <a:r>
              <a:rPr lang="en-US" sz="2000" b="1">
                <a:solidFill>
                  <a:srgbClr val="000000"/>
                </a:solidFill>
              </a:rPr>
              <a:t>JMP WHILE_</a:t>
            </a:r>
          </a:p>
          <a:p>
            <a:pPr eaLnBrk="1" fontAlgn="base" hangingPunct="1">
              <a:lnSpc>
                <a:spcPct val="70000"/>
              </a:lnSpc>
              <a:spcBef>
                <a:spcPct val="50000"/>
              </a:spcBef>
              <a:spcAft>
                <a:spcPct val="0"/>
              </a:spcAft>
            </a:pPr>
            <a:r>
              <a:rPr lang="en-US" sz="2000" b="1">
                <a:solidFill>
                  <a:srgbClr val="000000"/>
                </a:solidFill>
              </a:rPr>
              <a:t>END_WHILE:</a:t>
            </a:r>
          </a:p>
        </p:txBody>
      </p:sp>
      <p:sp>
        <p:nvSpPr>
          <p:cNvPr id="47109" name="Text Box 5"/>
          <p:cNvSpPr txBox="1">
            <a:spLocks noChangeArrowheads="1"/>
          </p:cNvSpPr>
          <p:nvPr/>
        </p:nvSpPr>
        <p:spPr bwMode="auto">
          <a:xfrm>
            <a:off x="304800" y="3505200"/>
            <a:ext cx="4267200"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80000"/>
              </a:lnSpc>
              <a:spcBef>
                <a:spcPct val="50000"/>
              </a:spcBef>
              <a:spcAft>
                <a:spcPct val="0"/>
              </a:spcAft>
            </a:pPr>
            <a:r>
              <a:rPr lang="en-US" b="1">
                <a:solidFill>
                  <a:srgbClr val="000000"/>
                </a:solidFill>
              </a:rPr>
              <a:t>NOTE</a:t>
            </a:r>
            <a:r>
              <a:rPr lang="en-US">
                <a:solidFill>
                  <a:srgbClr val="000000"/>
                </a:solidFill>
              </a:rPr>
              <a:t>:  </a:t>
            </a:r>
          </a:p>
          <a:p>
            <a:pPr algn="just" eaLnBrk="1" fontAlgn="base" hangingPunct="1">
              <a:lnSpc>
                <a:spcPct val="80000"/>
              </a:lnSpc>
              <a:spcBef>
                <a:spcPct val="50000"/>
              </a:spcBef>
              <a:spcAft>
                <a:spcPct val="0"/>
              </a:spcAft>
              <a:buFontTx/>
              <a:buChar char="•"/>
            </a:pPr>
            <a:r>
              <a:rPr lang="en-US" b="1">
                <a:solidFill>
                  <a:srgbClr val="FF0000"/>
                </a:solidFill>
              </a:rPr>
              <a:t>because WHILE loop checks terminating condition at top of loop , any variable in the condition , must be initialized before the loop is entered thus must read a char , before entering the loop , </a:t>
            </a:r>
          </a:p>
          <a:p>
            <a:pPr algn="just" eaLnBrk="1" fontAlgn="base" hangingPunct="1">
              <a:lnSpc>
                <a:spcPct val="80000"/>
              </a:lnSpc>
              <a:spcBef>
                <a:spcPct val="50000"/>
              </a:spcBef>
              <a:spcAft>
                <a:spcPct val="0"/>
              </a:spcAft>
              <a:buFontTx/>
              <a:buChar char="•"/>
            </a:pPr>
            <a:r>
              <a:rPr lang="en-US" b="1">
                <a:solidFill>
                  <a:srgbClr val="FF0000"/>
                </a:solidFill>
              </a:rPr>
              <a:t>The label WHILE_: is used because WHILE is reserved word</a:t>
            </a:r>
          </a:p>
          <a:p>
            <a:pPr algn="just" eaLnBrk="1" fontAlgn="base" hangingPunct="1">
              <a:lnSpc>
                <a:spcPct val="80000"/>
              </a:lnSpc>
              <a:spcBef>
                <a:spcPct val="50000"/>
              </a:spcBef>
              <a:spcAft>
                <a:spcPct val="0"/>
              </a:spcAft>
              <a:buFontTx/>
              <a:buChar char="•"/>
            </a:pPr>
            <a:endParaRPr lang="en-US">
              <a:solidFill>
                <a:srgbClr val="000000"/>
              </a:solidFill>
            </a:endParaRPr>
          </a:p>
        </p:txBody>
      </p:sp>
    </p:spTree>
    <p:extLst>
      <p:ext uri="{BB962C8B-B14F-4D97-AF65-F5344CB8AC3E}">
        <p14:creationId xmlns:p14="http://schemas.microsoft.com/office/powerpoint/2010/main" val="312004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381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srgbClr val="FF0000"/>
                </a:solidFill>
                <a:effectLst/>
                <a:uLnTx/>
                <a:uFillTx/>
                <a:latin typeface="Times New Roman"/>
                <a:ea typeface="+mj-ea"/>
                <a:cs typeface="+mj-cs"/>
              </a:rPr>
              <a:t>Conditional Jumps</a:t>
            </a:r>
          </a:p>
        </p:txBody>
      </p:sp>
      <p:sp>
        <p:nvSpPr>
          <p:cNvPr id="3"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a:ln>
                  <a:noFill/>
                </a:ln>
                <a:solidFill>
                  <a:srgbClr val="000000"/>
                </a:solidFill>
                <a:effectLst/>
                <a:uLnTx/>
                <a:uFillTx/>
                <a:latin typeface="Times New Roman"/>
                <a:ea typeface="+mn-ea"/>
                <a:cs typeface="+mn-cs"/>
              </a:rPr>
              <a:t>Jxxx </a:t>
            </a:r>
            <a:r>
              <a:rPr kumimoji="0" lang="en-US" sz="3200" b="0" i="1" u="none" strike="noStrike" kern="0" cap="none" spc="0" normalizeH="0" baseline="0" noProof="0">
                <a:ln>
                  <a:noFill/>
                </a:ln>
                <a:solidFill>
                  <a:srgbClr val="000000"/>
                </a:solidFill>
                <a:effectLst/>
                <a:uLnTx/>
                <a:uFillTx/>
                <a:latin typeface="Times New Roman"/>
                <a:ea typeface="+mn-ea"/>
                <a:cs typeface="+mn-cs"/>
              </a:rPr>
              <a:t>destination</a:t>
            </a:r>
            <a:endParaRPr kumimoji="0" lang="en-US" sz="3200" b="0" i="0" u="none" strike="noStrike" kern="0" cap="none" spc="0" normalizeH="0" baseline="0" noProof="0">
              <a:ln>
                <a:noFill/>
              </a:ln>
              <a:solidFill>
                <a:srgbClr val="000000"/>
              </a:solidFill>
              <a:effectLst/>
              <a:uLnTx/>
              <a:uFillTx/>
              <a:latin typeface="Times New Roman"/>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a:ln>
                  <a:noFill/>
                </a:ln>
                <a:solidFill>
                  <a:srgbClr val="000000"/>
                </a:solidFill>
                <a:effectLst/>
                <a:uLnTx/>
                <a:uFillTx/>
                <a:latin typeface="Times New Roman"/>
              </a:rPr>
              <a:t>There are 30 some variations that interrupt sequential flow based on various flag settings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a:ln>
                  <a:noFill/>
                </a:ln>
                <a:solidFill>
                  <a:srgbClr val="000000"/>
                </a:solidFill>
                <a:effectLst/>
                <a:uLnTx/>
                <a:uFillTx/>
                <a:latin typeface="Times New Roman"/>
                <a:ea typeface="+mn-ea"/>
                <a:cs typeface="+mn-cs"/>
              </a:rPr>
              <a:t>JNZ - Jump if zero flag is clear (0) meaning the result of a previous operation was non-zero</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a:ln>
                  <a:noFill/>
                </a:ln>
                <a:solidFill>
                  <a:srgbClr val="000000"/>
                </a:solidFill>
                <a:effectLst/>
                <a:uLnTx/>
                <a:uFillTx/>
                <a:latin typeface="Times New Roman"/>
                <a:ea typeface="+mn-ea"/>
                <a:cs typeface="+mn-cs"/>
              </a:rPr>
              <a:t>JC - Jump if a previous operation caused the carry flag to be set (1)</a:t>
            </a:r>
            <a:endParaRPr kumimoji="0" lang="en-US" sz="3200" b="0" i="0" u="none" strike="noStrike" kern="0" cap="none" spc="0" normalizeH="0" baseline="0" noProof="0" dirty="0">
              <a:ln>
                <a:noFill/>
              </a:ln>
              <a:solidFill>
                <a:srgbClr val="000000"/>
              </a:solidFill>
              <a:effectLst/>
              <a:uLnTx/>
              <a:uFillTx/>
              <a:latin typeface="Times New Roman"/>
              <a:ea typeface="+mn-ea"/>
              <a:cs typeface="+mn-cs"/>
            </a:endParaRPr>
          </a:p>
        </p:txBody>
      </p:sp>
      <p:sp>
        <p:nvSpPr>
          <p:cNvPr id="4" name="TextBox 3"/>
          <p:cNvSpPr txBox="1"/>
          <p:nvPr/>
        </p:nvSpPr>
        <p:spPr>
          <a:xfrm>
            <a:off x="228600" y="732020"/>
            <a:ext cx="8610600" cy="954107"/>
          </a:xfrm>
          <a:prstGeom prst="rect">
            <a:avLst/>
          </a:prstGeom>
          <a:noFill/>
        </p:spPr>
        <p:txBody>
          <a:bodyPr wrap="square" rtlCol="0">
            <a:spAutoFit/>
          </a:bodyPr>
          <a:lstStyle/>
          <a:p>
            <a:r>
              <a:rPr lang="en-US" altLang="en-US" sz="2800" dirty="0"/>
              <a:t>A conditional jump instruction branches to a label when specific register or flag conditions are met</a:t>
            </a:r>
          </a:p>
        </p:txBody>
      </p:sp>
    </p:spTree>
    <p:extLst>
      <p:ext uri="{BB962C8B-B14F-4D97-AF65-F5344CB8AC3E}">
        <p14:creationId xmlns:p14="http://schemas.microsoft.com/office/powerpoint/2010/main" val="1711875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7200" y="304800"/>
            <a:ext cx="4572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a:solidFill>
                  <a:srgbClr val="000000"/>
                </a:solidFill>
              </a:rPr>
              <a:t> </a:t>
            </a:r>
            <a:r>
              <a:rPr lang="en-US" sz="2000" b="1" i="1">
                <a:solidFill>
                  <a:srgbClr val="000000"/>
                </a:solidFill>
              </a:rPr>
              <a:t>REPEAT LOOP:</a:t>
            </a:r>
          </a:p>
          <a:p>
            <a:pPr eaLnBrk="1" fontAlgn="base" hangingPunct="1">
              <a:spcBef>
                <a:spcPct val="50000"/>
              </a:spcBef>
              <a:spcAft>
                <a:spcPct val="0"/>
              </a:spcAft>
            </a:pPr>
            <a:r>
              <a:rPr lang="en-US" sz="2000" b="1" i="1">
                <a:solidFill>
                  <a:srgbClr val="000000"/>
                </a:solidFill>
              </a:rPr>
              <a:t>The Repeat Loop pseudo algorithm</a:t>
            </a:r>
          </a:p>
          <a:p>
            <a:pPr eaLnBrk="1" fontAlgn="base" hangingPunct="1">
              <a:spcBef>
                <a:spcPct val="50000"/>
              </a:spcBef>
              <a:spcAft>
                <a:spcPct val="0"/>
              </a:spcAft>
            </a:pPr>
            <a:r>
              <a:rPr lang="en-US" sz="2000" b="1" i="1">
                <a:solidFill>
                  <a:srgbClr val="000000"/>
                </a:solidFill>
              </a:rPr>
              <a:t>REPEAT </a:t>
            </a:r>
          </a:p>
          <a:p>
            <a:pPr eaLnBrk="1" fontAlgn="base" hangingPunct="1">
              <a:spcBef>
                <a:spcPct val="50000"/>
              </a:spcBef>
              <a:spcAft>
                <a:spcPct val="0"/>
              </a:spcAft>
            </a:pPr>
            <a:r>
              <a:rPr lang="en-US" sz="2000" b="1" i="1">
                <a:solidFill>
                  <a:srgbClr val="000000"/>
                </a:solidFill>
              </a:rPr>
              <a:t>Statements</a:t>
            </a:r>
          </a:p>
          <a:p>
            <a:pPr eaLnBrk="1" fontAlgn="base" hangingPunct="1">
              <a:spcBef>
                <a:spcPct val="50000"/>
              </a:spcBef>
              <a:spcAft>
                <a:spcPct val="0"/>
              </a:spcAft>
            </a:pPr>
            <a:r>
              <a:rPr lang="en-US" sz="2000" b="1" i="1">
                <a:solidFill>
                  <a:srgbClr val="000000"/>
                </a:solidFill>
              </a:rPr>
              <a:t>UNTIL Condition</a:t>
            </a:r>
          </a:p>
          <a:p>
            <a:pPr algn="just" eaLnBrk="1" fontAlgn="base" hangingPunct="1">
              <a:spcBef>
                <a:spcPct val="50000"/>
              </a:spcBef>
              <a:spcAft>
                <a:spcPct val="0"/>
              </a:spcAft>
            </a:pPr>
            <a:r>
              <a:rPr lang="en-US" sz="2000" b="1" i="1">
                <a:solidFill>
                  <a:srgbClr val="000000"/>
                </a:solidFill>
              </a:rPr>
              <a:t>Repeat until loop , the statements are executed , and then the condition is checked . If </a:t>
            </a:r>
            <a:r>
              <a:rPr lang="en-US" sz="2000" b="1" i="1">
                <a:solidFill>
                  <a:srgbClr val="FF0000"/>
                </a:solidFill>
              </a:rPr>
              <a:t>true</a:t>
            </a:r>
            <a:r>
              <a:rPr lang="en-US" sz="2000" b="1" i="1">
                <a:solidFill>
                  <a:srgbClr val="000000"/>
                </a:solidFill>
              </a:rPr>
              <a:t> , the loop terminate else control transfers to the top of the loop. Thus statement be executed  </a:t>
            </a:r>
            <a:r>
              <a:rPr lang="en-US" sz="2000" b="1" i="1">
                <a:solidFill>
                  <a:srgbClr val="FF0000"/>
                </a:solidFill>
              </a:rPr>
              <a:t>at least once</a:t>
            </a:r>
            <a:r>
              <a:rPr lang="en-US" sz="2000" b="1" i="1">
                <a:solidFill>
                  <a:srgbClr val="000000"/>
                </a:solidFill>
              </a:rPr>
              <a:t> </a:t>
            </a:r>
          </a:p>
        </p:txBody>
      </p:sp>
      <p:grpSp>
        <p:nvGrpSpPr>
          <p:cNvPr id="48131" name="Group 3"/>
          <p:cNvGrpSpPr>
            <a:grpSpLocks/>
          </p:cNvGrpSpPr>
          <p:nvPr/>
        </p:nvGrpSpPr>
        <p:grpSpPr bwMode="auto">
          <a:xfrm>
            <a:off x="5638800" y="533400"/>
            <a:ext cx="2971800" cy="3795713"/>
            <a:chOff x="3552" y="336"/>
            <a:chExt cx="1872" cy="2391"/>
          </a:xfrm>
        </p:grpSpPr>
        <p:sp>
          <p:nvSpPr>
            <p:cNvPr id="48132" name="AutoShape 4"/>
            <p:cNvSpPr>
              <a:spLocks noChangeArrowheads="1"/>
            </p:cNvSpPr>
            <p:nvPr/>
          </p:nvSpPr>
          <p:spPr bwMode="auto">
            <a:xfrm>
              <a:off x="3792" y="1008"/>
              <a:ext cx="1056" cy="432"/>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 </a:t>
              </a:r>
            </a:p>
          </p:txBody>
        </p:sp>
        <p:sp>
          <p:nvSpPr>
            <p:cNvPr id="48133" name="Line 5"/>
            <p:cNvSpPr>
              <a:spLocks noChangeShapeType="1"/>
            </p:cNvSpPr>
            <p:nvPr/>
          </p:nvSpPr>
          <p:spPr bwMode="auto">
            <a:xfrm>
              <a:off x="4320" y="144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4" name="AutoShape 6"/>
            <p:cNvSpPr>
              <a:spLocks noChangeArrowheads="1"/>
            </p:cNvSpPr>
            <p:nvPr/>
          </p:nvSpPr>
          <p:spPr bwMode="auto">
            <a:xfrm>
              <a:off x="3792" y="1728"/>
              <a:ext cx="1008" cy="576"/>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Condition </a:t>
              </a:r>
            </a:p>
          </p:txBody>
        </p:sp>
        <p:sp>
          <p:nvSpPr>
            <p:cNvPr id="48135" name="Line 7"/>
            <p:cNvSpPr>
              <a:spLocks noChangeShapeType="1"/>
            </p:cNvSpPr>
            <p:nvPr/>
          </p:nvSpPr>
          <p:spPr bwMode="auto">
            <a:xfrm>
              <a:off x="4800" y="201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6" name="Line 8"/>
            <p:cNvSpPr>
              <a:spLocks noChangeShapeType="1"/>
            </p:cNvSpPr>
            <p:nvPr/>
          </p:nvSpPr>
          <p:spPr bwMode="auto">
            <a:xfrm flipV="1">
              <a:off x="5088" y="67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7" name="Line 9"/>
            <p:cNvSpPr>
              <a:spLocks noChangeShapeType="1"/>
            </p:cNvSpPr>
            <p:nvPr/>
          </p:nvSpPr>
          <p:spPr bwMode="auto">
            <a:xfrm>
              <a:off x="4320" y="336"/>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8" name="Line 10"/>
            <p:cNvSpPr>
              <a:spLocks noChangeShapeType="1"/>
            </p:cNvSpPr>
            <p:nvPr/>
          </p:nvSpPr>
          <p:spPr bwMode="auto">
            <a:xfrm flipH="1">
              <a:off x="4320" y="672"/>
              <a:ext cx="768"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39" name="Line 11"/>
            <p:cNvSpPr>
              <a:spLocks noChangeShapeType="1"/>
            </p:cNvSpPr>
            <p:nvPr/>
          </p:nvSpPr>
          <p:spPr bwMode="auto">
            <a:xfrm>
              <a:off x="4272"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48140" name="Text Box 12"/>
            <p:cNvSpPr txBox="1">
              <a:spLocks noChangeArrowheads="1"/>
            </p:cNvSpPr>
            <p:nvPr/>
          </p:nvSpPr>
          <p:spPr bwMode="auto">
            <a:xfrm>
              <a:off x="4800" y="211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False</a:t>
              </a:r>
            </a:p>
          </p:txBody>
        </p:sp>
        <p:sp>
          <p:nvSpPr>
            <p:cNvPr id="48141" name="Text Box 13"/>
            <p:cNvSpPr txBox="1">
              <a:spLocks noChangeArrowheads="1"/>
            </p:cNvSpPr>
            <p:nvPr/>
          </p:nvSpPr>
          <p:spPr bwMode="auto">
            <a:xfrm>
              <a:off x="3552" y="249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rPr>
                <a:t>True</a:t>
              </a:r>
            </a:p>
          </p:txBody>
        </p:sp>
      </p:grpSp>
    </p:spTree>
    <p:extLst>
      <p:ext uri="{BB962C8B-B14F-4D97-AF65-F5344CB8AC3E}">
        <p14:creationId xmlns:p14="http://schemas.microsoft.com/office/powerpoint/2010/main" val="169956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04800" y="152400"/>
            <a:ext cx="830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a:solidFill>
                  <a:srgbClr val="000000"/>
                </a:solidFill>
              </a:rPr>
              <a:t> </a:t>
            </a:r>
            <a:r>
              <a:rPr lang="en-US" sz="2000" b="1">
                <a:solidFill>
                  <a:srgbClr val="000000"/>
                </a:solidFill>
              </a:rPr>
              <a:t>Example: write a code to read characters Until a blank is read</a:t>
            </a:r>
          </a:p>
        </p:txBody>
      </p:sp>
      <p:sp>
        <p:nvSpPr>
          <p:cNvPr id="49155" name="Text Box 3"/>
          <p:cNvSpPr txBox="1">
            <a:spLocks noChangeArrowheads="1"/>
          </p:cNvSpPr>
          <p:nvPr/>
        </p:nvSpPr>
        <p:spPr bwMode="auto">
          <a:xfrm>
            <a:off x="533400" y="838200"/>
            <a:ext cx="5029200"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000" b="1">
                <a:solidFill>
                  <a:srgbClr val="000000"/>
                </a:solidFill>
              </a:rPr>
              <a:t>Assembly Code:</a:t>
            </a:r>
          </a:p>
          <a:p>
            <a:pPr eaLnBrk="1" fontAlgn="base" hangingPunct="1">
              <a:spcBef>
                <a:spcPct val="50000"/>
              </a:spcBef>
              <a:spcAft>
                <a:spcPct val="0"/>
              </a:spcAft>
            </a:pPr>
            <a:r>
              <a:rPr lang="en-US" sz="2000" b="1">
                <a:solidFill>
                  <a:srgbClr val="000000"/>
                </a:solidFill>
              </a:rPr>
              <a:t>     MOV AH,1 ; prepare to read a char</a:t>
            </a:r>
          </a:p>
          <a:p>
            <a:pPr eaLnBrk="1" fontAlgn="base" hangingPunct="1">
              <a:spcBef>
                <a:spcPct val="50000"/>
              </a:spcBef>
              <a:spcAft>
                <a:spcPct val="0"/>
              </a:spcAft>
            </a:pPr>
            <a:r>
              <a:rPr lang="en-US" sz="2000" b="1">
                <a:solidFill>
                  <a:srgbClr val="000000"/>
                </a:solidFill>
              </a:rPr>
              <a:t>REPEAT:</a:t>
            </a:r>
          </a:p>
          <a:p>
            <a:pPr eaLnBrk="1" fontAlgn="base" hangingPunct="1">
              <a:spcBef>
                <a:spcPct val="50000"/>
              </a:spcBef>
              <a:spcAft>
                <a:spcPct val="0"/>
              </a:spcAft>
            </a:pPr>
            <a:r>
              <a:rPr lang="en-US" sz="2000" b="1">
                <a:solidFill>
                  <a:srgbClr val="000000"/>
                </a:solidFill>
              </a:rPr>
              <a:t>     INT 21 h    ; char in AL</a:t>
            </a:r>
          </a:p>
          <a:p>
            <a:pPr eaLnBrk="1" fontAlgn="base" hangingPunct="1">
              <a:spcBef>
                <a:spcPct val="50000"/>
              </a:spcBef>
              <a:spcAft>
                <a:spcPct val="0"/>
              </a:spcAft>
            </a:pPr>
            <a:r>
              <a:rPr lang="en-US" sz="2000" b="1">
                <a:solidFill>
                  <a:srgbClr val="000000"/>
                </a:solidFill>
              </a:rPr>
              <a:t>     CMP AL,” ” ; is it Blank</a:t>
            </a:r>
          </a:p>
          <a:p>
            <a:pPr eaLnBrk="1" fontAlgn="base" hangingPunct="1">
              <a:lnSpc>
                <a:spcPct val="60000"/>
              </a:lnSpc>
              <a:spcBef>
                <a:spcPct val="50000"/>
              </a:spcBef>
              <a:spcAft>
                <a:spcPct val="0"/>
              </a:spcAft>
            </a:pPr>
            <a:r>
              <a:rPr lang="en-US" sz="2000" b="1">
                <a:solidFill>
                  <a:srgbClr val="000000"/>
                </a:solidFill>
              </a:rPr>
              <a:t>     JNE   REPEAT ; no, keep reading a </a:t>
            </a:r>
          </a:p>
          <a:p>
            <a:pPr eaLnBrk="1" fontAlgn="base" hangingPunct="1">
              <a:lnSpc>
                <a:spcPct val="60000"/>
              </a:lnSpc>
              <a:spcBef>
                <a:spcPct val="50000"/>
              </a:spcBef>
              <a:spcAft>
                <a:spcPct val="0"/>
              </a:spcAft>
            </a:pPr>
            <a:r>
              <a:rPr lang="en-US" sz="2000" b="1">
                <a:solidFill>
                  <a:srgbClr val="000000"/>
                </a:solidFill>
              </a:rPr>
              <a:t>                               ;char Until Char is   </a:t>
            </a:r>
          </a:p>
          <a:p>
            <a:pPr eaLnBrk="1" fontAlgn="base" hangingPunct="1">
              <a:lnSpc>
                <a:spcPct val="60000"/>
              </a:lnSpc>
              <a:spcBef>
                <a:spcPct val="50000"/>
              </a:spcBef>
              <a:spcAft>
                <a:spcPct val="0"/>
              </a:spcAft>
            </a:pPr>
            <a:r>
              <a:rPr lang="en-US" sz="2000" b="1">
                <a:solidFill>
                  <a:srgbClr val="000000"/>
                </a:solidFill>
              </a:rPr>
              <a:t>                               ;blank</a:t>
            </a:r>
          </a:p>
        </p:txBody>
      </p:sp>
      <p:sp>
        <p:nvSpPr>
          <p:cNvPr id="49156" name="Text Box 4"/>
          <p:cNvSpPr txBox="1">
            <a:spLocks noChangeArrowheads="1"/>
          </p:cNvSpPr>
          <p:nvPr/>
        </p:nvSpPr>
        <p:spPr bwMode="auto">
          <a:xfrm>
            <a:off x="5943600" y="914400"/>
            <a:ext cx="2819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000" b="1">
                <a:solidFill>
                  <a:srgbClr val="000000"/>
                </a:solidFill>
              </a:rPr>
              <a:t>Pseudo Code </a:t>
            </a:r>
          </a:p>
          <a:p>
            <a:pPr eaLnBrk="1" fontAlgn="base" hangingPunct="1">
              <a:spcBef>
                <a:spcPct val="50000"/>
              </a:spcBef>
              <a:spcAft>
                <a:spcPct val="0"/>
              </a:spcAft>
            </a:pPr>
            <a:r>
              <a:rPr lang="en-US" sz="2000" b="1">
                <a:solidFill>
                  <a:srgbClr val="000000"/>
                </a:solidFill>
              </a:rPr>
              <a:t>REPEAT</a:t>
            </a:r>
          </a:p>
          <a:p>
            <a:pPr eaLnBrk="1" fontAlgn="base" hangingPunct="1">
              <a:spcBef>
                <a:spcPct val="50000"/>
              </a:spcBef>
              <a:spcAft>
                <a:spcPct val="0"/>
              </a:spcAft>
            </a:pPr>
            <a:r>
              <a:rPr lang="en-US" sz="2000" b="1">
                <a:solidFill>
                  <a:srgbClr val="000000"/>
                </a:solidFill>
              </a:rPr>
              <a:t>Read a character</a:t>
            </a:r>
          </a:p>
          <a:p>
            <a:pPr eaLnBrk="1" fontAlgn="base" hangingPunct="1">
              <a:spcBef>
                <a:spcPct val="50000"/>
              </a:spcBef>
              <a:spcAft>
                <a:spcPct val="0"/>
              </a:spcAft>
            </a:pPr>
            <a:r>
              <a:rPr lang="en-US" sz="2000" b="1">
                <a:solidFill>
                  <a:srgbClr val="000000"/>
                </a:solidFill>
              </a:rPr>
              <a:t>UNTIL char is blank</a:t>
            </a:r>
          </a:p>
        </p:txBody>
      </p:sp>
    </p:spTree>
    <p:extLst>
      <p:ext uri="{BB962C8B-B14F-4D97-AF65-F5344CB8AC3E}">
        <p14:creationId xmlns:p14="http://schemas.microsoft.com/office/powerpoint/2010/main" val="117857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381000"/>
            <a:ext cx="8458200" cy="630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FontTx/>
              <a:buBlip>
                <a:blip r:embed="rId3"/>
              </a:buBlip>
            </a:pPr>
            <a:r>
              <a:rPr lang="en-US" dirty="0">
                <a:solidFill>
                  <a:srgbClr val="000000"/>
                </a:solidFill>
              </a:rPr>
              <a:t> </a:t>
            </a:r>
            <a:r>
              <a:rPr lang="en-US" sz="2400" b="1" dirty="0">
                <a:solidFill>
                  <a:srgbClr val="000000"/>
                </a:solidFill>
              </a:rPr>
              <a:t>Branches with compound conditions </a:t>
            </a:r>
          </a:p>
          <a:p>
            <a:pPr eaLnBrk="1" fontAlgn="base" hangingPunct="1">
              <a:spcBef>
                <a:spcPct val="50000"/>
              </a:spcBef>
              <a:spcAft>
                <a:spcPct val="0"/>
              </a:spcAft>
            </a:pPr>
            <a:r>
              <a:rPr lang="en-US" sz="2000" b="1" dirty="0">
                <a:solidFill>
                  <a:srgbClr val="000000"/>
                </a:solidFill>
              </a:rPr>
              <a:t>Condition_1 </a:t>
            </a:r>
            <a:r>
              <a:rPr lang="en-US" sz="2000" b="1" dirty="0">
                <a:solidFill>
                  <a:srgbClr val="FF0000"/>
                </a:solidFill>
              </a:rPr>
              <a:t>AND</a:t>
            </a:r>
            <a:r>
              <a:rPr lang="en-US" sz="2000" b="1" dirty="0">
                <a:solidFill>
                  <a:srgbClr val="000000"/>
                </a:solidFill>
              </a:rPr>
              <a:t> Condition_2 , called AND condition , or </a:t>
            </a:r>
          </a:p>
          <a:p>
            <a:pPr eaLnBrk="1" fontAlgn="base" hangingPunct="1">
              <a:spcBef>
                <a:spcPct val="50000"/>
              </a:spcBef>
              <a:spcAft>
                <a:spcPct val="0"/>
              </a:spcAft>
            </a:pPr>
            <a:r>
              <a:rPr lang="en-US" sz="2000" b="1" dirty="0">
                <a:solidFill>
                  <a:srgbClr val="000000"/>
                </a:solidFill>
              </a:rPr>
              <a:t>Condition_1 </a:t>
            </a:r>
            <a:r>
              <a:rPr lang="en-US" sz="2000" b="1" dirty="0">
                <a:solidFill>
                  <a:srgbClr val="FF0000"/>
                </a:solidFill>
              </a:rPr>
              <a:t>OR</a:t>
            </a:r>
            <a:r>
              <a:rPr lang="en-US" sz="2000" b="1" dirty="0">
                <a:solidFill>
                  <a:srgbClr val="000000"/>
                </a:solidFill>
              </a:rPr>
              <a:t>  Condition_2 , called OR condition</a:t>
            </a:r>
          </a:p>
          <a:p>
            <a:pPr eaLnBrk="1" fontAlgn="base" hangingPunct="1">
              <a:spcBef>
                <a:spcPct val="50000"/>
              </a:spcBef>
              <a:spcAft>
                <a:spcPct val="0"/>
              </a:spcAft>
            </a:pPr>
            <a:r>
              <a:rPr lang="en-US" sz="2000" b="1" dirty="0">
                <a:solidFill>
                  <a:srgbClr val="000000"/>
                </a:solidFill>
              </a:rPr>
              <a:t>Where condition_1 and condition_2 are either </a:t>
            </a:r>
            <a:r>
              <a:rPr lang="en-US" sz="2000" b="1" dirty="0">
                <a:solidFill>
                  <a:srgbClr val="FF0000"/>
                </a:solidFill>
              </a:rPr>
              <a:t>TRUE</a:t>
            </a:r>
            <a:r>
              <a:rPr lang="en-US" sz="2000" b="1" dirty="0">
                <a:solidFill>
                  <a:srgbClr val="000000"/>
                </a:solidFill>
              </a:rPr>
              <a:t> or </a:t>
            </a:r>
            <a:r>
              <a:rPr lang="en-US" sz="2000" b="1" dirty="0">
                <a:solidFill>
                  <a:srgbClr val="FF0000"/>
                </a:solidFill>
              </a:rPr>
              <a:t>FALSE</a:t>
            </a:r>
          </a:p>
          <a:p>
            <a:pPr eaLnBrk="1" fontAlgn="base" hangingPunct="1">
              <a:spcBef>
                <a:spcPct val="50000"/>
              </a:spcBef>
              <a:spcAft>
                <a:spcPct val="0"/>
              </a:spcAft>
              <a:buFontTx/>
              <a:buAutoNum type="arabicPeriod"/>
            </a:pPr>
            <a:r>
              <a:rPr lang="en-US" sz="2000" b="1" dirty="0">
                <a:solidFill>
                  <a:srgbClr val="000000"/>
                </a:solidFill>
              </a:rPr>
              <a:t> </a:t>
            </a:r>
            <a:r>
              <a:rPr lang="en-US" sz="2000" b="1" u="sng" dirty="0">
                <a:solidFill>
                  <a:srgbClr val="FF0000"/>
                </a:solidFill>
              </a:rPr>
              <a:t>AND Conditions</a:t>
            </a:r>
            <a:r>
              <a:rPr lang="en-US" sz="2000" b="1" dirty="0">
                <a:solidFill>
                  <a:srgbClr val="000000"/>
                </a:solidFill>
              </a:rPr>
              <a:t>:</a:t>
            </a:r>
          </a:p>
          <a:p>
            <a:pPr algn="just" eaLnBrk="1" fontAlgn="base" hangingPunct="1">
              <a:spcBef>
                <a:spcPct val="50000"/>
              </a:spcBef>
              <a:spcAft>
                <a:spcPct val="0"/>
              </a:spcAft>
            </a:pPr>
            <a:r>
              <a:rPr lang="en-US" sz="2000" b="1" dirty="0">
                <a:solidFill>
                  <a:srgbClr val="000000"/>
                </a:solidFill>
              </a:rPr>
              <a:t> AND condition is True if and only IF condition_1 and condition_2 are both True, otherwise it will be False if one of the condition or both of them are False.</a:t>
            </a:r>
          </a:p>
          <a:p>
            <a:pPr algn="just" eaLnBrk="1" fontAlgn="base" hangingPunct="1">
              <a:spcBef>
                <a:spcPct val="50000"/>
              </a:spcBef>
              <a:spcAft>
                <a:spcPct val="0"/>
              </a:spcAft>
            </a:pPr>
            <a:r>
              <a:rPr lang="en-US" sz="2000" b="1" dirty="0">
                <a:solidFill>
                  <a:srgbClr val="000000"/>
                </a:solidFill>
              </a:rPr>
              <a:t>Example: Read a character , and check it is an uppercase letter display it.</a:t>
            </a:r>
          </a:p>
          <a:p>
            <a:pPr algn="just" eaLnBrk="1" fontAlgn="base" hangingPunct="1">
              <a:lnSpc>
                <a:spcPct val="70000"/>
              </a:lnSpc>
              <a:spcBef>
                <a:spcPct val="50000"/>
              </a:spcBef>
              <a:spcAft>
                <a:spcPct val="0"/>
              </a:spcAft>
            </a:pPr>
            <a:r>
              <a:rPr lang="en-US" sz="2000" b="1" dirty="0">
                <a:solidFill>
                  <a:srgbClr val="000000"/>
                </a:solidFill>
              </a:rPr>
              <a:t>Pseudo Algorithm:</a:t>
            </a:r>
          </a:p>
          <a:p>
            <a:pPr algn="just" eaLnBrk="1" fontAlgn="base" hangingPunct="1">
              <a:lnSpc>
                <a:spcPct val="70000"/>
              </a:lnSpc>
              <a:spcBef>
                <a:spcPct val="50000"/>
              </a:spcBef>
              <a:spcAft>
                <a:spcPct val="0"/>
              </a:spcAft>
            </a:pPr>
            <a:r>
              <a:rPr lang="en-US" sz="2000" b="1" dirty="0">
                <a:solidFill>
                  <a:srgbClr val="000000"/>
                </a:solidFill>
              </a:rPr>
              <a:t>Read a Character (into AL)</a:t>
            </a:r>
          </a:p>
          <a:p>
            <a:pPr algn="just" eaLnBrk="1" fontAlgn="base" hangingPunct="1">
              <a:lnSpc>
                <a:spcPct val="70000"/>
              </a:lnSpc>
              <a:spcBef>
                <a:spcPct val="50000"/>
              </a:spcBef>
              <a:spcAft>
                <a:spcPct val="0"/>
              </a:spcAft>
            </a:pPr>
            <a:r>
              <a:rPr lang="en-US" sz="2000" b="1" dirty="0">
                <a:solidFill>
                  <a:srgbClr val="000000"/>
                </a:solidFill>
              </a:rPr>
              <a:t>If (char ≥ “A”) </a:t>
            </a:r>
            <a:r>
              <a:rPr lang="en-US" sz="2000" b="1" dirty="0">
                <a:solidFill>
                  <a:srgbClr val="FF0000"/>
                </a:solidFill>
              </a:rPr>
              <a:t>AND</a:t>
            </a:r>
            <a:r>
              <a:rPr lang="en-US" sz="2000" b="1" dirty="0">
                <a:solidFill>
                  <a:srgbClr val="000000"/>
                </a:solidFill>
              </a:rPr>
              <a:t> (char ≤ “Z”) ; if char is A or follows it</a:t>
            </a:r>
          </a:p>
          <a:p>
            <a:pPr algn="just" eaLnBrk="1" fontAlgn="base" hangingPunct="1">
              <a:lnSpc>
                <a:spcPct val="70000"/>
              </a:lnSpc>
              <a:spcBef>
                <a:spcPct val="50000"/>
              </a:spcBef>
              <a:spcAft>
                <a:spcPct val="0"/>
              </a:spcAft>
            </a:pPr>
            <a:r>
              <a:rPr lang="en-US" sz="2000" b="1" dirty="0">
                <a:solidFill>
                  <a:srgbClr val="000000"/>
                </a:solidFill>
              </a:rPr>
              <a:t>Then display it                             ; if char is Z or </a:t>
            </a:r>
            <a:r>
              <a:rPr lang="en-US" sz="2000" b="1" dirty="0" err="1">
                <a:solidFill>
                  <a:srgbClr val="000000"/>
                </a:solidFill>
              </a:rPr>
              <a:t>preceedes</a:t>
            </a:r>
            <a:r>
              <a:rPr lang="en-US" sz="2000" b="1" dirty="0">
                <a:solidFill>
                  <a:srgbClr val="000000"/>
                </a:solidFill>
              </a:rPr>
              <a:t> it </a:t>
            </a:r>
          </a:p>
          <a:p>
            <a:pPr algn="just" eaLnBrk="1" fontAlgn="base" hangingPunct="1">
              <a:lnSpc>
                <a:spcPct val="70000"/>
              </a:lnSpc>
              <a:spcBef>
                <a:spcPct val="50000"/>
              </a:spcBef>
              <a:spcAft>
                <a:spcPct val="0"/>
              </a:spcAft>
            </a:pPr>
            <a:r>
              <a:rPr lang="en-US" sz="2000" b="1" dirty="0">
                <a:solidFill>
                  <a:srgbClr val="000000"/>
                </a:solidFill>
              </a:rPr>
              <a:t>END_IF</a:t>
            </a:r>
          </a:p>
          <a:p>
            <a:pPr algn="just" eaLnBrk="1" fontAlgn="base" hangingPunct="1">
              <a:lnSpc>
                <a:spcPct val="70000"/>
              </a:lnSpc>
              <a:spcBef>
                <a:spcPct val="50000"/>
              </a:spcBef>
              <a:spcAft>
                <a:spcPct val="0"/>
              </a:spcAft>
            </a:pPr>
            <a:endParaRPr lang="en-US" sz="2000" b="1" dirty="0">
              <a:solidFill>
                <a:srgbClr val="000000"/>
              </a:solidFill>
            </a:endParaRPr>
          </a:p>
        </p:txBody>
      </p:sp>
    </p:spTree>
    <p:extLst>
      <p:ext uri="{BB962C8B-B14F-4D97-AF65-F5344CB8AC3E}">
        <p14:creationId xmlns:p14="http://schemas.microsoft.com/office/powerpoint/2010/main" val="104799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533400" y="457200"/>
            <a:ext cx="8305800" cy="562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000" b="1">
                <a:solidFill>
                  <a:srgbClr val="000000"/>
                </a:solidFill>
              </a:rPr>
              <a:t>Assembly Code</a:t>
            </a:r>
            <a:r>
              <a:rPr lang="en-US" sz="2400" b="1">
                <a:solidFill>
                  <a:srgbClr val="000000"/>
                </a:solidFill>
              </a:rPr>
              <a:t>:</a:t>
            </a:r>
          </a:p>
          <a:p>
            <a:pPr eaLnBrk="1" fontAlgn="base" hangingPunct="1">
              <a:spcBef>
                <a:spcPct val="50000"/>
              </a:spcBef>
              <a:spcAft>
                <a:spcPct val="0"/>
              </a:spcAft>
            </a:pPr>
            <a:r>
              <a:rPr lang="en-US" sz="2000" b="1">
                <a:solidFill>
                  <a:srgbClr val="000000"/>
                </a:solidFill>
              </a:rPr>
              <a:t>; read a character </a:t>
            </a:r>
          </a:p>
          <a:p>
            <a:pPr eaLnBrk="1" fontAlgn="base" hangingPunct="1">
              <a:lnSpc>
                <a:spcPct val="90000"/>
              </a:lnSpc>
              <a:spcBef>
                <a:spcPct val="50000"/>
              </a:spcBef>
              <a:spcAft>
                <a:spcPct val="0"/>
              </a:spcAft>
            </a:pPr>
            <a:r>
              <a:rPr lang="en-US" sz="2000" b="1">
                <a:solidFill>
                  <a:srgbClr val="000000"/>
                </a:solidFill>
              </a:rPr>
              <a:t>  MOV Ah,1  ; read a character in AL</a:t>
            </a:r>
          </a:p>
          <a:p>
            <a:pPr eaLnBrk="1" fontAlgn="base" hangingPunct="1">
              <a:lnSpc>
                <a:spcPct val="90000"/>
              </a:lnSpc>
              <a:spcBef>
                <a:spcPct val="50000"/>
              </a:spcBef>
              <a:spcAft>
                <a:spcPct val="0"/>
              </a:spcAft>
            </a:pPr>
            <a:r>
              <a:rPr lang="en-US" sz="2000" b="1">
                <a:solidFill>
                  <a:srgbClr val="000000"/>
                </a:solidFill>
              </a:rPr>
              <a:t>  INT 21h      </a:t>
            </a:r>
          </a:p>
          <a:p>
            <a:pPr eaLnBrk="1" fontAlgn="base" hangingPunct="1">
              <a:lnSpc>
                <a:spcPct val="90000"/>
              </a:lnSpc>
              <a:spcBef>
                <a:spcPct val="50000"/>
              </a:spcBef>
              <a:spcAft>
                <a:spcPct val="0"/>
              </a:spcAft>
            </a:pPr>
            <a:r>
              <a:rPr lang="en-US" b="1">
                <a:solidFill>
                  <a:srgbClr val="000000"/>
                </a:solidFill>
              </a:rPr>
              <a:t> ; If (char ≥ “A”) </a:t>
            </a:r>
            <a:r>
              <a:rPr lang="en-US" b="1">
                <a:solidFill>
                  <a:srgbClr val="FF0000"/>
                </a:solidFill>
              </a:rPr>
              <a:t>AND</a:t>
            </a:r>
            <a:r>
              <a:rPr lang="en-US" b="1">
                <a:solidFill>
                  <a:srgbClr val="000000"/>
                </a:solidFill>
              </a:rPr>
              <a:t> (char ≤ “Z”)</a:t>
            </a:r>
          </a:p>
          <a:p>
            <a:pPr eaLnBrk="1" fontAlgn="base" hangingPunct="1">
              <a:lnSpc>
                <a:spcPct val="90000"/>
              </a:lnSpc>
              <a:spcBef>
                <a:spcPct val="50000"/>
              </a:spcBef>
              <a:spcAft>
                <a:spcPct val="0"/>
              </a:spcAft>
            </a:pPr>
            <a:r>
              <a:rPr lang="en-US" b="1">
                <a:solidFill>
                  <a:srgbClr val="000000"/>
                </a:solidFill>
              </a:rPr>
              <a:t>  CMP AL, “A”  ; If (char ≥ “A”)</a:t>
            </a:r>
            <a:r>
              <a:rPr lang="en-US">
                <a:solidFill>
                  <a:srgbClr val="000000"/>
                </a:solidFill>
              </a:rPr>
              <a:t> </a:t>
            </a:r>
            <a:endParaRPr lang="en-US" b="1">
              <a:solidFill>
                <a:srgbClr val="000000"/>
              </a:solidFill>
            </a:endParaRPr>
          </a:p>
          <a:p>
            <a:pPr eaLnBrk="1" fontAlgn="base" hangingPunct="1">
              <a:lnSpc>
                <a:spcPct val="90000"/>
              </a:lnSpc>
              <a:spcBef>
                <a:spcPct val="50000"/>
              </a:spcBef>
              <a:spcAft>
                <a:spcPct val="0"/>
              </a:spcAft>
            </a:pPr>
            <a:r>
              <a:rPr lang="en-US" b="1">
                <a:solidFill>
                  <a:srgbClr val="000000"/>
                </a:solidFill>
              </a:rPr>
              <a:t> JNGE END_IF  ; no, it precedes “A”, Exit</a:t>
            </a:r>
          </a:p>
          <a:p>
            <a:pPr eaLnBrk="1" fontAlgn="base" hangingPunct="1">
              <a:lnSpc>
                <a:spcPct val="90000"/>
              </a:lnSpc>
              <a:spcBef>
                <a:spcPct val="50000"/>
              </a:spcBef>
              <a:spcAft>
                <a:spcPct val="0"/>
              </a:spcAft>
            </a:pPr>
            <a:r>
              <a:rPr lang="en-US" b="1">
                <a:solidFill>
                  <a:srgbClr val="000000"/>
                </a:solidFill>
              </a:rPr>
              <a:t> CMP AL, “Z”   ; char ≤ “Z”</a:t>
            </a:r>
          </a:p>
          <a:p>
            <a:pPr eaLnBrk="1" fontAlgn="base" hangingPunct="1">
              <a:lnSpc>
                <a:spcPct val="90000"/>
              </a:lnSpc>
              <a:spcBef>
                <a:spcPct val="50000"/>
              </a:spcBef>
              <a:spcAft>
                <a:spcPct val="0"/>
              </a:spcAft>
            </a:pPr>
            <a:r>
              <a:rPr lang="en-US" b="1">
                <a:solidFill>
                  <a:srgbClr val="000000"/>
                </a:solidFill>
              </a:rPr>
              <a:t> JNLE END_IF</a:t>
            </a:r>
          </a:p>
          <a:p>
            <a:pPr eaLnBrk="1" fontAlgn="base" hangingPunct="1">
              <a:lnSpc>
                <a:spcPct val="90000"/>
              </a:lnSpc>
              <a:spcBef>
                <a:spcPct val="50000"/>
              </a:spcBef>
              <a:spcAft>
                <a:spcPct val="0"/>
              </a:spcAft>
            </a:pPr>
            <a:r>
              <a:rPr lang="en-US" b="1">
                <a:solidFill>
                  <a:srgbClr val="000000"/>
                </a:solidFill>
              </a:rPr>
              <a:t>; then display char</a:t>
            </a:r>
          </a:p>
          <a:p>
            <a:pPr eaLnBrk="1" fontAlgn="base" hangingPunct="1">
              <a:lnSpc>
                <a:spcPct val="90000"/>
              </a:lnSpc>
              <a:spcBef>
                <a:spcPct val="50000"/>
              </a:spcBef>
              <a:spcAft>
                <a:spcPct val="0"/>
              </a:spcAft>
            </a:pPr>
            <a:r>
              <a:rPr lang="en-US" b="1">
                <a:solidFill>
                  <a:srgbClr val="000000"/>
                </a:solidFill>
              </a:rPr>
              <a:t>  MOV DL,AL</a:t>
            </a:r>
          </a:p>
          <a:p>
            <a:pPr eaLnBrk="1" fontAlgn="base" hangingPunct="1">
              <a:lnSpc>
                <a:spcPct val="90000"/>
              </a:lnSpc>
              <a:spcBef>
                <a:spcPct val="50000"/>
              </a:spcBef>
              <a:spcAft>
                <a:spcPct val="0"/>
              </a:spcAft>
            </a:pPr>
            <a:r>
              <a:rPr lang="en-US" b="1">
                <a:solidFill>
                  <a:srgbClr val="000000"/>
                </a:solidFill>
              </a:rPr>
              <a:t>  MOV AH,2</a:t>
            </a:r>
          </a:p>
          <a:p>
            <a:pPr eaLnBrk="1" fontAlgn="base" hangingPunct="1">
              <a:lnSpc>
                <a:spcPct val="90000"/>
              </a:lnSpc>
              <a:spcBef>
                <a:spcPct val="50000"/>
              </a:spcBef>
              <a:spcAft>
                <a:spcPct val="0"/>
              </a:spcAft>
            </a:pPr>
            <a:r>
              <a:rPr lang="en-US" b="1">
                <a:solidFill>
                  <a:srgbClr val="000000"/>
                </a:solidFill>
              </a:rPr>
              <a:t>  INT 21h</a:t>
            </a:r>
          </a:p>
          <a:p>
            <a:pPr eaLnBrk="1" fontAlgn="base" hangingPunct="1">
              <a:lnSpc>
                <a:spcPct val="90000"/>
              </a:lnSpc>
              <a:spcBef>
                <a:spcPct val="50000"/>
              </a:spcBef>
              <a:spcAft>
                <a:spcPct val="0"/>
              </a:spcAft>
            </a:pPr>
            <a:r>
              <a:rPr lang="en-US" b="1">
                <a:solidFill>
                  <a:srgbClr val="000000"/>
                </a:solidFill>
              </a:rPr>
              <a:t>END_IF:</a:t>
            </a:r>
          </a:p>
        </p:txBody>
      </p:sp>
    </p:spTree>
    <p:extLst>
      <p:ext uri="{BB962C8B-B14F-4D97-AF65-F5344CB8AC3E}">
        <p14:creationId xmlns:p14="http://schemas.microsoft.com/office/powerpoint/2010/main" val="1216008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458">
                                            <p:txEl>
                                              <p:pRg st="2" end="2"/>
                                            </p:txEl>
                                          </p:spTgt>
                                        </p:tgtEl>
                                        <p:attrNameLst>
                                          <p:attrName>style.visibility</p:attrName>
                                        </p:attrNameLst>
                                      </p:cBhvr>
                                      <p:to>
                                        <p:strVal val="visible"/>
                                      </p:to>
                                    </p:set>
                                    <p:anim calcmode="lin" valueType="num">
                                      <p:cBhvr additive="base">
                                        <p:cTn id="7" dur="500" fill="hold"/>
                                        <p:tgtEl>
                                          <p:spTgt spid="1474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7458">
                                            <p:txEl>
                                              <p:pRg st="3" end="3"/>
                                            </p:txEl>
                                          </p:spTgt>
                                        </p:tgtEl>
                                        <p:attrNameLst>
                                          <p:attrName>style.visibility</p:attrName>
                                        </p:attrNameLst>
                                      </p:cBhvr>
                                      <p:to>
                                        <p:strVal val="visible"/>
                                      </p:to>
                                    </p:set>
                                    <p:anim calcmode="lin" valueType="num">
                                      <p:cBhvr additive="base">
                                        <p:cTn id="11" dur="500" fill="hold"/>
                                        <p:tgtEl>
                                          <p:spTgt spid="14745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8">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7458">
                                            <p:txEl>
                                              <p:pRg st="4" end="4"/>
                                            </p:txEl>
                                          </p:spTgt>
                                        </p:tgtEl>
                                        <p:attrNameLst>
                                          <p:attrName>style.visibility</p:attrName>
                                        </p:attrNameLst>
                                      </p:cBhvr>
                                      <p:to>
                                        <p:strVal val="visible"/>
                                      </p:to>
                                    </p:set>
                                    <p:anim calcmode="lin" valueType="num">
                                      <p:cBhvr additive="base">
                                        <p:cTn id="15" dur="500" fill="hold"/>
                                        <p:tgtEl>
                                          <p:spTgt spid="14745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458">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7458">
                                            <p:txEl>
                                              <p:pRg st="5" end="5"/>
                                            </p:txEl>
                                          </p:spTgt>
                                        </p:tgtEl>
                                        <p:attrNameLst>
                                          <p:attrName>style.visibility</p:attrName>
                                        </p:attrNameLst>
                                      </p:cBhvr>
                                      <p:to>
                                        <p:strVal val="visible"/>
                                      </p:to>
                                    </p:set>
                                    <p:anim calcmode="lin" valueType="num">
                                      <p:cBhvr additive="base">
                                        <p:cTn id="19" dur="500" fill="hold"/>
                                        <p:tgtEl>
                                          <p:spTgt spid="14745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458">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7458">
                                            <p:txEl>
                                              <p:pRg st="6" end="6"/>
                                            </p:txEl>
                                          </p:spTgt>
                                        </p:tgtEl>
                                        <p:attrNameLst>
                                          <p:attrName>style.visibility</p:attrName>
                                        </p:attrNameLst>
                                      </p:cBhvr>
                                      <p:to>
                                        <p:strVal val="visible"/>
                                      </p:to>
                                    </p:set>
                                    <p:anim calcmode="lin" valueType="num">
                                      <p:cBhvr additive="base">
                                        <p:cTn id="23" dur="500" fill="hold"/>
                                        <p:tgtEl>
                                          <p:spTgt spid="147458">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7458">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7458">
                                            <p:txEl>
                                              <p:pRg st="7" end="7"/>
                                            </p:txEl>
                                          </p:spTgt>
                                        </p:tgtEl>
                                        <p:attrNameLst>
                                          <p:attrName>style.visibility</p:attrName>
                                        </p:attrNameLst>
                                      </p:cBhvr>
                                      <p:to>
                                        <p:strVal val="visible"/>
                                      </p:to>
                                    </p:set>
                                    <p:anim calcmode="lin" valueType="num">
                                      <p:cBhvr additive="base">
                                        <p:cTn id="27" dur="500" fill="hold"/>
                                        <p:tgtEl>
                                          <p:spTgt spid="147458">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458">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7458">
                                            <p:txEl>
                                              <p:pRg st="8" end="8"/>
                                            </p:txEl>
                                          </p:spTgt>
                                        </p:tgtEl>
                                        <p:attrNameLst>
                                          <p:attrName>style.visibility</p:attrName>
                                        </p:attrNameLst>
                                      </p:cBhvr>
                                      <p:to>
                                        <p:strVal val="visible"/>
                                      </p:to>
                                    </p:set>
                                    <p:anim calcmode="lin" valueType="num">
                                      <p:cBhvr additive="base">
                                        <p:cTn id="31" dur="500" fill="hold"/>
                                        <p:tgtEl>
                                          <p:spTgt spid="14745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458">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7458">
                                            <p:txEl>
                                              <p:pRg st="9" end="9"/>
                                            </p:txEl>
                                          </p:spTgt>
                                        </p:tgtEl>
                                        <p:attrNameLst>
                                          <p:attrName>style.visibility</p:attrName>
                                        </p:attrNameLst>
                                      </p:cBhvr>
                                      <p:to>
                                        <p:strVal val="visible"/>
                                      </p:to>
                                    </p:set>
                                    <p:anim calcmode="lin" valueType="num">
                                      <p:cBhvr additive="base">
                                        <p:cTn id="35" dur="500" fill="hold"/>
                                        <p:tgtEl>
                                          <p:spTgt spid="147458">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7458">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7458">
                                            <p:txEl>
                                              <p:pRg st="10" end="10"/>
                                            </p:txEl>
                                          </p:spTgt>
                                        </p:tgtEl>
                                        <p:attrNameLst>
                                          <p:attrName>style.visibility</p:attrName>
                                        </p:attrNameLst>
                                      </p:cBhvr>
                                      <p:to>
                                        <p:strVal val="visible"/>
                                      </p:to>
                                    </p:set>
                                    <p:anim calcmode="lin" valueType="num">
                                      <p:cBhvr additive="base">
                                        <p:cTn id="39" dur="500" fill="hold"/>
                                        <p:tgtEl>
                                          <p:spTgt spid="147458">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458">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7458">
                                            <p:txEl>
                                              <p:pRg st="11" end="11"/>
                                            </p:txEl>
                                          </p:spTgt>
                                        </p:tgtEl>
                                        <p:attrNameLst>
                                          <p:attrName>style.visibility</p:attrName>
                                        </p:attrNameLst>
                                      </p:cBhvr>
                                      <p:to>
                                        <p:strVal val="visible"/>
                                      </p:to>
                                    </p:set>
                                    <p:anim calcmode="lin" valueType="num">
                                      <p:cBhvr additive="base">
                                        <p:cTn id="43" dur="500" fill="hold"/>
                                        <p:tgtEl>
                                          <p:spTgt spid="147458">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7458">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7458">
                                            <p:txEl>
                                              <p:pRg st="12" end="12"/>
                                            </p:txEl>
                                          </p:spTgt>
                                        </p:tgtEl>
                                        <p:attrNameLst>
                                          <p:attrName>style.visibility</p:attrName>
                                        </p:attrNameLst>
                                      </p:cBhvr>
                                      <p:to>
                                        <p:strVal val="visible"/>
                                      </p:to>
                                    </p:set>
                                    <p:anim calcmode="lin" valueType="num">
                                      <p:cBhvr additive="base">
                                        <p:cTn id="47" dur="500" fill="hold"/>
                                        <p:tgtEl>
                                          <p:spTgt spid="147458">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7458">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7458">
                                            <p:txEl>
                                              <p:pRg st="13" end="13"/>
                                            </p:txEl>
                                          </p:spTgt>
                                        </p:tgtEl>
                                        <p:attrNameLst>
                                          <p:attrName>style.visibility</p:attrName>
                                        </p:attrNameLst>
                                      </p:cBhvr>
                                      <p:to>
                                        <p:strVal val="visible"/>
                                      </p:to>
                                    </p:set>
                                    <p:anim calcmode="lin" valueType="num">
                                      <p:cBhvr additive="base">
                                        <p:cTn id="51" dur="500" fill="hold"/>
                                        <p:tgtEl>
                                          <p:spTgt spid="147458">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745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mph" presetSubtype="0" fill="hold" nodeType="clickEffect">
                                  <p:stCondLst>
                                    <p:cond delay="0"/>
                                  </p:stCondLst>
                                  <p:childTnLst>
                                    <p:animRot by="21600000">
                                      <p:cBhvr>
                                        <p:cTn id="56" dur="2000" fill="hold"/>
                                        <p:tgtEl>
                                          <p:spTgt spid="147458">
                                            <p:txEl>
                                              <p:pRg st="5" end="5"/>
                                            </p:txEl>
                                          </p:spTgt>
                                        </p:tgtEl>
                                        <p:attrNameLst>
                                          <p:attrName>r</p:attrName>
                                        </p:attrNameLst>
                                      </p:cBhvr>
                                    </p:animRot>
                                  </p:childTnLst>
                                </p:cTn>
                              </p:par>
                              <p:par>
                                <p:cTn id="57" presetID="8" presetClass="emph" presetSubtype="0" fill="hold" nodeType="withEffect">
                                  <p:stCondLst>
                                    <p:cond delay="0"/>
                                  </p:stCondLst>
                                  <p:childTnLst>
                                    <p:animRot by="21600000">
                                      <p:cBhvr>
                                        <p:cTn id="58" dur="2000" fill="hold"/>
                                        <p:tgtEl>
                                          <p:spTgt spid="147458">
                                            <p:txEl>
                                              <p:pRg st="6" end="6"/>
                                            </p:txEl>
                                          </p:spTgt>
                                        </p:tgtEl>
                                        <p:attrNameLst>
                                          <p:attrName>r</p:attrName>
                                        </p:attrNameLst>
                                      </p:cBhvr>
                                    </p:animRo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47458">
                                            <p:txEl>
                                              <p:pRg st="10" end="10"/>
                                            </p:txEl>
                                          </p:spTgt>
                                        </p:tgtEl>
                                        <p:attrNameLst>
                                          <p:attrName>style.visibility</p:attrName>
                                        </p:attrNameLst>
                                      </p:cBhvr>
                                      <p:to>
                                        <p:strVal val="visible"/>
                                      </p:to>
                                    </p:set>
                                    <p:animEffect transition="in" filter="wipe(down)">
                                      <p:cBhvr>
                                        <p:cTn id="63" dur="500"/>
                                        <p:tgtEl>
                                          <p:spTgt spid="147458">
                                            <p:txEl>
                                              <p:pRg st="10" end="10"/>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147458">
                                            <p:txEl>
                                              <p:pRg st="11" end="11"/>
                                            </p:txEl>
                                          </p:spTgt>
                                        </p:tgtEl>
                                        <p:attrNameLst>
                                          <p:attrName>style.visibility</p:attrName>
                                        </p:attrNameLst>
                                      </p:cBhvr>
                                      <p:to>
                                        <p:strVal val="visible"/>
                                      </p:to>
                                    </p:set>
                                    <p:animEffect transition="in" filter="wipe(down)">
                                      <p:cBhvr>
                                        <p:cTn id="66" dur="500"/>
                                        <p:tgtEl>
                                          <p:spTgt spid="147458">
                                            <p:txEl>
                                              <p:pRg st="11" end="11"/>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147458">
                                            <p:txEl>
                                              <p:pRg st="12" end="12"/>
                                            </p:txEl>
                                          </p:spTgt>
                                        </p:tgtEl>
                                        <p:attrNameLst>
                                          <p:attrName>style.visibility</p:attrName>
                                        </p:attrNameLst>
                                      </p:cBhvr>
                                      <p:to>
                                        <p:strVal val="visible"/>
                                      </p:to>
                                    </p:set>
                                    <p:animEffect transition="in" filter="wipe(down)">
                                      <p:cBhvr>
                                        <p:cTn id="69" dur="500"/>
                                        <p:tgtEl>
                                          <p:spTgt spid="147458">
                                            <p:txEl>
                                              <p:pRg st="12" end="1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nodeType="clickEffect">
                                  <p:stCondLst>
                                    <p:cond delay="0"/>
                                  </p:stCondLst>
                                  <p:childTnLst>
                                    <p:set>
                                      <p:cBhvr>
                                        <p:cTn id="73" dur="1" fill="hold">
                                          <p:stCondLst>
                                            <p:cond delay="0"/>
                                          </p:stCondLst>
                                        </p:cTn>
                                        <p:tgtEl>
                                          <p:spTgt spid="147458">
                                            <p:txEl>
                                              <p:pRg st="10" end="10"/>
                                            </p:txEl>
                                          </p:spTgt>
                                        </p:tgtEl>
                                        <p:attrNameLst>
                                          <p:attrName>style.visibility</p:attrName>
                                        </p:attrNameLst>
                                      </p:cBhvr>
                                      <p:to>
                                        <p:strVal val="visible"/>
                                      </p:to>
                                    </p:set>
                                    <p:anim calcmode="lin" valueType="num">
                                      <p:cBhvr additive="base">
                                        <p:cTn id="74" dur="500" fill="hold"/>
                                        <p:tgtEl>
                                          <p:spTgt spid="147458">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47458">
                                            <p:txEl>
                                              <p:pRg st="10" end="10"/>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47458">
                                            <p:txEl>
                                              <p:pRg st="11" end="11"/>
                                            </p:txEl>
                                          </p:spTgt>
                                        </p:tgtEl>
                                        <p:attrNameLst>
                                          <p:attrName>style.visibility</p:attrName>
                                        </p:attrNameLst>
                                      </p:cBhvr>
                                      <p:to>
                                        <p:strVal val="visible"/>
                                      </p:to>
                                    </p:set>
                                    <p:anim calcmode="lin" valueType="num">
                                      <p:cBhvr additive="base">
                                        <p:cTn id="78" dur="500" fill="hold"/>
                                        <p:tgtEl>
                                          <p:spTgt spid="147458">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47458">
                                            <p:txEl>
                                              <p:pRg st="11" end="11"/>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47458">
                                            <p:txEl>
                                              <p:pRg st="12" end="12"/>
                                            </p:txEl>
                                          </p:spTgt>
                                        </p:tgtEl>
                                        <p:attrNameLst>
                                          <p:attrName>style.visibility</p:attrName>
                                        </p:attrNameLst>
                                      </p:cBhvr>
                                      <p:to>
                                        <p:strVal val="visible"/>
                                      </p:to>
                                    </p:set>
                                    <p:anim calcmode="lin" valueType="num">
                                      <p:cBhvr additive="base">
                                        <p:cTn id="82" dur="500" fill="hold"/>
                                        <p:tgtEl>
                                          <p:spTgt spid="147458">
                                            <p:txEl>
                                              <p:pRg st="12" end="12"/>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474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8" presetClass="emph" presetSubtype="0" fill="hold" nodeType="clickEffect">
                                  <p:stCondLst>
                                    <p:cond delay="0"/>
                                  </p:stCondLst>
                                  <p:childTnLst>
                                    <p:animRot by="21600000">
                                      <p:cBhvr>
                                        <p:cTn id="87" dur="2000" fill="hold"/>
                                        <p:tgtEl>
                                          <p:spTgt spid="147458">
                                            <p:txEl>
                                              <p:pRg st="10" end="10"/>
                                            </p:txEl>
                                          </p:spTgt>
                                        </p:tgtEl>
                                        <p:attrNameLst>
                                          <p:attrName>r</p:attrName>
                                        </p:attrNameLst>
                                      </p:cBhvr>
                                    </p:animRot>
                                  </p:childTnLst>
                                </p:cTn>
                              </p:par>
                              <p:par>
                                <p:cTn id="88" presetID="8" presetClass="emph" presetSubtype="0" fill="hold" nodeType="withEffect">
                                  <p:stCondLst>
                                    <p:cond delay="0"/>
                                  </p:stCondLst>
                                  <p:childTnLst>
                                    <p:animRot by="21600000">
                                      <p:cBhvr>
                                        <p:cTn id="89" dur="2000" fill="hold"/>
                                        <p:tgtEl>
                                          <p:spTgt spid="147458">
                                            <p:txEl>
                                              <p:pRg st="11" end="11"/>
                                            </p:txEl>
                                          </p:spTgt>
                                        </p:tgtEl>
                                        <p:attrNameLst>
                                          <p:attrName>r</p:attrName>
                                        </p:attrNameLst>
                                      </p:cBhvr>
                                    </p:animRot>
                                  </p:childTnLst>
                                </p:cTn>
                              </p:par>
                              <p:par>
                                <p:cTn id="90" presetID="8" presetClass="emph" presetSubtype="0" fill="hold" nodeType="withEffect">
                                  <p:stCondLst>
                                    <p:cond delay="0"/>
                                  </p:stCondLst>
                                  <p:childTnLst>
                                    <p:animRot by="21600000">
                                      <p:cBhvr>
                                        <p:cTn id="91" dur="2000" fill="hold"/>
                                        <p:tgtEl>
                                          <p:spTgt spid="147458">
                                            <p:txEl>
                                              <p:pRg st="12" end="1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rPr>
              <a:t>Compound Expression with AND</a:t>
            </a:r>
            <a:r>
              <a:rPr kumimoji="0" lang="en-US" altLang="en-US" sz="24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rPr>
              <a:t>  </a:t>
            </a:r>
          </a:p>
        </p:txBody>
      </p:sp>
      <p:sp>
        <p:nvSpPr>
          <p:cNvPr id="3" name="Text Box 4"/>
          <p:cNvSpPr txBox="1">
            <a:spLocks noChangeArrowheads="1"/>
          </p:cNvSpPr>
          <p:nvPr/>
        </p:nvSpPr>
        <p:spPr bwMode="auto">
          <a:xfrm>
            <a:off x="785734" y="2586082"/>
            <a:ext cx="7848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cmp</a:t>
            </a:r>
            <a:r>
              <a:rPr lang="en-US" altLang="en-US" sz="2000" b="1" dirty="0">
                <a:latin typeface="Courier New" pitchFamily="49" charset="0"/>
              </a:rPr>
              <a:t> </a:t>
            </a:r>
            <a:r>
              <a:rPr lang="en-US" altLang="en-US" sz="2000" b="1" dirty="0" err="1">
                <a:latin typeface="Courier New" pitchFamily="49" charset="0"/>
              </a:rPr>
              <a:t>al,bl</a:t>
            </a:r>
            <a:r>
              <a:rPr lang="en-US" altLang="en-US" sz="2000" b="1" dirty="0">
                <a:latin typeface="Courier New" pitchFamily="49" charset="0"/>
              </a:rPr>
              <a:t>	; first expression...</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ja</a:t>
            </a:r>
            <a:r>
              <a:rPr lang="en-US" altLang="en-US" sz="2000" b="1" dirty="0">
                <a:latin typeface="Courier New" pitchFamily="49" charset="0"/>
              </a:rPr>
              <a:t>  L1</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jmp</a:t>
            </a:r>
            <a:r>
              <a:rPr lang="en-US" altLang="en-US" sz="2000" b="1" dirty="0">
                <a:latin typeface="Courier New" pitchFamily="49" charset="0"/>
              </a:rPr>
              <a:t> next</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L1:</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cmp</a:t>
            </a:r>
            <a:r>
              <a:rPr lang="en-US" altLang="en-US" sz="2000" b="1" dirty="0">
                <a:latin typeface="Courier New" pitchFamily="49" charset="0"/>
              </a:rPr>
              <a:t> </a:t>
            </a:r>
            <a:r>
              <a:rPr lang="en-US" altLang="en-US" sz="2000" b="1" dirty="0" err="1">
                <a:latin typeface="Courier New" pitchFamily="49" charset="0"/>
              </a:rPr>
              <a:t>bl,cl</a:t>
            </a:r>
            <a:r>
              <a:rPr lang="en-US" altLang="en-US" sz="2000" b="1" dirty="0">
                <a:latin typeface="Courier New" pitchFamily="49" charset="0"/>
              </a:rPr>
              <a:t>	; second expression...</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ja</a:t>
            </a:r>
            <a:r>
              <a:rPr lang="en-US" altLang="en-US" sz="2000" b="1" dirty="0">
                <a:latin typeface="Courier New" pitchFamily="49" charset="0"/>
              </a:rPr>
              <a:t>  L2</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jmp</a:t>
            </a:r>
            <a:r>
              <a:rPr lang="en-US" altLang="en-US" sz="2000" b="1" dirty="0">
                <a:latin typeface="Courier New" pitchFamily="49" charset="0"/>
              </a:rPr>
              <a:t> next</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L2:		; both are true</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mov</a:t>
            </a:r>
            <a:r>
              <a:rPr lang="en-US" altLang="en-US" sz="2000" b="1" dirty="0">
                <a:latin typeface="Courier New" pitchFamily="49" charset="0"/>
              </a:rPr>
              <a:t> X,1	; set X to 1</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next:</a:t>
            </a:r>
          </a:p>
        </p:txBody>
      </p:sp>
      <p:sp>
        <p:nvSpPr>
          <p:cNvPr id="4" name="Text Box 5"/>
          <p:cNvSpPr txBox="1">
            <a:spLocks noChangeArrowheads="1"/>
          </p:cNvSpPr>
          <p:nvPr/>
        </p:nvSpPr>
        <p:spPr bwMode="auto">
          <a:xfrm>
            <a:off x="1600200" y="1066800"/>
            <a:ext cx="480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2000" b="1" dirty="0">
                <a:solidFill>
                  <a:srgbClr val="7030A0"/>
                </a:solidFill>
                <a:latin typeface="Courier New" pitchFamily="49" charset="0"/>
              </a:rPr>
              <a:t>if (al &gt; </a:t>
            </a:r>
            <a:r>
              <a:rPr lang="en-US" altLang="en-US" sz="2000" b="1" dirty="0" err="1">
                <a:solidFill>
                  <a:srgbClr val="7030A0"/>
                </a:solidFill>
                <a:latin typeface="Courier New" pitchFamily="49" charset="0"/>
              </a:rPr>
              <a:t>bl</a:t>
            </a:r>
            <a:r>
              <a:rPr lang="en-US" altLang="en-US" sz="2000" b="1" dirty="0">
                <a:solidFill>
                  <a:srgbClr val="7030A0"/>
                </a:solidFill>
                <a:latin typeface="Courier New" pitchFamily="49" charset="0"/>
              </a:rPr>
              <a:t>) AND (</a:t>
            </a:r>
            <a:r>
              <a:rPr lang="en-US" altLang="en-US" sz="2000" b="1" dirty="0" err="1">
                <a:solidFill>
                  <a:srgbClr val="7030A0"/>
                </a:solidFill>
                <a:latin typeface="Courier New" pitchFamily="49" charset="0"/>
              </a:rPr>
              <a:t>bl</a:t>
            </a:r>
            <a:r>
              <a:rPr lang="en-US" altLang="en-US" sz="2000" b="1" dirty="0">
                <a:solidFill>
                  <a:srgbClr val="7030A0"/>
                </a:solidFill>
                <a:latin typeface="Courier New" pitchFamily="49" charset="0"/>
              </a:rPr>
              <a:t> &gt; cl)</a:t>
            </a:r>
          </a:p>
          <a:p>
            <a:pPr eaLnBrk="1" fontAlgn="base" hangingPunct="1">
              <a:lnSpc>
                <a:spcPct val="90000"/>
              </a:lnSpc>
              <a:spcAft>
                <a:spcPct val="0"/>
              </a:spcAft>
              <a:buClr>
                <a:srgbClr val="FFFFFF"/>
              </a:buClr>
              <a:buFontTx/>
              <a:buNone/>
            </a:pPr>
            <a:r>
              <a:rPr lang="en-US" altLang="en-US" sz="2000" b="1" dirty="0">
                <a:solidFill>
                  <a:srgbClr val="7030A0"/>
                </a:solidFill>
                <a:latin typeface="Courier New" pitchFamily="49" charset="0"/>
              </a:rPr>
              <a:t>  X = 1;</a:t>
            </a:r>
          </a:p>
          <a:p>
            <a:pPr eaLnBrk="1" fontAlgn="base" hangingPunct="1">
              <a:lnSpc>
                <a:spcPct val="50000"/>
              </a:lnSpc>
              <a:spcBef>
                <a:spcPct val="50000"/>
              </a:spcBef>
              <a:spcAft>
                <a:spcPct val="0"/>
              </a:spcAft>
              <a:buClrTx/>
              <a:buFontTx/>
              <a:buNone/>
            </a:pPr>
            <a:endParaRPr lang="en-US" altLang="en-US" sz="2000" b="1" dirty="0">
              <a:solidFill>
                <a:srgbClr val="7030A0"/>
              </a:solidFill>
              <a:latin typeface="Courier New" pitchFamily="49" charset="0"/>
            </a:endParaRPr>
          </a:p>
        </p:txBody>
      </p:sp>
      <p:sp>
        <p:nvSpPr>
          <p:cNvPr id="5" name="Text Box 7"/>
          <p:cNvSpPr txBox="1">
            <a:spLocks noChangeArrowheads="1"/>
          </p:cNvSpPr>
          <p:nvPr/>
        </p:nvSpPr>
        <p:spPr bwMode="auto">
          <a:xfrm>
            <a:off x="762000" y="1985918"/>
            <a:ext cx="73152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a:ln>
                  <a:noFill/>
                </a:ln>
                <a:solidFill>
                  <a:srgbClr val="7030A0"/>
                </a:solidFill>
                <a:effectLst/>
                <a:uLnTx/>
                <a:uFillTx/>
                <a:latin typeface="Arial" charset="0"/>
              </a:rPr>
              <a:t>This is one possible implementation . . .</a:t>
            </a:r>
          </a:p>
        </p:txBody>
      </p:sp>
    </p:spTree>
    <p:extLst>
      <p:ext uri="{BB962C8B-B14F-4D97-AF65-F5344CB8AC3E}">
        <p14:creationId xmlns:p14="http://schemas.microsoft.com/office/powerpoint/2010/main" val="1757323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a:ln>
                  <a:noFill/>
                </a:ln>
                <a:solidFill>
                  <a:srgbClr val="FFCC66"/>
                </a:solidFill>
                <a:effectLst>
                  <a:outerShdw blurRad="38100" dist="38100" dir="2700000" algn="tl">
                    <a:srgbClr val="000000"/>
                  </a:outerShdw>
                </a:effectLst>
                <a:uLnTx/>
                <a:uFillTx/>
                <a:latin typeface="Arial"/>
              </a:rPr>
              <a:t>Your turn . . .</a:t>
            </a:r>
          </a:p>
        </p:txBody>
      </p:sp>
      <p:sp>
        <p:nvSpPr>
          <p:cNvPr id="3" name="Rectangle 3"/>
          <p:cNvSpPr txBox="1">
            <a:spLocks noChangeArrowheads="1"/>
          </p:cNvSpPr>
          <p:nvPr/>
        </p:nvSpPr>
        <p:spPr bwMode="auto">
          <a:xfrm>
            <a:off x="685800" y="11430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algn="l" defTabSz="914400" rtl="0" eaLnBrk="1" fontAlgn="base" latinLnBrk="0" hangingPunct="1">
              <a:lnSpc>
                <a:spcPct val="120000"/>
              </a:lnSpc>
              <a:spcBef>
                <a:spcPct val="20000"/>
              </a:spcBef>
              <a:spcAft>
                <a:spcPct val="0"/>
              </a:spcAft>
              <a:buClr>
                <a:srgbClr val="FFFFFF"/>
              </a:buClr>
              <a:buSzTx/>
              <a:buFontTx/>
              <a:buNone/>
              <a:tabLst/>
              <a:defRPr/>
            </a:pPr>
            <a:r>
              <a:rPr kumimoji="0" lang="en-US" altLang="en-US" sz="2400" b="0" i="0" u="none" strike="noStrike" kern="0" cap="none" spc="0" normalizeH="0" baseline="0" noProof="0" dirty="0">
                <a:ln>
                  <a:noFill/>
                </a:ln>
                <a:effectLst/>
                <a:uLnTx/>
                <a:uFillTx/>
                <a:latin typeface="Arial"/>
              </a:rPr>
              <a:t>Implement the following </a:t>
            </a:r>
            <a:r>
              <a:rPr kumimoji="0" lang="en-US" altLang="en-US" sz="2400" b="0" i="0" u="none" strike="noStrike" kern="0" cap="none" spc="0" normalizeH="0" baseline="0" noProof="0" dirty="0" err="1">
                <a:ln>
                  <a:noFill/>
                </a:ln>
                <a:effectLst/>
                <a:uLnTx/>
                <a:uFillTx/>
                <a:latin typeface="Arial"/>
              </a:rPr>
              <a:t>pseudocode</a:t>
            </a:r>
            <a:r>
              <a:rPr kumimoji="0" lang="en-US" altLang="en-US" sz="2400" b="0" i="0" u="none" strike="noStrike" kern="0" cap="none" spc="0" normalizeH="0" baseline="0" noProof="0" dirty="0">
                <a:ln>
                  <a:noFill/>
                </a:ln>
                <a:effectLst/>
                <a:uLnTx/>
                <a:uFillTx/>
                <a:latin typeface="Arial"/>
              </a:rPr>
              <a:t> in assembly language. All values are unsigned:</a:t>
            </a:r>
            <a:endParaRPr kumimoji="0" lang="en-US" altLang="en-US" sz="2000" b="1" i="0" u="none" strike="noStrike" kern="0" cap="none" spc="0" normalizeH="0" baseline="0" noProof="0" dirty="0">
              <a:ln>
                <a:noFill/>
              </a:ln>
              <a:effectLst/>
              <a:uLnTx/>
              <a:uFillTx/>
              <a:latin typeface="Courier New" pitchFamily="49" charset="0"/>
            </a:endParaRPr>
          </a:p>
        </p:txBody>
      </p:sp>
      <p:sp>
        <p:nvSpPr>
          <p:cNvPr id="4" name="Text Box 4"/>
          <p:cNvSpPr txBox="1">
            <a:spLocks noChangeArrowheads="1"/>
          </p:cNvSpPr>
          <p:nvPr/>
        </p:nvSpPr>
        <p:spPr bwMode="auto">
          <a:xfrm>
            <a:off x="4419600" y="2667000"/>
            <a:ext cx="3276600" cy="2209800"/>
          </a:xfrm>
          <a:prstGeom prst="rect">
            <a:avLst/>
          </a:prstGeom>
          <a:noFill/>
          <a:ln w="9525">
            <a:solidFill>
              <a:srgbClr val="FFCC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002060"/>
                </a:solidFill>
                <a:effectLst/>
                <a:uLnTx/>
                <a:uFillTx/>
                <a:latin typeface="Courier New" pitchFamily="49" charset="0"/>
              </a:rPr>
              <a:t>cmp</a:t>
            </a:r>
            <a:r>
              <a:rPr kumimoji="0" lang="en-US" altLang="en-US" sz="2000" b="1" i="0" u="none" strike="noStrike" kern="0" cap="none" spc="0" normalizeH="0" baseline="0" noProof="0" dirty="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a:ln>
                  <a:noFill/>
                </a:ln>
                <a:solidFill>
                  <a:srgbClr val="002060"/>
                </a:solidFill>
                <a:effectLst/>
                <a:uLnTx/>
                <a:uFillTx/>
                <a:latin typeface="Courier New" pitchFamily="49" charset="0"/>
              </a:rPr>
              <a:t>bx,cx</a:t>
            </a:r>
            <a:endParaRPr kumimoji="0" lang="en-US" altLang="en-US" sz="2000" b="1" i="0" u="none" strike="noStrike" kern="0" cap="none" spc="0" normalizeH="0" baseline="0" noProof="0" dirty="0">
              <a:ln>
                <a:noFill/>
              </a:ln>
              <a:solidFill>
                <a:srgbClr val="002060"/>
              </a:solidFill>
              <a:effectLst/>
              <a:uLnTx/>
              <a:uFillTx/>
              <a:latin typeface="Courier New" pitchFamily="49" charset="0"/>
            </a:endParaRP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002060"/>
                </a:solidFill>
                <a:effectLst/>
                <a:uLnTx/>
                <a:uFillTx/>
                <a:latin typeface="Courier New" pitchFamily="49" charset="0"/>
              </a:rPr>
              <a:t>ja</a:t>
            </a:r>
            <a:r>
              <a:rPr kumimoji="0" lang="en-US" altLang="en-US" sz="2000" b="1" i="0" u="none" strike="noStrike" kern="0" cap="none" spc="0" normalizeH="0" baseline="0" noProof="0" dirty="0">
                <a:ln>
                  <a:noFill/>
                </a:ln>
                <a:solidFill>
                  <a:srgbClr val="002060"/>
                </a:solidFill>
                <a:effectLst/>
                <a:uLnTx/>
                <a:uFillTx/>
                <a:latin typeface="Courier New" pitchFamily="49" charset="0"/>
              </a:rPr>
              <a:t>  next</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002060"/>
                </a:solidFill>
                <a:effectLst/>
                <a:uLnTx/>
                <a:uFillTx/>
                <a:latin typeface="Courier New" pitchFamily="49" charset="0"/>
              </a:rPr>
              <a:t>cmp</a:t>
            </a:r>
            <a:r>
              <a:rPr kumimoji="0" lang="en-US" altLang="en-US" sz="2000" b="1" i="0" u="none" strike="noStrike" kern="0" cap="none" spc="0" normalizeH="0" baseline="0" noProof="0" dirty="0">
                <a:ln>
                  <a:noFill/>
                </a:ln>
                <a:solidFill>
                  <a:srgbClr val="002060"/>
                </a:solidFill>
                <a:effectLst/>
                <a:uLnTx/>
                <a:uFillTx/>
                <a:latin typeface="Courier New" pitchFamily="49" charset="0"/>
              </a:rPr>
              <a:t> </a:t>
            </a:r>
            <a:r>
              <a:rPr kumimoji="0" lang="en-US" altLang="en-US" sz="2000" b="1" i="0" u="none" strike="noStrike" kern="0" cap="none" spc="0" normalizeH="0" baseline="0" noProof="0" dirty="0" err="1">
                <a:ln>
                  <a:noFill/>
                </a:ln>
                <a:solidFill>
                  <a:srgbClr val="002060"/>
                </a:solidFill>
                <a:effectLst/>
                <a:uLnTx/>
                <a:uFillTx/>
                <a:latin typeface="Courier New" pitchFamily="49" charset="0"/>
              </a:rPr>
              <a:t>cx,dx</a:t>
            </a:r>
            <a:endParaRPr kumimoji="0" lang="en-US" altLang="en-US" sz="2000" b="1" i="0" u="none" strike="noStrike" kern="0" cap="none" spc="0" normalizeH="0" baseline="0" noProof="0" dirty="0">
              <a:ln>
                <a:noFill/>
              </a:ln>
              <a:solidFill>
                <a:srgbClr val="002060"/>
              </a:solidFill>
              <a:effectLst/>
              <a:uLnTx/>
              <a:uFillTx/>
              <a:latin typeface="Courier New" pitchFamily="49" charset="0"/>
            </a:endParaRP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002060"/>
                </a:solidFill>
                <a:effectLst/>
                <a:uLnTx/>
                <a:uFillTx/>
                <a:latin typeface="Courier New" pitchFamily="49" charset="0"/>
              </a:rPr>
              <a:t>jbe</a:t>
            </a:r>
            <a:r>
              <a:rPr kumimoji="0" lang="en-US" altLang="en-US" sz="2000" b="1" i="0" u="none" strike="noStrike" kern="0" cap="none" spc="0" normalizeH="0" baseline="0" noProof="0" dirty="0">
                <a:ln>
                  <a:noFill/>
                </a:ln>
                <a:solidFill>
                  <a:srgbClr val="002060"/>
                </a:solidFill>
                <a:effectLst/>
                <a:uLnTx/>
                <a:uFillTx/>
                <a:latin typeface="Courier New" pitchFamily="49" charset="0"/>
              </a:rPr>
              <a:t> next</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002060"/>
                </a:solidFill>
                <a:effectLst/>
                <a:uLnTx/>
                <a:uFillTx/>
                <a:latin typeface="Courier New" pitchFamily="49" charset="0"/>
              </a:rPr>
              <a:t>mov</a:t>
            </a:r>
            <a:r>
              <a:rPr kumimoji="0" lang="en-US" altLang="en-US" sz="2000" b="1" i="0" u="none" strike="noStrike" kern="0" cap="none" spc="0" normalizeH="0" baseline="0" noProof="0" dirty="0">
                <a:ln>
                  <a:noFill/>
                </a:ln>
                <a:solidFill>
                  <a:srgbClr val="002060"/>
                </a:solidFill>
                <a:effectLst/>
                <a:uLnTx/>
                <a:uFillTx/>
                <a:latin typeface="Courier New" pitchFamily="49" charset="0"/>
              </a:rPr>
              <a:t> ax,5</a:t>
            </a:r>
          </a:p>
          <a:p>
            <a:pPr marL="0" marR="0" lvl="1"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err="1">
                <a:ln>
                  <a:noFill/>
                </a:ln>
                <a:solidFill>
                  <a:srgbClr val="002060"/>
                </a:solidFill>
                <a:effectLst/>
                <a:uLnTx/>
                <a:uFillTx/>
                <a:latin typeface="Courier New" pitchFamily="49" charset="0"/>
              </a:rPr>
              <a:t>mov</a:t>
            </a:r>
            <a:r>
              <a:rPr kumimoji="0" lang="en-US" altLang="en-US" sz="2000" b="1" i="0" u="none" strike="noStrike" kern="0" cap="none" spc="0" normalizeH="0" baseline="0" noProof="0" dirty="0">
                <a:ln>
                  <a:noFill/>
                </a:ln>
                <a:solidFill>
                  <a:srgbClr val="002060"/>
                </a:solidFill>
                <a:effectLst/>
                <a:uLnTx/>
                <a:uFillTx/>
                <a:latin typeface="Courier New" pitchFamily="49" charset="0"/>
              </a:rPr>
              <a:t> dx,6</a:t>
            </a:r>
          </a:p>
          <a:p>
            <a:pPr marL="0" marR="0" lvl="0"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r>
              <a:rPr kumimoji="0" lang="en-US" altLang="en-US" sz="2000" b="1" i="0" u="none" strike="noStrike" kern="0" cap="none" spc="0" normalizeH="0" baseline="0" noProof="0" dirty="0">
                <a:ln>
                  <a:noFill/>
                </a:ln>
                <a:solidFill>
                  <a:srgbClr val="002060"/>
                </a:solidFill>
                <a:effectLst/>
                <a:uLnTx/>
                <a:uFillTx/>
                <a:latin typeface="Courier New" pitchFamily="49" charset="0"/>
              </a:rPr>
              <a:t>next:	</a:t>
            </a:r>
          </a:p>
        </p:txBody>
      </p:sp>
      <p:sp>
        <p:nvSpPr>
          <p:cNvPr id="5" name="Text Box 5"/>
          <p:cNvSpPr txBox="1">
            <a:spLocks noChangeArrowheads="1"/>
          </p:cNvSpPr>
          <p:nvPr/>
        </p:nvSpPr>
        <p:spPr bwMode="auto">
          <a:xfrm>
            <a:off x="838200" y="2667000"/>
            <a:ext cx="3200400" cy="21336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if( </a:t>
            </a:r>
            <a:r>
              <a:rPr kumimoji="0" lang="en-US" altLang="en-US" sz="2000" b="1" i="0" u="none" strike="noStrike" kern="0" cap="none" spc="0" normalizeH="0" baseline="0" noProof="0" dirty="0" err="1">
                <a:ln>
                  <a:noFill/>
                </a:ln>
                <a:effectLst/>
                <a:uLnTx/>
                <a:uFillTx/>
                <a:latin typeface="Courier New" pitchFamily="49" charset="0"/>
              </a:rPr>
              <a:t>bx</a:t>
            </a:r>
            <a:r>
              <a:rPr kumimoji="0" lang="en-US" altLang="en-US" sz="2000" b="1" i="0" u="none" strike="noStrike" kern="0" cap="none" spc="0" normalizeH="0" baseline="0" noProof="0" dirty="0">
                <a:ln>
                  <a:noFill/>
                </a:ln>
                <a:effectLst/>
                <a:uLnTx/>
                <a:uFillTx/>
                <a:latin typeface="Courier New" pitchFamily="49" charset="0"/>
              </a:rPr>
              <a:t> &lt;= cx </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	&amp;&amp; cx &gt; dx )</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  ax = 5;</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  dx = 6;</a:t>
            </a:r>
          </a:p>
          <a:p>
            <a:pPr marL="0" marR="0" lvl="0" indent="0" defTabSz="914400" eaLnBrk="1" fontAlgn="base" latinLnBrk="0" hangingPunct="1">
              <a:lnSpc>
                <a:spcPct val="90000"/>
              </a:lnSpc>
              <a:spcBef>
                <a:spcPct val="20000"/>
              </a:spcBef>
              <a:spcAft>
                <a:spcPct val="0"/>
              </a:spcAft>
              <a:buClr>
                <a:srgbClr val="FFFFFF"/>
              </a:buClr>
              <a:buSzTx/>
              <a:buFontTx/>
              <a:buNone/>
              <a:tabLst>
                <a:tab pos="457200" algn="l"/>
                <a:tab pos="3657600" algn="l"/>
                <a:tab pos="4114800" algn="l"/>
              </a:tabLst>
              <a:defRPr/>
            </a:pPr>
            <a:r>
              <a:rPr kumimoji="0" lang="en-US" altLang="en-US" sz="2000" b="1" i="0" u="none" strike="noStrike" kern="0" cap="none" spc="0" normalizeH="0" baseline="0" noProof="0" dirty="0">
                <a:ln>
                  <a:noFill/>
                </a:ln>
                <a:effectLst/>
                <a:uLnTx/>
                <a:uFillTx/>
                <a:latin typeface="Courier New" pitchFamily="49" charset="0"/>
              </a:rPr>
              <a:t>}</a:t>
            </a:r>
          </a:p>
          <a:p>
            <a:pPr marL="0" marR="0" lvl="0" indent="0" defTabSz="914400" eaLnBrk="1" fontAlgn="base" latinLnBrk="0" hangingPunct="1">
              <a:lnSpc>
                <a:spcPct val="50000"/>
              </a:lnSpc>
              <a:spcBef>
                <a:spcPct val="50000"/>
              </a:spcBef>
              <a:spcAft>
                <a:spcPct val="0"/>
              </a:spcAft>
              <a:buClrTx/>
              <a:buSzTx/>
              <a:buFontTx/>
              <a:buNone/>
              <a:tabLst>
                <a:tab pos="457200" algn="l"/>
                <a:tab pos="3657600" algn="l"/>
                <a:tab pos="4114800" algn="l"/>
              </a:tabLst>
              <a:defRPr/>
            </a:pPr>
            <a:endParaRPr kumimoji="0" lang="en-US" altLang="en-US" sz="2000" b="1" i="0" u="none" strike="noStrike" kern="0" cap="none" spc="0" normalizeH="0" baseline="0" noProof="0" dirty="0">
              <a:ln>
                <a:noFill/>
              </a:ln>
              <a:effectLst/>
              <a:uLnTx/>
              <a:uFillTx/>
              <a:latin typeface="Courier New" pitchFamily="49" charset="0"/>
            </a:endParaRPr>
          </a:p>
        </p:txBody>
      </p:sp>
    </p:spTree>
    <p:extLst>
      <p:ext uri="{BB962C8B-B14F-4D97-AF65-F5344CB8AC3E}">
        <p14:creationId xmlns:p14="http://schemas.microsoft.com/office/powerpoint/2010/main" val="19121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3748"/>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rPr>
              <a:t>Compound Expression with OR</a:t>
            </a:r>
            <a:endParaRPr kumimoji="0" lang="en-US" altLang="en-US" sz="24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endParaRPr>
          </a:p>
        </p:txBody>
      </p:sp>
      <p:sp>
        <p:nvSpPr>
          <p:cNvPr id="3" name="Text Box 3"/>
          <p:cNvSpPr txBox="1">
            <a:spLocks noChangeArrowheads="1"/>
          </p:cNvSpPr>
          <p:nvPr/>
        </p:nvSpPr>
        <p:spPr bwMode="auto">
          <a:xfrm>
            <a:off x="680803" y="3657600"/>
            <a:ext cx="8153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itchFamily="18" charset="0"/>
              </a:defRPr>
            </a:lvl9pPr>
          </a:lstStyle>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cmp</a:t>
            </a:r>
            <a:r>
              <a:rPr lang="en-US" altLang="en-US" sz="2000" b="1" dirty="0">
                <a:latin typeface="Courier New" pitchFamily="49" charset="0"/>
              </a:rPr>
              <a:t> </a:t>
            </a:r>
            <a:r>
              <a:rPr lang="en-US" altLang="en-US" sz="2000" b="1" dirty="0" err="1">
                <a:latin typeface="Courier New" pitchFamily="49" charset="0"/>
              </a:rPr>
              <a:t>al,bl</a:t>
            </a:r>
            <a:r>
              <a:rPr lang="en-US" altLang="en-US" sz="2000" b="1" dirty="0">
                <a:latin typeface="Courier New" pitchFamily="49" charset="0"/>
              </a:rPr>
              <a:t>	; is AL &gt; BL?</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ja</a:t>
            </a:r>
            <a:r>
              <a:rPr lang="en-US" altLang="en-US" sz="2000" b="1" dirty="0">
                <a:latin typeface="Courier New" pitchFamily="49" charset="0"/>
              </a:rPr>
              <a:t>  L1	; yes</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cmp</a:t>
            </a:r>
            <a:r>
              <a:rPr lang="en-US" altLang="en-US" sz="2000" b="1" dirty="0">
                <a:latin typeface="Courier New" pitchFamily="49" charset="0"/>
              </a:rPr>
              <a:t> </a:t>
            </a:r>
            <a:r>
              <a:rPr lang="en-US" altLang="en-US" sz="2000" b="1" dirty="0" err="1">
                <a:latin typeface="Courier New" pitchFamily="49" charset="0"/>
              </a:rPr>
              <a:t>bl,cl</a:t>
            </a:r>
            <a:r>
              <a:rPr lang="en-US" altLang="en-US" sz="2000" b="1" dirty="0">
                <a:latin typeface="Courier New" pitchFamily="49" charset="0"/>
              </a:rPr>
              <a:t>	; no: is BL &gt; CL?</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	</a:t>
            </a:r>
            <a:r>
              <a:rPr lang="en-US" altLang="en-US" sz="2000" b="1" dirty="0" err="1">
                <a:latin typeface="Courier New" pitchFamily="49" charset="0"/>
              </a:rPr>
              <a:t>jbe</a:t>
            </a:r>
            <a:r>
              <a:rPr lang="en-US" altLang="en-US" sz="2000" b="1" dirty="0">
                <a:latin typeface="Courier New" pitchFamily="49" charset="0"/>
              </a:rPr>
              <a:t> next	; no: skip next statement</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L1: </a:t>
            </a:r>
            <a:r>
              <a:rPr lang="en-US" altLang="en-US" sz="2000" b="1" dirty="0" err="1">
                <a:latin typeface="Courier New" pitchFamily="49" charset="0"/>
              </a:rPr>
              <a:t>mov</a:t>
            </a:r>
            <a:r>
              <a:rPr lang="en-US" altLang="en-US" sz="2000" b="1" dirty="0">
                <a:latin typeface="Courier New" pitchFamily="49" charset="0"/>
              </a:rPr>
              <a:t> X,1	; set X to 1</a:t>
            </a:r>
          </a:p>
          <a:p>
            <a:pPr eaLnBrk="1" fontAlgn="base" hangingPunct="1">
              <a:lnSpc>
                <a:spcPct val="50000"/>
              </a:lnSpc>
              <a:spcBef>
                <a:spcPct val="50000"/>
              </a:spcBef>
              <a:spcAft>
                <a:spcPct val="0"/>
              </a:spcAft>
              <a:buClrTx/>
              <a:buFontTx/>
              <a:buNone/>
            </a:pPr>
            <a:r>
              <a:rPr lang="en-US" altLang="en-US" sz="2000" b="1" dirty="0">
                <a:latin typeface="Courier New" pitchFamily="49" charset="0"/>
              </a:rPr>
              <a:t>next:</a:t>
            </a:r>
          </a:p>
        </p:txBody>
      </p:sp>
      <p:sp>
        <p:nvSpPr>
          <p:cNvPr id="4" name="Text Box 5"/>
          <p:cNvSpPr txBox="1">
            <a:spLocks noChangeArrowheads="1"/>
          </p:cNvSpPr>
          <p:nvPr/>
        </p:nvSpPr>
        <p:spPr bwMode="auto">
          <a:xfrm>
            <a:off x="694544" y="2590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100" b="0" i="0" u="none" strike="noStrike" kern="0" cap="none" spc="0" normalizeH="0" baseline="0" noProof="0" dirty="0">
                <a:ln>
                  <a:noFill/>
                </a:ln>
                <a:solidFill>
                  <a:srgbClr val="002060"/>
                </a:solidFill>
                <a:effectLst/>
                <a:uLnTx/>
                <a:uFillTx/>
                <a:latin typeface="Arial" charset="0"/>
              </a:rPr>
              <a:t>We can use "fall-through" logic to keep the code as short as possible:</a:t>
            </a:r>
          </a:p>
        </p:txBody>
      </p:sp>
      <p:sp>
        <p:nvSpPr>
          <p:cNvPr id="5" name="Text Box 6"/>
          <p:cNvSpPr txBox="1">
            <a:spLocks noChangeArrowheads="1"/>
          </p:cNvSpPr>
          <p:nvPr/>
        </p:nvSpPr>
        <p:spPr bwMode="auto">
          <a:xfrm>
            <a:off x="1752600" y="1600200"/>
            <a:ext cx="5638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itchFamily="18" charset="0"/>
              </a:defRPr>
            </a:lvl9pPr>
          </a:lstStyle>
          <a:p>
            <a:pPr eaLnBrk="1" fontAlgn="base" hangingPunct="1">
              <a:lnSpc>
                <a:spcPct val="90000"/>
              </a:lnSpc>
              <a:spcAft>
                <a:spcPct val="0"/>
              </a:spcAft>
              <a:buClr>
                <a:srgbClr val="FFFFFF"/>
              </a:buClr>
              <a:buFontTx/>
              <a:buNone/>
            </a:pPr>
            <a:r>
              <a:rPr lang="en-US" altLang="en-US" sz="2000" b="1" dirty="0">
                <a:solidFill>
                  <a:srgbClr val="C00000"/>
                </a:solidFill>
                <a:latin typeface="Courier New" pitchFamily="49" charset="0"/>
              </a:rPr>
              <a:t>if (al &gt; </a:t>
            </a:r>
            <a:r>
              <a:rPr lang="en-US" altLang="en-US" sz="2000" b="1" dirty="0" err="1">
                <a:solidFill>
                  <a:srgbClr val="C00000"/>
                </a:solidFill>
                <a:latin typeface="Courier New" pitchFamily="49" charset="0"/>
              </a:rPr>
              <a:t>bl</a:t>
            </a:r>
            <a:r>
              <a:rPr lang="en-US" altLang="en-US" sz="2000" b="1" dirty="0">
                <a:solidFill>
                  <a:srgbClr val="C00000"/>
                </a:solidFill>
                <a:latin typeface="Courier New" pitchFamily="49" charset="0"/>
              </a:rPr>
              <a:t>) OR (</a:t>
            </a:r>
            <a:r>
              <a:rPr lang="en-US" altLang="en-US" sz="2000" b="1" dirty="0" err="1">
                <a:solidFill>
                  <a:srgbClr val="C00000"/>
                </a:solidFill>
                <a:latin typeface="Courier New" pitchFamily="49" charset="0"/>
              </a:rPr>
              <a:t>bl</a:t>
            </a:r>
            <a:r>
              <a:rPr lang="en-US" altLang="en-US" sz="2000" b="1" dirty="0">
                <a:solidFill>
                  <a:srgbClr val="C00000"/>
                </a:solidFill>
                <a:latin typeface="Courier New" pitchFamily="49" charset="0"/>
              </a:rPr>
              <a:t> &gt; cl)</a:t>
            </a:r>
          </a:p>
          <a:p>
            <a:pPr eaLnBrk="1" fontAlgn="base" hangingPunct="1">
              <a:lnSpc>
                <a:spcPct val="90000"/>
              </a:lnSpc>
              <a:spcAft>
                <a:spcPct val="0"/>
              </a:spcAft>
              <a:buClr>
                <a:srgbClr val="FFFFFF"/>
              </a:buClr>
              <a:buFontTx/>
              <a:buNone/>
            </a:pPr>
            <a:r>
              <a:rPr lang="en-US" altLang="en-US" sz="2000" b="1" dirty="0">
                <a:solidFill>
                  <a:srgbClr val="C00000"/>
                </a:solidFill>
                <a:latin typeface="Courier New" pitchFamily="49" charset="0"/>
              </a:rPr>
              <a:t>  X = 1;</a:t>
            </a:r>
          </a:p>
          <a:p>
            <a:pPr eaLnBrk="1" fontAlgn="base" hangingPunct="1">
              <a:lnSpc>
                <a:spcPct val="50000"/>
              </a:lnSpc>
              <a:spcBef>
                <a:spcPct val="50000"/>
              </a:spcBef>
              <a:spcAft>
                <a:spcPct val="0"/>
              </a:spcAft>
              <a:buClrTx/>
              <a:buFontTx/>
              <a:buNone/>
            </a:pPr>
            <a:endParaRPr lang="en-US" altLang="en-US" sz="2000" b="1" dirty="0">
              <a:solidFill>
                <a:srgbClr val="C00000"/>
              </a:solidFill>
              <a:latin typeface="Courier New" pitchFamily="49" charset="0"/>
            </a:endParaRPr>
          </a:p>
        </p:txBody>
      </p:sp>
      <p:sp>
        <p:nvSpPr>
          <p:cNvPr id="6" name="TextBox 5"/>
          <p:cNvSpPr txBox="1"/>
          <p:nvPr/>
        </p:nvSpPr>
        <p:spPr>
          <a:xfrm>
            <a:off x="152400" y="613348"/>
            <a:ext cx="8839200" cy="1015663"/>
          </a:xfrm>
          <a:prstGeom prst="rect">
            <a:avLst/>
          </a:prstGeom>
          <a:noFill/>
        </p:spPr>
        <p:txBody>
          <a:bodyPr wrap="square" rtlCol="0">
            <a:spAutoFit/>
          </a:bodyPr>
          <a:lstStyle/>
          <a:p>
            <a:r>
              <a:rPr lang="en-US" sz="2000" b="1" dirty="0">
                <a:solidFill>
                  <a:srgbClr val="000000"/>
                </a:solidFill>
              </a:rPr>
              <a:t>OR condition is True if either Condition_1 or Condition_2 is True or both of them is True. Its only False when both conditions are false</a:t>
            </a:r>
          </a:p>
          <a:p>
            <a:endParaRPr lang="en-US" sz="2000" dirty="0"/>
          </a:p>
        </p:txBody>
      </p:sp>
    </p:spTree>
    <p:extLst>
      <p:ext uri="{BB962C8B-B14F-4D97-AF65-F5344CB8AC3E}">
        <p14:creationId xmlns:p14="http://schemas.microsoft.com/office/powerpoint/2010/main" val="191215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304800" y="7620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en-US" sz="2800" i="1" dirty="0">
                <a:solidFill>
                  <a:srgbClr val="000000"/>
                </a:solidFill>
              </a:rPr>
              <a:t>char </a:t>
            </a:r>
            <a:r>
              <a:rPr lang="en-US" sz="2800" i="1" dirty="0" err="1">
                <a:solidFill>
                  <a:srgbClr val="000000"/>
                </a:solidFill>
              </a:rPr>
              <a:t>n,k</a:t>
            </a:r>
            <a:r>
              <a:rPr lang="en-US" sz="2800" i="1" dirty="0">
                <a:solidFill>
                  <a:srgbClr val="000000"/>
                </a:solidFill>
              </a:rPr>
              <a:t>; unsigned </a:t>
            </a:r>
            <a:r>
              <a:rPr lang="en-US" sz="2800" i="1" dirty="0" err="1">
                <a:solidFill>
                  <a:srgbClr val="000000"/>
                </a:solidFill>
              </a:rPr>
              <a:t>int</a:t>
            </a:r>
            <a:r>
              <a:rPr lang="en-US" sz="2800" i="1" dirty="0">
                <a:solidFill>
                  <a:srgbClr val="000000"/>
                </a:solidFill>
              </a:rPr>
              <a:t> w;</a:t>
            </a:r>
          </a:p>
          <a:p>
            <a:pPr marL="342900" indent="-342900" fontAlgn="base">
              <a:spcBef>
                <a:spcPct val="20000"/>
              </a:spcBef>
              <a:spcAft>
                <a:spcPct val="0"/>
              </a:spcAft>
            </a:pPr>
            <a:r>
              <a:rPr lang="en-US" sz="2800" i="1" dirty="0">
                <a:solidFill>
                  <a:srgbClr val="000000"/>
                </a:solidFill>
              </a:rPr>
              <a:t>if (n&lt;&gt;k || w&lt;=10)</a:t>
            </a:r>
          </a:p>
          <a:p>
            <a:pPr marL="342900" indent="-342900" fontAlgn="base">
              <a:spcBef>
                <a:spcPct val="20000"/>
              </a:spcBef>
              <a:spcAft>
                <a:spcPct val="0"/>
              </a:spcAft>
            </a:pPr>
            <a:r>
              <a:rPr lang="en-US" sz="2800" i="1" dirty="0">
                <a:solidFill>
                  <a:srgbClr val="000000"/>
                </a:solidFill>
              </a:rPr>
              <a:t>	whatever();</a:t>
            </a:r>
          </a:p>
          <a:p>
            <a:pPr marL="342900" indent="-342900" fontAlgn="base">
              <a:spcBef>
                <a:spcPct val="20000"/>
              </a:spcBef>
              <a:spcAft>
                <a:spcPct val="0"/>
              </a:spcAft>
              <a:buFontTx/>
              <a:buChar char="•"/>
            </a:pPr>
            <a:r>
              <a:rPr lang="en-US" sz="2800" dirty="0">
                <a:solidFill>
                  <a:srgbClr val="000000"/>
                </a:solidFill>
              </a:rPr>
              <a:t>This example uses short-circuit evaluation</a:t>
            </a:r>
          </a:p>
          <a:p>
            <a:pPr marL="742950" lvl="1" indent="-285750" fontAlgn="base">
              <a:spcBef>
                <a:spcPct val="20000"/>
              </a:spcBef>
              <a:spcAft>
                <a:spcPct val="0"/>
              </a:spcAft>
              <a:buFontTx/>
              <a:buChar char="›"/>
            </a:pPr>
            <a:r>
              <a:rPr lang="en-US" sz="2400" dirty="0">
                <a:solidFill>
                  <a:srgbClr val="000000"/>
                </a:solidFill>
              </a:rPr>
              <a:t>if the first condition is true it immediately skips to the then-part</a:t>
            </a:r>
          </a:p>
        </p:txBody>
      </p:sp>
      <p:sp>
        <p:nvSpPr>
          <p:cNvPr id="36868" name="Rectangle 4"/>
          <p:cNvSpPr>
            <a:spLocks noChangeArrowheads="1"/>
          </p:cNvSpPr>
          <p:nvPr/>
        </p:nvSpPr>
        <p:spPr bwMode="auto">
          <a:xfrm>
            <a:off x="4615722" y="742013"/>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lnSpc>
                <a:spcPct val="90000"/>
              </a:lnSpc>
              <a:spcBef>
                <a:spcPct val="20000"/>
              </a:spcBef>
              <a:spcAft>
                <a:spcPct val="0"/>
              </a:spcAft>
            </a:pPr>
            <a:r>
              <a:rPr lang="en-US" sz="2400" b="1" dirty="0">
                <a:solidFill>
                  <a:srgbClr val="000000"/>
                </a:solidFill>
                <a:latin typeface="Courier New" pitchFamily="49" charset="0"/>
              </a:rPr>
              <a:t>;if(n&lt;&gt;k||w&lt;=10)</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ah,n</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cmp</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ah,k</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jne</a:t>
            </a:r>
            <a:r>
              <a:rPr lang="en-US" sz="2400" b="1" dirty="0">
                <a:solidFill>
                  <a:srgbClr val="000000"/>
                </a:solidFill>
                <a:latin typeface="Courier New" pitchFamily="49" charset="0"/>
              </a:rPr>
              <a:t> then_</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cmp</a:t>
            </a:r>
            <a:r>
              <a:rPr lang="en-US" sz="2400" b="1" dirty="0">
                <a:solidFill>
                  <a:srgbClr val="000000"/>
                </a:solidFill>
                <a:latin typeface="Courier New" pitchFamily="49" charset="0"/>
              </a:rPr>
              <a:t> w,10</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ja</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end_if</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then_:</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call whatever</a:t>
            </a:r>
          </a:p>
          <a:p>
            <a:pPr marL="342900" indent="-342900" fontAlgn="base">
              <a:lnSpc>
                <a:spcPct val="90000"/>
              </a:lnSpc>
              <a:spcBef>
                <a:spcPct val="20000"/>
              </a:spcBef>
              <a:spcAft>
                <a:spcPct val="0"/>
              </a:spcAft>
            </a:pPr>
            <a:r>
              <a:rPr lang="en-US" sz="2400" b="1" dirty="0" err="1">
                <a:solidFill>
                  <a:srgbClr val="000000"/>
                </a:solidFill>
                <a:latin typeface="Courier New" pitchFamily="49" charset="0"/>
              </a:rPr>
              <a:t>end_if</a:t>
            </a:r>
            <a:r>
              <a:rPr lang="en-US" sz="2400" b="1" dirty="0">
                <a:solidFill>
                  <a:srgbClr val="000000"/>
                </a:solidFill>
                <a:latin typeface="Courier New" pitchFamily="49" charset="0"/>
              </a:rPr>
              <a:t>:</a:t>
            </a:r>
            <a:endParaRPr lang="en-US" sz="2800" dirty="0">
              <a:solidFill>
                <a:srgbClr val="000000"/>
              </a:solidFill>
            </a:endParaRPr>
          </a:p>
          <a:p>
            <a:pPr marL="342900" indent="-342900" fontAlgn="base">
              <a:spcBef>
                <a:spcPct val="20000"/>
              </a:spcBef>
              <a:spcAft>
                <a:spcPct val="0"/>
              </a:spcAft>
              <a:buFontTx/>
              <a:buChar char="•"/>
            </a:pPr>
            <a:endParaRPr lang="en-US" sz="2800" dirty="0">
              <a:solidFill>
                <a:srgbClr val="000000"/>
              </a:solidFill>
            </a:endParaRPr>
          </a:p>
        </p:txBody>
      </p:sp>
      <p:sp>
        <p:nvSpPr>
          <p:cNvPr id="5" name="Rectangle 2"/>
          <p:cNvSpPr txBox="1">
            <a:spLocks noChangeArrowheads="1"/>
          </p:cNvSpPr>
          <p:nvPr/>
        </p:nvSpPr>
        <p:spPr bwMode="auto">
          <a:xfrm>
            <a:off x="717030" y="2499"/>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rPr>
              <a:t>Compound Expression with OR</a:t>
            </a:r>
            <a:endParaRPr kumimoji="0" lang="en-US" altLang="en-US" sz="24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endParaRPr>
          </a:p>
        </p:txBody>
      </p:sp>
    </p:spTree>
    <p:extLst>
      <p:ext uri="{BB962C8B-B14F-4D97-AF65-F5344CB8AC3E}">
        <p14:creationId xmlns:p14="http://schemas.microsoft.com/office/powerpoint/2010/main" val="4195593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0"/>
            <a:ext cx="8915400" cy="701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b="1">
                <a:solidFill>
                  <a:srgbClr val="000000"/>
                </a:solidFill>
              </a:rPr>
              <a:t>Example: Read a character , and if its “y” OR “Y” , display it ; else the     program.                                       </a:t>
            </a:r>
          </a:p>
          <a:p>
            <a:pPr eaLnBrk="1" fontAlgn="base" hangingPunct="1">
              <a:spcBef>
                <a:spcPct val="0"/>
              </a:spcBef>
              <a:spcAft>
                <a:spcPct val="0"/>
              </a:spcAft>
            </a:pPr>
            <a:r>
              <a:rPr lang="en-US" b="1">
                <a:solidFill>
                  <a:srgbClr val="000000"/>
                </a:solidFill>
              </a:rPr>
              <a:t>                                                                      Pseudo Algorithm:</a:t>
            </a:r>
          </a:p>
          <a:p>
            <a:pPr eaLnBrk="1" fontAlgn="base" hangingPunct="1">
              <a:spcBef>
                <a:spcPct val="0"/>
              </a:spcBef>
              <a:spcAft>
                <a:spcPct val="0"/>
              </a:spcAft>
            </a:pPr>
            <a:r>
              <a:rPr lang="en-US" b="1">
                <a:solidFill>
                  <a:srgbClr val="000000"/>
                </a:solidFill>
              </a:rPr>
              <a:t> .</a:t>
            </a:r>
            <a:r>
              <a:rPr lang="en-US" sz="2000">
                <a:solidFill>
                  <a:srgbClr val="000000"/>
                </a:solidFill>
              </a:rPr>
              <a:t>model small                                          Read a character ( into AL)                                           </a:t>
            </a:r>
          </a:p>
          <a:p>
            <a:pPr eaLnBrk="1" fontAlgn="base" hangingPunct="1">
              <a:spcBef>
                <a:spcPct val="0"/>
              </a:spcBef>
              <a:spcAft>
                <a:spcPct val="0"/>
              </a:spcAft>
            </a:pPr>
            <a:r>
              <a:rPr lang="en-US" sz="2000">
                <a:solidFill>
                  <a:srgbClr val="000000"/>
                </a:solidFill>
              </a:rPr>
              <a:t>.stack 100 h                                           IF ( character=“y”) OR ( character=“Y”)</a:t>
            </a:r>
          </a:p>
          <a:p>
            <a:pPr eaLnBrk="1" fontAlgn="base" hangingPunct="1">
              <a:spcBef>
                <a:spcPct val="0"/>
              </a:spcBef>
              <a:spcAft>
                <a:spcPct val="0"/>
              </a:spcAft>
            </a:pPr>
            <a:r>
              <a:rPr lang="en-US" sz="2000">
                <a:solidFill>
                  <a:srgbClr val="000000"/>
                </a:solidFill>
              </a:rPr>
              <a:t>.code                                                      THEN display it</a:t>
            </a:r>
          </a:p>
          <a:p>
            <a:pPr eaLnBrk="1" fontAlgn="base" hangingPunct="1">
              <a:spcBef>
                <a:spcPct val="0"/>
              </a:spcBef>
              <a:spcAft>
                <a:spcPct val="0"/>
              </a:spcAft>
            </a:pPr>
            <a:r>
              <a:rPr lang="en-US" sz="2000">
                <a:solidFill>
                  <a:srgbClr val="000000"/>
                </a:solidFill>
              </a:rPr>
              <a:t>Main proc                                               ELSE terminate the program</a:t>
            </a:r>
          </a:p>
          <a:p>
            <a:pPr eaLnBrk="1" fontAlgn="base" hangingPunct="1">
              <a:spcBef>
                <a:spcPct val="0"/>
              </a:spcBef>
              <a:spcAft>
                <a:spcPct val="0"/>
              </a:spcAft>
            </a:pPr>
            <a:r>
              <a:rPr lang="en-US" sz="2000">
                <a:solidFill>
                  <a:srgbClr val="000000"/>
                </a:solidFill>
              </a:rPr>
              <a:t>Mov Ah,1                                                End_if </a:t>
            </a:r>
          </a:p>
          <a:p>
            <a:pPr eaLnBrk="1" fontAlgn="base" hangingPunct="1">
              <a:spcBef>
                <a:spcPct val="0"/>
              </a:spcBef>
              <a:spcAft>
                <a:spcPct val="0"/>
              </a:spcAft>
            </a:pPr>
            <a:r>
              <a:rPr lang="en-US" sz="2000">
                <a:solidFill>
                  <a:srgbClr val="000000"/>
                </a:solidFill>
              </a:rPr>
              <a:t>Int 21h</a:t>
            </a:r>
          </a:p>
          <a:p>
            <a:pPr eaLnBrk="1" fontAlgn="base" hangingPunct="1">
              <a:spcBef>
                <a:spcPct val="0"/>
              </a:spcBef>
              <a:spcAft>
                <a:spcPct val="0"/>
              </a:spcAft>
            </a:pPr>
            <a:r>
              <a:rPr lang="en-US" sz="2000">
                <a:solidFill>
                  <a:srgbClr val="000000"/>
                </a:solidFill>
              </a:rPr>
              <a:t>CMP AL,”y” ;  IF ( character=“y”) OR ( character=“Y”)</a:t>
            </a:r>
          </a:p>
          <a:p>
            <a:pPr eaLnBrk="1" fontAlgn="base" hangingPunct="1">
              <a:spcBef>
                <a:spcPct val="0"/>
              </a:spcBef>
              <a:spcAft>
                <a:spcPct val="0"/>
              </a:spcAft>
            </a:pPr>
            <a:r>
              <a:rPr lang="en-US" sz="2000">
                <a:solidFill>
                  <a:srgbClr val="000000"/>
                </a:solidFill>
              </a:rPr>
              <a:t> JE THEN </a:t>
            </a:r>
          </a:p>
          <a:p>
            <a:pPr eaLnBrk="1" fontAlgn="base" hangingPunct="1">
              <a:spcBef>
                <a:spcPct val="0"/>
              </a:spcBef>
              <a:spcAft>
                <a:spcPct val="0"/>
              </a:spcAft>
            </a:pPr>
            <a:r>
              <a:rPr lang="en-US" sz="2000">
                <a:solidFill>
                  <a:srgbClr val="000000"/>
                </a:solidFill>
              </a:rPr>
              <a:t>CMP AL , “Y”  </a:t>
            </a:r>
          </a:p>
          <a:p>
            <a:pPr eaLnBrk="1" fontAlgn="base" hangingPunct="1">
              <a:spcBef>
                <a:spcPct val="0"/>
              </a:spcBef>
              <a:spcAft>
                <a:spcPct val="0"/>
              </a:spcAft>
            </a:pPr>
            <a:r>
              <a:rPr lang="en-US" sz="2000">
                <a:solidFill>
                  <a:srgbClr val="000000"/>
                </a:solidFill>
              </a:rPr>
              <a:t>JE THEN</a:t>
            </a:r>
          </a:p>
          <a:p>
            <a:pPr eaLnBrk="1" fontAlgn="base" hangingPunct="1">
              <a:spcBef>
                <a:spcPct val="0"/>
              </a:spcBef>
              <a:spcAft>
                <a:spcPct val="0"/>
              </a:spcAft>
            </a:pPr>
            <a:r>
              <a:rPr lang="en-US" sz="2000">
                <a:solidFill>
                  <a:srgbClr val="000000"/>
                </a:solidFill>
              </a:rPr>
              <a:t>JMP ELSE_</a:t>
            </a:r>
          </a:p>
          <a:p>
            <a:pPr eaLnBrk="1" fontAlgn="base" hangingPunct="1">
              <a:spcBef>
                <a:spcPct val="0"/>
              </a:spcBef>
              <a:spcAft>
                <a:spcPct val="0"/>
              </a:spcAft>
            </a:pPr>
            <a:r>
              <a:rPr lang="en-US" sz="2000">
                <a:solidFill>
                  <a:srgbClr val="000000"/>
                </a:solidFill>
              </a:rPr>
              <a:t>THEN:  MOV AH,2</a:t>
            </a:r>
          </a:p>
          <a:p>
            <a:pPr eaLnBrk="1" fontAlgn="base" hangingPunct="1">
              <a:spcBef>
                <a:spcPct val="0"/>
              </a:spcBef>
              <a:spcAft>
                <a:spcPct val="0"/>
              </a:spcAft>
            </a:pPr>
            <a:r>
              <a:rPr lang="en-US" sz="2000">
                <a:solidFill>
                  <a:srgbClr val="000000"/>
                </a:solidFill>
              </a:rPr>
              <a:t>             MOV DL,AL</a:t>
            </a:r>
          </a:p>
          <a:p>
            <a:pPr eaLnBrk="1" fontAlgn="base" hangingPunct="1">
              <a:spcBef>
                <a:spcPct val="0"/>
              </a:spcBef>
              <a:spcAft>
                <a:spcPct val="0"/>
              </a:spcAft>
            </a:pPr>
            <a:r>
              <a:rPr lang="en-US" sz="2000">
                <a:solidFill>
                  <a:srgbClr val="000000"/>
                </a:solidFill>
              </a:rPr>
              <a:t>               INT 21h</a:t>
            </a:r>
          </a:p>
          <a:p>
            <a:pPr eaLnBrk="1" fontAlgn="base" hangingPunct="1">
              <a:spcBef>
                <a:spcPct val="0"/>
              </a:spcBef>
              <a:spcAft>
                <a:spcPct val="0"/>
              </a:spcAft>
            </a:pPr>
            <a:r>
              <a:rPr lang="en-US" sz="2000">
                <a:solidFill>
                  <a:srgbClr val="000000"/>
                </a:solidFill>
              </a:rPr>
              <a:t>               ELSE_: MOV AH,4Ch</a:t>
            </a:r>
          </a:p>
          <a:p>
            <a:pPr eaLnBrk="1" fontAlgn="base" hangingPunct="1">
              <a:spcBef>
                <a:spcPct val="0"/>
              </a:spcBef>
              <a:spcAft>
                <a:spcPct val="0"/>
              </a:spcAft>
            </a:pPr>
            <a:r>
              <a:rPr lang="en-US" sz="2000">
                <a:solidFill>
                  <a:srgbClr val="000000"/>
                </a:solidFill>
              </a:rPr>
              <a:t>              INT 21h</a:t>
            </a:r>
          </a:p>
          <a:p>
            <a:pPr eaLnBrk="1" fontAlgn="base" hangingPunct="1">
              <a:spcBef>
                <a:spcPct val="0"/>
              </a:spcBef>
              <a:spcAft>
                <a:spcPct val="0"/>
              </a:spcAft>
            </a:pPr>
            <a:r>
              <a:rPr lang="en-US" sz="2000">
                <a:solidFill>
                  <a:srgbClr val="000000"/>
                </a:solidFill>
              </a:rPr>
              <a:t>END_IF</a:t>
            </a:r>
          </a:p>
          <a:p>
            <a:pPr eaLnBrk="1" fontAlgn="base" hangingPunct="1">
              <a:spcBef>
                <a:spcPct val="0"/>
              </a:spcBef>
              <a:spcAft>
                <a:spcPct val="0"/>
              </a:spcAft>
            </a:pPr>
            <a:r>
              <a:rPr lang="en-US" sz="2000">
                <a:solidFill>
                  <a:srgbClr val="000000"/>
                </a:solidFill>
              </a:rPr>
              <a:t> main Endp</a:t>
            </a:r>
          </a:p>
          <a:p>
            <a:pPr eaLnBrk="1" fontAlgn="base" hangingPunct="1">
              <a:spcBef>
                <a:spcPct val="0"/>
              </a:spcBef>
              <a:spcAft>
                <a:spcPct val="0"/>
              </a:spcAft>
            </a:pPr>
            <a:r>
              <a:rPr lang="en-US" sz="2000">
                <a:solidFill>
                  <a:srgbClr val="000000"/>
                </a:solidFill>
              </a:rPr>
              <a:t> end main</a:t>
            </a:r>
          </a:p>
          <a:p>
            <a:pPr eaLnBrk="1" fontAlgn="base" hangingPunct="1">
              <a:spcBef>
                <a:spcPct val="0"/>
              </a:spcBef>
              <a:spcAft>
                <a:spcPct val="0"/>
              </a:spcAft>
            </a:pPr>
            <a:endParaRPr lang="en-US" sz="2000">
              <a:solidFill>
                <a:srgbClr val="000000"/>
              </a:solidFill>
            </a:endParaRPr>
          </a:p>
        </p:txBody>
      </p:sp>
    </p:spTree>
    <p:extLst>
      <p:ext uri="{BB962C8B-B14F-4D97-AF65-F5344CB8AC3E}">
        <p14:creationId xmlns:p14="http://schemas.microsoft.com/office/powerpoint/2010/main" val="3459123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28600" y="0"/>
            <a:ext cx="845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buFontTx/>
              <a:buBlip>
                <a:blip r:embed="rId3"/>
              </a:buBlip>
            </a:pPr>
            <a:r>
              <a:rPr lang="en-US" sz="2000" b="1">
                <a:solidFill>
                  <a:srgbClr val="000000"/>
                </a:solidFill>
              </a:rPr>
              <a:t> Looping Structures:</a:t>
            </a:r>
          </a:p>
          <a:p>
            <a:pPr eaLnBrk="1" fontAlgn="base" hangingPunct="1">
              <a:spcBef>
                <a:spcPct val="0"/>
              </a:spcBef>
              <a:spcAft>
                <a:spcPct val="0"/>
              </a:spcAft>
            </a:pPr>
            <a:r>
              <a:rPr lang="en-US" sz="2000" b="1">
                <a:solidFill>
                  <a:srgbClr val="000000"/>
                </a:solidFill>
              </a:rPr>
              <a:t>A loop is a sequence of instructions that is repeated . The number of times to repeat may be </a:t>
            </a:r>
            <a:r>
              <a:rPr lang="en-US" sz="2000" b="1" u="sng">
                <a:solidFill>
                  <a:srgbClr val="FF0000"/>
                </a:solidFill>
              </a:rPr>
              <a:t>known in advance</a:t>
            </a:r>
            <a:r>
              <a:rPr lang="en-US" sz="2000" b="1">
                <a:solidFill>
                  <a:srgbClr val="000000"/>
                </a:solidFill>
              </a:rPr>
              <a:t> or it </a:t>
            </a:r>
            <a:r>
              <a:rPr lang="en-US" sz="2000" b="1" u="sng">
                <a:solidFill>
                  <a:srgbClr val="FF0000"/>
                </a:solidFill>
              </a:rPr>
              <a:t>may depend on condition</a:t>
            </a:r>
            <a:r>
              <a:rPr lang="en-US" b="1" u="sng">
                <a:solidFill>
                  <a:srgbClr val="FF0000"/>
                </a:solidFill>
              </a:rPr>
              <a:t> </a:t>
            </a:r>
          </a:p>
        </p:txBody>
      </p:sp>
      <p:sp>
        <p:nvSpPr>
          <p:cNvPr id="38915" name="Rectangle 3"/>
          <p:cNvSpPr>
            <a:spLocks noChangeArrowheads="1"/>
          </p:cNvSpPr>
          <p:nvPr/>
        </p:nvSpPr>
        <p:spPr bwMode="auto">
          <a:xfrm>
            <a:off x="304800" y="1447800"/>
            <a:ext cx="472440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FontTx/>
              <a:buBlip>
                <a:blip r:embed="rId3"/>
              </a:buBlip>
            </a:pPr>
            <a:r>
              <a:rPr lang="en-US" sz="2800" b="1">
                <a:solidFill>
                  <a:srgbClr val="000000"/>
                </a:solidFill>
              </a:rPr>
              <a:t> </a:t>
            </a:r>
            <a:r>
              <a:rPr lang="en-US" sz="2200" b="1">
                <a:solidFill>
                  <a:srgbClr val="000000"/>
                </a:solidFill>
              </a:rPr>
              <a:t>FOR- LOOP: </a:t>
            </a:r>
          </a:p>
          <a:p>
            <a:pPr marL="342900" indent="-342900" algn="just" fontAlgn="base">
              <a:spcBef>
                <a:spcPct val="20000"/>
              </a:spcBef>
              <a:spcAft>
                <a:spcPct val="0"/>
              </a:spcAft>
            </a:pPr>
            <a:r>
              <a:rPr lang="en-US" sz="2200" b="1">
                <a:solidFill>
                  <a:srgbClr val="000000"/>
                </a:solidFill>
              </a:rPr>
              <a:t>     In this loop structure, the loop  statements  are repeated a known number of times called count_controlled loop, </a:t>
            </a:r>
          </a:p>
          <a:p>
            <a:pPr marL="342900" indent="-342900" algn="just" fontAlgn="base">
              <a:spcBef>
                <a:spcPct val="20000"/>
              </a:spcBef>
              <a:spcAft>
                <a:spcPct val="0"/>
              </a:spcAft>
            </a:pPr>
            <a:r>
              <a:rPr lang="en-US" sz="2200" b="1">
                <a:solidFill>
                  <a:srgbClr val="000000"/>
                </a:solidFill>
              </a:rPr>
              <a:t> </a:t>
            </a:r>
            <a:r>
              <a:rPr lang="en-US" sz="2200" b="1">
                <a:solidFill>
                  <a:srgbClr val="FF0000"/>
                </a:solidFill>
              </a:rPr>
              <a:t>FOR</a:t>
            </a:r>
            <a:r>
              <a:rPr lang="en-US" sz="2200" b="1">
                <a:solidFill>
                  <a:srgbClr val="000000"/>
                </a:solidFill>
              </a:rPr>
              <a:t> loop_count </a:t>
            </a:r>
            <a:r>
              <a:rPr lang="en-US" sz="2200" b="1">
                <a:solidFill>
                  <a:srgbClr val="FF0000"/>
                </a:solidFill>
              </a:rPr>
              <a:t>DO</a:t>
            </a:r>
          </a:p>
          <a:p>
            <a:pPr marL="342900" indent="-342900" algn="just" fontAlgn="base">
              <a:spcBef>
                <a:spcPct val="20000"/>
              </a:spcBef>
              <a:spcAft>
                <a:spcPct val="0"/>
              </a:spcAft>
            </a:pPr>
            <a:r>
              <a:rPr lang="en-US" sz="2200" b="1">
                <a:solidFill>
                  <a:srgbClr val="000000"/>
                </a:solidFill>
              </a:rPr>
              <a:t>Statement;</a:t>
            </a:r>
          </a:p>
          <a:p>
            <a:pPr marL="342900" indent="-342900" algn="just" fontAlgn="base">
              <a:spcBef>
                <a:spcPct val="20000"/>
              </a:spcBef>
              <a:spcAft>
                <a:spcPct val="0"/>
              </a:spcAft>
            </a:pPr>
            <a:r>
              <a:rPr lang="en-US" sz="2200" b="1">
                <a:solidFill>
                  <a:srgbClr val="000000"/>
                </a:solidFill>
              </a:rPr>
              <a:t>END_ FOR </a:t>
            </a:r>
          </a:p>
          <a:p>
            <a:pPr marL="342900" indent="-342900" algn="just" fontAlgn="base">
              <a:spcBef>
                <a:spcPct val="20000"/>
              </a:spcBef>
              <a:spcAft>
                <a:spcPct val="0"/>
              </a:spcAft>
            </a:pPr>
            <a:r>
              <a:rPr lang="en-US" sz="2200" b="1">
                <a:solidFill>
                  <a:srgbClr val="000000"/>
                </a:solidFill>
              </a:rPr>
              <a:t>The LOOP is used to implement FOR loop . The syntax is:</a:t>
            </a:r>
          </a:p>
          <a:p>
            <a:pPr marL="342900" indent="-342900" algn="just" fontAlgn="base">
              <a:spcBef>
                <a:spcPct val="20000"/>
              </a:spcBef>
              <a:spcAft>
                <a:spcPct val="0"/>
              </a:spcAft>
            </a:pPr>
            <a:r>
              <a:rPr lang="en-US" sz="2200" b="1">
                <a:solidFill>
                  <a:srgbClr val="FF0000"/>
                </a:solidFill>
              </a:rPr>
              <a:t>LOOP</a:t>
            </a:r>
            <a:r>
              <a:rPr lang="en-US" sz="2200" b="1">
                <a:solidFill>
                  <a:srgbClr val="000000"/>
                </a:solidFill>
              </a:rPr>
              <a:t>  destination_label </a:t>
            </a:r>
          </a:p>
          <a:p>
            <a:pPr marL="342900" indent="-342900" fontAlgn="base">
              <a:spcBef>
                <a:spcPct val="20000"/>
              </a:spcBef>
              <a:spcAft>
                <a:spcPct val="0"/>
              </a:spcAft>
            </a:pPr>
            <a:endParaRPr lang="en-US" sz="2200">
              <a:solidFill>
                <a:srgbClr val="000000"/>
              </a:solidFill>
            </a:endParaRPr>
          </a:p>
        </p:txBody>
      </p:sp>
      <p:grpSp>
        <p:nvGrpSpPr>
          <p:cNvPr id="38916" name="Group 4"/>
          <p:cNvGrpSpPr>
            <a:grpSpLocks/>
          </p:cNvGrpSpPr>
          <p:nvPr/>
        </p:nvGrpSpPr>
        <p:grpSpPr bwMode="auto">
          <a:xfrm>
            <a:off x="6019800" y="1371600"/>
            <a:ext cx="2209800" cy="5105400"/>
            <a:chOff x="3792" y="864"/>
            <a:chExt cx="1392" cy="3216"/>
          </a:xfrm>
        </p:grpSpPr>
        <p:sp>
          <p:nvSpPr>
            <p:cNvPr id="38917" name="AutoShape 5"/>
            <p:cNvSpPr>
              <a:spLocks noChangeArrowheads="1"/>
            </p:cNvSpPr>
            <p:nvPr/>
          </p:nvSpPr>
          <p:spPr bwMode="auto">
            <a:xfrm>
              <a:off x="3840" y="1200"/>
              <a:ext cx="912" cy="432"/>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Initialize</a:t>
              </a:r>
            </a:p>
            <a:p>
              <a:pPr algn="ctr" fontAlgn="base">
                <a:spcBef>
                  <a:spcPct val="0"/>
                </a:spcBef>
                <a:spcAft>
                  <a:spcPct val="0"/>
                </a:spcAft>
              </a:pPr>
              <a:r>
                <a:rPr lang="en-US">
                  <a:solidFill>
                    <a:srgbClr val="000000"/>
                  </a:solidFill>
                  <a:latin typeface="Arial" charset="0"/>
                </a:rPr>
                <a:t>Count </a:t>
              </a:r>
            </a:p>
            <a:p>
              <a:pPr algn="ctr" fontAlgn="base">
                <a:spcBef>
                  <a:spcPct val="0"/>
                </a:spcBef>
                <a:spcAft>
                  <a:spcPct val="0"/>
                </a:spcAft>
              </a:pPr>
              <a:endParaRPr lang="en-US">
                <a:solidFill>
                  <a:srgbClr val="000000"/>
                </a:solidFill>
                <a:latin typeface="Arial" charset="0"/>
              </a:endParaRPr>
            </a:p>
          </p:txBody>
        </p:sp>
        <p:sp>
          <p:nvSpPr>
            <p:cNvPr id="38918" name="AutoShape 6"/>
            <p:cNvSpPr>
              <a:spLocks noChangeArrowheads="1"/>
            </p:cNvSpPr>
            <p:nvPr/>
          </p:nvSpPr>
          <p:spPr bwMode="auto">
            <a:xfrm>
              <a:off x="3840" y="1920"/>
              <a:ext cx="912"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Statement</a:t>
              </a:r>
            </a:p>
          </p:txBody>
        </p:sp>
        <p:sp>
          <p:nvSpPr>
            <p:cNvPr id="38919" name="AutoShape 7"/>
            <p:cNvSpPr>
              <a:spLocks noChangeArrowheads="1"/>
            </p:cNvSpPr>
            <p:nvPr/>
          </p:nvSpPr>
          <p:spPr bwMode="auto">
            <a:xfrm>
              <a:off x="3792" y="2592"/>
              <a:ext cx="1056"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Count=Count-1</a:t>
              </a:r>
            </a:p>
          </p:txBody>
        </p:sp>
        <p:sp>
          <p:nvSpPr>
            <p:cNvPr id="38920" name="AutoShape 8"/>
            <p:cNvSpPr>
              <a:spLocks noChangeArrowheads="1"/>
            </p:cNvSpPr>
            <p:nvPr/>
          </p:nvSpPr>
          <p:spPr bwMode="auto">
            <a:xfrm>
              <a:off x="3936" y="3312"/>
              <a:ext cx="864"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solidFill>
                    <a:srgbClr val="000000"/>
                  </a:solidFill>
                  <a:latin typeface="Arial" charset="0"/>
                </a:rPr>
                <a:t>Count=0</a:t>
              </a:r>
            </a:p>
          </p:txBody>
        </p:sp>
        <p:sp>
          <p:nvSpPr>
            <p:cNvPr id="38921" name="Line 9"/>
            <p:cNvSpPr>
              <a:spLocks noChangeShapeType="1"/>
            </p:cNvSpPr>
            <p:nvPr/>
          </p:nvSpPr>
          <p:spPr bwMode="auto">
            <a:xfrm>
              <a:off x="4272" y="158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2" name="Line 10"/>
            <p:cNvSpPr>
              <a:spLocks noChangeShapeType="1"/>
            </p:cNvSpPr>
            <p:nvPr/>
          </p:nvSpPr>
          <p:spPr bwMode="auto">
            <a:xfrm>
              <a:off x="4320" y="230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3" name="Line 11"/>
            <p:cNvSpPr>
              <a:spLocks noChangeShapeType="1"/>
            </p:cNvSpPr>
            <p:nvPr/>
          </p:nvSpPr>
          <p:spPr bwMode="auto">
            <a:xfrm>
              <a:off x="4368" y="2976"/>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4" name="Line 12"/>
            <p:cNvSpPr>
              <a:spLocks noChangeShapeType="1"/>
            </p:cNvSpPr>
            <p:nvPr/>
          </p:nvSpPr>
          <p:spPr bwMode="auto">
            <a:xfrm>
              <a:off x="4800" y="355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5" name="Line 13"/>
            <p:cNvSpPr>
              <a:spLocks noChangeShapeType="1"/>
            </p:cNvSpPr>
            <p:nvPr/>
          </p:nvSpPr>
          <p:spPr bwMode="auto">
            <a:xfrm flipV="1">
              <a:off x="5184" y="1680"/>
              <a:ext cx="0" cy="18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6" name="Line 14"/>
            <p:cNvSpPr>
              <a:spLocks noChangeShapeType="1"/>
            </p:cNvSpPr>
            <p:nvPr/>
          </p:nvSpPr>
          <p:spPr bwMode="auto">
            <a:xfrm flipH="1">
              <a:off x="4272" y="1680"/>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7" name="Line 15"/>
            <p:cNvSpPr>
              <a:spLocks noChangeShapeType="1"/>
            </p:cNvSpPr>
            <p:nvPr/>
          </p:nvSpPr>
          <p:spPr bwMode="auto">
            <a:xfrm>
              <a:off x="4272" y="8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sp>
          <p:nvSpPr>
            <p:cNvPr id="38928" name="Line 16"/>
            <p:cNvSpPr>
              <a:spLocks noChangeShapeType="1"/>
            </p:cNvSpPr>
            <p:nvPr/>
          </p:nvSpPr>
          <p:spPr bwMode="auto">
            <a:xfrm>
              <a:off x="4368" y="379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charset="0"/>
              </a:endParaRPr>
            </a:p>
          </p:txBody>
        </p:sp>
      </p:grpSp>
    </p:spTree>
    <p:extLst>
      <p:ext uri="{BB962C8B-B14F-4D97-AF65-F5344CB8AC3E}">
        <p14:creationId xmlns:p14="http://schemas.microsoft.com/office/powerpoint/2010/main" val="364363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a:ln>
                  <a:noFill/>
                </a:ln>
                <a:solidFill>
                  <a:srgbClr val="000000"/>
                </a:solidFill>
                <a:effectLst/>
                <a:uLnTx/>
                <a:uFillTx/>
                <a:latin typeface="Times New Roman"/>
                <a:ea typeface="+mj-ea"/>
                <a:cs typeface="+mj-cs"/>
              </a:rPr>
              <a:t>Range of Conditional Jumps</a:t>
            </a:r>
          </a:p>
        </p:txBody>
      </p:sp>
      <p:sp>
        <p:nvSpPr>
          <p:cNvPr id="3" name="Rectangle 3"/>
          <p:cNvSpPr txBox="1">
            <a:spLocks noChangeArrowheads="1"/>
          </p:cNvSpPr>
          <p:nvPr/>
        </p:nvSpPr>
        <p:spPr bwMode="auto">
          <a:xfrm>
            <a:off x="685800" y="1143000"/>
            <a:ext cx="8305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Times New Roman"/>
                <a:ea typeface="+mn-ea"/>
                <a:cs typeface="+mn-cs"/>
              </a:rPr>
              <a:t>All conditional jumps are SHORT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Times New Roman"/>
              </a:rPr>
              <a:t>range is -128 to +127 bytes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Times New Roman"/>
              </a:rPr>
              <a:t>80386+ allow larger distances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Times New Roman"/>
                <a:ea typeface="+mn-ea"/>
                <a:cs typeface="+mn-cs"/>
              </a:rPr>
              <a:t>Combine a conditional and unconditional jump to overcome this range limitation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Courier New" pitchFamily="49" charset="0"/>
                <a:ea typeface="+mn-ea"/>
                <a:cs typeface="+mn-cs"/>
              </a:rPr>
              <a:t>   </a:t>
            </a:r>
          </a:p>
        </p:txBody>
      </p:sp>
    </p:spTree>
    <p:extLst>
      <p:ext uri="{BB962C8B-B14F-4D97-AF65-F5344CB8AC3E}">
        <p14:creationId xmlns:p14="http://schemas.microsoft.com/office/powerpoint/2010/main" val="1711875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381000"/>
            <a:ext cx="8305800" cy="63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50000"/>
              </a:spcBef>
              <a:spcAft>
                <a:spcPct val="0"/>
              </a:spcAft>
            </a:pPr>
            <a:r>
              <a:rPr lang="en-US" sz="2000" b="1">
                <a:solidFill>
                  <a:srgbClr val="000000"/>
                </a:solidFill>
              </a:rPr>
              <a:t>The counter for loop is register CX , which is initialized to the value (loop_count) . Execution of the LOOP instruction cause CX to be decremented automatically. And if CX ≠ 0 , control transfers to destination_label .If CX =0, the next transition after LOOP is executed . The destination_label must precedes the LOOP instruction by more than 126 bytes as follows :</a:t>
            </a:r>
          </a:p>
          <a:p>
            <a:pPr algn="just" eaLnBrk="1" fontAlgn="base" hangingPunct="1">
              <a:lnSpc>
                <a:spcPct val="70000"/>
              </a:lnSpc>
              <a:spcBef>
                <a:spcPct val="50000"/>
              </a:spcBef>
              <a:spcAft>
                <a:spcPct val="0"/>
              </a:spcAft>
            </a:pPr>
            <a:r>
              <a:rPr lang="en-US" sz="2000" b="1">
                <a:solidFill>
                  <a:srgbClr val="000000"/>
                </a:solidFill>
              </a:rPr>
              <a:t>; initialize CX to loop_count</a:t>
            </a:r>
          </a:p>
          <a:p>
            <a:pPr algn="just" eaLnBrk="1" fontAlgn="base" hangingPunct="1">
              <a:lnSpc>
                <a:spcPct val="70000"/>
              </a:lnSpc>
              <a:spcBef>
                <a:spcPct val="50000"/>
              </a:spcBef>
              <a:spcAft>
                <a:spcPct val="0"/>
              </a:spcAft>
            </a:pPr>
            <a:r>
              <a:rPr lang="en-US" sz="2000" b="1">
                <a:solidFill>
                  <a:srgbClr val="000000"/>
                </a:solidFill>
              </a:rPr>
              <a:t>TOP:</a:t>
            </a:r>
          </a:p>
          <a:p>
            <a:pPr algn="just" eaLnBrk="1" fontAlgn="base" hangingPunct="1">
              <a:lnSpc>
                <a:spcPct val="70000"/>
              </a:lnSpc>
              <a:spcBef>
                <a:spcPct val="50000"/>
              </a:spcBef>
              <a:spcAft>
                <a:spcPct val="0"/>
              </a:spcAft>
            </a:pPr>
            <a:r>
              <a:rPr lang="en-US" sz="2000" b="1">
                <a:solidFill>
                  <a:srgbClr val="000000"/>
                </a:solidFill>
              </a:rPr>
              <a:t>; the body of the loop</a:t>
            </a:r>
          </a:p>
          <a:p>
            <a:pPr algn="just" eaLnBrk="1" fontAlgn="base" hangingPunct="1">
              <a:lnSpc>
                <a:spcPct val="70000"/>
              </a:lnSpc>
              <a:spcBef>
                <a:spcPct val="50000"/>
              </a:spcBef>
              <a:spcAft>
                <a:spcPct val="0"/>
              </a:spcAft>
            </a:pPr>
            <a:r>
              <a:rPr lang="en-US" sz="2000" b="1">
                <a:solidFill>
                  <a:srgbClr val="000000"/>
                </a:solidFill>
              </a:rPr>
              <a:t>LOOP TOP</a:t>
            </a:r>
          </a:p>
          <a:p>
            <a:pPr algn="just" eaLnBrk="1" fontAlgn="base" hangingPunct="1">
              <a:lnSpc>
                <a:spcPct val="70000"/>
              </a:lnSpc>
              <a:spcBef>
                <a:spcPct val="50000"/>
              </a:spcBef>
              <a:spcAft>
                <a:spcPct val="0"/>
              </a:spcAft>
            </a:pPr>
            <a:r>
              <a:rPr lang="en-US" sz="2000" b="1">
                <a:solidFill>
                  <a:srgbClr val="000000"/>
                </a:solidFill>
              </a:rPr>
              <a:t>Example: Write a count-controlled loop to display a raw of 80 asterisks </a:t>
            </a:r>
          </a:p>
          <a:p>
            <a:pPr algn="just" eaLnBrk="1" fontAlgn="base" hangingPunct="1">
              <a:lnSpc>
                <a:spcPct val="75000"/>
              </a:lnSpc>
              <a:spcBef>
                <a:spcPct val="50000"/>
              </a:spcBef>
              <a:spcAft>
                <a:spcPct val="0"/>
              </a:spcAft>
            </a:pPr>
            <a:r>
              <a:rPr lang="en-US" sz="2000" b="1">
                <a:solidFill>
                  <a:srgbClr val="000000"/>
                </a:solidFill>
              </a:rPr>
              <a:t>FOR 80 time DO              MOV CX,80 ; number of star to display</a:t>
            </a:r>
          </a:p>
          <a:p>
            <a:pPr algn="just" eaLnBrk="1" fontAlgn="base" hangingPunct="1">
              <a:lnSpc>
                <a:spcPct val="75000"/>
              </a:lnSpc>
              <a:spcBef>
                <a:spcPct val="50000"/>
              </a:spcBef>
              <a:spcAft>
                <a:spcPct val="0"/>
              </a:spcAft>
            </a:pPr>
            <a:r>
              <a:rPr lang="en-US" sz="2000" b="1">
                <a:solidFill>
                  <a:srgbClr val="000000"/>
                </a:solidFill>
              </a:rPr>
              <a:t>Display “*”                       MOV AH,2</a:t>
            </a:r>
          </a:p>
          <a:p>
            <a:pPr algn="just" eaLnBrk="1" fontAlgn="base" hangingPunct="1">
              <a:lnSpc>
                <a:spcPct val="75000"/>
              </a:lnSpc>
              <a:spcBef>
                <a:spcPct val="50000"/>
              </a:spcBef>
              <a:spcAft>
                <a:spcPct val="0"/>
              </a:spcAft>
            </a:pPr>
            <a:r>
              <a:rPr lang="en-US" sz="2000" b="1">
                <a:solidFill>
                  <a:srgbClr val="000000"/>
                </a:solidFill>
              </a:rPr>
              <a:t>END_FOR                        MOV DL,”*”</a:t>
            </a:r>
          </a:p>
          <a:p>
            <a:pPr algn="just" eaLnBrk="1" fontAlgn="base" hangingPunct="1">
              <a:lnSpc>
                <a:spcPct val="75000"/>
              </a:lnSpc>
              <a:spcBef>
                <a:spcPct val="50000"/>
              </a:spcBef>
              <a:spcAft>
                <a:spcPct val="0"/>
              </a:spcAft>
            </a:pPr>
            <a:r>
              <a:rPr lang="en-US" sz="2000" b="1">
                <a:solidFill>
                  <a:srgbClr val="000000"/>
                </a:solidFill>
              </a:rPr>
              <a:t>                                    TOP: INT 21 h</a:t>
            </a:r>
          </a:p>
          <a:p>
            <a:pPr algn="just" eaLnBrk="1" fontAlgn="base" hangingPunct="1">
              <a:spcBef>
                <a:spcPct val="50000"/>
              </a:spcBef>
              <a:spcAft>
                <a:spcPct val="0"/>
              </a:spcAft>
            </a:pPr>
            <a:r>
              <a:rPr lang="en-US" sz="2000" b="1">
                <a:solidFill>
                  <a:srgbClr val="000000"/>
                </a:solidFill>
              </a:rPr>
              <a:t>                                            LOOP  TOP</a:t>
            </a:r>
          </a:p>
          <a:p>
            <a:pPr algn="just" eaLnBrk="1" fontAlgn="base" hangingPunct="1">
              <a:spcBef>
                <a:spcPct val="50000"/>
              </a:spcBef>
              <a:spcAft>
                <a:spcPct val="0"/>
              </a:spcAft>
            </a:pPr>
            <a:endParaRPr lang="en-US" sz="2000" b="1">
              <a:solidFill>
                <a:srgbClr val="000000"/>
              </a:solidFill>
            </a:endParaRPr>
          </a:p>
        </p:txBody>
      </p:sp>
    </p:spTree>
    <p:extLst>
      <p:ext uri="{BB962C8B-B14F-4D97-AF65-F5344CB8AC3E}">
        <p14:creationId xmlns:p14="http://schemas.microsoft.com/office/powerpoint/2010/main" val="396460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381000"/>
            <a:ext cx="82296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50000"/>
              </a:spcBef>
              <a:spcAft>
                <a:spcPct val="0"/>
              </a:spcAft>
            </a:pPr>
            <a:r>
              <a:rPr lang="en-US" sz="2000" b="1" i="1" u="sng">
                <a:solidFill>
                  <a:srgbClr val="FF0000"/>
                </a:solidFill>
              </a:rPr>
              <a:t>NOTE</a:t>
            </a:r>
            <a:r>
              <a:rPr lang="en-US" sz="2000">
                <a:solidFill>
                  <a:srgbClr val="000000"/>
                </a:solidFill>
              </a:rPr>
              <a:t> : </a:t>
            </a:r>
            <a:r>
              <a:rPr lang="en-US" sz="2000" b="1" i="1">
                <a:solidFill>
                  <a:srgbClr val="000000"/>
                </a:solidFill>
              </a:rPr>
              <a:t>The for LOOP is executed at least once. If CX contain 0 when the  loop is entered , then the LOOP instruction cause CX to be decremented to FFFFh , and the LOOP then executed 65535 more times . To prevent this , the instruction JCXZ (Jump if CX is zero ) is used before the loop, thus:</a:t>
            </a:r>
          </a:p>
          <a:p>
            <a:pPr algn="just" eaLnBrk="1" fontAlgn="base" hangingPunct="1">
              <a:spcBef>
                <a:spcPct val="50000"/>
              </a:spcBef>
              <a:spcAft>
                <a:spcPct val="0"/>
              </a:spcAft>
            </a:pPr>
            <a:r>
              <a:rPr lang="en-US" sz="2000" b="1" i="1">
                <a:solidFill>
                  <a:srgbClr val="000000"/>
                </a:solidFill>
              </a:rPr>
              <a:t>Syntax: JCXZ      destination _label</a:t>
            </a:r>
          </a:p>
          <a:p>
            <a:pPr algn="just" eaLnBrk="1" fontAlgn="base" hangingPunct="1">
              <a:spcBef>
                <a:spcPct val="50000"/>
              </a:spcBef>
              <a:spcAft>
                <a:spcPct val="0"/>
              </a:spcAft>
            </a:pPr>
            <a:r>
              <a:rPr lang="en-US" sz="2000" b="1" i="1">
                <a:solidFill>
                  <a:srgbClr val="000000"/>
                </a:solidFill>
              </a:rPr>
              <a:t>Now if CX=0, control transfers to destination_label by passing the loop, thus:</a:t>
            </a:r>
          </a:p>
          <a:p>
            <a:pPr algn="just" eaLnBrk="1" fontAlgn="base" hangingPunct="1">
              <a:spcBef>
                <a:spcPct val="50000"/>
              </a:spcBef>
              <a:spcAft>
                <a:spcPct val="0"/>
              </a:spcAft>
            </a:pPr>
            <a:r>
              <a:rPr lang="en-US" sz="2000" b="1" i="1">
                <a:solidFill>
                  <a:srgbClr val="000000"/>
                </a:solidFill>
              </a:rPr>
              <a:t>JCXZ   SKIP</a:t>
            </a:r>
          </a:p>
          <a:p>
            <a:pPr algn="just" eaLnBrk="1" fontAlgn="base" hangingPunct="1">
              <a:spcBef>
                <a:spcPct val="50000"/>
              </a:spcBef>
              <a:spcAft>
                <a:spcPct val="0"/>
              </a:spcAft>
            </a:pPr>
            <a:r>
              <a:rPr lang="en-US" sz="2000" b="1" i="1">
                <a:solidFill>
                  <a:srgbClr val="000000"/>
                </a:solidFill>
              </a:rPr>
              <a:t>TOP:</a:t>
            </a:r>
          </a:p>
          <a:p>
            <a:pPr algn="just" eaLnBrk="1" fontAlgn="base" hangingPunct="1">
              <a:spcBef>
                <a:spcPct val="50000"/>
              </a:spcBef>
              <a:spcAft>
                <a:spcPct val="0"/>
              </a:spcAft>
            </a:pPr>
            <a:r>
              <a:rPr lang="en-US" sz="2000" b="1" i="1">
                <a:solidFill>
                  <a:srgbClr val="000000"/>
                </a:solidFill>
              </a:rPr>
              <a:t>; body of the loop</a:t>
            </a:r>
          </a:p>
          <a:p>
            <a:pPr algn="just" eaLnBrk="1" fontAlgn="base" hangingPunct="1">
              <a:spcBef>
                <a:spcPct val="50000"/>
              </a:spcBef>
              <a:spcAft>
                <a:spcPct val="0"/>
              </a:spcAft>
            </a:pPr>
            <a:r>
              <a:rPr lang="en-US" sz="2000" b="1" i="1">
                <a:solidFill>
                  <a:srgbClr val="000000"/>
                </a:solidFill>
              </a:rPr>
              <a:t>LOOP TOP</a:t>
            </a:r>
          </a:p>
          <a:p>
            <a:pPr algn="just" eaLnBrk="1" fontAlgn="base" hangingPunct="1">
              <a:spcBef>
                <a:spcPct val="50000"/>
              </a:spcBef>
              <a:spcAft>
                <a:spcPct val="0"/>
              </a:spcAft>
            </a:pPr>
            <a:r>
              <a:rPr lang="en-US" sz="2000" b="1" i="1">
                <a:solidFill>
                  <a:srgbClr val="000000"/>
                </a:solidFill>
              </a:rPr>
              <a:t>SKIP:</a:t>
            </a:r>
          </a:p>
          <a:p>
            <a:pPr algn="just" eaLnBrk="1" fontAlgn="base" hangingPunct="1">
              <a:spcBef>
                <a:spcPct val="50000"/>
              </a:spcBef>
              <a:spcAft>
                <a:spcPct val="0"/>
              </a:spcAft>
            </a:pPr>
            <a:endParaRPr lang="en-US" sz="2000" b="1" i="1">
              <a:solidFill>
                <a:srgbClr val="000000"/>
              </a:solidFill>
            </a:endParaRPr>
          </a:p>
        </p:txBody>
      </p:sp>
    </p:spTree>
    <p:extLst>
      <p:ext uri="{BB962C8B-B14F-4D97-AF65-F5344CB8AC3E}">
        <p14:creationId xmlns:p14="http://schemas.microsoft.com/office/powerpoint/2010/main" val="2358833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57200" y="10668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FontTx/>
              <a:buChar char="•"/>
            </a:pPr>
            <a:r>
              <a:rPr lang="en-US" sz="2800">
                <a:solidFill>
                  <a:srgbClr val="000000"/>
                </a:solidFill>
              </a:rPr>
              <a:t>LOOP </a:t>
            </a:r>
            <a:r>
              <a:rPr lang="en-US" sz="2800" i="1">
                <a:solidFill>
                  <a:srgbClr val="000000"/>
                </a:solidFill>
              </a:rPr>
              <a:t>destination</a:t>
            </a:r>
            <a:endParaRPr lang="en-US" sz="2800">
              <a:solidFill>
                <a:srgbClr val="000000"/>
              </a:solidFill>
            </a:endParaRPr>
          </a:p>
          <a:p>
            <a:pPr marL="742950" lvl="1" indent="-285750" fontAlgn="base">
              <a:spcBef>
                <a:spcPct val="20000"/>
              </a:spcBef>
              <a:spcAft>
                <a:spcPct val="0"/>
              </a:spcAft>
              <a:buFontTx/>
              <a:buChar char="›"/>
            </a:pPr>
            <a:r>
              <a:rPr lang="en-US" sz="2400">
                <a:solidFill>
                  <a:srgbClr val="000000"/>
                </a:solidFill>
              </a:rPr>
              <a:t>decrements CX but does not change any flags</a:t>
            </a:r>
          </a:p>
          <a:p>
            <a:pPr marL="742950" lvl="1" indent="-285750" fontAlgn="base">
              <a:spcBef>
                <a:spcPct val="20000"/>
              </a:spcBef>
              <a:spcAft>
                <a:spcPct val="0"/>
              </a:spcAft>
              <a:buFontTx/>
              <a:buChar char="›"/>
            </a:pPr>
            <a:r>
              <a:rPr lang="en-US" sz="2400">
                <a:solidFill>
                  <a:srgbClr val="000000"/>
                </a:solidFill>
              </a:rPr>
              <a:t>if CX is not zero after the decrement, control is transferred to the </a:t>
            </a:r>
            <a:r>
              <a:rPr lang="en-US" sz="2400" i="1">
                <a:solidFill>
                  <a:srgbClr val="000000"/>
                </a:solidFill>
              </a:rPr>
              <a:t>destination</a:t>
            </a:r>
            <a:r>
              <a:rPr lang="en-US" sz="2400">
                <a:solidFill>
                  <a:srgbClr val="000000"/>
                </a:solidFill>
              </a:rPr>
              <a:t> label</a:t>
            </a:r>
          </a:p>
          <a:p>
            <a:pPr marL="742950" lvl="1" indent="-285750" fontAlgn="base">
              <a:spcBef>
                <a:spcPct val="20000"/>
              </a:spcBef>
              <a:spcAft>
                <a:spcPct val="0"/>
              </a:spcAft>
              <a:buFontTx/>
              <a:buChar char="›"/>
            </a:pPr>
            <a:r>
              <a:rPr lang="en-US" sz="2400">
                <a:solidFill>
                  <a:srgbClr val="000000"/>
                </a:solidFill>
              </a:rPr>
              <a:t>This is a SHORT jump only</a:t>
            </a:r>
          </a:p>
        </p:txBody>
      </p:sp>
      <p:sp>
        <p:nvSpPr>
          <p:cNvPr id="39939" name="Rectangle 3"/>
          <p:cNvSpPr>
            <a:spLocks noChangeArrowheads="1"/>
          </p:cNvSpPr>
          <p:nvPr/>
        </p:nvSpPr>
        <p:spPr bwMode="auto">
          <a:xfrm>
            <a:off x="4572000" y="10668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en-US" sz="2800" i="1">
                <a:solidFill>
                  <a:srgbClr val="000000"/>
                </a:solidFill>
              </a:rPr>
              <a:t>for (x=9;x&gt;0;x--) n+=x;</a:t>
            </a:r>
          </a:p>
          <a:p>
            <a:pPr marL="342900" indent="-342900" fontAlgn="base">
              <a:lnSpc>
                <a:spcPct val="90000"/>
              </a:lnSpc>
              <a:spcBef>
                <a:spcPct val="20000"/>
              </a:spcBef>
              <a:spcAft>
                <a:spcPct val="0"/>
              </a:spcAft>
            </a:pPr>
            <a:endParaRPr lang="en-US" sz="2400" b="1">
              <a:solidFill>
                <a:srgbClr val="000000"/>
              </a:solidFill>
              <a:latin typeface="Courier New" pitchFamily="49" charset="0"/>
            </a:endParaRPr>
          </a:p>
          <a:p>
            <a:pPr marL="342900" indent="-342900" fontAlgn="base">
              <a:lnSpc>
                <a:spcPct val="90000"/>
              </a:lnSpc>
              <a:spcBef>
                <a:spcPct val="20000"/>
              </a:spcBef>
              <a:spcAft>
                <a:spcPct val="0"/>
              </a:spcAft>
            </a:pPr>
            <a:r>
              <a:rPr lang="en-US" sz="2400" b="1">
                <a:solidFill>
                  <a:srgbClr val="000000"/>
                </a:solidFill>
                <a:latin typeface="Courier New" pitchFamily="49" charset="0"/>
              </a:rPr>
              <a:t>;for(x=9;x&gt;0;x--)</a:t>
            </a:r>
          </a:p>
          <a:p>
            <a:pPr marL="342900" indent="-342900" fontAlgn="base">
              <a:lnSpc>
                <a:spcPct val="90000"/>
              </a:lnSpc>
              <a:spcBef>
                <a:spcPct val="20000"/>
              </a:spcBef>
              <a:spcAft>
                <a:spcPct val="0"/>
              </a:spcAft>
            </a:pPr>
            <a:r>
              <a:rPr lang="en-US" sz="2400" b="1">
                <a:solidFill>
                  <a:srgbClr val="000000"/>
                </a:solidFill>
                <a:latin typeface="Courier New" pitchFamily="49" charset="0"/>
              </a:rPr>
              <a:t>  mov cx,9</a:t>
            </a:r>
          </a:p>
          <a:p>
            <a:pPr marL="342900" indent="-342900" fontAlgn="base">
              <a:lnSpc>
                <a:spcPct val="90000"/>
              </a:lnSpc>
              <a:spcBef>
                <a:spcPct val="20000"/>
              </a:spcBef>
              <a:spcAft>
                <a:spcPct val="0"/>
              </a:spcAft>
            </a:pPr>
            <a:r>
              <a:rPr lang="en-US" sz="2400" b="1">
                <a:solidFill>
                  <a:srgbClr val="000000"/>
                </a:solidFill>
                <a:latin typeface="Courier New" pitchFamily="49" charset="0"/>
              </a:rPr>
              <a:t>top_loop:</a:t>
            </a:r>
          </a:p>
          <a:p>
            <a:pPr marL="342900" indent="-342900" fontAlgn="base">
              <a:lnSpc>
                <a:spcPct val="90000"/>
              </a:lnSpc>
              <a:spcBef>
                <a:spcPct val="20000"/>
              </a:spcBef>
              <a:spcAft>
                <a:spcPct val="0"/>
              </a:spcAft>
            </a:pPr>
            <a:r>
              <a:rPr lang="en-US" sz="2400" b="1">
                <a:solidFill>
                  <a:srgbClr val="000000"/>
                </a:solidFill>
                <a:latin typeface="Courier New" pitchFamily="49" charset="0"/>
              </a:rPr>
              <a:t>  add n,cx   ;n=n+x</a:t>
            </a:r>
          </a:p>
          <a:p>
            <a:pPr marL="342900" indent="-342900" fontAlgn="base">
              <a:lnSpc>
                <a:spcPct val="90000"/>
              </a:lnSpc>
              <a:spcBef>
                <a:spcPct val="20000"/>
              </a:spcBef>
              <a:spcAft>
                <a:spcPct val="0"/>
              </a:spcAft>
            </a:pPr>
            <a:r>
              <a:rPr lang="en-US" sz="2400" b="1">
                <a:solidFill>
                  <a:srgbClr val="000000"/>
                </a:solidFill>
                <a:latin typeface="Courier New" pitchFamily="49" charset="0"/>
              </a:rPr>
              <a:t>  loop top_loop</a:t>
            </a:r>
          </a:p>
        </p:txBody>
      </p:sp>
      <p:sp>
        <p:nvSpPr>
          <p:cNvPr id="39940" name="Rectangle 4"/>
          <p:cNvSpPr>
            <a:spLocks noChangeArrowheads="1"/>
          </p:cNvSpPr>
          <p:nvPr/>
        </p:nvSpPr>
        <p:spPr bwMode="auto">
          <a:xfrm>
            <a:off x="457200" y="277813"/>
            <a:ext cx="82296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en-US" sz="3200">
                <a:solidFill>
                  <a:srgbClr val="000000"/>
                </a:solidFill>
              </a:rPr>
              <a:t>LOOP</a:t>
            </a:r>
          </a:p>
        </p:txBody>
      </p:sp>
    </p:spTree>
    <p:extLst>
      <p:ext uri="{BB962C8B-B14F-4D97-AF65-F5344CB8AC3E}">
        <p14:creationId xmlns:p14="http://schemas.microsoft.com/office/powerpoint/2010/main" val="2477071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74689" y="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pitchFamily="34" charset="0"/>
              </a:defRPr>
            </a:lvl2pPr>
            <a:lvl3pPr algn="ctr" rtl="0" eaLnBrk="0" fontAlgn="base" hangingPunct="0">
              <a:spcBef>
                <a:spcPct val="0"/>
              </a:spcBef>
              <a:spcAft>
                <a:spcPct val="0"/>
              </a:spcAft>
              <a:defRPr sz="4400">
                <a:solidFill>
                  <a:schemeClr val="tx2"/>
                </a:solidFill>
                <a:latin typeface="Times New Roman" pitchFamily="18" charset="0"/>
                <a:cs typeface="Arial" pitchFamily="34" charset="0"/>
              </a:defRPr>
            </a:lvl3pPr>
            <a:lvl4pPr algn="ctr" rtl="0" eaLnBrk="0" fontAlgn="base" hangingPunct="0">
              <a:spcBef>
                <a:spcPct val="0"/>
              </a:spcBef>
              <a:spcAft>
                <a:spcPct val="0"/>
              </a:spcAft>
              <a:defRPr sz="4400">
                <a:solidFill>
                  <a:schemeClr val="tx2"/>
                </a:solidFill>
                <a:latin typeface="Times New Roman" pitchFamily="18" charset="0"/>
                <a:cs typeface="Arial" pitchFamily="34" charset="0"/>
              </a:defRPr>
            </a:lvl4pPr>
            <a:lvl5pPr algn="ctr" rtl="0" eaLnBrk="0" fontAlgn="base" hangingPunct="0">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a:lstStyle>
          <a:p>
            <a:pPr eaLnBrk="1" hangingPunct="1">
              <a:defRPr/>
            </a:pPr>
            <a:r>
              <a:rPr lang="en-US" altLang="en-US" kern="0" dirty="0">
                <a:solidFill>
                  <a:srgbClr val="C00000"/>
                </a:solidFill>
              </a:rPr>
              <a:t>LOOPZ and LOOPE</a:t>
            </a:r>
          </a:p>
        </p:txBody>
      </p:sp>
      <p:sp>
        <p:nvSpPr>
          <p:cNvPr id="6" name="Rectangle 3"/>
          <p:cNvSpPr txBox="1">
            <a:spLocks noChangeArrowheads="1"/>
          </p:cNvSpPr>
          <p:nvPr/>
        </p:nvSpPr>
        <p:spPr bwMode="auto">
          <a:xfrm>
            <a:off x="655820" y="762000"/>
            <a:ext cx="825958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gn="l" eaLnBrk="1" hangingPunct="1">
              <a:lnSpc>
                <a:spcPct val="90000"/>
              </a:lnSpc>
            </a:pPr>
            <a:r>
              <a:rPr lang="en-US" altLang="en-US" kern="0" dirty="0"/>
              <a:t>Syntax: </a:t>
            </a:r>
          </a:p>
          <a:p>
            <a:pPr lvl="1" eaLnBrk="1" hangingPunct="1">
              <a:lnSpc>
                <a:spcPct val="90000"/>
              </a:lnSpc>
              <a:buFontTx/>
              <a:buNone/>
            </a:pPr>
            <a:r>
              <a:rPr lang="en-US" altLang="en-US" sz="2400" kern="0" dirty="0">
                <a:solidFill>
                  <a:schemeClr val="tx2"/>
                </a:solidFill>
              </a:rPr>
              <a:t>	LOOPE </a:t>
            </a:r>
            <a:r>
              <a:rPr lang="en-US" altLang="en-US" sz="2400" i="1" kern="0" dirty="0">
                <a:solidFill>
                  <a:schemeClr val="tx2"/>
                </a:solidFill>
              </a:rPr>
              <a:t>destination</a:t>
            </a:r>
          </a:p>
          <a:p>
            <a:pPr lvl="1" eaLnBrk="1" hangingPunct="1">
              <a:lnSpc>
                <a:spcPct val="90000"/>
              </a:lnSpc>
              <a:buFontTx/>
              <a:buNone/>
            </a:pPr>
            <a:r>
              <a:rPr lang="en-US" altLang="en-US" sz="2400" i="1" kern="0" dirty="0">
                <a:solidFill>
                  <a:schemeClr val="tx2"/>
                </a:solidFill>
              </a:rPr>
              <a:t>	</a:t>
            </a:r>
            <a:r>
              <a:rPr lang="en-US" altLang="en-US" sz="2400" kern="0" dirty="0">
                <a:solidFill>
                  <a:schemeClr val="tx2"/>
                </a:solidFill>
              </a:rPr>
              <a:t>LOOPZ</a:t>
            </a:r>
            <a:r>
              <a:rPr lang="en-US" altLang="en-US" sz="2400" i="1" kern="0" dirty="0">
                <a:solidFill>
                  <a:schemeClr val="tx2"/>
                </a:solidFill>
              </a:rPr>
              <a:t> destination</a:t>
            </a:r>
          </a:p>
          <a:p>
            <a:pPr algn="l" eaLnBrk="1" hangingPunct="1">
              <a:lnSpc>
                <a:spcPct val="90000"/>
              </a:lnSpc>
            </a:pPr>
            <a:r>
              <a:rPr lang="en-US" altLang="en-US" kern="0" dirty="0">
                <a:solidFill>
                  <a:srgbClr val="C00000"/>
                </a:solidFill>
              </a:rPr>
              <a:t>Logic: </a:t>
            </a:r>
          </a:p>
          <a:p>
            <a:pPr lvl="1" eaLnBrk="1" hangingPunct="1">
              <a:lnSpc>
                <a:spcPct val="90000"/>
              </a:lnSpc>
            </a:pPr>
            <a:r>
              <a:rPr lang="en-US" altLang="en-US" sz="2400" kern="0" dirty="0"/>
              <a:t>CX </a:t>
            </a:r>
            <a:r>
              <a:rPr lang="en-US" altLang="en-US" sz="2000" kern="0" dirty="0">
                <a:sym typeface="Symbol" pitchFamily="18" charset="2"/>
              </a:rPr>
              <a:t></a:t>
            </a:r>
            <a:r>
              <a:rPr lang="en-US" altLang="en-US" sz="2400" kern="0" dirty="0"/>
              <a:t>  CX – 1</a:t>
            </a:r>
          </a:p>
          <a:p>
            <a:pPr lvl="1" eaLnBrk="1" hangingPunct="1">
              <a:lnSpc>
                <a:spcPct val="90000"/>
              </a:lnSpc>
            </a:pPr>
            <a:r>
              <a:rPr lang="en-US" altLang="en-US" sz="2400" kern="0" dirty="0"/>
              <a:t>if  CX &gt; 0 and ZF=1, jump to </a:t>
            </a:r>
            <a:r>
              <a:rPr lang="en-US" altLang="en-US" sz="2400" i="1" kern="0" dirty="0"/>
              <a:t>destination</a:t>
            </a:r>
          </a:p>
          <a:p>
            <a:pPr eaLnBrk="1" hangingPunct="1">
              <a:lnSpc>
                <a:spcPct val="90000"/>
              </a:lnSpc>
            </a:pPr>
            <a:r>
              <a:rPr lang="en-US" altLang="en-US" kern="0" dirty="0"/>
              <a:t>Useful when scanning an array for the first element that does </a:t>
            </a:r>
            <a:r>
              <a:rPr lang="en-US" altLang="en-US" kern="0" dirty="0">
                <a:solidFill>
                  <a:schemeClr val="tx2"/>
                </a:solidFill>
              </a:rPr>
              <a:t>not</a:t>
            </a:r>
            <a:r>
              <a:rPr lang="en-US" altLang="en-US" kern="0" dirty="0"/>
              <a:t> match a given value.</a:t>
            </a:r>
          </a:p>
        </p:txBody>
      </p:sp>
      <p:sp>
        <p:nvSpPr>
          <p:cNvPr id="7" name="Text Box 5"/>
          <p:cNvSpPr txBox="1">
            <a:spLocks noChangeArrowheads="1"/>
          </p:cNvSpPr>
          <p:nvPr/>
        </p:nvSpPr>
        <p:spPr bwMode="auto">
          <a:xfrm>
            <a:off x="474689" y="4953000"/>
            <a:ext cx="8440711" cy="569387"/>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defRPr b="1">
                <a:solidFill>
                  <a:schemeClr val="tx1"/>
                </a:solidFill>
                <a:latin typeface="Courier New" pitchFamily="49"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spcBef>
                <a:spcPct val="50000"/>
              </a:spcBef>
              <a:buClrTx/>
              <a:buFontTx/>
              <a:buNone/>
            </a:pPr>
            <a:r>
              <a:rPr lang="en-US" altLang="en-US" sz="1900" dirty="0"/>
              <a:t>In 16-bit real-address mode, CX is the counter, </a:t>
            </a:r>
          </a:p>
        </p:txBody>
      </p:sp>
    </p:spTree>
    <p:extLst>
      <p:ext uri="{BB962C8B-B14F-4D97-AF65-F5344CB8AC3E}">
        <p14:creationId xmlns:p14="http://schemas.microsoft.com/office/powerpoint/2010/main" val="2299434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57200" y="277813"/>
            <a:ext cx="82296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en-US" sz="3200" dirty="0">
                <a:solidFill>
                  <a:srgbClr val="C00000"/>
                </a:solidFill>
              </a:rPr>
              <a:t>LOOPZ Example</a:t>
            </a:r>
          </a:p>
        </p:txBody>
      </p:sp>
      <p:sp>
        <p:nvSpPr>
          <p:cNvPr id="44035" name="Rectangle 3"/>
          <p:cNvSpPr>
            <a:spLocks noChangeArrowheads="1"/>
          </p:cNvSpPr>
          <p:nvPr/>
        </p:nvSpPr>
        <p:spPr bwMode="auto">
          <a:xfrm>
            <a:off x="304800" y="9906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FontTx/>
              <a:buChar char="•"/>
            </a:pPr>
            <a:r>
              <a:rPr lang="en-US" sz="2800">
                <a:solidFill>
                  <a:srgbClr val="000000"/>
                </a:solidFill>
              </a:rPr>
              <a:t>This program accepts at most 9 characters from the keyboard</a:t>
            </a:r>
          </a:p>
          <a:p>
            <a:pPr marL="342900" indent="-342900" fontAlgn="base">
              <a:spcBef>
                <a:spcPct val="20000"/>
              </a:spcBef>
              <a:spcAft>
                <a:spcPct val="0"/>
              </a:spcAft>
              <a:buFontTx/>
              <a:buChar char="•"/>
            </a:pPr>
            <a:r>
              <a:rPr lang="en-US" sz="2800">
                <a:solidFill>
                  <a:srgbClr val="000000"/>
                </a:solidFill>
              </a:rPr>
              <a:t>When the 9th character is pressed (or the enter key is used) the number of keypresses is displayed</a:t>
            </a:r>
          </a:p>
        </p:txBody>
      </p:sp>
      <p:sp>
        <p:nvSpPr>
          <p:cNvPr id="44036" name="Rectangle 4"/>
          <p:cNvSpPr>
            <a:spLocks noChangeArrowheads="1"/>
          </p:cNvSpPr>
          <p:nvPr/>
        </p:nvSpPr>
        <p:spPr bwMode="auto">
          <a:xfrm>
            <a:off x="4572000" y="990600"/>
            <a:ext cx="403383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ah,1</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cx,9</a:t>
            </a:r>
          </a:p>
          <a:p>
            <a:pPr marL="342900" indent="-342900" fontAlgn="base">
              <a:lnSpc>
                <a:spcPct val="90000"/>
              </a:lnSpc>
              <a:spcBef>
                <a:spcPct val="20000"/>
              </a:spcBef>
              <a:spcAft>
                <a:spcPct val="0"/>
              </a:spcAft>
            </a:pPr>
            <a:r>
              <a:rPr lang="en-US" sz="2400" b="1" dirty="0" err="1">
                <a:solidFill>
                  <a:srgbClr val="000000"/>
                </a:solidFill>
                <a:latin typeface="Courier New" pitchFamily="49" charset="0"/>
              </a:rPr>
              <a:t>next_char</a:t>
            </a:r>
            <a:r>
              <a:rPr lang="en-US" sz="2400" b="1" dirty="0">
                <a:solidFill>
                  <a:srgbClr val="000000"/>
                </a:solidFill>
                <a:latin typeface="Courier New" pitchFamily="49" charset="0"/>
              </a:rPr>
              <a:t>:</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int</a:t>
            </a:r>
            <a:r>
              <a:rPr lang="en-US" sz="2400" b="1" dirty="0">
                <a:solidFill>
                  <a:srgbClr val="000000"/>
                </a:solidFill>
                <a:latin typeface="Courier New" pitchFamily="49" charset="0"/>
              </a:rPr>
              <a:t> 21h</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cmp</a:t>
            </a:r>
            <a:r>
              <a:rPr lang="en-US" sz="2400" b="1" dirty="0">
                <a:solidFill>
                  <a:srgbClr val="000000"/>
                </a:solidFill>
                <a:latin typeface="Courier New" pitchFamily="49" charset="0"/>
              </a:rPr>
              <a:t> al,13</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loopne</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next_char</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;determine count</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ax, 0239h</a:t>
            </a: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sub </a:t>
            </a:r>
            <a:r>
              <a:rPr lang="en-US" sz="2400" b="1" dirty="0" err="1">
                <a:solidFill>
                  <a:srgbClr val="000000"/>
                </a:solidFill>
                <a:latin typeface="Courier New" pitchFamily="49" charset="0"/>
              </a:rPr>
              <a:t>al,cl</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mov</a:t>
            </a:r>
            <a:r>
              <a:rPr lang="en-US" sz="2400" b="1" dirty="0">
                <a:solidFill>
                  <a:srgbClr val="000000"/>
                </a:solidFill>
                <a:latin typeface="Courier New" pitchFamily="49" charset="0"/>
              </a:rPr>
              <a:t>	 </a:t>
            </a:r>
            <a:r>
              <a:rPr lang="en-US" sz="2400" b="1" dirty="0" err="1">
                <a:solidFill>
                  <a:srgbClr val="000000"/>
                </a:solidFill>
                <a:latin typeface="Courier New" pitchFamily="49" charset="0"/>
              </a:rPr>
              <a:t>dl,al</a:t>
            </a:r>
            <a:endParaRPr lang="en-US" sz="2400" b="1" dirty="0">
              <a:solidFill>
                <a:srgbClr val="000000"/>
              </a:solidFill>
              <a:latin typeface="Courier New" pitchFamily="49" charset="0"/>
            </a:endParaRPr>
          </a:p>
          <a:p>
            <a:pPr marL="342900" indent="-342900" fontAlgn="base">
              <a:lnSpc>
                <a:spcPct val="90000"/>
              </a:lnSpc>
              <a:spcBef>
                <a:spcPct val="20000"/>
              </a:spcBef>
              <a:spcAft>
                <a:spcPct val="0"/>
              </a:spcAft>
            </a:pPr>
            <a:r>
              <a:rPr lang="en-US" sz="2400" b="1" dirty="0">
                <a:solidFill>
                  <a:srgbClr val="000000"/>
                </a:solidFill>
                <a:latin typeface="Courier New" pitchFamily="49" charset="0"/>
              </a:rPr>
              <a:t>  </a:t>
            </a:r>
            <a:r>
              <a:rPr lang="en-US" sz="2400" b="1" dirty="0" err="1">
                <a:solidFill>
                  <a:srgbClr val="000000"/>
                </a:solidFill>
                <a:latin typeface="Courier New" pitchFamily="49" charset="0"/>
              </a:rPr>
              <a:t>int</a:t>
            </a:r>
            <a:r>
              <a:rPr lang="en-US" sz="2400" b="1" dirty="0">
                <a:solidFill>
                  <a:srgbClr val="000000"/>
                </a:solidFill>
                <a:latin typeface="Courier New" pitchFamily="49" charset="0"/>
              </a:rPr>
              <a:t> 21h</a:t>
            </a:r>
            <a:endParaRPr lang="en-US" sz="2800" dirty="0">
              <a:solidFill>
                <a:srgbClr val="000000"/>
              </a:solidFill>
            </a:endParaRPr>
          </a:p>
        </p:txBody>
      </p:sp>
    </p:spTree>
    <p:extLst>
      <p:ext uri="{BB962C8B-B14F-4D97-AF65-F5344CB8AC3E}">
        <p14:creationId xmlns:p14="http://schemas.microsoft.com/office/powerpoint/2010/main" val="4094310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srgbClr val="C00000"/>
                </a:solidFill>
                <a:effectLst>
                  <a:outerShdw blurRad="38100" dist="38100" dir="2700000" algn="tl">
                    <a:srgbClr val="000000"/>
                  </a:outerShdw>
                </a:effectLst>
                <a:uLnTx/>
                <a:uFillTx/>
                <a:latin typeface="Arial"/>
              </a:rPr>
              <a:t>LOOPNZ and LOOPNE</a:t>
            </a:r>
          </a:p>
        </p:txBody>
      </p:sp>
      <p:sp>
        <p:nvSpPr>
          <p:cNvPr id="6" name="Rectangle 3"/>
          <p:cNvSpPr txBox="1">
            <a:spLocks noChangeArrowheads="1"/>
          </p:cNvSpPr>
          <p:nvPr/>
        </p:nvSpPr>
        <p:spPr bwMode="auto">
          <a:xfrm>
            <a:off x="685800" y="1143000"/>
            <a:ext cx="7772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defRPr b="1">
                <a:solidFill>
                  <a:schemeClr val="tx1"/>
                </a:solidFill>
                <a:latin typeface="Courier New" pitchFamily="49" charset="0"/>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marL="342900" marR="0" lvl="0" indent="-34290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400" b="0" i="0" u="none" strike="noStrike" kern="0" cap="none" spc="0" normalizeH="0" baseline="0" noProof="0" dirty="0">
                <a:ln>
                  <a:noFill/>
                </a:ln>
                <a:effectLst/>
                <a:uLnTx/>
                <a:uFillTx/>
                <a:latin typeface="Arial"/>
              </a:rPr>
              <a:t>LOOPNZ (LOOPNE) is a conditional loop instruction</a:t>
            </a:r>
          </a:p>
          <a:p>
            <a:pPr marL="342900" marR="0" lvl="0" indent="-34290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400" b="0" i="0" u="none" strike="noStrike" kern="0" cap="none" spc="0" normalizeH="0" baseline="0" noProof="0" dirty="0">
                <a:ln>
                  <a:noFill/>
                </a:ln>
                <a:effectLst/>
                <a:uLnTx/>
                <a:uFillTx/>
                <a:latin typeface="Arial"/>
              </a:rPr>
              <a:t>Syntax: </a:t>
            </a:r>
          </a:p>
          <a:p>
            <a:pPr marL="342900" marR="0" lvl="0" indent="-342900" algn="l" defTabSz="914400" rtl="0" eaLnBrk="1" fontAlgn="base" latinLnBrk="0" hangingPunct="1">
              <a:lnSpc>
                <a:spcPct val="90000"/>
              </a:lnSpc>
              <a:spcBef>
                <a:spcPct val="20000"/>
              </a:spcBef>
              <a:spcAft>
                <a:spcPct val="0"/>
              </a:spcAft>
              <a:buClr>
                <a:srgbClr val="FFFFFF"/>
              </a:buClr>
              <a:buSzTx/>
              <a:buFontTx/>
              <a:buNone/>
              <a:tabLst/>
              <a:defRPr/>
            </a:pPr>
            <a:r>
              <a:rPr kumimoji="0" lang="en-US" altLang="en-US" sz="2400" b="0" i="0" u="none" strike="noStrike" kern="0" cap="none" spc="0" normalizeH="0" baseline="0" noProof="0" dirty="0">
                <a:ln>
                  <a:noFill/>
                </a:ln>
                <a:solidFill>
                  <a:srgbClr val="FFCC66"/>
                </a:solidFill>
                <a:effectLst/>
                <a:uLnTx/>
                <a:uFillTx/>
                <a:latin typeface="Arial"/>
              </a:rPr>
              <a:t>		</a:t>
            </a:r>
            <a:r>
              <a:rPr kumimoji="0" lang="en-US" altLang="en-US" sz="2400" b="0" i="0" u="none" strike="noStrike" kern="0" cap="none" spc="0" normalizeH="0" baseline="0" noProof="0" dirty="0">
                <a:ln>
                  <a:noFill/>
                </a:ln>
                <a:solidFill>
                  <a:srgbClr val="C00000"/>
                </a:solidFill>
                <a:effectLst/>
                <a:uLnTx/>
                <a:uFillTx/>
                <a:latin typeface="Arial"/>
              </a:rPr>
              <a:t>LOOPNZ </a:t>
            </a:r>
            <a:r>
              <a:rPr kumimoji="0" lang="en-US" altLang="en-US" sz="2400" b="0" i="1" u="none" strike="noStrike" kern="0" cap="none" spc="0" normalizeH="0" baseline="0" noProof="0" dirty="0">
                <a:ln>
                  <a:noFill/>
                </a:ln>
                <a:solidFill>
                  <a:srgbClr val="C00000"/>
                </a:solidFill>
                <a:effectLst/>
                <a:uLnTx/>
                <a:uFillTx/>
                <a:latin typeface="Arial"/>
              </a:rPr>
              <a:t>destination</a:t>
            </a:r>
          </a:p>
          <a:p>
            <a:pPr marL="342900" marR="0" lvl="0" indent="-342900" algn="l" defTabSz="914400" rtl="0" eaLnBrk="1" fontAlgn="base" latinLnBrk="0" hangingPunct="1">
              <a:lnSpc>
                <a:spcPct val="90000"/>
              </a:lnSpc>
              <a:spcBef>
                <a:spcPct val="20000"/>
              </a:spcBef>
              <a:spcAft>
                <a:spcPct val="0"/>
              </a:spcAft>
              <a:buClr>
                <a:srgbClr val="FFFFFF"/>
              </a:buClr>
              <a:buSzTx/>
              <a:buFontTx/>
              <a:buNone/>
              <a:tabLst/>
              <a:defRPr/>
            </a:pPr>
            <a:r>
              <a:rPr kumimoji="0" lang="en-US" altLang="en-US" sz="2400" b="0" i="1" u="none" strike="noStrike" kern="0" cap="none" spc="0" normalizeH="0" baseline="0" noProof="0" dirty="0">
                <a:ln>
                  <a:noFill/>
                </a:ln>
                <a:solidFill>
                  <a:srgbClr val="C00000"/>
                </a:solidFill>
                <a:effectLst/>
                <a:uLnTx/>
                <a:uFillTx/>
                <a:latin typeface="Arial"/>
              </a:rPr>
              <a:t>		</a:t>
            </a:r>
            <a:r>
              <a:rPr kumimoji="0" lang="en-US" altLang="en-US" sz="2400" b="0" i="0" u="none" strike="noStrike" kern="0" cap="none" spc="0" normalizeH="0" baseline="0" noProof="0" dirty="0">
                <a:ln>
                  <a:noFill/>
                </a:ln>
                <a:solidFill>
                  <a:srgbClr val="C00000"/>
                </a:solidFill>
                <a:effectLst/>
                <a:uLnTx/>
                <a:uFillTx/>
                <a:latin typeface="Arial"/>
              </a:rPr>
              <a:t>LOOPNE</a:t>
            </a:r>
            <a:r>
              <a:rPr kumimoji="0" lang="en-US" altLang="en-US" sz="2400" b="0" i="1" u="none" strike="noStrike" kern="0" cap="none" spc="0" normalizeH="0" baseline="0" noProof="0" dirty="0">
                <a:ln>
                  <a:noFill/>
                </a:ln>
                <a:solidFill>
                  <a:srgbClr val="C00000"/>
                </a:solidFill>
                <a:effectLst/>
                <a:uLnTx/>
                <a:uFillTx/>
                <a:latin typeface="Arial"/>
              </a:rPr>
              <a:t> destination</a:t>
            </a:r>
          </a:p>
          <a:p>
            <a:pPr marL="342900" marR="0" lvl="0" indent="-34290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400" b="0" i="0" u="none" strike="noStrike" kern="0" cap="none" spc="0" normalizeH="0" baseline="0" noProof="0" dirty="0">
                <a:ln>
                  <a:noFill/>
                </a:ln>
                <a:effectLst/>
                <a:uLnTx/>
                <a:uFillTx/>
                <a:latin typeface="Arial"/>
              </a:rPr>
              <a:t>Logic: </a:t>
            </a:r>
          </a:p>
          <a:p>
            <a:pPr marL="742950" marR="0" lvl="1" indent="-28575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200" b="0" i="0" u="none" strike="noStrike" kern="0" cap="none" spc="0" normalizeH="0" baseline="0" noProof="0" dirty="0">
                <a:ln>
                  <a:noFill/>
                </a:ln>
                <a:effectLst/>
                <a:uLnTx/>
                <a:uFillTx/>
                <a:latin typeface="Arial"/>
              </a:rPr>
              <a:t>CX </a:t>
            </a:r>
            <a:r>
              <a:rPr kumimoji="0" lang="en-US" altLang="en-US" sz="2200" b="0" i="0" u="none" strike="noStrike" kern="0" cap="none" spc="0" normalizeH="0" baseline="0" noProof="0" dirty="0">
                <a:ln>
                  <a:noFill/>
                </a:ln>
                <a:effectLst/>
                <a:uLnTx/>
                <a:uFillTx/>
                <a:latin typeface="Arial"/>
                <a:sym typeface="Symbol" pitchFamily="18" charset="2"/>
              </a:rPr>
              <a:t></a:t>
            </a:r>
            <a:r>
              <a:rPr kumimoji="0" lang="en-US" altLang="en-US" sz="2200" b="0" i="0" u="none" strike="noStrike" kern="0" cap="none" spc="0" normalizeH="0" baseline="0" noProof="0" dirty="0">
                <a:ln>
                  <a:noFill/>
                </a:ln>
                <a:effectLst/>
                <a:uLnTx/>
                <a:uFillTx/>
                <a:latin typeface="Arial"/>
              </a:rPr>
              <a:t> </a:t>
            </a:r>
            <a:r>
              <a:rPr kumimoji="0" lang="en-US" altLang="en-US" sz="2200" b="0" i="0" u="none" strike="noStrike" kern="0" cap="none" spc="0" normalizeH="0" noProof="0" dirty="0">
                <a:ln>
                  <a:noFill/>
                </a:ln>
                <a:effectLst/>
                <a:uLnTx/>
                <a:uFillTx/>
                <a:latin typeface="Arial"/>
              </a:rPr>
              <a:t> </a:t>
            </a:r>
            <a:r>
              <a:rPr kumimoji="0" lang="en-US" altLang="en-US" sz="2200" b="0" i="0" u="none" strike="noStrike" kern="0" cap="none" spc="0" normalizeH="0" baseline="0" noProof="0" dirty="0">
                <a:ln>
                  <a:noFill/>
                </a:ln>
                <a:effectLst/>
                <a:uLnTx/>
                <a:uFillTx/>
                <a:latin typeface="Arial"/>
              </a:rPr>
              <a:t>CX – 1; </a:t>
            </a:r>
          </a:p>
          <a:p>
            <a:pPr marL="742950" marR="0" lvl="1" indent="-28575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200" b="0" i="0" u="none" strike="noStrike" kern="0" cap="none" spc="0" normalizeH="0" baseline="0" noProof="0" dirty="0">
                <a:ln>
                  <a:noFill/>
                </a:ln>
                <a:effectLst/>
                <a:uLnTx/>
                <a:uFillTx/>
                <a:latin typeface="Arial"/>
              </a:rPr>
              <a:t>if </a:t>
            </a:r>
            <a:r>
              <a:rPr kumimoji="0" lang="en-US" altLang="en-US" sz="2200" b="0" i="0" u="none" strike="noStrike" kern="0" cap="none" spc="0" normalizeH="0" noProof="0" dirty="0">
                <a:ln>
                  <a:noFill/>
                </a:ln>
                <a:effectLst/>
                <a:uLnTx/>
                <a:uFillTx/>
                <a:latin typeface="Arial"/>
              </a:rPr>
              <a:t> </a:t>
            </a:r>
            <a:r>
              <a:rPr kumimoji="0" lang="en-US" altLang="en-US" sz="2200" b="0" i="0" u="none" strike="noStrike" kern="0" cap="none" spc="0" normalizeH="0" baseline="0" noProof="0" dirty="0">
                <a:ln>
                  <a:noFill/>
                </a:ln>
                <a:effectLst/>
                <a:uLnTx/>
                <a:uFillTx/>
                <a:latin typeface="Arial"/>
              </a:rPr>
              <a:t>CX &gt; 0 and ZF=0, jump to </a:t>
            </a:r>
            <a:r>
              <a:rPr kumimoji="0" lang="en-US" altLang="en-US" sz="2200" b="0" i="1" u="none" strike="noStrike" kern="0" cap="none" spc="0" normalizeH="0" baseline="0" noProof="0" dirty="0">
                <a:ln>
                  <a:noFill/>
                </a:ln>
                <a:effectLst/>
                <a:uLnTx/>
                <a:uFillTx/>
                <a:latin typeface="Arial"/>
              </a:rPr>
              <a:t>destination</a:t>
            </a:r>
          </a:p>
          <a:p>
            <a:pPr marL="342900" marR="0" lvl="0" indent="-342900" algn="l" defTabSz="914400" rtl="0" eaLnBrk="1" fontAlgn="base" latinLnBrk="0" hangingPunct="1">
              <a:lnSpc>
                <a:spcPct val="90000"/>
              </a:lnSpc>
              <a:spcBef>
                <a:spcPct val="20000"/>
              </a:spcBef>
              <a:spcAft>
                <a:spcPct val="0"/>
              </a:spcAft>
              <a:buClr>
                <a:srgbClr val="FFFFFF"/>
              </a:buClr>
              <a:buSzTx/>
              <a:buFontTx/>
              <a:buChar char="•"/>
              <a:tabLst/>
              <a:defRPr/>
            </a:pPr>
            <a:r>
              <a:rPr kumimoji="0" lang="en-US" altLang="en-US" sz="2400" b="0" i="0" u="none" strike="noStrike" kern="0" cap="none" spc="0" normalizeH="0" baseline="0" noProof="0" dirty="0">
                <a:ln>
                  <a:noFill/>
                </a:ln>
                <a:effectLst/>
                <a:uLnTx/>
                <a:uFillTx/>
                <a:latin typeface="Arial"/>
              </a:rPr>
              <a:t>Useful when scanning an array for the first element that matches a given value.</a:t>
            </a:r>
          </a:p>
        </p:txBody>
      </p:sp>
    </p:spTree>
    <p:extLst>
      <p:ext uri="{BB962C8B-B14F-4D97-AF65-F5344CB8AC3E}">
        <p14:creationId xmlns:p14="http://schemas.microsoft.com/office/powerpoint/2010/main" val="2221677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04800" y="381000"/>
            <a:ext cx="8610600" cy="614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latin typeface="Courier" pitchFamily="49" charset="0"/>
              </a:rPr>
              <a:t>; PROGRAM TO CONVERT THE 2-DIGIT HEXADECIMAL NUMBER WHOSE</a:t>
            </a:r>
          </a:p>
          <a:p>
            <a:pPr eaLnBrk="1" fontAlgn="base" hangingPunct="1">
              <a:spcBef>
                <a:spcPct val="50000"/>
              </a:spcBef>
              <a:spcAft>
                <a:spcPct val="0"/>
              </a:spcAft>
            </a:pPr>
            <a:r>
              <a:rPr lang="en-US">
                <a:solidFill>
                  <a:srgbClr val="000000"/>
                </a:solidFill>
                <a:latin typeface="Courier" pitchFamily="49" charset="0"/>
              </a:rPr>
              <a:t>; ASCII CODES ARE STORED IN THE DX REGISTER (DL=LEAST</a:t>
            </a:r>
          </a:p>
          <a:p>
            <a:pPr eaLnBrk="1" fontAlgn="base" hangingPunct="1">
              <a:spcBef>
                <a:spcPct val="50000"/>
              </a:spcBef>
              <a:spcAft>
                <a:spcPct val="0"/>
              </a:spcAft>
            </a:pPr>
            <a:r>
              <a:rPr lang="en-US">
                <a:solidFill>
                  <a:srgbClr val="000000"/>
                </a:solidFill>
                <a:latin typeface="Courier" pitchFamily="49" charset="0"/>
              </a:rPr>
              <a:t>; SIGNIFICANT DIGIT, DH=MOST SIGNIFICANT DIGIT) INTO A</a:t>
            </a:r>
          </a:p>
          <a:p>
            <a:pPr eaLnBrk="1" fontAlgn="base" hangingPunct="1">
              <a:spcBef>
                <a:spcPct val="50000"/>
              </a:spcBef>
              <a:spcAft>
                <a:spcPct val="0"/>
              </a:spcAft>
            </a:pPr>
            <a:r>
              <a:rPr lang="en-US">
                <a:solidFill>
                  <a:srgbClr val="000000"/>
                </a:solidFill>
                <a:latin typeface="Courier" pitchFamily="49" charset="0"/>
              </a:rPr>
              <a:t>; BYTE VALUE IN THE AL REGISTER. THIS PROGRAM IS NOT</a:t>
            </a:r>
          </a:p>
          <a:p>
            <a:pPr eaLnBrk="1" fontAlgn="base" hangingPunct="1">
              <a:spcBef>
                <a:spcPct val="50000"/>
              </a:spcBef>
              <a:spcAft>
                <a:spcPct val="0"/>
              </a:spcAft>
            </a:pPr>
            <a:r>
              <a:rPr lang="en-US">
                <a:solidFill>
                  <a:srgbClr val="000000"/>
                </a:solidFill>
                <a:latin typeface="Courier" pitchFamily="49" charset="0"/>
              </a:rPr>
              <a:t>; WRITTEN VERY WELL BECAUSE WE HAVEN'T LEARNED ALL OF THE</a:t>
            </a:r>
          </a:p>
          <a:p>
            <a:pPr eaLnBrk="1" fontAlgn="base" hangingPunct="1">
              <a:spcBef>
                <a:spcPct val="50000"/>
              </a:spcBef>
              <a:spcAft>
                <a:spcPct val="0"/>
              </a:spcAft>
            </a:pPr>
            <a:r>
              <a:rPr lang="en-US">
                <a:solidFill>
                  <a:srgbClr val="000000"/>
                </a:solidFill>
                <a:latin typeface="Courier" pitchFamily="49" charset="0"/>
              </a:rPr>
              <a:t>; INSTRUCTIONS NEEDED TO DO IT WELL.</a:t>
            </a:r>
          </a:p>
          <a:p>
            <a:pPr eaLnBrk="1" fontAlgn="base" hangingPunct="1">
              <a:spcBef>
                <a:spcPct val="50000"/>
              </a:spcBef>
              <a:spcAft>
                <a:spcPct val="0"/>
              </a:spcAft>
            </a:pPr>
            <a:r>
              <a:rPr lang="en-US">
                <a:solidFill>
                  <a:srgbClr val="000000"/>
                </a:solidFill>
                <a:latin typeface="Courier" pitchFamily="49" charset="0"/>
              </a:rPr>
              <a:t>; FIRST, LET'S PUT SOME CHARACTERS IN DX, SO THE PROGRAM</a:t>
            </a:r>
          </a:p>
          <a:p>
            <a:pPr eaLnBrk="1" fontAlgn="base" hangingPunct="1">
              <a:spcBef>
                <a:spcPct val="50000"/>
              </a:spcBef>
              <a:spcAft>
                <a:spcPct val="0"/>
              </a:spcAft>
            </a:pPr>
            <a:r>
              <a:rPr lang="en-US">
                <a:solidFill>
                  <a:srgbClr val="000000"/>
                </a:solidFill>
                <a:latin typeface="Courier" pitchFamily="49" charset="0"/>
              </a:rPr>
              <a:t>; WILL HAVE SOME DATA TO WORK ON:</a:t>
            </a:r>
          </a:p>
          <a:p>
            <a:pPr eaLnBrk="1" fontAlgn="base" hangingPunct="1">
              <a:spcBef>
                <a:spcPct val="50000"/>
              </a:spcBef>
              <a:spcAft>
                <a:spcPct val="0"/>
              </a:spcAft>
            </a:pPr>
            <a:r>
              <a:rPr lang="en-US">
                <a:solidFill>
                  <a:srgbClr val="000000"/>
                </a:solidFill>
                <a:latin typeface="Courier" pitchFamily="49" charset="0"/>
              </a:rPr>
              <a:t>MOV DH,'7'</a:t>
            </a:r>
          </a:p>
          <a:p>
            <a:pPr eaLnBrk="1" fontAlgn="base" hangingPunct="1">
              <a:spcBef>
                <a:spcPct val="50000"/>
              </a:spcBef>
              <a:spcAft>
                <a:spcPct val="0"/>
              </a:spcAft>
            </a:pPr>
            <a:r>
              <a:rPr lang="en-US">
                <a:solidFill>
                  <a:srgbClr val="000000"/>
                </a:solidFill>
                <a:latin typeface="Courier" pitchFamily="49" charset="0"/>
              </a:rPr>
              <a:t>MOV DL,'F'</a:t>
            </a:r>
          </a:p>
          <a:p>
            <a:pPr eaLnBrk="1" fontAlgn="base" hangingPunct="1">
              <a:spcBef>
                <a:spcPct val="50000"/>
              </a:spcBef>
              <a:spcAft>
                <a:spcPct val="0"/>
              </a:spcAft>
            </a:pPr>
            <a:r>
              <a:rPr lang="en-US">
                <a:solidFill>
                  <a:srgbClr val="000000"/>
                </a:solidFill>
                <a:latin typeface="Courier" pitchFamily="49" charset="0"/>
              </a:rPr>
              <a:t>; THAT IS, LET'S CONVERT THE NUMBER 7F (HEX).</a:t>
            </a:r>
          </a:p>
          <a:p>
            <a:pPr eaLnBrk="1" fontAlgn="base" hangingPunct="1">
              <a:spcBef>
                <a:spcPct val="50000"/>
              </a:spcBef>
              <a:spcAft>
                <a:spcPct val="0"/>
              </a:spcAft>
            </a:pPr>
            <a:r>
              <a:rPr lang="en-US">
                <a:solidFill>
                  <a:srgbClr val="000000"/>
                </a:solidFill>
                <a:latin typeface="Courier" pitchFamily="49" charset="0"/>
              </a:rPr>
              <a:t>; THE PROGRAM.</a:t>
            </a:r>
          </a:p>
          <a:p>
            <a:pPr eaLnBrk="1" fontAlgn="base" hangingPunct="1">
              <a:spcBef>
                <a:spcPct val="50000"/>
              </a:spcBef>
              <a:spcAft>
                <a:spcPct val="0"/>
              </a:spcAft>
            </a:pPr>
            <a:r>
              <a:rPr lang="en-US">
                <a:solidFill>
                  <a:srgbClr val="000000"/>
                </a:solidFill>
                <a:latin typeface="Courier" pitchFamily="49" charset="0"/>
              </a:rPr>
              <a:t>; FIRST, WORK ON THE UPPER DIGIT:</a:t>
            </a:r>
          </a:p>
          <a:p>
            <a:pPr eaLnBrk="1" fontAlgn="base" hangingPunct="1">
              <a:spcBef>
                <a:spcPct val="50000"/>
              </a:spcBef>
              <a:spcAft>
                <a:spcPct val="0"/>
              </a:spcAft>
            </a:pPr>
            <a:r>
              <a:rPr lang="en-US">
                <a:solidFill>
                  <a:srgbClr val="000000"/>
                </a:solidFill>
                <a:latin typeface="Courier" pitchFamily="49" charset="0"/>
              </a:rPr>
              <a:t>; IF THE DIGIT IS "0"-"9", WE MUST CONVERT IT TO THE</a:t>
            </a:r>
          </a:p>
          <a:p>
            <a:pPr eaLnBrk="1" fontAlgn="base" hangingPunct="1">
              <a:spcBef>
                <a:spcPct val="50000"/>
              </a:spcBef>
              <a:spcAft>
                <a:spcPct val="0"/>
              </a:spcAft>
            </a:pPr>
            <a:r>
              <a:rPr lang="en-US">
                <a:solidFill>
                  <a:srgbClr val="000000"/>
                </a:solidFill>
                <a:latin typeface="Courier" pitchFamily="49" charset="0"/>
              </a:rPr>
              <a:t>; BYTE 0-9, ELSE IF THE DIGIT IS "A"-"F" WE MUST CONVERT</a:t>
            </a:r>
          </a:p>
        </p:txBody>
      </p:sp>
    </p:spTree>
    <p:extLst>
      <p:ext uri="{BB962C8B-B14F-4D97-AF65-F5344CB8AC3E}">
        <p14:creationId xmlns:p14="http://schemas.microsoft.com/office/powerpoint/2010/main" val="4207660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381000" y="1331913"/>
            <a:ext cx="8626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n-US">
              <a:solidFill>
                <a:srgbClr val="000000"/>
              </a:solidFill>
            </a:endParaRPr>
          </a:p>
        </p:txBody>
      </p:sp>
      <p:sp>
        <p:nvSpPr>
          <p:cNvPr id="51203" name="Text Box 8"/>
          <p:cNvSpPr txBox="1">
            <a:spLocks noChangeArrowheads="1"/>
          </p:cNvSpPr>
          <p:nvPr/>
        </p:nvSpPr>
        <p:spPr bwMode="auto">
          <a:xfrm>
            <a:off x="0" y="0"/>
            <a:ext cx="9144000" cy="697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latin typeface="Courier" pitchFamily="49" charset="0"/>
              </a:rPr>
              <a:t>; IT TO THE BYTE 10-15. THEN, SINCE THIS IS THE MOST</a:t>
            </a:r>
          </a:p>
          <a:p>
            <a:pPr eaLnBrk="1" fontAlgn="base" hangingPunct="1">
              <a:spcBef>
                <a:spcPct val="50000"/>
              </a:spcBef>
              <a:spcAft>
                <a:spcPct val="0"/>
              </a:spcAft>
            </a:pPr>
            <a:r>
              <a:rPr lang="en-US">
                <a:solidFill>
                  <a:srgbClr val="000000"/>
                </a:solidFill>
                <a:latin typeface="Courier" pitchFamily="49" charset="0"/>
              </a:rPr>
              <a:t>; SIGNIFICANT DIGIT, IT MUST BE MULTIPLIED BY 16 AND STORED.</a:t>
            </a:r>
          </a:p>
          <a:p>
            <a:pPr eaLnBrk="1" fontAlgn="base" hangingPunct="1">
              <a:spcBef>
                <a:spcPct val="50000"/>
              </a:spcBef>
              <a:spcAft>
                <a:spcPct val="0"/>
              </a:spcAft>
            </a:pPr>
            <a:r>
              <a:rPr lang="en-US">
                <a:solidFill>
                  <a:srgbClr val="000000"/>
                </a:solidFill>
                <a:latin typeface="Courier" pitchFamily="49" charset="0"/>
              </a:rPr>
              <a:t>MOV AL,DH ; GET THE DIGIT</a:t>
            </a:r>
          </a:p>
          <a:p>
            <a:pPr eaLnBrk="1" fontAlgn="base" hangingPunct="1">
              <a:spcBef>
                <a:spcPct val="50000"/>
              </a:spcBef>
              <a:spcAft>
                <a:spcPct val="0"/>
              </a:spcAft>
            </a:pPr>
            <a:r>
              <a:rPr lang="en-US">
                <a:solidFill>
                  <a:srgbClr val="000000"/>
                </a:solidFill>
                <a:latin typeface="Courier" pitchFamily="49" charset="0"/>
              </a:rPr>
              <a:t>SUB AL,'A' ; IS THE DIGIT BIGGER OR EQUAL TO "A"?</a:t>
            </a:r>
          </a:p>
          <a:p>
            <a:pPr eaLnBrk="1" fontAlgn="base" hangingPunct="1">
              <a:spcBef>
                <a:spcPct val="50000"/>
              </a:spcBef>
              <a:spcAft>
                <a:spcPct val="0"/>
              </a:spcAft>
            </a:pPr>
            <a:r>
              <a:rPr lang="en-US">
                <a:solidFill>
                  <a:srgbClr val="000000"/>
                </a:solidFill>
                <a:latin typeface="Courier" pitchFamily="49" charset="0"/>
              </a:rPr>
              <a:t>JC NUMERIC_1 ; IF "0"-"9", JUMP TO ANOTHER ROUTINE</a:t>
            </a:r>
          </a:p>
          <a:p>
            <a:pPr eaLnBrk="1" fontAlgn="base" hangingPunct="1">
              <a:spcBef>
                <a:spcPct val="50000"/>
              </a:spcBef>
              <a:spcAft>
                <a:spcPct val="0"/>
              </a:spcAft>
            </a:pPr>
            <a:r>
              <a:rPr lang="en-US">
                <a:solidFill>
                  <a:srgbClr val="000000"/>
                </a:solidFill>
                <a:latin typeface="Courier" pitchFamily="49" charset="0"/>
              </a:rPr>
              <a:t>ADD AL,10 ; IS "A"-"F", SO CONVERT TO 10-15</a:t>
            </a:r>
          </a:p>
          <a:p>
            <a:pPr eaLnBrk="1" fontAlgn="base" hangingPunct="1">
              <a:spcBef>
                <a:spcPct val="50000"/>
              </a:spcBef>
              <a:spcAft>
                <a:spcPct val="0"/>
              </a:spcAft>
            </a:pPr>
            <a:r>
              <a:rPr lang="en-US">
                <a:solidFill>
                  <a:srgbClr val="000000"/>
                </a:solidFill>
                <a:latin typeface="Courier" pitchFamily="49" charset="0"/>
              </a:rPr>
              <a:t>JMP CONTINUE_1</a:t>
            </a:r>
          </a:p>
          <a:p>
            <a:pPr eaLnBrk="1" fontAlgn="base" hangingPunct="1">
              <a:spcBef>
                <a:spcPct val="50000"/>
              </a:spcBef>
              <a:spcAft>
                <a:spcPct val="0"/>
              </a:spcAft>
            </a:pPr>
            <a:r>
              <a:rPr lang="en-US">
                <a:solidFill>
                  <a:srgbClr val="000000"/>
                </a:solidFill>
                <a:latin typeface="Courier" pitchFamily="49" charset="0"/>
              </a:rPr>
              <a:t>; THIS PART IS EXECUTED IF THE DIGIT IS "0"-"9"</a:t>
            </a:r>
          </a:p>
          <a:p>
            <a:pPr eaLnBrk="1" fontAlgn="base" hangingPunct="1">
              <a:spcBef>
                <a:spcPct val="50000"/>
              </a:spcBef>
              <a:spcAft>
                <a:spcPct val="0"/>
              </a:spcAft>
            </a:pPr>
            <a:r>
              <a:rPr lang="en-US">
                <a:solidFill>
                  <a:srgbClr val="000000"/>
                </a:solidFill>
                <a:latin typeface="Courier" pitchFamily="49" charset="0"/>
              </a:rPr>
              <a:t>NUMERIC_1:</a:t>
            </a:r>
          </a:p>
          <a:p>
            <a:pPr eaLnBrk="1" fontAlgn="base" hangingPunct="1">
              <a:spcBef>
                <a:spcPct val="50000"/>
              </a:spcBef>
              <a:spcAft>
                <a:spcPct val="0"/>
              </a:spcAft>
            </a:pPr>
            <a:r>
              <a:rPr lang="en-US">
                <a:solidFill>
                  <a:srgbClr val="000000"/>
                </a:solidFill>
                <a:latin typeface="Courier" pitchFamily="49" charset="0"/>
              </a:rPr>
              <a:t>MOV AL,DH ; GET THE DIGIT AGAIN</a:t>
            </a:r>
          </a:p>
          <a:p>
            <a:pPr eaLnBrk="1" fontAlgn="base" hangingPunct="1">
              <a:spcBef>
                <a:spcPct val="50000"/>
              </a:spcBef>
              <a:spcAft>
                <a:spcPct val="0"/>
              </a:spcAft>
            </a:pPr>
            <a:r>
              <a:rPr lang="en-US">
                <a:solidFill>
                  <a:srgbClr val="000000"/>
                </a:solidFill>
                <a:latin typeface="Courier" pitchFamily="49" charset="0"/>
              </a:rPr>
              <a:t>SUB AL,'0' ; CONVERT TO 0-9</a:t>
            </a:r>
          </a:p>
          <a:p>
            <a:pPr eaLnBrk="1" fontAlgn="base" hangingPunct="1">
              <a:spcBef>
                <a:spcPct val="50000"/>
              </a:spcBef>
              <a:spcAft>
                <a:spcPct val="0"/>
              </a:spcAft>
            </a:pPr>
            <a:r>
              <a:rPr lang="en-US">
                <a:solidFill>
                  <a:srgbClr val="000000"/>
                </a:solidFill>
                <a:latin typeface="Courier" pitchFamily="49" charset="0"/>
              </a:rPr>
              <a:t>; AT THIS POINT, AL CONTAINS A VALUE 0-15</a:t>
            </a:r>
          </a:p>
          <a:p>
            <a:pPr eaLnBrk="1" fontAlgn="base" hangingPunct="1">
              <a:spcBef>
                <a:spcPct val="50000"/>
              </a:spcBef>
              <a:spcAft>
                <a:spcPct val="0"/>
              </a:spcAft>
            </a:pPr>
            <a:r>
              <a:rPr lang="en-US">
                <a:solidFill>
                  <a:srgbClr val="000000"/>
                </a:solidFill>
                <a:latin typeface="Courier" pitchFamily="49" charset="0"/>
              </a:rPr>
              <a:t>CONTINUE_1:</a:t>
            </a:r>
          </a:p>
          <a:p>
            <a:pPr eaLnBrk="1" fontAlgn="base" hangingPunct="1">
              <a:spcBef>
                <a:spcPct val="50000"/>
              </a:spcBef>
              <a:spcAft>
                <a:spcPct val="0"/>
              </a:spcAft>
            </a:pPr>
            <a:r>
              <a:rPr lang="en-US">
                <a:solidFill>
                  <a:srgbClr val="000000"/>
                </a:solidFill>
                <a:latin typeface="Courier" pitchFamily="49" charset="0"/>
              </a:rPr>
              <a:t>ADD AL,AL ; DOUBLE AL</a:t>
            </a:r>
          </a:p>
          <a:p>
            <a:pPr eaLnBrk="1" fontAlgn="base" hangingPunct="1">
              <a:spcBef>
                <a:spcPct val="50000"/>
              </a:spcBef>
              <a:spcAft>
                <a:spcPct val="0"/>
              </a:spcAft>
            </a:pPr>
            <a:r>
              <a:rPr lang="en-US">
                <a:solidFill>
                  <a:srgbClr val="000000"/>
                </a:solidFill>
                <a:latin typeface="Courier" pitchFamily="49" charset="0"/>
              </a:rPr>
              <a:t>ADD AL,AL ; QUADRUPLE IT</a:t>
            </a:r>
          </a:p>
          <a:p>
            <a:pPr eaLnBrk="1" fontAlgn="base" hangingPunct="1">
              <a:spcBef>
                <a:spcPct val="50000"/>
              </a:spcBef>
              <a:spcAft>
                <a:spcPct val="0"/>
              </a:spcAft>
            </a:pPr>
            <a:r>
              <a:rPr lang="en-US">
                <a:solidFill>
                  <a:srgbClr val="000000"/>
                </a:solidFill>
                <a:latin typeface="Courier" pitchFamily="49" charset="0"/>
              </a:rPr>
              <a:t>ADD AL,AL ; OCTUPLE IT</a:t>
            </a:r>
          </a:p>
          <a:p>
            <a:pPr eaLnBrk="1" fontAlgn="base" hangingPunct="1">
              <a:spcBef>
                <a:spcPct val="50000"/>
              </a:spcBef>
              <a:spcAft>
                <a:spcPct val="0"/>
              </a:spcAft>
            </a:pPr>
            <a:r>
              <a:rPr lang="en-US">
                <a:solidFill>
                  <a:srgbClr val="000000"/>
                </a:solidFill>
                <a:latin typeface="Courier" pitchFamily="49" charset="0"/>
              </a:rPr>
              <a:t>ADD AL,AL ; NOW AL CONTAINS 16*UPPER DIGIT OF HEX</a:t>
            </a:r>
            <a:endParaRPr lang="en-US">
              <a:solidFill>
                <a:srgbClr val="000000"/>
              </a:solidFill>
            </a:endParaRPr>
          </a:p>
        </p:txBody>
      </p:sp>
    </p:spTree>
    <p:extLst>
      <p:ext uri="{BB962C8B-B14F-4D97-AF65-F5344CB8AC3E}">
        <p14:creationId xmlns:p14="http://schemas.microsoft.com/office/powerpoint/2010/main" val="3412949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57200" y="457200"/>
            <a:ext cx="83820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solidFill>
                  <a:srgbClr val="000000"/>
                </a:solidFill>
                <a:latin typeface="Courier" pitchFamily="49" charset="0"/>
              </a:rPr>
              <a:t>; NOW WORK ON THE LOWER DIGIT USING SAME TYPE OF ALGORITHM</a:t>
            </a:r>
          </a:p>
          <a:p>
            <a:pPr eaLnBrk="1" fontAlgn="base" hangingPunct="1">
              <a:spcBef>
                <a:spcPct val="50000"/>
              </a:spcBef>
              <a:spcAft>
                <a:spcPct val="0"/>
              </a:spcAft>
            </a:pPr>
            <a:r>
              <a:rPr lang="en-US">
                <a:solidFill>
                  <a:srgbClr val="000000"/>
                </a:solidFill>
                <a:latin typeface="Courier" pitchFamily="49" charset="0"/>
              </a:rPr>
              <a:t>MOV AH,DL ; GET THE DIGIT</a:t>
            </a:r>
          </a:p>
          <a:p>
            <a:pPr eaLnBrk="1" fontAlgn="base" hangingPunct="1">
              <a:spcBef>
                <a:spcPct val="50000"/>
              </a:spcBef>
              <a:spcAft>
                <a:spcPct val="0"/>
              </a:spcAft>
            </a:pPr>
            <a:r>
              <a:rPr lang="en-US">
                <a:solidFill>
                  <a:srgbClr val="000000"/>
                </a:solidFill>
                <a:latin typeface="Courier" pitchFamily="49" charset="0"/>
              </a:rPr>
              <a:t>SUB AH,'A' ; IS THE DIGIT BIGGER OR EQUAL TO "A"?</a:t>
            </a:r>
          </a:p>
          <a:p>
            <a:pPr eaLnBrk="1" fontAlgn="base" hangingPunct="1">
              <a:spcBef>
                <a:spcPct val="50000"/>
              </a:spcBef>
              <a:spcAft>
                <a:spcPct val="0"/>
              </a:spcAft>
            </a:pPr>
            <a:r>
              <a:rPr lang="en-US">
                <a:solidFill>
                  <a:srgbClr val="000000"/>
                </a:solidFill>
                <a:latin typeface="Courier" pitchFamily="49" charset="0"/>
              </a:rPr>
              <a:t>JC NUMERIC_2 ; IF "0"-"9", JUMP TO ANOTHER ROUTINE</a:t>
            </a:r>
          </a:p>
          <a:p>
            <a:pPr eaLnBrk="1" fontAlgn="base" hangingPunct="1">
              <a:spcBef>
                <a:spcPct val="50000"/>
              </a:spcBef>
              <a:spcAft>
                <a:spcPct val="0"/>
              </a:spcAft>
            </a:pPr>
            <a:r>
              <a:rPr lang="en-US">
                <a:solidFill>
                  <a:srgbClr val="000000"/>
                </a:solidFill>
                <a:latin typeface="Courier" pitchFamily="49" charset="0"/>
              </a:rPr>
              <a:t>ADD AH,10 ; IS "A"-"F", SO CONVERT TO 10-15</a:t>
            </a:r>
          </a:p>
          <a:p>
            <a:pPr eaLnBrk="1" fontAlgn="base" hangingPunct="1">
              <a:spcBef>
                <a:spcPct val="50000"/>
              </a:spcBef>
              <a:spcAft>
                <a:spcPct val="0"/>
              </a:spcAft>
            </a:pPr>
            <a:r>
              <a:rPr lang="en-US">
                <a:solidFill>
                  <a:srgbClr val="000000"/>
                </a:solidFill>
                <a:latin typeface="Courier" pitchFamily="49" charset="0"/>
              </a:rPr>
              <a:t>JMP CONTINUE_2</a:t>
            </a:r>
          </a:p>
          <a:p>
            <a:pPr eaLnBrk="1" fontAlgn="base" hangingPunct="1">
              <a:spcBef>
                <a:spcPct val="50000"/>
              </a:spcBef>
              <a:spcAft>
                <a:spcPct val="0"/>
              </a:spcAft>
            </a:pPr>
            <a:r>
              <a:rPr lang="en-US">
                <a:solidFill>
                  <a:srgbClr val="000000"/>
                </a:solidFill>
                <a:latin typeface="Courier" pitchFamily="49" charset="0"/>
              </a:rPr>
              <a:t>; EXECUTE THIS ONLY IF LOWER DIGIT IS "0"-"9"</a:t>
            </a:r>
          </a:p>
          <a:p>
            <a:pPr eaLnBrk="1" fontAlgn="base" hangingPunct="1">
              <a:spcBef>
                <a:spcPct val="50000"/>
              </a:spcBef>
              <a:spcAft>
                <a:spcPct val="0"/>
              </a:spcAft>
            </a:pPr>
            <a:r>
              <a:rPr lang="en-US">
                <a:solidFill>
                  <a:srgbClr val="000000"/>
                </a:solidFill>
                <a:latin typeface="Courier" pitchFamily="49" charset="0"/>
              </a:rPr>
              <a:t>NUMERIC_2:</a:t>
            </a:r>
          </a:p>
          <a:p>
            <a:pPr eaLnBrk="1" fontAlgn="base" hangingPunct="1">
              <a:spcBef>
                <a:spcPct val="50000"/>
              </a:spcBef>
              <a:spcAft>
                <a:spcPct val="0"/>
              </a:spcAft>
            </a:pPr>
            <a:r>
              <a:rPr lang="en-US">
                <a:solidFill>
                  <a:srgbClr val="000000"/>
                </a:solidFill>
                <a:latin typeface="Courier" pitchFamily="49" charset="0"/>
              </a:rPr>
              <a:t>MOV AH,DL ; GET THE DIGIT AGAIN</a:t>
            </a:r>
          </a:p>
          <a:p>
            <a:pPr eaLnBrk="1" fontAlgn="base" hangingPunct="1">
              <a:spcBef>
                <a:spcPct val="50000"/>
              </a:spcBef>
              <a:spcAft>
                <a:spcPct val="0"/>
              </a:spcAft>
            </a:pPr>
            <a:r>
              <a:rPr lang="en-US">
                <a:solidFill>
                  <a:srgbClr val="000000"/>
                </a:solidFill>
                <a:latin typeface="Courier" pitchFamily="49" charset="0"/>
              </a:rPr>
              <a:t>SUB AH,'0' ; CONVERT TO 0-9</a:t>
            </a:r>
          </a:p>
          <a:p>
            <a:pPr eaLnBrk="1" fontAlgn="base" hangingPunct="1">
              <a:spcBef>
                <a:spcPct val="50000"/>
              </a:spcBef>
              <a:spcAft>
                <a:spcPct val="0"/>
              </a:spcAft>
            </a:pPr>
            <a:r>
              <a:rPr lang="en-US">
                <a:solidFill>
                  <a:srgbClr val="000000"/>
                </a:solidFill>
                <a:latin typeface="Courier" pitchFamily="49" charset="0"/>
              </a:rPr>
              <a:t>; AT THIS POINT, AH CONTAINS A VALUE 0-15</a:t>
            </a:r>
          </a:p>
          <a:p>
            <a:pPr eaLnBrk="1" fontAlgn="base" hangingPunct="1">
              <a:spcBef>
                <a:spcPct val="50000"/>
              </a:spcBef>
              <a:spcAft>
                <a:spcPct val="0"/>
              </a:spcAft>
            </a:pPr>
            <a:r>
              <a:rPr lang="en-US">
                <a:solidFill>
                  <a:srgbClr val="000000"/>
                </a:solidFill>
                <a:latin typeface="Courier" pitchFamily="49" charset="0"/>
              </a:rPr>
              <a:t>CONTINUE_2:</a:t>
            </a:r>
          </a:p>
          <a:p>
            <a:pPr eaLnBrk="1" fontAlgn="base" hangingPunct="1">
              <a:spcBef>
                <a:spcPct val="50000"/>
              </a:spcBef>
              <a:spcAft>
                <a:spcPct val="0"/>
              </a:spcAft>
            </a:pPr>
            <a:r>
              <a:rPr lang="en-US">
                <a:solidFill>
                  <a:srgbClr val="000000"/>
                </a:solidFill>
                <a:latin typeface="Courier" pitchFamily="49" charset="0"/>
              </a:rPr>
              <a:t>ADD AL,AH ; ADD LOWER HEX DIGIT TO 16*UPPER</a:t>
            </a:r>
          </a:p>
          <a:p>
            <a:pPr eaLnBrk="1" fontAlgn="base" hangingPunct="1">
              <a:spcBef>
                <a:spcPct val="50000"/>
              </a:spcBef>
              <a:spcAft>
                <a:spcPct val="0"/>
              </a:spcAft>
            </a:pPr>
            <a:endParaRPr lang="en-US">
              <a:solidFill>
                <a:srgbClr val="000000"/>
              </a:solidFill>
            </a:endParaRPr>
          </a:p>
        </p:txBody>
      </p:sp>
    </p:spTree>
    <p:extLst>
      <p:ext uri="{BB962C8B-B14F-4D97-AF65-F5344CB8AC3E}">
        <p14:creationId xmlns:p14="http://schemas.microsoft.com/office/powerpoint/2010/main" val="3944341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57200" y="9906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fontAlgn="base">
              <a:spcBef>
                <a:spcPct val="20000"/>
              </a:spcBef>
              <a:spcAft>
                <a:spcPct val="0"/>
              </a:spcAft>
              <a:buFont typeface="Wingdings" pitchFamily="2" charset="2"/>
              <a:buChar char="ü"/>
            </a:pPr>
            <a:r>
              <a:rPr lang="en-US" sz="2000">
                <a:solidFill>
                  <a:srgbClr val="000000"/>
                </a:solidFill>
              </a:rPr>
              <a:t>Prompt for single Hex digit</a:t>
            </a:r>
          </a:p>
          <a:p>
            <a:pPr marL="742950" lvl="1" indent="-285750" algn="just" fontAlgn="base">
              <a:spcBef>
                <a:spcPct val="20000"/>
              </a:spcBef>
              <a:spcAft>
                <a:spcPct val="0"/>
              </a:spcAft>
              <a:buFont typeface="Wingdings" pitchFamily="2" charset="2"/>
              <a:buChar char="ü"/>
            </a:pPr>
            <a:r>
              <a:rPr lang="en-US" sz="2000">
                <a:solidFill>
                  <a:srgbClr val="000000"/>
                </a:solidFill>
              </a:rPr>
              <a:t>'0' through '9', 'A' through 'F', 'a' through 'f'</a:t>
            </a:r>
          </a:p>
          <a:p>
            <a:pPr marL="742950" lvl="1" indent="-285750" algn="just" fontAlgn="base">
              <a:spcBef>
                <a:spcPct val="20000"/>
              </a:spcBef>
              <a:spcAft>
                <a:spcPct val="0"/>
              </a:spcAft>
              <a:buFont typeface="Wingdings" pitchFamily="2" charset="2"/>
              <a:buChar char="ü"/>
            </a:pPr>
            <a:r>
              <a:rPr lang="en-US" sz="2000">
                <a:solidFill>
                  <a:srgbClr val="000000"/>
                </a:solidFill>
              </a:rPr>
              <a:t>Illegal entries must be detected</a:t>
            </a:r>
          </a:p>
          <a:p>
            <a:pPr marL="342900" indent="-342900" algn="just" fontAlgn="base">
              <a:spcBef>
                <a:spcPct val="20000"/>
              </a:spcBef>
              <a:spcAft>
                <a:spcPct val="0"/>
              </a:spcAft>
              <a:buFont typeface="Wingdings" pitchFamily="2" charset="2"/>
              <a:buChar char="ü"/>
            </a:pPr>
            <a:r>
              <a:rPr lang="en-US" sz="2000">
                <a:solidFill>
                  <a:srgbClr val="000000"/>
                </a:solidFill>
              </a:rPr>
              <a:t>Display entry in decimal</a:t>
            </a:r>
          </a:p>
          <a:p>
            <a:pPr marL="742950" lvl="1" indent="-285750" algn="just" fontAlgn="base">
              <a:spcBef>
                <a:spcPct val="20000"/>
              </a:spcBef>
              <a:spcAft>
                <a:spcPct val="0"/>
              </a:spcAft>
              <a:buFont typeface="Wingdings" pitchFamily="2" charset="2"/>
              <a:buChar char="ü"/>
            </a:pPr>
            <a:r>
              <a:rPr lang="en-US" sz="2000">
                <a:solidFill>
                  <a:srgbClr val="000000"/>
                </a:solidFill>
              </a:rPr>
              <a:t>0 through 15</a:t>
            </a:r>
          </a:p>
          <a:p>
            <a:pPr marL="342900" indent="-342900" algn="just" fontAlgn="base">
              <a:spcBef>
                <a:spcPct val="20000"/>
              </a:spcBef>
              <a:spcAft>
                <a:spcPct val="0"/>
              </a:spcAft>
              <a:buFont typeface="Wingdings" pitchFamily="2" charset="2"/>
              <a:buChar char="ü"/>
            </a:pPr>
            <a:r>
              <a:rPr lang="en-US" sz="2000">
                <a:solidFill>
                  <a:srgbClr val="000000"/>
                </a:solidFill>
              </a:rPr>
              <a:t>Ask to repeat the program</a:t>
            </a:r>
          </a:p>
          <a:p>
            <a:pPr marL="742950" lvl="1" indent="-285750" algn="just" fontAlgn="base">
              <a:spcBef>
                <a:spcPct val="20000"/>
              </a:spcBef>
              <a:spcAft>
                <a:spcPct val="0"/>
              </a:spcAft>
              <a:buFont typeface="Wingdings" pitchFamily="2" charset="2"/>
              <a:buChar char="ü"/>
            </a:pPr>
            <a:r>
              <a:rPr lang="en-US" sz="2000">
                <a:solidFill>
                  <a:srgbClr val="000000"/>
                </a:solidFill>
              </a:rPr>
              <a:t>'y' or 'Y' will repeat, anything else exits</a:t>
            </a:r>
          </a:p>
        </p:txBody>
      </p:sp>
      <p:sp>
        <p:nvSpPr>
          <p:cNvPr id="53251" name="Text Box 3"/>
          <p:cNvSpPr txBox="1">
            <a:spLocks noChangeArrowheads="1"/>
          </p:cNvSpPr>
          <p:nvPr/>
        </p:nvSpPr>
        <p:spPr bwMode="auto">
          <a:xfrm>
            <a:off x="533400" y="304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400">
                <a:solidFill>
                  <a:srgbClr val="000000"/>
                </a:solidFill>
              </a:rPr>
              <a:t>Problem:</a:t>
            </a:r>
          </a:p>
        </p:txBody>
      </p:sp>
    </p:spTree>
    <p:extLst>
      <p:ext uri="{BB962C8B-B14F-4D97-AF65-F5344CB8AC3E}">
        <p14:creationId xmlns:p14="http://schemas.microsoft.com/office/powerpoint/2010/main" val="159183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228600"/>
            <a:ext cx="8458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5000"/>
              </a:lnSpc>
              <a:spcBef>
                <a:spcPct val="50000"/>
              </a:spcBef>
              <a:spcAft>
                <a:spcPct val="0"/>
              </a:spcAft>
              <a:buFontTx/>
              <a:buBlip>
                <a:blip r:embed="rId3"/>
              </a:buBlip>
            </a:pPr>
            <a:r>
              <a:rPr lang="en-US" sz="2400" u="sng" dirty="0">
                <a:solidFill>
                  <a:srgbClr val="FF0000"/>
                </a:solidFill>
              </a:rPr>
              <a:t>Unconditional Jump Instruction JMP:</a:t>
            </a:r>
          </a:p>
          <a:p>
            <a:pPr eaLnBrk="1" fontAlgn="base" hangingPunct="1">
              <a:lnSpc>
                <a:spcPct val="75000"/>
              </a:lnSpc>
              <a:spcBef>
                <a:spcPct val="50000"/>
              </a:spcBef>
              <a:spcAft>
                <a:spcPct val="0"/>
              </a:spcAft>
            </a:pPr>
            <a:r>
              <a:rPr lang="en-US" sz="2400" dirty="0">
                <a:solidFill>
                  <a:srgbClr val="000000"/>
                </a:solidFill>
              </a:rPr>
              <a:t>  Syntax:    JMP   </a:t>
            </a:r>
            <a:r>
              <a:rPr lang="en-US" sz="2400" dirty="0" err="1">
                <a:solidFill>
                  <a:srgbClr val="000000"/>
                </a:solidFill>
              </a:rPr>
              <a:t>destination_label</a:t>
            </a:r>
            <a:r>
              <a:rPr lang="en-US" sz="2400" dirty="0">
                <a:solidFill>
                  <a:srgbClr val="000000"/>
                </a:solidFill>
              </a:rPr>
              <a:t> </a:t>
            </a:r>
          </a:p>
          <a:p>
            <a:pPr eaLnBrk="1" fontAlgn="base" hangingPunct="1">
              <a:lnSpc>
                <a:spcPct val="75000"/>
              </a:lnSpc>
              <a:spcBef>
                <a:spcPct val="50000"/>
              </a:spcBef>
              <a:spcAft>
                <a:spcPct val="0"/>
              </a:spcAft>
              <a:buFontTx/>
              <a:buBlip>
                <a:blip r:embed="rId3"/>
              </a:buBlip>
            </a:pPr>
            <a:r>
              <a:rPr lang="en-US" sz="2400" dirty="0">
                <a:solidFill>
                  <a:srgbClr val="000000"/>
                </a:solidFill>
              </a:rPr>
              <a:t> Cause Unconditional transfer of control to destination label , usually a label in the same segment as the JMP itself.</a:t>
            </a:r>
          </a:p>
          <a:p>
            <a:pPr algn="just" eaLnBrk="1" fontAlgn="base" hangingPunct="1">
              <a:lnSpc>
                <a:spcPct val="75000"/>
              </a:lnSpc>
              <a:spcBef>
                <a:spcPct val="50000"/>
              </a:spcBef>
              <a:spcAft>
                <a:spcPct val="0"/>
              </a:spcAft>
              <a:buFontTx/>
              <a:buBlip>
                <a:blip r:embed="rId3"/>
              </a:buBlip>
            </a:pPr>
            <a:r>
              <a:rPr lang="en-US" sz="2400" dirty="0">
                <a:solidFill>
                  <a:srgbClr val="000000"/>
                </a:solidFill>
              </a:rPr>
              <a:t> Can be used to avoid Range restriction of conditional Jumps (-128 and 127 byte) for example if the body contain so many instructions that label TOP is out of range for JNZ , then JMP unconditional jump alternative is used thus:</a:t>
            </a:r>
          </a:p>
          <a:p>
            <a:pPr eaLnBrk="1" fontAlgn="base" hangingPunct="1">
              <a:spcBef>
                <a:spcPct val="50000"/>
              </a:spcBef>
              <a:spcAft>
                <a:spcPct val="0"/>
              </a:spcAft>
            </a:pPr>
            <a:endParaRPr lang="en-US" sz="2400" dirty="0">
              <a:solidFill>
                <a:srgbClr val="000000"/>
              </a:solidFill>
            </a:endParaRPr>
          </a:p>
        </p:txBody>
      </p:sp>
      <p:sp>
        <p:nvSpPr>
          <p:cNvPr id="25603" name="Text Box 3"/>
          <p:cNvSpPr txBox="1">
            <a:spLocks noChangeArrowheads="1"/>
          </p:cNvSpPr>
          <p:nvPr/>
        </p:nvSpPr>
        <p:spPr bwMode="auto">
          <a:xfrm>
            <a:off x="533400" y="3352800"/>
            <a:ext cx="8153400"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70000"/>
              </a:lnSpc>
              <a:spcBef>
                <a:spcPct val="50000"/>
              </a:spcBef>
              <a:spcAft>
                <a:spcPct val="0"/>
              </a:spcAft>
            </a:pPr>
            <a:r>
              <a:rPr lang="en-US" sz="2000" dirty="0">
                <a:solidFill>
                  <a:srgbClr val="000000"/>
                </a:solidFill>
              </a:rPr>
              <a:t>TOP:                                                 TOP:</a:t>
            </a:r>
          </a:p>
          <a:p>
            <a:pPr eaLnBrk="1" fontAlgn="base" hangingPunct="1">
              <a:lnSpc>
                <a:spcPct val="70000"/>
              </a:lnSpc>
              <a:spcBef>
                <a:spcPct val="50000"/>
              </a:spcBef>
              <a:spcAft>
                <a:spcPct val="0"/>
              </a:spcAft>
            </a:pPr>
            <a:r>
              <a:rPr lang="en-US" sz="2000" dirty="0">
                <a:solidFill>
                  <a:srgbClr val="000000"/>
                </a:solidFill>
              </a:rPr>
              <a:t>.; body of the loop                              ; body of the loop</a:t>
            </a:r>
          </a:p>
          <a:p>
            <a:pPr eaLnBrk="1" fontAlgn="base" hangingPunct="1">
              <a:lnSpc>
                <a:spcPct val="70000"/>
              </a:lnSpc>
              <a:spcBef>
                <a:spcPct val="50000"/>
              </a:spcBef>
              <a:spcAft>
                <a:spcPct val="0"/>
              </a:spcAft>
            </a:pPr>
            <a:r>
              <a:rPr lang="en-US" sz="2000" dirty="0">
                <a:solidFill>
                  <a:srgbClr val="000000"/>
                </a:solidFill>
              </a:rPr>
              <a:t>DEC CX                                             DEC    CX</a:t>
            </a:r>
          </a:p>
          <a:p>
            <a:pPr eaLnBrk="1" fontAlgn="base" hangingPunct="1">
              <a:lnSpc>
                <a:spcPct val="70000"/>
              </a:lnSpc>
              <a:spcBef>
                <a:spcPct val="50000"/>
              </a:spcBef>
              <a:spcAft>
                <a:spcPct val="0"/>
              </a:spcAft>
            </a:pPr>
            <a:r>
              <a:rPr lang="en-US" sz="2000" dirty="0">
                <a:solidFill>
                  <a:srgbClr val="000000"/>
                </a:solidFill>
              </a:rPr>
              <a:t>JNZ  TOP                                           JNZ    BOTTOM</a:t>
            </a:r>
          </a:p>
          <a:p>
            <a:pPr eaLnBrk="1" fontAlgn="base" hangingPunct="1">
              <a:lnSpc>
                <a:spcPct val="70000"/>
              </a:lnSpc>
              <a:spcBef>
                <a:spcPct val="50000"/>
              </a:spcBef>
              <a:spcAft>
                <a:spcPct val="0"/>
              </a:spcAft>
            </a:pPr>
            <a:r>
              <a:rPr lang="en-US" sz="2000" dirty="0">
                <a:solidFill>
                  <a:srgbClr val="000000"/>
                </a:solidFill>
              </a:rPr>
              <a:t>MOV  AX,BX                                       JMP  EXIT</a:t>
            </a:r>
          </a:p>
          <a:p>
            <a:pPr eaLnBrk="1" fontAlgn="base" hangingPunct="1">
              <a:lnSpc>
                <a:spcPct val="70000"/>
              </a:lnSpc>
              <a:spcBef>
                <a:spcPct val="50000"/>
              </a:spcBef>
              <a:spcAft>
                <a:spcPct val="0"/>
              </a:spcAft>
            </a:pPr>
            <a:r>
              <a:rPr lang="en-US" sz="2000" dirty="0">
                <a:solidFill>
                  <a:srgbClr val="000000"/>
                </a:solidFill>
              </a:rPr>
              <a:t>                                                            BOTTOM:</a:t>
            </a:r>
          </a:p>
          <a:p>
            <a:pPr eaLnBrk="1" fontAlgn="base" hangingPunct="1">
              <a:lnSpc>
                <a:spcPct val="70000"/>
              </a:lnSpc>
              <a:spcBef>
                <a:spcPct val="50000"/>
              </a:spcBef>
              <a:spcAft>
                <a:spcPct val="0"/>
              </a:spcAft>
            </a:pPr>
            <a:r>
              <a:rPr lang="en-US" sz="2000" dirty="0">
                <a:solidFill>
                  <a:srgbClr val="000000"/>
                </a:solidFill>
              </a:rPr>
              <a:t>                                                           JMP  TOP</a:t>
            </a:r>
          </a:p>
          <a:p>
            <a:pPr eaLnBrk="1" fontAlgn="base" hangingPunct="1">
              <a:lnSpc>
                <a:spcPct val="70000"/>
              </a:lnSpc>
              <a:spcBef>
                <a:spcPct val="50000"/>
              </a:spcBef>
              <a:spcAft>
                <a:spcPct val="0"/>
              </a:spcAft>
            </a:pPr>
            <a:r>
              <a:rPr lang="en-US" sz="2000" dirty="0">
                <a:solidFill>
                  <a:srgbClr val="000000"/>
                </a:solidFill>
              </a:rPr>
              <a:t>                                                           EXIT:</a:t>
            </a:r>
          </a:p>
          <a:p>
            <a:pPr eaLnBrk="1" fontAlgn="base" hangingPunct="1">
              <a:lnSpc>
                <a:spcPct val="70000"/>
              </a:lnSpc>
              <a:spcBef>
                <a:spcPct val="50000"/>
              </a:spcBef>
              <a:spcAft>
                <a:spcPct val="0"/>
              </a:spcAft>
            </a:pPr>
            <a:r>
              <a:rPr lang="en-US" sz="2000" dirty="0">
                <a:solidFill>
                  <a:srgbClr val="000000"/>
                </a:solidFill>
              </a:rPr>
              <a:t>                                                           MOV  AX,BX</a:t>
            </a:r>
          </a:p>
        </p:txBody>
      </p:sp>
    </p:spTree>
    <p:extLst>
      <p:ext uri="{BB962C8B-B14F-4D97-AF65-F5344CB8AC3E}">
        <p14:creationId xmlns:p14="http://schemas.microsoft.com/office/powerpoint/2010/main" val="1043666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81000" y="9144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fontAlgn="base">
              <a:spcBef>
                <a:spcPct val="20000"/>
              </a:spcBef>
              <a:spcAft>
                <a:spcPct val="0"/>
              </a:spcAft>
              <a:buFontTx/>
              <a:buChar char="o"/>
            </a:pPr>
            <a:r>
              <a:rPr lang="en-US" sz="2000">
                <a:solidFill>
                  <a:srgbClr val="000000"/>
                </a:solidFill>
              </a:rPr>
              <a:t>The major task is data translation</a:t>
            </a:r>
          </a:p>
          <a:p>
            <a:pPr marL="742950" lvl="1" indent="-285750" algn="just" fontAlgn="base">
              <a:spcBef>
                <a:spcPct val="20000"/>
              </a:spcBef>
              <a:spcAft>
                <a:spcPct val="0"/>
              </a:spcAft>
              <a:buFontTx/>
              <a:buChar char="o"/>
            </a:pPr>
            <a:r>
              <a:rPr lang="en-US" sz="2000">
                <a:solidFill>
                  <a:srgbClr val="000000"/>
                </a:solidFill>
              </a:rPr>
              <a:t>Given an ASCII code for a Hex digit, determine the numeric equivalent (unsigned byte)</a:t>
            </a:r>
          </a:p>
          <a:p>
            <a:pPr marL="742950" lvl="1" indent="-285750" algn="just" fontAlgn="base">
              <a:spcBef>
                <a:spcPct val="20000"/>
              </a:spcBef>
              <a:spcAft>
                <a:spcPct val="0"/>
              </a:spcAft>
              <a:buFontTx/>
              <a:buChar char="o"/>
            </a:pPr>
            <a:r>
              <a:rPr lang="en-US" sz="2000">
                <a:solidFill>
                  <a:srgbClr val="000000"/>
                </a:solidFill>
              </a:rPr>
              <a:t>Given an unsigned byte (0-15), display one or two character decimal representation</a:t>
            </a:r>
          </a:p>
          <a:p>
            <a:pPr marL="342900" indent="-342900" algn="just" fontAlgn="base">
              <a:spcBef>
                <a:spcPct val="20000"/>
              </a:spcBef>
              <a:spcAft>
                <a:spcPct val="0"/>
              </a:spcAft>
              <a:buFontTx/>
              <a:buChar char="o"/>
            </a:pPr>
            <a:r>
              <a:rPr lang="en-US" sz="2000">
                <a:solidFill>
                  <a:srgbClr val="000000"/>
                </a:solidFill>
              </a:rPr>
              <a:t>The input/process/output step must be embedded in a do until loop controlled by the yes/no response of the user</a:t>
            </a:r>
          </a:p>
        </p:txBody>
      </p:sp>
      <p:sp>
        <p:nvSpPr>
          <p:cNvPr id="54275" name="Text Box 5"/>
          <p:cNvSpPr txBox="1">
            <a:spLocks noChangeArrowheads="1"/>
          </p:cNvSpPr>
          <p:nvPr/>
        </p:nvSpPr>
        <p:spPr bwMode="auto">
          <a:xfrm>
            <a:off x="304800" y="1524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sz="2400">
                <a:solidFill>
                  <a:srgbClr val="000000"/>
                </a:solidFill>
              </a:rPr>
              <a:t>Approach :</a:t>
            </a:r>
          </a:p>
        </p:txBody>
      </p:sp>
    </p:spTree>
    <p:extLst>
      <p:ext uri="{BB962C8B-B14F-4D97-AF65-F5344CB8AC3E}">
        <p14:creationId xmlns:p14="http://schemas.microsoft.com/office/powerpoint/2010/main" val="3093098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04800" y="228600"/>
            <a:ext cx="861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.Model Small</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.Stack 100h</a:t>
            </a:r>
          </a:p>
          <a:p>
            <a:pPr marL="342900" indent="-342900" algn="just" fontAlgn="base">
              <a:lnSpc>
                <a:spcPct val="90000"/>
              </a:lnSpc>
              <a:spcBef>
                <a:spcPct val="20000"/>
              </a:spcBef>
              <a:spcAft>
                <a:spcPct val="0"/>
              </a:spcAft>
              <a:tabLst>
                <a:tab pos="3141663" algn="l"/>
                <a:tab pos="3835400" algn="l"/>
              </a:tabLst>
            </a:pPr>
            <a:r>
              <a:rPr lang="en-US" sz="2400" b="1">
                <a:solidFill>
                  <a:srgbClr val="000000"/>
                </a:solidFill>
                <a:latin typeface="Courier New" pitchFamily="49" charset="0"/>
              </a:rPr>
              <a:t>.data</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input_message  db  0Dh,0Ah, 'Enter alegal hex digit: $'</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output_message db  0Dh,0Ah,'in decimal this is $'</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illegal_message db	'Illegal entry!$'</a:t>
            </a:r>
          </a:p>
          <a:p>
            <a:pPr marL="342900" indent="-342900" algn="just" fontAlgn="base">
              <a:lnSpc>
                <a:spcPct val="90000"/>
              </a:lnSpc>
              <a:spcBef>
                <a:spcPct val="20000"/>
              </a:spcBef>
              <a:spcAft>
                <a:spcPct val="0"/>
              </a:spcAft>
              <a:tabLst>
                <a:tab pos="3141663" algn="l"/>
                <a:tab pos="3835400" algn="l"/>
              </a:tabLst>
            </a:pPr>
            <a:r>
              <a:rPr lang="en-US" sz="2000" b="1">
                <a:solidFill>
                  <a:srgbClr val="000000"/>
                </a:solidFill>
                <a:latin typeface="Courier New" pitchFamily="49" charset="0"/>
              </a:rPr>
              <a:t>continue_message	db	 0Dh,0Ah,'Try again? (Y/N): $‘</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.code</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Hexable  proc</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mov   ax,@data	;ax gets segment number</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mov   ds,ax	;transfer to segment reg</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begin_process:</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;prompt and accept single char input</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lea	dx,input_message</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mov	ah,9	;display input prompt</a:t>
            </a:r>
          </a:p>
          <a:p>
            <a:pPr marL="342900" indent="-342900" algn="just" fontAlgn="base">
              <a:spcBef>
                <a:spcPct val="20000"/>
              </a:spcBef>
              <a:spcAft>
                <a:spcPct val="0"/>
              </a:spcAft>
              <a:tabLst>
                <a:tab pos="3141663" algn="l"/>
                <a:tab pos="3835400" algn="l"/>
              </a:tabLst>
            </a:pPr>
            <a:r>
              <a:rPr lang="en-US" sz="2000" b="1">
                <a:solidFill>
                  <a:srgbClr val="000000"/>
                </a:solidFill>
                <a:latin typeface="Courier New" pitchFamily="49" charset="0"/>
              </a:rPr>
              <a:t>	int	21h</a:t>
            </a:r>
          </a:p>
        </p:txBody>
      </p:sp>
    </p:spTree>
    <p:extLst>
      <p:ext uri="{BB962C8B-B14F-4D97-AF65-F5344CB8AC3E}">
        <p14:creationId xmlns:p14="http://schemas.microsoft.com/office/powerpoint/2010/main" val="1093211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04800" y="304800"/>
            <a:ext cx="8534400" cy="572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en-US" b="1">
                <a:solidFill>
                  <a:srgbClr val="000000"/>
                </a:solidFill>
                <a:latin typeface="Arial" pitchFamily="34" charset="0"/>
              </a:rPr>
              <a:t>              mov	ah,1	;DOS input function</a:t>
            </a:r>
          </a:p>
          <a:p>
            <a:pPr fontAlgn="base">
              <a:spcBef>
                <a:spcPct val="0"/>
              </a:spcBef>
              <a:spcAft>
                <a:spcPct val="0"/>
              </a:spcAft>
              <a:defRPr/>
            </a:pPr>
            <a:r>
              <a:rPr lang="en-US" b="1">
                <a:solidFill>
                  <a:srgbClr val="000000"/>
                </a:solidFill>
                <a:latin typeface="Arial" pitchFamily="34" charset="0"/>
              </a:rPr>
              <a:t>	int	21h	;get single char response</a:t>
            </a:r>
          </a:p>
          <a:p>
            <a:pPr fontAlgn="base">
              <a:spcBef>
                <a:spcPct val="0"/>
              </a:spcBef>
              <a:spcAft>
                <a:spcPct val="0"/>
              </a:spcAft>
              <a:defRPr/>
            </a:pPr>
            <a:r>
              <a:rPr lang="en-US" b="1">
                <a:solidFill>
                  <a:srgbClr val="000000"/>
                </a:solidFill>
                <a:latin typeface="Arial" pitchFamily="34" charset="0"/>
              </a:rPr>
              <a:t>	mov	bl,al	;for safe keeping</a:t>
            </a:r>
          </a:p>
          <a:p>
            <a:pPr fontAlgn="base">
              <a:spcBef>
                <a:spcPct val="0"/>
              </a:spcBef>
              <a:spcAft>
                <a:spcPct val="0"/>
              </a:spcAft>
              <a:defRPr/>
            </a:pPr>
            <a:r>
              <a:rPr lang="en-US" b="1">
                <a:solidFill>
                  <a:srgbClr val="000000"/>
                </a:solidFill>
                <a:latin typeface="Arial" pitchFamily="34" charset="0"/>
              </a:rPr>
              <a:t>	lea	dx,output_message</a:t>
            </a:r>
          </a:p>
          <a:p>
            <a:pPr fontAlgn="base">
              <a:spcBef>
                <a:spcPct val="0"/>
              </a:spcBef>
              <a:spcAft>
                <a:spcPct val="0"/>
              </a:spcAft>
              <a:defRPr/>
            </a:pPr>
            <a:r>
              <a:rPr lang="en-US" b="1">
                <a:solidFill>
                  <a:srgbClr val="000000"/>
                </a:solidFill>
                <a:latin typeface="Arial" pitchFamily="34" charset="0"/>
              </a:rPr>
              <a:t>	mov	ah,9	;move to new line and get</a:t>
            </a:r>
          </a:p>
          <a:p>
            <a:pPr fontAlgn="base">
              <a:spcBef>
                <a:spcPct val="0"/>
              </a:spcBef>
              <a:spcAft>
                <a:spcPct val="0"/>
              </a:spcAft>
              <a:defRPr/>
            </a:pPr>
            <a:r>
              <a:rPr lang="en-US" b="1">
                <a:solidFill>
                  <a:srgbClr val="000000"/>
                </a:solidFill>
                <a:latin typeface="Arial" pitchFamily="34" charset="0"/>
              </a:rPr>
              <a:t>	int	21h	;ready to display result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;convert ASCII hex digit (bl) to unsigned</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bl,'9'	;check if decimal digit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jle	decimal_size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bl,'F'	;uppercase or lowercase?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jle	uppercase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sub	bl,'a'-'A'	;lower to uppercase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uppercase:	;handle 'A'-'F' 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sub	bl,'A'-10;	'A'-'F' to unsigned</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jmp	 conversion_complete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decimal_size:	;handle '0'-'9' case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sub	bl,'0'	;convert to unsigned</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conversion_complete:</a:t>
            </a:r>
          </a:p>
          <a:p>
            <a:pPr fontAlgn="base">
              <a:spcBef>
                <a:spcPct val="0"/>
              </a:spcBef>
              <a:spcAft>
                <a:spcPct val="0"/>
              </a:spcAft>
              <a:defRPr/>
            </a:pPr>
            <a:endParaRPr lang="en-US" b="1">
              <a:solidFill>
                <a:srgbClr val="000000"/>
              </a:solidFill>
              <a:latin typeface="Arial" pitchFamily="34" charset="0"/>
            </a:endParaRPr>
          </a:p>
          <a:p>
            <a:pPr fontAlgn="base">
              <a:spcBef>
                <a:spcPct val="50000"/>
              </a:spcBef>
              <a:spcAft>
                <a:spcPct val="0"/>
              </a:spcAft>
              <a:defRPr/>
            </a:pPr>
            <a:endParaRPr lang="en-US">
              <a:solidFill>
                <a:srgbClr val="000000"/>
              </a:solidFill>
              <a:latin typeface="Arial" pitchFamily="34" charset="0"/>
            </a:endParaRPr>
          </a:p>
        </p:txBody>
      </p:sp>
    </p:spTree>
    <p:extLst>
      <p:ext uri="{BB962C8B-B14F-4D97-AF65-F5344CB8AC3E}">
        <p14:creationId xmlns:p14="http://schemas.microsoft.com/office/powerpoint/2010/main" val="2132564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381000" y="304800"/>
            <a:ext cx="853440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;verify byte in BL is legal (0-15)</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bl,0	;if &lt;0, illegal</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	illegal</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bl,15	;here if &gt;=0</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jle	legal	;if also &lt;=15, OK</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illegal:</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ah,9	;display error message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lea	dx,illegal_message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jmp	begin_process	;start over</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legal:</a:t>
            </a:r>
            <a:endParaRPr lang="en-US">
              <a:solidFill>
                <a:srgbClr val="000000"/>
              </a:solidFill>
              <a:effectLst>
                <a:outerShdw blurRad="38100" dist="38100" dir="2700000" algn="tl">
                  <a:srgbClr val="C0C0C0"/>
                </a:outerShdw>
              </a:effectLst>
              <a:latin typeface="Arial" pitchFamily="34" charset="0"/>
            </a:endParaRP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;output byte in BL (0-15) as decimal</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ah,2	;DOS output function</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bl,10</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jl	ones_place	;jmp if single digit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dl,'1'	;output leading '1'</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sub	bl,10	;isolate ones place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ones_place: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add	bl,'0'	;convert to ASCII</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dl,bl	;prepare to output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endParaRPr lang="en-US">
              <a:solidFill>
                <a:srgbClr val="000000"/>
              </a:solidFill>
              <a:latin typeface="Arial" pitchFamily="34" charset="0"/>
            </a:endParaRPr>
          </a:p>
        </p:txBody>
      </p:sp>
    </p:spTree>
    <p:extLst>
      <p:ext uri="{BB962C8B-B14F-4D97-AF65-F5344CB8AC3E}">
        <p14:creationId xmlns:p14="http://schemas.microsoft.com/office/powerpoint/2010/main" val="3294543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304800" y="228600"/>
            <a:ext cx="86868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begin_process:</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;main processing task goes here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lea	dx,continue_message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ah,9	;display continue prompt</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mov	ah,1</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	;get response</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al,'y'	;y means do again</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je	begin_process</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cmp	al,'Y'	;Y means do again</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je	begin_process</a:t>
            </a:r>
          </a:p>
          <a:p>
            <a:pPr fontAlgn="base">
              <a:spcBef>
                <a:spcPct val="0"/>
              </a:spcBef>
              <a:spcAft>
                <a:spcPct val="0"/>
              </a:spcAft>
              <a:defRPr/>
            </a:pPr>
            <a:r>
              <a:rPr lang="en-US">
                <a:solidFill>
                  <a:srgbClr val="000000"/>
                </a:solidFill>
                <a:latin typeface="Arial" pitchFamily="34" charset="0"/>
              </a:rPr>
              <a:t>  </a:t>
            </a:r>
            <a:r>
              <a:rPr lang="en-US" b="1">
                <a:solidFill>
                  <a:srgbClr val="000000"/>
                </a:solidFill>
                <a:effectLst>
                  <a:outerShdw blurRad="38100" dist="38100" dir="2700000" algn="tl">
                    <a:srgbClr val="C0C0C0"/>
                  </a:outerShdw>
                </a:effectLst>
                <a:latin typeface="Arial" pitchFamily="34" charset="0"/>
              </a:rPr>
              <a:t>mov	ah,4ch	;DOS return, no error</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int	21h</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hexable	endp</a:t>
            </a:r>
          </a:p>
          <a:p>
            <a:pPr fontAlgn="base">
              <a:spcBef>
                <a:spcPct val="0"/>
              </a:spcBef>
              <a:spcAft>
                <a:spcPct val="0"/>
              </a:spcAft>
              <a:defRPr/>
            </a:pPr>
            <a:r>
              <a:rPr lang="en-US" b="1">
                <a:solidFill>
                  <a:srgbClr val="000000"/>
                </a:solidFill>
                <a:effectLst>
                  <a:outerShdw blurRad="38100" dist="38100" dir="2700000" algn="tl">
                    <a:srgbClr val="C0C0C0"/>
                  </a:outerShdw>
                </a:effectLst>
                <a:latin typeface="Arial" pitchFamily="34" charset="0"/>
              </a:rPr>
              <a:t>	end	hexable</a:t>
            </a:r>
            <a:endParaRPr lang="en-US">
              <a:solidFill>
                <a:srgbClr val="000000"/>
              </a:solidFill>
              <a:effectLst>
                <a:outerShdw blurRad="38100" dist="38100" dir="2700000" algn="tl">
                  <a:srgbClr val="C0C0C0"/>
                </a:outerShdw>
              </a:effectLst>
              <a:latin typeface="Arial" pitchFamily="34" charset="0"/>
            </a:endParaRPr>
          </a:p>
          <a:p>
            <a:pPr fontAlgn="base">
              <a:lnSpc>
                <a:spcPct val="90000"/>
              </a:lnSpc>
              <a:spcBef>
                <a:spcPct val="20000"/>
              </a:spcBef>
              <a:spcAft>
                <a:spcPct val="0"/>
              </a:spcAft>
              <a:buClr>
                <a:srgbClr val="CCCCFF"/>
              </a:buClr>
              <a:buSzPct val="90000"/>
              <a:buFont typeface="Wingdings" pitchFamily="2" charset="2"/>
              <a:buNone/>
              <a:defRPr/>
            </a:pPr>
            <a:endParaRPr lang="en-US">
              <a:solidFill>
                <a:srgbClr val="000000"/>
              </a:solidFill>
              <a:latin typeface="Arial" pitchFamily="34" charset="0"/>
            </a:endParaRPr>
          </a:p>
        </p:txBody>
      </p:sp>
    </p:spTree>
    <p:extLst>
      <p:ext uri="{BB962C8B-B14F-4D97-AF65-F5344CB8AC3E}">
        <p14:creationId xmlns:p14="http://schemas.microsoft.com/office/powerpoint/2010/main" val="107077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38100"/>
            <a:ext cx="7772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Times New Roman"/>
                <a:ea typeface="+mj-ea"/>
                <a:cs typeface="+mj-cs"/>
              </a:rPr>
              <a:t>Using Conditional Jumps</a:t>
            </a:r>
          </a:p>
        </p:txBody>
      </p:sp>
      <p:sp>
        <p:nvSpPr>
          <p:cNvPr id="3" name="Rectangle 3"/>
          <p:cNvSpPr txBox="1">
            <a:spLocks noChangeArrowheads="1"/>
          </p:cNvSpPr>
          <p:nvPr/>
        </p:nvSpPr>
        <p:spPr bwMode="auto">
          <a:xfrm>
            <a:off x="685800" y="685800"/>
            <a:ext cx="77724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Times New Roman"/>
                <a:ea typeface="+mn-ea"/>
                <a:cs typeface="+mn-cs"/>
              </a:rPr>
              <a:t>Conditional jumps typically follow an instruction that alters the flag bits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FF0000"/>
                </a:solidFill>
                <a:effectLst/>
                <a:uLnTx/>
                <a:uFillTx/>
                <a:latin typeface="Times New Roman"/>
              </a:rPr>
              <a:t>CMP </a:t>
            </a:r>
            <a:r>
              <a:rPr kumimoji="0" lang="en-US" sz="2800" b="0" i="1" u="none" strike="noStrike" kern="0" cap="none" spc="0" normalizeH="0" baseline="0" noProof="0" dirty="0">
                <a:ln>
                  <a:noFill/>
                </a:ln>
                <a:solidFill>
                  <a:srgbClr val="000000"/>
                </a:solidFill>
                <a:effectLst/>
                <a:uLnTx/>
                <a:uFillTx/>
                <a:latin typeface="Times New Roman"/>
              </a:rPr>
              <a:t> destination, source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Times New Roman"/>
              </a:rPr>
              <a:t>Computes (</a:t>
            </a:r>
            <a:r>
              <a:rPr kumimoji="0" lang="en-US" sz="2400" b="0" i="1" u="none" strike="noStrike" kern="0" cap="none" spc="0" normalizeH="0" baseline="0" noProof="0" dirty="0">
                <a:ln>
                  <a:noFill/>
                </a:ln>
                <a:solidFill>
                  <a:srgbClr val="000000"/>
                </a:solidFill>
                <a:effectLst/>
                <a:uLnTx/>
                <a:uFillTx/>
                <a:latin typeface="Times New Roman"/>
              </a:rPr>
              <a:t>destination-source</a:t>
            </a:r>
            <a:r>
              <a:rPr kumimoji="0" lang="en-US" sz="2400" b="0" i="0" u="none" strike="noStrike" kern="0" cap="none" spc="0" normalizeH="0" baseline="0" noProof="0" dirty="0">
                <a:ln>
                  <a:noFill/>
                </a:ln>
                <a:solidFill>
                  <a:srgbClr val="000000"/>
                </a:solidFill>
                <a:effectLst/>
                <a:uLnTx/>
                <a:uFillTx/>
                <a:latin typeface="Times New Roman"/>
              </a:rPr>
              <a:t>) and sets flag bits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Times New Roman"/>
              </a:rPr>
              <a:t>result is not stored</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Times New Roman"/>
              </a:rPr>
              <a:t>flags allow us to decide &lt;, &lt;=, &gt;, &gt;=, ==, &lt;&gt;, </a:t>
            </a:r>
            <a:r>
              <a:rPr kumimoji="0" lang="en-US" sz="2400" b="0" i="0" u="none" strike="noStrike" kern="0" cap="none" spc="0" normalizeH="0" baseline="0" noProof="0" dirty="0" err="1">
                <a:ln>
                  <a:noFill/>
                </a:ln>
                <a:solidFill>
                  <a:srgbClr val="000000"/>
                </a:solidFill>
                <a:effectLst/>
                <a:uLnTx/>
                <a:uFillTx/>
                <a:latin typeface="Times New Roman"/>
              </a:rPr>
              <a:t>etc</a:t>
            </a:r>
            <a:endParaRPr kumimoji="0" lang="en-US" sz="2400" b="0" i="0" u="none" strike="noStrike" kern="0" cap="none" spc="0" normalizeH="0" baseline="0" noProof="0" dirty="0">
              <a:ln>
                <a:noFill/>
              </a:ln>
              <a:solidFill>
                <a:srgbClr val="000000"/>
              </a:solidFill>
              <a:effectLst/>
              <a:uLnTx/>
              <a:uFillTx/>
              <a:latin typeface="Times New Roman"/>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Times New Roman"/>
              </a:rPr>
              <a:t>we can also interpret the results meaningfully for signed or unsigned data</a:t>
            </a:r>
          </a:p>
          <a:p>
            <a:pPr lvl="0" algn="just" eaLnBrk="1" hangingPunct="1">
              <a:buNone/>
              <a:defRPr/>
            </a:pPr>
            <a:r>
              <a:rPr lang="en-US" sz="2400" dirty="0">
                <a:solidFill>
                  <a:srgbClr val="000000"/>
                </a:solidFill>
                <a:latin typeface="Times New Roman" pitchFamily="18" charset="0"/>
                <a:cs typeface="Arial" pitchFamily="34" charset="0"/>
              </a:rPr>
              <a:t>Like SUB inst. Except destination content will not changed  </a:t>
            </a:r>
          </a:p>
          <a:p>
            <a:pPr lvl="0" algn="just" eaLnBrk="1" hangingPunct="1">
              <a:buNone/>
              <a:defRPr/>
            </a:pPr>
            <a:r>
              <a:rPr lang="en-US" sz="2400" dirty="0">
                <a:solidFill>
                  <a:srgbClr val="000000"/>
                </a:solidFill>
                <a:latin typeface="Times New Roman" pitchFamily="18" charset="0"/>
                <a:cs typeface="Arial" pitchFamily="34" charset="0"/>
              </a:rPr>
              <a:t>CMP AX,BX ; where AX= 7FFF and BX=0001 h, thus</a:t>
            </a:r>
          </a:p>
          <a:p>
            <a:pPr lvl="0" algn="just" eaLnBrk="1" hangingPunct="1">
              <a:buNone/>
              <a:defRPr/>
            </a:pPr>
            <a:r>
              <a:rPr lang="en-US" sz="2400" dirty="0">
                <a:solidFill>
                  <a:srgbClr val="000000"/>
                </a:solidFill>
                <a:latin typeface="Times New Roman" pitchFamily="18" charset="0"/>
                <a:cs typeface="Arial" pitchFamily="34" charset="0"/>
              </a:rPr>
              <a:t>JG   BELOW ; result =  7FFF-0001h= 7FFEh</a:t>
            </a:r>
          </a:p>
          <a:p>
            <a:pPr marL="0" lvl="0" indent="0" algn="just" eaLnBrk="1" hangingPunct="1">
              <a:buNone/>
              <a:defRPr/>
            </a:pPr>
            <a:r>
              <a:rPr lang="en-US" sz="2400" dirty="0">
                <a:solidFill>
                  <a:srgbClr val="000000"/>
                </a:solidFill>
                <a:latin typeface="Times New Roman" pitchFamily="18" charset="0"/>
                <a:cs typeface="Arial" pitchFamily="34" charset="0"/>
              </a:rPr>
              <a:t>From table in the next slide it is clear  that jump condition is satisfied, since : flags Z=S=O=0 control is transferred to Label BELLOW , if signed interpretation is used.</a:t>
            </a:r>
            <a:endParaRPr lang="en-US" sz="2400" dirty="0">
              <a:solidFill>
                <a:srgbClr val="000000"/>
              </a:solidFill>
              <a:effectLst>
                <a:outerShdw blurRad="38100" dist="38100" dir="2700000" algn="tl">
                  <a:srgbClr val="C0C0C0"/>
                </a:outerShdw>
              </a:effectLst>
              <a:latin typeface="Times New Roman" pitchFamily="18" charset="0"/>
              <a:cs typeface="Arial" pitchFamily="34" charset="0"/>
            </a:endParaRPr>
          </a:p>
          <a:p>
            <a:pPr marL="512763" marR="0" lvl="2" indent="-403225" algn="l" defTabSz="914400" rtl="0" eaLnBrk="0" fontAlgn="base" latinLnBrk="0" hangingPunct="0">
              <a:lnSpc>
                <a:spcPct val="100000"/>
              </a:lnSpc>
              <a:spcBef>
                <a:spcPct val="20000"/>
              </a:spcBef>
              <a:spcAft>
                <a:spcPct val="0"/>
              </a:spcAft>
              <a:buClrTx/>
              <a:buSzTx/>
              <a:buFontTx/>
              <a:buChar char="•"/>
              <a:tabLst/>
              <a:defRPr/>
            </a:pPr>
            <a:endParaRPr lang="en-US" kern="0" dirty="0">
              <a:solidFill>
                <a:srgbClr val="000000"/>
              </a:solidFill>
              <a:latin typeface="Times New Roman"/>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dirty="0">
              <a:ln>
                <a:noFill/>
              </a:ln>
              <a:solidFill>
                <a:srgbClr val="000000"/>
              </a:solidFill>
              <a:effectLst/>
              <a:uLnTx/>
              <a:uFillTx/>
              <a:latin typeface="Times New Roman"/>
            </a:endParaRPr>
          </a:p>
        </p:txBody>
      </p:sp>
    </p:spTree>
    <p:extLst>
      <p:ext uri="{BB962C8B-B14F-4D97-AF65-F5344CB8AC3E}">
        <p14:creationId xmlns:p14="http://schemas.microsoft.com/office/powerpoint/2010/main" val="171187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397000"/>
          <a:ext cx="731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pPr algn="ctr"/>
                      <a:r>
                        <a:rPr lang="en-US" dirty="0"/>
                        <a:t>CMP Results</a:t>
                      </a:r>
                    </a:p>
                  </a:txBody>
                  <a:tcPr/>
                </a:tc>
                <a:tc>
                  <a:txBody>
                    <a:bodyPr/>
                    <a:lstStyle/>
                    <a:p>
                      <a:pPr algn="ctr"/>
                      <a:r>
                        <a:rPr lang="en-US" dirty="0"/>
                        <a:t>   ZF</a:t>
                      </a:r>
                    </a:p>
                  </a:txBody>
                  <a:tcPr/>
                </a:tc>
                <a:tc>
                  <a:txBody>
                    <a:bodyPr/>
                    <a:lstStyle/>
                    <a:p>
                      <a:pPr algn="ctr"/>
                      <a:r>
                        <a:rPr lang="en-US" dirty="0"/>
                        <a:t>CF</a:t>
                      </a:r>
                    </a:p>
                  </a:txBody>
                  <a:tcPr/>
                </a:tc>
                <a:extLst>
                  <a:ext uri="{0D108BD9-81ED-4DB2-BD59-A6C34878D82A}">
                    <a16:rowId xmlns:a16="http://schemas.microsoft.com/office/drawing/2014/main" val="10000"/>
                  </a:ext>
                </a:extLst>
              </a:tr>
              <a:tr h="370840">
                <a:tc>
                  <a:txBody>
                    <a:bodyPr/>
                    <a:lstStyle/>
                    <a:p>
                      <a:pPr algn="ctr"/>
                      <a:r>
                        <a:rPr lang="en-US" dirty="0"/>
                        <a:t>Destination &lt;source</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Destination &gt; source</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Destination =source</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304800" y="304800"/>
            <a:ext cx="8458200" cy="646331"/>
          </a:xfrm>
          <a:prstGeom prst="rect">
            <a:avLst/>
          </a:prstGeom>
          <a:noFill/>
        </p:spPr>
        <p:txBody>
          <a:bodyPr wrap="square" rtlCol="0">
            <a:spAutoFit/>
          </a:bodyPr>
          <a:lstStyle/>
          <a:p>
            <a:r>
              <a:rPr lang="en-US" dirty="0"/>
              <a:t>When two unsigned  operands are compared , the Zero, and carry Flags indicate the following relation between operands </a:t>
            </a:r>
          </a:p>
        </p:txBody>
      </p:sp>
      <p:sp>
        <p:nvSpPr>
          <p:cNvPr id="6" name="TextBox 5"/>
          <p:cNvSpPr txBox="1"/>
          <p:nvPr/>
        </p:nvSpPr>
        <p:spPr>
          <a:xfrm>
            <a:off x="304800" y="3200400"/>
            <a:ext cx="8458200" cy="646331"/>
          </a:xfrm>
          <a:prstGeom prst="rect">
            <a:avLst/>
          </a:prstGeom>
          <a:noFill/>
        </p:spPr>
        <p:txBody>
          <a:bodyPr wrap="square" rtlCol="0">
            <a:spAutoFit/>
          </a:bodyPr>
          <a:lstStyle/>
          <a:p>
            <a:r>
              <a:rPr lang="en-US" dirty="0"/>
              <a:t>When two signed  operands are compared , the sign , and  overflow Flags indicate the following relation between operands </a:t>
            </a:r>
          </a:p>
        </p:txBody>
      </p:sp>
      <p:graphicFrame>
        <p:nvGraphicFramePr>
          <p:cNvPr id="7" name="Table 6"/>
          <p:cNvGraphicFramePr>
            <a:graphicFrameLocks noGrp="1"/>
          </p:cNvGraphicFramePr>
          <p:nvPr/>
        </p:nvGraphicFramePr>
        <p:xfrm>
          <a:off x="990600" y="47244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CMP Results</a:t>
                      </a:r>
                    </a:p>
                  </a:txBody>
                  <a:tcPr/>
                </a:tc>
                <a:tc>
                  <a:txBody>
                    <a:bodyPr/>
                    <a:lstStyle/>
                    <a:p>
                      <a:pPr algn="ctr"/>
                      <a:r>
                        <a:rPr lang="en-US" dirty="0"/>
                        <a:t>Flags</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Destination &lt;source</a:t>
                      </a:r>
                    </a:p>
                  </a:txBody>
                  <a:tcPr/>
                </a:tc>
                <a:tc>
                  <a:txBody>
                    <a:bodyPr/>
                    <a:lstStyle/>
                    <a:p>
                      <a:pPr algn="ctr"/>
                      <a:r>
                        <a:rPr lang="en-US" dirty="0"/>
                        <a:t>SF</a:t>
                      </a:r>
                      <a:r>
                        <a:rPr lang="en-US" dirty="0">
                          <a:sym typeface="Symbol"/>
                        </a:rPr>
                        <a:t> OF</a:t>
                      </a:r>
                      <a:endParaRPr lang="en-US" dirty="0"/>
                    </a:p>
                  </a:txBody>
                  <a:tcPr/>
                </a:tc>
                <a:extLst>
                  <a:ext uri="{0D108BD9-81ED-4DB2-BD59-A6C34878D82A}">
                    <a16:rowId xmlns:a16="http://schemas.microsoft.com/office/drawing/2014/main" val="10001"/>
                  </a:ext>
                </a:extLst>
              </a:tr>
              <a:tr h="370840">
                <a:tc>
                  <a:txBody>
                    <a:bodyPr/>
                    <a:lstStyle/>
                    <a:p>
                      <a:pPr algn="ctr"/>
                      <a:r>
                        <a:rPr lang="en-US" dirty="0"/>
                        <a:t>Destination &gt; source</a:t>
                      </a:r>
                    </a:p>
                  </a:txBody>
                  <a:tcPr/>
                </a:tc>
                <a:tc>
                  <a:txBody>
                    <a:bodyPr/>
                    <a:lstStyle/>
                    <a:p>
                      <a:pPr algn="ctr"/>
                      <a:r>
                        <a:rPr lang="en-US" dirty="0"/>
                        <a:t>SF=OF</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Destination =source</a:t>
                      </a:r>
                    </a:p>
                  </a:txBody>
                  <a:tcPr/>
                </a:tc>
                <a:tc>
                  <a:txBody>
                    <a:bodyPr/>
                    <a:lstStyle/>
                    <a:p>
                      <a:pPr algn="ctr"/>
                      <a:r>
                        <a:rPr lang="en-US" dirty="0"/>
                        <a:t>ZF=1</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57200" y="277813"/>
            <a:ext cx="82296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700">
                <a:solidFill>
                  <a:srgbClr val="000000"/>
                </a:solidFill>
                <a:latin typeface="Arial" charset="0"/>
              </a:rPr>
              <a:t>Conditional Jump</a:t>
            </a:r>
            <a:r>
              <a:rPr lang="en-US" sz="2300">
                <a:solidFill>
                  <a:srgbClr val="000000"/>
                </a:solidFill>
              </a:rPr>
              <a:t> </a:t>
            </a:r>
          </a:p>
        </p:txBody>
      </p:sp>
      <p:sp>
        <p:nvSpPr>
          <p:cNvPr id="164867" name="Rectangle 3"/>
          <p:cNvSpPr>
            <a:spLocks noChangeArrowheads="1"/>
          </p:cNvSpPr>
          <p:nvPr/>
        </p:nvSpPr>
        <p:spPr bwMode="auto">
          <a:xfrm>
            <a:off x="457200" y="1066801"/>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FontTx/>
              <a:buBlip>
                <a:blip r:embed="rId3"/>
              </a:buBlip>
              <a:defRPr/>
            </a:pPr>
            <a:r>
              <a:rPr lang="en-US" sz="2800" i="1" u="sng" dirty="0">
                <a:solidFill>
                  <a:srgbClr val="000000"/>
                </a:solidFill>
                <a:effectLst>
                  <a:outerShdw blurRad="38100" dist="38100" dir="2700000" algn="tl">
                    <a:srgbClr val="C0C0C0"/>
                  </a:outerShdw>
                </a:effectLst>
              </a:rPr>
              <a:t>Signed Jumps:</a:t>
            </a:r>
          </a:p>
          <a:p>
            <a:pPr marL="342900" indent="-342900" fontAlgn="base">
              <a:spcBef>
                <a:spcPct val="20000"/>
              </a:spcBef>
              <a:spcAft>
                <a:spcPct val="0"/>
              </a:spcAft>
              <a:defRPr/>
            </a:pPr>
            <a:endParaRPr lang="en-US" sz="2000" b="1" i="1" dirty="0">
              <a:solidFill>
                <a:srgbClr val="000000"/>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40" y="1828800"/>
            <a:ext cx="8763519" cy="453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75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277813"/>
            <a:ext cx="830580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Tx/>
              <a:buBlip>
                <a:blip r:embed="rId3"/>
              </a:buBlip>
            </a:pPr>
            <a:r>
              <a:rPr lang="en-US" sz="2300" dirty="0">
                <a:solidFill>
                  <a:srgbClr val="000000"/>
                </a:solidFill>
              </a:rPr>
              <a:t> </a:t>
            </a:r>
            <a:r>
              <a:rPr lang="en-US" sz="2300" b="1" i="1" dirty="0">
                <a:solidFill>
                  <a:srgbClr val="000000"/>
                </a:solidFill>
                <a:latin typeface="Arial" charset="0"/>
              </a:rPr>
              <a:t>Unsigned conditional Jumps :</a:t>
            </a:r>
            <a:br>
              <a:rPr lang="en-US" sz="2300" b="1" i="1" dirty="0">
                <a:solidFill>
                  <a:srgbClr val="000000"/>
                </a:solidFill>
                <a:latin typeface="Arial" charset="0"/>
              </a:rPr>
            </a:br>
            <a:br>
              <a:rPr lang="en-US" sz="2300" b="1" i="1" dirty="0">
                <a:solidFill>
                  <a:srgbClr val="000000"/>
                </a:solidFill>
                <a:latin typeface="Arial" charset="0"/>
              </a:rPr>
            </a:br>
            <a:br>
              <a:rPr lang="en-US" sz="2300" b="1" i="1" dirty="0">
                <a:solidFill>
                  <a:srgbClr val="000000"/>
                </a:solidFill>
                <a:latin typeface="Arial" charset="0"/>
              </a:rPr>
            </a:br>
            <a:endParaRPr lang="en-US" sz="1900" b="1" i="1" dirty="0">
              <a:solidFill>
                <a:srgbClr val="000000"/>
              </a:solidFill>
              <a:latin typeface="Arial"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86" y="1079292"/>
            <a:ext cx="856862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426323"/>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3" ma:contentTypeDescription="Create a new document." ma:contentTypeScope="" ma:versionID="bbda70f67a64fe08646bd184bf1fead5">
  <xsd:schema xmlns:xsd="http://www.w3.org/2001/XMLSchema" xmlns:xs="http://www.w3.org/2001/XMLSchema" xmlns:p="http://schemas.microsoft.com/office/2006/metadata/properties" xmlns:ns2="2899a155-2a47-4499-8be5-4abdb9e2e831" targetNamespace="http://schemas.microsoft.com/office/2006/metadata/properties" ma:root="true" ma:fieldsID="faaa76891f25d63d6d3a8a262fdfc7be" ns2:_="">
    <xsd:import namespace="2899a155-2a47-4499-8be5-4abdb9e2e83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EC5815-881D-4F8A-9560-7205A8BAD393}"/>
</file>

<file path=customXml/itemProps2.xml><?xml version="1.0" encoding="utf-8"?>
<ds:datastoreItem xmlns:ds="http://schemas.openxmlformats.org/officeDocument/2006/customXml" ds:itemID="{8D154571-84BC-4D4C-95BA-477D48022845}"/>
</file>

<file path=customXml/itemProps3.xml><?xml version="1.0" encoding="utf-8"?>
<ds:datastoreItem xmlns:ds="http://schemas.openxmlformats.org/officeDocument/2006/customXml" ds:itemID="{05EFC362-DF16-4EEE-9B9D-083A9AB99CFD}"/>
</file>

<file path=docProps/app.xml><?xml version="1.0" encoding="utf-8"?>
<Properties xmlns="http://schemas.openxmlformats.org/officeDocument/2006/extended-properties" xmlns:vt="http://schemas.openxmlformats.org/officeDocument/2006/docPropsVTypes">
  <TotalTime>845</TotalTime>
  <Words>3977</Words>
  <Application>Microsoft Office PowerPoint</Application>
  <PresentationFormat>On-screen Show (4:3)</PresentationFormat>
  <Paragraphs>715</Paragraphs>
  <Slides>54</Slides>
  <Notes>51</Notes>
  <HiddenSlides>0</HiddenSlides>
  <MMClips>0</MMClips>
  <ScaleCrop>false</ScaleCrop>
  <HeadingPairs>
    <vt:vector size="6" baseType="variant">
      <vt:variant>
        <vt:lpstr>Fonts Used</vt:lpstr>
      </vt:variant>
      <vt:variant>
        <vt:i4>7</vt:i4>
      </vt:variant>
      <vt:variant>
        <vt:lpstr>Theme</vt:lpstr>
      </vt:variant>
      <vt:variant>
        <vt:i4>14</vt:i4>
      </vt:variant>
      <vt:variant>
        <vt:lpstr>Slide Titles</vt:lpstr>
      </vt:variant>
      <vt:variant>
        <vt:i4>54</vt:i4>
      </vt:variant>
    </vt:vector>
  </HeadingPairs>
  <TitlesOfParts>
    <vt:vector size="75" baseType="lpstr">
      <vt:lpstr>Arial</vt:lpstr>
      <vt:lpstr>Calibri</vt:lpstr>
      <vt:lpstr>Courier</vt:lpstr>
      <vt:lpstr>Courier New</vt:lpstr>
      <vt:lpstr>Symbol</vt:lpstr>
      <vt:lpstr>Times New Roman</vt:lpstr>
      <vt:lpstr>Wingdings</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12_Default Design</vt:lpstr>
      <vt:lpstr>13_Default Design</vt:lpstr>
      <vt:lpstr>14_Default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Tayyaba Zaheer</dc:creator>
  <cp:lastModifiedBy>Tayyaba Zaheer</cp:lastModifiedBy>
  <cp:revision>30</cp:revision>
  <dcterms:created xsi:type="dcterms:W3CDTF">2011-11-19T13:24:29Z</dcterms:created>
  <dcterms:modified xsi:type="dcterms:W3CDTF">2019-05-13T08:49:02Z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