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5.xml" ContentType="application/vnd.openxmlformats-officedocument.presentationml.slide+xml"/>
  <Override PartName="/ppt/slides/slide2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3" r:id="rId1"/>
  </p:sldMasterIdLst>
  <p:notesMasterIdLst>
    <p:notesMasterId r:id="rId44"/>
  </p:notesMasterIdLst>
  <p:sldIdLst>
    <p:sldId id="256" r:id="rId2"/>
    <p:sldId id="289" r:id="rId3"/>
    <p:sldId id="288" r:id="rId4"/>
    <p:sldId id="292" r:id="rId5"/>
    <p:sldId id="293" r:id="rId6"/>
    <p:sldId id="291"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2" r:id="rId25"/>
    <p:sldId id="311"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Lst>
  <p:sldSz cx="12192000" cy="6858000"/>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7273" autoAdjust="0"/>
  </p:normalViewPr>
  <p:slideViewPr>
    <p:cSldViewPr snapToGrid="0">
      <p:cViewPr varScale="1">
        <p:scale>
          <a:sx n="56" d="100"/>
          <a:sy n="56" d="100"/>
        </p:scale>
        <p:origin x="127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26A6C2-EA2A-4B6A-A7B9-AF9349C49E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D7BA2975-D6EE-4CFC-9FC9-0AD9A8F6B6E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EF6F1E70-7CE5-4836-9C64-1E35C46DE02E}" type="datetimeFigureOut">
              <a:rPr lang="en-US"/>
              <a:pPr>
                <a:defRPr/>
              </a:pPr>
              <a:t>11/17/2022</a:t>
            </a:fld>
            <a:endParaRPr lang="en-US"/>
          </a:p>
        </p:txBody>
      </p:sp>
      <p:sp>
        <p:nvSpPr>
          <p:cNvPr id="4" name="Slide Image Placeholder 3">
            <a:extLst>
              <a:ext uri="{FF2B5EF4-FFF2-40B4-BE49-F238E27FC236}">
                <a16:creationId xmlns:a16="http://schemas.microsoft.com/office/drawing/2014/main" id="{82BC67D2-08D6-43F1-A142-3FB4306DF3F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68B9423-1DDF-43A9-8439-1C71091D8C6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66E062D-3E28-4AB0-940B-66C8755BB2A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E2DC092C-2C58-40B9-8FF2-31755ADD8A5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FC09805-27F5-462E-ACE7-E69B9D3816D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1304F02-6EFC-4D77-AFE2-98D01EE3F8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C60E3BA6-F2F6-4247-BFA8-E9FAD705FC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id="{55B65C1C-801F-4B43-B1E7-AC7B15BF14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BEF132-234C-4425-90F3-7A94669F321E}" type="slidenum">
              <a:rPr lang="en-US" altLang="en-US" sz="1200"/>
              <a:pPr/>
              <a:t>38</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54AD594A-E6E7-4187-971D-BC7E42609D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AACAE1BE-5A7E-4B46-A0A9-3F1498F7C7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a:extLst>
              <a:ext uri="{FF2B5EF4-FFF2-40B4-BE49-F238E27FC236}">
                <a16:creationId xmlns:a16="http://schemas.microsoft.com/office/drawing/2014/main" id="{529469B1-1A06-476D-A200-F75C14A7E1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7A74088-EF80-4E59-82DC-9545692059CF}" type="slidenum">
              <a:rPr lang="en-US" altLang="en-US" sz="1200"/>
              <a:pPr/>
              <a:t>40</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4CC01E57-8634-4F6D-B123-919106006830}"/>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CB99AA64-C817-4A82-A8E6-A28EAC7EDC8C}"/>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D20C2006-85A0-4650-A7DD-BBF192A4D6FB}"/>
              </a:ext>
            </a:extLst>
          </p:cNvPr>
          <p:cNvSpPr>
            <a:spLocks noGrp="1"/>
          </p:cNvSpPr>
          <p:nvPr>
            <p:ph type="sldNum" sz="quarter" idx="12"/>
          </p:nvPr>
        </p:nvSpPr>
        <p:spPr/>
        <p:txBody>
          <a:bodyPr/>
          <a:lstStyle>
            <a:lvl1pPr>
              <a:defRPr/>
            </a:lvl1pPr>
          </a:lstStyle>
          <a:p>
            <a:fld id="{8588010E-A09A-4866-B424-E15D0B9C4DA2}" type="slidenum">
              <a:rPr lang="en-GB" altLang="en-US"/>
              <a:pPr/>
              <a:t>‹#›</a:t>
            </a:fld>
            <a:endParaRPr lang="en-GB" altLang="en-US"/>
          </a:p>
        </p:txBody>
      </p:sp>
    </p:spTree>
    <p:extLst>
      <p:ext uri="{BB962C8B-B14F-4D97-AF65-F5344CB8AC3E}">
        <p14:creationId xmlns:p14="http://schemas.microsoft.com/office/powerpoint/2010/main" val="107106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D29919-258E-419B-ADB2-D17224BCC3E7}"/>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9BB45B7A-0473-4B50-8D46-CC88163DD69A}"/>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CEDE68D-427D-48CB-BDAE-8AFEC08DA11D}"/>
              </a:ext>
            </a:extLst>
          </p:cNvPr>
          <p:cNvSpPr>
            <a:spLocks noGrp="1"/>
          </p:cNvSpPr>
          <p:nvPr>
            <p:ph type="sldNum" sz="quarter" idx="12"/>
          </p:nvPr>
        </p:nvSpPr>
        <p:spPr/>
        <p:txBody>
          <a:bodyPr/>
          <a:lstStyle>
            <a:lvl1pPr>
              <a:defRPr/>
            </a:lvl1pPr>
          </a:lstStyle>
          <a:p>
            <a:fld id="{9A0AF1B9-F8DE-4A9D-8493-198AD279E85F}" type="slidenum">
              <a:rPr lang="en-GB" altLang="en-US"/>
              <a:pPr/>
              <a:t>‹#›</a:t>
            </a:fld>
            <a:endParaRPr lang="en-GB" altLang="en-US"/>
          </a:p>
        </p:txBody>
      </p:sp>
    </p:spTree>
    <p:extLst>
      <p:ext uri="{BB962C8B-B14F-4D97-AF65-F5344CB8AC3E}">
        <p14:creationId xmlns:p14="http://schemas.microsoft.com/office/powerpoint/2010/main" val="238216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F86BB7A-C66F-48AC-A873-F31ABA43EA12}"/>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00E41B1C-7F08-4601-BC32-2FE6149F7440}"/>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111AE4D-11BF-4325-831A-2E6BC05968E6}"/>
              </a:ext>
            </a:extLst>
          </p:cNvPr>
          <p:cNvSpPr>
            <a:spLocks noGrp="1"/>
          </p:cNvSpPr>
          <p:nvPr>
            <p:ph type="sldNum" sz="quarter" idx="12"/>
          </p:nvPr>
        </p:nvSpPr>
        <p:spPr/>
        <p:txBody>
          <a:bodyPr/>
          <a:lstStyle>
            <a:lvl1pPr>
              <a:defRPr/>
            </a:lvl1pPr>
          </a:lstStyle>
          <a:p>
            <a:fld id="{1CBDFB8C-DD1A-4859-927C-5D755F9B5D7E}" type="slidenum">
              <a:rPr lang="en-GB" altLang="en-US"/>
              <a:pPr/>
              <a:t>‹#›</a:t>
            </a:fld>
            <a:endParaRPr lang="en-GB" altLang="en-US"/>
          </a:p>
        </p:txBody>
      </p:sp>
    </p:spTree>
    <p:extLst>
      <p:ext uri="{BB962C8B-B14F-4D97-AF65-F5344CB8AC3E}">
        <p14:creationId xmlns:p14="http://schemas.microsoft.com/office/powerpoint/2010/main" val="332751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7F6A29-4AE6-4F4D-84E0-49A9D2A928FA}"/>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EC53DE0C-E8DC-4D03-AC53-ABDC6DEB959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28F5C3D-4938-456D-908C-FA1A5169F79B}"/>
              </a:ext>
            </a:extLst>
          </p:cNvPr>
          <p:cNvSpPr>
            <a:spLocks noGrp="1"/>
          </p:cNvSpPr>
          <p:nvPr>
            <p:ph type="sldNum" sz="quarter" idx="12"/>
          </p:nvPr>
        </p:nvSpPr>
        <p:spPr/>
        <p:txBody>
          <a:bodyPr/>
          <a:lstStyle>
            <a:lvl1pPr>
              <a:defRPr/>
            </a:lvl1pPr>
          </a:lstStyle>
          <a:p>
            <a:fld id="{E743B10D-0E12-4FF0-AACD-2910064A695D}" type="slidenum">
              <a:rPr lang="en-GB" altLang="en-US"/>
              <a:pPr/>
              <a:t>‹#›</a:t>
            </a:fld>
            <a:endParaRPr lang="en-GB" altLang="en-US"/>
          </a:p>
        </p:txBody>
      </p:sp>
    </p:spTree>
    <p:extLst>
      <p:ext uri="{BB962C8B-B14F-4D97-AF65-F5344CB8AC3E}">
        <p14:creationId xmlns:p14="http://schemas.microsoft.com/office/powerpoint/2010/main" val="761401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75300E-358F-4C1C-9B6D-EE5567F8B93B}"/>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331379C6-901C-4512-9165-38D80AC77B95}"/>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14AC7576-4223-4409-94BE-BFEF81D7780A}"/>
              </a:ext>
            </a:extLst>
          </p:cNvPr>
          <p:cNvSpPr>
            <a:spLocks noGrp="1"/>
          </p:cNvSpPr>
          <p:nvPr>
            <p:ph type="sldNum" sz="quarter" idx="12"/>
          </p:nvPr>
        </p:nvSpPr>
        <p:spPr/>
        <p:txBody>
          <a:bodyPr/>
          <a:lstStyle>
            <a:lvl1pPr>
              <a:defRPr/>
            </a:lvl1pPr>
          </a:lstStyle>
          <a:p>
            <a:fld id="{699A0303-62E9-4F5A-A8DA-1EE0D9E102B2}" type="slidenum">
              <a:rPr lang="en-GB" altLang="en-US"/>
              <a:pPr/>
              <a:t>‹#›</a:t>
            </a:fld>
            <a:endParaRPr lang="en-GB" altLang="en-US"/>
          </a:p>
        </p:txBody>
      </p:sp>
    </p:spTree>
    <p:extLst>
      <p:ext uri="{BB962C8B-B14F-4D97-AF65-F5344CB8AC3E}">
        <p14:creationId xmlns:p14="http://schemas.microsoft.com/office/powerpoint/2010/main" val="2271574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97822851-25A6-4363-8DEB-B733F8F07570}"/>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5C07D4BE-02FA-40BD-B09C-63AF3A48DF50}"/>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E49CE838-F33B-4A5C-B27B-BB6FE43D99DC}"/>
              </a:ext>
            </a:extLst>
          </p:cNvPr>
          <p:cNvSpPr>
            <a:spLocks noGrp="1"/>
          </p:cNvSpPr>
          <p:nvPr>
            <p:ph type="sldNum" sz="quarter" idx="12"/>
          </p:nvPr>
        </p:nvSpPr>
        <p:spPr/>
        <p:txBody>
          <a:bodyPr/>
          <a:lstStyle>
            <a:lvl1pPr>
              <a:defRPr/>
            </a:lvl1pPr>
          </a:lstStyle>
          <a:p>
            <a:fld id="{94AF4F42-8AB6-4AD6-B738-59B705D13DBF}" type="slidenum">
              <a:rPr lang="en-GB" altLang="en-US"/>
              <a:pPr/>
              <a:t>‹#›</a:t>
            </a:fld>
            <a:endParaRPr lang="en-GB" altLang="en-US"/>
          </a:p>
        </p:txBody>
      </p:sp>
    </p:spTree>
    <p:extLst>
      <p:ext uri="{BB962C8B-B14F-4D97-AF65-F5344CB8AC3E}">
        <p14:creationId xmlns:p14="http://schemas.microsoft.com/office/powerpoint/2010/main" val="680910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D0C5719-A384-4C74-9A5D-009268588EE7}"/>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566DAA23-3619-4CCA-97D2-4A122500BB20}"/>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7A519096-8D72-4577-ABC4-7A99086ABE62}"/>
              </a:ext>
            </a:extLst>
          </p:cNvPr>
          <p:cNvSpPr>
            <a:spLocks noGrp="1"/>
          </p:cNvSpPr>
          <p:nvPr>
            <p:ph type="sldNum" sz="quarter" idx="12"/>
          </p:nvPr>
        </p:nvSpPr>
        <p:spPr/>
        <p:txBody>
          <a:bodyPr/>
          <a:lstStyle>
            <a:lvl1pPr>
              <a:defRPr/>
            </a:lvl1pPr>
          </a:lstStyle>
          <a:p>
            <a:fld id="{2975B1EB-577F-4CB8-AFAC-F4F74F2216DE}" type="slidenum">
              <a:rPr lang="en-GB" altLang="en-US"/>
              <a:pPr/>
              <a:t>‹#›</a:t>
            </a:fld>
            <a:endParaRPr lang="en-GB" altLang="en-US"/>
          </a:p>
        </p:txBody>
      </p:sp>
    </p:spTree>
    <p:extLst>
      <p:ext uri="{BB962C8B-B14F-4D97-AF65-F5344CB8AC3E}">
        <p14:creationId xmlns:p14="http://schemas.microsoft.com/office/powerpoint/2010/main" val="3504571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AFA86B57-ED47-465A-AE17-3EF096852360}"/>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DC07E1FC-37A4-49B4-A4A5-011288689B63}"/>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4CAA102E-0DC0-4DFB-B103-39BD574CC853}"/>
              </a:ext>
            </a:extLst>
          </p:cNvPr>
          <p:cNvSpPr>
            <a:spLocks noGrp="1"/>
          </p:cNvSpPr>
          <p:nvPr>
            <p:ph type="sldNum" sz="quarter" idx="12"/>
          </p:nvPr>
        </p:nvSpPr>
        <p:spPr/>
        <p:txBody>
          <a:bodyPr/>
          <a:lstStyle>
            <a:lvl1pPr>
              <a:defRPr/>
            </a:lvl1pPr>
          </a:lstStyle>
          <a:p>
            <a:fld id="{8AD8FB10-BF38-4FAE-B829-BD9FA1CF24CD}" type="slidenum">
              <a:rPr lang="en-GB" altLang="en-US"/>
              <a:pPr/>
              <a:t>‹#›</a:t>
            </a:fld>
            <a:endParaRPr lang="en-GB" altLang="en-US"/>
          </a:p>
        </p:txBody>
      </p:sp>
    </p:spTree>
    <p:extLst>
      <p:ext uri="{BB962C8B-B14F-4D97-AF65-F5344CB8AC3E}">
        <p14:creationId xmlns:p14="http://schemas.microsoft.com/office/powerpoint/2010/main" val="2422266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997656C-94AF-4F6D-BDDE-793F0557D494}"/>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67872143-B09D-4223-8942-6386A37774FC}"/>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4A05B200-E210-4C9B-A041-5678D08546D3}"/>
              </a:ext>
            </a:extLst>
          </p:cNvPr>
          <p:cNvSpPr>
            <a:spLocks noGrp="1"/>
          </p:cNvSpPr>
          <p:nvPr>
            <p:ph type="sldNum" sz="quarter" idx="12"/>
          </p:nvPr>
        </p:nvSpPr>
        <p:spPr/>
        <p:txBody>
          <a:bodyPr/>
          <a:lstStyle>
            <a:lvl1pPr>
              <a:defRPr/>
            </a:lvl1pPr>
          </a:lstStyle>
          <a:p>
            <a:fld id="{473250B1-3B7B-406A-BF92-D4E5341DA0D7}" type="slidenum">
              <a:rPr lang="en-GB" altLang="en-US"/>
              <a:pPr/>
              <a:t>‹#›</a:t>
            </a:fld>
            <a:endParaRPr lang="en-GB" altLang="en-US"/>
          </a:p>
        </p:txBody>
      </p:sp>
    </p:spTree>
    <p:extLst>
      <p:ext uri="{BB962C8B-B14F-4D97-AF65-F5344CB8AC3E}">
        <p14:creationId xmlns:p14="http://schemas.microsoft.com/office/powerpoint/2010/main" val="27213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FF7BBA03-054B-444D-A055-B3A869187CC9}"/>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FDAFBE9A-7E51-48BE-8B24-5AFA77B73496}"/>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E7D027F-2591-44A6-9853-683E4571DD91}"/>
              </a:ext>
            </a:extLst>
          </p:cNvPr>
          <p:cNvSpPr>
            <a:spLocks noGrp="1"/>
          </p:cNvSpPr>
          <p:nvPr>
            <p:ph type="sldNum" sz="quarter" idx="12"/>
          </p:nvPr>
        </p:nvSpPr>
        <p:spPr/>
        <p:txBody>
          <a:bodyPr/>
          <a:lstStyle>
            <a:lvl1pPr>
              <a:defRPr/>
            </a:lvl1pPr>
          </a:lstStyle>
          <a:p>
            <a:fld id="{2C15629C-0E91-4E1F-A309-3CDD67EEAEA6}" type="slidenum">
              <a:rPr lang="en-GB" altLang="en-US"/>
              <a:pPr/>
              <a:t>‹#›</a:t>
            </a:fld>
            <a:endParaRPr lang="en-GB" altLang="en-US"/>
          </a:p>
        </p:txBody>
      </p:sp>
    </p:spTree>
    <p:extLst>
      <p:ext uri="{BB962C8B-B14F-4D97-AF65-F5344CB8AC3E}">
        <p14:creationId xmlns:p14="http://schemas.microsoft.com/office/powerpoint/2010/main" val="909610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0187884F-664B-4582-B57A-0DDA41A90DD5}"/>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947C88C1-949E-4ED4-82C5-CE5C64B956D5}"/>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F4F0B4AA-13D2-4F88-9F09-62203CED41FA}"/>
              </a:ext>
            </a:extLst>
          </p:cNvPr>
          <p:cNvSpPr>
            <a:spLocks noGrp="1"/>
          </p:cNvSpPr>
          <p:nvPr>
            <p:ph type="sldNum" sz="quarter" idx="12"/>
          </p:nvPr>
        </p:nvSpPr>
        <p:spPr/>
        <p:txBody>
          <a:bodyPr/>
          <a:lstStyle>
            <a:lvl1pPr>
              <a:defRPr/>
            </a:lvl1pPr>
          </a:lstStyle>
          <a:p>
            <a:fld id="{6FFE2DB2-4D82-49CD-BEA4-54E789133AC0}" type="slidenum">
              <a:rPr lang="en-GB" altLang="en-US"/>
              <a:pPr/>
              <a:t>‹#›</a:t>
            </a:fld>
            <a:endParaRPr lang="en-GB" altLang="en-US"/>
          </a:p>
        </p:txBody>
      </p:sp>
    </p:spTree>
    <p:extLst>
      <p:ext uri="{BB962C8B-B14F-4D97-AF65-F5344CB8AC3E}">
        <p14:creationId xmlns:p14="http://schemas.microsoft.com/office/powerpoint/2010/main" val="339820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B445635-6DA3-4296-804E-16D82D4FD836}"/>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6CB51E7-DAA4-4FC2-ADAF-E8DB195DD12D}"/>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889F191-9C9D-4C0C-9463-6D7193399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a:p>
        </p:txBody>
      </p:sp>
      <p:sp>
        <p:nvSpPr>
          <p:cNvPr id="5" name="Footer Placeholder 4">
            <a:extLst>
              <a:ext uri="{FF2B5EF4-FFF2-40B4-BE49-F238E27FC236}">
                <a16:creationId xmlns:a16="http://schemas.microsoft.com/office/drawing/2014/main" id="{929EB446-6900-4872-B3C7-8AFCAF170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6" name="Slide Number Placeholder 5">
            <a:extLst>
              <a:ext uri="{FF2B5EF4-FFF2-40B4-BE49-F238E27FC236}">
                <a16:creationId xmlns:a16="http://schemas.microsoft.com/office/drawing/2014/main" id="{F15803D1-11AD-4342-A9D6-1AD118A5E59A}"/>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73C736C-243B-4D39-BBB0-33E3E63EEC1A}"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Large confetti">
            <a:extLst>
              <a:ext uri="{FF2B5EF4-FFF2-40B4-BE49-F238E27FC236}">
                <a16:creationId xmlns:a16="http://schemas.microsoft.com/office/drawing/2014/main" id="{F5C39B03-86B0-4387-B774-25C39C2DE9B3}"/>
              </a:ext>
            </a:extLst>
          </p:cNvPr>
          <p:cNvSpPr>
            <a:spLocks noGrp="1"/>
          </p:cNvSpPr>
          <p:nvPr>
            <p:ph type="ctrTitle"/>
          </p:nvPr>
        </p:nvSpPr>
        <p:spPr>
          <a:solidFill>
            <a:schemeClr val="bg1"/>
          </a:solidFill>
        </p:spPr>
        <p:txBody>
          <a:bodyPr/>
          <a:lstStyle/>
          <a:p>
            <a:pPr eaLnBrk="1" hangingPunct="1"/>
            <a:r>
              <a:rPr lang="en-US" altLang="zh-CN" sz="4000" b="1">
                <a:ea typeface="宋体" panose="02010600030101010101" pitchFamily="2" charset="-122"/>
              </a:rPr>
              <a:t>CS2523 - Computer Organisation and Assembly Language</a:t>
            </a:r>
            <a:endParaRPr lang="en-GB" altLang="en-US" sz="4000"/>
          </a:p>
        </p:txBody>
      </p:sp>
      <p:sp>
        <p:nvSpPr>
          <p:cNvPr id="3075" name="Rectangle 3">
            <a:extLst>
              <a:ext uri="{FF2B5EF4-FFF2-40B4-BE49-F238E27FC236}">
                <a16:creationId xmlns:a16="http://schemas.microsoft.com/office/drawing/2014/main" id="{F5F86849-8080-4C0B-860D-8A994CBF59BB}"/>
              </a:ext>
            </a:extLst>
          </p:cNvPr>
          <p:cNvSpPr>
            <a:spLocks noGrp="1"/>
          </p:cNvSpPr>
          <p:nvPr>
            <p:ph type="subTitle" idx="1"/>
          </p:nvPr>
        </p:nvSpPr>
        <p:spPr/>
        <p:txBody>
          <a:bodyPr/>
          <a:lstStyle/>
          <a:p>
            <a:pPr eaLnBrk="1" hangingPunct="1"/>
            <a:endParaRPr lang="en-GB" altLang="en-US" sz="2800"/>
          </a:p>
          <a:p>
            <a:pPr eaLnBrk="1" hangingPunct="1"/>
            <a:r>
              <a:rPr lang="en-GB" altLang="en-US" sz="2800"/>
              <a:t>Multiplication Assembly Program</a:t>
            </a:r>
          </a:p>
          <a:p>
            <a:pPr eaLnBrk="1" hangingPunct="1"/>
            <a:r>
              <a:rPr lang="en-GB" altLang="en-US" sz="2800"/>
              <a:t>Limitation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F1135C3-EE8E-411C-BCED-80CCB38FED7B}"/>
              </a:ext>
            </a:extLst>
          </p:cNvPr>
          <p:cNvSpPr>
            <a:spLocks noGrp="1"/>
          </p:cNvSpPr>
          <p:nvPr>
            <p:ph type="title"/>
          </p:nvPr>
        </p:nvSpPr>
        <p:spPr>
          <a:xfrm>
            <a:off x="990600" y="2668588"/>
            <a:ext cx="10515600" cy="1325562"/>
          </a:xfrm>
        </p:spPr>
        <p:txBody>
          <a:bodyPr/>
          <a:lstStyle/>
          <a:p>
            <a:pPr algn="ctr"/>
            <a:r>
              <a:rPr lang="en-US" altLang="en-US"/>
              <a:t>Multiplication In Assembly Language</a:t>
            </a:r>
          </a:p>
        </p:txBody>
      </p:sp>
      <p:sp>
        <p:nvSpPr>
          <p:cNvPr id="12291" name="Slide Number Placeholder 2">
            <a:extLst>
              <a:ext uri="{FF2B5EF4-FFF2-40B4-BE49-F238E27FC236}">
                <a16:creationId xmlns:a16="http://schemas.microsoft.com/office/drawing/2014/main" id="{97643B87-6412-4690-97FC-3A6E644D570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9245C9B-E4BD-43C4-821C-CB7C55C43F6D}" type="slidenum">
              <a:rPr lang="en-GB" altLang="en-US" sz="1200">
                <a:solidFill>
                  <a:srgbClr val="898989"/>
                </a:solidFill>
                <a:latin typeface="Times New Roman" panose="02020603050405020304" pitchFamily="18" charset="0"/>
              </a:rPr>
              <a:pPr>
                <a:lnSpc>
                  <a:spcPct val="100000"/>
                </a:lnSpc>
                <a:spcBef>
                  <a:spcPct val="0"/>
                </a:spcBef>
                <a:buFontTx/>
                <a:buNone/>
              </a:pPr>
              <a:t>10</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9341F2D-E9AD-4208-BA5C-5B2B1AF6ADD2}"/>
              </a:ext>
            </a:extLst>
          </p:cNvPr>
          <p:cNvSpPr>
            <a:spLocks noGrp="1"/>
          </p:cNvSpPr>
          <p:nvPr>
            <p:ph type="title"/>
          </p:nvPr>
        </p:nvSpPr>
        <p:spPr/>
        <p:txBody>
          <a:bodyPr/>
          <a:lstStyle/>
          <a:p>
            <a:r>
              <a:rPr lang="en-US" altLang="en-US"/>
              <a:t>Multiplication Algorithm</a:t>
            </a:r>
          </a:p>
        </p:txBody>
      </p:sp>
      <p:sp>
        <p:nvSpPr>
          <p:cNvPr id="13315" name="Content Placeholder 2">
            <a:extLst>
              <a:ext uri="{FF2B5EF4-FFF2-40B4-BE49-F238E27FC236}">
                <a16:creationId xmlns:a16="http://schemas.microsoft.com/office/drawing/2014/main" id="{F1A99618-5FF9-4120-B33B-D647402EF92F}"/>
              </a:ext>
            </a:extLst>
          </p:cNvPr>
          <p:cNvSpPr>
            <a:spLocks noGrp="1"/>
          </p:cNvSpPr>
          <p:nvPr>
            <p:ph idx="1"/>
          </p:nvPr>
        </p:nvSpPr>
        <p:spPr/>
        <p:txBody>
          <a:bodyPr/>
          <a:lstStyle/>
          <a:p>
            <a:r>
              <a:rPr lang="en-US" altLang="en-US"/>
              <a:t>In the </a:t>
            </a:r>
            <a:r>
              <a:rPr lang="en-US" altLang="en-US" b="1"/>
              <a:t>multiplication algorithm </a:t>
            </a:r>
            <a:r>
              <a:rPr lang="en-US" altLang="en-US"/>
              <a:t>discussed above, we revised the way we multiplied number in lower classes, and gave an example of that method on binary numbers.</a:t>
            </a:r>
          </a:p>
          <a:p>
            <a:endParaRPr lang="en-US" altLang="en-US"/>
          </a:p>
          <a:p>
            <a:r>
              <a:rPr lang="en-US" altLang="en-US" b="1">
                <a:solidFill>
                  <a:srgbClr val="00B0F0"/>
                </a:solidFill>
              </a:rPr>
              <a:t>We make a </a:t>
            </a:r>
            <a:r>
              <a:rPr lang="en-US" altLang="en-US" b="1"/>
              <a:t>simple modification </a:t>
            </a:r>
            <a:r>
              <a:rPr lang="en-US" altLang="en-US" b="1">
                <a:solidFill>
                  <a:srgbClr val="00B0F0"/>
                </a:solidFill>
              </a:rPr>
              <a:t>to the </a:t>
            </a:r>
            <a:r>
              <a:rPr lang="en-US" altLang="en-US" b="1"/>
              <a:t>traditional algorithm</a:t>
            </a:r>
            <a:r>
              <a:rPr lang="en-US" altLang="en-US" b="1">
                <a:solidFill>
                  <a:srgbClr val="00B0F0"/>
                </a:solidFill>
              </a:rPr>
              <a:t> before we proceed to formulate it in </a:t>
            </a:r>
            <a:r>
              <a:rPr lang="en-US" altLang="en-US" b="1"/>
              <a:t>assembly language</a:t>
            </a:r>
          </a:p>
        </p:txBody>
      </p:sp>
      <p:sp>
        <p:nvSpPr>
          <p:cNvPr id="13316" name="Slide Number Placeholder 3">
            <a:extLst>
              <a:ext uri="{FF2B5EF4-FFF2-40B4-BE49-F238E27FC236}">
                <a16:creationId xmlns:a16="http://schemas.microsoft.com/office/drawing/2014/main" id="{34FB29CD-5776-4F69-9CE6-7F7C25EEEDE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A998175-C574-447A-9A51-18A9B656BD60}" type="slidenum">
              <a:rPr lang="en-GB" altLang="en-US" sz="1200">
                <a:solidFill>
                  <a:srgbClr val="898989"/>
                </a:solidFill>
                <a:latin typeface="Times New Roman" panose="02020603050405020304" pitchFamily="18" charset="0"/>
              </a:rPr>
              <a:pPr>
                <a:lnSpc>
                  <a:spcPct val="100000"/>
                </a:lnSpc>
                <a:spcBef>
                  <a:spcPct val="0"/>
                </a:spcBef>
                <a:buFontTx/>
                <a:buNone/>
              </a:pPr>
              <a:t>11</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C00265CF-6A06-4A84-B421-333FD12000DB}"/>
              </a:ext>
            </a:extLst>
          </p:cNvPr>
          <p:cNvSpPr>
            <a:spLocks noGrp="1"/>
          </p:cNvSpPr>
          <p:nvPr>
            <p:ph type="title"/>
          </p:nvPr>
        </p:nvSpPr>
        <p:spPr/>
        <p:txBody>
          <a:bodyPr/>
          <a:lstStyle/>
          <a:p>
            <a:r>
              <a:rPr lang="en-US" altLang="en-US"/>
              <a:t>Multiplication Algorithm – </a:t>
            </a:r>
            <a:r>
              <a:rPr lang="en-US" altLang="en-US" sz="4000" b="1"/>
              <a:t>Traditional Algorithm</a:t>
            </a:r>
          </a:p>
        </p:txBody>
      </p:sp>
      <p:sp>
        <p:nvSpPr>
          <p:cNvPr id="14339" name="Content Placeholder 2">
            <a:extLst>
              <a:ext uri="{FF2B5EF4-FFF2-40B4-BE49-F238E27FC236}">
                <a16:creationId xmlns:a16="http://schemas.microsoft.com/office/drawing/2014/main" id="{4956E6CD-D869-47E7-B9BC-911199B181F2}"/>
              </a:ext>
            </a:extLst>
          </p:cNvPr>
          <p:cNvSpPr>
            <a:spLocks noGrp="1"/>
          </p:cNvSpPr>
          <p:nvPr>
            <p:ph idx="1"/>
          </p:nvPr>
        </p:nvSpPr>
        <p:spPr/>
        <p:txBody>
          <a:bodyPr/>
          <a:lstStyle/>
          <a:p>
            <a:r>
              <a:rPr lang="en-US" altLang="en-US"/>
              <a:t>In the </a:t>
            </a:r>
            <a:r>
              <a:rPr lang="en-US" altLang="en-US" b="1"/>
              <a:t>Traditional Algorithm</a:t>
            </a:r>
            <a:r>
              <a:rPr lang="en-US" altLang="en-US"/>
              <a:t>,</a:t>
            </a:r>
            <a:r>
              <a:rPr lang="en-US" altLang="en-US" b="1"/>
              <a:t> </a:t>
            </a:r>
            <a:r>
              <a:rPr lang="en-US" altLang="en-US"/>
              <a:t>we calculate all intermediate answers and then sum them to get the final answer.</a:t>
            </a:r>
          </a:p>
          <a:p>
            <a:endParaRPr lang="en-US" altLang="en-US"/>
          </a:p>
          <a:p>
            <a:r>
              <a:rPr lang="en-US" altLang="en-US" b="1"/>
              <a:t>Hint for new Algorithm:</a:t>
            </a:r>
          </a:p>
          <a:p>
            <a:r>
              <a:rPr lang="en-US" altLang="en-US" b="1">
                <a:solidFill>
                  <a:srgbClr val="00B0F0"/>
                </a:solidFill>
              </a:rPr>
              <a:t>If we add every intermediate answer to accumulate the result, the result will be same in the end, except that we do not have to remember a lot of intermediate answers during the whole multiplication.</a:t>
            </a:r>
            <a:endParaRPr lang="en-US" altLang="en-US" b="1"/>
          </a:p>
        </p:txBody>
      </p:sp>
      <p:sp>
        <p:nvSpPr>
          <p:cNvPr id="14340" name="Slide Number Placeholder 3">
            <a:extLst>
              <a:ext uri="{FF2B5EF4-FFF2-40B4-BE49-F238E27FC236}">
                <a16:creationId xmlns:a16="http://schemas.microsoft.com/office/drawing/2014/main" id="{414C14E1-8E03-4420-B05A-B4A4F8EF73F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9134CD0-1607-474C-96C6-FEE054AED94D}" type="slidenum">
              <a:rPr lang="en-GB" altLang="en-US" sz="1200">
                <a:solidFill>
                  <a:srgbClr val="898989"/>
                </a:solidFill>
                <a:latin typeface="Times New Roman" panose="02020603050405020304" pitchFamily="18" charset="0"/>
              </a:rPr>
              <a:pPr>
                <a:lnSpc>
                  <a:spcPct val="100000"/>
                </a:lnSpc>
                <a:spcBef>
                  <a:spcPct val="0"/>
                </a:spcBef>
                <a:buFontTx/>
                <a:buNone/>
              </a:pPr>
              <a:t>12</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FAE92ED-EFBD-43CA-AB39-9339B6B808D5}"/>
              </a:ext>
            </a:extLst>
          </p:cNvPr>
          <p:cNvSpPr>
            <a:spLocks noGrp="1"/>
          </p:cNvSpPr>
          <p:nvPr>
            <p:ph type="title"/>
          </p:nvPr>
        </p:nvSpPr>
        <p:spPr/>
        <p:txBody>
          <a:bodyPr/>
          <a:lstStyle/>
          <a:p>
            <a:r>
              <a:rPr lang="en-US" altLang="en-US"/>
              <a:t>Multiplication Algorithm – </a:t>
            </a:r>
            <a:r>
              <a:rPr lang="en-US" altLang="en-US" sz="4000" b="1"/>
              <a:t>New Algorithm</a:t>
            </a:r>
          </a:p>
        </p:txBody>
      </p:sp>
      <p:sp>
        <p:nvSpPr>
          <p:cNvPr id="3" name="Content Placeholder 2">
            <a:extLst>
              <a:ext uri="{FF2B5EF4-FFF2-40B4-BE49-F238E27FC236}">
                <a16:creationId xmlns:a16="http://schemas.microsoft.com/office/drawing/2014/main" id="{7205021F-1E48-42C0-9F36-76FFBF438EB9}"/>
              </a:ext>
            </a:extLst>
          </p:cNvPr>
          <p:cNvSpPr>
            <a:spLocks noGrp="1"/>
          </p:cNvSpPr>
          <p:nvPr>
            <p:ph idx="1"/>
          </p:nvPr>
        </p:nvSpPr>
        <p:spPr/>
        <p:txBody>
          <a:bodyPr/>
          <a:lstStyle/>
          <a:p>
            <a:pPr>
              <a:defRPr/>
            </a:pPr>
            <a:r>
              <a:rPr lang="en-US" dirty="0"/>
              <a:t>The </a:t>
            </a:r>
            <a:r>
              <a:rPr lang="en-US" b="1" dirty="0"/>
              <a:t>multiplication</a:t>
            </a:r>
            <a:r>
              <a:rPr lang="en-US" dirty="0"/>
              <a:t> with the </a:t>
            </a:r>
            <a:r>
              <a:rPr lang="en-US" b="1" dirty="0"/>
              <a:t>new algorithm</a:t>
            </a:r>
            <a:r>
              <a:rPr lang="en-US" dirty="0"/>
              <a:t> is shown below:</a:t>
            </a:r>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p:txBody>
      </p:sp>
      <p:sp>
        <p:nvSpPr>
          <p:cNvPr id="15364" name="Slide Number Placeholder 3">
            <a:extLst>
              <a:ext uri="{FF2B5EF4-FFF2-40B4-BE49-F238E27FC236}">
                <a16:creationId xmlns:a16="http://schemas.microsoft.com/office/drawing/2014/main" id="{F43511F1-37E7-41D1-9DE4-6C03DE2941B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9ACBC4FC-68BD-4E92-B579-3BD8A185291C}" type="slidenum">
              <a:rPr lang="en-GB" altLang="en-US" sz="1200">
                <a:solidFill>
                  <a:srgbClr val="898989"/>
                </a:solidFill>
                <a:latin typeface="Times New Roman" panose="02020603050405020304" pitchFamily="18" charset="0"/>
              </a:rPr>
              <a:pPr>
                <a:lnSpc>
                  <a:spcPct val="100000"/>
                </a:lnSpc>
                <a:spcBef>
                  <a:spcPct val="0"/>
                </a:spcBef>
                <a:buFontTx/>
                <a:buNone/>
              </a:pPr>
              <a:t>13</a:t>
            </a:fld>
            <a:endParaRPr lang="en-GB" altLang="en-US" sz="1200">
              <a:solidFill>
                <a:srgbClr val="898989"/>
              </a:solidFill>
              <a:latin typeface="Times New Roman" panose="02020603050405020304" pitchFamily="18" charset="0"/>
            </a:endParaRPr>
          </a:p>
        </p:txBody>
      </p:sp>
      <p:pic>
        <p:nvPicPr>
          <p:cNvPr id="5" name="Picture 4">
            <a:extLst>
              <a:ext uri="{FF2B5EF4-FFF2-40B4-BE49-F238E27FC236}">
                <a16:creationId xmlns:a16="http://schemas.microsoft.com/office/drawing/2014/main" id="{E331D470-C0C0-4BBE-903B-FA12D35733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70225"/>
            <a:ext cx="983932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632CEC4-D9DA-4412-AEFF-2EB17D6FDA28}"/>
              </a:ext>
            </a:extLst>
          </p:cNvPr>
          <p:cNvSpPr>
            <a:spLocks noGrp="1"/>
          </p:cNvSpPr>
          <p:nvPr>
            <p:ph type="title"/>
          </p:nvPr>
        </p:nvSpPr>
        <p:spPr>
          <a:xfrm>
            <a:off x="838200" y="12700"/>
            <a:ext cx="10515600" cy="1325563"/>
          </a:xfrm>
        </p:spPr>
        <p:txBody>
          <a:bodyPr/>
          <a:lstStyle/>
          <a:p>
            <a:r>
              <a:rPr lang="en-US" altLang="en-US" b="1"/>
              <a:t>Multiplication Algorithm</a:t>
            </a:r>
            <a:endParaRPr lang="en-US" altLang="en-US" sz="4000" b="1"/>
          </a:p>
        </p:txBody>
      </p:sp>
      <p:sp>
        <p:nvSpPr>
          <p:cNvPr id="3" name="Content Placeholder 2">
            <a:extLst>
              <a:ext uri="{FF2B5EF4-FFF2-40B4-BE49-F238E27FC236}">
                <a16:creationId xmlns:a16="http://schemas.microsoft.com/office/drawing/2014/main" id="{EC11C794-AC23-414C-BD29-DB3D3EF52D7A}"/>
              </a:ext>
            </a:extLst>
          </p:cNvPr>
          <p:cNvSpPr>
            <a:spLocks noGrp="1"/>
          </p:cNvSpPr>
          <p:nvPr>
            <p:ph idx="1"/>
          </p:nvPr>
        </p:nvSpPr>
        <p:spPr>
          <a:xfrm>
            <a:off x="838200" y="958850"/>
            <a:ext cx="10515600" cy="5762625"/>
          </a:xfrm>
        </p:spPr>
        <p:txBody>
          <a:bodyPr/>
          <a:lstStyle/>
          <a:p>
            <a:pPr>
              <a:defRPr/>
            </a:pPr>
            <a:r>
              <a:rPr lang="en-US" dirty="0"/>
              <a:t>We try to identify </a:t>
            </a:r>
            <a:r>
              <a:rPr lang="en-US" b="1" dirty="0"/>
              <a:t>steps of our algorithm</a:t>
            </a:r>
            <a:r>
              <a:rPr lang="en-US" dirty="0"/>
              <a:t>.</a:t>
            </a:r>
          </a:p>
          <a:p>
            <a:pPr marL="514350" indent="-514350">
              <a:buFont typeface="+mj-lt"/>
              <a:buAutoNum type="arabicPeriod"/>
              <a:defRPr/>
            </a:pPr>
            <a:r>
              <a:rPr lang="en-US" dirty="0"/>
              <a:t>First we set the result to zero.</a:t>
            </a:r>
          </a:p>
          <a:p>
            <a:pPr marL="514350" indent="-514350">
              <a:buFont typeface="+mj-lt"/>
              <a:buAutoNum type="arabicPeriod"/>
              <a:defRPr/>
            </a:pPr>
            <a:r>
              <a:rPr lang="en-US" dirty="0"/>
              <a:t>Then we check the right most bit of multiplier. If it is one add the multiplicand to the result, and if it is zero perform no addition. </a:t>
            </a:r>
          </a:p>
          <a:p>
            <a:pPr marL="514350" indent="-514350">
              <a:buFont typeface="+mj-lt"/>
              <a:buAutoNum type="arabicPeriod"/>
              <a:defRPr/>
            </a:pPr>
            <a:r>
              <a:rPr lang="en-US" dirty="0"/>
              <a:t>Left shift the multiplicand before the next bit of multiplier is tested.</a:t>
            </a:r>
          </a:p>
          <a:p>
            <a:pPr marL="514350" indent="-514350">
              <a:buFont typeface="+mj-lt"/>
              <a:buAutoNum type="arabicPeriod"/>
              <a:defRPr/>
            </a:pPr>
            <a:r>
              <a:rPr lang="en-US" dirty="0"/>
              <a:t>The left shifting of the multiplicand is performed regardless of the value of the multiplier’s right most bit. Just like the crosses in traditional multiplication are always placed to mark the ones, tens, thousands, etc.</a:t>
            </a:r>
          </a:p>
          <a:p>
            <a:pPr marL="514350" indent="-514350">
              <a:buFont typeface="+mj-lt"/>
              <a:buAutoNum type="arabicPeriod"/>
              <a:defRPr/>
            </a:pPr>
            <a:r>
              <a:rPr lang="en-US" dirty="0"/>
              <a:t>Then check the next bit and if it is one add the shifted value of the multiplicand to the result.</a:t>
            </a:r>
          </a:p>
          <a:p>
            <a:pPr marL="514350" indent="-514350">
              <a:buFont typeface="+mj-lt"/>
              <a:buAutoNum type="arabicPeriod"/>
              <a:defRPr/>
            </a:pPr>
            <a:r>
              <a:rPr lang="en-US" dirty="0"/>
              <a:t>Repeat for as many digits as there are in the multiplier, 4 in our example.</a:t>
            </a:r>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p:txBody>
      </p:sp>
      <p:sp>
        <p:nvSpPr>
          <p:cNvPr id="16388" name="Slide Number Placeholder 3">
            <a:extLst>
              <a:ext uri="{FF2B5EF4-FFF2-40B4-BE49-F238E27FC236}">
                <a16:creationId xmlns:a16="http://schemas.microsoft.com/office/drawing/2014/main" id="{BA59E8D1-280E-4A0A-BFE5-50E146534D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4D566DB-6EFA-46CA-9E8E-45E6B5ACDFBA}" type="slidenum">
              <a:rPr lang="en-GB" altLang="en-US" sz="1200">
                <a:solidFill>
                  <a:srgbClr val="898989"/>
                </a:solidFill>
                <a:latin typeface="Times New Roman" panose="02020603050405020304" pitchFamily="18" charset="0"/>
              </a:rPr>
              <a:pPr>
                <a:lnSpc>
                  <a:spcPct val="100000"/>
                </a:lnSpc>
                <a:spcBef>
                  <a:spcPct val="0"/>
                </a:spcBef>
                <a:buFontTx/>
                <a:buNone/>
              </a:pPr>
              <a:t>14</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5A047E6-EFB5-4C09-9434-D7306AAD28D5}"/>
              </a:ext>
            </a:extLst>
          </p:cNvPr>
          <p:cNvSpPr>
            <a:spLocks noGrp="1"/>
          </p:cNvSpPr>
          <p:nvPr>
            <p:ph type="title"/>
          </p:nvPr>
        </p:nvSpPr>
        <p:spPr>
          <a:xfrm>
            <a:off x="838200" y="12700"/>
            <a:ext cx="10515600" cy="1325563"/>
          </a:xfrm>
        </p:spPr>
        <p:txBody>
          <a:bodyPr/>
          <a:lstStyle/>
          <a:p>
            <a:r>
              <a:rPr lang="en-US" altLang="en-US" b="1"/>
              <a:t>Multiplication Algorithm</a:t>
            </a:r>
            <a:endParaRPr lang="en-US" altLang="en-US" sz="4000" b="1"/>
          </a:p>
        </p:txBody>
      </p:sp>
      <p:sp>
        <p:nvSpPr>
          <p:cNvPr id="3" name="Content Placeholder 2">
            <a:extLst>
              <a:ext uri="{FF2B5EF4-FFF2-40B4-BE49-F238E27FC236}">
                <a16:creationId xmlns:a16="http://schemas.microsoft.com/office/drawing/2014/main" id="{410C4584-F117-4CA3-9E7B-1F12EC415DC2}"/>
              </a:ext>
            </a:extLst>
          </p:cNvPr>
          <p:cNvSpPr>
            <a:spLocks noGrp="1"/>
          </p:cNvSpPr>
          <p:nvPr>
            <p:ph idx="1"/>
          </p:nvPr>
        </p:nvSpPr>
        <p:spPr>
          <a:xfrm>
            <a:off x="838200" y="958850"/>
            <a:ext cx="10515600" cy="5762625"/>
          </a:xfrm>
        </p:spPr>
        <p:txBody>
          <a:bodyPr/>
          <a:lstStyle/>
          <a:p>
            <a:pPr>
              <a:defRPr/>
            </a:pPr>
            <a:r>
              <a:rPr lang="en-US" b="1" dirty="0"/>
              <a:t>Formulating</a:t>
            </a:r>
            <a:r>
              <a:rPr lang="en-US" dirty="0"/>
              <a:t> the </a:t>
            </a:r>
            <a:r>
              <a:rPr lang="en-US" b="1" dirty="0"/>
              <a:t>steps of the algorithm</a:t>
            </a:r>
            <a:r>
              <a:rPr lang="en-US" dirty="0"/>
              <a:t> we get:</a:t>
            </a:r>
          </a:p>
          <a:p>
            <a:pPr marL="514350" indent="-514350">
              <a:buFont typeface="+mj-lt"/>
              <a:buAutoNum type="arabicPeriod"/>
              <a:defRPr/>
            </a:pPr>
            <a:r>
              <a:rPr lang="en-US" dirty="0"/>
              <a:t>Shift the multiplier to the right.</a:t>
            </a:r>
          </a:p>
          <a:p>
            <a:pPr marL="514350" indent="-514350">
              <a:buFont typeface="+mj-lt"/>
              <a:buAutoNum type="arabicPeriod"/>
              <a:defRPr/>
            </a:pPr>
            <a:r>
              <a:rPr lang="en-US" dirty="0"/>
              <a:t>If CF=1 add the multiplicand to the result.</a:t>
            </a:r>
          </a:p>
          <a:p>
            <a:pPr marL="514350" indent="-514350">
              <a:buFont typeface="+mj-lt"/>
              <a:buAutoNum type="arabicPeriod"/>
              <a:defRPr/>
            </a:pPr>
            <a:r>
              <a:rPr lang="en-US" dirty="0"/>
              <a:t>Shift the multiplicand to the left.</a:t>
            </a:r>
          </a:p>
          <a:p>
            <a:pPr marL="514350" indent="-514350">
              <a:buFont typeface="+mj-lt"/>
              <a:buAutoNum type="arabicPeriod"/>
              <a:defRPr/>
            </a:pPr>
            <a:r>
              <a:rPr lang="en-US" dirty="0"/>
              <a:t>Repeat the algorithm for as many digits as there are in the multiplier, 4 in our example.</a:t>
            </a:r>
          </a:p>
          <a:p>
            <a:pPr marL="514350" indent="-514350">
              <a:buFont typeface="+mj-lt"/>
              <a:buAutoNum type="arabicPeriod"/>
              <a:defRPr/>
            </a:pPr>
            <a:endParaRPr lang="en-US" dirty="0"/>
          </a:p>
          <a:p>
            <a:pPr>
              <a:defRPr/>
            </a:pPr>
            <a:r>
              <a:rPr lang="en-US" dirty="0"/>
              <a:t>For an </a:t>
            </a:r>
            <a:r>
              <a:rPr lang="en-US" b="1" dirty="0"/>
              <a:t>8 bit multiplication, </a:t>
            </a:r>
            <a:r>
              <a:rPr lang="en-US" dirty="0"/>
              <a:t>the a</a:t>
            </a:r>
            <a:r>
              <a:rPr lang="en-US" b="1" dirty="0"/>
              <a:t>lgorithm </a:t>
            </a:r>
            <a:r>
              <a:rPr lang="en-US" dirty="0"/>
              <a:t>will be </a:t>
            </a:r>
            <a:r>
              <a:rPr lang="en-US" b="1" dirty="0"/>
              <a:t>repeated 8 times </a:t>
            </a:r>
            <a:r>
              <a:rPr lang="en-US" dirty="0"/>
              <a:t>and for a </a:t>
            </a:r>
            <a:r>
              <a:rPr lang="en-US" b="1" dirty="0"/>
              <a:t>16 bit multiplication </a:t>
            </a:r>
            <a:r>
              <a:rPr lang="en-US" dirty="0"/>
              <a:t>it will be </a:t>
            </a:r>
            <a:r>
              <a:rPr lang="en-US" b="1" dirty="0"/>
              <a:t>repeated 16 times</a:t>
            </a:r>
            <a:r>
              <a:rPr lang="en-US" dirty="0"/>
              <a:t>, </a:t>
            </a:r>
            <a:r>
              <a:rPr lang="en-US" b="1" dirty="0">
                <a:solidFill>
                  <a:srgbClr val="00B0F0"/>
                </a:solidFill>
              </a:rPr>
              <a:t>Whatever the size of the multiplier is.</a:t>
            </a:r>
          </a:p>
          <a:p>
            <a:pPr marL="0" indent="0">
              <a:buFont typeface="Arial" panose="020B0604020202020204" pitchFamily="34" charset="0"/>
              <a:buNone/>
              <a:defRPr/>
            </a:pPr>
            <a:endParaRPr lang="en-US" dirty="0"/>
          </a:p>
        </p:txBody>
      </p:sp>
      <p:sp>
        <p:nvSpPr>
          <p:cNvPr id="17412" name="Slide Number Placeholder 3">
            <a:extLst>
              <a:ext uri="{FF2B5EF4-FFF2-40B4-BE49-F238E27FC236}">
                <a16:creationId xmlns:a16="http://schemas.microsoft.com/office/drawing/2014/main" id="{740F302F-4575-4C53-BC37-DEB86A722E5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5FCB22F-BB7D-4137-842B-F1321871674C}" type="slidenum">
              <a:rPr lang="en-GB" altLang="en-US" sz="1200">
                <a:solidFill>
                  <a:srgbClr val="898989"/>
                </a:solidFill>
                <a:latin typeface="Times New Roman" panose="02020603050405020304" pitchFamily="18" charset="0"/>
              </a:rPr>
              <a:pPr>
                <a:lnSpc>
                  <a:spcPct val="100000"/>
                </a:lnSpc>
                <a:spcBef>
                  <a:spcPct val="0"/>
                </a:spcBef>
                <a:buFontTx/>
                <a:buNone/>
              </a:pPr>
              <a:t>15</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2832441-772A-40C3-825B-E877E95324DB}"/>
              </a:ext>
            </a:extLst>
          </p:cNvPr>
          <p:cNvSpPr>
            <a:spLocks noGrp="1"/>
          </p:cNvSpPr>
          <p:nvPr>
            <p:ph type="title"/>
          </p:nvPr>
        </p:nvSpPr>
        <p:spPr>
          <a:xfrm>
            <a:off x="838200" y="12700"/>
            <a:ext cx="10515600" cy="1325563"/>
          </a:xfrm>
        </p:spPr>
        <p:txBody>
          <a:bodyPr/>
          <a:lstStyle/>
          <a:p>
            <a:r>
              <a:rPr lang="en-US" altLang="en-US" b="1"/>
              <a:t>Multiplication Algorithm</a:t>
            </a:r>
            <a:endParaRPr lang="en-US" altLang="en-US" sz="4000" b="1"/>
          </a:p>
        </p:txBody>
      </p:sp>
      <p:sp>
        <p:nvSpPr>
          <p:cNvPr id="3" name="Content Placeholder 2">
            <a:extLst>
              <a:ext uri="{FF2B5EF4-FFF2-40B4-BE49-F238E27FC236}">
                <a16:creationId xmlns:a16="http://schemas.microsoft.com/office/drawing/2014/main" id="{9B8CC388-F19D-43D6-A480-AB1A1433C5C3}"/>
              </a:ext>
            </a:extLst>
          </p:cNvPr>
          <p:cNvSpPr>
            <a:spLocks noGrp="1"/>
          </p:cNvSpPr>
          <p:nvPr>
            <p:ph idx="1"/>
          </p:nvPr>
        </p:nvSpPr>
        <p:spPr>
          <a:xfrm>
            <a:off x="838200" y="958850"/>
            <a:ext cx="10515600" cy="5762625"/>
          </a:xfrm>
        </p:spPr>
        <p:txBody>
          <a:bodyPr/>
          <a:lstStyle/>
          <a:p>
            <a:pPr>
              <a:defRPr/>
            </a:pPr>
            <a:r>
              <a:rPr lang="en-US" dirty="0"/>
              <a:t>The algorithm uses the fact that shifting right forces the right most bit to drop in the Carry Flag.</a:t>
            </a:r>
          </a:p>
          <a:p>
            <a:pPr>
              <a:defRPr/>
            </a:pPr>
            <a:endParaRPr lang="en-US" dirty="0"/>
          </a:p>
          <a:p>
            <a:pPr>
              <a:defRPr/>
            </a:pPr>
            <a:r>
              <a:rPr lang="en-US" dirty="0"/>
              <a:t>If we test the carry flag using JC we are effectively testing the right most bit of the multiplier.</a:t>
            </a:r>
          </a:p>
          <a:p>
            <a:pPr>
              <a:defRPr/>
            </a:pPr>
            <a:endParaRPr lang="en-US" dirty="0"/>
          </a:p>
          <a:p>
            <a:pPr>
              <a:defRPr/>
            </a:pPr>
            <a:r>
              <a:rPr lang="en-US" dirty="0"/>
              <a:t>Another shifting will cause the next bit to drop in the next iteration and so on. So our task of checking bits one  by one is satisfied using the shift operation.</a:t>
            </a:r>
          </a:p>
          <a:p>
            <a:pPr>
              <a:defRPr/>
            </a:pPr>
            <a:endParaRPr lang="en-US" dirty="0"/>
          </a:p>
          <a:p>
            <a:pPr>
              <a:defRPr/>
            </a:pPr>
            <a:r>
              <a:rPr lang="en-US" dirty="0"/>
              <a:t>There are many other methods to do this bit testing as well, however we exemplify one of the methods in this example.</a:t>
            </a:r>
          </a:p>
          <a:p>
            <a:pPr marL="0" indent="0">
              <a:buFont typeface="Arial" panose="020B0604020202020204" pitchFamily="34" charset="0"/>
              <a:buNone/>
              <a:defRPr/>
            </a:pPr>
            <a:endParaRPr lang="en-US" dirty="0"/>
          </a:p>
        </p:txBody>
      </p:sp>
      <p:sp>
        <p:nvSpPr>
          <p:cNvPr id="18436" name="Slide Number Placeholder 3">
            <a:extLst>
              <a:ext uri="{FF2B5EF4-FFF2-40B4-BE49-F238E27FC236}">
                <a16:creationId xmlns:a16="http://schemas.microsoft.com/office/drawing/2014/main" id="{9300D1A8-9BDA-4005-9224-D512BD2AC2D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8BD77EBE-ADB2-4F10-8D57-BC1CC459164D}" type="slidenum">
              <a:rPr lang="en-GB" altLang="en-US" sz="1200">
                <a:solidFill>
                  <a:srgbClr val="898989"/>
                </a:solidFill>
                <a:latin typeface="Times New Roman" panose="02020603050405020304" pitchFamily="18" charset="0"/>
              </a:rPr>
              <a:pPr>
                <a:lnSpc>
                  <a:spcPct val="100000"/>
                </a:lnSpc>
                <a:spcBef>
                  <a:spcPct val="0"/>
                </a:spcBef>
                <a:buFontTx/>
                <a:buNone/>
              </a:pPr>
              <a:t>16</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C2A4470-5AE5-4958-BA97-FD1D4A04D1C4}"/>
              </a:ext>
            </a:extLst>
          </p:cNvPr>
          <p:cNvSpPr>
            <a:spLocks noGrp="1"/>
          </p:cNvSpPr>
          <p:nvPr>
            <p:ph type="title"/>
          </p:nvPr>
        </p:nvSpPr>
        <p:spPr>
          <a:xfrm>
            <a:off x="838200" y="12700"/>
            <a:ext cx="10515600" cy="1325563"/>
          </a:xfrm>
        </p:spPr>
        <p:txBody>
          <a:bodyPr/>
          <a:lstStyle/>
          <a:p>
            <a:r>
              <a:rPr lang="en-US" altLang="en-US" b="1"/>
              <a:t>Multiplication Algorithm</a:t>
            </a:r>
            <a:endParaRPr lang="en-US" altLang="en-US" sz="4000" b="1"/>
          </a:p>
        </p:txBody>
      </p:sp>
      <p:sp>
        <p:nvSpPr>
          <p:cNvPr id="19459" name="Content Placeholder 2">
            <a:extLst>
              <a:ext uri="{FF2B5EF4-FFF2-40B4-BE49-F238E27FC236}">
                <a16:creationId xmlns:a16="http://schemas.microsoft.com/office/drawing/2014/main" id="{C421E9B6-D4E2-4F44-85E2-8D6E2419C126}"/>
              </a:ext>
            </a:extLst>
          </p:cNvPr>
          <p:cNvSpPr>
            <a:spLocks noGrp="1"/>
          </p:cNvSpPr>
          <p:nvPr>
            <p:ph idx="1"/>
          </p:nvPr>
        </p:nvSpPr>
        <p:spPr>
          <a:xfrm>
            <a:off x="838200" y="1338263"/>
            <a:ext cx="10515600" cy="4405312"/>
          </a:xfrm>
        </p:spPr>
        <p:txBody>
          <a:bodyPr/>
          <a:lstStyle/>
          <a:p>
            <a:r>
              <a:rPr lang="en-US" altLang="en-US"/>
              <a:t>In the first iteration there is no shifting just like there is no cross in traditional multiplication in the first pass.</a:t>
            </a:r>
          </a:p>
          <a:p>
            <a:endParaRPr lang="en-US" altLang="en-US"/>
          </a:p>
          <a:p>
            <a:r>
              <a:rPr lang="en-US" altLang="en-US"/>
              <a:t>Therefore we placed the left shifting of the multiplicand after the addition step.</a:t>
            </a:r>
          </a:p>
          <a:p>
            <a:endParaRPr lang="en-US" altLang="en-US"/>
          </a:p>
          <a:p>
            <a:r>
              <a:rPr lang="en-US" altLang="en-US"/>
              <a:t>However the right shifting of multiplier must be before the addition as the addition step’s execution depends upon its result.</a:t>
            </a:r>
          </a:p>
        </p:txBody>
      </p:sp>
      <p:sp>
        <p:nvSpPr>
          <p:cNvPr id="19460" name="Slide Number Placeholder 3">
            <a:extLst>
              <a:ext uri="{FF2B5EF4-FFF2-40B4-BE49-F238E27FC236}">
                <a16:creationId xmlns:a16="http://schemas.microsoft.com/office/drawing/2014/main" id="{0E7BE4ED-3596-426E-946F-F3346F13E2D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CBCC63B-B241-4B4F-9626-434B408612F9}" type="slidenum">
              <a:rPr lang="en-GB" altLang="en-US" sz="1200">
                <a:solidFill>
                  <a:srgbClr val="898989"/>
                </a:solidFill>
                <a:latin typeface="Times New Roman" panose="02020603050405020304" pitchFamily="18" charset="0"/>
              </a:rPr>
              <a:pPr>
                <a:lnSpc>
                  <a:spcPct val="100000"/>
                </a:lnSpc>
                <a:spcBef>
                  <a:spcPct val="0"/>
                </a:spcBef>
                <a:buFontTx/>
                <a:buNone/>
              </a:pPr>
              <a:t>17</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AD79B05-CA94-42FC-AE21-5A337633BA0B}"/>
              </a:ext>
            </a:extLst>
          </p:cNvPr>
          <p:cNvSpPr>
            <a:spLocks noGrp="1"/>
          </p:cNvSpPr>
          <p:nvPr>
            <p:ph type="title"/>
          </p:nvPr>
        </p:nvSpPr>
        <p:spPr>
          <a:xfrm>
            <a:off x="838200" y="12700"/>
            <a:ext cx="10515600" cy="1325563"/>
          </a:xfrm>
        </p:spPr>
        <p:txBody>
          <a:bodyPr/>
          <a:lstStyle/>
          <a:p>
            <a:r>
              <a:rPr lang="en-US" altLang="en-US" b="1"/>
              <a:t>Multiplication Algorithm</a:t>
            </a:r>
            <a:endParaRPr lang="en-US" altLang="en-US" sz="4000" b="1"/>
          </a:p>
        </p:txBody>
      </p:sp>
      <p:sp>
        <p:nvSpPr>
          <p:cNvPr id="20483" name="Content Placeholder 2">
            <a:extLst>
              <a:ext uri="{FF2B5EF4-FFF2-40B4-BE49-F238E27FC236}">
                <a16:creationId xmlns:a16="http://schemas.microsoft.com/office/drawing/2014/main" id="{AF2965D6-C2E3-48E8-8565-DE72D57FEC85}"/>
              </a:ext>
            </a:extLst>
          </p:cNvPr>
          <p:cNvSpPr>
            <a:spLocks noGrp="1"/>
          </p:cNvSpPr>
          <p:nvPr>
            <p:ph idx="1"/>
          </p:nvPr>
        </p:nvSpPr>
        <p:spPr>
          <a:xfrm>
            <a:off x="838200" y="1338263"/>
            <a:ext cx="10515600" cy="4405312"/>
          </a:xfrm>
        </p:spPr>
        <p:txBody>
          <a:bodyPr/>
          <a:lstStyle/>
          <a:p>
            <a:r>
              <a:rPr lang="en-US" altLang="en-US"/>
              <a:t>We introduce an </a:t>
            </a:r>
            <a:r>
              <a:rPr lang="en-US" altLang="en-US" b="1"/>
              <a:t>assembly language program </a:t>
            </a:r>
            <a:r>
              <a:rPr lang="en-US" altLang="en-US"/>
              <a:t>to perform this 4 bit multiplication. </a:t>
            </a:r>
          </a:p>
          <a:p>
            <a:endParaRPr lang="en-US" altLang="en-US"/>
          </a:p>
          <a:p>
            <a:r>
              <a:rPr lang="en-US" altLang="en-US"/>
              <a:t>The algorithm is extensible to more bits with few modifications.</a:t>
            </a:r>
          </a:p>
          <a:p>
            <a:endParaRPr lang="en-US" altLang="en-US"/>
          </a:p>
          <a:p>
            <a:r>
              <a:rPr lang="en-US" altLang="en-US"/>
              <a:t>For </a:t>
            </a:r>
            <a:r>
              <a:rPr lang="en-US" altLang="en-US" b="1"/>
              <a:t>now we do a 4 bit multiplication </a:t>
            </a:r>
            <a:r>
              <a:rPr lang="en-US" altLang="en-US"/>
              <a:t>to keep the algorithm simple.</a:t>
            </a:r>
          </a:p>
        </p:txBody>
      </p:sp>
      <p:sp>
        <p:nvSpPr>
          <p:cNvPr id="20484" name="Slide Number Placeholder 3">
            <a:extLst>
              <a:ext uri="{FF2B5EF4-FFF2-40B4-BE49-F238E27FC236}">
                <a16:creationId xmlns:a16="http://schemas.microsoft.com/office/drawing/2014/main" id="{25E28984-CC11-4731-9323-F95F6B18858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7A9A203-2AF7-4D87-9940-10C2B4060EAC}" type="slidenum">
              <a:rPr lang="en-GB" altLang="en-US" sz="1200">
                <a:solidFill>
                  <a:srgbClr val="898989"/>
                </a:solidFill>
                <a:latin typeface="Times New Roman" panose="02020603050405020304" pitchFamily="18" charset="0"/>
              </a:rPr>
              <a:pPr>
                <a:lnSpc>
                  <a:spcPct val="100000"/>
                </a:lnSpc>
                <a:spcBef>
                  <a:spcPct val="0"/>
                </a:spcBef>
                <a:buFontTx/>
                <a:buNone/>
              </a:pPr>
              <a:t>18</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35569C5-319A-45B0-83FE-E0B442DA4926}"/>
              </a:ext>
            </a:extLst>
          </p:cNvPr>
          <p:cNvSpPr>
            <a:spLocks noGrp="1"/>
          </p:cNvSpPr>
          <p:nvPr>
            <p:ph type="title"/>
          </p:nvPr>
        </p:nvSpPr>
        <p:spPr>
          <a:xfrm>
            <a:off x="7938" y="12700"/>
            <a:ext cx="10515600" cy="1325563"/>
          </a:xfrm>
        </p:spPr>
        <p:txBody>
          <a:bodyPr/>
          <a:lstStyle/>
          <a:p>
            <a:r>
              <a:rPr lang="en-US" altLang="en-US" sz="3200" b="1"/>
              <a:t>Multiplication Algorithm</a:t>
            </a:r>
          </a:p>
        </p:txBody>
      </p:sp>
      <p:sp>
        <p:nvSpPr>
          <p:cNvPr id="21507" name="Slide Number Placeholder 3">
            <a:extLst>
              <a:ext uri="{FF2B5EF4-FFF2-40B4-BE49-F238E27FC236}">
                <a16:creationId xmlns:a16="http://schemas.microsoft.com/office/drawing/2014/main" id="{89EAC2EF-92A1-4363-80C2-EF6341AE09F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2697AE1-8A79-49EB-B55B-BC0408D53803}" type="slidenum">
              <a:rPr lang="en-GB" altLang="en-US" sz="1200">
                <a:solidFill>
                  <a:srgbClr val="898989"/>
                </a:solidFill>
                <a:latin typeface="Times New Roman" panose="02020603050405020304" pitchFamily="18" charset="0"/>
              </a:rPr>
              <a:pPr>
                <a:lnSpc>
                  <a:spcPct val="100000"/>
                </a:lnSpc>
                <a:spcBef>
                  <a:spcPct val="0"/>
                </a:spcBef>
                <a:buFontTx/>
                <a:buNone/>
              </a:pPr>
              <a:t>19</a:t>
            </a:fld>
            <a:endParaRPr lang="en-GB" altLang="en-US" sz="1200">
              <a:solidFill>
                <a:srgbClr val="898989"/>
              </a:solidFill>
              <a:latin typeface="Times New Roman" panose="02020603050405020304" pitchFamily="18" charset="0"/>
            </a:endParaRPr>
          </a:p>
        </p:txBody>
      </p:sp>
      <p:pic>
        <p:nvPicPr>
          <p:cNvPr id="21508" name="Picture 6">
            <a:extLst>
              <a:ext uri="{FF2B5EF4-FFF2-40B4-BE49-F238E27FC236}">
                <a16:creationId xmlns:a16="http://schemas.microsoft.com/office/drawing/2014/main" id="{3BAF61AE-1A03-4121-9633-91AB12B5D3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369888"/>
            <a:ext cx="5715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7">
            <a:extLst>
              <a:ext uri="{FF2B5EF4-FFF2-40B4-BE49-F238E27FC236}">
                <a16:creationId xmlns:a16="http://schemas.microsoft.com/office/drawing/2014/main" id="{6AA1DA90-6D65-46D6-AA7C-1A0E3BBB53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0900" y="1527175"/>
            <a:ext cx="567690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3947111-96FB-461C-BA64-D3421AF01514}"/>
              </a:ext>
            </a:extLst>
          </p:cNvPr>
          <p:cNvSpPr>
            <a:spLocks noGrp="1"/>
          </p:cNvSpPr>
          <p:nvPr>
            <p:ph type="title"/>
          </p:nvPr>
        </p:nvSpPr>
        <p:spPr>
          <a:xfrm>
            <a:off x="990600" y="2668588"/>
            <a:ext cx="10515600" cy="1325562"/>
          </a:xfrm>
        </p:spPr>
        <p:txBody>
          <a:bodyPr/>
          <a:lstStyle/>
          <a:p>
            <a:pPr algn="ctr"/>
            <a:r>
              <a:rPr lang="en-US" altLang="en-US"/>
              <a:t>Multiplication Algorithm</a:t>
            </a:r>
          </a:p>
        </p:txBody>
      </p:sp>
      <p:sp>
        <p:nvSpPr>
          <p:cNvPr id="4099" name="Slide Number Placeholder 2">
            <a:extLst>
              <a:ext uri="{FF2B5EF4-FFF2-40B4-BE49-F238E27FC236}">
                <a16:creationId xmlns:a16="http://schemas.microsoft.com/office/drawing/2014/main" id="{D3A63988-2A65-4498-B921-009AF8E2568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9D8FF87-3B53-4977-9B10-DAD3E292F973}" type="slidenum">
              <a:rPr lang="en-GB" altLang="en-US" sz="1200">
                <a:solidFill>
                  <a:srgbClr val="898989"/>
                </a:solidFill>
                <a:latin typeface="Times New Roman" panose="02020603050405020304" pitchFamily="18" charset="0"/>
              </a:rPr>
              <a:pPr>
                <a:lnSpc>
                  <a:spcPct val="100000"/>
                </a:lnSpc>
                <a:spcBef>
                  <a:spcPct val="0"/>
                </a:spcBef>
                <a:buFontTx/>
                <a:buNone/>
              </a:pPr>
              <a:t>2</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9DF55B5-7978-4B41-B9D0-50C9BB67E9A8}"/>
              </a:ext>
            </a:extLst>
          </p:cNvPr>
          <p:cNvSpPr>
            <a:spLocks noGrp="1"/>
          </p:cNvSpPr>
          <p:nvPr>
            <p:ph type="title"/>
          </p:nvPr>
        </p:nvSpPr>
        <p:spPr>
          <a:xfrm>
            <a:off x="838200" y="12700"/>
            <a:ext cx="10515600" cy="1325563"/>
          </a:xfrm>
        </p:spPr>
        <p:txBody>
          <a:bodyPr/>
          <a:lstStyle/>
          <a:p>
            <a:r>
              <a:rPr lang="en-US" altLang="en-US" b="1"/>
              <a:t>Multiplication Algorithm</a:t>
            </a:r>
            <a:endParaRPr lang="en-US" altLang="en-US" sz="4000" b="1"/>
          </a:p>
        </p:txBody>
      </p:sp>
      <p:sp>
        <p:nvSpPr>
          <p:cNvPr id="22531" name="Content Placeholder 2">
            <a:extLst>
              <a:ext uri="{FF2B5EF4-FFF2-40B4-BE49-F238E27FC236}">
                <a16:creationId xmlns:a16="http://schemas.microsoft.com/office/drawing/2014/main" id="{7BEEFF3B-9D95-401B-9373-F8818FF0BD51}"/>
              </a:ext>
            </a:extLst>
          </p:cNvPr>
          <p:cNvSpPr>
            <a:spLocks noGrp="1"/>
          </p:cNvSpPr>
          <p:nvPr>
            <p:ph idx="1"/>
          </p:nvPr>
        </p:nvSpPr>
        <p:spPr>
          <a:xfrm>
            <a:off x="838200" y="1338263"/>
            <a:ext cx="10515600" cy="4405312"/>
          </a:xfrm>
        </p:spPr>
        <p:txBody>
          <a:bodyPr/>
          <a:lstStyle/>
          <a:p>
            <a:r>
              <a:rPr lang="en-US" altLang="en-US"/>
              <a:t>Inside the </a:t>
            </a:r>
            <a:r>
              <a:rPr lang="en-US" altLang="en-US" b="1"/>
              <a:t>debugger </a:t>
            </a:r>
            <a:r>
              <a:rPr lang="en-US" altLang="en-US"/>
              <a:t>observe the working of the SHR and SHL instructions.</a:t>
            </a:r>
          </a:p>
          <a:p>
            <a:endParaRPr lang="en-US" altLang="en-US"/>
          </a:p>
          <a:p>
            <a:r>
              <a:rPr lang="en-US" altLang="en-US"/>
              <a:t>The </a:t>
            </a:r>
            <a:r>
              <a:rPr lang="en-US" altLang="en-US" b="1"/>
              <a:t>SHR</a:t>
            </a:r>
            <a:r>
              <a:rPr lang="en-US" altLang="en-US"/>
              <a:t> instruction is effectively </a:t>
            </a:r>
            <a:r>
              <a:rPr lang="en-US" altLang="en-US" b="1"/>
              <a:t>dividing</a:t>
            </a:r>
            <a:r>
              <a:rPr lang="en-US" altLang="en-US"/>
              <a:t> its operand </a:t>
            </a:r>
            <a:r>
              <a:rPr lang="en-US" altLang="en-US" b="1"/>
              <a:t>by two</a:t>
            </a:r>
            <a:r>
              <a:rPr lang="en-US" altLang="en-US"/>
              <a:t> and the remainder is stored in the carry flag from where we test it.</a:t>
            </a:r>
          </a:p>
          <a:p>
            <a:endParaRPr lang="en-US" altLang="en-US"/>
          </a:p>
          <a:p>
            <a:r>
              <a:rPr lang="en-US" altLang="en-US"/>
              <a:t>The </a:t>
            </a:r>
            <a:r>
              <a:rPr lang="en-US" altLang="en-US" b="1"/>
              <a:t>SHL</a:t>
            </a:r>
            <a:r>
              <a:rPr lang="en-US" altLang="en-US"/>
              <a:t> instruction is </a:t>
            </a:r>
            <a:r>
              <a:rPr lang="en-US" altLang="en-US" b="1"/>
              <a:t>multiplying</a:t>
            </a:r>
            <a:r>
              <a:rPr lang="en-US" altLang="en-US"/>
              <a:t> its operand </a:t>
            </a:r>
            <a:r>
              <a:rPr lang="en-US" altLang="en-US" b="1"/>
              <a:t>by two </a:t>
            </a:r>
            <a:r>
              <a:rPr lang="en-US" altLang="en-US"/>
              <a:t>so that it is added at one place more towards the left in the result.</a:t>
            </a:r>
          </a:p>
        </p:txBody>
      </p:sp>
      <p:sp>
        <p:nvSpPr>
          <p:cNvPr id="22532" name="Slide Number Placeholder 3">
            <a:extLst>
              <a:ext uri="{FF2B5EF4-FFF2-40B4-BE49-F238E27FC236}">
                <a16:creationId xmlns:a16="http://schemas.microsoft.com/office/drawing/2014/main" id="{D62B1C71-D020-4930-8136-9249E22AA4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9208C8E-9C86-4C7E-BFD2-244325E70799}" type="slidenum">
              <a:rPr lang="en-GB" altLang="en-US" sz="1200">
                <a:solidFill>
                  <a:srgbClr val="898989"/>
                </a:solidFill>
                <a:latin typeface="Times New Roman" panose="02020603050405020304" pitchFamily="18" charset="0"/>
              </a:rPr>
              <a:pPr>
                <a:lnSpc>
                  <a:spcPct val="100000"/>
                </a:lnSpc>
                <a:spcBef>
                  <a:spcPct val="0"/>
                </a:spcBef>
                <a:buFontTx/>
                <a:buNone/>
              </a:pPr>
              <a:t>20</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F00EC1F-ABA7-4B40-A686-02322992984E}"/>
              </a:ext>
            </a:extLst>
          </p:cNvPr>
          <p:cNvSpPr>
            <a:spLocks noGrp="1"/>
          </p:cNvSpPr>
          <p:nvPr>
            <p:ph type="title"/>
          </p:nvPr>
        </p:nvSpPr>
        <p:spPr>
          <a:xfrm>
            <a:off x="838200" y="12700"/>
            <a:ext cx="10515600" cy="1325563"/>
          </a:xfrm>
        </p:spPr>
        <p:txBody>
          <a:bodyPr/>
          <a:lstStyle/>
          <a:p>
            <a:r>
              <a:rPr lang="en-US" altLang="en-US" b="1"/>
              <a:t>Multiplication Assembly Program</a:t>
            </a:r>
            <a:endParaRPr lang="en-US" altLang="en-US" sz="4000" b="1"/>
          </a:p>
        </p:txBody>
      </p:sp>
      <p:sp>
        <p:nvSpPr>
          <p:cNvPr id="23555" name="Slide Number Placeholder 3">
            <a:extLst>
              <a:ext uri="{FF2B5EF4-FFF2-40B4-BE49-F238E27FC236}">
                <a16:creationId xmlns:a16="http://schemas.microsoft.com/office/drawing/2014/main" id="{DDCC9602-5654-405B-AB63-836175E91C3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627980B-E2E3-4D16-9F63-B1A97B30AE56}" type="slidenum">
              <a:rPr lang="en-GB" altLang="en-US" sz="1200">
                <a:solidFill>
                  <a:srgbClr val="898989"/>
                </a:solidFill>
                <a:latin typeface="Times New Roman" panose="02020603050405020304" pitchFamily="18" charset="0"/>
              </a:rPr>
              <a:pPr>
                <a:lnSpc>
                  <a:spcPct val="100000"/>
                </a:lnSpc>
                <a:spcBef>
                  <a:spcPct val="0"/>
                </a:spcBef>
                <a:buFontTx/>
                <a:buNone/>
              </a:pPr>
              <a:t>21</a:t>
            </a:fld>
            <a:endParaRPr lang="en-GB" altLang="en-US" sz="1200">
              <a:solidFill>
                <a:srgbClr val="898989"/>
              </a:solidFill>
              <a:latin typeface="Times New Roman" panose="02020603050405020304" pitchFamily="18" charset="0"/>
            </a:endParaRPr>
          </a:p>
        </p:txBody>
      </p:sp>
      <p:pic>
        <p:nvPicPr>
          <p:cNvPr id="23556" name="Picture 5">
            <a:extLst>
              <a:ext uri="{FF2B5EF4-FFF2-40B4-BE49-F238E27FC236}">
                <a16:creationId xmlns:a16="http://schemas.microsoft.com/office/drawing/2014/main" id="{37CE789A-73EA-48F1-A9CC-CEE80A7B5D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1475" y="984250"/>
            <a:ext cx="6977063"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33F99E1-7055-4EBE-904E-438D26E8EE4E}"/>
              </a:ext>
            </a:extLst>
          </p:cNvPr>
          <p:cNvSpPr>
            <a:spLocks noGrp="1"/>
          </p:cNvSpPr>
          <p:nvPr>
            <p:ph type="title"/>
          </p:nvPr>
        </p:nvSpPr>
        <p:spPr>
          <a:xfrm>
            <a:off x="990600" y="2668588"/>
            <a:ext cx="10515600" cy="1325562"/>
          </a:xfrm>
        </p:spPr>
        <p:txBody>
          <a:bodyPr/>
          <a:lstStyle/>
          <a:p>
            <a:pPr algn="ctr"/>
            <a:r>
              <a:rPr lang="en-US" altLang="en-US"/>
              <a:t>Extended Operations</a:t>
            </a:r>
          </a:p>
        </p:txBody>
      </p:sp>
      <p:sp>
        <p:nvSpPr>
          <p:cNvPr id="24579" name="Slide Number Placeholder 2">
            <a:extLst>
              <a:ext uri="{FF2B5EF4-FFF2-40B4-BE49-F238E27FC236}">
                <a16:creationId xmlns:a16="http://schemas.microsoft.com/office/drawing/2014/main" id="{B30E55B0-8D5D-4C0B-8F0F-77B28AF125B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9917311-E9A4-4C14-A574-6C7333DFAA5F}" type="slidenum">
              <a:rPr lang="en-GB" altLang="en-US" sz="1200">
                <a:solidFill>
                  <a:srgbClr val="898989"/>
                </a:solidFill>
                <a:latin typeface="Times New Roman" panose="02020603050405020304" pitchFamily="18" charset="0"/>
              </a:rPr>
              <a:pPr>
                <a:lnSpc>
                  <a:spcPct val="100000"/>
                </a:lnSpc>
                <a:spcBef>
                  <a:spcPct val="0"/>
                </a:spcBef>
                <a:buFontTx/>
                <a:buNone/>
              </a:pPr>
              <a:t>22</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B8FDB49-03EC-4E7F-9ED7-65BDAA50E60B}"/>
              </a:ext>
            </a:extLst>
          </p:cNvPr>
          <p:cNvSpPr>
            <a:spLocks noGrp="1"/>
          </p:cNvSpPr>
          <p:nvPr>
            <p:ph type="title"/>
          </p:nvPr>
        </p:nvSpPr>
        <p:spPr>
          <a:xfrm>
            <a:off x="838200" y="12700"/>
            <a:ext cx="10515600" cy="1325563"/>
          </a:xfrm>
        </p:spPr>
        <p:txBody>
          <a:bodyPr/>
          <a:lstStyle/>
          <a:p>
            <a:r>
              <a:rPr lang="en-US" altLang="en-US"/>
              <a:t>Extended Operations</a:t>
            </a:r>
            <a:endParaRPr lang="en-US" altLang="en-US" sz="4000"/>
          </a:p>
        </p:txBody>
      </p:sp>
      <p:sp>
        <p:nvSpPr>
          <p:cNvPr id="25603" name="Content Placeholder 2">
            <a:extLst>
              <a:ext uri="{FF2B5EF4-FFF2-40B4-BE49-F238E27FC236}">
                <a16:creationId xmlns:a16="http://schemas.microsoft.com/office/drawing/2014/main" id="{9F209742-DB67-40C0-8C71-99DE196A5183}"/>
              </a:ext>
            </a:extLst>
          </p:cNvPr>
          <p:cNvSpPr>
            <a:spLocks noGrp="1"/>
          </p:cNvSpPr>
          <p:nvPr>
            <p:ph idx="1"/>
          </p:nvPr>
        </p:nvSpPr>
        <p:spPr>
          <a:xfrm>
            <a:off x="838200" y="984250"/>
            <a:ext cx="10515600" cy="5737225"/>
          </a:xfrm>
        </p:spPr>
        <p:txBody>
          <a:bodyPr/>
          <a:lstStyle/>
          <a:p>
            <a:r>
              <a:rPr lang="en-US" altLang="en-US"/>
              <a:t>We performed a 4 bit multiplication to explain the algorithm however the real advantage of the computer is when we ask it to multiply large numbers. Numbers whose multiplication takes real time.</a:t>
            </a:r>
          </a:p>
          <a:p>
            <a:endParaRPr lang="en-US" altLang="en-US"/>
          </a:p>
          <a:p>
            <a:r>
              <a:rPr lang="en-US" altLang="en-US"/>
              <a:t>If we have an 8 bit number we can do the multiplication in word registers, but are we limited to word operations?</a:t>
            </a:r>
          </a:p>
          <a:p>
            <a:endParaRPr lang="en-US" altLang="en-US"/>
          </a:p>
          <a:p>
            <a:r>
              <a:rPr lang="en-US" altLang="en-US"/>
              <a:t>What if we want to multiply 32 bit or even larger numbers?</a:t>
            </a:r>
          </a:p>
          <a:p>
            <a:endParaRPr lang="en-US" altLang="en-US"/>
          </a:p>
          <a:p>
            <a:r>
              <a:rPr lang="en-US" altLang="en-US"/>
              <a:t>We are certainly no limited.</a:t>
            </a:r>
          </a:p>
        </p:txBody>
      </p:sp>
      <p:sp>
        <p:nvSpPr>
          <p:cNvPr id="25604" name="Slide Number Placeholder 3">
            <a:extLst>
              <a:ext uri="{FF2B5EF4-FFF2-40B4-BE49-F238E27FC236}">
                <a16:creationId xmlns:a16="http://schemas.microsoft.com/office/drawing/2014/main" id="{501F8D46-37B5-4644-B635-205049E5989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EB8A496-6C3A-4D7B-9EB4-51F7A7100A3F}" type="slidenum">
              <a:rPr lang="en-GB" altLang="en-US" sz="1200">
                <a:solidFill>
                  <a:srgbClr val="898989"/>
                </a:solidFill>
                <a:latin typeface="Times New Roman" panose="02020603050405020304" pitchFamily="18" charset="0"/>
              </a:rPr>
              <a:pPr>
                <a:lnSpc>
                  <a:spcPct val="100000"/>
                </a:lnSpc>
                <a:spcBef>
                  <a:spcPct val="0"/>
                </a:spcBef>
                <a:buFontTx/>
                <a:buNone/>
              </a:pPr>
              <a:t>23</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7AF03E8-78BC-4F2F-B4A3-D58A47DDCF10}"/>
              </a:ext>
            </a:extLst>
          </p:cNvPr>
          <p:cNvSpPr>
            <a:spLocks noGrp="1"/>
          </p:cNvSpPr>
          <p:nvPr>
            <p:ph type="title"/>
          </p:nvPr>
        </p:nvSpPr>
        <p:spPr>
          <a:xfrm>
            <a:off x="838200" y="12700"/>
            <a:ext cx="10515600" cy="1325563"/>
          </a:xfrm>
        </p:spPr>
        <p:txBody>
          <a:bodyPr/>
          <a:lstStyle/>
          <a:p>
            <a:r>
              <a:rPr lang="en-US" altLang="en-US"/>
              <a:t>Extended Operations</a:t>
            </a:r>
            <a:endParaRPr lang="en-US" altLang="en-US" sz="4000"/>
          </a:p>
        </p:txBody>
      </p:sp>
      <p:sp>
        <p:nvSpPr>
          <p:cNvPr id="26627" name="Content Placeholder 2">
            <a:extLst>
              <a:ext uri="{FF2B5EF4-FFF2-40B4-BE49-F238E27FC236}">
                <a16:creationId xmlns:a16="http://schemas.microsoft.com/office/drawing/2014/main" id="{4B9FEAE2-22A4-43B3-ACC2-73BE891B021F}"/>
              </a:ext>
            </a:extLst>
          </p:cNvPr>
          <p:cNvSpPr>
            <a:spLocks noGrp="1"/>
          </p:cNvSpPr>
          <p:nvPr>
            <p:ph idx="1"/>
          </p:nvPr>
        </p:nvSpPr>
        <p:spPr>
          <a:xfrm>
            <a:off x="838200" y="984250"/>
            <a:ext cx="10515600" cy="5737225"/>
          </a:xfrm>
        </p:spPr>
        <p:txBody>
          <a:bodyPr/>
          <a:lstStyle/>
          <a:p>
            <a:r>
              <a:rPr lang="en-US" altLang="en-US"/>
              <a:t>Assembly language only provides us the basic building blocks. </a:t>
            </a:r>
          </a:p>
          <a:p>
            <a:endParaRPr lang="en-US" altLang="en-US"/>
          </a:p>
          <a:p>
            <a:r>
              <a:rPr lang="en-US" altLang="en-US"/>
              <a:t>We build a plaza out of these blocks, or a building, or a classic piece of architecture is only depend on our imagination.</a:t>
            </a:r>
          </a:p>
          <a:p>
            <a:endParaRPr lang="en-US" altLang="en-US"/>
          </a:p>
          <a:p>
            <a:r>
              <a:rPr lang="en-US" altLang="en-US"/>
              <a:t>With our logic we can extend these algorithms as much as we want.</a:t>
            </a:r>
          </a:p>
        </p:txBody>
      </p:sp>
      <p:sp>
        <p:nvSpPr>
          <p:cNvPr id="26628" name="Slide Number Placeholder 3">
            <a:extLst>
              <a:ext uri="{FF2B5EF4-FFF2-40B4-BE49-F238E27FC236}">
                <a16:creationId xmlns:a16="http://schemas.microsoft.com/office/drawing/2014/main" id="{DDC87210-F854-447C-A789-53129C6D652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9118AA87-3E1C-47AC-A237-6A334D32AA45}" type="slidenum">
              <a:rPr lang="en-GB" altLang="en-US" sz="1200">
                <a:solidFill>
                  <a:srgbClr val="898989"/>
                </a:solidFill>
                <a:latin typeface="Times New Roman" panose="02020603050405020304" pitchFamily="18" charset="0"/>
              </a:rPr>
              <a:pPr>
                <a:lnSpc>
                  <a:spcPct val="100000"/>
                </a:lnSpc>
                <a:spcBef>
                  <a:spcPct val="0"/>
                </a:spcBef>
                <a:buFontTx/>
                <a:buNone/>
              </a:pPr>
              <a:t>24</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2C15D31C-4C6E-4BAE-811B-977E95447472}"/>
              </a:ext>
            </a:extLst>
          </p:cNvPr>
          <p:cNvSpPr>
            <a:spLocks noGrp="1"/>
          </p:cNvSpPr>
          <p:nvPr>
            <p:ph type="title"/>
          </p:nvPr>
        </p:nvSpPr>
        <p:spPr>
          <a:xfrm>
            <a:off x="838200" y="12700"/>
            <a:ext cx="10515600" cy="1325563"/>
          </a:xfrm>
        </p:spPr>
        <p:txBody>
          <a:bodyPr/>
          <a:lstStyle/>
          <a:p>
            <a:r>
              <a:rPr lang="en-US" altLang="en-US"/>
              <a:t>Extended Operations</a:t>
            </a:r>
            <a:endParaRPr lang="en-US" altLang="en-US" sz="4000"/>
          </a:p>
        </p:txBody>
      </p:sp>
      <p:sp>
        <p:nvSpPr>
          <p:cNvPr id="27651" name="Content Placeholder 2">
            <a:extLst>
              <a:ext uri="{FF2B5EF4-FFF2-40B4-BE49-F238E27FC236}">
                <a16:creationId xmlns:a16="http://schemas.microsoft.com/office/drawing/2014/main" id="{040C83A1-0C88-4919-8383-341C06BC8410}"/>
              </a:ext>
            </a:extLst>
          </p:cNvPr>
          <p:cNvSpPr>
            <a:spLocks noGrp="1"/>
          </p:cNvSpPr>
          <p:nvPr>
            <p:ph idx="1"/>
          </p:nvPr>
        </p:nvSpPr>
        <p:spPr>
          <a:xfrm>
            <a:off x="838200" y="984250"/>
            <a:ext cx="10515600" cy="5737225"/>
          </a:xfrm>
        </p:spPr>
        <p:txBody>
          <a:bodyPr/>
          <a:lstStyle/>
          <a:p>
            <a:r>
              <a:rPr lang="en-US" altLang="en-US"/>
              <a:t>Our next example will be multiplication of 16 bit numbers to produce a 32 bit answer.</a:t>
            </a:r>
          </a:p>
          <a:p>
            <a:r>
              <a:rPr lang="en-US" altLang="en-US"/>
              <a:t>However for a 32 bit answer we need a way to shift a 32 bit number and a way to add 32 bit numbers.</a:t>
            </a:r>
          </a:p>
          <a:p>
            <a:r>
              <a:rPr lang="en-US" altLang="en-US"/>
              <a:t>We cannot depend on 16 bit shifting as we have 16 significant bits in our multiplicand and shifting any bit towards the left may drop a valuable bit causing a totally wrong result.</a:t>
            </a:r>
          </a:p>
          <a:p>
            <a:r>
              <a:rPr lang="en-US" altLang="en-US"/>
              <a:t>A valuable bit means any bit that is one.</a:t>
            </a:r>
          </a:p>
          <a:p>
            <a:r>
              <a:rPr lang="en-US" altLang="en-US"/>
              <a:t>Dropping a zero bit doesn’t cause any difference.</a:t>
            </a:r>
          </a:p>
          <a:p>
            <a:r>
              <a:rPr lang="en-US" altLang="en-US"/>
              <a:t>So we place the 16 bit number in 32 bit space with the upper 16 bits zeroed so that the sixteen shift operations don’t cause any valuable bit to drop.</a:t>
            </a:r>
          </a:p>
        </p:txBody>
      </p:sp>
      <p:sp>
        <p:nvSpPr>
          <p:cNvPr id="27652" name="Slide Number Placeholder 3">
            <a:extLst>
              <a:ext uri="{FF2B5EF4-FFF2-40B4-BE49-F238E27FC236}">
                <a16:creationId xmlns:a16="http://schemas.microsoft.com/office/drawing/2014/main" id="{D2E5F67F-F9A7-4175-A16F-57C3EDF070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439B4E1-2965-4F96-9B36-5891AA5878C3}" type="slidenum">
              <a:rPr lang="en-GB" altLang="en-US" sz="1200">
                <a:solidFill>
                  <a:srgbClr val="898989"/>
                </a:solidFill>
                <a:latin typeface="Times New Roman" panose="02020603050405020304" pitchFamily="18" charset="0"/>
              </a:rPr>
              <a:pPr>
                <a:lnSpc>
                  <a:spcPct val="100000"/>
                </a:lnSpc>
                <a:spcBef>
                  <a:spcPct val="0"/>
                </a:spcBef>
                <a:buFontTx/>
                <a:buNone/>
              </a:pPr>
              <a:t>25</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19D7980-0F25-4528-A390-ADC6D555D21E}"/>
              </a:ext>
            </a:extLst>
          </p:cNvPr>
          <p:cNvSpPr>
            <a:spLocks noGrp="1"/>
          </p:cNvSpPr>
          <p:nvPr>
            <p:ph type="title"/>
          </p:nvPr>
        </p:nvSpPr>
        <p:spPr>
          <a:xfrm>
            <a:off x="838200" y="12700"/>
            <a:ext cx="10515600" cy="1325563"/>
          </a:xfrm>
        </p:spPr>
        <p:txBody>
          <a:bodyPr/>
          <a:lstStyle/>
          <a:p>
            <a:r>
              <a:rPr lang="en-US" altLang="en-US"/>
              <a:t>Extended Operations</a:t>
            </a:r>
            <a:endParaRPr lang="en-US" altLang="en-US" sz="4000"/>
          </a:p>
        </p:txBody>
      </p:sp>
      <p:sp>
        <p:nvSpPr>
          <p:cNvPr id="28675" name="Content Placeholder 2">
            <a:extLst>
              <a:ext uri="{FF2B5EF4-FFF2-40B4-BE49-F238E27FC236}">
                <a16:creationId xmlns:a16="http://schemas.microsoft.com/office/drawing/2014/main" id="{3FB8E1ED-7D0F-41EE-B440-FA1BF497E485}"/>
              </a:ext>
            </a:extLst>
          </p:cNvPr>
          <p:cNvSpPr>
            <a:spLocks noGrp="1"/>
          </p:cNvSpPr>
          <p:nvPr>
            <p:ph idx="1"/>
          </p:nvPr>
        </p:nvSpPr>
        <p:spPr>
          <a:xfrm>
            <a:off x="838200" y="984250"/>
            <a:ext cx="10515600" cy="5737225"/>
          </a:xfrm>
        </p:spPr>
        <p:txBody>
          <a:bodyPr/>
          <a:lstStyle/>
          <a:p>
            <a:r>
              <a:rPr lang="en-US" altLang="en-US"/>
              <a:t>Even though the </a:t>
            </a:r>
            <a:r>
              <a:rPr lang="en-US" altLang="en-US" b="1"/>
              <a:t>numbers were 16 bit we need 32 bit operations </a:t>
            </a:r>
            <a:r>
              <a:rPr lang="en-US" altLang="en-US"/>
              <a:t>to multiply correctly.</a:t>
            </a:r>
          </a:p>
          <a:p>
            <a:r>
              <a:rPr lang="en-US" altLang="en-US"/>
              <a:t>To clarify this necessity, we take example of a number 40000 or 9C40 in hexadecimal. In binary it is represented as 1001110001000000.</a:t>
            </a:r>
          </a:p>
          <a:p>
            <a:r>
              <a:rPr lang="en-US" altLang="en-US"/>
              <a:t>To multiply by two we shift it one place to the left.</a:t>
            </a:r>
          </a:p>
          <a:p>
            <a:r>
              <a:rPr lang="en-US" altLang="en-US"/>
              <a:t>The answer we get is 0011100010000000 and the left most one is dropped in the carry flag.</a:t>
            </a:r>
          </a:p>
          <a:p>
            <a:r>
              <a:rPr lang="en-US" altLang="en-US"/>
              <a:t>The </a:t>
            </a:r>
            <a:r>
              <a:rPr lang="en-US" altLang="en-US" b="1"/>
              <a:t>answer should be the 17 bit number 0x13880 but it is 0x3880</a:t>
            </a:r>
            <a:r>
              <a:rPr lang="en-US" altLang="en-US"/>
              <a:t>, which are 14464 in decimal instead of the expected 80000.</a:t>
            </a:r>
          </a:p>
          <a:p>
            <a:r>
              <a:rPr lang="en-US" altLang="en-US"/>
              <a:t>We should be </a:t>
            </a:r>
            <a:r>
              <a:rPr lang="en-US" altLang="en-US" b="1"/>
              <a:t>careful of this situation </a:t>
            </a:r>
            <a:r>
              <a:rPr lang="en-US" altLang="en-US"/>
              <a:t>whenever </a:t>
            </a:r>
            <a:r>
              <a:rPr lang="en-US" altLang="en-US" b="1"/>
              <a:t>shifting is used</a:t>
            </a:r>
            <a:r>
              <a:rPr lang="en-US" altLang="en-US"/>
              <a:t>.</a:t>
            </a:r>
          </a:p>
        </p:txBody>
      </p:sp>
      <p:sp>
        <p:nvSpPr>
          <p:cNvPr id="28676" name="Slide Number Placeholder 3">
            <a:extLst>
              <a:ext uri="{FF2B5EF4-FFF2-40B4-BE49-F238E27FC236}">
                <a16:creationId xmlns:a16="http://schemas.microsoft.com/office/drawing/2014/main" id="{B901D34C-4420-4904-AB8C-15A9142B3BA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7139D35-A31E-4B55-AC47-DC90A7C6257C}" type="slidenum">
              <a:rPr lang="en-GB" altLang="en-US" sz="1200">
                <a:solidFill>
                  <a:srgbClr val="898989"/>
                </a:solidFill>
                <a:latin typeface="Times New Roman" panose="02020603050405020304" pitchFamily="18" charset="0"/>
              </a:rPr>
              <a:pPr>
                <a:lnSpc>
                  <a:spcPct val="100000"/>
                </a:lnSpc>
                <a:spcBef>
                  <a:spcPct val="0"/>
                </a:spcBef>
                <a:buFontTx/>
                <a:buNone/>
              </a:pPr>
              <a:t>26</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45179E9-98C1-4484-B32C-570EF212F8DB}"/>
              </a:ext>
            </a:extLst>
          </p:cNvPr>
          <p:cNvSpPr>
            <a:spLocks noGrp="1"/>
          </p:cNvSpPr>
          <p:nvPr>
            <p:ph type="title"/>
          </p:nvPr>
        </p:nvSpPr>
        <p:spPr>
          <a:xfrm>
            <a:off x="838200" y="12700"/>
            <a:ext cx="10515600" cy="1325563"/>
          </a:xfrm>
        </p:spPr>
        <p:txBody>
          <a:bodyPr/>
          <a:lstStyle/>
          <a:p>
            <a:r>
              <a:rPr lang="en-US" altLang="en-US"/>
              <a:t>Extended Shifting</a:t>
            </a:r>
            <a:endParaRPr lang="en-US" altLang="en-US" sz="4000"/>
          </a:p>
        </p:txBody>
      </p:sp>
      <p:sp>
        <p:nvSpPr>
          <p:cNvPr id="29699" name="Content Placeholder 2">
            <a:extLst>
              <a:ext uri="{FF2B5EF4-FFF2-40B4-BE49-F238E27FC236}">
                <a16:creationId xmlns:a16="http://schemas.microsoft.com/office/drawing/2014/main" id="{7CF4FB8E-1DFF-4CC7-BBB6-A0D41552061B}"/>
              </a:ext>
            </a:extLst>
          </p:cNvPr>
          <p:cNvSpPr>
            <a:spLocks noGrp="1"/>
          </p:cNvSpPr>
          <p:nvPr>
            <p:ph idx="1"/>
          </p:nvPr>
        </p:nvSpPr>
        <p:spPr>
          <a:xfrm>
            <a:off x="838200" y="984250"/>
            <a:ext cx="10515600" cy="5737225"/>
          </a:xfrm>
        </p:spPr>
        <p:txBody>
          <a:bodyPr/>
          <a:lstStyle/>
          <a:p>
            <a:r>
              <a:rPr lang="en-US" altLang="en-US"/>
              <a:t>Using our basic shifting and rotation instructions we can effectively </a:t>
            </a:r>
            <a:r>
              <a:rPr lang="en-US" altLang="en-US" b="1"/>
              <a:t>shift a 32 bit number in memory word by word</a:t>
            </a:r>
            <a:r>
              <a:rPr lang="en-US" altLang="en-US"/>
              <a:t>.</a:t>
            </a:r>
          </a:p>
          <a:p>
            <a:endParaRPr lang="en-US" altLang="en-US"/>
          </a:p>
          <a:p>
            <a:r>
              <a:rPr lang="en-US" altLang="en-US" b="1"/>
              <a:t>We cannot shift the whole number at once since our architecture is limited to word operations.</a:t>
            </a:r>
          </a:p>
          <a:p>
            <a:endParaRPr lang="en-US" altLang="en-US"/>
          </a:p>
          <a:p>
            <a:r>
              <a:rPr lang="en-US" altLang="en-US"/>
              <a:t>The algorithm we use consists of just two instructions and we name it extended shifting.</a:t>
            </a:r>
          </a:p>
          <a:p>
            <a:endParaRPr lang="en-US" altLang="en-US"/>
          </a:p>
        </p:txBody>
      </p:sp>
      <p:sp>
        <p:nvSpPr>
          <p:cNvPr id="29700" name="Slide Number Placeholder 3">
            <a:extLst>
              <a:ext uri="{FF2B5EF4-FFF2-40B4-BE49-F238E27FC236}">
                <a16:creationId xmlns:a16="http://schemas.microsoft.com/office/drawing/2014/main" id="{8200B021-DB6A-41E4-AB05-2AF4E33822E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9709DBF-2364-4E90-A1B4-55B96721F4BB}" type="slidenum">
              <a:rPr lang="en-GB" altLang="en-US" sz="1200">
                <a:solidFill>
                  <a:srgbClr val="898989"/>
                </a:solidFill>
                <a:latin typeface="Times New Roman" panose="02020603050405020304" pitchFamily="18" charset="0"/>
              </a:rPr>
              <a:pPr>
                <a:lnSpc>
                  <a:spcPct val="100000"/>
                </a:lnSpc>
                <a:spcBef>
                  <a:spcPct val="0"/>
                </a:spcBef>
                <a:buFontTx/>
                <a:buNone/>
              </a:pPr>
              <a:t>27</a:t>
            </a:fld>
            <a:endParaRPr lang="en-GB" altLang="en-US" sz="1200">
              <a:solidFill>
                <a:srgbClr val="898989"/>
              </a:solidFill>
              <a:latin typeface="Times New Roman" panose="02020603050405020304" pitchFamily="18" charset="0"/>
            </a:endParaRPr>
          </a:p>
        </p:txBody>
      </p:sp>
      <p:pic>
        <p:nvPicPr>
          <p:cNvPr id="2" name="Picture 1">
            <a:extLst>
              <a:ext uri="{FF2B5EF4-FFF2-40B4-BE49-F238E27FC236}">
                <a16:creationId xmlns:a16="http://schemas.microsoft.com/office/drawing/2014/main" id="{9308D09C-080D-4E42-8CA1-F7013469B4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6813" y="4759325"/>
            <a:ext cx="7545387"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B2BDFB3-3B3E-4DD3-8C7A-1D5C6B9631D0}"/>
              </a:ext>
            </a:extLst>
          </p:cNvPr>
          <p:cNvSpPr>
            <a:spLocks noGrp="1"/>
          </p:cNvSpPr>
          <p:nvPr>
            <p:ph type="title"/>
          </p:nvPr>
        </p:nvSpPr>
        <p:spPr>
          <a:xfrm>
            <a:off x="838200" y="12700"/>
            <a:ext cx="10515600" cy="1325563"/>
          </a:xfrm>
        </p:spPr>
        <p:txBody>
          <a:bodyPr/>
          <a:lstStyle/>
          <a:p>
            <a:r>
              <a:rPr lang="en-US" altLang="en-US"/>
              <a:t>Extended Shifting</a:t>
            </a:r>
            <a:endParaRPr lang="en-US" altLang="en-US" sz="4000"/>
          </a:p>
        </p:txBody>
      </p:sp>
      <p:sp>
        <p:nvSpPr>
          <p:cNvPr id="30723" name="Content Placeholder 2">
            <a:extLst>
              <a:ext uri="{FF2B5EF4-FFF2-40B4-BE49-F238E27FC236}">
                <a16:creationId xmlns:a16="http://schemas.microsoft.com/office/drawing/2014/main" id="{D3A0B7D2-158E-42BA-939C-0F1D63A3A5F4}"/>
              </a:ext>
            </a:extLst>
          </p:cNvPr>
          <p:cNvSpPr>
            <a:spLocks noGrp="1"/>
          </p:cNvSpPr>
          <p:nvPr>
            <p:ph idx="1"/>
          </p:nvPr>
        </p:nvSpPr>
        <p:spPr>
          <a:xfrm>
            <a:off x="838200" y="984250"/>
            <a:ext cx="10515600" cy="5737225"/>
          </a:xfrm>
        </p:spPr>
        <p:txBody>
          <a:bodyPr/>
          <a:lstStyle/>
          <a:p>
            <a:r>
              <a:rPr lang="en-US" altLang="en-US"/>
              <a:t>The DD directive reserves a 32 bit space in memory, however the value we placed there will fit in 16 bits. So we can safely shift the number left 16 times.</a:t>
            </a:r>
          </a:p>
          <a:p>
            <a:r>
              <a:rPr lang="en-US" altLang="en-US"/>
              <a:t>The least significant word is accessible at num1 and the most significant word is accessible at num1+2.</a:t>
            </a:r>
          </a:p>
          <a:p>
            <a:r>
              <a:rPr lang="en-US" altLang="en-US"/>
              <a:t>The two instructions are carefully crafted such that the first one shifts the lower word towards the left and the most significant bit of that word is dropped in carry.</a:t>
            </a:r>
          </a:p>
          <a:p>
            <a:r>
              <a:rPr lang="en-US" altLang="en-US"/>
              <a:t>With the next instruction we push that dropped bit into the least significant bit of the next word effectively joining the two 16 bit words.</a:t>
            </a:r>
          </a:p>
          <a:p>
            <a:r>
              <a:rPr lang="en-US" altLang="en-US"/>
              <a:t>The final carry after the second instruction will be the most significant bit of the higher word, which for this number will always be zero.</a:t>
            </a:r>
          </a:p>
          <a:p>
            <a:endParaRPr lang="en-US" altLang="en-US"/>
          </a:p>
        </p:txBody>
      </p:sp>
      <p:sp>
        <p:nvSpPr>
          <p:cNvPr id="30724" name="Slide Number Placeholder 3">
            <a:extLst>
              <a:ext uri="{FF2B5EF4-FFF2-40B4-BE49-F238E27FC236}">
                <a16:creationId xmlns:a16="http://schemas.microsoft.com/office/drawing/2014/main" id="{211B14CF-9FB3-4C29-8CDD-BC7B579C097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5E7F3719-7F14-47BB-ACB8-118101270396}" type="slidenum">
              <a:rPr lang="en-GB" altLang="en-US" sz="1200">
                <a:solidFill>
                  <a:srgbClr val="898989"/>
                </a:solidFill>
                <a:latin typeface="Times New Roman" panose="02020603050405020304" pitchFamily="18" charset="0"/>
              </a:rPr>
              <a:pPr>
                <a:lnSpc>
                  <a:spcPct val="100000"/>
                </a:lnSpc>
                <a:spcBef>
                  <a:spcPct val="0"/>
                </a:spcBef>
                <a:buFontTx/>
                <a:buNone/>
              </a:pPr>
              <a:t>28</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0D5FAB65-0A21-4E57-92DC-3786DA427CF2}"/>
              </a:ext>
            </a:extLst>
          </p:cNvPr>
          <p:cNvSpPr>
            <a:spLocks noGrp="1"/>
          </p:cNvSpPr>
          <p:nvPr>
            <p:ph type="title"/>
          </p:nvPr>
        </p:nvSpPr>
        <p:spPr>
          <a:xfrm>
            <a:off x="838200" y="12700"/>
            <a:ext cx="10515600" cy="1325563"/>
          </a:xfrm>
        </p:spPr>
        <p:txBody>
          <a:bodyPr/>
          <a:lstStyle/>
          <a:p>
            <a:r>
              <a:rPr lang="en-US" altLang="en-US"/>
              <a:t>Extended Shifting</a:t>
            </a:r>
            <a:endParaRPr lang="en-US" altLang="en-US" sz="4000"/>
          </a:p>
        </p:txBody>
      </p:sp>
      <p:sp>
        <p:nvSpPr>
          <p:cNvPr id="31747" name="Content Placeholder 2">
            <a:extLst>
              <a:ext uri="{FF2B5EF4-FFF2-40B4-BE49-F238E27FC236}">
                <a16:creationId xmlns:a16="http://schemas.microsoft.com/office/drawing/2014/main" id="{BA76E650-4B7F-44C0-872E-080D04BDEC60}"/>
              </a:ext>
            </a:extLst>
          </p:cNvPr>
          <p:cNvSpPr>
            <a:spLocks noGrp="1"/>
          </p:cNvSpPr>
          <p:nvPr>
            <p:ph idx="1"/>
          </p:nvPr>
        </p:nvSpPr>
        <p:spPr>
          <a:xfrm>
            <a:off x="838200" y="984250"/>
            <a:ext cx="10515600" cy="5737225"/>
          </a:xfrm>
        </p:spPr>
        <p:txBody>
          <a:bodyPr/>
          <a:lstStyle/>
          <a:p>
            <a:r>
              <a:rPr lang="en-US" altLang="en-US"/>
              <a:t>The following illustration will clarify the concept. The pipe on the right contains the lower half and the pipe on the left contains the upper half.</a:t>
            </a:r>
          </a:p>
          <a:p>
            <a:r>
              <a:rPr lang="en-US" altLang="en-US"/>
              <a:t>The first instruction forced a zero from the right into the lower half and the left most bit is saved in carry, and from there it is pushed into the upper half and the upper half is shifted as well.</a:t>
            </a:r>
          </a:p>
        </p:txBody>
      </p:sp>
      <p:sp>
        <p:nvSpPr>
          <p:cNvPr id="31748" name="Slide Number Placeholder 3">
            <a:extLst>
              <a:ext uri="{FF2B5EF4-FFF2-40B4-BE49-F238E27FC236}">
                <a16:creationId xmlns:a16="http://schemas.microsoft.com/office/drawing/2014/main" id="{B739561D-83D1-4319-B989-AFED9012F67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CD2AA31-AB90-4B07-A58E-1ABD4E870C69}" type="slidenum">
              <a:rPr lang="en-GB" altLang="en-US" sz="1200">
                <a:solidFill>
                  <a:srgbClr val="898989"/>
                </a:solidFill>
                <a:latin typeface="Times New Roman" panose="02020603050405020304" pitchFamily="18" charset="0"/>
              </a:rPr>
              <a:pPr>
                <a:lnSpc>
                  <a:spcPct val="100000"/>
                </a:lnSpc>
                <a:spcBef>
                  <a:spcPct val="0"/>
                </a:spcBef>
                <a:buFontTx/>
                <a:buNone/>
              </a:pPr>
              <a:t>29</a:t>
            </a:fld>
            <a:endParaRPr lang="en-GB" altLang="en-US" sz="1200">
              <a:solidFill>
                <a:srgbClr val="898989"/>
              </a:solidFill>
              <a:latin typeface="Times New Roman" panose="02020603050405020304" pitchFamily="18" charset="0"/>
            </a:endParaRPr>
          </a:p>
        </p:txBody>
      </p:sp>
      <p:pic>
        <p:nvPicPr>
          <p:cNvPr id="2" name="Picture 1">
            <a:extLst>
              <a:ext uri="{FF2B5EF4-FFF2-40B4-BE49-F238E27FC236}">
                <a16:creationId xmlns:a16="http://schemas.microsoft.com/office/drawing/2014/main" id="{5A90EE19-C364-4697-A183-C46C978745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65600"/>
            <a:ext cx="110204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6CFA929B-9CE5-482B-8F46-DBFFC8BFED29}"/>
              </a:ext>
            </a:extLst>
          </p:cNvPr>
          <p:cNvSpPr>
            <a:spLocks noGrp="1"/>
          </p:cNvSpPr>
          <p:nvPr>
            <p:ph type="title"/>
          </p:nvPr>
        </p:nvSpPr>
        <p:spPr/>
        <p:txBody>
          <a:bodyPr/>
          <a:lstStyle/>
          <a:p>
            <a:r>
              <a:rPr lang="en-US" altLang="en-US"/>
              <a:t>Multiplication Algorithm</a:t>
            </a:r>
          </a:p>
        </p:txBody>
      </p:sp>
      <p:sp>
        <p:nvSpPr>
          <p:cNvPr id="5123" name="Content Placeholder 2">
            <a:extLst>
              <a:ext uri="{FF2B5EF4-FFF2-40B4-BE49-F238E27FC236}">
                <a16:creationId xmlns:a16="http://schemas.microsoft.com/office/drawing/2014/main" id="{BFD0F7D5-A579-4180-8A2D-2A109050C085}"/>
              </a:ext>
            </a:extLst>
          </p:cNvPr>
          <p:cNvSpPr>
            <a:spLocks noGrp="1"/>
          </p:cNvSpPr>
          <p:nvPr>
            <p:ph idx="1"/>
          </p:nvPr>
        </p:nvSpPr>
        <p:spPr/>
        <p:txBody>
          <a:bodyPr/>
          <a:lstStyle/>
          <a:p>
            <a:r>
              <a:rPr lang="en-US" altLang="en-US" b="1"/>
              <a:t>Multiplication </a:t>
            </a:r>
            <a:r>
              <a:rPr lang="en-US" altLang="en-US"/>
              <a:t>is a common process that we use, and we were trained to do in early schooling</a:t>
            </a:r>
          </a:p>
          <a:p>
            <a:endParaRPr lang="en-US" altLang="en-US"/>
          </a:p>
          <a:p>
            <a:r>
              <a:rPr lang="en-US" altLang="en-US" b="1">
                <a:solidFill>
                  <a:srgbClr val="00B0F0"/>
                </a:solidFill>
              </a:rPr>
              <a:t>Remember </a:t>
            </a:r>
            <a:r>
              <a:rPr lang="en-US" altLang="en-US" b="1"/>
              <a:t>Multiplying</a:t>
            </a:r>
            <a:r>
              <a:rPr lang="en-US" altLang="en-US" b="1">
                <a:solidFill>
                  <a:srgbClr val="00B0F0"/>
                </a:solidFill>
              </a:rPr>
              <a:t> by a digit and then putting a cross and then multiplying with the next digit and putting two crosses and so on and </a:t>
            </a:r>
            <a:r>
              <a:rPr lang="en-US" altLang="en-US" b="1"/>
              <a:t>summing</a:t>
            </a:r>
            <a:r>
              <a:rPr lang="en-US" altLang="en-US" b="1">
                <a:solidFill>
                  <a:srgbClr val="00B0F0"/>
                </a:solidFill>
              </a:rPr>
              <a:t> the </a:t>
            </a:r>
            <a:r>
              <a:rPr lang="en-US" altLang="en-US" b="1"/>
              <a:t>intermediate results</a:t>
            </a:r>
            <a:r>
              <a:rPr lang="en-US" altLang="en-US" b="1">
                <a:solidFill>
                  <a:srgbClr val="00B0F0"/>
                </a:solidFill>
              </a:rPr>
              <a:t> in the end</a:t>
            </a:r>
          </a:p>
          <a:p>
            <a:endParaRPr lang="en-US" altLang="en-US" b="1">
              <a:solidFill>
                <a:srgbClr val="00B0F0"/>
              </a:solidFill>
            </a:endParaRPr>
          </a:p>
          <a:p>
            <a:r>
              <a:rPr lang="en-US" altLang="en-US"/>
              <a:t>Very familiar process but we never saw the process as an algorithm, and we need to see it as an algorithm to convey it to the processor.</a:t>
            </a:r>
          </a:p>
        </p:txBody>
      </p:sp>
      <p:sp>
        <p:nvSpPr>
          <p:cNvPr id="5124" name="Slide Number Placeholder 3">
            <a:extLst>
              <a:ext uri="{FF2B5EF4-FFF2-40B4-BE49-F238E27FC236}">
                <a16:creationId xmlns:a16="http://schemas.microsoft.com/office/drawing/2014/main" id="{E8F090E6-46DB-40DC-B838-FFEF0B639EA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84E34072-EDA7-44DB-9678-3BE0C94C7CF9}" type="slidenum">
              <a:rPr lang="en-GB" altLang="en-US" sz="1200">
                <a:solidFill>
                  <a:srgbClr val="898989"/>
                </a:solidFill>
                <a:latin typeface="Times New Roman" panose="02020603050405020304" pitchFamily="18" charset="0"/>
              </a:rPr>
              <a:pPr>
                <a:lnSpc>
                  <a:spcPct val="100000"/>
                </a:lnSpc>
                <a:spcBef>
                  <a:spcPct val="0"/>
                </a:spcBef>
                <a:buFontTx/>
                <a:buNone/>
              </a:pPr>
              <a:t>3</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A329D1DA-DA26-451F-8856-FDD163E28E04}"/>
              </a:ext>
            </a:extLst>
          </p:cNvPr>
          <p:cNvSpPr>
            <a:spLocks noGrp="1"/>
          </p:cNvSpPr>
          <p:nvPr>
            <p:ph type="title"/>
          </p:nvPr>
        </p:nvSpPr>
        <p:spPr>
          <a:xfrm>
            <a:off x="838200" y="12700"/>
            <a:ext cx="10515600" cy="1325563"/>
          </a:xfrm>
        </p:spPr>
        <p:txBody>
          <a:bodyPr/>
          <a:lstStyle/>
          <a:p>
            <a:r>
              <a:rPr lang="en-US" altLang="en-US"/>
              <a:t>Extended Shifting</a:t>
            </a:r>
            <a:endParaRPr lang="en-US" altLang="en-US" sz="4000"/>
          </a:p>
        </p:txBody>
      </p:sp>
      <p:sp>
        <p:nvSpPr>
          <p:cNvPr id="32771" name="Content Placeholder 2">
            <a:extLst>
              <a:ext uri="{FF2B5EF4-FFF2-40B4-BE49-F238E27FC236}">
                <a16:creationId xmlns:a16="http://schemas.microsoft.com/office/drawing/2014/main" id="{7BE76B08-61E5-41D0-9D8A-17CE81AF66FF}"/>
              </a:ext>
            </a:extLst>
          </p:cNvPr>
          <p:cNvSpPr>
            <a:spLocks noGrp="1"/>
          </p:cNvSpPr>
          <p:nvPr>
            <p:ph idx="1"/>
          </p:nvPr>
        </p:nvSpPr>
        <p:spPr>
          <a:xfrm>
            <a:off x="838200" y="984250"/>
            <a:ext cx="10515600" cy="5737225"/>
          </a:xfrm>
        </p:spPr>
        <p:txBody>
          <a:bodyPr/>
          <a:lstStyle/>
          <a:p>
            <a:r>
              <a:rPr lang="en-US" altLang="en-US"/>
              <a:t>For shifting right the exact opposite is done however care must be taken to shift right the upper half first and then rotate through carry right the lower half for obvious reasons.</a:t>
            </a:r>
          </a:p>
          <a:p>
            <a:endParaRPr lang="en-US" altLang="en-US"/>
          </a:p>
          <a:p>
            <a:r>
              <a:rPr lang="en-US" altLang="en-US"/>
              <a:t>The instructions to do this are:</a:t>
            </a:r>
          </a:p>
          <a:p>
            <a:endParaRPr lang="en-US" altLang="en-US"/>
          </a:p>
        </p:txBody>
      </p:sp>
      <p:sp>
        <p:nvSpPr>
          <p:cNvPr id="32772" name="Slide Number Placeholder 3">
            <a:extLst>
              <a:ext uri="{FF2B5EF4-FFF2-40B4-BE49-F238E27FC236}">
                <a16:creationId xmlns:a16="http://schemas.microsoft.com/office/drawing/2014/main" id="{DD4F070E-A12A-4D2A-A032-816361A43E4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8C5C35FA-65D9-4815-8569-3A65D08BE4CE}" type="slidenum">
              <a:rPr lang="en-GB" altLang="en-US" sz="1200">
                <a:solidFill>
                  <a:srgbClr val="898989"/>
                </a:solidFill>
                <a:latin typeface="Times New Roman" panose="02020603050405020304" pitchFamily="18" charset="0"/>
              </a:rPr>
              <a:pPr>
                <a:lnSpc>
                  <a:spcPct val="100000"/>
                </a:lnSpc>
                <a:spcBef>
                  <a:spcPct val="0"/>
                </a:spcBef>
                <a:buFontTx/>
                <a:buNone/>
              </a:pPr>
              <a:t>30</a:t>
            </a:fld>
            <a:endParaRPr lang="en-GB" altLang="en-US" sz="1200">
              <a:solidFill>
                <a:srgbClr val="898989"/>
              </a:solidFill>
              <a:latin typeface="Times New Roman" panose="02020603050405020304" pitchFamily="18" charset="0"/>
            </a:endParaRPr>
          </a:p>
        </p:txBody>
      </p:sp>
      <p:pic>
        <p:nvPicPr>
          <p:cNvPr id="32773" name="Picture 2">
            <a:extLst>
              <a:ext uri="{FF2B5EF4-FFF2-40B4-BE49-F238E27FC236}">
                <a16:creationId xmlns:a16="http://schemas.microsoft.com/office/drawing/2014/main" id="{AD491DDC-D540-4337-A32D-A515EFE7BD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4288" y="3852863"/>
            <a:ext cx="9623425"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9866772-EC5A-4672-816E-4CC611F41FD5}"/>
              </a:ext>
            </a:extLst>
          </p:cNvPr>
          <p:cNvSpPr>
            <a:spLocks noGrp="1"/>
          </p:cNvSpPr>
          <p:nvPr>
            <p:ph type="title"/>
          </p:nvPr>
        </p:nvSpPr>
        <p:spPr>
          <a:xfrm>
            <a:off x="838200" y="12700"/>
            <a:ext cx="10515600" cy="1325563"/>
          </a:xfrm>
        </p:spPr>
        <p:txBody>
          <a:bodyPr/>
          <a:lstStyle/>
          <a:p>
            <a:r>
              <a:rPr lang="en-US" altLang="en-US"/>
              <a:t>Extended Shifting</a:t>
            </a:r>
            <a:endParaRPr lang="en-US" altLang="en-US" sz="4000"/>
          </a:p>
        </p:txBody>
      </p:sp>
      <p:sp>
        <p:nvSpPr>
          <p:cNvPr id="33795" name="Content Placeholder 2">
            <a:extLst>
              <a:ext uri="{FF2B5EF4-FFF2-40B4-BE49-F238E27FC236}">
                <a16:creationId xmlns:a16="http://schemas.microsoft.com/office/drawing/2014/main" id="{3A8E0DD4-271C-41A8-8E42-65374E5E9221}"/>
              </a:ext>
            </a:extLst>
          </p:cNvPr>
          <p:cNvSpPr>
            <a:spLocks noGrp="1"/>
          </p:cNvSpPr>
          <p:nvPr>
            <p:ph idx="1"/>
          </p:nvPr>
        </p:nvSpPr>
        <p:spPr>
          <a:xfrm>
            <a:off x="838200" y="984250"/>
            <a:ext cx="10515600" cy="5737225"/>
          </a:xfrm>
        </p:spPr>
        <p:txBody>
          <a:bodyPr/>
          <a:lstStyle/>
          <a:p>
            <a:r>
              <a:rPr lang="en-US" altLang="en-US"/>
              <a:t>The same logic has worked. The shift placed the least significant bit of the upper half in the carry flag and it was pushed from right into the lower half.</a:t>
            </a:r>
          </a:p>
          <a:p>
            <a:endParaRPr lang="en-US" altLang="en-US"/>
          </a:p>
          <a:p>
            <a:r>
              <a:rPr lang="en-US" altLang="en-US"/>
              <a:t>For a signed shift we would have used the shift arithmetic right instruction instead of the shift logical right instruction.</a:t>
            </a:r>
          </a:p>
          <a:p>
            <a:endParaRPr lang="en-US" altLang="en-US"/>
          </a:p>
        </p:txBody>
      </p:sp>
      <p:sp>
        <p:nvSpPr>
          <p:cNvPr id="33796" name="Slide Number Placeholder 3">
            <a:extLst>
              <a:ext uri="{FF2B5EF4-FFF2-40B4-BE49-F238E27FC236}">
                <a16:creationId xmlns:a16="http://schemas.microsoft.com/office/drawing/2014/main" id="{1A2A8749-32B3-4D02-9306-D81ED111159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B23E5D3-0DD3-45B0-A88F-7995A97FA950}" type="slidenum">
              <a:rPr lang="en-GB" altLang="en-US" sz="1200">
                <a:solidFill>
                  <a:srgbClr val="898989"/>
                </a:solidFill>
                <a:latin typeface="Times New Roman" panose="02020603050405020304" pitchFamily="18" charset="0"/>
              </a:rPr>
              <a:pPr>
                <a:lnSpc>
                  <a:spcPct val="100000"/>
                </a:lnSpc>
                <a:spcBef>
                  <a:spcPct val="0"/>
                </a:spcBef>
                <a:buFontTx/>
                <a:buNone/>
              </a:pPr>
              <a:t>31</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D430E4F3-DAC8-4885-8F22-5418EB0E6641}"/>
              </a:ext>
            </a:extLst>
          </p:cNvPr>
          <p:cNvSpPr>
            <a:spLocks noGrp="1"/>
          </p:cNvSpPr>
          <p:nvPr>
            <p:ph type="title"/>
          </p:nvPr>
        </p:nvSpPr>
        <p:spPr>
          <a:xfrm>
            <a:off x="838200" y="12700"/>
            <a:ext cx="10515600" cy="1325563"/>
          </a:xfrm>
        </p:spPr>
        <p:txBody>
          <a:bodyPr/>
          <a:lstStyle/>
          <a:p>
            <a:r>
              <a:rPr lang="en-US" altLang="en-US"/>
              <a:t>Extended Shifting</a:t>
            </a:r>
            <a:endParaRPr lang="en-US" altLang="en-US" sz="4000"/>
          </a:p>
        </p:txBody>
      </p:sp>
      <p:sp>
        <p:nvSpPr>
          <p:cNvPr id="34819" name="Content Placeholder 2">
            <a:extLst>
              <a:ext uri="{FF2B5EF4-FFF2-40B4-BE49-F238E27FC236}">
                <a16:creationId xmlns:a16="http://schemas.microsoft.com/office/drawing/2014/main" id="{9EB17F87-E1A8-48E6-8F4C-91785B035B4E}"/>
              </a:ext>
            </a:extLst>
          </p:cNvPr>
          <p:cNvSpPr>
            <a:spLocks noGrp="1"/>
          </p:cNvSpPr>
          <p:nvPr>
            <p:ph idx="1"/>
          </p:nvPr>
        </p:nvSpPr>
        <p:spPr>
          <a:xfrm>
            <a:off x="838200" y="984250"/>
            <a:ext cx="10515600" cy="5737225"/>
          </a:xfrm>
        </p:spPr>
        <p:txBody>
          <a:bodyPr/>
          <a:lstStyle/>
          <a:p>
            <a:r>
              <a:rPr lang="en-US" altLang="en-US" b="1"/>
              <a:t>The extension we have done is not limited to 32 bits.</a:t>
            </a:r>
          </a:p>
          <a:p>
            <a:endParaRPr lang="en-US" altLang="en-US"/>
          </a:p>
          <a:p>
            <a:r>
              <a:rPr lang="en-US" altLang="en-US"/>
              <a:t>We can shift a number of any size say 1024 bits.</a:t>
            </a:r>
          </a:p>
          <a:p>
            <a:r>
              <a:rPr lang="en-US" altLang="en-US"/>
              <a:t>The second instruction will be repeated a number of times and we can achieve the desired effect.</a:t>
            </a:r>
          </a:p>
          <a:p>
            <a:endParaRPr lang="en-US" altLang="en-US"/>
          </a:p>
          <a:p>
            <a:r>
              <a:rPr lang="en-US" altLang="en-US"/>
              <a:t>Using two simple instructions we have increased the capability of the operations to effectively an unlimited number of bits.</a:t>
            </a:r>
          </a:p>
          <a:p>
            <a:r>
              <a:rPr lang="en-US" altLang="en-US"/>
              <a:t>The </a:t>
            </a:r>
            <a:r>
              <a:rPr lang="en-US" altLang="en-US" b="1"/>
              <a:t>actual limit is the available memory </a:t>
            </a:r>
            <a:r>
              <a:rPr lang="en-US" altLang="en-US"/>
              <a:t>as even the segment limit can be catered with a little thought.</a:t>
            </a:r>
          </a:p>
        </p:txBody>
      </p:sp>
      <p:sp>
        <p:nvSpPr>
          <p:cNvPr id="34820" name="Slide Number Placeholder 3">
            <a:extLst>
              <a:ext uri="{FF2B5EF4-FFF2-40B4-BE49-F238E27FC236}">
                <a16:creationId xmlns:a16="http://schemas.microsoft.com/office/drawing/2014/main" id="{0D2C248E-2FF7-4531-A49C-5EB1A9E3802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549E575-5256-4AC0-ADCD-DCF456917DB9}" type="slidenum">
              <a:rPr lang="en-GB" altLang="en-US" sz="1200">
                <a:solidFill>
                  <a:srgbClr val="898989"/>
                </a:solidFill>
                <a:latin typeface="Times New Roman" panose="02020603050405020304" pitchFamily="18" charset="0"/>
              </a:rPr>
              <a:pPr>
                <a:lnSpc>
                  <a:spcPct val="100000"/>
                </a:lnSpc>
                <a:spcBef>
                  <a:spcPct val="0"/>
                </a:spcBef>
                <a:buFontTx/>
                <a:buNone/>
              </a:pPr>
              <a:t>32</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4C678871-235A-4607-B05E-4F64FA5563B5}"/>
              </a:ext>
            </a:extLst>
          </p:cNvPr>
          <p:cNvSpPr>
            <a:spLocks noGrp="1"/>
          </p:cNvSpPr>
          <p:nvPr>
            <p:ph type="title"/>
          </p:nvPr>
        </p:nvSpPr>
        <p:spPr>
          <a:xfrm>
            <a:off x="838200" y="12700"/>
            <a:ext cx="10515600" cy="1325563"/>
          </a:xfrm>
        </p:spPr>
        <p:txBody>
          <a:bodyPr/>
          <a:lstStyle/>
          <a:p>
            <a:r>
              <a:rPr lang="en-US" altLang="en-US"/>
              <a:t>Extended </a:t>
            </a:r>
            <a:r>
              <a:rPr lang="en-US" altLang="en-US" b="1"/>
              <a:t>Addition</a:t>
            </a:r>
            <a:r>
              <a:rPr lang="en-US" altLang="en-US"/>
              <a:t> And Subtraction</a:t>
            </a:r>
            <a:endParaRPr lang="en-US" altLang="en-US" sz="4000"/>
          </a:p>
        </p:txBody>
      </p:sp>
      <p:sp>
        <p:nvSpPr>
          <p:cNvPr id="35843" name="Content Placeholder 2">
            <a:extLst>
              <a:ext uri="{FF2B5EF4-FFF2-40B4-BE49-F238E27FC236}">
                <a16:creationId xmlns:a16="http://schemas.microsoft.com/office/drawing/2014/main" id="{D56C48CD-5CB1-4B54-8434-0182F96BF429}"/>
              </a:ext>
            </a:extLst>
          </p:cNvPr>
          <p:cNvSpPr>
            <a:spLocks noGrp="1"/>
          </p:cNvSpPr>
          <p:nvPr>
            <p:ph idx="1"/>
          </p:nvPr>
        </p:nvSpPr>
        <p:spPr>
          <a:xfrm>
            <a:off x="838200" y="984250"/>
            <a:ext cx="10515600" cy="5737225"/>
          </a:xfrm>
        </p:spPr>
        <p:txBody>
          <a:bodyPr/>
          <a:lstStyle/>
          <a:p>
            <a:r>
              <a:rPr lang="en-US" altLang="en-US" b="1"/>
              <a:t>We also need 32 bit addition for multiplication of 16 bit numbers.</a:t>
            </a:r>
            <a:endParaRPr lang="en-US" altLang="en-US"/>
          </a:p>
          <a:p>
            <a:r>
              <a:rPr lang="en-US" altLang="en-US"/>
              <a:t>The idea of extension is same here. However we need to introduce a new instruction at this place.</a:t>
            </a:r>
          </a:p>
          <a:p>
            <a:r>
              <a:rPr lang="en-US" altLang="en-US"/>
              <a:t>The instruction is </a:t>
            </a:r>
            <a:r>
              <a:rPr lang="en-US" altLang="en-US" b="1"/>
              <a:t>ADC</a:t>
            </a:r>
            <a:r>
              <a:rPr lang="en-US" altLang="en-US"/>
              <a:t> or </a:t>
            </a:r>
            <a:r>
              <a:rPr lang="en-US" altLang="en-US" b="1"/>
              <a:t>“add with carry”.</a:t>
            </a:r>
          </a:p>
          <a:p>
            <a:r>
              <a:rPr lang="en-US" altLang="en-US"/>
              <a:t>Normal addition has two operands and the second operand is added to the first operand.</a:t>
            </a:r>
          </a:p>
          <a:p>
            <a:r>
              <a:rPr lang="en-US" altLang="en-US"/>
              <a:t>However </a:t>
            </a:r>
            <a:r>
              <a:rPr lang="en-US" altLang="en-US" b="1"/>
              <a:t>ADC has three operands</a:t>
            </a:r>
            <a:r>
              <a:rPr lang="en-US" altLang="en-US"/>
              <a:t>.</a:t>
            </a:r>
          </a:p>
          <a:p>
            <a:r>
              <a:rPr lang="en-US" altLang="en-US"/>
              <a:t>The third implied operand is the carry flag.</a:t>
            </a:r>
          </a:p>
          <a:p>
            <a:r>
              <a:rPr lang="en-US" altLang="en-US"/>
              <a:t>The ADC instruction is specifically placed for extending the capability of ADD.</a:t>
            </a:r>
          </a:p>
          <a:p>
            <a:r>
              <a:rPr lang="en-US" altLang="en-US"/>
              <a:t>Numbers of any size can be added using a proper combination of ADD and ADC.</a:t>
            </a:r>
          </a:p>
        </p:txBody>
      </p:sp>
      <p:sp>
        <p:nvSpPr>
          <p:cNvPr id="35844" name="Slide Number Placeholder 3">
            <a:extLst>
              <a:ext uri="{FF2B5EF4-FFF2-40B4-BE49-F238E27FC236}">
                <a16:creationId xmlns:a16="http://schemas.microsoft.com/office/drawing/2014/main" id="{BABB66F6-BCBC-4643-81A7-38D85346B31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200CBAB-598E-4CC1-92B7-5D7F57A4FB20}" type="slidenum">
              <a:rPr lang="en-GB" altLang="en-US" sz="1200">
                <a:solidFill>
                  <a:srgbClr val="898989"/>
                </a:solidFill>
                <a:latin typeface="Times New Roman" panose="02020603050405020304" pitchFamily="18" charset="0"/>
              </a:rPr>
              <a:pPr>
                <a:lnSpc>
                  <a:spcPct val="100000"/>
                </a:lnSpc>
                <a:spcBef>
                  <a:spcPct val="0"/>
                </a:spcBef>
                <a:buFontTx/>
                <a:buNone/>
              </a:pPr>
              <a:t>33</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68D4F701-F4FF-46BD-96E9-BC8102997E95}"/>
              </a:ext>
            </a:extLst>
          </p:cNvPr>
          <p:cNvSpPr>
            <a:spLocks noGrp="1"/>
          </p:cNvSpPr>
          <p:nvPr>
            <p:ph type="title"/>
          </p:nvPr>
        </p:nvSpPr>
        <p:spPr>
          <a:xfrm>
            <a:off x="838200" y="12700"/>
            <a:ext cx="10515600" cy="1325563"/>
          </a:xfrm>
        </p:spPr>
        <p:txBody>
          <a:bodyPr/>
          <a:lstStyle/>
          <a:p>
            <a:r>
              <a:rPr lang="en-US" altLang="en-US"/>
              <a:t>Extended </a:t>
            </a:r>
            <a:r>
              <a:rPr lang="en-US" altLang="en-US" b="1"/>
              <a:t>Addition </a:t>
            </a:r>
            <a:r>
              <a:rPr lang="en-US" altLang="en-US"/>
              <a:t>And Subtraction</a:t>
            </a:r>
            <a:endParaRPr lang="en-US" altLang="en-US" sz="4000"/>
          </a:p>
        </p:txBody>
      </p:sp>
      <p:sp>
        <p:nvSpPr>
          <p:cNvPr id="36867" name="Content Placeholder 2">
            <a:extLst>
              <a:ext uri="{FF2B5EF4-FFF2-40B4-BE49-F238E27FC236}">
                <a16:creationId xmlns:a16="http://schemas.microsoft.com/office/drawing/2014/main" id="{9A471695-EB34-4B52-9088-FBA97F7E528A}"/>
              </a:ext>
            </a:extLst>
          </p:cNvPr>
          <p:cNvSpPr>
            <a:spLocks noGrp="1"/>
          </p:cNvSpPr>
          <p:nvPr>
            <p:ph idx="1"/>
          </p:nvPr>
        </p:nvSpPr>
        <p:spPr>
          <a:xfrm>
            <a:off x="838200" y="984250"/>
            <a:ext cx="10515600" cy="5737225"/>
          </a:xfrm>
        </p:spPr>
        <p:txBody>
          <a:bodyPr/>
          <a:lstStyle/>
          <a:p>
            <a:r>
              <a:rPr lang="en-US" altLang="en-US"/>
              <a:t>All basic building blocks are provided for the assembly language programmer, and the programmer can extend its capabilities as much as needed by using these fine instructions in appropriate combinations.</a:t>
            </a:r>
          </a:p>
          <a:p>
            <a:r>
              <a:rPr lang="en-US" altLang="en-US"/>
              <a:t>Further clarifying the operation of ADC, </a:t>
            </a:r>
          </a:p>
          <a:p>
            <a:r>
              <a:rPr lang="en-US" altLang="en-US"/>
              <a:t>Consider an instruction “ADC AX, BX”.</a:t>
            </a:r>
          </a:p>
          <a:p>
            <a:r>
              <a:rPr lang="en-US" altLang="en-US"/>
              <a:t>Normal addition would have just added BX to AX.</a:t>
            </a:r>
          </a:p>
          <a:p>
            <a:r>
              <a:rPr lang="en-US" altLang="en-US"/>
              <a:t>However ADC first adds the carry flag to AX and then adds BX to AX.</a:t>
            </a:r>
          </a:p>
          <a:p>
            <a:r>
              <a:rPr lang="en-US" altLang="en-US"/>
              <a:t>Therefore the last carry is also included in the result.</a:t>
            </a:r>
          </a:p>
        </p:txBody>
      </p:sp>
      <p:sp>
        <p:nvSpPr>
          <p:cNvPr id="36868" name="Slide Number Placeholder 3">
            <a:extLst>
              <a:ext uri="{FF2B5EF4-FFF2-40B4-BE49-F238E27FC236}">
                <a16:creationId xmlns:a16="http://schemas.microsoft.com/office/drawing/2014/main" id="{B6C3BB03-CE66-48B8-AB50-AA847228EE3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5B54EC7-2121-416C-B77B-1B11AEC5B51D}" type="slidenum">
              <a:rPr lang="en-GB" altLang="en-US" sz="1200">
                <a:solidFill>
                  <a:srgbClr val="898989"/>
                </a:solidFill>
                <a:latin typeface="Times New Roman" panose="02020603050405020304" pitchFamily="18" charset="0"/>
              </a:rPr>
              <a:pPr>
                <a:lnSpc>
                  <a:spcPct val="100000"/>
                </a:lnSpc>
                <a:spcBef>
                  <a:spcPct val="0"/>
                </a:spcBef>
                <a:buFontTx/>
                <a:buNone/>
              </a:pPr>
              <a:t>34</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1F11787-E96A-42D5-979E-B0063F1C89E7}"/>
              </a:ext>
            </a:extLst>
          </p:cNvPr>
          <p:cNvSpPr>
            <a:spLocks noGrp="1"/>
          </p:cNvSpPr>
          <p:nvPr>
            <p:ph type="title"/>
          </p:nvPr>
        </p:nvSpPr>
        <p:spPr>
          <a:xfrm>
            <a:off x="838200" y="12700"/>
            <a:ext cx="10515600" cy="1325563"/>
          </a:xfrm>
        </p:spPr>
        <p:txBody>
          <a:bodyPr/>
          <a:lstStyle/>
          <a:p>
            <a:r>
              <a:rPr lang="en-US" altLang="en-US"/>
              <a:t>Extended </a:t>
            </a:r>
            <a:r>
              <a:rPr lang="en-US" altLang="en-US" b="1"/>
              <a:t>Addition</a:t>
            </a:r>
            <a:r>
              <a:rPr lang="en-US" altLang="en-US"/>
              <a:t> And Subtraction - </a:t>
            </a:r>
            <a:r>
              <a:rPr lang="en-US" altLang="en-US" sz="3600" b="1"/>
              <a:t>Algorithm</a:t>
            </a:r>
          </a:p>
        </p:txBody>
      </p:sp>
      <p:sp>
        <p:nvSpPr>
          <p:cNvPr id="37891" name="Content Placeholder 2">
            <a:extLst>
              <a:ext uri="{FF2B5EF4-FFF2-40B4-BE49-F238E27FC236}">
                <a16:creationId xmlns:a16="http://schemas.microsoft.com/office/drawing/2014/main" id="{985D3879-9BA5-4206-9B58-C92ECFF65459}"/>
              </a:ext>
            </a:extLst>
          </p:cNvPr>
          <p:cNvSpPr>
            <a:spLocks noGrp="1"/>
          </p:cNvSpPr>
          <p:nvPr>
            <p:ph idx="1"/>
          </p:nvPr>
        </p:nvSpPr>
        <p:spPr>
          <a:xfrm>
            <a:off x="838200" y="984250"/>
            <a:ext cx="10515600" cy="5737225"/>
          </a:xfrm>
        </p:spPr>
        <p:txBody>
          <a:bodyPr/>
          <a:lstStyle/>
          <a:p>
            <a:r>
              <a:rPr lang="en-US" altLang="en-US"/>
              <a:t>The algorithm should be apparent by now.</a:t>
            </a:r>
          </a:p>
          <a:p>
            <a:r>
              <a:rPr lang="en-US" altLang="en-US"/>
              <a:t>The lower halves of the two numbers to be added are first added with a normal addition.</a:t>
            </a:r>
          </a:p>
          <a:p>
            <a:r>
              <a:rPr lang="en-US" altLang="en-US"/>
              <a:t>For the upper halves a normal addition would lose track of a possible carry from the lower halves and the answer would be wrong.</a:t>
            </a:r>
          </a:p>
          <a:p>
            <a:r>
              <a:rPr lang="en-US" altLang="en-US"/>
              <a:t>If a carry was generated it should go to the upper half.</a:t>
            </a:r>
          </a:p>
          <a:p>
            <a:r>
              <a:rPr lang="en-US" altLang="en-US"/>
              <a:t>Therefore the upper halves are added with an addition with carry instruction.</a:t>
            </a:r>
          </a:p>
          <a:p>
            <a:r>
              <a:rPr lang="en-US" altLang="en-US"/>
              <a:t>Since one operand must be in register, ax is used to read the lower and upper halves of the source one by one. </a:t>
            </a:r>
          </a:p>
          <a:p>
            <a:r>
              <a:rPr lang="en-US" altLang="en-US"/>
              <a:t>The destination is directly updated.</a:t>
            </a:r>
          </a:p>
        </p:txBody>
      </p:sp>
      <p:sp>
        <p:nvSpPr>
          <p:cNvPr id="37892" name="Slide Number Placeholder 3">
            <a:extLst>
              <a:ext uri="{FF2B5EF4-FFF2-40B4-BE49-F238E27FC236}">
                <a16:creationId xmlns:a16="http://schemas.microsoft.com/office/drawing/2014/main" id="{FAD98882-22CB-47E4-BF24-4DCB72E0ABB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F6BFC38-8AF1-45AC-9263-C8F581227B2B}" type="slidenum">
              <a:rPr lang="en-GB" altLang="en-US" sz="1200">
                <a:solidFill>
                  <a:srgbClr val="898989"/>
                </a:solidFill>
                <a:latin typeface="Times New Roman" panose="02020603050405020304" pitchFamily="18" charset="0"/>
              </a:rPr>
              <a:pPr>
                <a:lnSpc>
                  <a:spcPct val="100000"/>
                </a:lnSpc>
                <a:spcBef>
                  <a:spcPct val="0"/>
                </a:spcBef>
                <a:buFontTx/>
                <a:buNone/>
              </a:pPr>
              <a:t>35</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E40887B7-88FE-4617-9391-6BD2B3374C0B}"/>
              </a:ext>
            </a:extLst>
          </p:cNvPr>
          <p:cNvSpPr>
            <a:spLocks noGrp="1"/>
          </p:cNvSpPr>
          <p:nvPr>
            <p:ph type="title"/>
          </p:nvPr>
        </p:nvSpPr>
        <p:spPr>
          <a:xfrm>
            <a:off x="838200" y="12700"/>
            <a:ext cx="10515600" cy="1325563"/>
          </a:xfrm>
        </p:spPr>
        <p:txBody>
          <a:bodyPr/>
          <a:lstStyle/>
          <a:p>
            <a:r>
              <a:rPr lang="en-US" altLang="en-US"/>
              <a:t>Extended </a:t>
            </a:r>
            <a:r>
              <a:rPr lang="en-US" altLang="en-US" b="1"/>
              <a:t>Addition</a:t>
            </a:r>
            <a:r>
              <a:rPr lang="en-US" altLang="en-US"/>
              <a:t> And Subtraction - </a:t>
            </a:r>
            <a:r>
              <a:rPr lang="en-US" altLang="en-US" sz="3600" b="1"/>
              <a:t>Algorithm</a:t>
            </a:r>
          </a:p>
        </p:txBody>
      </p:sp>
      <p:sp>
        <p:nvSpPr>
          <p:cNvPr id="38915" name="Content Placeholder 2">
            <a:extLst>
              <a:ext uri="{FF2B5EF4-FFF2-40B4-BE49-F238E27FC236}">
                <a16:creationId xmlns:a16="http://schemas.microsoft.com/office/drawing/2014/main" id="{FADBF5D0-17C0-45DA-9CDF-42C67ED8D57D}"/>
              </a:ext>
            </a:extLst>
          </p:cNvPr>
          <p:cNvSpPr>
            <a:spLocks noGrp="1"/>
          </p:cNvSpPr>
          <p:nvPr>
            <p:ph idx="1"/>
          </p:nvPr>
        </p:nvSpPr>
        <p:spPr>
          <a:xfrm>
            <a:off x="838200" y="984250"/>
            <a:ext cx="10515600" cy="5737225"/>
          </a:xfrm>
        </p:spPr>
        <p:txBody>
          <a:bodyPr/>
          <a:lstStyle/>
          <a:p>
            <a:r>
              <a:rPr lang="en-US" altLang="en-US"/>
              <a:t>The set of instructions goes here:</a:t>
            </a:r>
          </a:p>
          <a:p>
            <a:endParaRPr lang="en-US" altLang="en-US"/>
          </a:p>
          <a:p>
            <a:endParaRPr lang="en-US" altLang="en-US"/>
          </a:p>
          <a:p>
            <a:endParaRPr lang="en-US" altLang="en-US"/>
          </a:p>
          <a:p>
            <a:endParaRPr lang="en-US" altLang="en-US"/>
          </a:p>
          <a:p>
            <a:endParaRPr lang="en-US" altLang="en-US"/>
          </a:p>
          <a:p>
            <a:endParaRPr lang="en-US" altLang="en-US"/>
          </a:p>
          <a:p>
            <a:r>
              <a:rPr lang="en-US" altLang="en-US"/>
              <a:t>To further extend it, more addition with carries will be used.</a:t>
            </a:r>
          </a:p>
          <a:p>
            <a:r>
              <a:rPr lang="en-US" altLang="en-US"/>
              <a:t>However the carry from last addition will be wasted as there will always be a size limit where the results and the numbers are stored.</a:t>
            </a:r>
          </a:p>
          <a:p>
            <a:r>
              <a:rPr lang="en-US" altLang="en-US"/>
              <a:t>This carry will remain in the carry flag to be tested for a possible overflow.</a:t>
            </a:r>
          </a:p>
        </p:txBody>
      </p:sp>
      <p:sp>
        <p:nvSpPr>
          <p:cNvPr id="38916" name="Slide Number Placeholder 3">
            <a:extLst>
              <a:ext uri="{FF2B5EF4-FFF2-40B4-BE49-F238E27FC236}">
                <a16:creationId xmlns:a16="http://schemas.microsoft.com/office/drawing/2014/main" id="{CB346A80-3056-4C1D-AA52-76CE7DBF2D3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4A81E076-E8F1-4D8F-92F3-F843699A07B6}" type="slidenum">
              <a:rPr lang="en-GB" altLang="en-US" sz="1200">
                <a:solidFill>
                  <a:srgbClr val="898989"/>
                </a:solidFill>
                <a:latin typeface="Times New Roman" panose="02020603050405020304" pitchFamily="18" charset="0"/>
              </a:rPr>
              <a:pPr>
                <a:lnSpc>
                  <a:spcPct val="100000"/>
                </a:lnSpc>
                <a:spcBef>
                  <a:spcPct val="0"/>
                </a:spcBef>
                <a:buFontTx/>
                <a:buNone/>
              </a:pPr>
              <a:t>36</a:t>
            </a:fld>
            <a:endParaRPr lang="en-GB" altLang="en-US" sz="1200">
              <a:solidFill>
                <a:srgbClr val="898989"/>
              </a:solidFill>
              <a:latin typeface="Times New Roman" panose="02020603050405020304" pitchFamily="18" charset="0"/>
            </a:endParaRPr>
          </a:p>
        </p:txBody>
      </p:sp>
      <p:pic>
        <p:nvPicPr>
          <p:cNvPr id="2" name="Picture 1">
            <a:extLst>
              <a:ext uri="{FF2B5EF4-FFF2-40B4-BE49-F238E27FC236}">
                <a16:creationId xmlns:a16="http://schemas.microsoft.com/office/drawing/2014/main" id="{C967282F-9EAC-4225-9C70-65A3B94FEE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1593850"/>
            <a:ext cx="9156700"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2E84973C-DA95-4D09-9AAF-1D079CB3B111}"/>
              </a:ext>
            </a:extLst>
          </p:cNvPr>
          <p:cNvSpPr>
            <a:spLocks noGrp="1"/>
          </p:cNvSpPr>
          <p:nvPr>
            <p:ph type="title"/>
          </p:nvPr>
        </p:nvSpPr>
        <p:spPr>
          <a:xfrm>
            <a:off x="838200" y="12700"/>
            <a:ext cx="10515600" cy="1325563"/>
          </a:xfrm>
        </p:spPr>
        <p:txBody>
          <a:bodyPr/>
          <a:lstStyle/>
          <a:p>
            <a:r>
              <a:rPr lang="en-US" altLang="en-US"/>
              <a:t>Extended Addition And </a:t>
            </a:r>
            <a:r>
              <a:rPr lang="en-US" altLang="en-US" b="1"/>
              <a:t>Subtraction</a:t>
            </a:r>
            <a:endParaRPr lang="en-US" altLang="en-US" sz="3600" b="1"/>
          </a:p>
        </p:txBody>
      </p:sp>
      <p:sp>
        <p:nvSpPr>
          <p:cNvPr id="39939" name="Content Placeholder 2">
            <a:extLst>
              <a:ext uri="{FF2B5EF4-FFF2-40B4-BE49-F238E27FC236}">
                <a16:creationId xmlns:a16="http://schemas.microsoft.com/office/drawing/2014/main" id="{6342D395-6145-445E-9E67-4341E3B4DF76}"/>
              </a:ext>
            </a:extLst>
          </p:cNvPr>
          <p:cNvSpPr>
            <a:spLocks noGrp="1"/>
          </p:cNvSpPr>
          <p:nvPr>
            <p:ph idx="1"/>
          </p:nvPr>
        </p:nvSpPr>
        <p:spPr>
          <a:xfrm>
            <a:off x="838200" y="984250"/>
            <a:ext cx="10515600" cy="5737225"/>
          </a:xfrm>
        </p:spPr>
        <p:txBody>
          <a:bodyPr/>
          <a:lstStyle/>
          <a:p>
            <a:r>
              <a:rPr lang="en-US" altLang="en-US"/>
              <a:t>For Subtraction the same logic will be used and just like addition with carry there is an instruction to subtract with borrows called </a:t>
            </a:r>
            <a:r>
              <a:rPr lang="en-US" altLang="en-US" b="1"/>
              <a:t>SBB</a:t>
            </a:r>
            <a:r>
              <a:rPr lang="en-US" altLang="en-US"/>
              <a:t>.</a:t>
            </a:r>
          </a:p>
          <a:p>
            <a:r>
              <a:rPr lang="en-US" altLang="en-US"/>
              <a:t>Borrow in the name means the carry flag is used. Or we can say that the carry flag holds the carry for addition instructions and the borrow for subtraction instructions.</a:t>
            </a:r>
          </a:p>
          <a:p>
            <a:r>
              <a:rPr lang="en-US" altLang="en-US"/>
              <a:t>Also the carry is generated at the 17</a:t>
            </a:r>
            <a:r>
              <a:rPr lang="en-US" altLang="en-US" baseline="30000"/>
              <a:t>th</a:t>
            </a:r>
            <a:r>
              <a:rPr lang="en-US" altLang="en-US"/>
              <a:t> bit and the borrow is also taken from the 17</a:t>
            </a:r>
            <a:r>
              <a:rPr lang="en-US" altLang="en-US" baseline="30000"/>
              <a:t>th</a:t>
            </a:r>
            <a:r>
              <a:rPr lang="en-US" altLang="en-US"/>
              <a:t> bit.</a:t>
            </a:r>
          </a:p>
          <a:p>
            <a:r>
              <a:rPr lang="en-US" altLang="en-US"/>
              <a:t>Also there is no single instruction that needs borrow and carry in their independent meanings at the same time.</a:t>
            </a:r>
          </a:p>
          <a:p>
            <a:r>
              <a:rPr lang="en-US" altLang="en-US"/>
              <a:t>Therefore it is logical to use the same flag for both tasks.</a:t>
            </a:r>
          </a:p>
        </p:txBody>
      </p:sp>
      <p:sp>
        <p:nvSpPr>
          <p:cNvPr id="39940" name="Slide Number Placeholder 3">
            <a:extLst>
              <a:ext uri="{FF2B5EF4-FFF2-40B4-BE49-F238E27FC236}">
                <a16:creationId xmlns:a16="http://schemas.microsoft.com/office/drawing/2014/main" id="{3C015CE4-1C12-4C50-A215-3A6470CB6D0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84D28578-388E-4762-A67A-941C5382125C}" type="slidenum">
              <a:rPr lang="en-GB" altLang="en-US" sz="1200">
                <a:solidFill>
                  <a:srgbClr val="898989"/>
                </a:solidFill>
                <a:latin typeface="Times New Roman" panose="02020603050405020304" pitchFamily="18" charset="0"/>
              </a:rPr>
              <a:pPr>
                <a:lnSpc>
                  <a:spcPct val="100000"/>
                </a:lnSpc>
                <a:spcBef>
                  <a:spcPct val="0"/>
                </a:spcBef>
                <a:buFontTx/>
                <a:buNone/>
              </a:pPr>
              <a:t>37</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0D63FA59-4DBA-469B-808B-7FC6A14A256F}"/>
              </a:ext>
            </a:extLst>
          </p:cNvPr>
          <p:cNvSpPr>
            <a:spLocks noGrp="1"/>
          </p:cNvSpPr>
          <p:nvPr>
            <p:ph type="title"/>
          </p:nvPr>
        </p:nvSpPr>
        <p:spPr>
          <a:xfrm>
            <a:off x="838200" y="12700"/>
            <a:ext cx="10515600" cy="1325563"/>
          </a:xfrm>
        </p:spPr>
        <p:txBody>
          <a:bodyPr/>
          <a:lstStyle/>
          <a:p>
            <a:r>
              <a:rPr lang="en-US" altLang="en-US"/>
              <a:t>Extended Addition And </a:t>
            </a:r>
            <a:r>
              <a:rPr lang="en-US" altLang="en-US" b="1"/>
              <a:t>Subtraction</a:t>
            </a:r>
            <a:r>
              <a:rPr lang="en-US" altLang="en-US"/>
              <a:t> - </a:t>
            </a:r>
            <a:r>
              <a:rPr lang="en-US" altLang="en-US" sz="3600" b="1"/>
              <a:t>Algorithm</a:t>
            </a:r>
          </a:p>
        </p:txBody>
      </p:sp>
      <p:sp>
        <p:nvSpPr>
          <p:cNvPr id="40963" name="Content Placeholder 2">
            <a:extLst>
              <a:ext uri="{FF2B5EF4-FFF2-40B4-BE49-F238E27FC236}">
                <a16:creationId xmlns:a16="http://schemas.microsoft.com/office/drawing/2014/main" id="{206D0DC3-633A-490F-B990-768423857B9C}"/>
              </a:ext>
            </a:extLst>
          </p:cNvPr>
          <p:cNvSpPr>
            <a:spLocks noGrp="1"/>
          </p:cNvSpPr>
          <p:nvPr>
            <p:ph idx="1"/>
          </p:nvPr>
        </p:nvSpPr>
        <p:spPr>
          <a:xfrm>
            <a:off x="838200" y="984250"/>
            <a:ext cx="10515600" cy="5737225"/>
          </a:xfrm>
        </p:spPr>
        <p:txBody>
          <a:bodyPr/>
          <a:lstStyle/>
          <a:p>
            <a:r>
              <a:rPr lang="en-US" altLang="en-US"/>
              <a:t>We extend Subtraction with a very similar algorithm.</a:t>
            </a:r>
          </a:p>
          <a:p>
            <a:r>
              <a:rPr lang="en-US" altLang="en-US"/>
              <a:t>The lower halves must be subtracted normally while the upper halves must be subtracted with a subtract with borrow instruction so that if the lower halves needed a borrow, a one is subtracted from the upper halves. The algorithm is as under:</a:t>
            </a:r>
          </a:p>
        </p:txBody>
      </p:sp>
      <p:sp>
        <p:nvSpPr>
          <p:cNvPr id="40964" name="Slide Number Placeholder 3">
            <a:extLst>
              <a:ext uri="{FF2B5EF4-FFF2-40B4-BE49-F238E27FC236}">
                <a16:creationId xmlns:a16="http://schemas.microsoft.com/office/drawing/2014/main" id="{CEEEF24B-5D15-49E9-817A-809F1EA2382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7E1355F-3C59-45A2-A45B-7E7A7610F59D}" type="slidenum">
              <a:rPr lang="en-GB" altLang="en-US" sz="1200">
                <a:solidFill>
                  <a:srgbClr val="898989"/>
                </a:solidFill>
                <a:latin typeface="Times New Roman" panose="02020603050405020304" pitchFamily="18" charset="0"/>
              </a:rPr>
              <a:pPr>
                <a:lnSpc>
                  <a:spcPct val="100000"/>
                </a:lnSpc>
                <a:spcBef>
                  <a:spcPct val="0"/>
                </a:spcBef>
                <a:buFontTx/>
                <a:buNone/>
              </a:pPr>
              <a:t>38</a:t>
            </a:fld>
            <a:endParaRPr lang="en-GB" altLang="en-US" sz="1200">
              <a:solidFill>
                <a:srgbClr val="898989"/>
              </a:solidFill>
              <a:latin typeface="Times New Roman" panose="02020603050405020304" pitchFamily="18" charset="0"/>
            </a:endParaRPr>
          </a:p>
        </p:txBody>
      </p:sp>
      <p:pic>
        <p:nvPicPr>
          <p:cNvPr id="2" name="Picture 1">
            <a:extLst>
              <a:ext uri="{FF2B5EF4-FFF2-40B4-BE49-F238E27FC236}">
                <a16:creationId xmlns:a16="http://schemas.microsoft.com/office/drawing/2014/main" id="{9EDDF5AD-F9D2-4D6F-A0CC-B033379ABC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2538" y="3179763"/>
            <a:ext cx="9686925" cy="317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78E73A14-8DF9-4384-8A13-6BB698045474}"/>
              </a:ext>
            </a:extLst>
          </p:cNvPr>
          <p:cNvSpPr>
            <a:spLocks noGrp="1"/>
          </p:cNvSpPr>
          <p:nvPr>
            <p:ph type="title"/>
          </p:nvPr>
        </p:nvSpPr>
        <p:spPr>
          <a:xfrm>
            <a:off x="838200" y="12700"/>
            <a:ext cx="10515600" cy="1325563"/>
          </a:xfrm>
        </p:spPr>
        <p:txBody>
          <a:bodyPr/>
          <a:lstStyle/>
          <a:p>
            <a:r>
              <a:rPr lang="en-US" altLang="en-US"/>
              <a:t>Extended </a:t>
            </a:r>
            <a:r>
              <a:rPr lang="en-US" altLang="en-US" b="1"/>
              <a:t>Multiplication</a:t>
            </a:r>
            <a:endParaRPr lang="en-US" altLang="en-US" sz="3600" b="1"/>
          </a:p>
        </p:txBody>
      </p:sp>
      <p:sp>
        <p:nvSpPr>
          <p:cNvPr id="43011" name="Content Placeholder 2">
            <a:extLst>
              <a:ext uri="{FF2B5EF4-FFF2-40B4-BE49-F238E27FC236}">
                <a16:creationId xmlns:a16="http://schemas.microsoft.com/office/drawing/2014/main" id="{E649941C-7830-42CD-B251-BEBEAE29C389}"/>
              </a:ext>
            </a:extLst>
          </p:cNvPr>
          <p:cNvSpPr>
            <a:spLocks noGrp="1"/>
          </p:cNvSpPr>
          <p:nvPr>
            <p:ph idx="1"/>
          </p:nvPr>
        </p:nvSpPr>
        <p:spPr>
          <a:xfrm>
            <a:off x="838200" y="984250"/>
            <a:ext cx="10515600" cy="5737225"/>
          </a:xfrm>
        </p:spPr>
        <p:txBody>
          <a:bodyPr/>
          <a:lstStyle/>
          <a:p>
            <a:r>
              <a:rPr lang="en-US" altLang="en-US"/>
              <a:t>We use </a:t>
            </a:r>
            <a:r>
              <a:rPr lang="en-US" altLang="en-US" b="1"/>
              <a:t>extended shifting and extended addition </a:t>
            </a:r>
            <a:r>
              <a:rPr lang="en-US" altLang="en-US"/>
              <a:t>to formulate our algorithm to do </a:t>
            </a:r>
            <a:r>
              <a:rPr lang="en-US" altLang="en-US" b="1"/>
              <a:t>extended multiplication</a:t>
            </a:r>
            <a:r>
              <a:rPr lang="en-US" altLang="en-US"/>
              <a:t>.</a:t>
            </a:r>
          </a:p>
          <a:p>
            <a:r>
              <a:rPr lang="en-US" altLang="en-US"/>
              <a:t>The multiplier is still stored in 16 bits since we only need to check its bits one by one.</a:t>
            </a:r>
          </a:p>
          <a:p>
            <a:r>
              <a:rPr lang="en-US" altLang="en-US"/>
              <a:t>The multiplicand however cannot be stored in 16 bits otherwise on left shifting its significant bits might get lost.</a:t>
            </a:r>
          </a:p>
          <a:p>
            <a:r>
              <a:rPr lang="en-US" altLang="en-US"/>
              <a:t>Therefore it has to be stored in 32 bits and the shifting and addition used to accumulate the result must be 32 bits as well.</a:t>
            </a:r>
          </a:p>
        </p:txBody>
      </p:sp>
      <p:sp>
        <p:nvSpPr>
          <p:cNvPr id="43012" name="Slide Number Placeholder 3">
            <a:extLst>
              <a:ext uri="{FF2B5EF4-FFF2-40B4-BE49-F238E27FC236}">
                <a16:creationId xmlns:a16="http://schemas.microsoft.com/office/drawing/2014/main" id="{00798FDB-89AB-443A-BBF5-DEA5B93DE12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53B06FE0-B414-4D60-A835-33144EC48FF2}" type="slidenum">
              <a:rPr lang="en-GB" altLang="en-US" sz="1200">
                <a:solidFill>
                  <a:srgbClr val="898989"/>
                </a:solidFill>
                <a:latin typeface="Times New Roman" panose="02020603050405020304" pitchFamily="18" charset="0"/>
              </a:rPr>
              <a:pPr>
                <a:lnSpc>
                  <a:spcPct val="100000"/>
                </a:lnSpc>
                <a:spcBef>
                  <a:spcPct val="0"/>
                </a:spcBef>
                <a:buFontTx/>
                <a:buNone/>
              </a:pPr>
              <a:t>39</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7B55219B-0E94-439C-9765-55AB98223FB5}"/>
              </a:ext>
            </a:extLst>
          </p:cNvPr>
          <p:cNvSpPr>
            <a:spLocks noGrp="1"/>
          </p:cNvSpPr>
          <p:nvPr>
            <p:ph type="title"/>
          </p:nvPr>
        </p:nvSpPr>
        <p:spPr>
          <a:xfrm>
            <a:off x="838200" y="60325"/>
            <a:ext cx="10515600" cy="1325563"/>
          </a:xfrm>
        </p:spPr>
        <p:txBody>
          <a:bodyPr/>
          <a:lstStyle/>
          <a:p>
            <a:r>
              <a:rPr lang="en-US" altLang="en-US"/>
              <a:t>Multiplication Algorithm</a:t>
            </a:r>
          </a:p>
        </p:txBody>
      </p:sp>
      <p:sp>
        <p:nvSpPr>
          <p:cNvPr id="6147" name="Slide Number Placeholder 3">
            <a:extLst>
              <a:ext uri="{FF2B5EF4-FFF2-40B4-BE49-F238E27FC236}">
                <a16:creationId xmlns:a16="http://schemas.microsoft.com/office/drawing/2014/main" id="{D5A8B306-1365-4820-98E6-44DAE5245E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BD8DFD1-04E2-4029-A5C4-9C08116DC290}" type="slidenum">
              <a:rPr lang="en-GB" altLang="en-US" sz="1200">
                <a:solidFill>
                  <a:srgbClr val="898989"/>
                </a:solidFill>
                <a:latin typeface="Times New Roman" panose="02020603050405020304" pitchFamily="18" charset="0"/>
              </a:rPr>
              <a:pPr>
                <a:lnSpc>
                  <a:spcPct val="100000"/>
                </a:lnSpc>
                <a:spcBef>
                  <a:spcPct val="0"/>
                </a:spcBef>
                <a:buFontTx/>
                <a:buNone/>
              </a:pPr>
              <a:t>4</a:t>
            </a:fld>
            <a:endParaRPr lang="en-GB" altLang="en-US" sz="1200">
              <a:solidFill>
                <a:srgbClr val="898989"/>
              </a:solidFill>
              <a:latin typeface="Times New Roman" panose="02020603050405020304" pitchFamily="18" charset="0"/>
            </a:endParaRPr>
          </a:p>
        </p:txBody>
      </p:sp>
      <p:pic>
        <p:nvPicPr>
          <p:cNvPr id="6148" name="Picture 2">
            <a:extLst>
              <a:ext uri="{FF2B5EF4-FFF2-40B4-BE49-F238E27FC236}">
                <a16:creationId xmlns:a16="http://schemas.microsoft.com/office/drawing/2014/main" id="{D05FF848-EDF3-4E59-AA7A-D6BE719B8A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4988" y="966788"/>
            <a:ext cx="8582025"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E8F7600B-AB9B-48AE-810F-DBC46E569FBD}"/>
              </a:ext>
            </a:extLst>
          </p:cNvPr>
          <p:cNvSpPr>
            <a:spLocks noGrp="1"/>
          </p:cNvSpPr>
          <p:nvPr>
            <p:ph type="title"/>
          </p:nvPr>
        </p:nvSpPr>
        <p:spPr>
          <a:xfrm>
            <a:off x="838200" y="12700"/>
            <a:ext cx="10515600" cy="1325563"/>
          </a:xfrm>
        </p:spPr>
        <p:txBody>
          <a:bodyPr/>
          <a:lstStyle/>
          <a:p>
            <a:r>
              <a:rPr lang="en-US" altLang="en-US"/>
              <a:t>Extended </a:t>
            </a:r>
            <a:r>
              <a:rPr lang="en-US" altLang="en-US" b="1"/>
              <a:t>Multiplication</a:t>
            </a:r>
            <a:r>
              <a:rPr lang="en-US" altLang="en-US"/>
              <a:t> - </a:t>
            </a:r>
            <a:r>
              <a:rPr lang="en-US" altLang="en-US" sz="3600" b="1"/>
              <a:t>Algorithm</a:t>
            </a:r>
          </a:p>
        </p:txBody>
      </p:sp>
      <p:sp>
        <p:nvSpPr>
          <p:cNvPr id="44035" name="Slide Number Placeholder 3">
            <a:extLst>
              <a:ext uri="{FF2B5EF4-FFF2-40B4-BE49-F238E27FC236}">
                <a16:creationId xmlns:a16="http://schemas.microsoft.com/office/drawing/2014/main" id="{31719A95-B7F4-43C9-8043-B8E829E5685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2B86310E-D102-46B5-AE03-BEB5B3A65246}" type="slidenum">
              <a:rPr lang="en-GB" altLang="en-US" sz="1200">
                <a:solidFill>
                  <a:srgbClr val="898989"/>
                </a:solidFill>
                <a:latin typeface="Times New Roman" panose="02020603050405020304" pitchFamily="18" charset="0"/>
              </a:rPr>
              <a:pPr>
                <a:lnSpc>
                  <a:spcPct val="100000"/>
                </a:lnSpc>
                <a:spcBef>
                  <a:spcPct val="0"/>
                </a:spcBef>
                <a:buFontTx/>
                <a:buNone/>
              </a:pPr>
              <a:t>40</a:t>
            </a:fld>
            <a:endParaRPr lang="en-GB" altLang="en-US" sz="1200">
              <a:solidFill>
                <a:srgbClr val="898989"/>
              </a:solidFill>
              <a:latin typeface="Times New Roman" panose="02020603050405020304" pitchFamily="18" charset="0"/>
            </a:endParaRPr>
          </a:p>
        </p:txBody>
      </p:sp>
      <p:pic>
        <p:nvPicPr>
          <p:cNvPr id="44036" name="Picture 4">
            <a:extLst>
              <a:ext uri="{FF2B5EF4-FFF2-40B4-BE49-F238E27FC236}">
                <a16:creationId xmlns:a16="http://schemas.microsoft.com/office/drawing/2014/main" id="{59CE7D55-38D2-4A83-A792-010F653832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3813" y="1171575"/>
            <a:ext cx="56959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a:extLst>
              <a:ext uri="{FF2B5EF4-FFF2-40B4-BE49-F238E27FC236}">
                <a16:creationId xmlns:a16="http://schemas.microsoft.com/office/drawing/2014/main" id="{AA3E88E9-36DA-402B-AFA1-4B49CF1AFC4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33813" y="1449388"/>
            <a:ext cx="569595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B46ED4EC-446A-453A-9F4E-CCAD08C6C15F}"/>
              </a:ext>
            </a:extLst>
          </p:cNvPr>
          <p:cNvSpPr>
            <a:spLocks noGrp="1"/>
          </p:cNvSpPr>
          <p:nvPr>
            <p:ph type="title"/>
          </p:nvPr>
        </p:nvSpPr>
        <p:spPr>
          <a:xfrm>
            <a:off x="838200" y="12700"/>
            <a:ext cx="10515600" cy="1325563"/>
          </a:xfrm>
        </p:spPr>
        <p:txBody>
          <a:bodyPr/>
          <a:lstStyle/>
          <a:p>
            <a:r>
              <a:rPr lang="en-US" altLang="en-US"/>
              <a:t>Extended </a:t>
            </a:r>
            <a:r>
              <a:rPr lang="en-US" altLang="en-US" b="1"/>
              <a:t>Multiplication</a:t>
            </a:r>
            <a:endParaRPr lang="en-US" altLang="en-US" sz="3600" b="1"/>
          </a:p>
        </p:txBody>
      </p:sp>
      <p:sp>
        <p:nvSpPr>
          <p:cNvPr id="46083" name="Content Placeholder 2">
            <a:extLst>
              <a:ext uri="{FF2B5EF4-FFF2-40B4-BE49-F238E27FC236}">
                <a16:creationId xmlns:a16="http://schemas.microsoft.com/office/drawing/2014/main" id="{FC7A7D6F-2895-425A-8E1C-4AE570E5A8F2}"/>
              </a:ext>
            </a:extLst>
          </p:cNvPr>
          <p:cNvSpPr>
            <a:spLocks noGrp="1"/>
          </p:cNvSpPr>
          <p:nvPr>
            <p:ph idx="1"/>
          </p:nvPr>
        </p:nvSpPr>
        <p:spPr>
          <a:xfrm>
            <a:off x="838200" y="984250"/>
            <a:ext cx="10515600" cy="5737225"/>
          </a:xfrm>
        </p:spPr>
        <p:txBody>
          <a:bodyPr/>
          <a:lstStyle/>
          <a:p>
            <a:r>
              <a:rPr lang="en-US" altLang="en-US"/>
              <a:t>The multiplicand will occupy the space from 0103-0106,</a:t>
            </a:r>
          </a:p>
          <a:p>
            <a:r>
              <a:rPr lang="en-US" altLang="en-US"/>
              <a:t>The multiplier will occupy space from 0107-0108 and the result will occupy the space from 0109-010C.</a:t>
            </a:r>
          </a:p>
          <a:p>
            <a:r>
              <a:rPr lang="en-US" altLang="en-US"/>
              <a:t>Inside the </a:t>
            </a:r>
            <a:r>
              <a:rPr lang="en-US" altLang="en-US" b="1"/>
              <a:t>debugger</a:t>
            </a:r>
            <a:r>
              <a:rPr lang="en-US" altLang="en-US"/>
              <a:t> observe the changes in these memory locations during the course of the algorithm.</a:t>
            </a:r>
          </a:p>
          <a:p>
            <a:r>
              <a:rPr lang="en-US" altLang="en-US"/>
              <a:t>The extended shifting and addition operations provide the same effect as would be provided if there were 32 bit addition and shifting operations available in the instruction set.</a:t>
            </a:r>
          </a:p>
          <a:p>
            <a:r>
              <a:rPr lang="en-US" altLang="en-US"/>
              <a:t>At the end of the algorithm the result memory locations contain the value 0009EB10 which is 65000 in decimal; the desired answer.</a:t>
            </a:r>
          </a:p>
          <a:p>
            <a:r>
              <a:rPr lang="en-US" altLang="en-US"/>
              <a:t>Also observe that the number 00000514 which is 1300 in decimal, our multiplicand, has become 05140000 after being left shifted 16 times.</a:t>
            </a:r>
          </a:p>
        </p:txBody>
      </p:sp>
      <p:sp>
        <p:nvSpPr>
          <p:cNvPr id="46084" name="Slide Number Placeholder 3">
            <a:extLst>
              <a:ext uri="{FF2B5EF4-FFF2-40B4-BE49-F238E27FC236}">
                <a16:creationId xmlns:a16="http://schemas.microsoft.com/office/drawing/2014/main" id="{E0674CE5-FE9F-4068-8396-E7976F6B4FF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45349DFE-7258-414D-954F-7D2B147A67D2}" type="slidenum">
              <a:rPr lang="en-GB" altLang="en-US" sz="1200">
                <a:solidFill>
                  <a:srgbClr val="898989"/>
                </a:solidFill>
                <a:latin typeface="Times New Roman" panose="02020603050405020304" pitchFamily="18" charset="0"/>
              </a:rPr>
              <a:pPr>
                <a:lnSpc>
                  <a:spcPct val="100000"/>
                </a:lnSpc>
                <a:spcBef>
                  <a:spcPct val="0"/>
                </a:spcBef>
                <a:buFontTx/>
                <a:buNone/>
              </a:pPr>
              <a:t>41</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2006CD6B-068D-43F3-98D8-1950A20115A0}"/>
              </a:ext>
            </a:extLst>
          </p:cNvPr>
          <p:cNvSpPr>
            <a:spLocks noGrp="1"/>
          </p:cNvSpPr>
          <p:nvPr>
            <p:ph type="title"/>
          </p:nvPr>
        </p:nvSpPr>
        <p:spPr>
          <a:xfrm>
            <a:off x="838200" y="12700"/>
            <a:ext cx="10515600" cy="1325563"/>
          </a:xfrm>
        </p:spPr>
        <p:txBody>
          <a:bodyPr/>
          <a:lstStyle/>
          <a:p>
            <a:r>
              <a:rPr lang="en-US" altLang="en-US"/>
              <a:t>Extended </a:t>
            </a:r>
            <a:r>
              <a:rPr lang="en-US" altLang="en-US" b="1"/>
              <a:t>Multiplication</a:t>
            </a:r>
            <a:endParaRPr lang="en-US" altLang="en-US" sz="3600" b="1"/>
          </a:p>
        </p:txBody>
      </p:sp>
      <p:sp>
        <p:nvSpPr>
          <p:cNvPr id="47107" name="Content Placeholder 2">
            <a:extLst>
              <a:ext uri="{FF2B5EF4-FFF2-40B4-BE49-F238E27FC236}">
                <a16:creationId xmlns:a16="http://schemas.microsoft.com/office/drawing/2014/main" id="{3AD92279-8D56-4EF4-979D-C88E81C21A4A}"/>
              </a:ext>
            </a:extLst>
          </p:cNvPr>
          <p:cNvSpPr>
            <a:spLocks noGrp="1"/>
          </p:cNvSpPr>
          <p:nvPr>
            <p:ph idx="1"/>
          </p:nvPr>
        </p:nvSpPr>
        <p:spPr>
          <a:xfrm>
            <a:off x="838200" y="984250"/>
            <a:ext cx="10515600" cy="5737225"/>
          </a:xfrm>
        </p:spPr>
        <p:txBody>
          <a:bodyPr/>
          <a:lstStyle/>
          <a:p>
            <a:r>
              <a:rPr lang="en-US" altLang="en-US"/>
              <a:t>Our extended shifting has given the same result as if a 32 bit number is left shifted 16 times as a unit.</a:t>
            </a:r>
          </a:p>
          <a:p>
            <a:endParaRPr lang="en-US" altLang="en-US"/>
          </a:p>
          <a:p>
            <a:r>
              <a:rPr lang="en-US" altLang="en-US"/>
              <a:t>There are many other important applications of the shifting and rotation operations in addition to this example of the multiplication algorithm.</a:t>
            </a:r>
          </a:p>
        </p:txBody>
      </p:sp>
      <p:sp>
        <p:nvSpPr>
          <p:cNvPr id="47108" name="Slide Number Placeholder 3">
            <a:extLst>
              <a:ext uri="{FF2B5EF4-FFF2-40B4-BE49-F238E27FC236}">
                <a16:creationId xmlns:a16="http://schemas.microsoft.com/office/drawing/2014/main" id="{0DB761FC-C418-474C-803D-BBE0859527F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FEF4809-8F86-4529-A134-4BFB2D9FE6ED}" type="slidenum">
              <a:rPr lang="en-GB" altLang="en-US" sz="1200">
                <a:solidFill>
                  <a:srgbClr val="898989"/>
                </a:solidFill>
                <a:latin typeface="Times New Roman" panose="02020603050405020304" pitchFamily="18" charset="0"/>
              </a:rPr>
              <a:pPr>
                <a:lnSpc>
                  <a:spcPct val="100000"/>
                </a:lnSpc>
                <a:spcBef>
                  <a:spcPct val="0"/>
                </a:spcBef>
                <a:buFontTx/>
                <a:buNone/>
              </a:pPr>
              <a:t>42</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A16E8498-2E84-4174-9E99-AAF6D997F83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4B6A9EE3-F2CE-43FF-B459-7481A436C13A}" type="slidenum">
              <a:rPr lang="en-GB" altLang="en-US" sz="1200">
                <a:solidFill>
                  <a:srgbClr val="898989"/>
                </a:solidFill>
                <a:latin typeface="Times New Roman" panose="02020603050405020304" pitchFamily="18" charset="0"/>
              </a:rPr>
              <a:pPr>
                <a:lnSpc>
                  <a:spcPct val="100000"/>
                </a:lnSpc>
                <a:spcBef>
                  <a:spcPct val="0"/>
                </a:spcBef>
                <a:buFontTx/>
                <a:buNone/>
              </a:pPr>
              <a:t>5</a:t>
            </a:fld>
            <a:endParaRPr lang="en-GB" altLang="en-US" sz="1200">
              <a:solidFill>
                <a:srgbClr val="898989"/>
              </a:solidFill>
              <a:latin typeface="Times New Roman" panose="02020603050405020304" pitchFamily="18" charset="0"/>
            </a:endParaRPr>
          </a:p>
        </p:txBody>
      </p:sp>
      <p:pic>
        <p:nvPicPr>
          <p:cNvPr id="7171" name="Picture 4">
            <a:extLst>
              <a:ext uri="{FF2B5EF4-FFF2-40B4-BE49-F238E27FC236}">
                <a16:creationId xmlns:a16="http://schemas.microsoft.com/office/drawing/2014/main" id="{8AB3E55F-BB94-4700-9A58-84A0AC9B52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0763" y="1271588"/>
            <a:ext cx="7610475"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itle 1">
            <a:extLst>
              <a:ext uri="{FF2B5EF4-FFF2-40B4-BE49-F238E27FC236}">
                <a16:creationId xmlns:a16="http://schemas.microsoft.com/office/drawing/2014/main" id="{1FDAC25F-F1AD-43A4-86C5-9A115259CFC5}"/>
              </a:ext>
            </a:extLst>
          </p:cNvPr>
          <p:cNvSpPr txBox="1">
            <a:spLocks/>
          </p:cNvSpPr>
          <p:nvPr/>
        </p:nvSpPr>
        <p:spPr bwMode="auto">
          <a:xfrm>
            <a:off x="838200" y="603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ct val="0"/>
              </a:spcBef>
              <a:buFontTx/>
              <a:buNone/>
            </a:pPr>
            <a:r>
              <a:rPr lang="en-US" altLang="en-US" sz="4400">
                <a:latin typeface="Calibri Light" panose="020F0302020204030204" pitchFamily="34" charset="0"/>
              </a:rPr>
              <a:t>Multiplication 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7751A01-B8E3-4773-9779-46E5D2AC546F}"/>
              </a:ext>
            </a:extLst>
          </p:cNvPr>
          <p:cNvSpPr>
            <a:spLocks noGrp="1"/>
          </p:cNvSpPr>
          <p:nvPr>
            <p:ph type="title"/>
          </p:nvPr>
        </p:nvSpPr>
        <p:spPr/>
        <p:txBody>
          <a:bodyPr/>
          <a:lstStyle/>
          <a:p>
            <a:r>
              <a:rPr lang="en-US" altLang="en-US"/>
              <a:t>Multiplication Algorithm</a:t>
            </a:r>
          </a:p>
        </p:txBody>
      </p:sp>
      <p:sp>
        <p:nvSpPr>
          <p:cNvPr id="8195" name="Content Placeholder 2">
            <a:extLst>
              <a:ext uri="{FF2B5EF4-FFF2-40B4-BE49-F238E27FC236}">
                <a16:creationId xmlns:a16="http://schemas.microsoft.com/office/drawing/2014/main" id="{5D32EEB4-B728-439F-B1D9-DB1D127B01A3}"/>
              </a:ext>
            </a:extLst>
          </p:cNvPr>
          <p:cNvSpPr>
            <a:spLocks noGrp="1"/>
          </p:cNvSpPr>
          <p:nvPr>
            <p:ph idx="1"/>
          </p:nvPr>
        </p:nvSpPr>
        <p:spPr/>
        <p:txBody>
          <a:bodyPr/>
          <a:lstStyle/>
          <a:p>
            <a:r>
              <a:rPr lang="en-US" altLang="en-US"/>
              <a:t>To highlight important thing in the algorithm we revise it on two 4 bit binary numbers.</a:t>
            </a:r>
          </a:p>
          <a:p>
            <a:r>
              <a:rPr lang="en-US" altLang="en-US" b="1">
                <a:solidFill>
                  <a:srgbClr val="00B0F0"/>
                </a:solidFill>
              </a:rPr>
              <a:t>The numbers are 1101 i.e. 13 and 0101 i.e. 5. The answer should be 65 or in binary 01000001.</a:t>
            </a:r>
          </a:p>
          <a:p>
            <a:r>
              <a:rPr lang="en-US" altLang="en-US"/>
              <a:t>Observe that the answer is twice as long as the multiplier and the multiplicand.</a:t>
            </a:r>
          </a:p>
        </p:txBody>
      </p:sp>
      <p:sp>
        <p:nvSpPr>
          <p:cNvPr id="8196" name="Slide Number Placeholder 3">
            <a:extLst>
              <a:ext uri="{FF2B5EF4-FFF2-40B4-BE49-F238E27FC236}">
                <a16:creationId xmlns:a16="http://schemas.microsoft.com/office/drawing/2014/main" id="{BF4D0C2F-2FF0-446A-9F25-DFC5605184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3B119A3-E44C-45DB-A0A6-EB56737230D3}" type="slidenum">
              <a:rPr lang="en-GB" altLang="en-US" sz="1200">
                <a:solidFill>
                  <a:srgbClr val="898989"/>
                </a:solidFill>
                <a:latin typeface="Times New Roman" panose="02020603050405020304" pitchFamily="18" charset="0"/>
              </a:rPr>
              <a:pPr>
                <a:lnSpc>
                  <a:spcPct val="100000"/>
                </a:lnSpc>
                <a:spcBef>
                  <a:spcPct val="0"/>
                </a:spcBef>
                <a:buFontTx/>
                <a:buNone/>
              </a:pPr>
              <a:t>6</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5CD06E8-29EB-4A3A-9132-FEFDF275B7ED}"/>
              </a:ext>
            </a:extLst>
          </p:cNvPr>
          <p:cNvSpPr>
            <a:spLocks noGrp="1"/>
          </p:cNvSpPr>
          <p:nvPr>
            <p:ph type="title"/>
          </p:nvPr>
        </p:nvSpPr>
        <p:spPr/>
        <p:txBody>
          <a:bodyPr/>
          <a:lstStyle/>
          <a:p>
            <a:r>
              <a:rPr lang="en-US" altLang="en-US"/>
              <a:t>Multiplication Algorithm</a:t>
            </a:r>
          </a:p>
        </p:txBody>
      </p:sp>
      <p:sp>
        <p:nvSpPr>
          <p:cNvPr id="9219" name="Content Placeholder 2">
            <a:extLst>
              <a:ext uri="{FF2B5EF4-FFF2-40B4-BE49-F238E27FC236}">
                <a16:creationId xmlns:a16="http://schemas.microsoft.com/office/drawing/2014/main" id="{1AE768C2-9F3E-42C1-9F6D-843765C10AA8}"/>
              </a:ext>
            </a:extLst>
          </p:cNvPr>
          <p:cNvSpPr>
            <a:spLocks noGrp="1"/>
          </p:cNvSpPr>
          <p:nvPr>
            <p:ph idx="1"/>
          </p:nvPr>
        </p:nvSpPr>
        <p:spPr>
          <a:xfrm>
            <a:off x="838200" y="1825625"/>
            <a:ext cx="10515600" cy="4895850"/>
          </a:xfrm>
        </p:spPr>
        <p:txBody>
          <a:bodyPr/>
          <a:lstStyle/>
          <a:p>
            <a:r>
              <a:rPr lang="en-US" altLang="en-US"/>
              <a:t>We take the first digit of the multiplier and multiply it with the multiplicand. As the digit is one, the answer is the multiplicand itself. So we place the multiplicand below the bar.</a:t>
            </a:r>
          </a:p>
          <a:p>
            <a:r>
              <a:rPr lang="en-US" altLang="en-US" b="1">
                <a:solidFill>
                  <a:srgbClr val="00B0F0"/>
                </a:solidFill>
              </a:rPr>
              <a:t>Before multiplying with the next digit a cross is placed at the right most place on the next line and the result is placed shifted one digit left. However since the digit is zero, the result is zero.</a:t>
            </a:r>
          </a:p>
          <a:p>
            <a:r>
              <a:rPr lang="en-US" altLang="en-US"/>
              <a:t>Next digit is one, multiplying with which, the answer is 1101. We put two crosses on the next line at the right most positions and placed the result there </a:t>
            </a:r>
            <a:r>
              <a:rPr lang="en-US" altLang="en-US" b="1"/>
              <a:t>shifted</a:t>
            </a:r>
            <a:r>
              <a:rPr lang="en-US" altLang="en-US"/>
              <a:t> two places to the </a:t>
            </a:r>
            <a:r>
              <a:rPr lang="en-US" altLang="en-US" b="1"/>
              <a:t>left</a:t>
            </a:r>
            <a:r>
              <a:rPr lang="en-US" altLang="en-US"/>
              <a:t>.</a:t>
            </a:r>
          </a:p>
          <a:p>
            <a:r>
              <a:rPr lang="en-US" altLang="en-US" b="1">
                <a:solidFill>
                  <a:srgbClr val="00B0F0"/>
                </a:solidFill>
              </a:rPr>
              <a:t>The fourth digit is zero, so the answer 0000 is placed with three crosses to its right.</a:t>
            </a:r>
          </a:p>
        </p:txBody>
      </p:sp>
      <p:sp>
        <p:nvSpPr>
          <p:cNvPr id="9220" name="Slide Number Placeholder 3">
            <a:extLst>
              <a:ext uri="{FF2B5EF4-FFF2-40B4-BE49-F238E27FC236}">
                <a16:creationId xmlns:a16="http://schemas.microsoft.com/office/drawing/2014/main" id="{E7B87911-06C2-4F61-8199-FDBB3CCC2ED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F18E949-6C2C-4988-A2B7-269FE6E5F592}" type="slidenum">
              <a:rPr lang="en-GB" altLang="en-US" sz="1200">
                <a:solidFill>
                  <a:srgbClr val="898989"/>
                </a:solidFill>
                <a:latin typeface="Times New Roman" panose="02020603050405020304" pitchFamily="18" charset="0"/>
              </a:rPr>
              <a:pPr>
                <a:lnSpc>
                  <a:spcPct val="100000"/>
                </a:lnSpc>
                <a:spcBef>
                  <a:spcPct val="0"/>
                </a:spcBef>
                <a:buFontTx/>
                <a:buNone/>
              </a:pPr>
              <a:t>7</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BA5C6460-10BF-483F-8081-E99C0F33E032}"/>
              </a:ext>
            </a:extLst>
          </p:cNvPr>
          <p:cNvSpPr>
            <a:spLocks noGrp="1"/>
          </p:cNvSpPr>
          <p:nvPr>
            <p:ph type="title"/>
          </p:nvPr>
        </p:nvSpPr>
        <p:spPr/>
        <p:txBody>
          <a:bodyPr/>
          <a:lstStyle/>
          <a:p>
            <a:r>
              <a:rPr lang="en-US" altLang="en-US"/>
              <a:t>Multiplication Algorithm</a:t>
            </a:r>
          </a:p>
        </p:txBody>
      </p:sp>
      <p:sp>
        <p:nvSpPr>
          <p:cNvPr id="10243" name="Content Placeholder 2">
            <a:extLst>
              <a:ext uri="{FF2B5EF4-FFF2-40B4-BE49-F238E27FC236}">
                <a16:creationId xmlns:a16="http://schemas.microsoft.com/office/drawing/2014/main" id="{486DD773-3DAD-4BBB-9571-1A780F46E3A0}"/>
              </a:ext>
            </a:extLst>
          </p:cNvPr>
          <p:cNvSpPr>
            <a:spLocks noGrp="1"/>
          </p:cNvSpPr>
          <p:nvPr>
            <p:ph idx="1"/>
          </p:nvPr>
        </p:nvSpPr>
        <p:spPr>
          <a:xfrm>
            <a:off x="838200" y="1825625"/>
            <a:ext cx="10515600" cy="4895850"/>
          </a:xfrm>
        </p:spPr>
        <p:txBody>
          <a:bodyPr/>
          <a:lstStyle/>
          <a:p>
            <a:r>
              <a:rPr lang="en-US" altLang="en-US" b="1"/>
              <a:t>Observe the beauty of binary </a:t>
            </a:r>
            <a:r>
              <a:rPr lang="en-US" altLang="en-US"/>
              <a:t>base, as no real multiplication is needed at the digit level.</a:t>
            </a:r>
          </a:p>
          <a:p>
            <a:r>
              <a:rPr lang="en-US" altLang="en-US" b="1">
                <a:solidFill>
                  <a:srgbClr val="00B0F0"/>
                </a:solidFill>
              </a:rPr>
              <a:t>If the digit is 0 the answer is 0 and if the digit is 1 the answer is the multiplicand itself.</a:t>
            </a:r>
          </a:p>
          <a:p>
            <a:r>
              <a:rPr lang="en-US" altLang="en-US"/>
              <a:t>Also </a:t>
            </a:r>
            <a:r>
              <a:rPr lang="en-US" altLang="en-US" b="1"/>
              <a:t>Observe </a:t>
            </a:r>
            <a:r>
              <a:rPr lang="en-US" altLang="en-US"/>
              <a:t>that for every next digit in the multiplier the answer is written </a:t>
            </a:r>
            <a:r>
              <a:rPr lang="en-US" altLang="en-US" b="1"/>
              <a:t>shifted</a:t>
            </a:r>
            <a:r>
              <a:rPr lang="en-US" altLang="en-US"/>
              <a:t> one more place to the left. No shifting for the first digit, once for the second, twice for the third and thrice for the fourth one.</a:t>
            </a:r>
          </a:p>
          <a:p>
            <a:r>
              <a:rPr lang="en-US" altLang="en-US" b="1">
                <a:solidFill>
                  <a:srgbClr val="00B0F0"/>
                </a:solidFill>
              </a:rPr>
              <a:t>Adding all the intermediate answers, the result is </a:t>
            </a:r>
            <a:r>
              <a:rPr lang="en-US" altLang="en-US" b="1"/>
              <a:t>01000001=65</a:t>
            </a:r>
            <a:r>
              <a:rPr lang="en-US" altLang="en-US" b="1">
                <a:solidFill>
                  <a:srgbClr val="00B0F0"/>
                </a:solidFill>
              </a:rPr>
              <a:t> as desired. Crosses are treated as zero in this addition</a:t>
            </a:r>
          </a:p>
        </p:txBody>
      </p:sp>
      <p:sp>
        <p:nvSpPr>
          <p:cNvPr id="10244" name="Slide Number Placeholder 3">
            <a:extLst>
              <a:ext uri="{FF2B5EF4-FFF2-40B4-BE49-F238E27FC236}">
                <a16:creationId xmlns:a16="http://schemas.microsoft.com/office/drawing/2014/main" id="{1978F06E-A283-4CBE-9465-B79CF0AA32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1DDAF3D-2E25-435E-8F1B-9CE564955E0F}" type="slidenum">
              <a:rPr lang="en-GB" altLang="en-US" sz="1200">
                <a:solidFill>
                  <a:srgbClr val="898989"/>
                </a:solidFill>
                <a:latin typeface="Times New Roman" panose="02020603050405020304" pitchFamily="18" charset="0"/>
              </a:rPr>
              <a:pPr>
                <a:lnSpc>
                  <a:spcPct val="100000"/>
                </a:lnSpc>
                <a:spcBef>
                  <a:spcPct val="0"/>
                </a:spcBef>
                <a:buFontTx/>
                <a:buNone/>
              </a:pPr>
              <a:t>8</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B0B5A34-A8F8-4F80-9705-27A89373C11B}"/>
              </a:ext>
            </a:extLst>
          </p:cNvPr>
          <p:cNvSpPr>
            <a:spLocks noGrp="1"/>
          </p:cNvSpPr>
          <p:nvPr>
            <p:ph type="title"/>
          </p:nvPr>
        </p:nvSpPr>
        <p:spPr/>
        <p:txBody>
          <a:bodyPr/>
          <a:lstStyle/>
          <a:p>
            <a:r>
              <a:rPr lang="en-US" altLang="en-US"/>
              <a:t>Multiplication Algorithm</a:t>
            </a:r>
          </a:p>
        </p:txBody>
      </p:sp>
      <p:sp>
        <p:nvSpPr>
          <p:cNvPr id="11267" name="Content Placeholder 2">
            <a:extLst>
              <a:ext uri="{FF2B5EF4-FFF2-40B4-BE49-F238E27FC236}">
                <a16:creationId xmlns:a16="http://schemas.microsoft.com/office/drawing/2014/main" id="{39F36127-9AB9-43DA-800D-709AECBB8FB5}"/>
              </a:ext>
            </a:extLst>
          </p:cNvPr>
          <p:cNvSpPr>
            <a:spLocks noGrp="1"/>
          </p:cNvSpPr>
          <p:nvPr>
            <p:ph idx="1"/>
          </p:nvPr>
        </p:nvSpPr>
        <p:spPr>
          <a:xfrm>
            <a:off x="838200" y="1825625"/>
            <a:ext cx="10515600" cy="4895850"/>
          </a:xfrm>
        </p:spPr>
        <p:txBody>
          <a:bodyPr/>
          <a:lstStyle/>
          <a:p>
            <a:r>
              <a:rPr lang="en-US" altLang="en-US" b="1"/>
              <a:t>Before formulating the algorithm for this problem,</a:t>
            </a:r>
          </a:p>
          <a:p>
            <a:r>
              <a:rPr lang="en-US" altLang="en-US" b="1">
                <a:solidFill>
                  <a:srgbClr val="00B0F0"/>
                </a:solidFill>
              </a:rPr>
              <a:t>We need some more instructions that</a:t>
            </a:r>
          </a:p>
          <a:p>
            <a:r>
              <a:rPr lang="en-US" altLang="en-US"/>
              <a:t>Can </a:t>
            </a:r>
            <a:r>
              <a:rPr lang="en-US" altLang="en-US" b="1"/>
              <a:t>shift</a:t>
            </a:r>
            <a:r>
              <a:rPr lang="en-US" altLang="en-US"/>
              <a:t> a number so that we use this instruction for our </a:t>
            </a:r>
            <a:r>
              <a:rPr lang="en-US" altLang="en-US" b="1"/>
              <a:t>multiplicand shifting </a:t>
            </a:r>
            <a:r>
              <a:rPr lang="en-US" altLang="en-US"/>
              <a:t>and also some way to check the </a:t>
            </a:r>
            <a:r>
              <a:rPr lang="en-US" altLang="en-US" b="1"/>
              <a:t>bits</a:t>
            </a:r>
            <a:r>
              <a:rPr lang="en-US" altLang="en-US"/>
              <a:t> of the </a:t>
            </a:r>
            <a:r>
              <a:rPr lang="en-US" altLang="en-US" b="1"/>
              <a:t>multiplier </a:t>
            </a:r>
            <a:r>
              <a:rPr lang="en-US" altLang="en-US"/>
              <a:t>one by one.</a:t>
            </a:r>
          </a:p>
        </p:txBody>
      </p:sp>
      <p:sp>
        <p:nvSpPr>
          <p:cNvPr id="11268" name="Slide Number Placeholder 3">
            <a:extLst>
              <a:ext uri="{FF2B5EF4-FFF2-40B4-BE49-F238E27FC236}">
                <a16:creationId xmlns:a16="http://schemas.microsoft.com/office/drawing/2014/main" id="{A1A6600E-9A95-4633-B0F3-3F7DC5E73F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56635A4-BBFE-4FD8-B087-476A395DAFC5}" type="slidenum">
              <a:rPr lang="en-GB" altLang="en-US" sz="1200">
                <a:solidFill>
                  <a:srgbClr val="898989"/>
                </a:solidFill>
                <a:latin typeface="Times New Roman" panose="02020603050405020304" pitchFamily="18" charset="0"/>
              </a:rPr>
              <a:pPr>
                <a:lnSpc>
                  <a:spcPct val="100000"/>
                </a:lnSpc>
                <a:spcBef>
                  <a:spcPct val="0"/>
                </a:spcBef>
                <a:buFontTx/>
                <a:buNone/>
              </a:pPr>
              <a:t>9</a:t>
            </a:fld>
            <a:endParaRPr lang="en-GB" altLang="en-US" sz="1200">
              <a:solidFill>
                <a:srgbClr val="898989"/>
              </a:solidFill>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icepaper">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8D65631BD7B344876510D6EE00220C" ma:contentTypeVersion="3" ma:contentTypeDescription="Create a new document." ma:contentTypeScope="" ma:versionID="bbda70f67a64fe08646bd184bf1fead5">
  <xsd:schema xmlns:xsd="http://www.w3.org/2001/XMLSchema" xmlns:xs="http://www.w3.org/2001/XMLSchema" xmlns:p="http://schemas.microsoft.com/office/2006/metadata/properties" xmlns:ns2="2899a155-2a47-4499-8be5-4abdb9e2e831" targetNamespace="http://schemas.microsoft.com/office/2006/metadata/properties" ma:root="true" ma:fieldsID="faaa76891f25d63d6d3a8a262fdfc7be" ns2:_="">
    <xsd:import namespace="2899a155-2a47-4499-8be5-4abdb9e2e831"/>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9a155-2a47-4499-8be5-4abdb9e2e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79B17E-801A-4A76-B502-CE4021F63C6C}"/>
</file>

<file path=customXml/itemProps2.xml><?xml version="1.0" encoding="utf-8"?>
<ds:datastoreItem xmlns:ds="http://schemas.openxmlformats.org/officeDocument/2006/customXml" ds:itemID="{DBEE47A1-48B5-4A91-9186-938160328784}"/>
</file>

<file path=customXml/itemProps3.xml><?xml version="1.0" encoding="utf-8"?>
<ds:datastoreItem xmlns:ds="http://schemas.openxmlformats.org/officeDocument/2006/customXml" ds:itemID="{A64EB11C-301D-48C9-842D-AA19B6A8406D}"/>
</file>

<file path=docProps/app.xml><?xml version="1.0" encoding="utf-8"?>
<Properties xmlns="http://schemas.openxmlformats.org/officeDocument/2006/extended-properties" xmlns:vt="http://schemas.openxmlformats.org/officeDocument/2006/docPropsVTypes">
  <Template>Office Theme</Template>
  <TotalTime>2072</TotalTime>
  <Words>2755</Words>
  <Application>Microsoft Office PowerPoint</Application>
  <PresentationFormat>Widescreen</PresentationFormat>
  <Paragraphs>251</Paragraphs>
  <Slides>42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Times New Roman</vt:lpstr>
      <vt:lpstr>Arial</vt:lpstr>
      <vt:lpstr>Calibri Light</vt:lpstr>
      <vt:lpstr>Calibri</vt:lpstr>
      <vt:lpstr>宋体</vt:lpstr>
      <vt:lpstr>Ricepaper</vt:lpstr>
      <vt:lpstr>CS2523 - Computer Organisation and Assembly Language</vt:lpstr>
      <vt:lpstr>Multiplication Algorithm</vt:lpstr>
      <vt:lpstr>Multiplication Algorithm</vt:lpstr>
      <vt:lpstr>Multiplication Algorithm</vt:lpstr>
      <vt:lpstr>PowerPoint Presentation</vt:lpstr>
      <vt:lpstr>Multiplication Algorithm</vt:lpstr>
      <vt:lpstr>Multiplication Algorithm</vt:lpstr>
      <vt:lpstr>Multiplication Algorithm</vt:lpstr>
      <vt:lpstr>Multiplication Algorithm</vt:lpstr>
      <vt:lpstr>Multiplication In Assembly Language</vt:lpstr>
      <vt:lpstr>Multiplication Algorithm</vt:lpstr>
      <vt:lpstr>Multiplication Algorithm – Traditional Algorithm</vt:lpstr>
      <vt:lpstr>Multiplication Algorithm – New Algorithm</vt:lpstr>
      <vt:lpstr>Multiplication Algorithm</vt:lpstr>
      <vt:lpstr>Multiplication Algorithm</vt:lpstr>
      <vt:lpstr>Multiplication Algorithm</vt:lpstr>
      <vt:lpstr>Multiplication Algorithm</vt:lpstr>
      <vt:lpstr>Multiplication Algorithm</vt:lpstr>
      <vt:lpstr>Multiplication Algorithm</vt:lpstr>
      <vt:lpstr>Multiplication Algorithm</vt:lpstr>
      <vt:lpstr>Multiplication Assembly Program</vt:lpstr>
      <vt:lpstr>Extended Operations</vt:lpstr>
      <vt:lpstr>Extended Operations</vt:lpstr>
      <vt:lpstr>Extended Operations</vt:lpstr>
      <vt:lpstr>Extended Operations</vt:lpstr>
      <vt:lpstr>Extended Operations</vt:lpstr>
      <vt:lpstr>Extended Shifting</vt:lpstr>
      <vt:lpstr>Extended Shifting</vt:lpstr>
      <vt:lpstr>Extended Shifting</vt:lpstr>
      <vt:lpstr>Extended Shifting</vt:lpstr>
      <vt:lpstr>Extended Shifting</vt:lpstr>
      <vt:lpstr>Extended Shifting</vt:lpstr>
      <vt:lpstr>Extended Addition And Subtraction</vt:lpstr>
      <vt:lpstr>Extended Addition And Subtraction</vt:lpstr>
      <vt:lpstr>Extended Addition And Subtraction - Algorithm</vt:lpstr>
      <vt:lpstr>Extended Addition And Subtraction - Algorithm</vt:lpstr>
      <vt:lpstr>Extended Addition And Subtraction</vt:lpstr>
      <vt:lpstr>Extended Addition And Subtraction - Algorithm</vt:lpstr>
      <vt:lpstr>Extended Multiplication</vt:lpstr>
      <vt:lpstr>Extended Multiplication - Algorithm</vt:lpstr>
      <vt:lpstr>Extended Multiplication</vt:lpstr>
      <vt:lpstr>Extended Multiplication</vt:lpstr>
    </vt:vector>
  </TitlesOfParts>
  <Company>School of Computing, Staffordshire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CM005-1 Aspects of Computer Systems</dc:title>
  <dc:creator>Tayyaba Zaheer</dc:creator>
  <cp:lastModifiedBy>Tayyaba Zaheer</cp:lastModifiedBy>
  <cp:revision>836</cp:revision>
  <cp:lastPrinted>1601-01-01T00:00:00Z</cp:lastPrinted>
  <dcterms:created xsi:type="dcterms:W3CDTF">2003-04-07T11:54:57Z</dcterms:created>
  <dcterms:modified xsi:type="dcterms:W3CDTF">2022-11-17T12:36:09Z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0x010100BA8D65631BD7B344876510D6EE00220C</vt:lpwstr>
  </property>
</Properties>
</file>