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67"/>
  </p:notesMasterIdLst>
  <p:sldIdLst>
    <p:sldId id="256" r:id="rId4"/>
    <p:sldId id="318" r:id="rId5"/>
    <p:sldId id="319" r:id="rId6"/>
    <p:sldId id="320" r:id="rId7"/>
    <p:sldId id="905" r:id="rId8"/>
    <p:sldId id="906" r:id="rId9"/>
    <p:sldId id="321" r:id="rId10"/>
    <p:sldId id="324" r:id="rId11"/>
    <p:sldId id="907" r:id="rId12"/>
    <p:sldId id="908" r:id="rId13"/>
    <p:sldId id="851" r:id="rId14"/>
    <p:sldId id="334" r:id="rId15"/>
    <p:sldId id="322" r:id="rId16"/>
    <p:sldId id="323" r:id="rId17"/>
    <p:sldId id="325" r:id="rId18"/>
    <p:sldId id="909" r:id="rId19"/>
    <p:sldId id="896" r:id="rId20"/>
    <p:sldId id="897" r:id="rId21"/>
    <p:sldId id="326" r:id="rId22"/>
    <p:sldId id="327" r:id="rId23"/>
    <p:sldId id="328" r:id="rId24"/>
    <p:sldId id="889" r:id="rId25"/>
    <p:sldId id="852" r:id="rId26"/>
    <p:sldId id="330" r:id="rId27"/>
    <p:sldId id="910" r:id="rId28"/>
    <p:sldId id="924" r:id="rId29"/>
    <p:sldId id="925" r:id="rId30"/>
    <p:sldId id="926" r:id="rId31"/>
    <p:sldId id="891" r:id="rId32"/>
    <p:sldId id="892" r:id="rId33"/>
    <p:sldId id="893" r:id="rId34"/>
    <p:sldId id="333" r:id="rId35"/>
    <p:sldId id="911" r:id="rId36"/>
    <p:sldId id="331" r:id="rId37"/>
    <p:sldId id="912" r:id="rId38"/>
    <p:sldId id="332" r:id="rId39"/>
    <p:sldId id="816" r:id="rId40"/>
    <p:sldId id="839" r:id="rId41"/>
    <p:sldId id="840" r:id="rId42"/>
    <p:sldId id="894" r:id="rId43"/>
    <p:sldId id="898" r:id="rId44"/>
    <p:sldId id="899" r:id="rId45"/>
    <p:sldId id="913" r:id="rId46"/>
    <p:sldId id="900" r:id="rId47"/>
    <p:sldId id="920" r:id="rId48"/>
    <p:sldId id="903" r:id="rId49"/>
    <p:sldId id="904" r:id="rId50"/>
    <p:sldId id="914" r:id="rId51"/>
    <p:sldId id="915" r:id="rId52"/>
    <p:sldId id="916" r:id="rId53"/>
    <p:sldId id="917" r:id="rId54"/>
    <p:sldId id="918" r:id="rId55"/>
    <p:sldId id="919" r:id="rId56"/>
    <p:sldId id="921" r:id="rId57"/>
    <p:sldId id="927" r:id="rId58"/>
    <p:sldId id="929" r:id="rId59"/>
    <p:sldId id="930" r:id="rId60"/>
    <p:sldId id="932" r:id="rId61"/>
    <p:sldId id="931" r:id="rId62"/>
    <p:sldId id="935" r:id="rId63"/>
    <p:sldId id="936" r:id="rId64"/>
    <p:sldId id="937" r:id="rId65"/>
    <p:sldId id="938"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id Ghayyur" initials="OG" lastIdx="1" clrIdx="0">
    <p:extLst>
      <p:ext uri="{19B8F6BF-5375-455C-9EA6-DF929625EA0E}">
        <p15:presenceInfo xmlns:p15="http://schemas.microsoft.com/office/powerpoint/2012/main" userId="4c3ed0b4b184b9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2616BF-14E2-4850-B034-4D7954E12DB3}" v="2" dt="2022-11-24T16:48:04.1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91" autoAdjust="0"/>
  </p:normalViewPr>
  <p:slideViewPr>
    <p:cSldViewPr snapToGrid="0">
      <p:cViewPr varScale="1">
        <p:scale>
          <a:sx n="78" d="100"/>
          <a:sy n="78" d="100"/>
        </p:scale>
        <p:origin x="878" y="5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microsoft.com/office/2015/10/relationships/revisionInfo" Target="revisionInfo.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CS201035 - ALI MUHAMMAD KHAN" userId="S::bcs201035@cust.pk::e7d94fa6-01d4-4221-a06c-56f9692fffbe" providerId="AD" clId="Web-{DF2616BF-14E2-4850-B034-4D7954E12DB3}"/>
    <pc:docChg chg="modSld">
      <pc:chgData name="BCS201035 - ALI MUHAMMAD KHAN" userId="S::bcs201035@cust.pk::e7d94fa6-01d4-4221-a06c-56f9692fffbe" providerId="AD" clId="Web-{DF2616BF-14E2-4850-B034-4D7954E12DB3}" dt="2022-11-24T16:48:04.102" v="1" actId="1076"/>
      <pc:docMkLst>
        <pc:docMk/>
      </pc:docMkLst>
      <pc:sldChg chg="modSp">
        <pc:chgData name="BCS201035 - ALI MUHAMMAD KHAN" userId="S::bcs201035@cust.pk::e7d94fa6-01d4-4221-a06c-56f9692fffbe" providerId="AD" clId="Web-{DF2616BF-14E2-4850-B034-4D7954E12DB3}" dt="2022-11-24T16:48:04.102" v="1" actId="1076"/>
        <pc:sldMkLst>
          <pc:docMk/>
          <pc:sldMk cId="1846062031" sldId="909"/>
        </pc:sldMkLst>
        <pc:picChg chg="mod">
          <ac:chgData name="BCS201035 - ALI MUHAMMAD KHAN" userId="S::bcs201035@cust.pk::e7d94fa6-01d4-4221-a06c-56f9692fffbe" providerId="AD" clId="Web-{DF2616BF-14E2-4850-B034-4D7954E12DB3}" dt="2022-11-24T16:48:04.102" v="1" actId="1076"/>
          <ac:picMkLst>
            <pc:docMk/>
            <pc:sldMk cId="1846062031" sldId="909"/>
            <ac:picMk id="4" creationId="{5F4157D3-ECF4-4B7D-B4DD-3848E87831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AC1F4-85D0-48EF-86E7-46B1CA2C33CB}"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C54A2-94E0-4E69-AC9B-F5B853D2B300}" type="slidenum">
              <a:rPr lang="en-US" smtClean="0"/>
              <a:t>‹#›</a:t>
            </a:fld>
            <a:endParaRPr lang="en-US"/>
          </a:p>
        </p:txBody>
      </p:sp>
    </p:spTree>
    <p:extLst>
      <p:ext uri="{BB962C8B-B14F-4D97-AF65-F5344CB8AC3E}">
        <p14:creationId xmlns:p14="http://schemas.microsoft.com/office/powerpoint/2010/main" val="401513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60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dirty="0"/>
          </a:p>
        </p:txBody>
      </p:sp>
    </p:spTree>
    <p:extLst>
      <p:ext uri="{BB962C8B-B14F-4D97-AF65-F5344CB8AC3E}">
        <p14:creationId xmlns:p14="http://schemas.microsoft.com/office/powerpoint/2010/main" val="302498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dirty="0"/>
          </a:p>
        </p:txBody>
      </p:sp>
    </p:spTree>
    <p:extLst>
      <p:ext uri="{BB962C8B-B14F-4D97-AF65-F5344CB8AC3E}">
        <p14:creationId xmlns:p14="http://schemas.microsoft.com/office/powerpoint/2010/main" val="378534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dirty="0"/>
          </a:p>
        </p:txBody>
      </p:sp>
    </p:spTree>
    <p:extLst>
      <p:ext uri="{BB962C8B-B14F-4D97-AF65-F5344CB8AC3E}">
        <p14:creationId xmlns:p14="http://schemas.microsoft.com/office/powerpoint/2010/main" val="97201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50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79E623-11EA-4C91-B02D-F3AE3435AED6}" type="slidenum">
              <a:rPr lang="en-US" smtClean="0"/>
              <a:t>‹#›</a:t>
            </a:fld>
            <a:endParaRPr lang="en-US" dirty="0"/>
          </a:p>
        </p:txBody>
      </p:sp>
    </p:spTree>
    <p:extLst>
      <p:ext uri="{BB962C8B-B14F-4D97-AF65-F5344CB8AC3E}">
        <p14:creationId xmlns:p14="http://schemas.microsoft.com/office/powerpoint/2010/main" val="6248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79E623-11EA-4C91-B02D-F3AE3435AED6}" type="slidenum">
              <a:rPr lang="en-US" smtClean="0"/>
              <a:t>‹#›</a:t>
            </a:fld>
            <a:endParaRPr lang="en-US" dirty="0"/>
          </a:p>
        </p:txBody>
      </p:sp>
    </p:spTree>
    <p:extLst>
      <p:ext uri="{BB962C8B-B14F-4D97-AF65-F5344CB8AC3E}">
        <p14:creationId xmlns:p14="http://schemas.microsoft.com/office/powerpoint/2010/main" val="18714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79E623-11EA-4C91-B02D-F3AE3435AED6}" type="slidenum">
              <a:rPr lang="en-US" smtClean="0"/>
              <a:t>‹#›</a:t>
            </a:fld>
            <a:endParaRPr lang="en-US" dirty="0"/>
          </a:p>
        </p:txBody>
      </p:sp>
    </p:spTree>
    <p:extLst>
      <p:ext uri="{BB962C8B-B14F-4D97-AF65-F5344CB8AC3E}">
        <p14:creationId xmlns:p14="http://schemas.microsoft.com/office/powerpoint/2010/main" val="391903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379E623-11EA-4C91-B02D-F3AE3435AED6}" type="slidenum">
              <a:rPr lang="en-US" smtClean="0"/>
              <a:t>‹#›</a:t>
            </a:fld>
            <a:endParaRPr lang="en-US" dirty="0"/>
          </a:p>
        </p:txBody>
      </p:sp>
    </p:spTree>
    <p:extLst>
      <p:ext uri="{BB962C8B-B14F-4D97-AF65-F5344CB8AC3E}">
        <p14:creationId xmlns:p14="http://schemas.microsoft.com/office/powerpoint/2010/main" val="226145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CAD66F-FB5D-4151-9EB0-DCD757ABBEA4}" type="datetimeFigureOut">
              <a:rPr lang="en-US" smtClean="0"/>
              <a:t>11/24/2022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79E623-11EA-4C91-B02D-F3AE3435AED6}" type="slidenum">
              <a:rPr lang="en-US" smtClean="0"/>
              <a:t>‹#›</a:t>
            </a:fld>
            <a:endParaRPr lang="en-US" dirty="0"/>
          </a:p>
        </p:txBody>
      </p:sp>
    </p:spTree>
    <p:extLst>
      <p:ext uri="{BB962C8B-B14F-4D97-AF65-F5344CB8AC3E}">
        <p14:creationId xmlns:p14="http://schemas.microsoft.com/office/powerpoint/2010/main" val="123060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AD66F-FB5D-4151-9EB0-DCD757ABBEA4}"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79E623-11EA-4C91-B02D-F3AE3435AED6}" type="slidenum">
              <a:rPr lang="en-US" smtClean="0"/>
              <a:t>‹#›</a:t>
            </a:fld>
            <a:endParaRPr lang="en-US" dirty="0"/>
          </a:p>
        </p:txBody>
      </p:sp>
    </p:spTree>
    <p:extLst>
      <p:ext uri="{BB962C8B-B14F-4D97-AF65-F5344CB8AC3E}">
        <p14:creationId xmlns:p14="http://schemas.microsoft.com/office/powerpoint/2010/main" val="226156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CAD66F-FB5D-4151-9EB0-DCD757ABBEA4}" type="datetimeFigureOut">
              <a:rPr lang="en-US" smtClean="0"/>
              <a:t>11/24/2022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79E623-11EA-4C91-B02D-F3AE3435AED6}"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073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emathhelp.net/calculators/linear-algebra/eigenvalue-and-eigenvector-calculator/?i=%5B%5B1%2C2%5D%2C%5B0%2C3%5D%5D"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38FD7-8854-4C1B-81CF-3FCD008B4A45}"/>
              </a:ext>
            </a:extLst>
          </p:cNvPr>
          <p:cNvSpPr>
            <a:spLocks noGrp="1"/>
          </p:cNvSpPr>
          <p:nvPr>
            <p:ph type="ctrTitle"/>
          </p:nvPr>
        </p:nvSpPr>
        <p:spPr>
          <a:xfrm>
            <a:off x="965201" y="643467"/>
            <a:ext cx="6255026" cy="5054008"/>
          </a:xfrm>
        </p:spPr>
        <p:txBody>
          <a:bodyPr anchor="ctr">
            <a:normAutofit/>
          </a:bodyPr>
          <a:lstStyle/>
          <a:p>
            <a:pPr algn="r"/>
            <a:r>
              <a:rPr lang="en-US" dirty="0"/>
              <a:t>Graph Algorithm</a:t>
            </a:r>
            <a:endParaRPr lang="en-US"/>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0466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75656" y="1050925"/>
            <a:ext cx="10515600" cy="611905"/>
          </a:xfrm>
        </p:spPr>
        <p:txBody>
          <a:bodyPr>
            <a:normAutofit fontScale="90000"/>
          </a:bodyPr>
          <a:lstStyle/>
          <a:p>
            <a:r>
              <a:rPr lang="en-US" b="1" dirty="0"/>
              <a:t>Centrality Measures</a:t>
            </a:r>
            <a:endParaRPr lang="en-US" dirty="0"/>
          </a:p>
        </p:txBody>
      </p:sp>
      <p:sp>
        <p:nvSpPr>
          <p:cNvPr id="5" name="Content Placeholder 4">
            <a:extLst>
              <a:ext uri="{FF2B5EF4-FFF2-40B4-BE49-F238E27FC236}">
                <a16:creationId xmlns:a16="http://schemas.microsoft.com/office/drawing/2014/main" id="{A855C6EF-5A95-417C-8643-58E681FBE3E8}"/>
              </a:ext>
            </a:extLst>
          </p:cNvPr>
          <p:cNvSpPr>
            <a:spLocks noGrp="1"/>
          </p:cNvSpPr>
          <p:nvPr>
            <p:ph idx="1"/>
          </p:nvPr>
        </p:nvSpPr>
        <p:spPr/>
        <p:txBody>
          <a:bodyPr/>
          <a:lstStyle/>
          <a:p>
            <a:r>
              <a:rPr lang="en-US" b="1" dirty="0">
                <a:solidFill>
                  <a:srgbClr val="00B050"/>
                </a:solidFill>
              </a:rPr>
              <a:t>Shortest-path based Centrality Measures</a:t>
            </a:r>
          </a:p>
          <a:p>
            <a:endParaRPr lang="en-US" b="1" dirty="0">
              <a:solidFill>
                <a:srgbClr val="00B050"/>
              </a:solidFill>
            </a:endParaRPr>
          </a:p>
          <a:p>
            <a:r>
              <a:rPr lang="en-US" dirty="0"/>
              <a:t>– Betweeness Centrality: measure of the number of shortest paths a node is part of</a:t>
            </a:r>
          </a:p>
          <a:p>
            <a:endParaRPr lang="en-US" dirty="0"/>
          </a:p>
          <a:p>
            <a:r>
              <a:rPr lang="en-US" dirty="0"/>
              <a:t>– Closeness Centrality: measure of how close is a vertex to the other vertices [sum of the shortest path distances]</a:t>
            </a:r>
          </a:p>
        </p:txBody>
      </p:sp>
    </p:spTree>
    <p:extLst>
      <p:ext uri="{BB962C8B-B14F-4D97-AF65-F5344CB8AC3E}">
        <p14:creationId xmlns:p14="http://schemas.microsoft.com/office/powerpoint/2010/main" val="157147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0"/>
            <a:ext cx="6934200" cy="762000"/>
          </a:xfrm>
        </p:spPr>
        <p:txBody>
          <a:bodyPr>
            <a:normAutofit fontScale="90000"/>
          </a:bodyPr>
          <a:lstStyle/>
          <a:p>
            <a:pPr algn="ctr"/>
            <a:r>
              <a:rPr lang="en-US" dirty="0"/>
              <a:t>Different types of centralities:</a:t>
            </a:r>
          </a:p>
        </p:txBody>
      </p:sp>
      <p:sp>
        <p:nvSpPr>
          <p:cNvPr id="4" name="Slide Number Placeholder 3"/>
          <p:cNvSpPr>
            <a:spLocks noGrp="1"/>
          </p:cNvSpPr>
          <p:nvPr>
            <p:ph type="sldNum" sz="quarter" idx="12"/>
          </p:nvPr>
        </p:nvSpPr>
        <p:spPr/>
        <p:txBody>
          <a:bodyPr/>
          <a:lstStyle/>
          <a:p>
            <a:pPr>
              <a:defRPr/>
            </a:pPr>
            <a:fld id="{640B6591-407E-4742-9513-3BA6198A5F88}" type="slidenum">
              <a:rPr lang="en-US" smtClean="0">
                <a:solidFill>
                  <a:prstClr val="black"/>
                </a:solidFill>
              </a:rPr>
              <a:pPr>
                <a:defRPr/>
              </a:pPr>
              <a:t>11</a:t>
            </a:fld>
            <a:endParaRPr lang="en-US" dirty="0">
              <a:solidFill>
                <a:prstClr val="black"/>
              </a:solidFill>
            </a:endParaRPr>
          </a:p>
        </p:txBody>
      </p:sp>
      <p:sp>
        <p:nvSpPr>
          <p:cNvPr id="5" name="Rectangle 4"/>
          <p:cNvSpPr/>
          <p:nvPr/>
        </p:nvSpPr>
        <p:spPr>
          <a:xfrm>
            <a:off x="2036842" y="6459785"/>
            <a:ext cx="8003970" cy="584775"/>
          </a:xfrm>
          <a:prstGeom prst="rect">
            <a:avLst/>
          </a:prstGeom>
        </p:spPr>
        <p:txBody>
          <a:bodyPr wrap="square">
            <a:spAutoFit/>
          </a:bodyPr>
          <a:lstStyle/>
          <a:p>
            <a:pPr fontAlgn="base">
              <a:spcBef>
                <a:spcPct val="0"/>
              </a:spcBef>
              <a:spcAft>
                <a:spcPct val="0"/>
              </a:spcAft>
            </a:pPr>
            <a:r>
              <a:rPr lang="en-US" sz="1400" dirty="0">
                <a:solidFill>
                  <a:prstClr val="black"/>
                </a:solidFill>
                <a:latin typeface="Arial" pitchFamily="34" charset="0"/>
              </a:rPr>
              <a:t>Source: Discovering Sets of Key Players in Social Networks – Daniel Ortiz-Arroyo – Springer 2010/</a:t>
            </a:r>
          </a:p>
          <a:p>
            <a:pPr fontAlgn="base">
              <a:spcBef>
                <a:spcPct val="0"/>
              </a:spcBef>
              <a:spcAft>
                <a:spcPct val="0"/>
              </a:spcAft>
            </a:pPr>
            <a:endParaRPr lang="en-US" dirty="0">
              <a:solidFill>
                <a:prstClr val="black"/>
              </a:solidFill>
              <a:latin typeface="Arial" pitchFamily="34" charset="0"/>
            </a:endParaRPr>
          </a:p>
        </p:txBody>
      </p:sp>
      <p:pic>
        <p:nvPicPr>
          <p:cNvPr id="7" name="Content Placeholder 6"/>
          <p:cNvPicPr>
            <a:picLocks noGrp="1" noChangeAspect="1"/>
          </p:cNvPicPr>
          <p:nvPr>
            <p:ph idx="1"/>
          </p:nvPr>
        </p:nvPicPr>
        <p:blipFill rotWithShape="1">
          <a:blip r:embed="rId2"/>
          <a:srcRect l="11461" t="16867" r="9213" b="15275"/>
          <a:stretch/>
        </p:blipFill>
        <p:spPr>
          <a:xfrm>
            <a:off x="2514600" y="1066800"/>
            <a:ext cx="7373672" cy="4605934"/>
          </a:xfrm>
        </p:spPr>
      </p:pic>
      <p:sp>
        <p:nvSpPr>
          <p:cNvPr id="9" name="Freeform 8"/>
          <p:cNvSpPr/>
          <p:nvPr/>
        </p:nvSpPr>
        <p:spPr bwMode="auto">
          <a:xfrm>
            <a:off x="5379721" y="1447800"/>
            <a:ext cx="877799" cy="2270760"/>
          </a:xfrm>
          <a:custGeom>
            <a:avLst/>
            <a:gdLst>
              <a:gd name="connsiteX0" fmla="*/ 0 w 847319"/>
              <a:gd name="connsiteY0" fmla="*/ 3566160 h 3566160"/>
              <a:gd name="connsiteX1" fmla="*/ 838200 w 847319"/>
              <a:gd name="connsiteY1" fmla="*/ 2247900 h 3566160"/>
              <a:gd name="connsiteX2" fmla="*/ 457200 w 847319"/>
              <a:gd name="connsiteY2" fmla="*/ 876300 h 3566160"/>
              <a:gd name="connsiteX3" fmla="*/ 647700 w 847319"/>
              <a:gd name="connsiteY3" fmla="*/ 0 h 3566160"/>
            </a:gdLst>
            <a:ahLst/>
            <a:cxnLst>
              <a:cxn ang="0">
                <a:pos x="connsiteX0" y="connsiteY0"/>
              </a:cxn>
              <a:cxn ang="0">
                <a:pos x="connsiteX1" y="connsiteY1"/>
              </a:cxn>
              <a:cxn ang="0">
                <a:pos x="connsiteX2" y="connsiteY2"/>
              </a:cxn>
              <a:cxn ang="0">
                <a:pos x="connsiteX3" y="connsiteY3"/>
              </a:cxn>
            </a:cxnLst>
            <a:rect l="l" t="t" r="r" b="b"/>
            <a:pathLst>
              <a:path w="847319" h="3566160">
                <a:moveTo>
                  <a:pt x="0" y="3566160"/>
                </a:moveTo>
                <a:cubicBezTo>
                  <a:pt x="381000" y="3131185"/>
                  <a:pt x="762000" y="2696210"/>
                  <a:pt x="838200" y="2247900"/>
                </a:cubicBezTo>
                <a:cubicBezTo>
                  <a:pt x="914400" y="1799590"/>
                  <a:pt x="488950" y="1250950"/>
                  <a:pt x="457200" y="876300"/>
                </a:cubicBezTo>
                <a:cubicBezTo>
                  <a:pt x="425450" y="501650"/>
                  <a:pt x="536575" y="250825"/>
                  <a:pt x="647700" y="0"/>
                </a:cubicBezTo>
              </a:path>
            </a:pathLst>
          </a:custGeom>
          <a:noFill/>
          <a:ln w="19050" cap="flat" cmpd="sng" algn="ctr">
            <a:solidFill>
              <a:schemeClr val="tx1"/>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a typeface="ＭＳ Ｐゴシック" pitchFamily="28" charset="-128"/>
            </a:endParaRPr>
          </a:p>
        </p:txBody>
      </p:sp>
      <p:sp>
        <p:nvSpPr>
          <p:cNvPr id="12" name="Rectangle 11"/>
          <p:cNvSpPr/>
          <p:nvPr/>
        </p:nvSpPr>
        <p:spPr>
          <a:xfrm>
            <a:off x="5379720" y="929640"/>
            <a:ext cx="1318214" cy="523220"/>
          </a:xfrm>
          <a:prstGeom prst="rect">
            <a:avLst/>
          </a:prstGeom>
        </p:spPr>
        <p:txBody>
          <a:bodyPr wrap="square">
            <a:spAutoFit/>
          </a:bodyPr>
          <a:lstStyle/>
          <a:p>
            <a:pPr algn="ctr" fontAlgn="base">
              <a:spcBef>
                <a:spcPct val="0"/>
              </a:spcBef>
              <a:spcAft>
                <a:spcPct val="0"/>
              </a:spcAft>
            </a:pPr>
            <a:r>
              <a:rPr lang="en-US" sz="1400" dirty="0">
                <a:solidFill>
                  <a:prstClr val="black"/>
                </a:solidFill>
                <a:latin typeface="Arial" pitchFamily="34" charset="0"/>
              </a:rPr>
              <a:t>Betweenness</a:t>
            </a:r>
          </a:p>
          <a:p>
            <a:pPr algn="ctr" fontAlgn="base">
              <a:spcBef>
                <a:spcPct val="0"/>
              </a:spcBef>
              <a:spcAft>
                <a:spcPct val="0"/>
              </a:spcAft>
            </a:pPr>
            <a:r>
              <a:rPr lang="en-US" sz="1400" dirty="0">
                <a:solidFill>
                  <a:prstClr val="black"/>
                </a:solidFill>
                <a:latin typeface="Arial" pitchFamily="34" charset="0"/>
              </a:rPr>
              <a:t>Centrality</a:t>
            </a:r>
          </a:p>
        </p:txBody>
      </p:sp>
      <p:sp>
        <p:nvSpPr>
          <p:cNvPr id="10" name="Freeform 9"/>
          <p:cNvSpPr/>
          <p:nvPr/>
        </p:nvSpPr>
        <p:spPr bwMode="auto">
          <a:xfrm rot="557576">
            <a:off x="6442272" y="2049619"/>
            <a:ext cx="988590" cy="1737360"/>
          </a:xfrm>
          <a:custGeom>
            <a:avLst/>
            <a:gdLst>
              <a:gd name="connsiteX0" fmla="*/ 11731 w 1208071"/>
              <a:gd name="connsiteY0" fmla="*/ 1935480 h 1958588"/>
              <a:gd name="connsiteX1" fmla="*/ 11731 w 1208071"/>
              <a:gd name="connsiteY1" fmla="*/ 1836420 h 1958588"/>
              <a:gd name="connsiteX2" fmla="*/ 133651 w 1208071"/>
              <a:gd name="connsiteY2" fmla="*/ 990600 h 1958588"/>
              <a:gd name="connsiteX3" fmla="*/ 1208071 w 1208071"/>
              <a:gd name="connsiteY3" fmla="*/ 0 h 1958588"/>
            </a:gdLst>
            <a:ahLst/>
            <a:cxnLst>
              <a:cxn ang="0">
                <a:pos x="connsiteX0" y="connsiteY0"/>
              </a:cxn>
              <a:cxn ang="0">
                <a:pos x="connsiteX1" y="connsiteY1"/>
              </a:cxn>
              <a:cxn ang="0">
                <a:pos x="connsiteX2" y="connsiteY2"/>
              </a:cxn>
              <a:cxn ang="0">
                <a:pos x="connsiteX3" y="connsiteY3"/>
              </a:cxn>
            </a:cxnLst>
            <a:rect l="l" t="t" r="r" b="b"/>
            <a:pathLst>
              <a:path w="1208071" h="1958588">
                <a:moveTo>
                  <a:pt x="11731" y="1935480"/>
                </a:moveTo>
                <a:cubicBezTo>
                  <a:pt x="1571" y="1964690"/>
                  <a:pt x="-8589" y="1993900"/>
                  <a:pt x="11731" y="1836420"/>
                </a:cubicBezTo>
                <a:cubicBezTo>
                  <a:pt x="32051" y="1678940"/>
                  <a:pt x="-65739" y="1296670"/>
                  <a:pt x="133651" y="990600"/>
                </a:cubicBezTo>
                <a:cubicBezTo>
                  <a:pt x="333041" y="684530"/>
                  <a:pt x="770556" y="342265"/>
                  <a:pt x="1208071" y="0"/>
                </a:cubicBezTo>
              </a:path>
            </a:pathLst>
          </a:custGeom>
          <a:noFill/>
          <a:ln w="22225" cap="flat" cmpd="sng" algn="ctr">
            <a:solidFill>
              <a:schemeClr val="tx1"/>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a typeface="ＭＳ Ｐゴシック" pitchFamily="28" charset="-128"/>
            </a:endParaRPr>
          </a:p>
        </p:txBody>
      </p:sp>
      <p:sp>
        <p:nvSpPr>
          <p:cNvPr id="14" name="Rectangle 13"/>
          <p:cNvSpPr/>
          <p:nvPr/>
        </p:nvSpPr>
        <p:spPr>
          <a:xfrm>
            <a:off x="7467601" y="1676400"/>
            <a:ext cx="1029179" cy="523220"/>
          </a:xfrm>
          <a:prstGeom prst="rect">
            <a:avLst/>
          </a:prstGeom>
        </p:spPr>
        <p:txBody>
          <a:bodyPr wrap="square">
            <a:spAutoFit/>
          </a:bodyPr>
          <a:lstStyle/>
          <a:p>
            <a:pPr algn="ctr" fontAlgn="base">
              <a:spcBef>
                <a:spcPct val="0"/>
              </a:spcBef>
              <a:spcAft>
                <a:spcPct val="0"/>
              </a:spcAft>
            </a:pPr>
            <a:r>
              <a:rPr lang="en-US" sz="1400" dirty="0">
                <a:solidFill>
                  <a:prstClr val="black"/>
                </a:solidFill>
                <a:latin typeface="Arial" pitchFamily="34" charset="0"/>
              </a:rPr>
              <a:t>Closeness</a:t>
            </a:r>
          </a:p>
          <a:p>
            <a:pPr algn="ctr" fontAlgn="base">
              <a:spcBef>
                <a:spcPct val="0"/>
              </a:spcBef>
              <a:spcAft>
                <a:spcPct val="0"/>
              </a:spcAft>
            </a:pPr>
            <a:r>
              <a:rPr lang="en-US" sz="1400" dirty="0">
                <a:solidFill>
                  <a:prstClr val="black"/>
                </a:solidFill>
                <a:latin typeface="Arial" pitchFamily="34" charset="0"/>
              </a:rPr>
              <a:t>Centrality</a:t>
            </a:r>
          </a:p>
        </p:txBody>
      </p:sp>
      <p:cxnSp>
        <p:nvCxnSpPr>
          <p:cNvPr id="15" name="Straight Arrow Connector 14"/>
          <p:cNvCxnSpPr/>
          <p:nvPr/>
        </p:nvCxnSpPr>
        <p:spPr bwMode="auto">
          <a:xfrm flipH="1" flipV="1">
            <a:off x="7467600" y="4038600"/>
            <a:ext cx="2133600" cy="175260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7" name="Rectangle 16"/>
          <p:cNvSpPr/>
          <p:nvPr/>
        </p:nvSpPr>
        <p:spPr>
          <a:xfrm>
            <a:off x="9508756" y="5710674"/>
            <a:ext cx="946889" cy="523220"/>
          </a:xfrm>
          <a:prstGeom prst="rect">
            <a:avLst/>
          </a:prstGeom>
        </p:spPr>
        <p:txBody>
          <a:bodyPr wrap="square">
            <a:spAutoFit/>
          </a:bodyPr>
          <a:lstStyle/>
          <a:p>
            <a:pPr algn="ctr" fontAlgn="base">
              <a:spcBef>
                <a:spcPct val="0"/>
              </a:spcBef>
              <a:spcAft>
                <a:spcPct val="0"/>
              </a:spcAft>
            </a:pPr>
            <a:r>
              <a:rPr lang="en-US" sz="1400" dirty="0">
                <a:solidFill>
                  <a:prstClr val="black"/>
                </a:solidFill>
                <a:latin typeface="Arial" pitchFamily="34" charset="0"/>
              </a:rPr>
              <a:t>Degree</a:t>
            </a:r>
          </a:p>
          <a:p>
            <a:pPr algn="ctr" fontAlgn="base">
              <a:spcBef>
                <a:spcPct val="0"/>
              </a:spcBef>
              <a:spcAft>
                <a:spcPct val="0"/>
              </a:spcAft>
            </a:pPr>
            <a:r>
              <a:rPr lang="en-US" sz="1400" dirty="0">
                <a:solidFill>
                  <a:prstClr val="black"/>
                </a:solidFill>
                <a:latin typeface="Arial" pitchFamily="34" charset="0"/>
              </a:rPr>
              <a:t>Centrality</a:t>
            </a:r>
          </a:p>
        </p:txBody>
      </p:sp>
      <p:sp>
        <p:nvSpPr>
          <p:cNvPr id="16" name="Freeform 15"/>
          <p:cNvSpPr/>
          <p:nvPr/>
        </p:nvSpPr>
        <p:spPr bwMode="auto">
          <a:xfrm>
            <a:off x="2445816" y="2918300"/>
            <a:ext cx="1059384" cy="2072801"/>
          </a:xfrm>
          <a:custGeom>
            <a:avLst/>
            <a:gdLst>
              <a:gd name="connsiteX0" fmla="*/ 906984 w 906984"/>
              <a:gd name="connsiteY0" fmla="*/ 0 h 1973580"/>
              <a:gd name="connsiteX1" fmla="*/ 106884 w 906984"/>
              <a:gd name="connsiteY1" fmla="*/ 586740 h 1973580"/>
              <a:gd name="connsiteX2" fmla="*/ 30684 w 906984"/>
              <a:gd name="connsiteY2" fmla="*/ 1973580 h 1973580"/>
            </a:gdLst>
            <a:ahLst/>
            <a:cxnLst>
              <a:cxn ang="0">
                <a:pos x="connsiteX0" y="connsiteY0"/>
              </a:cxn>
              <a:cxn ang="0">
                <a:pos x="connsiteX1" y="connsiteY1"/>
              </a:cxn>
              <a:cxn ang="0">
                <a:pos x="connsiteX2" y="connsiteY2"/>
              </a:cxn>
            </a:cxnLst>
            <a:rect l="l" t="t" r="r" b="b"/>
            <a:pathLst>
              <a:path w="906984" h="1973580">
                <a:moveTo>
                  <a:pt x="906984" y="0"/>
                </a:moveTo>
                <a:cubicBezTo>
                  <a:pt x="579959" y="128905"/>
                  <a:pt x="252934" y="257810"/>
                  <a:pt x="106884" y="586740"/>
                </a:cubicBezTo>
                <a:cubicBezTo>
                  <a:pt x="-39166" y="915670"/>
                  <a:pt x="-4241" y="1444625"/>
                  <a:pt x="30684" y="1973580"/>
                </a:cubicBezTo>
              </a:path>
            </a:pathLst>
          </a:custGeom>
          <a:noFill/>
          <a:ln w="19050" cap="flat" cmpd="sng" algn="ctr">
            <a:solidFill>
              <a:schemeClr val="tx1"/>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a typeface="ＭＳ Ｐゴシック" pitchFamily="28" charset="-128"/>
            </a:endParaRPr>
          </a:p>
        </p:txBody>
      </p:sp>
      <p:sp>
        <p:nvSpPr>
          <p:cNvPr id="19" name="Rectangle 18"/>
          <p:cNvSpPr/>
          <p:nvPr/>
        </p:nvSpPr>
        <p:spPr>
          <a:xfrm>
            <a:off x="1828800" y="4996160"/>
            <a:ext cx="1318214" cy="523220"/>
          </a:xfrm>
          <a:prstGeom prst="rect">
            <a:avLst/>
          </a:prstGeom>
        </p:spPr>
        <p:txBody>
          <a:bodyPr wrap="square">
            <a:spAutoFit/>
          </a:bodyPr>
          <a:lstStyle/>
          <a:p>
            <a:pPr algn="ctr" fontAlgn="base">
              <a:spcBef>
                <a:spcPct val="0"/>
              </a:spcBef>
              <a:spcAft>
                <a:spcPct val="0"/>
              </a:spcAft>
            </a:pPr>
            <a:r>
              <a:rPr lang="en-US" sz="1400" dirty="0">
                <a:solidFill>
                  <a:prstClr val="black"/>
                </a:solidFill>
                <a:latin typeface="Arial" pitchFamily="34" charset="0"/>
              </a:rPr>
              <a:t>Eigenvector</a:t>
            </a:r>
          </a:p>
          <a:p>
            <a:pPr algn="ctr" fontAlgn="base">
              <a:spcBef>
                <a:spcPct val="0"/>
              </a:spcBef>
              <a:spcAft>
                <a:spcPct val="0"/>
              </a:spcAft>
            </a:pPr>
            <a:r>
              <a:rPr lang="en-US" sz="1400" dirty="0">
                <a:solidFill>
                  <a:prstClr val="black"/>
                </a:solidFill>
                <a:latin typeface="Arial" pitchFamily="34" charset="0"/>
              </a:rPr>
              <a:t>Centrality</a:t>
            </a:r>
          </a:p>
        </p:txBody>
      </p:sp>
    </p:spTree>
    <p:extLst>
      <p:ext uri="{BB962C8B-B14F-4D97-AF65-F5344CB8AC3E}">
        <p14:creationId xmlns:p14="http://schemas.microsoft.com/office/powerpoint/2010/main" val="379444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14C-85BC-4496-BDE4-B6A4C4A0B5D7}"/>
              </a:ext>
            </a:extLst>
          </p:cNvPr>
          <p:cNvSpPr>
            <a:spLocks noGrp="1"/>
          </p:cNvSpPr>
          <p:nvPr>
            <p:ph type="title"/>
          </p:nvPr>
        </p:nvSpPr>
        <p:spPr>
          <a:xfrm>
            <a:off x="1097280" y="878692"/>
            <a:ext cx="10256520" cy="662009"/>
          </a:xfrm>
        </p:spPr>
        <p:txBody>
          <a:bodyPr>
            <a:normAutofit fontScale="90000"/>
          </a:bodyPr>
          <a:lstStyle/>
          <a:p>
            <a:r>
              <a:rPr lang="en-US" b="1" dirty="0"/>
              <a:t>Centrality in Social Networks</a:t>
            </a:r>
            <a:endParaRPr lang="en-US" dirty="0"/>
          </a:p>
        </p:txBody>
      </p:sp>
      <p:sp>
        <p:nvSpPr>
          <p:cNvPr id="3" name="Content Placeholder 2">
            <a:extLst>
              <a:ext uri="{FF2B5EF4-FFF2-40B4-BE49-F238E27FC236}">
                <a16:creationId xmlns:a16="http://schemas.microsoft.com/office/drawing/2014/main" id="{248CB46D-9D67-4DAE-9532-D47214835015}"/>
              </a:ext>
            </a:extLst>
          </p:cNvPr>
          <p:cNvSpPr>
            <a:spLocks noGrp="1"/>
          </p:cNvSpPr>
          <p:nvPr>
            <p:ph idx="1"/>
          </p:nvPr>
        </p:nvSpPr>
        <p:spPr/>
        <p:txBody>
          <a:bodyPr/>
          <a:lstStyle/>
          <a:p>
            <a:pPr marL="0" indent="0">
              <a:buNone/>
            </a:pPr>
            <a:r>
              <a:rPr lang="en-US" dirty="0"/>
              <a:t>Intuitively, we want a method that allows us to distinguish </a:t>
            </a:r>
            <a:r>
              <a:rPr lang="en-US" b="1" dirty="0"/>
              <a:t>“important”</a:t>
            </a:r>
            <a:r>
              <a:rPr lang="en-US" dirty="0"/>
              <a:t> actors.</a:t>
            </a:r>
          </a:p>
          <a:p>
            <a:pPr marL="0" indent="0">
              <a:buNone/>
            </a:pPr>
            <a:endParaRPr lang="en-US" b="1" dirty="0"/>
          </a:p>
          <a:p>
            <a:pPr marL="0" indent="0">
              <a:buNone/>
            </a:pPr>
            <a:r>
              <a:rPr lang="en-US" dirty="0"/>
              <a:t>Consider the following graphs:</a:t>
            </a:r>
          </a:p>
        </p:txBody>
      </p:sp>
      <p:pic>
        <p:nvPicPr>
          <p:cNvPr id="5" name="Picture 4">
            <a:extLst>
              <a:ext uri="{FF2B5EF4-FFF2-40B4-BE49-F238E27FC236}">
                <a16:creationId xmlns:a16="http://schemas.microsoft.com/office/drawing/2014/main" id="{67FE033C-4156-40F1-8CFE-A8CC08413CCE}"/>
              </a:ext>
            </a:extLst>
          </p:cNvPr>
          <p:cNvPicPr>
            <a:picLocks noChangeAspect="1"/>
          </p:cNvPicPr>
          <p:nvPr/>
        </p:nvPicPr>
        <p:blipFill>
          <a:blip r:embed="rId2"/>
          <a:stretch>
            <a:fillRect/>
          </a:stretch>
        </p:blipFill>
        <p:spPr>
          <a:xfrm>
            <a:off x="2693231" y="3283294"/>
            <a:ext cx="6496050" cy="2724150"/>
          </a:xfrm>
          <a:prstGeom prst="rect">
            <a:avLst/>
          </a:prstGeom>
        </p:spPr>
      </p:pic>
    </p:spTree>
    <p:extLst>
      <p:ext uri="{BB962C8B-B14F-4D97-AF65-F5344CB8AC3E}">
        <p14:creationId xmlns:p14="http://schemas.microsoft.com/office/powerpoint/2010/main" val="176148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887372" y="879505"/>
            <a:ext cx="10515600" cy="611905"/>
          </a:xfrm>
        </p:spPr>
        <p:txBody>
          <a:bodyPr>
            <a:normAutofit fontScale="90000"/>
          </a:bodyPr>
          <a:lstStyle/>
          <a:p>
            <a:r>
              <a:rPr lang="en-US" b="1" dirty="0"/>
              <a:t>Degree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1067173" y="1872343"/>
            <a:ext cx="10155998" cy="4106152"/>
          </a:xfrm>
        </p:spPr>
        <p:txBody>
          <a:bodyPr>
            <a:normAutofit/>
          </a:bodyPr>
          <a:lstStyle/>
          <a:p>
            <a:pPr marL="0" indent="0">
              <a:buNone/>
            </a:pPr>
            <a:r>
              <a:rPr lang="en-US" sz="2400" dirty="0"/>
              <a:t>To understand it, let’s first revise the concept of </a:t>
            </a:r>
            <a:r>
              <a:rPr lang="en-US" sz="2400" b="1" dirty="0"/>
              <a:t>degree </a:t>
            </a:r>
            <a:r>
              <a:rPr lang="en-US" sz="2400" dirty="0"/>
              <a:t>of a node in a graph.</a:t>
            </a:r>
          </a:p>
          <a:p>
            <a:pPr marL="914400" lvl="2" indent="0">
              <a:buNone/>
            </a:pPr>
            <a:endParaRPr lang="en-US" sz="1600" dirty="0"/>
          </a:p>
          <a:p>
            <a:pPr marL="914400" lvl="2" indent="0" algn="just">
              <a:buNone/>
            </a:pPr>
            <a:r>
              <a:rPr lang="en-US" sz="1600" dirty="0"/>
              <a:t>In a </a:t>
            </a:r>
            <a:r>
              <a:rPr lang="en-US" sz="1600" b="1" dirty="0"/>
              <a:t>non-directed graph</a:t>
            </a:r>
            <a:r>
              <a:rPr lang="en-US" sz="1600" dirty="0"/>
              <a:t>, degree of a node is defined as the number of direct connections a node has with other nodes. </a:t>
            </a:r>
          </a:p>
          <a:p>
            <a:pPr marL="914400" lvl="2" indent="0" algn="just">
              <a:buNone/>
            </a:pPr>
            <a:endParaRPr lang="en-US" sz="1600" dirty="0"/>
          </a:p>
          <a:p>
            <a:pPr marL="914400" lvl="2" indent="0" algn="just">
              <a:buNone/>
            </a:pPr>
            <a:r>
              <a:rPr lang="en-US" sz="1600" dirty="0"/>
              <a:t>In a </a:t>
            </a:r>
            <a:r>
              <a:rPr lang="en-US" sz="1600" b="1" dirty="0"/>
              <a:t>directed graph</a:t>
            </a:r>
            <a:r>
              <a:rPr lang="en-US" sz="1600" dirty="0"/>
              <a:t>, degree of a node is further divided into In-degree and Out-degree.</a:t>
            </a:r>
          </a:p>
          <a:p>
            <a:pPr marL="914400" lvl="2" indent="0" algn="just">
              <a:buNone/>
            </a:pPr>
            <a:r>
              <a:rPr lang="en-US" sz="1600" dirty="0"/>
              <a:t>	</a:t>
            </a:r>
            <a:r>
              <a:rPr lang="en-US" sz="1600" b="1" dirty="0"/>
              <a:t>In-degree</a:t>
            </a:r>
            <a:r>
              <a:rPr lang="en-US" sz="1600" dirty="0"/>
              <a:t> refers to the number of edges/connections incident on it</a:t>
            </a:r>
          </a:p>
          <a:p>
            <a:pPr marL="914400" lvl="2" indent="0" algn="just">
              <a:buNone/>
            </a:pPr>
            <a:r>
              <a:rPr lang="en-US" sz="1600" dirty="0"/>
              <a:t>	</a:t>
            </a:r>
            <a:r>
              <a:rPr lang="en-US" sz="1600" b="1" dirty="0"/>
              <a:t>Out-degree</a:t>
            </a:r>
            <a:r>
              <a:rPr lang="en-US" sz="1600" dirty="0"/>
              <a:t> refers to the number of edges/connections from it to other </a:t>
            </a:r>
          </a:p>
        </p:txBody>
      </p:sp>
      <p:pic>
        <p:nvPicPr>
          <p:cNvPr id="4" name="Picture 3">
            <a:extLst>
              <a:ext uri="{FF2B5EF4-FFF2-40B4-BE49-F238E27FC236}">
                <a16:creationId xmlns:a16="http://schemas.microsoft.com/office/drawing/2014/main" id="{22AE7FD3-3747-42C0-AEF2-C8105D613DB0}"/>
              </a:ext>
            </a:extLst>
          </p:cNvPr>
          <p:cNvPicPr>
            <a:picLocks noChangeAspect="1"/>
          </p:cNvPicPr>
          <p:nvPr/>
        </p:nvPicPr>
        <p:blipFill>
          <a:blip r:embed="rId2"/>
          <a:stretch>
            <a:fillRect/>
          </a:stretch>
        </p:blipFill>
        <p:spPr>
          <a:xfrm>
            <a:off x="7347857" y="4469620"/>
            <a:ext cx="4844143" cy="2388380"/>
          </a:xfrm>
          <a:prstGeom prst="rect">
            <a:avLst/>
          </a:prstGeom>
        </p:spPr>
      </p:pic>
    </p:spTree>
    <p:extLst>
      <p:ext uri="{BB962C8B-B14F-4D97-AF65-F5344CB8AC3E}">
        <p14:creationId xmlns:p14="http://schemas.microsoft.com/office/powerpoint/2010/main" val="272989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21229" y="960409"/>
            <a:ext cx="10515600" cy="611905"/>
          </a:xfrm>
        </p:spPr>
        <p:txBody>
          <a:bodyPr>
            <a:normAutofit fontScale="90000"/>
          </a:bodyPr>
          <a:lstStyle/>
          <a:p>
            <a:r>
              <a:rPr lang="en-US" b="1" dirty="0"/>
              <a:t>Degree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970765" y="1807029"/>
            <a:ext cx="10515601" cy="4648268"/>
          </a:xfrm>
        </p:spPr>
        <p:txBody>
          <a:bodyPr>
            <a:normAutofit/>
          </a:bodyPr>
          <a:lstStyle/>
          <a:p>
            <a:pPr marL="0" indent="0">
              <a:buNone/>
            </a:pPr>
            <a:endParaRPr lang="en-US" dirty="0"/>
          </a:p>
          <a:p>
            <a:pPr marL="0" indent="0" algn="ctr">
              <a:buNone/>
            </a:pPr>
            <a:r>
              <a:rPr lang="en-US" dirty="0"/>
              <a:t>“Degree Centrality metric defines importance of a node in a graph as being measured based on its degree i.e., the higher the degree of a node, the more important it is in a graph.”</a:t>
            </a:r>
          </a:p>
          <a:p>
            <a:pPr marL="0" indent="0" algn="ctr">
              <a:buNone/>
            </a:pPr>
            <a:endParaRPr lang="en-US" dirty="0"/>
          </a:p>
          <a:p>
            <a:pPr marL="0" indent="0">
              <a:buNone/>
            </a:pPr>
            <a:r>
              <a:rPr lang="en-US" dirty="0"/>
              <a:t>Mathematically, Degree Centrality is defined as D(</a:t>
            </a:r>
            <a:r>
              <a:rPr lang="en-US" dirty="0" err="1"/>
              <a:t>i</a:t>
            </a:r>
            <a:r>
              <a:rPr lang="en-US" dirty="0"/>
              <a:t>) for a node “</a:t>
            </a:r>
            <a:r>
              <a:rPr lang="en-US" dirty="0" err="1"/>
              <a:t>i</a:t>
            </a:r>
            <a:r>
              <a:rPr lang="en-US" dirty="0"/>
              <a:t>” as below:</a:t>
            </a:r>
          </a:p>
          <a:p>
            <a:pPr marL="0" indent="0">
              <a:buNone/>
            </a:pPr>
            <a:endParaRPr lang="en-US" dirty="0"/>
          </a:p>
        </p:txBody>
      </p:sp>
      <p:pic>
        <p:nvPicPr>
          <p:cNvPr id="5" name="Picture 4">
            <a:extLst>
              <a:ext uri="{FF2B5EF4-FFF2-40B4-BE49-F238E27FC236}">
                <a16:creationId xmlns:a16="http://schemas.microsoft.com/office/drawing/2014/main" id="{B3BC1FF3-1C69-480C-9EC5-6E96DD7F9ED6}"/>
              </a:ext>
            </a:extLst>
          </p:cNvPr>
          <p:cNvPicPr>
            <a:picLocks noChangeAspect="1"/>
          </p:cNvPicPr>
          <p:nvPr/>
        </p:nvPicPr>
        <p:blipFill>
          <a:blip r:embed="rId2"/>
          <a:stretch>
            <a:fillRect/>
          </a:stretch>
        </p:blipFill>
        <p:spPr>
          <a:xfrm>
            <a:off x="2665824" y="4208483"/>
            <a:ext cx="6528281" cy="961673"/>
          </a:xfrm>
          <a:prstGeom prst="rect">
            <a:avLst/>
          </a:prstGeom>
        </p:spPr>
      </p:pic>
    </p:spTree>
    <p:extLst>
      <p:ext uri="{BB962C8B-B14F-4D97-AF65-F5344CB8AC3E}">
        <p14:creationId xmlns:p14="http://schemas.microsoft.com/office/powerpoint/2010/main" val="12059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7D8531-AAD2-469B-BBA1-8CC1AE2E2CCC}"/>
              </a:ext>
            </a:extLst>
          </p:cNvPr>
          <p:cNvPicPr>
            <a:picLocks noGrp="1" noChangeAspect="1"/>
          </p:cNvPicPr>
          <p:nvPr>
            <p:ph idx="1"/>
          </p:nvPr>
        </p:nvPicPr>
        <p:blipFill>
          <a:blip r:embed="rId2"/>
          <a:stretch>
            <a:fillRect/>
          </a:stretch>
        </p:blipFill>
        <p:spPr>
          <a:xfrm>
            <a:off x="147778" y="118997"/>
            <a:ext cx="8175076" cy="6074974"/>
          </a:xfrm>
          <a:prstGeom prst="rect">
            <a:avLst/>
          </a:prstGeom>
        </p:spPr>
      </p:pic>
      <p:sp>
        <p:nvSpPr>
          <p:cNvPr id="2" name="Rectangle 1">
            <a:extLst>
              <a:ext uri="{FF2B5EF4-FFF2-40B4-BE49-F238E27FC236}">
                <a16:creationId xmlns:a16="http://schemas.microsoft.com/office/drawing/2014/main" id="{52ACC510-612C-4E8C-B3BB-B6542595E3C3}"/>
              </a:ext>
            </a:extLst>
          </p:cNvPr>
          <p:cNvSpPr/>
          <p:nvPr/>
        </p:nvSpPr>
        <p:spPr>
          <a:xfrm>
            <a:off x="5647598" y="118997"/>
            <a:ext cx="6096000" cy="707886"/>
          </a:xfrm>
          <a:prstGeom prst="rect">
            <a:avLst/>
          </a:prstGeom>
        </p:spPr>
        <p:txBody>
          <a:bodyPr>
            <a:spAutoFit/>
          </a:bodyPr>
          <a:lstStyle/>
          <a:p>
            <a:r>
              <a:rPr lang="en-US" sz="2000" dirty="0"/>
              <a:t>The degree centrality of node A is 7, node G is 5, node C is 4 and node L is 1.</a:t>
            </a:r>
          </a:p>
        </p:txBody>
      </p:sp>
      <p:sp>
        <p:nvSpPr>
          <p:cNvPr id="3" name="Rectangle 2">
            <a:extLst>
              <a:ext uri="{FF2B5EF4-FFF2-40B4-BE49-F238E27FC236}">
                <a16:creationId xmlns:a16="http://schemas.microsoft.com/office/drawing/2014/main" id="{133352F9-366B-41A4-A1F6-F8603E37D98A}"/>
              </a:ext>
            </a:extLst>
          </p:cNvPr>
          <p:cNvSpPr/>
          <p:nvPr/>
        </p:nvSpPr>
        <p:spPr>
          <a:xfrm>
            <a:off x="5647597" y="945880"/>
            <a:ext cx="6396625" cy="1477328"/>
          </a:xfrm>
          <a:prstGeom prst="rect">
            <a:avLst/>
          </a:prstGeom>
        </p:spPr>
        <p:txBody>
          <a:bodyPr wrap="square">
            <a:spAutoFit/>
          </a:bodyPr>
          <a:lstStyle/>
          <a:p>
            <a:pPr algn="just"/>
            <a:r>
              <a:rPr lang="en-US" dirty="0"/>
              <a:t>This information is very useful for creating a marketing or an influencing strategy if a new product or idea/thought has to be introduced in the network. Marketers can focus on nodes such as A,G etc. with high degree centrality to market their product or ideas in the network to ensure higher reach-ability among nodes.</a:t>
            </a:r>
          </a:p>
        </p:txBody>
      </p:sp>
    </p:spTree>
    <p:extLst>
      <p:ext uri="{BB962C8B-B14F-4D97-AF65-F5344CB8AC3E}">
        <p14:creationId xmlns:p14="http://schemas.microsoft.com/office/powerpoint/2010/main" val="319044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21229" y="960409"/>
            <a:ext cx="10515600" cy="611905"/>
          </a:xfrm>
        </p:spPr>
        <p:txBody>
          <a:bodyPr>
            <a:normAutofit fontScale="90000"/>
          </a:bodyPr>
          <a:lstStyle/>
          <a:p>
            <a:r>
              <a:rPr lang="en-US" b="1" dirty="0"/>
              <a:t>Degree Centrality</a:t>
            </a:r>
            <a:endParaRPr lang="en-US" dirty="0"/>
          </a:p>
        </p:txBody>
      </p:sp>
      <p:pic>
        <p:nvPicPr>
          <p:cNvPr id="4" name="Content Placeholder 3">
            <a:extLst>
              <a:ext uri="{FF2B5EF4-FFF2-40B4-BE49-F238E27FC236}">
                <a16:creationId xmlns:a16="http://schemas.microsoft.com/office/drawing/2014/main" id="{5F4157D3-ECF4-4B7D-B4DD-3848E878316A}"/>
              </a:ext>
            </a:extLst>
          </p:cNvPr>
          <p:cNvPicPr>
            <a:picLocks noGrp="1" noChangeAspect="1"/>
          </p:cNvPicPr>
          <p:nvPr>
            <p:ph idx="1"/>
          </p:nvPr>
        </p:nvPicPr>
        <p:blipFill>
          <a:blip r:embed="rId2"/>
          <a:stretch>
            <a:fillRect/>
          </a:stretch>
        </p:blipFill>
        <p:spPr>
          <a:xfrm>
            <a:off x="2719560" y="1843447"/>
            <a:ext cx="7318937" cy="3808497"/>
          </a:xfrm>
          <a:prstGeom prst="rect">
            <a:avLst/>
          </a:prstGeom>
        </p:spPr>
      </p:pic>
      <p:sp>
        <p:nvSpPr>
          <p:cNvPr id="6" name="Rectangle 5">
            <a:extLst>
              <a:ext uri="{FF2B5EF4-FFF2-40B4-BE49-F238E27FC236}">
                <a16:creationId xmlns:a16="http://schemas.microsoft.com/office/drawing/2014/main" id="{081EFE33-38AA-4AC8-8D21-24418AA6FAE4}"/>
              </a:ext>
            </a:extLst>
          </p:cNvPr>
          <p:cNvSpPr/>
          <p:nvPr/>
        </p:nvSpPr>
        <p:spPr>
          <a:xfrm>
            <a:off x="98471" y="5672901"/>
            <a:ext cx="11995053" cy="646331"/>
          </a:xfrm>
          <a:prstGeom prst="rect">
            <a:avLst/>
          </a:prstGeom>
        </p:spPr>
        <p:txBody>
          <a:bodyPr wrap="square">
            <a:spAutoFit/>
          </a:bodyPr>
          <a:lstStyle/>
          <a:p>
            <a:r>
              <a:rPr lang="en-US" b="1" dirty="0">
                <a:solidFill>
                  <a:srgbClr val="0070C0"/>
                </a:solidFill>
                <a:latin typeface="Helvetica" panose="020B0604020202020204" pitchFamily="34" charset="0"/>
              </a:rPr>
              <a:t>Weakness: </a:t>
            </a:r>
            <a:r>
              <a:rPr lang="en-US" b="1" dirty="0">
                <a:solidFill>
                  <a:srgbClr val="00B050"/>
                </a:solidFill>
                <a:latin typeface="Helvetica" panose="020B0604020202020204" pitchFamily="34" charset="0"/>
              </a:rPr>
              <a:t>Very likely that more than one vertex has the same degree </a:t>
            </a:r>
            <a:r>
              <a:rPr lang="en-US" b="1" dirty="0">
                <a:solidFill>
                  <a:srgbClr val="0070C0"/>
                </a:solidFill>
                <a:latin typeface="Helvetica" panose="020B0604020202020204" pitchFamily="34" charset="0"/>
              </a:rPr>
              <a:t>and </a:t>
            </a:r>
            <a:r>
              <a:rPr lang="en-US" b="1" dirty="0">
                <a:solidFill>
                  <a:srgbClr val="002060"/>
                </a:solidFill>
                <a:latin typeface="Helvetica" panose="020B0604020202020204" pitchFamily="34" charset="0"/>
              </a:rPr>
              <a:t>not possible to uniquely rank the vertices</a:t>
            </a:r>
            <a:endParaRPr lang="en-US" b="1" dirty="0">
              <a:solidFill>
                <a:srgbClr val="002060"/>
              </a:solidFill>
            </a:endParaRPr>
          </a:p>
        </p:txBody>
      </p:sp>
    </p:spTree>
    <p:extLst>
      <p:ext uri="{BB962C8B-B14F-4D97-AF65-F5344CB8AC3E}">
        <p14:creationId xmlns:p14="http://schemas.microsoft.com/office/powerpoint/2010/main" val="184606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1925" y="0"/>
            <a:ext cx="10058400" cy="1450757"/>
          </a:xfrm>
        </p:spPr>
        <p:txBody>
          <a:bodyPr/>
          <a:lstStyle/>
          <a:p>
            <a:endParaRPr lang="en-US" dirty="0"/>
          </a:p>
        </p:txBody>
      </p:sp>
      <p:sp>
        <p:nvSpPr>
          <p:cNvPr id="7" name="Content Placeholder 6"/>
          <p:cNvSpPr>
            <a:spLocks noGrp="1"/>
          </p:cNvSpPr>
          <p:nvPr>
            <p:ph idx="1"/>
          </p:nvPr>
        </p:nvSpPr>
        <p:spPr>
          <a:xfrm>
            <a:off x="1971675" y="838200"/>
            <a:ext cx="8620125" cy="5410200"/>
          </a:xfrm>
        </p:spPr>
        <p:txBody>
          <a:bodyPr/>
          <a:lstStyle/>
          <a:p>
            <a:pPr marL="0" indent="0">
              <a:buNone/>
            </a:pPr>
            <a:endParaRPr lang="en-US" sz="2800"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301189205"/>
                  </p:ext>
                </p:extLst>
              </p:nvPr>
            </p:nvGraphicFramePr>
            <p:xfrm>
              <a:off x="1971675" y="1069195"/>
              <a:ext cx="8324848" cy="5179205"/>
            </p:xfrm>
            <a:graphic>
              <a:graphicData uri="http://schemas.openxmlformats.org/drawingml/2006/table">
                <a:tbl>
                  <a:tblPr firstRow="1" bandRow="1">
                    <a:tableStyleId>{5C22544A-7EE6-4342-B048-85BDC9FD1C3A}</a:tableStyleId>
                  </a:tblPr>
                  <a:tblGrid>
                    <a:gridCol w="2081212">
                      <a:extLst>
                        <a:ext uri="{9D8B030D-6E8A-4147-A177-3AD203B41FA5}">
                          <a16:colId xmlns:a16="http://schemas.microsoft.com/office/drawing/2014/main" val="20000"/>
                        </a:ext>
                      </a:extLst>
                    </a:gridCol>
                    <a:gridCol w="2081212">
                      <a:extLst>
                        <a:ext uri="{9D8B030D-6E8A-4147-A177-3AD203B41FA5}">
                          <a16:colId xmlns:a16="http://schemas.microsoft.com/office/drawing/2014/main" val="20001"/>
                        </a:ext>
                      </a:extLst>
                    </a:gridCol>
                    <a:gridCol w="2081212">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092354">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092354">
                    <a:tc>
                      <a:txBody>
                        <a:bodyPr/>
                        <a:lstStyle/>
                        <a:p>
                          <a:r>
                            <a:rPr lang="en-US" dirty="0"/>
                            <a:t>Lots of one-hop</a:t>
                          </a:r>
                          <a:r>
                            <a:rPr lang="en-US" baseline="0" dirty="0"/>
                            <a:t> connections from </a:t>
                          </a:r>
                          <a14:m>
                            <m:oMath xmlns:m="http://schemas.openxmlformats.org/officeDocument/2006/math">
                              <m:r>
                                <a:rPr lang="en-US" b="0" i="1" baseline="0" smtClean="0">
                                  <a:latin typeface="Cambria Math"/>
                                </a:rPr>
                                <m:t>𝑣</m:t>
                              </m:r>
                            </m:oMath>
                          </a14:m>
                          <a:endParaRPr lang="en-US" dirty="0"/>
                        </a:p>
                      </a:txBody>
                      <a:tcPr/>
                    </a:tc>
                    <a:tc>
                      <a:txBody>
                        <a:bodyPr/>
                        <a:lstStyle/>
                        <a:p>
                          <a:r>
                            <a:rPr lang="en-US" baseline="0" dirty="0"/>
                            <a:t>The number of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Degree centrality (or simply the </a:t>
                          </a:r>
                          <a14:m>
                            <m:oMath xmlns:m="http://schemas.openxmlformats.org/officeDocument/2006/math">
                              <m:r>
                                <m:rPr>
                                  <m:sty m:val="p"/>
                                </m:rPr>
                                <a:rPr lang="en-US" b="0" i="0" smtClean="0">
                                  <a:latin typeface="Cambria Math"/>
                                </a:rPr>
                                <m:t>deg</m:t>
                              </m:r>
                              <m:r>
                                <a:rPr lang="en-US" b="0" i="1" smtClean="0">
                                  <a:latin typeface="Cambria Math"/>
                                </a:rPr>
                                <m:t>⁡(</m:t>
                              </m:r>
                              <m:r>
                                <a:rPr lang="en-US" b="0" i="1" smtClean="0">
                                  <a:latin typeface="Cambria Math"/>
                                </a:rPr>
                                <m:t>𝑣</m:t>
                              </m:r>
                              <m:r>
                                <a:rPr lang="en-US" b="0" i="1" smtClean="0">
                                  <a:latin typeface="Cambria Math"/>
                                </a:rPr>
                                <m:t>)</m:t>
                              </m:r>
                            </m:oMath>
                          </a14:m>
                          <a:r>
                            <a:rPr lang="en-US" dirty="0"/>
                            <a:t>)</a:t>
                          </a:r>
                        </a:p>
                      </a:txBody>
                      <a:tcPr/>
                    </a:tc>
                    <a:extLst>
                      <a:ext uri="{0D108BD9-81ED-4DB2-BD59-A6C34878D82A}">
                        <a16:rowId xmlns:a16="http://schemas.microsoft.com/office/drawing/2014/main" val="10001"/>
                      </a:ext>
                    </a:extLst>
                  </a:tr>
                  <a:tr h="1111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from </a:t>
                          </a:r>
                          <a14:m>
                            <m:oMath xmlns:m="http://schemas.openxmlformats.org/officeDocument/2006/math">
                              <m:r>
                                <a:rPr lang="en-US" b="0" i="1" baseline="0" smtClean="0">
                                  <a:latin typeface="Cambria Math"/>
                                </a:rPr>
                                <m:t>𝑣</m:t>
                              </m:r>
                            </m:oMath>
                          </a14:m>
                          <a:r>
                            <a:rPr lang="en-US" baseline="0" dirty="0"/>
                            <a:t> </a:t>
                          </a:r>
                          <a:r>
                            <a:rPr lang="en-US" dirty="0"/>
                            <a:t>relative</a:t>
                          </a:r>
                          <a:r>
                            <a:rPr lang="en-US" baseline="0" dirty="0"/>
                            <a:t> to the size of the graph</a:t>
                          </a:r>
                          <a:endParaRPr lang="en-US" dirty="0"/>
                        </a:p>
                      </a:txBody>
                      <a:tcPr/>
                    </a:tc>
                    <a:tc>
                      <a:txBody>
                        <a:bodyPr/>
                        <a:lstStyle/>
                        <a:p>
                          <a:r>
                            <a:rPr lang="en-US" baseline="0" dirty="0"/>
                            <a:t>The proportion of the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Normalized degree centrality</a:t>
                          </a:r>
                          <a:r>
                            <a:rPr lang="en-US" baseline="0" dirty="0"/>
                            <a:t> </a:t>
                          </a:r>
                        </a:p>
                        <a:p>
                          <a:pPr/>
                          <a14:m>
                            <m:oMathPara xmlns:m="http://schemas.openxmlformats.org/officeDocument/2006/math">
                              <m:oMathParaPr>
                                <m:jc m:val="centerGroup"/>
                              </m:oMathParaPr>
                              <m:oMath xmlns:m="http://schemas.openxmlformats.org/officeDocument/2006/math">
                                <m:f>
                                  <m:fPr>
                                    <m:ctrlPr>
                                      <a:rPr lang="en-US" b="0" i="1" baseline="0" smtClean="0">
                                        <a:latin typeface="Cambria Math" panose="02040503050406030204" pitchFamily="18" charset="0"/>
                                      </a:rPr>
                                    </m:ctrlPr>
                                  </m:fPr>
                                  <m:num>
                                    <m:r>
                                      <m:rPr>
                                        <m:sty m:val="p"/>
                                      </m:rPr>
                                      <a:rPr lang="en-US" b="0" i="0" baseline="0" smtClean="0">
                                        <a:latin typeface="Cambria Math"/>
                                      </a:rPr>
                                      <m:t>deg</m:t>
                                    </m:r>
                                    <m:r>
                                      <a:rPr lang="en-US" b="0" i="1" baseline="0" smtClean="0">
                                        <a:latin typeface="Cambria Math"/>
                                      </a:rPr>
                                      <m:t>⁡(</m:t>
                                    </m:r>
                                    <m:r>
                                      <a:rPr lang="en-US" b="0" i="1" baseline="0" smtClean="0">
                                        <a:latin typeface="Cambria Math"/>
                                      </a:rPr>
                                      <m:t>𝑣</m:t>
                                    </m:r>
                                    <m:r>
                                      <a:rPr lang="en-US" b="0" i="1" baseline="0" smtClean="0">
                                        <a:latin typeface="Cambria Math"/>
                                      </a:rPr>
                                      <m:t>)</m:t>
                                    </m:r>
                                  </m:num>
                                  <m:den>
                                    <m:r>
                                      <m:rPr>
                                        <m:nor/>
                                      </m:rPr>
                                      <a:rPr lang="en-US" b="0" i="0" baseline="0" smtClean="0">
                                        <a:latin typeface="Cambria Math"/>
                                      </a:rPr>
                                      <m:t>|</m:t>
                                    </m:r>
                                    <m:r>
                                      <m:rPr>
                                        <m:nor/>
                                      </m:rPr>
                                      <a:rPr lang="en-US" b="0" i="0" baseline="0" smtClean="0">
                                        <a:latin typeface="Cambria Math"/>
                                      </a:rPr>
                                      <m:t>V</m:t>
                                    </m:r>
                                    <m:r>
                                      <m:rPr>
                                        <m:nor/>
                                      </m:rPr>
                                      <a:rPr lang="en-US" b="0" i="0" baseline="0" smtClean="0">
                                        <a:latin typeface="Cambria Math"/>
                                      </a:rPr>
                                      <m:t>(</m:t>
                                    </m:r>
                                    <m:r>
                                      <m:rPr>
                                        <m:nor/>
                                      </m:rPr>
                                      <a:rPr lang="en-US" baseline="0" dirty="0" smtClean="0"/>
                                      <m:t>G</m:t>
                                    </m:r>
                                    <m:r>
                                      <m:rPr>
                                        <m:nor/>
                                      </m:rPr>
                                      <a:rPr lang="en-US" b="0" i="0" baseline="0" dirty="0" smtClean="0"/>
                                      <m:t>)|</m:t>
                                    </m:r>
                                  </m:den>
                                </m:f>
                              </m:oMath>
                            </m:oMathPara>
                          </a14:m>
                          <a:endParaRPr lang="en-US" dirty="0"/>
                        </a:p>
                      </a:txBody>
                      <a:tcPr/>
                    </a:tc>
                    <a:extLst>
                      <a:ext uri="{0D108BD9-81ED-4DB2-BD59-A6C34878D82A}">
                        <a16:rowId xmlns:a16="http://schemas.microsoft.com/office/drawing/2014/main" val="10002"/>
                      </a:ext>
                    </a:extLst>
                  </a:tr>
                  <a:tr h="588191">
                    <a:tc>
                      <a:txBody>
                        <a:bodyPr/>
                        <a:lstStyle/>
                        <a:p>
                          <a:r>
                            <a:rPr lang="en-US" dirty="0"/>
                            <a:t>In the</a:t>
                          </a:r>
                          <a:r>
                            <a:rPr lang="en-US" baseline="0" dirty="0"/>
                            <a:t> “middle” of the graph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FF0000"/>
                              </a:solidFill>
                            </a:rPr>
                            <a:t>HOW?</a:t>
                          </a: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47521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475211">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1301189205"/>
                  </p:ext>
                </p:extLst>
              </p:nvPr>
            </p:nvGraphicFramePr>
            <p:xfrm>
              <a:off x="1971675" y="1069195"/>
              <a:ext cx="8324848" cy="5179205"/>
            </p:xfrm>
            <a:graphic>
              <a:graphicData uri="http://schemas.openxmlformats.org/drawingml/2006/table">
                <a:tbl>
                  <a:tblPr firstRow="1" bandRow="1">
                    <a:tableStyleId>{5C22544A-7EE6-4342-B048-85BDC9FD1C3A}</a:tableStyleId>
                  </a:tblPr>
                  <a:tblGrid>
                    <a:gridCol w="2081212">
                      <a:extLst>
                        <a:ext uri="{9D8B030D-6E8A-4147-A177-3AD203B41FA5}">
                          <a16:colId xmlns:a16="http://schemas.microsoft.com/office/drawing/2014/main" val="20000"/>
                        </a:ext>
                      </a:extLst>
                    </a:gridCol>
                    <a:gridCol w="2081212">
                      <a:extLst>
                        <a:ext uri="{9D8B030D-6E8A-4147-A177-3AD203B41FA5}">
                          <a16:colId xmlns:a16="http://schemas.microsoft.com/office/drawing/2014/main" val="20001"/>
                        </a:ext>
                      </a:extLst>
                    </a:gridCol>
                    <a:gridCol w="2081212">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188720">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188720">
                    <a:tc>
                      <a:txBody>
                        <a:bodyPr/>
                        <a:lstStyle/>
                        <a:p>
                          <a:endParaRPr lang="en-US"/>
                        </a:p>
                      </a:txBody>
                      <a:tcPr>
                        <a:blipFill>
                          <a:blip r:embed="rId2"/>
                          <a:stretch>
                            <a:fillRect l="-292" t="-102564" r="-300877" b="-237436"/>
                          </a:stretch>
                        </a:blipFill>
                      </a:tcPr>
                    </a:tc>
                    <a:tc>
                      <a:txBody>
                        <a:bodyPr/>
                        <a:lstStyle/>
                        <a:p>
                          <a:endParaRPr lang="en-US"/>
                        </a:p>
                      </a:txBody>
                      <a:tcPr>
                        <a:blipFill>
                          <a:blip r:embed="rId2"/>
                          <a:stretch>
                            <a:fillRect l="-100292" t="-102564" r="-200877" b="-237436"/>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000" t="-102564" r="-1170" b="-237436"/>
                          </a:stretch>
                        </a:blipFill>
                      </a:tcPr>
                    </a:tc>
                    <a:extLst>
                      <a:ext uri="{0D108BD9-81ED-4DB2-BD59-A6C34878D82A}">
                        <a16:rowId xmlns:a16="http://schemas.microsoft.com/office/drawing/2014/main" val="10001"/>
                      </a:ext>
                    </a:extLst>
                  </a:tr>
                  <a:tr h="1211263">
                    <a:tc>
                      <a:txBody>
                        <a:bodyPr/>
                        <a:lstStyle/>
                        <a:p>
                          <a:endParaRPr lang="en-US"/>
                        </a:p>
                      </a:txBody>
                      <a:tcPr>
                        <a:blipFill>
                          <a:blip r:embed="rId2"/>
                          <a:stretch>
                            <a:fillRect l="-292" t="-198492" r="-300877" b="-132663"/>
                          </a:stretch>
                        </a:blipFill>
                      </a:tcPr>
                    </a:tc>
                    <a:tc>
                      <a:txBody>
                        <a:bodyPr/>
                        <a:lstStyle/>
                        <a:p>
                          <a:endParaRPr lang="en-US"/>
                        </a:p>
                      </a:txBody>
                      <a:tcPr>
                        <a:blipFill>
                          <a:blip r:embed="rId2"/>
                          <a:stretch>
                            <a:fillRect l="-100292" t="-198492" r="-200877" b="-132663"/>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000" t="-198492" r="-1170" b="-132663"/>
                          </a:stretch>
                        </a:blipFill>
                      </a:tcPr>
                    </a:tc>
                    <a:extLst>
                      <a:ext uri="{0D108BD9-81ED-4DB2-BD59-A6C34878D82A}">
                        <a16:rowId xmlns:a16="http://schemas.microsoft.com/office/drawing/2014/main" val="10002"/>
                      </a:ext>
                    </a:extLst>
                  </a:tr>
                  <a:tr h="640080">
                    <a:tc>
                      <a:txBody>
                        <a:bodyPr/>
                        <a:lstStyle/>
                        <a:p>
                          <a:r>
                            <a:rPr lang="en-US" dirty="0"/>
                            <a:t>In the</a:t>
                          </a:r>
                          <a:r>
                            <a:rPr lang="en-US" baseline="0" dirty="0"/>
                            <a:t> “middle” of the graph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FF0000"/>
                              </a:solidFill>
                            </a:rPr>
                            <a:t>HOW?</a:t>
                          </a: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47521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475211">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392958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71675" y="261425"/>
            <a:ext cx="8620125" cy="5410200"/>
          </a:xfrm>
        </p:spPr>
        <p:txBody>
          <a:bodyPr/>
          <a:lstStyle/>
          <a:p>
            <a:pPr marL="0" indent="0">
              <a:buNone/>
            </a:pPr>
            <a:endParaRPr lang="en-US" sz="2800"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86267002"/>
                  </p:ext>
                </p:extLst>
              </p:nvPr>
            </p:nvGraphicFramePr>
            <p:xfrm>
              <a:off x="1968705" y="286167"/>
              <a:ext cx="8324848" cy="5976907"/>
            </p:xfrm>
            <a:graphic>
              <a:graphicData uri="http://schemas.openxmlformats.org/drawingml/2006/table">
                <a:tbl>
                  <a:tblPr firstRow="1" bandRow="1">
                    <a:tableStyleId>{5C22544A-7EE6-4342-B048-85BDC9FD1C3A}</a:tableStyleId>
                  </a:tblPr>
                  <a:tblGrid>
                    <a:gridCol w="2081212">
                      <a:extLst>
                        <a:ext uri="{9D8B030D-6E8A-4147-A177-3AD203B41FA5}">
                          <a16:colId xmlns:a16="http://schemas.microsoft.com/office/drawing/2014/main" val="20000"/>
                        </a:ext>
                      </a:extLst>
                    </a:gridCol>
                    <a:gridCol w="2081212">
                      <a:extLst>
                        <a:ext uri="{9D8B030D-6E8A-4147-A177-3AD203B41FA5}">
                          <a16:colId xmlns:a16="http://schemas.microsoft.com/office/drawing/2014/main" val="20001"/>
                        </a:ext>
                      </a:extLst>
                    </a:gridCol>
                    <a:gridCol w="2081212">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157130">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157130">
                    <a:tc>
                      <a:txBody>
                        <a:bodyPr/>
                        <a:lstStyle/>
                        <a:p>
                          <a:r>
                            <a:rPr lang="en-US" dirty="0"/>
                            <a:t>Lots of one-hop</a:t>
                          </a:r>
                          <a:r>
                            <a:rPr lang="en-US" baseline="0" dirty="0"/>
                            <a:t> connections from </a:t>
                          </a:r>
                          <a14:m>
                            <m:oMath xmlns:m="http://schemas.openxmlformats.org/officeDocument/2006/math">
                              <m:r>
                                <a:rPr lang="en-US" b="0" i="1" baseline="0" smtClean="0">
                                  <a:latin typeface="Cambria Math"/>
                                </a:rPr>
                                <m:t>𝑣</m:t>
                              </m:r>
                            </m:oMath>
                          </a14:m>
                          <a:endParaRPr lang="en-US" dirty="0"/>
                        </a:p>
                      </a:txBody>
                      <a:tcPr/>
                    </a:tc>
                    <a:tc>
                      <a:txBody>
                        <a:bodyPr/>
                        <a:lstStyle/>
                        <a:p>
                          <a:r>
                            <a:rPr lang="en-US" baseline="0" dirty="0"/>
                            <a:t>The number of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Degree centrality (or simply the </a:t>
                          </a:r>
                          <a14:m>
                            <m:oMath xmlns:m="http://schemas.openxmlformats.org/officeDocument/2006/math">
                              <m:r>
                                <m:rPr>
                                  <m:sty m:val="p"/>
                                </m:rPr>
                                <a:rPr lang="en-US" b="0" i="0" smtClean="0">
                                  <a:latin typeface="Cambria Math"/>
                                </a:rPr>
                                <m:t>deg</m:t>
                              </m:r>
                              <m:r>
                                <a:rPr lang="en-US" b="0" i="1" smtClean="0">
                                  <a:latin typeface="Cambria Math"/>
                                </a:rPr>
                                <m:t>⁡(</m:t>
                              </m:r>
                              <m:r>
                                <a:rPr lang="en-US" b="0" i="1" smtClean="0">
                                  <a:latin typeface="Cambria Math"/>
                                </a:rPr>
                                <m:t>𝑣</m:t>
                              </m:r>
                              <m:r>
                                <a:rPr lang="en-US" b="0" i="1" smtClean="0">
                                  <a:latin typeface="Cambria Math"/>
                                </a:rPr>
                                <m:t>)</m:t>
                              </m:r>
                            </m:oMath>
                          </a14:m>
                          <a:r>
                            <a:rPr lang="en-US" dirty="0"/>
                            <a:t>)</a:t>
                          </a:r>
                        </a:p>
                      </a:txBody>
                      <a:tcPr/>
                    </a:tc>
                    <a:extLst>
                      <a:ext uri="{0D108BD9-81ED-4DB2-BD59-A6C34878D82A}">
                        <a16:rowId xmlns:a16="http://schemas.microsoft.com/office/drawing/2014/main" val="10001"/>
                      </a:ext>
                    </a:extLst>
                  </a:tr>
                  <a:tr h="11790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from </a:t>
                          </a:r>
                          <a14:m>
                            <m:oMath xmlns:m="http://schemas.openxmlformats.org/officeDocument/2006/math">
                              <m:r>
                                <a:rPr lang="en-US" b="0" i="1" baseline="0" smtClean="0">
                                  <a:latin typeface="Cambria Math"/>
                                </a:rPr>
                                <m:t>𝑣</m:t>
                              </m:r>
                            </m:oMath>
                          </a14:m>
                          <a:r>
                            <a:rPr lang="en-US" baseline="0" dirty="0"/>
                            <a:t> </a:t>
                          </a:r>
                          <a:r>
                            <a:rPr lang="en-US" dirty="0"/>
                            <a:t>relative</a:t>
                          </a:r>
                          <a:r>
                            <a:rPr lang="en-US" baseline="0" dirty="0"/>
                            <a:t> to the size of the graph</a:t>
                          </a:r>
                          <a:endParaRPr lang="en-US" dirty="0"/>
                        </a:p>
                      </a:txBody>
                      <a:tcPr/>
                    </a:tc>
                    <a:tc>
                      <a:txBody>
                        <a:bodyPr/>
                        <a:lstStyle/>
                        <a:p>
                          <a:r>
                            <a:rPr lang="en-US" baseline="0" dirty="0"/>
                            <a:t>The proportion of the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Normalized degree centrality</a:t>
                          </a:r>
                          <a:r>
                            <a:rPr lang="en-US" baseline="0" dirty="0"/>
                            <a:t> </a:t>
                          </a:r>
                        </a:p>
                        <a:p>
                          <a:pPr/>
                          <a14:m>
                            <m:oMathPara xmlns:m="http://schemas.openxmlformats.org/officeDocument/2006/math">
                              <m:oMathParaPr>
                                <m:jc m:val="centerGroup"/>
                              </m:oMathParaPr>
                              <m:oMath xmlns:m="http://schemas.openxmlformats.org/officeDocument/2006/math">
                                <m:f>
                                  <m:fPr>
                                    <m:ctrlPr>
                                      <a:rPr lang="en-US" b="0" i="1" baseline="0" smtClean="0">
                                        <a:latin typeface="Cambria Math" panose="02040503050406030204" pitchFamily="18" charset="0"/>
                                      </a:rPr>
                                    </m:ctrlPr>
                                  </m:fPr>
                                  <m:num>
                                    <m:r>
                                      <m:rPr>
                                        <m:sty m:val="p"/>
                                      </m:rPr>
                                      <a:rPr lang="en-US" b="0" i="0" baseline="0" smtClean="0">
                                        <a:latin typeface="Cambria Math"/>
                                      </a:rPr>
                                      <m:t>deg</m:t>
                                    </m:r>
                                    <m:r>
                                      <a:rPr lang="en-US" b="0" i="1" baseline="0" smtClean="0">
                                        <a:latin typeface="Cambria Math"/>
                                      </a:rPr>
                                      <m:t>⁡(</m:t>
                                    </m:r>
                                    <m:r>
                                      <a:rPr lang="en-US" b="0" i="1" baseline="0" smtClean="0">
                                        <a:latin typeface="Cambria Math"/>
                                      </a:rPr>
                                      <m:t>𝑣</m:t>
                                    </m:r>
                                    <m:r>
                                      <a:rPr lang="en-US" b="0" i="1" baseline="0" smtClean="0">
                                        <a:latin typeface="Cambria Math"/>
                                      </a:rPr>
                                      <m:t>)</m:t>
                                    </m:r>
                                  </m:num>
                                  <m:den>
                                    <m:r>
                                      <m:rPr>
                                        <m:nor/>
                                      </m:rPr>
                                      <a:rPr lang="en-US" b="0" i="0" baseline="0" smtClean="0">
                                        <a:latin typeface="Cambria Math"/>
                                      </a:rPr>
                                      <m:t>|</m:t>
                                    </m:r>
                                    <m:r>
                                      <m:rPr>
                                        <m:nor/>
                                      </m:rPr>
                                      <a:rPr lang="en-US" b="0" i="0" baseline="0" smtClean="0">
                                        <a:latin typeface="Cambria Math"/>
                                      </a:rPr>
                                      <m:t>V</m:t>
                                    </m:r>
                                    <m:r>
                                      <m:rPr>
                                        <m:nor/>
                                      </m:rPr>
                                      <a:rPr lang="en-US" b="0" i="0" baseline="0" smtClean="0">
                                        <a:latin typeface="Cambria Math"/>
                                      </a:rPr>
                                      <m:t>(</m:t>
                                    </m:r>
                                    <m:r>
                                      <m:rPr>
                                        <m:nor/>
                                      </m:rPr>
                                      <a:rPr lang="en-US" baseline="0" dirty="0" smtClean="0"/>
                                      <m:t>G</m:t>
                                    </m:r>
                                    <m:r>
                                      <m:rPr>
                                        <m:nor/>
                                      </m:rPr>
                                      <a:rPr lang="en-US" b="0" i="0" baseline="0" dirty="0" smtClean="0"/>
                                      <m:t>)|</m:t>
                                    </m:r>
                                  </m:den>
                                </m:f>
                              </m:oMath>
                            </m:oMathPara>
                          </a14:m>
                          <a:endParaRPr lang="en-US" dirty="0"/>
                        </a:p>
                      </a:txBody>
                      <a:tcPr/>
                    </a:tc>
                    <a:extLst>
                      <a:ext uri="{0D108BD9-81ED-4DB2-BD59-A6C34878D82A}">
                        <a16:rowId xmlns:a16="http://schemas.microsoft.com/office/drawing/2014/main" val="10002"/>
                      </a:ext>
                    </a:extLst>
                  </a:tr>
                  <a:tr h="1424160">
                    <a:tc>
                      <a:txBody>
                        <a:bodyPr/>
                        <a:lstStyle/>
                        <a:p>
                          <a:r>
                            <a:rPr lang="en-US" dirty="0">
                              <a:solidFill>
                                <a:schemeClr val="tx1"/>
                              </a:solidFill>
                            </a:rPr>
                            <a:t>In the</a:t>
                          </a:r>
                          <a:r>
                            <a:rPr lang="en-US" baseline="0" dirty="0">
                              <a:solidFill>
                                <a:schemeClr val="tx1"/>
                              </a:solidFill>
                            </a:rPr>
                            <a:t> “middle” of the graph - closeness centrality</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Close</a:t>
                          </a:r>
                          <a:r>
                            <a:rPr lang="en-US" sz="1800" b="0" baseline="0" dirty="0">
                              <a:solidFill>
                                <a:schemeClr val="tx1"/>
                              </a:solidFill>
                            </a:rPr>
                            <a:t> to everyone at the same time</a:t>
                          </a:r>
                          <a:endParaRPr lang="en-US" sz="1800" b="0" dirty="0">
                            <a:solidFill>
                              <a:schemeClr val="tx1"/>
                            </a:solidFill>
                          </a:endParaRPr>
                        </a:p>
                        <a:p>
                          <a:endParaRPr lang="en-US" dirty="0">
                            <a:solidFill>
                              <a:schemeClr val="tx1"/>
                            </a:solidFill>
                          </a:endParaRPr>
                        </a:p>
                      </a:txBody>
                      <a:tcPr/>
                    </a:tc>
                    <a:tc>
                      <a:txBody>
                        <a:bodyPr/>
                        <a:lstStyle/>
                        <a:p>
                          <a:r>
                            <a:rPr lang="en-US" dirty="0"/>
                            <a:t>The efficiency of a vertex</a:t>
                          </a:r>
                          <a:r>
                            <a:rPr lang="en-US" baseline="0" dirty="0"/>
                            <a:t> of reaching everyone quickly (spreading news or a virus for example)</a:t>
                          </a:r>
                          <a:endParaRPr lang="en-US" dirty="0"/>
                        </a:p>
                      </a:txBody>
                      <a:tcPr/>
                    </a:tc>
                    <a:tc>
                      <a:txBody>
                        <a:bodyPr/>
                        <a:lstStyle/>
                        <a:p>
                          <a:endParaRPr lang="en-US" dirty="0"/>
                        </a:p>
                      </a:txBody>
                      <a:tcPr/>
                    </a:tc>
                    <a:extLst>
                      <a:ext uri="{0D108BD9-81ED-4DB2-BD59-A6C34878D82A}">
                        <a16:rowId xmlns:a16="http://schemas.microsoft.com/office/drawing/2014/main" val="10003"/>
                      </a:ext>
                    </a:extLst>
                  </a:tr>
                  <a:tr h="46258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462582">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86267002"/>
                  </p:ext>
                </p:extLst>
              </p:nvPr>
            </p:nvGraphicFramePr>
            <p:xfrm>
              <a:off x="1968705" y="286167"/>
              <a:ext cx="8324848" cy="5976907"/>
            </p:xfrm>
            <a:graphic>
              <a:graphicData uri="http://schemas.openxmlformats.org/drawingml/2006/table">
                <a:tbl>
                  <a:tblPr firstRow="1" bandRow="1">
                    <a:tableStyleId>{5C22544A-7EE6-4342-B048-85BDC9FD1C3A}</a:tableStyleId>
                  </a:tblPr>
                  <a:tblGrid>
                    <a:gridCol w="2081212">
                      <a:extLst>
                        <a:ext uri="{9D8B030D-6E8A-4147-A177-3AD203B41FA5}">
                          <a16:colId xmlns:a16="http://schemas.microsoft.com/office/drawing/2014/main" val="20000"/>
                        </a:ext>
                      </a:extLst>
                    </a:gridCol>
                    <a:gridCol w="2081212">
                      <a:extLst>
                        <a:ext uri="{9D8B030D-6E8A-4147-A177-3AD203B41FA5}">
                          <a16:colId xmlns:a16="http://schemas.microsoft.com/office/drawing/2014/main" val="20001"/>
                        </a:ext>
                      </a:extLst>
                    </a:gridCol>
                    <a:gridCol w="2081212">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188720">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188720">
                    <a:tc>
                      <a:txBody>
                        <a:bodyPr/>
                        <a:lstStyle/>
                        <a:p>
                          <a:endParaRPr lang="en-US"/>
                        </a:p>
                      </a:txBody>
                      <a:tcPr>
                        <a:blipFill>
                          <a:blip r:embed="rId2"/>
                          <a:stretch>
                            <a:fillRect l="-292" t="-102041" r="-300877" b="-302551"/>
                          </a:stretch>
                        </a:blipFill>
                      </a:tcPr>
                    </a:tc>
                    <a:tc>
                      <a:txBody>
                        <a:bodyPr/>
                        <a:lstStyle/>
                        <a:p>
                          <a:endParaRPr lang="en-US"/>
                        </a:p>
                      </a:txBody>
                      <a:tcPr>
                        <a:blipFill>
                          <a:blip r:embed="rId2"/>
                          <a:stretch>
                            <a:fillRect l="-100292" t="-102041" r="-200877" b="-302551"/>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000" t="-102041" r="-1170" b="-302551"/>
                          </a:stretch>
                        </a:blipFill>
                      </a:tcPr>
                    </a:tc>
                    <a:extLst>
                      <a:ext uri="{0D108BD9-81ED-4DB2-BD59-A6C34878D82A}">
                        <a16:rowId xmlns:a16="http://schemas.microsoft.com/office/drawing/2014/main" val="10001"/>
                      </a:ext>
                    </a:extLst>
                  </a:tr>
                  <a:tr h="1211263">
                    <a:tc>
                      <a:txBody>
                        <a:bodyPr/>
                        <a:lstStyle/>
                        <a:p>
                          <a:endParaRPr lang="en-US"/>
                        </a:p>
                      </a:txBody>
                      <a:tcPr>
                        <a:blipFill>
                          <a:blip r:embed="rId2"/>
                          <a:stretch>
                            <a:fillRect l="-292" t="-198995" r="-300877" b="-197990"/>
                          </a:stretch>
                        </a:blipFill>
                      </a:tcPr>
                    </a:tc>
                    <a:tc>
                      <a:txBody>
                        <a:bodyPr/>
                        <a:lstStyle/>
                        <a:p>
                          <a:endParaRPr lang="en-US"/>
                        </a:p>
                      </a:txBody>
                      <a:tcPr>
                        <a:blipFill>
                          <a:blip r:embed="rId2"/>
                          <a:stretch>
                            <a:fillRect l="-100292" t="-198995" r="-200877" b="-197990"/>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000" t="-198995" r="-1170" b="-197990"/>
                          </a:stretch>
                        </a:blipFill>
                      </a:tcPr>
                    </a:tc>
                    <a:extLst>
                      <a:ext uri="{0D108BD9-81ED-4DB2-BD59-A6C34878D82A}">
                        <a16:rowId xmlns:a16="http://schemas.microsoft.com/office/drawing/2014/main" val="10002"/>
                      </a:ext>
                    </a:extLst>
                  </a:tr>
                  <a:tr h="1463040">
                    <a:tc>
                      <a:txBody>
                        <a:bodyPr/>
                        <a:lstStyle/>
                        <a:p>
                          <a:r>
                            <a:rPr lang="en-US" dirty="0">
                              <a:solidFill>
                                <a:schemeClr val="tx1"/>
                              </a:solidFill>
                            </a:rPr>
                            <a:t>In the</a:t>
                          </a:r>
                          <a:r>
                            <a:rPr lang="en-US" baseline="0" dirty="0">
                              <a:solidFill>
                                <a:schemeClr val="tx1"/>
                              </a:solidFill>
                            </a:rPr>
                            <a:t> “middle” of the graph - closeness centrality</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Close</a:t>
                          </a:r>
                          <a:r>
                            <a:rPr lang="en-US" sz="1800" b="0" baseline="0" dirty="0">
                              <a:solidFill>
                                <a:schemeClr val="tx1"/>
                              </a:solidFill>
                            </a:rPr>
                            <a:t> to everyone at the same time</a:t>
                          </a:r>
                          <a:endParaRPr lang="en-US" sz="1800" b="0" dirty="0">
                            <a:solidFill>
                              <a:schemeClr val="tx1"/>
                            </a:solidFill>
                          </a:endParaRPr>
                        </a:p>
                        <a:p>
                          <a:endParaRPr lang="en-US" dirty="0">
                            <a:solidFill>
                              <a:schemeClr val="tx1"/>
                            </a:solidFill>
                          </a:endParaRPr>
                        </a:p>
                      </a:txBody>
                      <a:tcPr/>
                    </a:tc>
                    <a:tc>
                      <a:txBody>
                        <a:bodyPr/>
                        <a:lstStyle/>
                        <a:p>
                          <a:r>
                            <a:rPr lang="en-US" dirty="0"/>
                            <a:t>The efficiency of a vertex</a:t>
                          </a:r>
                          <a:r>
                            <a:rPr lang="en-US" baseline="0" dirty="0"/>
                            <a:t> of reaching everyone quickly (spreading news or a virus for example)</a:t>
                          </a:r>
                          <a:endParaRPr lang="en-US" dirty="0"/>
                        </a:p>
                      </a:txBody>
                      <a:tcPr/>
                    </a:tc>
                    <a:tc>
                      <a:txBody>
                        <a:bodyPr/>
                        <a:lstStyle/>
                        <a:p>
                          <a:endParaRPr lang="en-US" dirty="0"/>
                        </a:p>
                      </a:txBody>
                      <a:tcPr/>
                    </a:tc>
                    <a:extLst>
                      <a:ext uri="{0D108BD9-81ED-4DB2-BD59-A6C34878D82A}">
                        <a16:rowId xmlns:a16="http://schemas.microsoft.com/office/drawing/2014/main" val="10003"/>
                      </a:ext>
                    </a:extLst>
                  </a:tr>
                  <a:tr h="46258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462582">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8304867" y="4147625"/>
                <a:ext cx="1988686"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𝐶</m:t>
                          </m:r>
                        </m:e>
                        <m:sub>
                          <m:r>
                            <a:rPr lang="en-US" i="1">
                              <a:latin typeface="Cambria Math"/>
                            </a:rPr>
                            <m:t>𝑖</m:t>
                          </m:r>
                        </m:sub>
                      </m:sSub>
                      <m:r>
                        <a:rPr lang="en-US" i="1">
                          <a:latin typeface="Cambria Math"/>
                        </a:rPr>
                        <m:t>=</m:t>
                      </m:r>
                      <m:f>
                        <m:fPr>
                          <m:type m:val="lin"/>
                          <m:ctrlPr>
                            <a:rPr lang="en-US" i="1">
                              <a:latin typeface="Cambria Math" panose="02040503050406030204" pitchFamily="18" charset="0"/>
                            </a:rPr>
                          </m:ctrlPr>
                        </m:fPr>
                        <m:num>
                          <m:r>
                            <a:rPr lang="en-US" i="1">
                              <a:latin typeface="Cambria Math"/>
                            </a:rPr>
                            <m:t>1</m:t>
                          </m:r>
                        </m:num>
                        <m:den>
                          <m:nary>
                            <m:naryPr>
                              <m:chr m:val="∑"/>
                              <m:ctrlPr>
                                <a:rPr lang="en-US" i="1">
                                  <a:latin typeface="Cambria Math" panose="02040503050406030204" pitchFamily="18" charset="0"/>
                                </a:rPr>
                              </m:ctrlPr>
                            </m:naryPr>
                            <m:sub>
                              <m:r>
                                <a:rPr lang="en-US" i="1">
                                  <a:latin typeface="Cambria Math"/>
                                </a:rPr>
                                <m:t>𝑗</m:t>
                              </m:r>
                              <m:r>
                                <a:rPr lang="en-US" i="1">
                                  <a:latin typeface="Cambria Math"/>
                                </a:rPr>
                                <m:t>=1</m:t>
                              </m:r>
                            </m:sub>
                            <m:sup>
                              <m:r>
                                <a:rPr lang="en-US" i="1">
                                  <a:latin typeface="Cambria Math"/>
                                </a:rPr>
                                <m:t>𝑛</m:t>
                              </m:r>
                            </m:sup>
                            <m:e>
                              <m:r>
                                <a:rPr lang="en-US" i="1">
                                  <a:latin typeface="Cambria Math"/>
                                </a:rPr>
                                <m:t>𝑑</m:t>
                              </m:r>
                              <m:r>
                                <a:rPr lang="en-US" i="1">
                                  <a:latin typeface="Cambria Math"/>
                                </a:rPr>
                                <m:t>(</m:t>
                              </m:r>
                              <m:r>
                                <a:rPr lang="en-US" i="1">
                                  <a:latin typeface="Cambria Math"/>
                                </a:rPr>
                                <m:t>𝑖</m:t>
                              </m:r>
                              <m:r>
                                <a:rPr lang="en-US" i="1">
                                  <a:latin typeface="Cambria Math"/>
                                </a:rPr>
                                <m:t>,</m:t>
                              </m:r>
                              <m:r>
                                <a:rPr lang="en-US" i="1">
                                  <a:latin typeface="Cambria Math"/>
                                </a:rPr>
                                <m:t>𝑗</m:t>
                              </m:r>
                              <m:r>
                                <a:rPr lang="en-US" i="1">
                                  <a:latin typeface="Cambria Math"/>
                                </a:rPr>
                                <m:t>)</m:t>
                              </m:r>
                            </m:e>
                          </m:nary>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304867" y="4147625"/>
                <a:ext cx="1988686" cy="87985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160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30" y="941471"/>
            <a:ext cx="9960428" cy="611905"/>
          </a:xfrm>
        </p:spPr>
        <p:txBody>
          <a:bodyPr>
            <a:normAutofit fontScale="90000"/>
          </a:bodyPr>
          <a:lstStyle/>
          <a:p>
            <a:r>
              <a:rPr lang="en-US" b="1" dirty="0"/>
              <a:t>Closeness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1197430" y="1774371"/>
            <a:ext cx="9960428" cy="4680926"/>
          </a:xfrm>
        </p:spPr>
        <p:txBody>
          <a:bodyPr>
            <a:normAutofit/>
          </a:bodyPr>
          <a:lstStyle/>
          <a:p>
            <a:pPr marL="0" indent="0">
              <a:buNone/>
            </a:pPr>
            <a:r>
              <a:rPr lang="en-US" dirty="0"/>
              <a:t>“</a:t>
            </a:r>
            <a:r>
              <a:rPr lang="en-US" b="1" dirty="0"/>
              <a:t>Geodesic distance” </a:t>
            </a:r>
            <a:r>
              <a:rPr lang="en-US" dirty="0"/>
              <a:t>between two nodes in a graph.</a:t>
            </a:r>
          </a:p>
          <a:p>
            <a:pPr marL="0" indent="0">
              <a:buNone/>
            </a:pPr>
            <a:endParaRPr lang="en-US" sz="1600" dirty="0"/>
          </a:p>
          <a:p>
            <a:pPr marL="0" indent="0" algn="just">
              <a:buNone/>
            </a:pPr>
            <a:r>
              <a:rPr lang="en-US" dirty="0"/>
              <a:t>The Geodesic distance d between two nodes </a:t>
            </a:r>
            <a:r>
              <a:rPr lang="en-US" i="1" dirty="0"/>
              <a:t>a </a:t>
            </a:r>
            <a:r>
              <a:rPr lang="en-US" dirty="0"/>
              <a:t>and </a:t>
            </a:r>
            <a:r>
              <a:rPr lang="en-US" i="1" dirty="0"/>
              <a:t>b </a:t>
            </a:r>
            <a:r>
              <a:rPr lang="en-US" dirty="0"/>
              <a:t>is defined as the number of edges/links between these two nodes on the shortest path(path with minimum number of edges) between them.</a:t>
            </a:r>
          </a:p>
        </p:txBody>
      </p:sp>
      <p:pic>
        <p:nvPicPr>
          <p:cNvPr id="4" name="Picture 3">
            <a:extLst>
              <a:ext uri="{FF2B5EF4-FFF2-40B4-BE49-F238E27FC236}">
                <a16:creationId xmlns:a16="http://schemas.microsoft.com/office/drawing/2014/main" id="{8E6778DE-C4AE-4CAB-99CB-CABB65C27B9E}"/>
              </a:ext>
            </a:extLst>
          </p:cNvPr>
          <p:cNvPicPr>
            <a:picLocks noChangeAspect="1"/>
          </p:cNvPicPr>
          <p:nvPr/>
        </p:nvPicPr>
        <p:blipFill>
          <a:blip r:embed="rId2"/>
          <a:stretch>
            <a:fillRect/>
          </a:stretch>
        </p:blipFill>
        <p:spPr>
          <a:xfrm>
            <a:off x="154337" y="3780133"/>
            <a:ext cx="4152900" cy="2533650"/>
          </a:xfrm>
          <a:prstGeom prst="rect">
            <a:avLst/>
          </a:prstGeom>
        </p:spPr>
      </p:pic>
      <p:sp>
        <p:nvSpPr>
          <p:cNvPr id="6" name="Rectangle 5">
            <a:extLst>
              <a:ext uri="{FF2B5EF4-FFF2-40B4-BE49-F238E27FC236}">
                <a16:creationId xmlns:a16="http://schemas.microsoft.com/office/drawing/2014/main" id="{86264BC4-511A-48F4-8DFD-9BD6BBEB6B39}"/>
              </a:ext>
            </a:extLst>
          </p:cNvPr>
          <p:cNvSpPr/>
          <p:nvPr/>
        </p:nvSpPr>
        <p:spPr>
          <a:xfrm>
            <a:off x="5067393" y="3147090"/>
            <a:ext cx="6913998" cy="3170099"/>
          </a:xfrm>
          <a:prstGeom prst="rect">
            <a:avLst/>
          </a:prstGeom>
        </p:spPr>
        <p:txBody>
          <a:bodyPr wrap="square">
            <a:spAutoFit/>
          </a:bodyPr>
          <a:lstStyle/>
          <a:p>
            <a:endParaRPr lang="en-US" sz="2000" b="1" dirty="0">
              <a:solidFill>
                <a:srgbClr val="00B050"/>
              </a:solidFill>
            </a:endParaRPr>
          </a:p>
          <a:p>
            <a:r>
              <a:rPr lang="en-US" sz="2000" b="1" dirty="0">
                <a:solidFill>
                  <a:srgbClr val="00B050"/>
                </a:solidFill>
              </a:rPr>
              <a:t>Examine the geodesic distance between A and F</a:t>
            </a:r>
          </a:p>
          <a:p>
            <a:pPr marL="342900" indent="-342900">
              <a:buFont typeface="Arial" panose="020B0604020202020204" pitchFamily="34" charset="0"/>
              <a:buChar char="•"/>
            </a:pPr>
            <a:r>
              <a:rPr lang="en-US" sz="2000" dirty="0"/>
              <a:t>Can reach F from A by going through B and E</a:t>
            </a:r>
          </a:p>
          <a:p>
            <a:pPr marL="342900" indent="-342900">
              <a:buFont typeface="Arial" panose="020B0604020202020204" pitchFamily="34" charset="0"/>
              <a:buChar char="•"/>
            </a:pPr>
            <a:r>
              <a:rPr lang="en-US" sz="2000" dirty="0"/>
              <a:t>Can reach F from A by going through B and D</a:t>
            </a:r>
          </a:p>
          <a:p>
            <a:pPr marL="342900" indent="-342900">
              <a:buFont typeface="Arial" panose="020B0604020202020204" pitchFamily="34" charset="0"/>
              <a:buChar char="•"/>
            </a:pPr>
            <a:r>
              <a:rPr lang="en-US" sz="2000" dirty="0"/>
              <a:t>Can reach F from A by going through B, D and E</a:t>
            </a:r>
          </a:p>
          <a:p>
            <a:pPr marL="342900" indent="-342900">
              <a:buFont typeface="Arial" panose="020B0604020202020204" pitchFamily="34" charset="0"/>
              <a:buChar char="•"/>
            </a:pPr>
            <a:r>
              <a:rPr lang="en-US" sz="2000" b="1" dirty="0">
                <a:solidFill>
                  <a:srgbClr val="002060"/>
                </a:solidFill>
              </a:rPr>
              <a:t>By going through D.</a:t>
            </a:r>
          </a:p>
          <a:p>
            <a:pPr marL="342900" indent="-342900" algn="just">
              <a:buFont typeface="Arial" panose="020B0604020202020204" pitchFamily="34" charset="0"/>
              <a:buChar char="•"/>
            </a:pPr>
            <a:endParaRPr lang="en-US" sz="2000" dirty="0"/>
          </a:p>
          <a:p>
            <a:pPr algn="just"/>
            <a:r>
              <a:rPr lang="en-US" sz="2000" dirty="0"/>
              <a:t>The shortest path from F to A is through D (2 edges), hence the geodesic distance d(A,F) will be defined as 2 as there are 2 edges between A and F.</a:t>
            </a:r>
          </a:p>
        </p:txBody>
      </p:sp>
    </p:spTree>
    <p:extLst>
      <p:ext uri="{BB962C8B-B14F-4D97-AF65-F5344CB8AC3E}">
        <p14:creationId xmlns:p14="http://schemas.microsoft.com/office/powerpoint/2010/main" val="399080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500"/>
                                        <p:tgtEl>
                                          <p:spTgt spid="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582E-4BE2-4AAD-8255-782862E0D878}"/>
              </a:ext>
            </a:extLst>
          </p:cNvPr>
          <p:cNvSpPr>
            <a:spLocks noGrp="1"/>
          </p:cNvSpPr>
          <p:nvPr>
            <p:ph type="title"/>
          </p:nvPr>
        </p:nvSpPr>
        <p:spPr>
          <a:xfrm>
            <a:off x="1175657" y="841555"/>
            <a:ext cx="10003972" cy="789305"/>
          </a:xfrm>
        </p:spPr>
        <p:txBody>
          <a:bodyPr/>
          <a:lstStyle/>
          <a:p>
            <a:r>
              <a:rPr lang="en-US" b="1" dirty="0"/>
              <a:t>Graph Analytics</a:t>
            </a:r>
          </a:p>
        </p:txBody>
      </p:sp>
      <p:sp>
        <p:nvSpPr>
          <p:cNvPr id="3" name="Content Placeholder 2">
            <a:extLst>
              <a:ext uri="{FF2B5EF4-FFF2-40B4-BE49-F238E27FC236}">
                <a16:creationId xmlns:a16="http://schemas.microsoft.com/office/drawing/2014/main" id="{EE319AB5-1AFA-40C8-8A2D-50028A125FA8}"/>
              </a:ext>
            </a:extLst>
          </p:cNvPr>
          <p:cNvSpPr>
            <a:spLocks noGrp="1"/>
          </p:cNvSpPr>
          <p:nvPr>
            <p:ph idx="1"/>
          </p:nvPr>
        </p:nvSpPr>
        <p:spPr>
          <a:xfrm>
            <a:off x="838200" y="1075689"/>
            <a:ext cx="10515600" cy="5495927"/>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 Graphs can be defined as a representation of </a:t>
            </a:r>
            <a:r>
              <a:rPr lang="en-US" b="1" dirty="0"/>
              <a:t>relationships</a:t>
            </a:r>
            <a:r>
              <a:rPr lang="en-US" dirty="0"/>
              <a:t> between </a:t>
            </a:r>
            <a:r>
              <a:rPr lang="en-US" b="1" u="sng" dirty="0"/>
              <a:t>“entities”</a:t>
            </a:r>
            <a:r>
              <a:rPr lang="en-US" dirty="0"/>
              <a:t> (also known as nodes or vertices) of the graph and the relationships between them are represented by </a:t>
            </a:r>
            <a:r>
              <a:rPr lang="en-US" b="1" u="sng" dirty="0"/>
              <a:t>“links”</a:t>
            </a:r>
            <a:r>
              <a:rPr lang="en-US" dirty="0"/>
              <a:t> (also known as “edges”) of the graph.”</a:t>
            </a:r>
          </a:p>
          <a:p>
            <a:pPr marL="0" indent="0" algn="ctr">
              <a:buNone/>
            </a:pPr>
            <a:endParaRPr lang="en-US" dirty="0"/>
          </a:p>
          <a:p>
            <a:pPr marL="0" indent="0">
              <a:buNone/>
            </a:pPr>
            <a:endParaRPr lang="en-US" dirty="0"/>
          </a:p>
          <a:p>
            <a:pPr marL="0" indent="0" algn="just">
              <a:buNone/>
            </a:pPr>
            <a:endParaRPr lang="en-US" b="1" dirty="0"/>
          </a:p>
        </p:txBody>
      </p:sp>
    </p:spTree>
    <p:extLst>
      <p:ext uri="{BB962C8B-B14F-4D97-AF65-F5344CB8AC3E}">
        <p14:creationId xmlns:p14="http://schemas.microsoft.com/office/powerpoint/2010/main" val="243118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32114" y="1039443"/>
            <a:ext cx="10515600" cy="611905"/>
          </a:xfrm>
        </p:spPr>
        <p:txBody>
          <a:bodyPr>
            <a:normAutofit fontScale="90000"/>
          </a:bodyPr>
          <a:lstStyle/>
          <a:p>
            <a:r>
              <a:rPr lang="en-US" b="1" dirty="0"/>
              <a:t>Closeness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1132114" y="1839686"/>
            <a:ext cx="10047515" cy="4376058"/>
          </a:xfrm>
        </p:spPr>
        <p:txBody>
          <a:bodyPr>
            <a:normAutofit/>
          </a:bodyPr>
          <a:lstStyle/>
          <a:p>
            <a:pPr marL="0" indent="0">
              <a:buNone/>
            </a:pPr>
            <a:r>
              <a:rPr lang="en-US" dirty="0"/>
              <a:t>Mathematically, Geodesic distance can be defined as below:</a:t>
            </a:r>
          </a:p>
          <a:p>
            <a:pPr marL="0" indent="0">
              <a:buNone/>
            </a:pPr>
            <a:endParaRPr lang="en-US" dirty="0"/>
          </a:p>
          <a:p>
            <a:pPr marL="0" indent="0">
              <a:buNone/>
            </a:pPr>
            <a:r>
              <a:rPr lang="en-US" b="1" dirty="0"/>
              <a:t>	d(</a:t>
            </a:r>
            <a:r>
              <a:rPr lang="en-US" b="1" i="1" dirty="0"/>
              <a:t>a </a:t>
            </a:r>
            <a:r>
              <a:rPr lang="en-US" b="1" dirty="0"/>
              <a:t>, </a:t>
            </a:r>
            <a:r>
              <a:rPr lang="en-US" b="1" i="1" dirty="0"/>
              <a:t>b</a:t>
            </a:r>
            <a:r>
              <a:rPr lang="en-US" b="1" dirty="0"/>
              <a:t>)</a:t>
            </a:r>
            <a:r>
              <a:rPr lang="en-US" dirty="0"/>
              <a:t> = No. of edges between </a:t>
            </a:r>
            <a:r>
              <a:rPr lang="en-US" i="1" dirty="0"/>
              <a:t>a </a:t>
            </a:r>
            <a:r>
              <a:rPr lang="en-US" dirty="0"/>
              <a:t>and </a:t>
            </a:r>
            <a:r>
              <a:rPr lang="en-US" i="1" dirty="0"/>
              <a:t>b </a:t>
            </a:r>
            <a:r>
              <a:rPr lang="en-US" dirty="0"/>
              <a:t>on the shortest path from </a:t>
            </a:r>
            <a:r>
              <a:rPr lang="en-US" i="1" dirty="0"/>
              <a:t>a </a:t>
            </a:r>
            <a:r>
              <a:rPr lang="en-US" dirty="0"/>
              <a:t>to </a:t>
            </a:r>
            <a:r>
              <a:rPr lang="en-US" i="1" dirty="0"/>
              <a:t>b</a:t>
            </a:r>
            <a:r>
              <a:rPr lang="en-US" dirty="0"/>
              <a:t>, if a path exists from </a:t>
            </a:r>
            <a:r>
              <a:rPr lang="en-US" i="1" dirty="0"/>
              <a:t>a </a:t>
            </a:r>
            <a:r>
              <a:rPr lang="en-US" dirty="0"/>
              <a:t>to </a:t>
            </a:r>
            <a:r>
              <a:rPr lang="en-US" i="1" dirty="0"/>
              <a:t>b</a:t>
            </a:r>
          </a:p>
          <a:p>
            <a:pPr marL="0" indent="0">
              <a:buNone/>
            </a:pPr>
            <a:r>
              <a:rPr lang="en-US" b="1" dirty="0"/>
              <a:t>	d(</a:t>
            </a:r>
            <a:r>
              <a:rPr lang="en-US" b="1" i="1" dirty="0"/>
              <a:t>a </a:t>
            </a:r>
            <a:r>
              <a:rPr lang="en-US" b="1" dirty="0"/>
              <a:t>, </a:t>
            </a:r>
            <a:r>
              <a:rPr lang="en-US" b="1" i="1" dirty="0"/>
              <a:t>b</a:t>
            </a:r>
            <a:r>
              <a:rPr lang="en-US" b="1" dirty="0"/>
              <a:t>)</a:t>
            </a:r>
            <a:r>
              <a:rPr lang="en-US" dirty="0"/>
              <a:t> = 0, if a = </a:t>
            </a:r>
            <a:r>
              <a:rPr lang="en-US" i="1" dirty="0"/>
              <a:t>b</a:t>
            </a:r>
          </a:p>
          <a:p>
            <a:pPr marL="0" indent="0">
              <a:buNone/>
            </a:pPr>
            <a:r>
              <a:rPr lang="en-US" b="1" dirty="0"/>
              <a:t>	d(</a:t>
            </a:r>
            <a:r>
              <a:rPr lang="en-US" b="1" i="1" dirty="0"/>
              <a:t>a </a:t>
            </a:r>
            <a:r>
              <a:rPr lang="en-US" b="1" dirty="0"/>
              <a:t>, </a:t>
            </a:r>
            <a:r>
              <a:rPr lang="en-US" b="1" i="1" dirty="0"/>
              <a:t>b</a:t>
            </a:r>
            <a:r>
              <a:rPr lang="en-US" b="1" dirty="0"/>
              <a:t>)</a:t>
            </a:r>
            <a:r>
              <a:rPr lang="en-US" dirty="0"/>
              <a:t> = ∞ (Infinity) , if no path exists from </a:t>
            </a:r>
            <a:r>
              <a:rPr lang="en-US" i="1" dirty="0"/>
              <a:t>a </a:t>
            </a:r>
            <a:r>
              <a:rPr lang="en-US" dirty="0"/>
              <a:t>to </a:t>
            </a:r>
            <a:r>
              <a:rPr lang="en-US" i="1" dirty="0"/>
              <a:t>b</a:t>
            </a:r>
          </a:p>
          <a:p>
            <a:pPr marL="0" indent="0">
              <a:buNone/>
            </a:pPr>
            <a:r>
              <a:rPr lang="en-US" i="1" dirty="0"/>
              <a:t>	where, a = starting node, b = destination node</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6935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926923" y="1011667"/>
            <a:ext cx="10515600" cy="611905"/>
          </a:xfrm>
        </p:spPr>
        <p:txBody>
          <a:bodyPr>
            <a:normAutofit fontScale="90000"/>
          </a:bodyPr>
          <a:lstStyle/>
          <a:p>
            <a:r>
              <a:rPr lang="en-US" b="1" dirty="0"/>
              <a:t>Closeness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926922" y="1796143"/>
            <a:ext cx="10515601" cy="4741508"/>
          </a:xfrm>
        </p:spPr>
        <p:txBody>
          <a:bodyPr>
            <a:normAutofit/>
          </a:bodyPr>
          <a:lstStyle/>
          <a:p>
            <a:pPr marL="0" indent="0" algn="ctr">
              <a:buNone/>
            </a:pPr>
            <a:r>
              <a:rPr lang="en-US" dirty="0"/>
              <a:t>“Closeness centrality defines the importance of a node </a:t>
            </a:r>
          </a:p>
          <a:p>
            <a:pPr marL="0" indent="0" algn="ctr">
              <a:buNone/>
            </a:pPr>
            <a:r>
              <a:rPr lang="en-US" dirty="0"/>
              <a:t>in a graph as being measured by how close it is to all other nodes </a:t>
            </a:r>
          </a:p>
          <a:p>
            <a:pPr marL="0" indent="0" algn="ctr">
              <a:buNone/>
            </a:pPr>
            <a:r>
              <a:rPr lang="en-US" dirty="0"/>
              <a:t>in the graph.”</a:t>
            </a:r>
          </a:p>
          <a:p>
            <a:pPr marL="0" indent="0">
              <a:buNone/>
            </a:pPr>
            <a:endParaRPr lang="en-US" dirty="0"/>
          </a:p>
          <a:p>
            <a:r>
              <a:rPr lang="en-US" dirty="0"/>
              <a:t>For a node, it is defined as the sum of the geodesic distance between that node to all other nodes in the network.</a:t>
            </a:r>
          </a:p>
          <a:p>
            <a:r>
              <a:rPr lang="en-US" sz="2400" dirty="0"/>
              <a:t>Mathematically, Closeness Centrality C(</a:t>
            </a:r>
            <a:r>
              <a:rPr lang="en-US" sz="2400" dirty="0" err="1"/>
              <a:t>i</a:t>
            </a:r>
            <a:r>
              <a:rPr lang="en-US" sz="2400" dirty="0"/>
              <a:t>) of a node </a:t>
            </a:r>
            <a:r>
              <a:rPr lang="en-US" sz="2400" i="1" dirty="0" err="1"/>
              <a:t>i</a:t>
            </a:r>
            <a:r>
              <a:rPr lang="en-US" sz="2400" i="1" dirty="0"/>
              <a:t> </a:t>
            </a:r>
            <a:r>
              <a:rPr lang="en-US" sz="2400" dirty="0"/>
              <a:t>in a graph can be defined as below:</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84FF013-4C2D-4ACD-A696-EA3083A6B3AD}"/>
              </a:ext>
            </a:extLst>
          </p:cNvPr>
          <p:cNvPicPr>
            <a:picLocks noChangeAspect="1"/>
          </p:cNvPicPr>
          <p:nvPr/>
        </p:nvPicPr>
        <p:blipFill>
          <a:blip r:embed="rId2"/>
          <a:stretch>
            <a:fillRect/>
          </a:stretch>
        </p:blipFill>
        <p:spPr>
          <a:xfrm>
            <a:off x="4045403" y="4793199"/>
            <a:ext cx="3705225" cy="1488562"/>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78394B1-DBB3-489D-A5EA-5917A14A65B0}"/>
                  </a:ext>
                </a:extLst>
              </p:cNvPr>
              <p:cNvSpPr/>
              <p:nvPr/>
            </p:nvSpPr>
            <p:spPr>
              <a:xfrm>
                <a:off x="9089621" y="5096109"/>
                <a:ext cx="2025939" cy="882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2060"/>
                              </a:solidFill>
                              <a:latin typeface="Cambria Math" panose="02040503050406030204" pitchFamily="18" charset="0"/>
                            </a:rPr>
                          </m:ctrlPr>
                        </m:sSubPr>
                        <m:e>
                          <m:r>
                            <a:rPr lang="en-US" b="1" i="1">
                              <a:solidFill>
                                <a:srgbClr val="002060"/>
                              </a:solidFill>
                              <a:latin typeface="Cambria Math"/>
                            </a:rPr>
                            <m:t>𝑪</m:t>
                          </m:r>
                        </m:e>
                        <m:sub>
                          <m:r>
                            <a:rPr lang="en-US" b="1" i="1">
                              <a:solidFill>
                                <a:srgbClr val="002060"/>
                              </a:solidFill>
                              <a:latin typeface="Cambria Math"/>
                            </a:rPr>
                            <m:t>𝒊</m:t>
                          </m:r>
                        </m:sub>
                      </m:sSub>
                      <m:r>
                        <a:rPr lang="en-US" b="1" i="1">
                          <a:solidFill>
                            <a:srgbClr val="002060"/>
                          </a:solidFill>
                          <a:latin typeface="Cambria Math"/>
                        </a:rPr>
                        <m:t>=</m:t>
                      </m:r>
                      <m:f>
                        <m:fPr>
                          <m:type m:val="lin"/>
                          <m:ctrlPr>
                            <a:rPr lang="en-US" b="1" i="1">
                              <a:solidFill>
                                <a:srgbClr val="002060"/>
                              </a:solidFill>
                              <a:latin typeface="Cambria Math" panose="02040503050406030204" pitchFamily="18" charset="0"/>
                            </a:rPr>
                          </m:ctrlPr>
                        </m:fPr>
                        <m:num>
                          <m:r>
                            <a:rPr lang="en-US" b="1" i="1">
                              <a:solidFill>
                                <a:srgbClr val="002060"/>
                              </a:solidFill>
                              <a:latin typeface="Cambria Math"/>
                            </a:rPr>
                            <m:t>𝟏</m:t>
                          </m:r>
                        </m:num>
                        <m:den>
                          <m:nary>
                            <m:naryPr>
                              <m:chr m:val="∑"/>
                              <m:ctrlPr>
                                <a:rPr lang="en-US" b="1" i="1">
                                  <a:solidFill>
                                    <a:srgbClr val="002060"/>
                                  </a:solidFill>
                                  <a:latin typeface="Cambria Math" panose="02040503050406030204" pitchFamily="18" charset="0"/>
                                </a:rPr>
                              </m:ctrlPr>
                            </m:naryPr>
                            <m:sub>
                              <m:r>
                                <a:rPr lang="en-US" b="1" i="1">
                                  <a:solidFill>
                                    <a:srgbClr val="002060"/>
                                  </a:solidFill>
                                  <a:latin typeface="Cambria Math"/>
                                </a:rPr>
                                <m:t>𝒋</m:t>
                              </m:r>
                              <m:r>
                                <a:rPr lang="en-US" b="1" i="1">
                                  <a:solidFill>
                                    <a:srgbClr val="002060"/>
                                  </a:solidFill>
                                  <a:latin typeface="Cambria Math"/>
                                </a:rPr>
                                <m:t>=</m:t>
                              </m:r>
                              <m:r>
                                <a:rPr lang="en-US" b="1" i="1">
                                  <a:solidFill>
                                    <a:srgbClr val="002060"/>
                                  </a:solidFill>
                                  <a:latin typeface="Cambria Math"/>
                                </a:rPr>
                                <m:t>𝟏</m:t>
                              </m:r>
                            </m:sub>
                            <m:sup>
                              <m:r>
                                <a:rPr lang="en-US" b="1" i="1">
                                  <a:solidFill>
                                    <a:srgbClr val="002060"/>
                                  </a:solidFill>
                                  <a:latin typeface="Cambria Math"/>
                                </a:rPr>
                                <m:t>𝒏</m:t>
                              </m:r>
                            </m:sup>
                            <m:e>
                              <m:r>
                                <a:rPr lang="en-US" b="1" i="1">
                                  <a:solidFill>
                                    <a:srgbClr val="002060"/>
                                  </a:solidFill>
                                  <a:latin typeface="Cambria Math"/>
                                </a:rPr>
                                <m:t>𝒅</m:t>
                              </m:r>
                              <m:r>
                                <a:rPr lang="en-US" b="1" i="1">
                                  <a:solidFill>
                                    <a:srgbClr val="002060"/>
                                  </a:solidFill>
                                  <a:latin typeface="Cambria Math"/>
                                </a:rPr>
                                <m:t>(</m:t>
                              </m:r>
                              <m:r>
                                <a:rPr lang="en-US" b="1" i="1">
                                  <a:solidFill>
                                    <a:srgbClr val="002060"/>
                                  </a:solidFill>
                                  <a:latin typeface="Cambria Math"/>
                                </a:rPr>
                                <m:t>𝒊</m:t>
                              </m:r>
                              <m:r>
                                <a:rPr lang="en-US" b="1" i="1">
                                  <a:solidFill>
                                    <a:srgbClr val="002060"/>
                                  </a:solidFill>
                                  <a:latin typeface="Cambria Math"/>
                                </a:rPr>
                                <m:t>,</m:t>
                              </m:r>
                              <m:r>
                                <a:rPr lang="en-US" b="1" i="1">
                                  <a:solidFill>
                                    <a:srgbClr val="002060"/>
                                  </a:solidFill>
                                  <a:latin typeface="Cambria Math"/>
                                </a:rPr>
                                <m:t>𝒋</m:t>
                              </m:r>
                              <m:r>
                                <a:rPr lang="en-US" b="1" i="1">
                                  <a:solidFill>
                                    <a:srgbClr val="002060"/>
                                  </a:solidFill>
                                  <a:latin typeface="Cambria Math"/>
                                </a:rPr>
                                <m:t>)</m:t>
                              </m:r>
                            </m:e>
                          </m:nary>
                        </m:den>
                      </m:f>
                    </m:oMath>
                  </m:oMathPara>
                </a14:m>
                <a:endParaRPr lang="en-US" b="1" dirty="0">
                  <a:solidFill>
                    <a:srgbClr val="002060"/>
                  </a:solidFill>
                </a:endParaRPr>
              </a:p>
            </p:txBody>
          </p:sp>
        </mc:Choice>
        <mc:Fallback xmlns="">
          <p:sp>
            <p:nvSpPr>
              <p:cNvPr id="5" name="Rectangle 4">
                <a:extLst>
                  <a:ext uri="{FF2B5EF4-FFF2-40B4-BE49-F238E27FC236}">
                    <a16:creationId xmlns:a16="http://schemas.microsoft.com/office/drawing/2014/main" id="{078394B1-DBB3-489D-A5EA-5917A14A65B0}"/>
                  </a:ext>
                </a:extLst>
              </p:cNvPr>
              <p:cNvSpPr>
                <a:spLocks noRot="1" noChangeAspect="1" noMove="1" noResize="1" noEditPoints="1" noAdjustHandles="1" noChangeArrowheads="1" noChangeShapeType="1" noTextEdit="1"/>
              </p:cNvSpPr>
              <p:nvPr/>
            </p:nvSpPr>
            <p:spPr>
              <a:xfrm>
                <a:off x="9089621" y="5096109"/>
                <a:ext cx="2025939" cy="8827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447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Closeness Centrality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6911" y="1856935"/>
                <a:ext cx="7052018" cy="4460434"/>
              </a:xfrm>
            </p:spPr>
            <p:txBody>
              <a:bodyPr>
                <a:normAutofit fontScale="92500" lnSpcReduction="10000"/>
              </a:bodyPr>
              <a:lstStyle/>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𝐶</m:t>
                          </m:r>
                        </m:e>
                        <m:sub>
                          <m:r>
                            <a:rPr lang="en-US" sz="2400" i="1">
                              <a:latin typeface="Cambria Math"/>
                            </a:rPr>
                            <m:t>𝑖</m:t>
                          </m:r>
                        </m:sub>
                      </m:sSub>
                      <m:r>
                        <a:rPr lang="en-US" sz="2400" i="1">
                          <a:latin typeface="Cambria Math"/>
                        </a:rPr>
                        <m:t>=</m:t>
                      </m:r>
                      <m:f>
                        <m:fPr>
                          <m:type m:val="lin"/>
                          <m:ctrlPr>
                            <a:rPr lang="en-US" sz="2400" i="1">
                              <a:latin typeface="Cambria Math" panose="02040503050406030204" pitchFamily="18" charset="0"/>
                            </a:rPr>
                          </m:ctrlPr>
                        </m:fPr>
                        <m:num>
                          <m:r>
                            <a:rPr lang="en-US" sz="2400" i="1">
                              <a:latin typeface="Cambria Math"/>
                            </a:rPr>
                            <m:t>1</m:t>
                          </m:r>
                        </m:num>
                        <m:den>
                          <m:nary>
                            <m:naryPr>
                              <m:chr m:val="∑"/>
                              <m:ctrlPr>
                                <a:rPr lang="en-US" sz="2400" i="1">
                                  <a:latin typeface="Cambria Math" panose="02040503050406030204" pitchFamily="18" charset="0"/>
                                </a:rPr>
                              </m:ctrlPr>
                            </m:naryPr>
                            <m:sub>
                              <m:r>
                                <a:rPr lang="en-US" sz="2400" i="1">
                                  <a:latin typeface="Cambria Math"/>
                                </a:rPr>
                                <m:t>𝑗</m:t>
                              </m:r>
                              <m:r>
                                <a:rPr lang="en-US" sz="2400" i="1">
                                  <a:latin typeface="Cambria Math"/>
                                </a:rPr>
                                <m:t>=1</m:t>
                              </m:r>
                            </m:sub>
                            <m:sup>
                              <m:r>
                                <a:rPr lang="en-US" sz="2400" i="1">
                                  <a:latin typeface="Cambria Math"/>
                                </a:rPr>
                                <m:t>𝑛</m:t>
                              </m:r>
                            </m:sup>
                            <m:e>
                              <m:r>
                                <a:rPr lang="en-US" sz="2400" i="1">
                                  <a:latin typeface="Cambria Math"/>
                                </a:rPr>
                                <m:t>𝑑</m:t>
                              </m:r>
                              <m:r>
                                <a:rPr lang="en-US" sz="2400" i="1">
                                  <a:latin typeface="Cambria Math"/>
                                </a:rPr>
                                <m:t>(</m:t>
                              </m:r>
                              <m:r>
                                <a:rPr lang="en-US" sz="2400" i="1">
                                  <a:latin typeface="Cambria Math"/>
                                </a:rPr>
                                <m:t>𝑖</m:t>
                              </m:r>
                              <m:r>
                                <a:rPr lang="en-US" sz="2400" i="1">
                                  <a:latin typeface="Cambria Math"/>
                                </a:rPr>
                                <m:t>,</m:t>
                              </m:r>
                              <m:r>
                                <a:rPr lang="en-US" sz="2400" i="1">
                                  <a:latin typeface="Cambria Math"/>
                                </a:rPr>
                                <m:t>𝑗</m:t>
                              </m:r>
                              <m:r>
                                <a:rPr lang="en-US" sz="2400" i="1">
                                  <a:latin typeface="Cambria Math"/>
                                </a:rPr>
                                <m:t>)</m:t>
                              </m:r>
                            </m:e>
                          </m:nary>
                        </m:den>
                      </m:f>
                    </m:oMath>
                  </m:oMathPara>
                </a14:m>
                <a:endParaRPr lang="en-US" sz="2400" dirty="0"/>
              </a:p>
              <a:p>
                <a:pPr marL="0" indent="0">
                  <a:buNone/>
                </a:pPr>
                <a:br>
                  <a:rPr lang="en-US" sz="2400" dirty="0"/>
                </a:br>
                <a:endParaRPr lang="en-US" sz="1100" dirty="0"/>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𝐶</m:t>
                          </m:r>
                        </m:e>
                        <m:sub>
                          <m:r>
                            <a:rPr lang="en-US" sz="2400" i="1">
                              <a:latin typeface="Cambria Math"/>
                            </a:rPr>
                            <m:t>𝐴</m:t>
                          </m:r>
                        </m:sub>
                      </m:sSub>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𝑑</m:t>
                          </m:r>
                          <m:d>
                            <m:dPr>
                              <m:ctrlPr>
                                <a:rPr lang="en-US" sz="2400" i="1">
                                  <a:latin typeface="Cambria Math" panose="02040503050406030204" pitchFamily="18" charset="0"/>
                                </a:rPr>
                              </m:ctrlPr>
                            </m:dPr>
                            <m:e>
                              <m:r>
                                <a:rPr lang="en-US" sz="2400" i="1">
                                  <a:latin typeface="Cambria Math"/>
                                </a:rPr>
                                <m:t>𝐴𝐵</m:t>
                              </m:r>
                            </m:e>
                          </m:d>
                          <m:r>
                            <a:rPr lang="en-US" sz="2400" i="1">
                              <a:latin typeface="Cambria Math"/>
                            </a:rPr>
                            <m:t>+</m:t>
                          </m:r>
                          <m:r>
                            <a:rPr lang="en-US" sz="2400" i="1">
                              <a:latin typeface="Cambria Math"/>
                            </a:rPr>
                            <m:t>𝑑</m:t>
                          </m:r>
                          <m:d>
                            <m:dPr>
                              <m:ctrlPr>
                                <a:rPr lang="en-US" sz="2400" i="1">
                                  <a:latin typeface="Cambria Math" panose="02040503050406030204" pitchFamily="18" charset="0"/>
                                </a:rPr>
                              </m:ctrlPr>
                            </m:dPr>
                            <m:e>
                              <m:r>
                                <a:rPr lang="en-US" sz="2400" i="1">
                                  <a:latin typeface="Cambria Math"/>
                                </a:rPr>
                                <m:t>𝐴𝐶</m:t>
                              </m:r>
                            </m:e>
                          </m:d>
                          <m:r>
                            <a:rPr lang="en-US" sz="2400" i="1">
                              <a:latin typeface="Cambria Math"/>
                            </a:rPr>
                            <m:t>+</m:t>
                          </m:r>
                          <m:r>
                            <a:rPr lang="en-US" sz="2400" i="1">
                              <a:latin typeface="Cambria Math"/>
                            </a:rPr>
                            <m:t>𝑑</m:t>
                          </m:r>
                          <m:d>
                            <m:dPr>
                              <m:ctrlPr>
                                <a:rPr lang="en-US" sz="2400" i="1">
                                  <a:latin typeface="Cambria Math" panose="02040503050406030204" pitchFamily="18" charset="0"/>
                                </a:rPr>
                              </m:ctrlPr>
                            </m:dPr>
                            <m:e>
                              <m:r>
                                <a:rPr lang="en-US" sz="2400" i="1">
                                  <a:latin typeface="Cambria Math"/>
                                </a:rPr>
                                <m:t>𝐴𝐷</m:t>
                              </m:r>
                            </m:e>
                          </m:d>
                          <m:r>
                            <a:rPr lang="en-US" sz="2400" i="1">
                              <a:latin typeface="Cambria Math"/>
                            </a:rPr>
                            <m:t>+</m:t>
                          </m:r>
                          <m:r>
                            <a:rPr lang="en-US" sz="2400" i="1">
                              <a:latin typeface="Cambria Math"/>
                            </a:rPr>
                            <m:t>𝑑</m:t>
                          </m:r>
                          <m:d>
                            <m:dPr>
                              <m:ctrlPr>
                                <a:rPr lang="en-US" sz="2400" i="1">
                                  <a:latin typeface="Cambria Math" panose="02040503050406030204" pitchFamily="18" charset="0"/>
                                </a:rPr>
                              </m:ctrlPr>
                            </m:dPr>
                            <m:e>
                              <m:r>
                                <a:rPr lang="en-US" sz="2400" i="1">
                                  <a:latin typeface="Cambria Math"/>
                                </a:rPr>
                                <m:t>𝐴𝐸</m:t>
                              </m:r>
                            </m:e>
                          </m:d>
                          <m:r>
                            <a:rPr lang="en-US" sz="2400" i="1">
                              <a:latin typeface="Cambria Math"/>
                            </a:rPr>
                            <m:t>+</m:t>
                          </m:r>
                          <m:r>
                            <a:rPr lang="en-US" sz="2400" i="1">
                              <a:latin typeface="Cambria Math"/>
                            </a:rPr>
                            <m:t>𝑑</m:t>
                          </m:r>
                          <m:d>
                            <m:dPr>
                              <m:ctrlPr>
                                <a:rPr lang="en-US" sz="2400" i="1">
                                  <a:latin typeface="Cambria Math" panose="02040503050406030204" pitchFamily="18" charset="0"/>
                                </a:rPr>
                              </m:ctrlPr>
                            </m:dPr>
                            <m:e>
                              <m:r>
                                <a:rPr lang="en-US" sz="2400" i="1">
                                  <a:latin typeface="Cambria Math"/>
                                </a:rPr>
                                <m:t>𝐴𝐹</m:t>
                              </m:r>
                            </m:e>
                          </m:d>
                          <m:r>
                            <a:rPr lang="en-US" sz="2400" i="1">
                              <a:latin typeface="Cambria Math"/>
                            </a:rPr>
                            <m:t>+</m:t>
                          </m:r>
                          <m:r>
                            <a:rPr lang="en-US" sz="2400" i="1">
                              <a:latin typeface="Cambria Math"/>
                            </a:rPr>
                            <m:t>𝑑</m:t>
                          </m:r>
                          <m:d>
                            <m:dPr>
                              <m:ctrlPr>
                                <a:rPr lang="en-US" sz="2400" i="1">
                                  <a:latin typeface="Cambria Math" panose="02040503050406030204" pitchFamily="18" charset="0"/>
                                </a:rPr>
                              </m:ctrlPr>
                            </m:dPr>
                            <m:e>
                              <m:r>
                                <a:rPr lang="en-US" sz="2400" i="1">
                                  <a:latin typeface="Cambria Math"/>
                                </a:rPr>
                                <m:t>𝐴𝐺</m:t>
                              </m:r>
                            </m:e>
                          </m:d>
                        </m:den>
                      </m:f>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𝐶</m:t>
                          </m:r>
                        </m:e>
                        <m:sub>
                          <m:r>
                            <a:rPr lang="en-US" sz="2400" i="1">
                              <a:latin typeface="Cambria Math"/>
                            </a:rPr>
                            <m:t>𝐴</m:t>
                          </m:r>
                        </m:sub>
                      </m:sSub>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1+1+1+2+1+2</m:t>
                          </m:r>
                        </m:den>
                      </m:f>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𝐶</m:t>
                          </m:r>
                        </m:e>
                        <m:sub>
                          <m:r>
                            <a:rPr lang="en-US" sz="2400" i="1">
                              <a:latin typeface="Cambria Math"/>
                            </a:rPr>
                            <m:t>𝐴</m:t>
                          </m:r>
                        </m:sub>
                      </m:sSub>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8</m:t>
                          </m:r>
                        </m:den>
                      </m:f>
                      <m:r>
                        <a:rPr lang="en-US" sz="2400" i="1">
                          <a:latin typeface="Cambria Math"/>
                        </a:rPr>
                        <m:t>=0.125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6911" y="1856935"/>
                <a:ext cx="7052018" cy="4460434"/>
              </a:xfrm>
              <a:blipFill>
                <a:blip r:embed="rId2"/>
                <a:stretch>
                  <a:fillRect/>
                </a:stretch>
              </a:blipFill>
            </p:spPr>
            <p:txBody>
              <a:bodyPr/>
              <a:lstStyle/>
              <a:p>
                <a:r>
                  <a:rPr lang="en-US">
                    <a:noFill/>
                  </a:rPr>
                  <a:t> </a:t>
                </a:r>
              </a:p>
            </p:txBody>
          </p:sp>
        </mc:Fallback>
      </mc:AlternateContent>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5990" y="3541544"/>
            <a:ext cx="4419600" cy="277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98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926923" y="1011667"/>
            <a:ext cx="10515600" cy="611905"/>
          </a:xfrm>
        </p:spPr>
        <p:txBody>
          <a:bodyPr>
            <a:normAutofit fontScale="90000"/>
          </a:bodyPr>
          <a:lstStyle/>
          <a:p>
            <a:r>
              <a:rPr lang="en-US" b="1" dirty="0"/>
              <a:t>Closeness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926922" y="1796143"/>
            <a:ext cx="10515601" cy="3830934"/>
          </a:xfrm>
        </p:spPr>
        <p:txBody>
          <a:bodyPr>
            <a:normAutofit/>
          </a:bodyPr>
          <a:lstStyle/>
          <a:p>
            <a:r>
              <a:rPr lang="en-US" altLang="en-US" sz="2800" dirty="0">
                <a:ea typeface="ＭＳ Ｐゴシック" pitchFamily="34" charset="-128"/>
              </a:rPr>
              <a:t>What if it’s not so important to have many direct friends?</a:t>
            </a:r>
          </a:p>
          <a:p>
            <a:endParaRPr lang="en-US" altLang="en-US" sz="2800" dirty="0">
              <a:ea typeface="ＭＳ Ｐゴシック" pitchFamily="34" charset="-128"/>
            </a:endParaRPr>
          </a:p>
          <a:p>
            <a:r>
              <a:rPr lang="en-US" altLang="en-US" sz="2800" dirty="0">
                <a:ea typeface="ＭＳ Ｐゴシック" pitchFamily="34" charset="-128"/>
              </a:rPr>
              <a:t>But one still wants to be in the “middle” of the network by being close to many friends.</a:t>
            </a:r>
          </a:p>
          <a:p>
            <a:pPr marL="0" indent="0">
              <a:buNone/>
            </a:pPr>
            <a:endParaRPr lang="en-US" dirty="0"/>
          </a:p>
        </p:txBody>
      </p:sp>
    </p:spTree>
    <p:extLst>
      <p:ext uri="{BB962C8B-B14F-4D97-AF65-F5344CB8AC3E}">
        <p14:creationId xmlns:p14="http://schemas.microsoft.com/office/powerpoint/2010/main" val="384293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7D8531-AAD2-469B-BBA1-8CC1AE2E2CCC}"/>
              </a:ext>
            </a:extLst>
          </p:cNvPr>
          <p:cNvPicPr>
            <a:picLocks noGrp="1" noChangeAspect="1"/>
          </p:cNvPicPr>
          <p:nvPr>
            <p:ph idx="1"/>
          </p:nvPr>
        </p:nvPicPr>
        <p:blipFill>
          <a:blip r:embed="rId2"/>
          <a:stretch>
            <a:fillRect/>
          </a:stretch>
        </p:blipFill>
        <p:spPr>
          <a:xfrm>
            <a:off x="0" y="1699147"/>
            <a:ext cx="7554686" cy="5158853"/>
          </a:xfrm>
          <a:prstGeom prst="rect">
            <a:avLst/>
          </a:prstGeom>
        </p:spPr>
      </p:pic>
      <p:sp>
        <p:nvSpPr>
          <p:cNvPr id="5" name="Rectangle 4">
            <a:extLst>
              <a:ext uri="{FF2B5EF4-FFF2-40B4-BE49-F238E27FC236}">
                <a16:creationId xmlns:a16="http://schemas.microsoft.com/office/drawing/2014/main" id="{757FBEC7-B67A-4B78-A336-F8B441C66F26}"/>
              </a:ext>
            </a:extLst>
          </p:cNvPr>
          <p:cNvSpPr/>
          <p:nvPr/>
        </p:nvSpPr>
        <p:spPr>
          <a:xfrm>
            <a:off x="104384" y="67931"/>
            <a:ext cx="11870498" cy="1631216"/>
          </a:xfrm>
          <a:prstGeom prst="rect">
            <a:avLst/>
          </a:prstGeom>
        </p:spPr>
        <p:txBody>
          <a:bodyPr wrap="square">
            <a:spAutoFit/>
          </a:bodyPr>
          <a:lstStyle/>
          <a:p>
            <a:r>
              <a:rPr lang="en-US" sz="2000" dirty="0"/>
              <a:t>Let’s suppose that in the friend’s graph, each link/edge had a weight (attribute) of 1 minute associated with it i.e., it would take 1 minute to transmit information from a node to its neighboring node such as A to B or B to C. </a:t>
            </a:r>
          </a:p>
          <a:p>
            <a:endParaRPr lang="en-US" sz="2000" dirty="0"/>
          </a:p>
          <a:p>
            <a:r>
              <a:rPr lang="en-US" sz="2000" dirty="0"/>
              <a:t>We want to send a piece of specific information (information will be different for each node) to each node of the graph and need to select a node in the graph that can transmit it quickly to all the nodes in the network.</a:t>
            </a:r>
          </a:p>
        </p:txBody>
      </p:sp>
      <p:sp>
        <p:nvSpPr>
          <p:cNvPr id="6" name="Rectangle 5">
            <a:extLst>
              <a:ext uri="{FF2B5EF4-FFF2-40B4-BE49-F238E27FC236}">
                <a16:creationId xmlns:a16="http://schemas.microsoft.com/office/drawing/2014/main" id="{D76966A7-71CF-48BC-99AC-108A93063E3C}"/>
              </a:ext>
            </a:extLst>
          </p:cNvPr>
          <p:cNvSpPr/>
          <p:nvPr/>
        </p:nvSpPr>
        <p:spPr>
          <a:xfrm>
            <a:off x="5878881" y="1863912"/>
            <a:ext cx="6096000" cy="646331"/>
          </a:xfrm>
          <a:prstGeom prst="rect">
            <a:avLst/>
          </a:prstGeom>
        </p:spPr>
        <p:txBody>
          <a:bodyPr wrap="square">
            <a:spAutoFit/>
          </a:bodyPr>
          <a:lstStyle/>
          <a:p>
            <a:pPr algn="ctr"/>
            <a:r>
              <a:rPr lang="en-US" b="1" dirty="0"/>
              <a:t>Calculate the Closeness Centrality measure for all the nodes in the network.</a:t>
            </a:r>
          </a:p>
        </p:txBody>
      </p:sp>
      <p:sp>
        <p:nvSpPr>
          <p:cNvPr id="7" name="Rectangle 6">
            <a:extLst>
              <a:ext uri="{FF2B5EF4-FFF2-40B4-BE49-F238E27FC236}">
                <a16:creationId xmlns:a16="http://schemas.microsoft.com/office/drawing/2014/main" id="{613C7224-D5EC-47AD-AF27-76E1BFC85299}"/>
              </a:ext>
            </a:extLst>
          </p:cNvPr>
          <p:cNvSpPr/>
          <p:nvPr/>
        </p:nvSpPr>
        <p:spPr>
          <a:xfrm>
            <a:off x="6215743" y="2510243"/>
            <a:ext cx="5759138" cy="1477328"/>
          </a:xfrm>
          <a:prstGeom prst="rect">
            <a:avLst/>
          </a:prstGeom>
        </p:spPr>
        <p:txBody>
          <a:bodyPr wrap="square">
            <a:spAutoFit/>
          </a:bodyPr>
          <a:lstStyle/>
          <a:p>
            <a:pPr algn="just"/>
            <a:r>
              <a:rPr lang="en-US" dirty="0"/>
              <a:t>If select node A, the information can reach all the nodes by traversing 17 edges (i.e., starting at A, information can be transmitted to all nodes in 17 minutes)</a:t>
            </a:r>
          </a:p>
          <a:p>
            <a:pPr algn="just"/>
            <a:r>
              <a:rPr lang="en-US" dirty="0"/>
              <a:t>Node L, where it would take 33 minutes to transmit the information to all nodes.</a:t>
            </a:r>
          </a:p>
        </p:txBody>
      </p:sp>
    </p:spTree>
    <p:extLst>
      <p:ext uri="{BB962C8B-B14F-4D97-AF65-F5344CB8AC3E}">
        <p14:creationId xmlns:p14="http://schemas.microsoft.com/office/powerpoint/2010/main" val="3555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 calcmode="lin" valueType="num">
                                      <p:cBhvr additive="base">
                                        <p:cTn id="2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926923" y="1011667"/>
            <a:ext cx="10515600" cy="611905"/>
          </a:xfrm>
        </p:spPr>
        <p:txBody>
          <a:bodyPr>
            <a:normAutofit fontScale="90000"/>
          </a:bodyPr>
          <a:lstStyle/>
          <a:p>
            <a:r>
              <a:rPr lang="en-US" b="1" dirty="0"/>
              <a:t>Closeness Centrality</a:t>
            </a:r>
            <a:endParaRPr lang="en-US" dirty="0"/>
          </a:p>
        </p:txBody>
      </p:sp>
      <p:pic>
        <p:nvPicPr>
          <p:cNvPr id="5" name="Content Placeholder 4">
            <a:extLst>
              <a:ext uri="{FF2B5EF4-FFF2-40B4-BE49-F238E27FC236}">
                <a16:creationId xmlns:a16="http://schemas.microsoft.com/office/drawing/2014/main" id="{7BEE6EF2-4D0C-4C2F-83BB-4324B0CBA43A}"/>
              </a:ext>
            </a:extLst>
          </p:cNvPr>
          <p:cNvPicPr>
            <a:picLocks noGrp="1" noChangeAspect="1"/>
          </p:cNvPicPr>
          <p:nvPr>
            <p:ph idx="1"/>
          </p:nvPr>
        </p:nvPicPr>
        <p:blipFill>
          <a:blip r:embed="rId2"/>
          <a:stretch>
            <a:fillRect/>
          </a:stretch>
        </p:blipFill>
        <p:spPr>
          <a:xfrm>
            <a:off x="3806024" y="1795463"/>
            <a:ext cx="4579952" cy="4915353"/>
          </a:xfrm>
          <a:prstGeom prst="rect">
            <a:avLst/>
          </a:prstGeom>
        </p:spPr>
      </p:pic>
    </p:spTree>
    <p:extLst>
      <p:ext uri="{BB962C8B-B14F-4D97-AF65-F5344CB8AC3E}">
        <p14:creationId xmlns:p14="http://schemas.microsoft.com/office/powerpoint/2010/main" val="3743962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ea typeface="ＭＳ Ｐゴシック" pitchFamily="34" charset="-128"/>
              </a:rPr>
              <a:t>Closeness centrality</a:t>
            </a:r>
          </a:p>
        </p:txBody>
      </p:sp>
      <p:sp>
        <p:nvSpPr>
          <p:cNvPr id="3" name="Content Placeholder 2"/>
          <p:cNvSpPr>
            <a:spLocks noGrp="1"/>
          </p:cNvSpPr>
          <p:nvPr>
            <p:ph idx="1"/>
          </p:nvPr>
        </p:nvSpPr>
        <p:spPr>
          <a:xfrm>
            <a:off x="0" y="2004919"/>
            <a:ext cx="12192000" cy="4269272"/>
          </a:xfrm>
        </p:spPr>
        <p:txBody>
          <a:bodyPr/>
          <a:lstStyle/>
          <a:p>
            <a:r>
              <a:rPr lang="en-US" altLang="en-US" dirty="0">
                <a:ea typeface="ＭＳ Ｐゴシック" pitchFamily="34" charset="-128"/>
              </a:rPr>
              <a:t>Closeness centrality indicates how close a node is to all other nodes in the network. </a:t>
            </a:r>
          </a:p>
          <a:p>
            <a:endParaRPr lang="en-US" altLang="en-US" dirty="0">
              <a:ea typeface="ＭＳ Ｐゴシック" pitchFamily="34" charset="-128"/>
            </a:endParaRPr>
          </a:p>
          <a:p>
            <a:r>
              <a:rPr lang="en-US" altLang="en-US" dirty="0">
                <a:ea typeface="ＭＳ Ｐゴシック" pitchFamily="34" charset="-128"/>
              </a:rPr>
              <a:t>It is calculated as the sum of the shortest path length from the node to every other node in the network. </a:t>
            </a:r>
          </a:p>
          <a:p>
            <a:endParaRPr lang="en-US" altLang="en-US" dirty="0">
              <a:ea typeface="ＭＳ Ｐゴシック" pitchFamily="34" charset="-128"/>
            </a:endParaRPr>
          </a:p>
          <a:p>
            <a:r>
              <a:rPr lang="en-US" altLang="en-US" dirty="0">
                <a:ea typeface="ＭＳ Ｐゴシック" pitchFamily="34" charset="-128"/>
              </a:rPr>
              <a:t>Consider Figure</a:t>
            </a:r>
            <a:endParaRPr lang="en-US" altLang="en-US" b="1" dirty="0">
              <a:ea typeface="ＭＳ Ｐゴシック" pitchFamily="34" charset="-128"/>
            </a:endParaRP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3758CB3-8115-428F-85B0-2A01C508409F}" type="slidenum">
              <a:rPr lang="en-US" altLang="en-US" smtClean="0">
                <a:solidFill>
                  <a:prstClr val="black"/>
                </a:solidFill>
              </a:rPr>
              <a:pPr eaLnBrk="1" hangingPunct="1"/>
              <a:t>26</a:t>
            </a:fld>
            <a:endParaRPr lang="en-US" altLang="en-US">
              <a:solidFill>
                <a:prstClr val="black"/>
              </a:solidFill>
            </a:endParaRPr>
          </a:p>
        </p:txBody>
      </p:sp>
      <p:pic>
        <p:nvPicPr>
          <p:cNvPr id="1026" name="Picture 2" descr="https://ars.els-cdn.com/content/image/3-s2.0-B9780124055315000031-f03-04-9780124055315.jpg">
            <a:extLst>
              <a:ext uri="{FF2B5EF4-FFF2-40B4-BE49-F238E27FC236}">
                <a16:creationId xmlns:a16="http://schemas.microsoft.com/office/drawing/2014/main" id="{D3EDDFA8-9643-4E2E-BF90-55D1C613B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25" y="3807729"/>
            <a:ext cx="356235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135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ea typeface="ＭＳ Ｐゴシック" pitchFamily="34" charset="-128"/>
              </a:rPr>
              <a:t>Closeness centrality</a:t>
            </a:r>
          </a:p>
        </p:txBody>
      </p:sp>
      <p:sp>
        <p:nvSpPr>
          <p:cNvPr id="3" name="Content Placeholder 2"/>
          <p:cNvSpPr>
            <a:spLocks noGrp="1"/>
          </p:cNvSpPr>
          <p:nvPr>
            <p:ph idx="1"/>
          </p:nvPr>
        </p:nvSpPr>
        <p:spPr>
          <a:xfrm>
            <a:off x="0" y="2004919"/>
            <a:ext cx="12192000" cy="4269272"/>
          </a:xfrm>
        </p:spPr>
        <p:txBody>
          <a:bodyPr>
            <a:normAutofit fontScale="70000" lnSpcReduction="20000"/>
          </a:bodyPr>
          <a:lstStyle/>
          <a:p>
            <a:r>
              <a:rPr lang="en-US" altLang="en-US" dirty="0">
                <a:ea typeface="ＭＳ Ｐゴシック" pitchFamily="34" charset="-128"/>
              </a:rPr>
              <a:t>Let’s start by computing the average shortest path length of node D. Following Table shows each node and the length of the shortest path from D.</a:t>
            </a:r>
          </a:p>
          <a:p>
            <a:endParaRPr lang="en-US" altLang="en-US" dirty="0">
              <a:ea typeface="ＭＳ Ｐゴシック" pitchFamily="34" charset="-128"/>
            </a:endParaRPr>
          </a:p>
          <a:p>
            <a:r>
              <a:rPr lang="en-US" altLang="en-US" dirty="0">
                <a:ea typeface="ＭＳ Ｐゴシック" pitchFamily="34" charset="-128"/>
              </a:rPr>
              <a:t>The Shortest Path Lengths from D to each Other Node in the Network</a:t>
            </a:r>
          </a:p>
          <a:p>
            <a:endParaRPr lang="en-US" altLang="en-US" dirty="0">
              <a:ea typeface="ＭＳ Ｐゴシック" pitchFamily="34" charset="-128"/>
            </a:endParaRPr>
          </a:p>
          <a:p>
            <a:r>
              <a:rPr lang="en-US" altLang="en-US" dirty="0">
                <a:ea typeface="ＭＳ Ｐゴシック" pitchFamily="34" charset="-128"/>
              </a:rPr>
              <a:t>Node	Shortest Path from D</a:t>
            </a:r>
          </a:p>
          <a:p>
            <a:r>
              <a:rPr lang="en-US" altLang="en-US" dirty="0">
                <a:ea typeface="ＭＳ Ｐゴシック" pitchFamily="34" charset="-128"/>
              </a:rPr>
              <a:t>A	3 (D–C–B–A)</a:t>
            </a:r>
          </a:p>
          <a:p>
            <a:r>
              <a:rPr lang="en-US" altLang="en-US" dirty="0">
                <a:ea typeface="ＭＳ Ｐゴシック" pitchFamily="34" charset="-128"/>
              </a:rPr>
              <a:t>B	2</a:t>
            </a:r>
          </a:p>
          <a:p>
            <a:r>
              <a:rPr lang="en-US" altLang="en-US" dirty="0">
                <a:ea typeface="ＭＳ Ｐゴシック" pitchFamily="34" charset="-128"/>
              </a:rPr>
              <a:t>C	1</a:t>
            </a:r>
          </a:p>
          <a:p>
            <a:r>
              <a:rPr lang="en-US" altLang="en-US" dirty="0">
                <a:ea typeface="ＭＳ Ｐゴシック" pitchFamily="34" charset="-128"/>
              </a:rPr>
              <a:t>E	1</a:t>
            </a:r>
          </a:p>
          <a:p>
            <a:r>
              <a:rPr lang="en-US" altLang="en-US" dirty="0">
                <a:ea typeface="ＭＳ Ｐゴシック" pitchFamily="34" charset="-128"/>
              </a:rPr>
              <a:t>F	2</a:t>
            </a:r>
          </a:p>
          <a:p>
            <a:r>
              <a:rPr lang="en-US" altLang="en-US" dirty="0">
                <a:ea typeface="ＭＳ Ｐゴシック" pitchFamily="34" charset="-128"/>
              </a:rPr>
              <a:t>G	2</a:t>
            </a:r>
          </a:p>
          <a:p>
            <a:r>
              <a:rPr lang="en-US" altLang="en-US" dirty="0">
                <a:ea typeface="ＭＳ Ｐゴシック" pitchFamily="34" charset="-128"/>
              </a:rPr>
              <a:t>H	1</a:t>
            </a:r>
          </a:p>
          <a:p>
            <a:r>
              <a:rPr lang="en-US" altLang="en-US" b="1" dirty="0">
                <a:ea typeface="ＭＳ Ｐゴシック" pitchFamily="34" charset="-128"/>
              </a:rPr>
              <a:t>Sum of shortest paths length form D = 12</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3758CB3-8115-428F-85B0-2A01C508409F}" type="slidenum">
              <a:rPr lang="en-US" altLang="en-US" smtClean="0">
                <a:solidFill>
                  <a:prstClr val="black"/>
                </a:solidFill>
              </a:rPr>
              <a:pPr eaLnBrk="1" hangingPunct="1"/>
              <a:t>27</a:t>
            </a:fld>
            <a:endParaRPr lang="en-US" altLang="en-US">
              <a:solidFill>
                <a:prstClr val="black"/>
              </a:solidFill>
            </a:endParaRPr>
          </a:p>
        </p:txBody>
      </p:sp>
      <p:pic>
        <p:nvPicPr>
          <p:cNvPr id="6" name="Picture 2" descr="https://ars.els-cdn.com/content/image/3-s2.0-B9780124055315000031-f03-04-9780124055315.jpg">
            <a:extLst>
              <a:ext uri="{FF2B5EF4-FFF2-40B4-BE49-F238E27FC236}">
                <a16:creationId xmlns:a16="http://schemas.microsoft.com/office/drawing/2014/main" id="{2D867DC7-0EAC-4344-A95D-289AB8E8A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05" y="3737390"/>
            <a:ext cx="356235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27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ea typeface="ＭＳ Ｐゴシック" pitchFamily="34" charset="-128"/>
              </a:rPr>
              <a:t>Closeness centrality</a:t>
            </a:r>
          </a:p>
        </p:txBody>
      </p:sp>
      <p:sp>
        <p:nvSpPr>
          <p:cNvPr id="3" name="Content Placeholder 2"/>
          <p:cNvSpPr>
            <a:spLocks noGrp="1"/>
          </p:cNvSpPr>
          <p:nvPr>
            <p:ph idx="1"/>
          </p:nvPr>
        </p:nvSpPr>
        <p:spPr>
          <a:xfrm>
            <a:off x="0" y="1765495"/>
            <a:ext cx="12192000" cy="4480559"/>
          </a:xfrm>
        </p:spPr>
        <p:txBody>
          <a:bodyPr>
            <a:noAutofit/>
          </a:bodyPr>
          <a:lstStyle/>
          <a:p>
            <a:r>
              <a:rPr lang="en-US" altLang="en-US" sz="1200" dirty="0">
                <a:ea typeface="ＭＳ Ｐゴシック" pitchFamily="34" charset="-128"/>
              </a:rPr>
              <a:t>Now repeat this for node A. This is shown in following Table.</a:t>
            </a:r>
          </a:p>
          <a:p>
            <a:endParaRPr lang="en-US" altLang="en-US" sz="1200" dirty="0">
              <a:ea typeface="ＭＳ Ｐゴシック" pitchFamily="34" charset="-128"/>
            </a:endParaRPr>
          </a:p>
          <a:p>
            <a:r>
              <a:rPr lang="en-US" altLang="en-US" sz="1200" dirty="0">
                <a:ea typeface="ＭＳ Ｐゴシック" pitchFamily="34" charset="-128"/>
              </a:rPr>
              <a:t>The Shortest Path Length from node A to Every Other Node in the Network</a:t>
            </a:r>
          </a:p>
          <a:p>
            <a:r>
              <a:rPr lang="en-US" altLang="en-US" sz="1200" dirty="0">
                <a:ea typeface="ＭＳ Ｐゴシック" pitchFamily="34" charset="-128"/>
              </a:rPr>
              <a:t>Node	Shortest Path from A</a:t>
            </a:r>
          </a:p>
          <a:p>
            <a:r>
              <a:rPr lang="en-US" altLang="en-US" sz="1200" dirty="0">
                <a:ea typeface="ＭＳ Ｐゴシック" pitchFamily="34" charset="-128"/>
              </a:rPr>
              <a:t>B	1</a:t>
            </a:r>
          </a:p>
          <a:p>
            <a:r>
              <a:rPr lang="en-US" altLang="en-US" sz="1200" dirty="0">
                <a:ea typeface="ＭＳ Ｐゴシック" pitchFamily="34" charset="-128"/>
              </a:rPr>
              <a:t>C	2</a:t>
            </a:r>
          </a:p>
          <a:p>
            <a:r>
              <a:rPr lang="en-US" altLang="en-US" sz="1200" dirty="0">
                <a:ea typeface="ＭＳ Ｐゴシック" pitchFamily="34" charset="-128"/>
              </a:rPr>
              <a:t>D	3</a:t>
            </a:r>
          </a:p>
          <a:p>
            <a:r>
              <a:rPr lang="en-US" altLang="en-US" sz="1200" dirty="0">
                <a:ea typeface="ＭＳ Ｐゴシック" pitchFamily="34" charset="-128"/>
              </a:rPr>
              <a:t>E	4</a:t>
            </a:r>
          </a:p>
          <a:p>
            <a:r>
              <a:rPr lang="en-US" altLang="en-US" sz="1200" dirty="0">
                <a:ea typeface="ＭＳ Ｐゴシック" pitchFamily="34" charset="-128"/>
              </a:rPr>
              <a:t>F	5</a:t>
            </a:r>
          </a:p>
          <a:p>
            <a:r>
              <a:rPr lang="en-US" altLang="en-US" sz="1200" dirty="0">
                <a:ea typeface="ＭＳ Ｐゴシック" pitchFamily="34" charset="-128"/>
              </a:rPr>
              <a:t>G	5</a:t>
            </a:r>
          </a:p>
          <a:p>
            <a:r>
              <a:rPr lang="en-US" altLang="en-US" sz="1200" dirty="0">
                <a:ea typeface="ＭＳ Ｐゴシック" pitchFamily="34" charset="-128"/>
              </a:rPr>
              <a:t>H	4</a:t>
            </a:r>
          </a:p>
          <a:p>
            <a:r>
              <a:rPr lang="en-US" altLang="en-US" sz="1200" dirty="0">
                <a:ea typeface="ＭＳ Ｐゴシック" pitchFamily="34" charset="-128"/>
              </a:rPr>
              <a:t>Here, the sum of shortest path length is = 24</a:t>
            </a:r>
          </a:p>
          <a:p>
            <a:r>
              <a:rPr lang="en-US" sz="1200" b="1" dirty="0"/>
              <a:t>node D is more central by this measure.</a:t>
            </a:r>
            <a:endParaRPr lang="en-US" altLang="en-US" sz="1200" b="1" dirty="0">
              <a:ea typeface="ＭＳ Ｐゴシック" pitchFamily="34" charset="-128"/>
            </a:endParaRP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3758CB3-8115-428F-85B0-2A01C508409F}" type="slidenum">
              <a:rPr lang="en-US" altLang="en-US" smtClean="0">
                <a:solidFill>
                  <a:prstClr val="black"/>
                </a:solidFill>
              </a:rPr>
              <a:pPr eaLnBrk="1" hangingPunct="1"/>
              <a:t>28</a:t>
            </a:fld>
            <a:endParaRPr lang="en-US" altLang="en-US">
              <a:solidFill>
                <a:prstClr val="black"/>
              </a:solidFill>
            </a:endParaRPr>
          </a:p>
        </p:txBody>
      </p:sp>
      <p:pic>
        <p:nvPicPr>
          <p:cNvPr id="6" name="Picture 2" descr="https://ars.els-cdn.com/content/image/3-s2.0-B9780124055315000031-f03-04-9780124055315.jpg">
            <a:extLst>
              <a:ext uri="{FF2B5EF4-FFF2-40B4-BE49-F238E27FC236}">
                <a16:creationId xmlns:a16="http://schemas.microsoft.com/office/drawing/2014/main" id="{2D867DC7-0EAC-4344-A95D-289AB8E8A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05" y="3737390"/>
            <a:ext cx="356235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424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closeness centrality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a:rPr>
                                <m:t>𝐶</m:t>
                              </m:r>
                            </m:e>
                            <m:sup>
                              <m:r>
                                <a:rPr lang="en-US" b="0" i="1" smtClean="0">
                                  <a:latin typeface="Cambria Math"/>
                                </a:rPr>
                                <m:t>𝑛𝑜𝑟𝑚𝑎𝑙𝑖𝑧𝑒𝑑</m:t>
                              </m:r>
                            </m:sup>
                          </m:sSup>
                        </m:e>
                        <m:sub>
                          <m:r>
                            <a:rPr lang="en-US" b="0" i="1" smtClean="0">
                              <a:latin typeface="Cambria Math"/>
                            </a:rPr>
                            <m:t>𝑖</m:t>
                          </m:r>
                        </m:sub>
                      </m:sSub>
                      <m:r>
                        <a:rPr lang="en-US" i="1">
                          <a:latin typeface="Cambria Math"/>
                        </a:rPr>
                        <m:t>=</m:t>
                      </m:r>
                      <m:f>
                        <m:fPr>
                          <m:ctrlPr>
                            <a:rPr lang="en-US" i="1">
                              <a:latin typeface="Cambria Math" panose="02040503050406030204" pitchFamily="18" charset="0"/>
                            </a:rPr>
                          </m:ctrlPr>
                        </m:fPr>
                        <m:num>
                          <m:r>
                            <a:rPr lang="en-US" i="1">
                              <a:latin typeface="Cambria Math"/>
                            </a:rPr>
                            <m:t>𝑛</m:t>
                          </m:r>
                          <m:r>
                            <a:rPr lang="en-US" i="1">
                              <a:latin typeface="Cambria Math"/>
                            </a:rPr>
                            <m:t>−1</m:t>
                          </m:r>
                        </m:num>
                        <m:den>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𝑛</m:t>
                              </m:r>
                            </m:sup>
                            <m:e>
                              <m:r>
                                <a:rPr lang="en-US" i="1">
                                  <a:latin typeface="Cambria Math"/>
                                </a:rPr>
                                <m:t>𝑑</m:t>
                              </m:r>
                              <m:d>
                                <m:dPr>
                                  <m:ctrlPr>
                                    <a:rPr lang="en-US" i="1">
                                      <a:latin typeface="Cambria Math" panose="02040503050406030204" pitchFamily="18" charset="0"/>
                                    </a:rPr>
                                  </m:ctrlPr>
                                </m:dPr>
                                <m:e>
                                  <m:r>
                                    <a:rPr lang="en-US" b="0" i="1" smtClean="0">
                                      <a:latin typeface="Cambria Math"/>
                                    </a:rPr>
                                    <m:t>𝑖</m:t>
                                  </m:r>
                                  <m:r>
                                    <a:rPr lang="en-US" i="1">
                                      <a:latin typeface="Cambria Math"/>
                                    </a:rPr>
                                    <m:t>,</m:t>
                                  </m:r>
                                  <m:r>
                                    <a:rPr lang="en-US" b="0" i="1" smtClean="0">
                                      <a:latin typeface="Cambria Math"/>
                                    </a:rPr>
                                    <m:t>𝑗</m:t>
                                  </m:r>
                                  <m:r>
                                    <a:rPr lang="en-US" i="1" smtClean="0">
                                      <a:latin typeface="Cambria Math"/>
                                    </a:rPr>
                                    <m:t> </m:t>
                                  </m:r>
                                </m:e>
                              </m:d>
                            </m:e>
                          </m:nary>
                        </m:den>
                      </m:f>
                    </m:oMath>
                  </m:oMathPara>
                </a14:m>
                <a:endParaRPr lang="en-US" dirty="0"/>
              </a:p>
              <a:p>
                <a:pPr marL="0" indent="0">
                  <a:spcAft>
                    <a:spcPts val="1200"/>
                  </a:spcAft>
                  <a:buNone/>
                </a:pPr>
                <a:r>
                  <a:rPr lang="en-US" dirty="0"/>
                  <a:t>where </a:t>
                </a:r>
                <a:r>
                  <a:rPr lang="en-US" i="1" dirty="0"/>
                  <a:t>n</a:t>
                </a:r>
                <a:r>
                  <a:rPr lang="en-US" dirty="0"/>
                  <a:t> is number of vertices in the graph.</a:t>
                </a:r>
              </a:p>
              <a:p>
                <a:pPr marL="0" indent="0">
                  <a:spcAft>
                    <a:spcPts val="1200"/>
                  </a:spcAft>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15"/>
                </a:stretch>
              </a:blipFill>
            </p:spPr>
            <p:txBody>
              <a:bodyPr/>
              <a:lstStyle/>
              <a:p>
                <a:r>
                  <a:rPr lang="en-PK">
                    <a:noFill/>
                  </a:rPr>
                  <a:t> </a:t>
                </a:r>
              </a:p>
            </p:txBody>
          </p:sp>
        </mc:Fallback>
      </mc:AlternateContent>
      <p:sp>
        <p:nvSpPr>
          <p:cNvPr id="4" name="Slide Number Placeholder 3"/>
          <p:cNvSpPr>
            <a:spLocks noGrp="1"/>
          </p:cNvSpPr>
          <p:nvPr>
            <p:ph type="sldNum" sz="quarter" idx="12"/>
          </p:nvPr>
        </p:nvSpPr>
        <p:spPr/>
        <p:txBody>
          <a:bodyPr/>
          <a:lstStyle/>
          <a:p>
            <a:pPr>
              <a:defRPr/>
            </a:pPr>
            <a:fld id="{640B6591-407E-4742-9513-3BA6198A5F88}" type="slidenum">
              <a:rPr lang="en-US" smtClean="0">
                <a:solidFill>
                  <a:prstClr val="black"/>
                </a:solidFill>
              </a:rPr>
              <a:pPr>
                <a:defRPr/>
              </a:pPr>
              <a:t>29</a:t>
            </a:fld>
            <a:endParaRPr lang="en-US" dirty="0">
              <a:solidFill>
                <a:prstClr val="black"/>
              </a:solidFill>
            </a:endParaRPr>
          </a:p>
        </p:txBody>
      </p:sp>
    </p:spTree>
    <p:extLst>
      <p:ext uri="{BB962C8B-B14F-4D97-AF65-F5344CB8AC3E}">
        <p14:creationId xmlns:p14="http://schemas.microsoft.com/office/powerpoint/2010/main" val="398613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7D8531-AAD2-469B-BBA1-8CC1AE2E2CCC}"/>
              </a:ext>
            </a:extLst>
          </p:cNvPr>
          <p:cNvPicPr>
            <a:picLocks noGrp="1" noChangeAspect="1"/>
          </p:cNvPicPr>
          <p:nvPr>
            <p:ph idx="1"/>
          </p:nvPr>
        </p:nvPicPr>
        <p:blipFill>
          <a:blip r:embed="rId2"/>
          <a:stretch>
            <a:fillRect/>
          </a:stretch>
        </p:blipFill>
        <p:spPr>
          <a:xfrm>
            <a:off x="0" y="174172"/>
            <a:ext cx="8465406" cy="6030686"/>
          </a:xfrm>
          <a:prstGeom prst="rect">
            <a:avLst/>
          </a:prstGeom>
        </p:spPr>
      </p:pic>
      <p:sp>
        <p:nvSpPr>
          <p:cNvPr id="5" name="Rectangle 4">
            <a:extLst>
              <a:ext uri="{FF2B5EF4-FFF2-40B4-BE49-F238E27FC236}">
                <a16:creationId xmlns:a16="http://schemas.microsoft.com/office/drawing/2014/main" id="{2C348EEE-025B-4A22-86E9-31CCA13C583A}"/>
              </a:ext>
            </a:extLst>
          </p:cNvPr>
          <p:cNvSpPr/>
          <p:nvPr/>
        </p:nvSpPr>
        <p:spPr>
          <a:xfrm>
            <a:off x="5948223" y="306593"/>
            <a:ext cx="6096000" cy="1200329"/>
          </a:xfrm>
          <a:prstGeom prst="rect">
            <a:avLst/>
          </a:prstGeom>
        </p:spPr>
        <p:txBody>
          <a:bodyPr>
            <a:spAutoFit/>
          </a:bodyPr>
          <a:lstStyle/>
          <a:p>
            <a:pPr algn="just"/>
            <a:r>
              <a:rPr lang="en-US" dirty="0"/>
              <a:t>A graph of friends where the node/entity such as A,B etc. depicts a particular individual and a link (also known as an edge) between any two individuals depicts a relation (“friendship” in this case) between them.</a:t>
            </a:r>
          </a:p>
        </p:txBody>
      </p:sp>
      <p:sp>
        <p:nvSpPr>
          <p:cNvPr id="6" name="Rectangle 5">
            <a:extLst>
              <a:ext uri="{FF2B5EF4-FFF2-40B4-BE49-F238E27FC236}">
                <a16:creationId xmlns:a16="http://schemas.microsoft.com/office/drawing/2014/main" id="{F81E037B-5C04-4DDC-8D8D-A3B997381DE8}"/>
              </a:ext>
            </a:extLst>
          </p:cNvPr>
          <p:cNvSpPr/>
          <p:nvPr/>
        </p:nvSpPr>
        <p:spPr>
          <a:xfrm>
            <a:off x="5948223" y="1878829"/>
            <a:ext cx="6096000" cy="646331"/>
          </a:xfrm>
          <a:prstGeom prst="rect">
            <a:avLst/>
          </a:prstGeom>
        </p:spPr>
        <p:txBody>
          <a:bodyPr>
            <a:spAutoFit/>
          </a:bodyPr>
          <a:lstStyle/>
          <a:p>
            <a:r>
              <a:rPr lang="en-US" dirty="0"/>
              <a:t>By simply looking at the graph, one can analyze that A and B have a common friend C, which is not friends with D. </a:t>
            </a:r>
          </a:p>
        </p:txBody>
      </p:sp>
    </p:spTree>
    <p:extLst>
      <p:ext uri="{BB962C8B-B14F-4D97-AF65-F5344CB8AC3E}">
        <p14:creationId xmlns:p14="http://schemas.microsoft.com/office/powerpoint/2010/main" val="95621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ea typeface="ＭＳ Ｐゴシック" pitchFamily="34" charset="-128"/>
              </a:rPr>
              <a:t>Closeness centrality - Limitations</a:t>
            </a:r>
          </a:p>
        </p:txBody>
      </p:sp>
      <p:sp>
        <p:nvSpPr>
          <p:cNvPr id="3" name="Content Placeholder 2"/>
          <p:cNvSpPr>
            <a:spLocks noGrp="1"/>
          </p:cNvSpPr>
          <p:nvPr>
            <p:ph idx="1"/>
          </p:nvPr>
        </p:nvSpPr>
        <p:spPr>
          <a:xfrm>
            <a:off x="1165048" y="2004919"/>
            <a:ext cx="8229600" cy="2848161"/>
          </a:xfrm>
        </p:spPr>
        <p:txBody>
          <a:bodyPr/>
          <a:lstStyle/>
          <a:p>
            <a:r>
              <a:rPr lang="en-US" altLang="en-US" dirty="0">
                <a:ea typeface="ＭＳ Ｐゴシック" pitchFamily="34" charset="-128"/>
              </a:rPr>
              <a:t>In a typical network the closeness centrality might span a factor of five or less</a:t>
            </a:r>
          </a:p>
          <a:p>
            <a:pPr lvl="1"/>
            <a:r>
              <a:rPr lang="en-US" altLang="en-US" dirty="0">
                <a:ea typeface="ＭＳ Ｐゴシック" pitchFamily="34" charset="-128"/>
              </a:rPr>
              <a:t>It is difficult to distinguish between central and less central vertices</a:t>
            </a:r>
          </a:p>
          <a:p>
            <a:pPr lvl="1"/>
            <a:r>
              <a:rPr lang="en-US" altLang="en-US" dirty="0">
                <a:ea typeface="ＭＳ Ｐゴシック" pitchFamily="34" charset="-128"/>
              </a:rPr>
              <a:t>a small change in network might considerably affect the centrality order</a:t>
            </a:r>
          </a:p>
          <a:p>
            <a:r>
              <a:rPr lang="en-US" altLang="en-US" dirty="0">
                <a:ea typeface="ＭＳ Ｐゴシック" pitchFamily="34" charset="-128"/>
              </a:rPr>
              <a:t>Even small changes in the network can change the value substantially</a:t>
            </a:r>
          </a:p>
          <a:p>
            <a:r>
              <a:rPr lang="en-US" altLang="en-US" b="1" dirty="0">
                <a:ea typeface="ＭＳ Ｐゴシック" pitchFamily="34" charset="-128"/>
              </a:rPr>
              <a:t>What happens if the network is disconnected?</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3758CB3-8115-428F-85B0-2A01C508409F}" type="slidenum">
              <a:rPr lang="en-US" altLang="en-US" smtClean="0">
                <a:solidFill>
                  <a:prstClr val="black"/>
                </a:solidFill>
              </a:rPr>
              <a:pPr eaLnBrk="1" hangingPunct="1"/>
              <a:t>30</a:t>
            </a:fld>
            <a:endParaRPr lang="en-US" altLang="en-US">
              <a:solidFill>
                <a:prstClr val="black"/>
              </a:solidFill>
            </a:endParaRPr>
          </a:p>
        </p:txBody>
      </p:sp>
      <mc:AlternateContent xmlns:mc="http://schemas.openxmlformats.org/markup-compatibility/2006" xmlns:a14="http://schemas.microsoft.com/office/drawing/2010/main">
        <mc:Choice Requires="a14">
          <p:sp>
            <p:nvSpPr>
              <p:cNvPr id="5" name="Rectangle 4"/>
              <p:cNvSpPr/>
              <p:nvPr/>
            </p:nvSpPr>
            <p:spPr>
              <a:xfrm>
                <a:off x="4644231" y="4680711"/>
                <a:ext cx="2025939" cy="882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2060"/>
                              </a:solidFill>
                              <a:latin typeface="Cambria Math" panose="02040503050406030204" pitchFamily="18" charset="0"/>
                            </a:rPr>
                          </m:ctrlPr>
                        </m:sSubPr>
                        <m:e>
                          <m:r>
                            <a:rPr lang="en-US" b="1" i="1">
                              <a:solidFill>
                                <a:srgbClr val="002060"/>
                              </a:solidFill>
                              <a:latin typeface="Cambria Math"/>
                            </a:rPr>
                            <m:t>𝑪</m:t>
                          </m:r>
                        </m:e>
                        <m:sub>
                          <m:r>
                            <a:rPr lang="en-US" b="1" i="1">
                              <a:solidFill>
                                <a:srgbClr val="002060"/>
                              </a:solidFill>
                              <a:latin typeface="Cambria Math"/>
                            </a:rPr>
                            <m:t>𝒊</m:t>
                          </m:r>
                        </m:sub>
                      </m:sSub>
                      <m:r>
                        <a:rPr lang="en-US" b="1" i="1">
                          <a:solidFill>
                            <a:srgbClr val="002060"/>
                          </a:solidFill>
                          <a:latin typeface="Cambria Math"/>
                        </a:rPr>
                        <m:t>=</m:t>
                      </m:r>
                      <m:f>
                        <m:fPr>
                          <m:type m:val="lin"/>
                          <m:ctrlPr>
                            <a:rPr lang="en-US" b="1" i="1">
                              <a:solidFill>
                                <a:srgbClr val="002060"/>
                              </a:solidFill>
                              <a:latin typeface="Cambria Math" panose="02040503050406030204" pitchFamily="18" charset="0"/>
                            </a:rPr>
                          </m:ctrlPr>
                        </m:fPr>
                        <m:num>
                          <m:r>
                            <a:rPr lang="en-US" b="1" i="1">
                              <a:solidFill>
                                <a:srgbClr val="002060"/>
                              </a:solidFill>
                              <a:latin typeface="Cambria Math"/>
                            </a:rPr>
                            <m:t>𝟏</m:t>
                          </m:r>
                        </m:num>
                        <m:den>
                          <m:nary>
                            <m:naryPr>
                              <m:chr m:val="∑"/>
                              <m:ctrlPr>
                                <a:rPr lang="en-US" b="1" i="1">
                                  <a:solidFill>
                                    <a:srgbClr val="002060"/>
                                  </a:solidFill>
                                  <a:latin typeface="Cambria Math" panose="02040503050406030204" pitchFamily="18" charset="0"/>
                                </a:rPr>
                              </m:ctrlPr>
                            </m:naryPr>
                            <m:sub>
                              <m:r>
                                <a:rPr lang="en-US" b="1" i="1">
                                  <a:solidFill>
                                    <a:srgbClr val="002060"/>
                                  </a:solidFill>
                                  <a:latin typeface="Cambria Math"/>
                                </a:rPr>
                                <m:t>𝒋</m:t>
                              </m:r>
                              <m:r>
                                <a:rPr lang="en-US" b="1" i="1">
                                  <a:solidFill>
                                    <a:srgbClr val="002060"/>
                                  </a:solidFill>
                                  <a:latin typeface="Cambria Math"/>
                                </a:rPr>
                                <m:t>=</m:t>
                              </m:r>
                              <m:r>
                                <a:rPr lang="en-US" b="1" i="1">
                                  <a:solidFill>
                                    <a:srgbClr val="002060"/>
                                  </a:solidFill>
                                  <a:latin typeface="Cambria Math"/>
                                </a:rPr>
                                <m:t>𝟏</m:t>
                              </m:r>
                            </m:sub>
                            <m:sup>
                              <m:r>
                                <a:rPr lang="en-US" b="1" i="1">
                                  <a:solidFill>
                                    <a:srgbClr val="002060"/>
                                  </a:solidFill>
                                  <a:latin typeface="Cambria Math"/>
                                </a:rPr>
                                <m:t>𝒏</m:t>
                              </m:r>
                            </m:sup>
                            <m:e>
                              <m:r>
                                <a:rPr lang="en-US" b="1" i="1">
                                  <a:solidFill>
                                    <a:srgbClr val="002060"/>
                                  </a:solidFill>
                                  <a:latin typeface="Cambria Math"/>
                                </a:rPr>
                                <m:t>𝒅</m:t>
                              </m:r>
                              <m:r>
                                <a:rPr lang="en-US" b="1" i="1">
                                  <a:solidFill>
                                    <a:srgbClr val="002060"/>
                                  </a:solidFill>
                                  <a:latin typeface="Cambria Math"/>
                                </a:rPr>
                                <m:t>(</m:t>
                              </m:r>
                              <m:r>
                                <a:rPr lang="en-US" b="1" i="1">
                                  <a:solidFill>
                                    <a:srgbClr val="002060"/>
                                  </a:solidFill>
                                  <a:latin typeface="Cambria Math"/>
                                </a:rPr>
                                <m:t>𝒊</m:t>
                              </m:r>
                              <m:r>
                                <a:rPr lang="en-US" b="1" i="1">
                                  <a:solidFill>
                                    <a:srgbClr val="002060"/>
                                  </a:solidFill>
                                  <a:latin typeface="Cambria Math"/>
                                </a:rPr>
                                <m:t>,</m:t>
                              </m:r>
                              <m:r>
                                <a:rPr lang="en-US" b="1" i="1">
                                  <a:solidFill>
                                    <a:srgbClr val="002060"/>
                                  </a:solidFill>
                                  <a:latin typeface="Cambria Math"/>
                                </a:rPr>
                                <m:t>𝒋</m:t>
                              </m:r>
                              <m:r>
                                <a:rPr lang="en-US" b="1" i="1">
                                  <a:solidFill>
                                    <a:srgbClr val="002060"/>
                                  </a:solidFill>
                                  <a:latin typeface="Cambria Math"/>
                                </a:rPr>
                                <m:t>)</m:t>
                              </m:r>
                            </m:e>
                          </m:nary>
                        </m:den>
                      </m:f>
                    </m:oMath>
                  </m:oMathPara>
                </a14:m>
                <a:endParaRPr lang="en-US" b="1" dirty="0">
                  <a:solidFill>
                    <a:srgbClr val="00206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644231" y="4680711"/>
                <a:ext cx="2025939" cy="88274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9502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362200" y="707923"/>
            <a:ext cx="7467600" cy="762000"/>
          </a:xfrm>
        </p:spPr>
        <p:txBody>
          <a:bodyPr>
            <a:normAutofit fontScale="90000"/>
          </a:bodyPr>
          <a:lstStyle/>
          <a:p>
            <a:r>
              <a:rPr lang="en-US" altLang="en-US" dirty="0">
                <a:ea typeface="ＭＳ Ｐゴシック" pitchFamily="34" charset="-128"/>
              </a:rPr>
              <a:t>Harmonic (or closeness) centrality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6704" y="2263637"/>
                <a:ext cx="8534400" cy="3730283"/>
              </a:xfrm>
            </p:spPr>
            <p:txBody>
              <a:bodyPr/>
              <a:lstStyle/>
              <a:p>
                <a:pPr marL="0" indent="0">
                  <a:buNone/>
                </a:pPr>
                <a:r>
                  <a:rPr lang="en-US" altLang="en-US" dirty="0">
                    <a:ea typeface="ＭＳ Ｐゴシック" pitchFamily="34" charset="-128"/>
                  </a:rPr>
                  <a:t>Is closeness centrality well defined? </a:t>
                </a:r>
              </a:p>
              <a:p>
                <a:endParaRPr lang="en-US" altLang="en-US" sz="1000" dirty="0">
                  <a:ea typeface="ＭＳ Ｐゴシック" pitchFamily="34" charset="-128"/>
                </a:endParaRPr>
              </a:p>
              <a:p>
                <a:r>
                  <a:rPr lang="en-US" altLang="en-US" dirty="0">
                    <a:ea typeface="ＭＳ Ｐゴシック" pitchFamily="34" charset="-128"/>
                  </a:rPr>
                  <a:t>Alternative computations exist but they have their own problems:</a:t>
                </a:r>
              </a:p>
              <a:p>
                <a:pPr lvl="1"/>
                <a:r>
                  <a:rPr lang="en-US" altLang="en-US" dirty="0">
                    <a:ea typeface="ＭＳ Ｐゴシック" pitchFamily="34" charset="-128"/>
                  </a:rPr>
                  <a:t>Such as the harmonic mean: </a:t>
                </a:r>
                <a14:m>
                  <m:oMath xmlns:m="http://schemas.openxmlformats.org/officeDocument/2006/math">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a:rPr>
                              <m:t>𝐶</m:t>
                            </m:r>
                          </m:e>
                          <m:sup>
                            <m:r>
                              <a:rPr lang="en-US" i="1">
                                <a:latin typeface="Cambria Math"/>
                              </a:rPr>
                              <m:t>′</m:t>
                            </m:r>
                          </m:sup>
                        </m:sSup>
                      </m:e>
                      <m:sub>
                        <m:r>
                          <a:rPr lang="en-US" i="1">
                            <a:latin typeface="Cambria Math"/>
                          </a:rPr>
                          <m:t>𝑖</m:t>
                        </m:r>
                      </m:sub>
                    </m:sSub>
                    <m:r>
                      <a:rPr lang="en-US" i="1">
                        <a:latin typeface="Cambria Math"/>
                      </a:rPr>
                      <m:t>=</m:t>
                    </m:r>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𝑛</m:t>
                        </m:r>
                        <m:r>
                          <a:rPr lang="en-US" b="0" i="1" smtClean="0">
                            <a:latin typeface="Cambria Math"/>
                          </a:rPr>
                          <m:t>−1</m:t>
                        </m:r>
                      </m:den>
                    </m:f>
                    <m:r>
                      <a:rPr lang="en-US" b="0" i="1" smtClean="0">
                        <a:latin typeface="Cambria Math"/>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𝑗</m:t>
                        </m:r>
                        <m:r>
                          <a:rPr lang="en-US" b="0" i="1" smtClean="0">
                            <a:latin typeface="Cambria Math"/>
                          </a:rPr>
                          <m:t> </m:t>
                        </m:r>
                      </m:sub>
                      <m:sup/>
                      <m:e>
                        <m:f>
                          <m:fPr>
                            <m:ctrlPr>
                              <a:rPr lang="en-US" i="1">
                                <a:latin typeface="Cambria Math" panose="02040503050406030204" pitchFamily="18" charset="0"/>
                              </a:rPr>
                            </m:ctrlPr>
                          </m:fPr>
                          <m:num>
                            <m:r>
                              <a:rPr lang="en-US" i="1">
                                <a:latin typeface="Cambria Math"/>
                              </a:rPr>
                              <m:t>1</m:t>
                            </m:r>
                          </m:num>
                          <m:den>
                            <m:r>
                              <a:rPr lang="en-US" i="1">
                                <a:latin typeface="Cambria Math"/>
                              </a:rPr>
                              <m:t>𝑑</m:t>
                            </m:r>
                            <m:d>
                              <m:dPr>
                                <m:ctrlPr>
                                  <a:rPr lang="en-US" i="1">
                                    <a:latin typeface="Cambria Math" panose="02040503050406030204" pitchFamily="18" charset="0"/>
                                  </a:rPr>
                                </m:ctrlPr>
                              </m:dPr>
                              <m:e>
                                <m:r>
                                  <a:rPr lang="en-US" i="1">
                                    <a:latin typeface="Cambria Math"/>
                                  </a:rPr>
                                  <m:t>𝑖</m:t>
                                </m:r>
                                <m:r>
                                  <a:rPr lang="en-US" i="1">
                                    <a:latin typeface="Cambria Math"/>
                                  </a:rPr>
                                  <m:t>,</m:t>
                                </m:r>
                                <m:r>
                                  <a:rPr lang="en-US" i="1">
                                    <a:latin typeface="Cambria Math"/>
                                  </a:rPr>
                                  <m:t>𝑗</m:t>
                                </m:r>
                                <m:r>
                                  <a:rPr lang="en-US" i="1">
                                    <a:latin typeface="Cambria Math"/>
                                  </a:rPr>
                                  <m:t> </m:t>
                                </m:r>
                              </m:e>
                            </m:d>
                          </m:den>
                        </m:f>
                      </m:e>
                    </m:nary>
                  </m:oMath>
                </a14:m>
                <a:endParaRPr lang="en-US" dirty="0"/>
              </a:p>
              <a:p>
                <a:pPr marL="457200" lvl="1" indent="0">
                  <a:buNone/>
                </a:pPr>
                <a:r>
                  <a:rPr lang="en-US" altLang="en-US" dirty="0">
                    <a:ea typeface="ＭＳ Ｐゴシック" pitchFamily="34" charset="-128"/>
                  </a:rPr>
                  <a:t>Which works for disconnected graphs since </a:t>
                </a:r>
                <a14:m>
                  <m:oMath xmlns:m="http://schemas.openxmlformats.org/officeDocument/2006/math">
                    <m:f>
                      <m:fPr>
                        <m:ctrlPr>
                          <a:rPr lang="en-US" i="1">
                            <a:latin typeface="Cambria Math" panose="02040503050406030204" pitchFamily="18" charset="0"/>
                          </a:rPr>
                        </m:ctrlPr>
                      </m:fPr>
                      <m:num>
                        <m:r>
                          <a:rPr lang="en-US" i="1">
                            <a:latin typeface="Cambria Math"/>
                          </a:rPr>
                          <m:t>1</m:t>
                        </m:r>
                      </m:num>
                      <m:den>
                        <m:r>
                          <a:rPr lang="en-US" i="1">
                            <a:latin typeface="Cambria Math"/>
                          </a:rPr>
                          <m:t>𝑑</m:t>
                        </m:r>
                        <m:d>
                          <m:dPr>
                            <m:ctrlPr>
                              <a:rPr lang="en-US" i="1">
                                <a:latin typeface="Cambria Math" panose="02040503050406030204" pitchFamily="18" charset="0"/>
                              </a:rPr>
                            </m:ctrlPr>
                          </m:dPr>
                          <m:e>
                            <m:r>
                              <a:rPr lang="en-US" i="1">
                                <a:latin typeface="Cambria Math"/>
                              </a:rPr>
                              <m:t>𝑖</m:t>
                            </m:r>
                            <m:r>
                              <a:rPr lang="en-US" i="1">
                                <a:latin typeface="Cambria Math"/>
                              </a:rPr>
                              <m:t>,</m:t>
                            </m:r>
                            <m:r>
                              <a:rPr lang="en-US" i="1">
                                <a:latin typeface="Cambria Math"/>
                              </a:rPr>
                              <m:t>𝑗</m:t>
                            </m:r>
                            <m:r>
                              <a:rPr lang="en-US" i="1">
                                <a:latin typeface="Cambria Math"/>
                              </a:rPr>
                              <m:t> </m:t>
                            </m:r>
                          </m:e>
                        </m:d>
                      </m:den>
                    </m:f>
                  </m:oMath>
                </a14:m>
                <a:r>
                  <a:rPr lang="en-US" altLang="en-US" dirty="0">
                    <a:ea typeface="ＭＳ Ｐゴシック" pitchFamily="34" charset="-128"/>
                  </a:rPr>
                  <a:t> </a:t>
                </a:r>
                <a:r>
                  <a:rPr lang="en-US" altLang="en-US" dirty="0">
                    <a:ea typeface="ＭＳ Ｐゴシック" pitchFamily="34" charset="-128"/>
                    <a:sym typeface="Wingdings" panose="05000000000000000000" pitchFamily="2" charset="2"/>
                  </a:rPr>
                  <a:t> </a:t>
                </a:r>
                <a:r>
                  <a:rPr lang="en-US" altLang="en-US" b="1" dirty="0">
                    <a:ea typeface="ＭＳ Ｐゴシック" pitchFamily="34" charset="-128"/>
                    <a:sym typeface="Wingdings" panose="05000000000000000000" pitchFamily="2" charset="2"/>
                  </a:rPr>
                  <a:t>0 if </a:t>
                </a:r>
                <a:r>
                  <a:rPr lang="en-US" altLang="en-US" b="1" i="1" dirty="0">
                    <a:ea typeface="ＭＳ Ｐゴシック" pitchFamily="34" charset="-128"/>
                    <a:sym typeface="Wingdings" panose="05000000000000000000" pitchFamily="2" charset="2"/>
                  </a:rPr>
                  <a:t>i</a:t>
                </a:r>
                <a:r>
                  <a:rPr lang="en-US" altLang="en-US" b="1" dirty="0">
                    <a:ea typeface="ＭＳ Ｐゴシック" pitchFamily="34" charset="-128"/>
                    <a:sym typeface="Wingdings" panose="05000000000000000000" pitchFamily="2" charset="2"/>
                  </a:rPr>
                  <a:t> and </a:t>
                </a:r>
                <a:r>
                  <a:rPr lang="en-US" altLang="en-US" b="1" i="1" dirty="0">
                    <a:ea typeface="ＭＳ Ｐゴシック" pitchFamily="34" charset="-128"/>
                    <a:sym typeface="Wingdings" panose="05000000000000000000" pitchFamily="2" charset="2"/>
                  </a:rPr>
                  <a:t>j</a:t>
                </a:r>
                <a:r>
                  <a:rPr lang="en-US" altLang="en-US" b="1" dirty="0">
                    <a:ea typeface="ＭＳ Ｐゴシック" pitchFamily="34" charset="-128"/>
                    <a:sym typeface="Wingdings" panose="05000000000000000000" pitchFamily="2" charset="2"/>
                  </a:rPr>
                  <a:t> are in different components.</a:t>
                </a:r>
              </a:p>
              <a:p>
                <a:pPr marL="457200" lvl="1" indent="0">
                  <a:buNone/>
                </a:pPr>
                <a:endParaRPr lang="en-US" altLang="en-US" b="1" dirty="0">
                  <a:ea typeface="ＭＳ Ｐゴシック" pitchFamily="34" charset="-128"/>
                  <a:sym typeface="Wingdings" panose="05000000000000000000" pitchFamily="2" charset="2"/>
                </a:endParaRPr>
              </a:p>
              <a:p>
                <a:pPr marL="457200" lvl="1" indent="0">
                  <a:buNone/>
                </a:pPr>
                <a:r>
                  <a:rPr lang="en-US" altLang="en-US" b="1" dirty="0">
                    <a:ea typeface="ＭＳ Ｐゴシック" pitchFamily="34" charset="-128"/>
                    <a:sym typeface="Wingdings" panose="05000000000000000000" pitchFamily="2" charset="2"/>
                  </a:rPr>
                  <a:t>But still small range of values for most networks.</a:t>
                </a:r>
                <a:endParaRPr lang="en-US" altLang="en-US" dirty="0">
                  <a:ea typeface="ＭＳ Ｐゴシック" pitchFamily="34" charset="-128"/>
                  <a:sym typeface="Wingdings" panose="05000000000000000000" pitchFamily="2" charset="2"/>
                </a:endParaRPr>
              </a:p>
              <a:p>
                <a:pPr marL="57150" indent="0">
                  <a:buNone/>
                </a:pPr>
                <a:r>
                  <a:rPr lang="en-US" altLang="en-US" dirty="0">
                    <a:ea typeface="ＭＳ Ｐゴシック" pitchFamily="34" charset="-128"/>
                    <a:sym typeface="Wingdings" panose="05000000000000000000" pitchFamily="2" charset="2"/>
                  </a:rPr>
                  <a:t>References: </a:t>
                </a:r>
                <a:r>
                  <a:rPr lang="en-US" dirty="0" err="1"/>
                  <a:t>Boldi</a:t>
                </a:r>
                <a:r>
                  <a:rPr lang="en-US" dirty="0"/>
                  <a:t> and </a:t>
                </a:r>
                <a:r>
                  <a:rPr lang="en-US" dirty="0" err="1"/>
                  <a:t>Vigna</a:t>
                </a:r>
                <a:r>
                  <a:rPr lang="en-US" dirty="0"/>
                  <a:t> 2014, </a:t>
                </a:r>
                <a:r>
                  <a:rPr lang="en-US" dirty="0" err="1"/>
                  <a:t>Rochat</a:t>
                </a:r>
                <a:r>
                  <a:rPr lang="en-US" dirty="0"/>
                  <a:t> 2009</a:t>
                </a:r>
                <a:endParaRPr lang="en-US" altLang="en-US" dirty="0">
                  <a:ea typeface="ＭＳ Ｐゴシック" pitchFamily="34" charset="-128"/>
                  <a:sym typeface="Wingdings" panose="05000000000000000000" pitchFamily="2"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6704" y="2263637"/>
                <a:ext cx="8534400" cy="3730283"/>
              </a:xfrm>
              <a:blipFill>
                <a:blip r:embed="rId2"/>
                <a:stretch>
                  <a:fillRect l="-1857" t="-1634"/>
                </a:stretch>
              </a:blipFill>
            </p:spPr>
            <p:txBody>
              <a:bodyPr/>
              <a:lstStyle/>
              <a:p>
                <a:r>
                  <a:rPr lang="en-US">
                    <a:noFill/>
                  </a:rPr>
                  <a:t> </a:t>
                </a:r>
              </a:p>
            </p:txBody>
          </p:sp>
        </mc:Fallback>
      </mc:AlternateContent>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3758CB3-8115-428F-85B0-2A01C508409F}" type="slidenum">
              <a:rPr lang="en-US" altLang="en-US" smtClean="0">
                <a:solidFill>
                  <a:prstClr val="black"/>
                </a:solidFill>
              </a:rPr>
              <a:pPr eaLnBrk="1" hangingPunct="1"/>
              <a:t>31</a:t>
            </a:fld>
            <a:endParaRPr lang="en-US" altLang="en-US" dirty="0">
              <a:solidFill>
                <a:prstClr val="black"/>
              </a:solidFill>
            </a:endParaRPr>
          </a:p>
        </p:txBody>
      </p:sp>
      <mc:AlternateContent xmlns:mc="http://schemas.openxmlformats.org/markup-compatibility/2006" xmlns:a14="http://schemas.microsoft.com/office/drawing/2010/main">
        <mc:Choice Requires="a14">
          <p:sp>
            <p:nvSpPr>
              <p:cNvPr id="5" name="Rectangle 4"/>
              <p:cNvSpPr/>
              <p:nvPr/>
            </p:nvSpPr>
            <p:spPr>
              <a:xfrm>
                <a:off x="8338624" y="1933136"/>
                <a:ext cx="1988686"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𝐶</m:t>
                          </m:r>
                        </m:e>
                        <m:sub>
                          <m:r>
                            <a:rPr lang="en-US" i="1">
                              <a:latin typeface="Cambria Math"/>
                            </a:rPr>
                            <m:t>𝑖</m:t>
                          </m:r>
                        </m:sub>
                      </m:sSub>
                      <m:r>
                        <a:rPr lang="en-US" i="1">
                          <a:latin typeface="Cambria Math"/>
                        </a:rPr>
                        <m:t>=</m:t>
                      </m:r>
                      <m:f>
                        <m:fPr>
                          <m:type m:val="lin"/>
                          <m:ctrlPr>
                            <a:rPr lang="en-US" i="1">
                              <a:latin typeface="Cambria Math" panose="02040503050406030204" pitchFamily="18" charset="0"/>
                            </a:rPr>
                          </m:ctrlPr>
                        </m:fPr>
                        <m:num>
                          <m:r>
                            <a:rPr lang="en-US" i="1">
                              <a:latin typeface="Cambria Math"/>
                            </a:rPr>
                            <m:t>1</m:t>
                          </m:r>
                        </m:num>
                        <m:den>
                          <m:nary>
                            <m:naryPr>
                              <m:chr m:val="∑"/>
                              <m:ctrlPr>
                                <a:rPr lang="en-US" i="1">
                                  <a:latin typeface="Cambria Math" panose="02040503050406030204" pitchFamily="18" charset="0"/>
                                </a:rPr>
                              </m:ctrlPr>
                            </m:naryPr>
                            <m:sub>
                              <m:r>
                                <a:rPr lang="en-US" i="1">
                                  <a:latin typeface="Cambria Math"/>
                                </a:rPr>
                                <m:t>𝑗</m:t>
                              </m:r>
                              <m:r>
                                <a:rPr lang="en-US" i="1">
                                  <a:latin typeface="Cambria Math"/>
                                </a:rPr>
                                <m:t>=1</m:t>
                              </m:r>
                            </m:sub>
                            <m:sup>
                              <m:r>
                                <a:rPr lang="en-US" i="1">
                                  <a:latin typeface="Cambria Math"/>
                                </a:rPr>
                                <m:t>𝑛</m:t>
                              </m:r>
                            </m:sup>
                            <m:e>
                              <m:r>
                                <a:rPr lang="en-US" i="1">
                                  <a:latin typeface="Cambria Math"/>
                                </a:rPr>
                                <m:t>𝑑</m:t>
                              </m:r>
                              <m:r>
                                <a:rPr lang="en-US" i="1">
                                  <a:latin typeface="Cambria Math"/>
                                </a:rPr>
                                <m:t>(</m:t>
                              </m:r>
                              <m:r>
                                <a:rPr lang="en-US" i="1">
                                  <a:latin typeface="Cambria Math"/>
                                </a:rPr>
                                <m:t>𝑖</m:t>
                              </m:r>
                              <m:r>
                                <a:rPr lang="en-US" i="1">
                                  <a:latin typeface="Cambria Math"/>
                                </a:rPr>
                                <m:t>,</m:t>
                              </m:r>
                              <m:r>
                                <a:rPr lang="en-US" i="1">
                                  <a:latin typeface="Cambria Math"/>
                                </a:rPr>
                                <m:t>𝑗</m:t>
                              </m:r>
                              <m:r>
                                <a:rPr lang="en-US" i="1">
                                  <a:latin typeface="Cambria Math"/>
                                </a:rPr>
                                <m:t>)</m:t>
                              </m:r>
                            </m:e>
                          </m:nary>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338624" y="1933136"/>
                <a:ext cx="1988686" cy="87985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237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Betweenness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1197429" y="1861457"/>
            <a:ext cx="9949542" cy="4676194"/>
          </a:xfrm>
        </p:spPr>
        <p:txBody>
          <a:bodyPr>
            <a:normAutofit/>
          </a:bodyPr>
          <a:lstStyle/>
          <a:p>
            <a:pPr marL="0" indent="0" algn="just">
              <a:buNone/>
            </a:pPr>
            <a:r>
              <a:rPr lang="en-US" dirty="0"/>
              <a:t>A sample </a:t>
            </a:r>
            <a:r>
              <a:rPr lang="en-US" b="1" dirty="0"/>
              <a:t>application of betweenness centrality is to find bridge nodes </a:t>
            </a:r>
            <a:r>
              <a:rPr lang="en-US" dirty="0"/>
              <a:t>in graphs.</a:t>
            </a:r>
          </a:p>
          <a:p>
            <a:pPr marL="0" indent="0" algn="just">
              <a:buNone/>
            </a:pPr>
            <a:endParaRPr lang="en-US" dirty="0"/>
          </a:p>
          <a:p>
            <a:pPr marL="0" indent="0" algn="just">
              <a:buNone/>
            </a:pPr>
            <a:r>
              <a:rPr lang="en-US" dirty="0"/>
              <a:t>Nodes having high betweenness centrality are the nodes that are on the shortest paths between a large number of pair of nodes.</a:t>
            </a:r>
          </a:p>
          <a:p>
            <a:pPr marL="0" indent="0" algn="just">
              <a:buNone/>
            </a:pPr>
            <a:endParaRPr lang="en-US" dirty="0"/>
          </a:p>
          <a:p>
            <a:pPr marL="0" indent="0" algn="just">
              <a:buNone/>
            </a:pPr>
            <a:r>
              <a:rPr lang="en-US" dirty="0"/>
              <a:t>Nodes having high betweenness centrality are crucial to the communication in a graph as they connect a high number of nodes with each other.</a:t>
            </a:r>
          </a:p>
          <a:p>
            <a:pPr marL="0" indent="0" algn="just">
              <a:buNone/>
            </a:pPr>
            <a:endParaRPr lang="en-US" dirty="0"/>
          </a:p>
          <a:p>
            <a:pPr marL="0" indent="0" algn="just">
              <a:buNone/>
            </a:pPr>
            <a:r>
              <a:rPr lang="en-US" dirty="0"/>
              <a:t>Removing these nodes from the network would lead to huge disruption in the linkage or communication of the network.</a:t>
            </a:r>
          </a:p>
          <a:p>
            <a:pPr marL="0" indent="0">
              <a:buNone/>
            </a:pPr>
            <a:endParaRPr lang="en-US" dirty="0"/>
          </a:p>
        </p:txBody>
      </p:sp>
    </p:spTree>
    <p:extLst>
      <p:ext uri="{BB962C8B-B14F-4D97-AF65-F5344CB8AC3E}">
        <p14:creationId xmlns:p14="http://schemas.microsoft.com/office/powerpoint/2010/main" val="12853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Betweenness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0" y="1861457"/>
            <a:ext cx="12192000" cy="4676194"/>
          </a:xfrm>
        </p:spPr>
        <p:txBody>
          <a:bodyPr>
            <a:normAutofit/>
          </a:bodyPr>
          <a:lstStyle/>
          <a:p>
            <a:r>
              <a:rPr lang="en-US" dirty="0"/>
              <a:t>We will now discuss how to find the total number of shortest paths between any two vertices </a:t>
            </a:r>
            <a:r>
              <a:rPr lang="en-US" i="1" dirty="0"/>
              <a:t>j </a:t>
            </a:r>
            <a:r>
              <a:rPr lang="en-US" dirty="0"/>
              <a:t>and </a:t>
            </a:r>
            <a:r>
              <a:rPr lang="en-US" i="1" dirty="0"/>
              <a:t>k </a:t>
            </a:r>
            <a:r>
              <a:rPr lang="en-US" dirty="0"/>
              <a:t>as well as to find out how many of these shortest paths go through a </a:t>
            </a:r>
            <a:r>
              <a:rPr lang="nn-NO" dirty="0"/>
              <a:t>vertex </a:t>
            </a:r>
            <a:r>
              <a:rPr lang="nn-NO" i="1" dirty="0"/>
              <a:t>i </a:t>
            </a:r>
            <a:r>
              <a:rPr lang="nn-NO" dirty="0"/>
              <a:t>(</a:t>
            </a:r>
            <a:r>
              <a:rPr lang="nn-NO" i="1" dirty="0"/>
              <a:t>j </a:t>
            </a:r>
            <a:r>
              <a:rPr lang="nn-NO" dirty="0"/>
              <a:t>≠ </a:t>
            </a:r>
            <a:r>
              <a:rPr lang="nn-NO" i="1" dirty="0"/>
              <a:t>k </a:t>
            </a:r>
            <a:r>
              <a:rPr lang="nn-NO" dirty="0"/>
              <a:t>≠ </a:t>
            </a:r>
            <a:r>
              <a:rPr lang="nn-NO" i="1" dirty="0"/>
              <a:t>i</a:t>
            </a:r>
            <a:r>
              <a:rPr lang="nn-NO" dirty="0"/>
              <a:t>).</a:t>
            </a:r>
          </a:p>
          <a:p>
            <a:endParaRPr lang="nn-NO" dirty="0"/>
          </a:p>
          <a:p>
            <a:r>
              <a:rPr lang="en-US" dirty="0"/>
              <a:t>Use </a:t>
            </a:r>
            <a:r>
              <a:rPr lang="en-US" b="1" dirty="0"/>
              <a:t>Breadth First Search (BFS) to find the shortest path </a:t>
            </a:r>
            <a:r>
              <a:rPr lang="en-US" dirty="0"/>
              <a:t>tree from vertex j to every other vertex k</a:t>
            </a:r>
          </a:p>
          <a:p>
            <a:r>
              <a:rPr lang="en-US" dirty="0"/>
              <a:t>– Root vertex j is at level 0</a:t>
            </a:r>
          </a:p>
          <a:p>
            <a:r>
              <a:rPr lang="en-US" dirty="0"/>
              <a:t>– Vertices that are 1-hop away from j are at level 1; 2-hops away from j are at level 2, and so on.</a:t>
            </a:r>
          </a:p>
          <a:p>
            <a:r>
              <a:rPr lang="en-US" dirty="0"/>
              <a:t>– The number of shortest paths from </a:t>
            </a:r>
            <a:r>
              <a:rPr lang="en-US" i="1" dirty="0"/>
              <a:t>j </a:t>
            </a:r>
            <a:r>
              <a:rPr lang="en-US" dirty="0"/>
              <a:t>to a vertex </a:t>
            </a:r>
            <a:r>
              <a:rPr lang="en-US" i="1" dirty="0"/>
              <a:t>k </a:t>
            </a:r>
            <a:r>
              <a:rPr lang="en-US" dirty="0"/>
              <a:t>at level </a:t>
            </a:r>
            <a:r>
              <a:rPr lang="en-US" i="1" dirty="0"/>
              <a:t>p </a:t>
            </a:r>
            <a:r>
              <a:rPr lang="en-US" dirty="0"/>
              <a:t>is the sum of the number of shortest paths from </a:t>
            </a:r>
            <a:r>
              <a:rPr lang="en-US" i="1" dirty="0"/>
              <a:t>j </a:t>
            </a:r>
            <a:r>
              <a:rPr lang="en-US" dirty="0"/>
              <a:t>to the neighbors of </a:t>
            </a:r>
            <a:r>
              <a:rPr lang="en-US" i="1" dirty="0"/>
              <a:t>k </a:t>
            </a:r>
            <a:r>
              <a:rPr lang="en-US" dirty="0"/>
              <a:t>in the original graph that are at level </a:t>
            </a:r>
            <a:r>
              <a:rPr lang="en-US" i="1" dirty="0"/>
              <a:t>p</a:t>
            </a:r>
            <a:r>
              <a:rPr lang="en-US" dirty="0"/>
              <a:t>-1</a:t>
            </a:r>
          </a:p>
          <a:p>
            <a:r>
              <a:rPr lang="en-US" dirty="0"/>
              <a:t>– The number of shortest paths from </a:t>
            </a:r>
            <a:r>
              <a:rPr lang="en-US" i="1" dirty="0"/>
              <a:t>j </a:t>
            </a:r>
            <a:r>
              <a:rPr lang="en-US" dirty="0"/>
              <a:t>to </a:t>
            </a:r>
            <a:r>
              <a:rPr lang="en-US" i="1" dirty="0"/>
              <a:t>k </a:t>
            </a:r>
            <a:r>
              <a:rPr lang="en-US" dirty="0"/>
              <a:t>that go through vertex </a:t>
            </a:r>
            <a:r>
              <a:rPr lang="en-US" i="1" dirty="0"/>
              <a:t>i </a:t>
            </a:r>
            <a:r>
              <a:rPr lang="en-US" dirty="0"/>
              <a:t>is the maximum of the number of shortest paths from </a:t>
            </a:r>
            <a:r>
              <a:rPr lang="en-US" i="1" dirty="0"/>
              <a:t>j </a:t>
            </a:r>
            <a:r>
              <a:rPr lang="en-US" dirty="0"/>
              <a:t>to </a:t>
            </a:r>
            <a:r>
              <a:rPr lang="en-US" i="1" dirty="0"/>
              <a:t>i </a:t>
            </a:r>
            <a:r>
              <a:rPr lang="en-US" dirty="0"/>
              <a:t>and the number of shortest paths from </a:t>
            </a:r>
            <a:r>
              <a:rPr lang="en-US" i="1" dirty="0"/>
              <a:t>k </a:t>
            </a:r>
            <a:r>
              <a:rPr lang="en-US" dirty="0"/>
              <a:t>to </a:t>
            </a:r>
            <a:r>
              <a:rPr lang="en-US" i="1" dirty="0"/>
              <a:t>i</a:t>
            </a:r>
            <a:r>
              <a:rPr lang="en-US" dirty="0"/>
              <a:t>.</a:t>
            </a:r>
          </a:p>
        </p:txBody>
      </p:sp>
    </p:spTree>
    <p:extLst>
      <p:ext uri="{BB962C8B-B14F-4D97-AF65-F5344CB8AC3E}">
        <p14:creationId xmlns:p14="http://schemas.microsoft.com/office/powerpoint/2010/main" val="33943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838200" y="1112701"/>
            <a:ext cx="10515600" cy="611905"/>
          </a:xfrm>
        </p:spPr>
        <p:txBody>
          <a:bodyPr>
            <a:normAutofit fontScale="90000"/>
          </a:bodyPr>
          <a:lstStyle/>
          <a:p>
            <a:r>
              <a:rPr lang="en-US" b="1" dirty="0"/>
              <a:t>Betweenness 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926922" y="1796143"/>
            <a:ext cx="10515601" cy="4741508"/>
          </a:xfrm>
        </p:spPr>
        <p:txBody>
          <a:bodyPr>
            <a:normAutofit/>
          </a:bodyPr>
          <a:lstStyle/>
          <a:p>
            <a:pPr marL="0" indent="0" algn="ctr">
              <a:buNone/>
            </a:pPr>
            <a:r>
              <a:rPr lang="en-US" dirty="0"/>
              <a:t>“Betweenness centrality measures the importance of a node in a network based upon how many times it occurs in the shortest path between all pairs of nodes in a graph.”</a:t>
            </a:r>
          </a:p>
          <a:p>
            <a:pPr marL="0" indent="0">
              <a:buNone/>
            </a:pPr>
            <a:endParaRPr lang="en-US" dirty="0"/>
          </a:p>
          <a:p>
            <a:r>
              <a:rPr lang="en-US" sz="2400" dirty="0"/>
              <a:t>Mathematically, Betweenness Centrality B(</a:t>
            </a:r>
            <a:r>
              <a:rPr lang="en-US" sz="2400" dirty="0" err="1"/>
              <a:t>i</a:t>
            </a:r>
            <a:r>
              <a:rPr lang="en-US" sz="2400" dirty="0"/>
              <a:t>) of a node </a:t>
            </a:r>
            <a:r>
              <a:rPr lang="en-US" sz="2400" i="1" dirty="0" err="1"/>
              <a:t>i</a:t>
            </a:r>
            <a:r>
              <a:rPr lang="en-US" sz="2400" i="1" dirty="0"/>
              <a:t> </a:t>
            </a:r>
            <a:r>
              <a:rPr lang="en-US" sz="2400" dirty="0"/>
              <a:t>in a graph can be defined as below:</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5626295-393C-404B-BEB8-B7FC1DD41CFA}"/>
              </a:ext>
            </a:extLst>
          </p:cNvPr>
          <p:cNvPicPr>
            <a:picLocks noChangeAspect="1"/>
          </p:cNvPicPr>
          <p:nvPr/>
        </p:nvPicPr>
        <p:blipFill>
          <a:blip r:embed="rId2"/>
          <a:stretch>
            <a:fillRect/>
          </a:stretch>
        </p:blipFill>
        <p:spPr>
          <a:xfrm>
            <a:off x="2656231" y="3849370"/>
            <a:ext cx="7056981" cy="2448795"/>
          </a:xfrm>
          <a:prstGeom prst="rect">
            <a:avLst/>
          </a:prstGeom>
        </p:spPr>
      </p:pic>
    </p:spTree>
    <p:extLst>
      <p:ext uri="{BB962C8B-B14F-4D97-AF65-F5344CB8AC3E}">
        <p14:creationId xmlns:p14="http://schemas.microsoft.com/office/powerpoint/2010/main" val="34765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Betweenness Centrality</a:t>
            </a:r>
            <a:endParaRPr lang="en-US" dirty="0"/>
          </a:p>
        </p:txBody>
      </p:sp>
      <p:pic>
        <p:nvPicPr>
          <p:cNvPr id="4" name="Content Placeholder 3">
            <a:extLst>
              <a:ext uri="{FF2B5EF4-FFF2-40B4-BE49-F238E27FC236}">
                <a16:creationId xmlns:a16="http://schemas.microsoft.com/office/drawing/2014/main" id="{917672AB-4B47-4A7B-B42E-FC95EF3A0A62}"/>
              </a:ext>
            </a:extLst>
          </p:cNvPr>
          <p:cNvPicPr>
            <a:picLocks noGrp="1" noChangeAspect="1"/>
          </p:cNvPicPr>
          <p:nvPr>
            <p:ph idx="1"/>
          </p:nvPr>
        </p:nvPicPr>
        <p:blipFill>
          <a:blip r:embed="rId2"/>
          <a:stretch>
            <a:fillRect/>
          </a:stretch>
        </p:blipFill>
        <p:spPr>
          <a:xfrm>
            <a:off x="2819030" y="1645344"/>
            <a:ext cx="6553940" cy="4891981"/>
          </a:xfrm>
          <a:prstGeom prst="rect">
            <a:avLst/>
          </a:prstGeom>
        </p:spPr>
      </p:pic>
    </p:spTree>
    <p:extLst>
      <p:ext uri="{BB962C8B-B14F-4D97-AF65-F5344CB8AC3E}">
        <p14:creationId xmlns:p14="http://schemas.microsoft.com/office/powerpoint/2010/main" val="410009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7D8531-AAD2-469B-BBA1-8CC1AE2E2CCC}"/>
              </a:ext>
            </a:extLst>
          </p:cNvPr>
          <p:cNvPicPr>
            <a:picLocks noGrp="1" noChangeAspect="1"/>
          </p:cNvPicPr>
          <p:nvPr>
            <p:ph idx="1"/>
          </p:nvPr>
        </p:nvPicPr>
        <p:blipFill rotWithShape="1">
          <a:blip r:embed="rId2"/>
          <a:srcRect l="4764" t="4625"/>
          <a:stretch/>
        </p:blipFill>
        <p:spPr>
          <a:xfrm>
            <a:off x="0" y="1110723"/>
            <a:ext cx="8765052" cy="5747277"/>
          </a:xfrm>
          <a:prstGeom prst="rect">
            <a:avLst/>
          </a:prstGeom>
        </p:spPr>
      </p:pic>
      <p:sp>
        <p:nvSpPr>
          <p:cNvPr id="2" name="Rectangle 1">
            <a:extLst>
              <a:ext uri="{FF2B5EF4-FFF2-40B4-BE49-F238E27FC236}">
                <a16:creationId xmlns:a16="http://schemas.microsoft.com/office/drawing/2014/main" id="{E06EADDC-43FF-4790-A225-287B3BA98CDF}"/>
              </a:ext>
            </a:extLst>
          </p:cNvPr>
          <p:cNvSpPr/>
          <p:nvPr/>
        </p:nvSpPr>
        <p:spPr>
          <a:xfrm>
            <a:off x="1954061" y="28493"/>
            <a:ext cx="9857984" cy="1938992"/>
          </a:xfrm>
          <a:prstGeom prst="rect">
            <a:avLst/>
          </a:prstGeom>
        </p:spPr>
        <p:txBody>
          <a:bodyPr wrap="square">
            <a:spAutoFit/>
          </a:bodyPr>
          <a:lstStyle/>
          <a:p>
            <a:r>
              <a:rPr lang="en-US" sz="2400" dirty="0"/>
              <a:t>Node A, lies on the shortest path between the following pair of nodes : </a:t>
            </a:r>
          </a:p>
          <a:p>
            <a:r>
              <a:rPr lang="en-US" sz="2400" dirty="0"/>
              <a:t>(D,M), (D,E),(G,C),(G,B),(G,F),(G,I),(K,C),(D,C).</a:t>
            </a:r>
          </a:p>
          <a:p>
            <a:endParaRPr lang="en-US" sz="2400" dirty="0"/>
          </a:p>
          <a:p>
            <a:r>
              <a:rPr lang="en-US" sz="2400" dirty="0"/>
              <a:t>Nodes G and C also have high Betweenness Centralities (BCs) as compared to other nodes (except A) in the graph.</a:t>
            </a:r>
          </a:p>
        </p:txBody>
      </p:sp>
      <p:sp>
        <p:nvSpPr>
          <p:cNvPr id="3" name="Rectangle 2">
            <a:extLst>
              <a:ext uri="{FF2B5EF4-FFF2-40B4-BE49-F238E27FC236}">
                <a16:creationId xmlns:a16="http://schemas.microsoft.com/office/drawing/2014/main" id="{CA8B5DB1-05D8-418D-8FD7-69E8D1DA3AAE}"/>
              </a:ext>
            </a:extLst>
          </p:cNvPr>
          <p:cNvSpPr/>
          <p:nvPr/>
        </p:nvSpPr>
        <p:spPr>
          <a:xfrm>
            <a:off x="6096000" y="2179622"/>
            <a:ext cx="4777142" cy="369332"/>
          </a:xfrm>
          <a:prstGeom prst="rect">
            <a:avLst/>
          </a:prstGeom>
        </p:spPr>
        <p:txBody>
          <a:bodyPr wrap="none">
            <a:spAutoFit/>
          </a:bodyPr>
          <a:lstStyle/>
          <a:p>
            <a:r>
              <a:rPr lang="en-US" b="1" dirty="0"/>
              <a:t>Node A has a very high Betweenness Centrality. </a:t>
            </a:r>
          </a:p>
        </p:txBody>
      </p:sp>
    </p:spTree>
    <p:extLst>
      <p:ext uri="{BB962C8B-B14F-4D97-AF65-F5344CB8AC3E}">
        <p14:creationId xmlns:p14="http://schemas.microsoft.com/office/powerpoint/2010/main" val="20196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71675" y="514641"/>
            <a:ext cx="8620125" cy="5410200"/>
          </a:xfrm>
        </p:spPr>
        <p:txBody>
          <a:bodyPr/>
          <a:lstStyle/>
          <a:p>
            <a:endParaRPr lang="en-US" sz="2800"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613580"/>
                  </p:ext>
                </p:extLst>
              </p:nvPr>
            </p:nvGraphicFramePr>
            <p:xfrm>
              <a:off x="2038352" y="667042"/>
              <a:ext cx="8324848" cy="5229697"/>
            </p:xfrm>
            <a:graphic>
              <a:graphicData uri="http://schemas.openxmlformats.org/drawingml/2006/table">
                <a:tbl>
                  <a:tblPr firstRow="1" bandRow="1">
                    <a:tableStyleId>{5C22544A-7EE6-4342-B048-85BDC9FD1C3A}</a:tableStyleId>
                  </a:tblPr>
                  <a:tblGrid>
                    <a:gridCol w="2228848">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57388">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092354">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092354">
                    <a:tc>
                      <a:txBody>
                        <a:bodyPr/>
                        <a:lstStyle/>
                        <a:p>
                          <a:r>
                            <a:rPr lang="en-US" dirty="0"/>
                            <a:t>Lots of one-hop</a:t>
                          </a:r>
                          <a:r>
                            <a:rPr lang="en-US" baseline="0" dirty="0"/>
                            <a:t> connections from </a:t>
                          </a:r>
                          <a14:m>
                            <m:oMath xmlns:m="http://schemas.openxmlformats.org/officeDocument/2006/math">
                              <m:r>
                                <a:rPr lang="en-US" b="0" i="1" baseline="0" smtClean="0">
                                  <a:latin typeface="Cambria Math"/>
                                </a:rPr>
                                <m:t>𝑣</m:t>
                              </m:r>
                            </m:oMath>
                          </a14:m>
                          <a:endParaRPr lang="en-US" dirty="0"/>
                        </a:p>
                      </a:txBody>
                      <a:tcPr/>
                    </a:tc>
                    <a:tc>
                      <a:txBody>
                        <a:bodyPr/>
                        <a:lstStyle/>
                        <a:p>
                          <a:r>
                            <a:rPr lang="en-US" baseline="0" dirty="0"/>
                            <a:t>The number of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Degree centrality (or simply the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a:rPr>
                                    <m:t>C</m:t>
                                  </m:r>
                                </m:e>
                                <m:sub>
                                  <m:r>
                                    <m:rPr>
                                      <m:sty m:val="p"/>
                                    </m:rPr>
                                    <a:rPr lang="en-US" b="0" i="0" smtClean="0">
                                      <a:latin typeface="Cambria Math"/>
                                    </a:rPr>
                                    <m:t>i</m:t>
                                  </m:r>
                                </m:sub>
                              </m:sSub>
                              <m:r>
                                <a:rPr lang="en-US" b="0" i="0" smtClean="0">
                                  <a:latin typeface="Cambria Math"/>
                                </a:rPr>
                                <m:t>= </m:t>
                              </m:r>
                              <m:r>
                                <m:rPr>
                                  <m:sty m:val="p"/>
                                </m:rPr>
                                <a:rPr lang="en-US" b="0" i="0" smtClean="0">
                                  <a:latin typeface="Cambria Math"/>
                                </a:rPr>
                                <m:t>deg</m:t>
                              </m:r>
                              <m:r>
                                <a:rPr lang="en-US" b="0" i="1" smtClean="0">
                                  <a:latin typeface="Cambria Math"/>
                                </a:rPr>
                                <m:t>⁡(</m:t>
                              </m:r>
                              <m:r>
                                <a:rPr lang="en-US" b="0" i="1" smtClean="0">
                                  <a:latin typeface="Cambria Math"/>
                                </a:rPr>
                                <m:t>𝑖</m:t>
                              </m:r>
                              <m:r>
                                <a:rPr lang="en-US" b="0" i="1" smtClean="0">
                                  <a:latin typeface="Cambria Math"/>
                                </a:rPr>
                                <m:t>)</m:t>
                              </m:r>
                            </m:oMath>
                          </a14:m>
                          <a:r>
                            <a:rPr lang="en-US" dirty="0"/>
                            <a:t>)</a:t>
                          </a:r>
                        </a:p>
                      </a:txBody>
                      <a:tcPr/>
                    </a:tc>
                    <a:extLst>
                      <a:ext uri="{0D108BD9-81ED-4DB2-BD59-A6C34878D82A}">
                        <a16:rowId xmlns:a16="http://schemas.microsoft.com/office/drawing/2014/main" val="10001"/>
                      </a:ext>
                    </a:extLst>
                  </a:tr>
                  <a:tr h="1111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from </a:t>
                          </a:r>
                          <a14:m>
                            <m:oMath xmlns:m="http://schemas.openxmlformats.org/officeDocument/2006/math">
                              <m:r>
                                <a:rPr lang="en-US" b="0" i="1" baseline="0" smtClean="0">
                                  <a:latin typeface="Cambria Math"/>
                                </a:rPr>
                                <m:t>𝑣</m:t>
                              </m:r>
                            </m:oMath>
                          </a14:m>
                          <a:r>
                            <a:rPr lang="en-US" baseline="0" dirty="0"/>
                            <a:t> </a:t>
                          </a:r>
                          <a:r>
                            <a:rPr lang="en-US" dirty="0"/>
                            <a:t>relative</a:t>
                          </a:r>
                          <a:r>
                            <a:rPr lang="en-US" baseline="0" dirty="0"/>
                            <a:t> to the size of the graph</a:t>
                          </a:r>
                          <a:endParaRPr lang="en-US" dirty="0"/>
                        </a:p>
                      </a:txBody>
                      <a:tcPr/>
                    </a:tc>
                    <a:tc>
                      <a:txBody>
                        <a:bodyPr/>
                        <a:lstStyle/>
                        <a:p>
                          <a:r>
                            <a:rPr lang="en-US" baseline="0" dirty="0"/>
                            <a:t>The proportion of the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Normalized degree centrality</a:t>
                          </a:r>
                          <a:r>
                            <a:rPr lang="en-US" baseline="0" dirty="0"/>
                            <a:t> </a:t>
                          </a:r>
                        </a:p>
                        <a:p>
                          <a:pPr/>
                          <a14:m>
                            <m:oMathPara xmlns:m="http://schemas.openxmlformats.org/officeDocument/2006/math">
                              <m:oMathParaPr>
                                <m:jc m:val="centerGroup"/>
                              </m:oMathParaPr>
                              <m:oMath xmlns:m="http://schemas.openxmlformats.org/officeDocument/2006/math">
                                <m:sSub>
                                  <m:sSubPr>
                                    <m:ctrlPr>
                                      <a:rPr lang="en-US" b="0" i="1" baseline="0" smtClean="0">
                                        <a:latin typeface="Cambria Math" panose="02040503050406030204" pitchFamily="18" charset="0"/>
                                      </a:rPr>
                                    </m:ctrlPr>
                                  </m:sSubPr>
                                  <m:e>
                                    <m:r>
                                      <m:rPr>
                                        <m:sty m:val="p"/>
                                      </m:rPr>
                                      <a:rPr lang="en-US" b="0" i="0" baseline="0" smtClean="0">
                                        <a:latin typeface="Cambria Math"/>
                                      </a:rPr>
                                      <m:t>C</m:t>
                                    </m:r>
                                  </m:e>
                                  <m:sub>
                                    <m:r>
                                      <m:rPr>
                                        <m:sty m:val="p"/>
                                      </m:rPr>
                                      <a:rPr lang="en-US" b="0" i="0" baseline="0" smtClean="0">
                                        <a:latin typeface="Cambria Math"/>
                                      </a:rPr>
                                      <m:t>i</m:t>
                                    </m:r>
                                  </m:sub>
                                </m:sSub>
                                <m:r>
                                  <a:rPr lang="en-US" b="0" i="0" baseline="0" smtClean="0">
                                    <a:latin typeface="Cambria Math"/>
                                  </a:rPr>
                                  <m:t>= </m:t>
                                </m:r>
                                <m:f>
                                  <m:fPr>
                                    <m:ctrlPr>
                                      <a:rPr lang="en-US" b="0" i="1" baseline="0" smtClean="0">
                                        <a:latin typeface="Cambria Math" panose="02040503050406030204" pitchFamily="18" charset="0"/>
                                      </a:rPr>
                                    </m:ctrlPr>
                                  </m:fPr>
                                  <m:num>
                                    <m:r>
                                      <m:rPr>
                                        <m:sty m:val="p"/>
                                      </m:rPr>
                                      <a:rPr lang="en-US" b="0" i="0" baseline="0" smtClean="0">
                                        <a:latin typeface="Cambria Math"/>
                                      </a:rPr>
                                      <m:t>deg</m:t>
                                    </m:r>
                                    <m:r>
                                      <a:rPr lang="en-US" b="0" i="1" baseline="0" smtClean="0">
                                        <a:latin typeface="Cambria Math"/>
                                      </a:rPr>
                                      <m:t>⁡(</m:t>
                                    </m:r>
                                    <m:r>
                                      <a:rPr lang="en-US" b="0" i="1" baseline="0" smtClean="0">
                                        <a:latin typeface="Cambria Math"/>
                                      </a:rPr>
                                      <m:t>𝑖</m:t>
                                    </m:r>
                                    <m:r>
                                      <a:rPr lang="en-US" b="0" i="1" baseline="0" smtClean="0">
                                        <a:latin typeface="Cambria Math"/>
                                      </a:rPr>
                                      <m:t>)</m:t>
                                    </m:r>
                                  </m:num>
                                  <m:den>
                                    <m:r>
                                      <m:rPr>
                                        <m:nor/>
                                      </m:rPr>
                                      <a:rPr lang="en-US" b="0" i="0" baseline="0" smtClean="0">
                                        <a:latin typeface="Cambria Math"/>
                                      </a:rPr>
                                      <m:t>|</m:t>
                                    </m:r>
                                    <m:r>
                                      <m:rPr>
                                        <m:nor/>
                                      </m:rPr>
                                      <a:rPr lang="en-US" b="0" i="0" baseline="0" smtClean="0">
                                        <a:latin typeface="Cambria Math"/>
                                      </a:rPr>
                                      <m:t>V</m:t>
                                    </m:r>
                                    <m:r>
                                      <m:rPr>
                                        <m:nor/>
                                      </m:rPr>
                                      <a:rPr lang="en-US" b="0" i="0" baseline="0" smtClean="0">
                                        <a:latin typeface="Cambria Math"/>
                                      </a:rPr>
                                      <m:t>(</m:t>
                                    </m:r>
                                    <m:r>
                                      <m:rPr>
                                        <m:nor/>
                                      </m:rPr>
                                      <a:rPr lang="en-US" baseline="0" dirty="0" smtClean="0"/>
                                      <m:t>G</m:t>
                                    </m:r>
                                    <m:r>
                                      <m:rPr>
                                        <m:nor/>
                                      </m:rPr>
                                      <a:rPr lang="en-US" b="0" i="0" baseline="0" dirty="0" smtClean="0"/>
                                      <m:t>)|</m:t>
                                    </m:r>
                                  </m:den>
                                </m:f>
                              </m:oMath>
                            </m:oMathPara>
                          </a14:m>
                          <a:endParaRPr lang="en-US" dirty="0"/>
                        </a:p>
                      </a:txBody>
                      <a:tcPr/>
                    </a:tc>
                    <a:extLst>
                      <a:ext uri="{0D108BD9-81ED-4DB2-BD59-A6C34878D82A}">
                        <a16:rowId xmlns:a16="http://schemas.microsoft.com/office/drawing/2014/main" val="10002"/>
                      </a:ext>
                    </a:extLst>
                  </a:tr>
                  <a:tr h="5881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to high centrality vertices </a:t>
                          </a:r>
                          <a:endParaRPr lang="en-US" dirty="0"/>
                        </a:p>
                      </a:txBody>
                      <a:tcPr/>
                    </a:tc>
                    <a:tc>
                      <a:txBody>
                        <a:bodyPr/>
                        <a:lstStyle/>
                        <a:p>
                          <a:r>
                            <a:rPr lang="en-US" dirty="0"/>
                            <a:t>A weighted degree</a:t>
                          </a:r>
                          <a:r>
                            <a:rPr lang="en-US" baseline="0" dirty="0"/>
                            <a:t> centrality based on the weight of the neighbors (instead of a weight of 1 as in degree centrality)</a:t>
                          </a:r>
                          <a:endParaRPr lang="en-US" dirty="0"/>
                        </a:p>
                      </a:txBody>
                      <a:tcPr/>
                    </a:tc>
                    <a:tc>
                      <a:txBody>
                        <a:bodyPr/>
                        <a:lstStyle/>
                        <a:p>
                          <a:r>
                            <a:rPr lang="en-US" dirty="0"/>
                            <a:t>For example when</a:t>
                          </a:r>
                          <a:r>
                            <a:rPr lang="en-US" baseline="0" dirty="0"/>
                            <a:t> the people you are connected to matter.</a:t>
                          </a: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613580"/>
                  </p:ext>
                </p:extLst>
              </p:nvPr>
            </p:nvGraphicFramePr>
            <p:xfrm>
              <a:off x="2038352" y="667042"/>
              <a:ext cx="8324848" cy="5229697"/>
            </p:xfrm>
            <a:graphic>
              <a:graphicData uri="http://schemas.openxmlformats.org/drawingml/2006/table">
                <a:tbl>
                  <a:tblPr firstRow="1" bandRow="1">
                    <a:tableStyleId>{5C22544A-7EE6-4342-B048-85BDC9FD1C3A}</a:tableStyleId>
                  </a:tblPr>
                  <a:tblGrid>
                    <a:gridCol w="2228848">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57388">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092354">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188720">
                    <a:tc>
                      <a:txBody>
                        <a:bodyPr/>
                        <a:lstStyle/>
                        <a:p>
                          <a:endParaRPr lang="en-US"/>
                        </a:p>
                      </a:txBody>
                      <a:tcPr>
                        <a:blipFill>
                          <a:blip r:embed="rId2"/>
                          <a:stretch>
                            <a:fillRect l="-273" t="-93878" r="-274590" b="-254592"/>
                          </a:stretch>
                        </a:blipFill>
                      </a:tcPr>
                    </a:tc>
                    <a:tc>
                      <a:txBody>
                        <a:bodyPr/>
                        <a:lstStyle/>
                        <a:p>
                          <a:endParaRPr lang="en-US"/>
                        </a:p>
                      </a:txBody>
                      <a:tcPr>
                        <a:blipFill>
                          <a:blip r:embed="rId2"/>
                          <a:stretch>
                            <a:fillRect l="-108902" t="-93878" r="-198220" b="-254592"/>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880" t="-93878" r="-1466" b="-254592"/>
                          </a:stretch>
                        </a:blipFill>
                      </a:tcPr>
                    </a:tc>
                    <a:extLst>
                      <a:ext uri="{0D108BD9-81ED-4DB2-BD59-A6C34878D82A}">
                        <a16:rowId xmlns:a16="http://schemas.microsoft.com/office/drawing/2014/main" val="10001"/>
                      </a:ext>
                    </a:extLst>
                  </a:tr>
                  <a:tr h="1211263">
                    <a:tc>
                      <a:txBody>
                        <a:bodyPr/>
                        <a:lstStyle/>
                        <a:p>
                          <a:endParaRPr lang="en-US"/>
                        </a:p>
                      </a:txBody>
                      <a:tcPr>
                        <a:blipFill>
                          <a:blip r:embed="rId2"/>
                          <a:stretch>
                            <a:fillRect l="-273" t="-190955" r="-274590" b="-150754"/>
                          </a:stretch>
                        </a:blipFill>
                      </a:tcPr>
                    </a:tc>
                    <a:tc>
                      <a:txBody>
                        <a:bodyPr/>
                        <a:lstStyle/>
                        <a:p>
                          <a:endParaRPr lang="en-US"/>
                        </a:p>
                      </a:txBody>
                      <a:tcPr>
                        <a:blipFill>
                          <a:blip r:embed="rId2"/>
                          <a:stretch>
                            <a:fillRect l="-108902" t="-190955" r="-198220" b="-150754"/>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880" t="-190955" r="-1466" b="-150754"/>
                          </a:stretch>
                        </a:blipFill>
                      </a:tcPr>
                    </a:tc>
                    <a:extLst>
                      <a:ext uri="{0D108BD9-81ED-4DB2-BD59-A6C34878D82A}">
                        <a16:rowId xmlns:a16="http://schemas.microsoft.com/office/drawing/2014/main" val="10002"/>
                      </a:ext>
                    </a:extLst>
                  </a:tr>
                  <a:tr h="1737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to high centrality vertices </a:t>
                          </a:r>
                          <a:endParaRPr lang="en-US" dirty="0"/>
                        </a:p>
                      </a:txBody>
                      <a:tcPr/>
                    </a:tc>
                    <a:tc>
                      <a:txBody>
                        <a:bodyPr/>
                        <a:lstStyle/>
                        <a:p>
                          <a:r>
                            <a:rPr lang="en-US" dirty="0"/>
                            <a:t>A weighted degree</a:t>
                          </a:r>
                          <a:r>
                            <a:rPr lang="en-US" baseline="0" dirty="0"/>
                            <a:t> centrality based on the weight of the neighbors (instead of a weight of 1 as in degree centrality)</a:t>
                          </a:r>
                          <a:endParaRPr lang="en-US" dirty="0"/>
                        </a:p>
                      </a:txBody>
                      <a:tcPr/>
                    </a:tc>
                    <a:tc>
                      <a:txBody>
                        <a:bodyPr/>
                        <a:lstStyle/>
                        <a:p>
                          <a:r>
                            <a:rPr lang="en-US" dirty="0"/>
                            <a:t>For example when</a:t>
                          </a:r>
                          <a:r>
                            <a:rPr lang="en-US" baseline="0" dirty="0"/>
                            <a:t> the people you are connected to matter.</a:t>
                          </a: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742312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a:xfrm>
            <a:off x="1971675" y="345833"/>
            <a:ext cx="8620125" cy="5410200"/>
          </a:xfrm>
        </p:spPr>
        <p:txBody>
          <a:bodyPr/>
          <a:lstStyle/>
          <a:p>
            <a:endParaRPr lang="en-US" sz="2800"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495681269"/>
                  </p:ext>
                </p:extLst>
              </p:nvPr>
            </p:nvGraphicFramePr>
            <p:xfrm>
              <a:off x="2038352" y="498234"/>
              <a:ext cx="8324848" cy="5229697"/>
            </p:xfrm>
            <a:graphic>
              <a:graphicData uri="http://schemas.openxmlformats.org/drawingml/2006/table">
                <a:tbl>
                  <a:tblPr firstRow="1" bandRow="1">
                    <a:tableStyleId>{5C22544A-7EE6-4342-B048-85BDC9FD1C3A}</a:tableStyleId>
                  </a:tblPr>
                  <a:tblGrid>
                    <a:gridCol w="2228848">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57388">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092354">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092354">
                    <a:tc>
                      <a:txBody>
                        <a:bodyPr/>
                        <a:lstStyle/>
                        <a:p>
                          <a:r>
                            <a:rPr lang="en-US" dirty="0"/>
                            <a:t>Lots of one-hop</a:t>
                          </a:r>
                          <a:r>
                            <a:rPr lang="en-US" baseline="0" dirty="0"/>
                            <a:t> connections from </a:t>
                          </a:r>
                          <a14:m>
                            <m:oMath xmlns:m="http://schemas.openxmlformats.org/officeDocument/2006/math">
                              <m:r>
                                <a:rPr lang="en-US" b="0" i="1" baseline="0" smtClean="0">
                                  <a:latin typeface="Cambria Math"/>
                                </a:rPr>
                                <m:t>𝑣</m:t>
                              </m:r>
                            </m:oMath>
                          </a14:m>
                          <a:endParaRPr lang="en-US" dirty="0"/>
                        </a:p>
                      </a:txBody>
                      <a:tcPr/>
                    </a:tc>
                    <a:tc>
                      <a:txBody>
                        <a:bodyPr/>
                        <a:lstStyle/>
                        <a:p>
                          <a:r>
                            <a:rPr lang="en-US" baseline="0" dirty="0"/>
                            <a:t>The number of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Degree centrality (or simply the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a:rPr>
                                    <m:t>C</m:t>
                                  </m:r>
                                </m:e>
                                <m:sub>
                                  <m:r>
                                    <m:rPr>
                                      <m:sty m:val="p"/>
                                    </m:rPr>
                                    <a:rPr lang="en-US" b="0" i="0" smtClean="0">
                                      <a:latin typeface="Cambria Math"/>
                                    </a:rPr>
                                    <m:t>i</m:t>
                                  </m:r>
                                </m:sub>
                              </m:sSub>
                              <m:r>
                                <a:rPr lang="en-US" b="0" i="0" smtClean="0">
                                  <a:latin typeface="Cambria Math"/>
                                </a:rPr>
                                <m:t>= </m:t>
                              </m:r>
                              <m:r>
                                <m:rPr>
                                  <m:sty m:val="p"/>
                                </m:rPr>
                                <a:rPr lang="en-US" b="0" i="0" smtClean="0">
                                  <a:latin typeface="Cambria Math"/>
                                </a:rPr>
                                <m:t>deg</m:t>
                              </m:r>
                              <m:r>
                                <a:rPr lang="en-US" b="0" i="1" smtClean="0">
                                  <a:latin typeface="Cambria Math"/>
                                </a:rPr>
                                <m:t>⁡(</m:t>
                              </m:r>
                              <m:r>
                                <a:rPr lang="en-US" b="0" i="1" smtClean="0">
                                  <a:latin typeface="Cambria Math"/>
                                </a:rPr>
                                <m:t>𝑖</m:t>
                              </m:r>
                              <m:r>
                                <a:rPr lang="en-US" b="0" i="1" smtClean="0">
                                  <a:latin typeface="Cambria Math"/>
                                </a:rPr>
                                <m:t>)</m:t>
                              </m:r>
                            </m:oMath>
                          </a14:m>
                          <a:r>
                            <a:rPr lang="en-US" dirty="0"/>
                            <a:t>)</a:t>
                          </a:r>
                        </a:p>
                      </a:txBody>
                      <a:tcPr/>
                    </a:tc>
                    <a:extLst>
                      <a:ext uri="{0D108BD9-81ED-4DB2-BD59-A6C34878D82A}">
                        <a16:rowId xmlns:a16="http://schemas.microsoft.com/office/drawing/2014/main" val="10001"/>
                      </a:ext>
                    </a:extLst>
                  </a:tr>
                  <a:tr h="1111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from </a:t>
                          </a:r>
                          <a14:m>
                            <m:oMath xmlns:m="http://schemas.openxmlformats.org/officeDocument/2006/math">
                              <m:r>
                                <a:rPr lang="en-US" b="0" i="1" baseline="0" smtClean="0">
                                  <a:latin typeface="Cambria Math"/>
                                </a:rPr>
                                <m:t>𝑣</m:t>
                              </m:r>
                            </m:oMath>
                          </a14:m>
                          <a:r>
                            <a:rPr lang="en-US" baseline="0" dirty="0"/>
                            <a:t> </a:t>
                          </a:r>
                          <a:r>
                            <a:rPr lang="en-US" dirty="0"/>
                            <a:t>relative</a:t>
                          </a:r>
                          <a:r>
                            <a:rPr lang="en-US" baseline="0" dirty="0"/>
                            <a:t> to the size of the graph</a:t>
                          </a:r>
                          <a:endParaRPr lang="en-US" dirty="0"/>
                        </a:p>
                      </a:txBody>
                      <a:tcPr/>
                    </a:tc>
                    <a:tc>
                      <a:txBody>
                        <a:bodyPr/>
                        <a:lstStyle/>
                        <a:p>
                          <a:r>
                            <a:rPr lang="en-US" baseline="0" dirty="0"/>
                            <a:t>The proportion of the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Normalized degree centrality</a:t>
                          </a:r>
                          <a:r>
                            <a:rPr lang="en-US" baseline="0" dirty="0"/>
                            <a:t> </a:t>
                          </a:r>
                        </a:p>
                        <a:p>
                          <a:pPr/>
                          <a14:m>
                            <m:oMathPara xmlns:m="http://schemas.openxmlformats.org/officeDocument/2006/math">
                              <m:oMathParaPr>
                                <m:jc m:val="centerGroup"/>
                              </m:oMathParaPr>
                              <m:oMath xmlns:m="http://schemas.openxmlformats.org/officeDocument/2006/math">
                                <m:sSub>
                                  <m:sSubPr>
                                    <m:ctrlPr>
                                      <a:rPr lang="en-US" b="0" i="1" baseline="0" smtClean="0">
                                        <a:latin typeface="Cambria Math" panose="02040503050406030204" pitchFamily="18" charset="0"/>
                                      </a:rPr>
                                    </m:ctrlPr>
                                  </m:sSubPr>
                                  <m:e>
                                    <m:r>
                                      <m:rPr>
                                        <m:sty m:val="p"/>
                                      </m:rPr>
                                      <a:rPr lang="en-US" b="0" i="0" baseline="0" smtClean="0">
                                        <a:latin typeface="Cambria Math"/>
                                      </a:rPr>
                                      <m:t>C</m:t>
                                    </m:r>
                                  </m:e>
                                  <m:sub>
                                    <m:r>
                                      <m:rPr>
                                        <m:sty m:val="p"/>
                                      </m:rPr>
                                      <a:rPr lang="en-US" b="0" i="0" baseline="0" smtClean="0">
                                        <a:latin typeface="Cambria Math"/>
                                      </a:rPr>
                                      <m:t>i</m:t>
                                    </m:r>
                                  </m:sub>
                                </m:sSub>
                                <m:r>
                                  <a:rPr lang="en-US" b="0" i="0" baseline="0" smtClean="0">
                                    <a:latin typeface="Cambria Math"/>
                                  </a:rPr>
                                  <m:t>= </m:t>
                                </m:r>
                                <m:f>
                                  <m:fPr>
                                    <m:ctrlPr>
                                      <a:rPr lang="en-US" b="0" i="1" baseline="0" smtClean="0">
                                        <a:latin typeface="Cambria Math" panose="02040503050406030204" pitchFamily="18" charset="0"/>
                                      </a:rPr>
                                    </m:ctrlPr>
                                  </m:fPr>
                                  <m:num>
                                    <m:r>
                                      <m:rPr>
                                        <m:sty m:val="p"/>
                                      </m:rPr>
                                      <a:rPr lang="en-US" b="0" i="0" baseline="0" smtClean="0">
                                        <a:latin typeface="Cambria Math"/>
                                      </a:rPr>
                                      <m:t>deg</m:t>
                                    </m:r>
                                    <m:r>
                                      <a:rPr lang="en-US" b="0" i="1" baseline="0" smtClean="0">
                                        <a:latin typeface="Cambria Math"/>
                                      </a:rPr>
                                      <m:t>⁡(</m:t>
                                    </m:r>
                                    <m:r>
                                      <a:rPr lang="en-US" b="0" i="1" baseline="0" smtClean="0">
                                        <a:latin typeface="Cambria Math"/>
                                      </a:rPr>
                                      <m:t>𝑖</m:t>
                                    </m:r>
                                    <m:r>
                                      <a:rPr lang="en-US" b="0" i="1" baseline="0" smtClean="0">
                                        <a:latin typeface="Cambria Math"/>
                                      </a:rPr>
                                      <m:t>)</m:t>
                                    </m:r>
                                  </m:num>
                                  <m:den>
                                    <m:r>
                                      <m:rPr>
                                        <m:nor/>
                                      </m:rPr>
                                      <a:rPr lang="en-US" b="0" i="0" baseline="0" smtClean="0">
                                        <a:latin typeface="Cambria Math"/>
                                      </a:rPr>
                                      <m:t>|</m:t>
                                    </m:r>
                                    <m:r>
                                      <m:rPr>
                                        <m:nor/>
                                      </m:rPr>
                                      <a:rPr lang="en-US" b="0" i="0" baseline="0" smtClean="0">
                                        <a:latin typeface="Cambria Math"/>
                                      </a:rPr>
                                      <m:t>V</m:t>
                                    </m:r>
                                    <m:r>
                                      <m:rPr>
                                        <m:nor/>
                                      </m:rPr>
                                      <a:rPr lang="en-US" b="0" i="0" baseline="0" smtClean="0">
                                        <a:latin typeface="Cambria Math"/>
                                      </a:rPr>
                                      <m:t>(</m:t>
                                    </m:r>
                                    <m:r>
                                      <m:rPr>
                                        <m:nor/>
                                      </m:rPr>
                                      <a:rPr lang="en-US" baseline="0" dirty="0" smtClean="0"/>
                                      <m:t>G</m:t>
                                    </m:r>
                                    <m:r>
                                      <m:rPr>
                                        <m:nor/>
                                      </m:rPr>
                                      <a:rPr lang="en-US" b="0" i="0" baseline="0" dirty="0" smtClean="0"/>
                                      <m:t>)|</m:t>
                                    </m:r>
                                  </m:den>
                                </m:f>
                              </m:oMath>
                            </m:oMathPara>
                          </a14:m>
                          <a:endParaRPr lang="en-US" dirty="0"/>
                        </a:p>
                      </a:txBody>
                      <a:tcPr/>
                    </a:tc>
                    <a:extLst>
                      <a:ext uri="{0D108BD9-81ED-4DB2-BD59-A6C34878D82A}">
                        <a16:rowId xmlns:a16="http://schemas.microsoft.com/office/drawing/2014/main" val="10002"/>
                      </a:ext>
                    </a:extLst>
                  </a:tr>
                  <a:tr h="5881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to high centrality vertices </a:t>
                          </a:r>
                          <a:endParaRPr lang="en-US" dirty="0"/>
                        </a:p>
                      </a:txBody>
                      <a:tcPr/>
                    </a:tc>
                    <a:tc>
                      <a:txBody>
                        <a:bodyPr/>
                        <a:lstStyle/>
                        <a:p>
                          <a:r>
                            <a:rPr lang="en-US" dirty="0"/>
                            <a:t>A weighted degree</a:t>
                          </a:r>
                          <a:r>
                            <a:rPr lang="en-US" baseline="0" dirty="0"/>
                            <a:t> centrality based on the weight of the neighbors (instead of a weight of 1 as in degree centrality)</a:t>
                          </a:r>
                          <a:endParaRPr lang="en-US" dirty="0"/>
                        </a:p>
                      </a:txBody>
                      <a:tcPr/>
                    </a:tc>
                    <a:tc>
                      <a:txBody>
                        <a:bodyPr/>
                        <a:lstStyle/>
                        <a:p>
                          <a:r>
                            <a:rPr lang="en-US" dirty="0"/>
                            <a:t>For example when</a:t>
                          </a:r>
                          <a:r>
                            <a:rPr lang="en-US" baseline="0" dirty="0"/>
                            <a:t> the people you are connected to matter.</a:t>
                          </a:r>
                          <a:endParaRPr lang="en-US" dirty="0"/>
                        </a:p>
                      </a:txBody>
                      <a:tcPr/>
                    </a:tc>
                    <a:tc>
                      <a:txBody>
                        <a:bodyPr/>
                        <a:lstStyle/>
                        <a:p>
                          <a:r>
                            <a:rPr lang="en-US" sz="3200" b="1" dirty="0">
                              <a:solidFill>
                                <a:srgbClr val="FF0000"/>
                              </a:solidFill>
                            </a:rPr>
                            <a:t>HOW?</a:t>
                          </a:r>
                        </a:p>
                      </a:txBody>
                      <a:tcPr/>
                    </a:tc>
                    <a:extLst>
                      <a:ext uri="{0D108BD9-81ED-4DB2-BD59-A6C34878D82A}">
                        <a16:rowId xmlns:a16="http://schemas.microsoft.com/office/drawing/2014/main" val="10003"/>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495681269"/>
                  </p:ext>
                </p:extLst>
              </p:nvPr>
            </p:nvGraphicFramePr>
            <p:xfrm>
              <a:off x="2038352" y="498234"/>
              <a:ext cx="8324848" cy="5229697"/>
            </p:xfrm>
            <a:graphic>
              <a:graphicData uri="http://schemas.openxmlformats.org/drawingml/2006/table">
                <a:tbl>
                  <a:tblPr firstRow="1" bandRow="1">
                    <a:tableStyleId>{5C22544A-7EE6-4342-B048-85BDC9FD1C3A}</a:tableStyleId>
                  </a:tblPr>
                  <a:tblGrid>
                    <a:gridCol w="2228848">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57388">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092354">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188720">
                    <a:tc>
                      <a:txBody>
                        <a:bodyPr/>
                        <a:lstStyle/>
                        <a:p>
                          <a:endParaRPr lang="en-US"/>
                        </a:p>
                      </a:txBody>
                      <a:tcPr>
                        <a:blipFill>
                          <a:blip r:embed="rId2"/>
                          <a:stretch>
                            <a:fillRect l="-273" t="-93878" r="-274590" b="-255102"/>
                          </a:stretch>
                        </a:blipFill>
                      </a:tcPr>
                    </a:tc>
                    <a:tc>
                      <a:txBody>
                        <a:bodyPr/>
                        <a:lstStyle/>
                        <a:p>
                          <a:endParaRPr lang="en-US"/>
                        </a:p>
                      </a:txBody>
                      <a:tcPr>
                        <a:blipFill>
                          <a:blip r:embed="rId2"/>
                          <a:stretch>
                            <a:fillRect l="-108902" t="-93878" r="-198220" b="-255102"/>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880" t="-93878" r="-1466" b="-255102"/>
                          </a:stretch>
                        </a:blipFill>
                      </a:tcPr>
                    </a:tc>
                    <a:extLst>
                      <a:ext uri="{0D108BD9-81ED-4DB2-BD59-A6C34878D82A}">
                        <a16:rowId xmlns:a16="http://schemas.microsoft.com/office/drawing/2014/main" val="10001"/>
                      </a:ext>
                    </a:extLst>
                  </a:tr>
                  <a:tr h="1211263">
                    <a:tc>
                      <a:txBody>
                        <a:bodyPr/>
                        <a:lstStyle/>
                        <a:p>
                          <a:endParaRPr lang="en-US"/>
                        </a:p>
                      </a:txBody>
                      <a:tcPr>
                        <a:blipFill>
                          <a:blip r:embed="rId2"/>
                          <a:stretch>
                            <a:fillRect l="-273" t="-190955" r="-274590" b="-151256"/>
                          </a:stretch>
                        </a:blipFill>
                      </a:tcPr>
                    </a:tc>
                    <a:tc>
                      <a:txBody>
                        <a:bodyPr/>
                        <a:lstStyle/>
                        <a:p>
                          <a:endParaRPr lang="en-US"/>
                        </a:p>
                      </a:txBody>
                      <a:tcPr>
                        <a:blipFill>
                          <a:blip r:embed="rId2"/>
                          <a:stretch>
                            <a:fillRect l="-108902" t="-190955" r="-198220" b="-151256"/>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880" t="-190955" r="-1466" b="-151256"/>
                          </a:stretch>
                        </a:blipFill>
                      </a:tcPr>
                    </a:tc>
                    <a:extLst>
                      <a:ext uri="{0D108BD9-81ED-4DB2-BD59-A6C34878D82A}">
                        <a16:rowId xmlns:a16="http://schemas.microsoft.com/office/drawing/2014/main" val="10002"/>
                      </a:ext>
                    </a:extLst>
                  </a:tr>
                  <a:tr h="1737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to high centrality vertices </a:t>
                          </a:r>
                          <a:endParaRPr lang="en-US" dirty="0"/>
                        </a:p>
                      </a:txBody>
                      <a:tcPr/>
                    </a:tc>
                    <a:tc>
                      <a:txBody>
                        <a:bodyPr/>
                        <a:lstStyle/>
                        <a:p>
                          <a:r>
                            <a:rPr lang="en-US" dirty="0"/>
                            <a:t>A weighted degree</a:t>
                          </a:r>
                          <a:r>
                            <a:rPr lang="en-US" baseline="0" dirty="0"/>
                            <a:t> centrality based on the weight of the neighbors (instead of a weight of 1 as in degree centrality)</a:t>
                          </a:r>
                          <a:endParaRPr lang="en-US" dirty="0"/>
                        </a:p>
                      </a:txBody>
                      <a:tcPr/>
                    </a:tc>
                    <a:tc>
                      <a:txBody>
                        <a:bodyPr/>
                        <a:lstStyle/>
                        <a:p>
                          <a:r>
                            <a:rPr lang="en-US" dirty="0"/>
                            <a:t>For example when</a:t>
                          </a:r>
                          <a:r>
                            <a:rPr lang="en-US" baseline="0" dirty="0"/>
                            <a:t> the people you are connected to matter.</a:t>
                          </a:r>
                          <a:endParaRPr lang="en-US" dirty="0"/>
                        </a:p>
                      </a:txBody>
                      <a:tcPr/>
                    </a:tc>
                    <a:tc>
                      <a:txBody>
                        <a:bodyPr/>
                        <a:lstStyle/>
                        <a:p>
                          <a:r>
                            <a:rPr lang="en-US" sz="3200" b="1" dirty="0">
                              <a:solidFill>
                                <a:srgbClr val="FF0000"/>
                              </a:solidFill>
                            </a:rPr>
                            <a:t>HOW?</a:t>
                          </a:r>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521999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a:xfrm>
            <a:off x="1971675" y="514643"/>
            <a:ext cx="8620125" cy="5410200"/>
          </a:xfrm>
        </p:spPr>
        <p:txBody>
          <a:bodyPr/>
          <a:lstStyle/>
          <a:p>
            <a:endParaRPr lang="en-US" sz="2800"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4170679049"/>
                  </p:ext>
                </p:extLst>
              </p:nvPr>
            </p:nvGraphicFramePr>
            <p:xfrm>
              <a:off x="2038352" y="667043"/>
              <a:ext cx="8324848" cy="5417848"/>
            </p:xfrm>
            <a:graphic>
              <a:graphicData uri="http://schemas.openxmlformats.org/drawingml/2006/table">
                <a:tbl>
                  <a:tblPr firstRow="1" bandRow="1">
                    <a:tableStyleId>{5C22544A-7EE6-4342-B048-85BDC9FD1C3A}</a:tableStyleId>
                  </a:tblPr>
                  <a:tblGrid>
                    <a:gridCol w="2228848">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57388">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092354">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092354">
                    <a:tc>
                      <a:txBody>
                        <a:bodyPr/>
                        <a:lstStyle/>
                        <a:p>
                          <a:r>
                            <a:rPr lang="en-US" dirty="0"/>
                            <a:t>Lots of one-hop</a:t>
                          </a:r>
                          <a:r>
                            <a:rPr lang="en-US" baseline="0" dirty="0"/>
                            <a:t> connections from </a:t>
                          </a:r>
                          <a14:m>
                            <m:oMath xmlns:m="http://schemas.openxmlformats.org/officeDocument/2006/math">
                              <m:r>
                                <a:rPr lang="en-US" b="0" i="1" baseline="0" smtClean="0">
                                  <a:latin typeface="Cambria Math"/>
                                </a:rPr>
                                <m:t>𝑣</m:t>
                              </m:r>
                            </m:oMath>
                          </a14:m>
                          <a:endParaRPr lang="en-US" dirty="0"/>
                        </a:p>
                      </a:txBody>
                      <a:tcPr/>
                    </a:tc>
                    <a:tc>
                      <a:txBody>
                        <a:bodyPr/>
                        <a:lstStyle/>
                        <a:p>
                          <a:r>
                            <a:rPr lang="en-US" baseline="0" dirty="0"/>
                            <a:t>The number of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Degree centrality (or simply the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a:rPr>
                                    <m:t>C</m:t>
                                  </m:r>
                                </m:e>
                                <m:sub>
                                  <m:r>
                                    <m:rPr>
                                      <m:sty m:val="p"/>
                                    </m:rPr>
                                    <a:rPr lang="en-US" b="0" i="0" smtClean="0">
                                      <a:latin typeface="Cambria Math"/>
                                    </a:rPr>
                                    <m:t>i</m:t>
                                  </m:r>
                                </m:sub>
                              </m:sSub>
                              <m:r>
                                <a:rPr lang="en-US" b="0" i="0" smtClean="0">
                                  <a:latin typeface="Cambria Math"/>
                                </a:rPr>
                                <m:t>= </m:t>
                              </m:r>
                              <m:r>
                                <m:rPr>
                                  <m:sty m:val="p"/>
                                </m:rPr>
                                <a:rPr lang="en-US" b="0" i="0" smtClean="0">
                                  <a:latin typeface="Cambria Math"/>
                                </a:rPr>
                                <m:t>deg</m:t>
                              </m:r>
                              <m:r>
                                <a:rPr lang="en-US" b="0" i="1" smtClean="0">
                                  <a:latin typeface="Cambria Math"/>
                                </a:rPr>
                                <m:t>⁡(</m:t>
                              </m:r>
                              <m:r>
                                <a:rPr lang="en-US" b="0" i="1" smtClean="0">
                                  <a:latin typeface="Cambria Math"/>
                                </a:rPr>
                                <m:t>𝑖</m:t>
                              </m:r>
                              <m:r>
                                <a:rPr lang="en-US" b="0" i="1" smtClean="0">
                                  <a:latin typeface="Cambria Math"/>
                                </a:rPr>
                                <m:t>)</m:t>
                              </m:r>
                            </m:oMath>
                          </a14:m>
                          <a:r>
                            <a:rPr lang="en-US" dirty="0"/>
                            <a:t>)</a:t>
                          </a:r>
                        </a:p>
                      </a:txBody>
                      <a:tcPr/>
                    </a:tc>
                    <a:extLst>
                      <a:ext uri="{0D108BD9-81ED-4DB2-BD59-A6C34878D82A}">
                        <a16:rowId xmlns:a16="http://schemas.microsoft.com/office/drawing/2014/main" val="10001"/>
                      </a:ext>
                    </a:extLst>
                  </a:tr>
                  <a:tr h="1111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from </a:t>
                          </a:r>
                          <a14:m>
                            <m:oMath xmlns:m="http://schemas.openxmlformats.org/officeDocument/2006/math">
                              <m:r>
                                <a:rPr lang="en-US" b="0" i="1" baseline="0" smtClean="0">
                                  <a:latin typeface="Cambria Math"/>
                                </a:rPr>
                                <m:t>𝑣</m:t>
                              </m:r>
                            </m:oMath>
                          </a14:m>
                          <a:r>
                            <a:rPr lang="en-US" baseline="0" dirty="0"/>
                            <a:t> </a:t>
                          </a:r>
                          <a:r>
                            <a:rPr lang="en-US" dirty="0"/>
                            <a:t>relative</a:t>
                          </a:r>
                          <a:r>
                            <a:rPr lang="en-US" baseline="0" dirty="0"/>
                            <a:t> to the size of the graph</a:t>
                          </a:r>
                          <a:endParaRPr lang="en-US" dirty="0"/>
                        </a:p>
                      </a:txBody>
                      <a:tcPr/>
                    </a:tc>
                    <a:tc>
                      <a:txBody>
                        <a:bodyPr/>
                        <a:lstStyle/>
                        <a:p>
                          <a:r>
                            <a:rPr lang="en-US" baseline="0" dirty="0"/>
                            <a:t>The proportion of the vertices that </a:t>
                          </a:r>
                          <a14:m>
                            <m:oMath xmlns:m="http://schemas.openxmlformats.org/officeDocument/2006/math">
                              <m:r>
                                <a:rPr lang="en-US" b="0" i="1" baseline="0" smtClean="0">
                                  <a:latin typeface="Cambria Math"/>
                                </a:rPr>
                                <m:t>𝑣</m:t>
                              </m:r>
                            </m:oMath>
                          </a14:m>
                          <a:r>
                            <a:rPr lang="en-US" baseline="0" dirty="0"/>
                            <a:t> influences directly</a:t>
                          </a:r>
                          <a:endParaRPr lang="en-US" dirty="0"/>
                        </a:p>
                      </a:txBody>
                      <a:tcPr/>
                    </a:tc>
                    <a:tc>
                      <a:txBody>
                        <a:bodyPr/>
                        <a:lstStyle/>
                        <a:p>
                          <a:r>
                            <a:rPr lang="en-US" dirty="0"/>
                            <a:t>Local influence matters</a:t>
                          </a:r>
                        </a:p>
                        <a:p>
                          <a:r>
                            <a:rPr lang="en-US" dirty="0"/>
                            <a:t>Small diameter</a:t>
                          </a:r>
                        </a:p>
                        <a:p>
                          <a:endParaRPr lang="en-US" dirty="0"/>
                        </a:p>
                      </a:txBody>
                      <a:tcPr/>
                    </a:tc>
                    <a:tc>
                      <a:txBody>
                        <a:bodyPr/>
                        <a:lstStyle/>
                        <a:p>
                          <a:r>
                            <a:rPr lang="en-US" dirty="0"/>
                            <a:t>Normalized degree centrality</a:t>
                          </a:r>
                          <a:r>
                            <a:rPr lang="en-US" baseline="0" dirty="0"/>
                            <a:t> </a:t>
                          </a:r>
                        </a:p>
                        <a:p>
                          <a:pPr/>
                          <a14:m>
                            <m:oMathPara xmlns:m="http://schemas.openxmlformats.org/officeDocument/2006/math">
                              <m:oMathParaPr>
                                <m:jc m:val="centerGroup"/>
                              </m:oMathParaPr>
                              <m:oMath xmlns:m="http://schemas.openxmlformats.org/officeDocument/2006/math">
                                <m:sSub>
                                  <m:sSubPr>
                                    <m:ctrlPr>
                                      <a:rPr lang="en-US" b="0" i="1" baseline="0" smtClean="0">
                                        <a:latin typeface="Cambria Math" panose="02040503050406030204" pitchFamily="18" charset="0"/>
                                      </a:rPr>
                                    </m:ctrlPr>
                                  </m:sSubPr>
                                  <m:e>
                                    <m:r>
                                      <m:rPr>
                                        <m:sty m:val="p"/>
                                      </m:rPr>
                                      <a:rPr lang="en-US" b="0" i="0" baseline="0" smtClean="0">
                                        <a:latin typeface="Cambria Math"/>
                                      </a:rPr>
                                      <m:t>C</m:t>
                                    </m:r>
                                  </m:e>
                                  <m:sub>
                                    <m:r>
                                      <m:rPr>
                                        <m:sty m:val="p"/>
                                      </m:rPr>
                                      <a:rPr lang="en-US" b="0" i="0" baseline="0" smtClean="0">
                                        <a:latin typeface="Cambria Math"/>
                                      </a:rPr>
                                      <m:t>i</m:t>
                                    </m:r>
                                  </m:sub>
                                </m:sSub>
                                <m:r>
                                  <a:rPr lang="en-US" b="0" i="0" baseline="0" smtClean="0">
                                    <a:latin typeface="Cambria Math"/>
                                  </a:rPr>
                                  <m:t>= </m:t>
                                </m:r>
                                <m:f>
                                  <m:fPr>
                                    <m:ctrlPr>
                                      <a:rPr lang="en-US" b="0" i="1" baseline="0" smtClean="0">
                                        <a:latin typeface="Cambria Math" panose="02040503050406030204" pitchFamily="18" charset="0"/>
                                      </a:rPr>
                                    </m:ctrlPr>
                                  </m:fPr>
                                  <m:num>
                                    <m:r>
                                      <m:rPr>
                                        <m:sty m:val="p"/>
                                      </m:rPr>
                                      <a:rPr lang="en-US" b="0" i="0" baseline="0" smtClean="0">
                                        <a:latin typeface="Cambria Math"/>
                                      </a:rPr>
                                      <m:t>deg</m:t>
                                    </m:r>
                                    <m:r>
                                      <a:rPr lang="en-US" b="0" i="1" baseline="0" smtClean="0">
                                        <a:latin typeface="Cambria Math"/>
                                      </a:rPr>
                                      <m:t>⁡(</m:t>
                                    </m:r>
                                    <m:r>
                                      <a:rPr lang="en-US" b="0" i="1" baseline="0" smtClean="0">
                                        <a:latin typeface="Cambria Math"/>
                                      </a:rPr>
                                      <m:t>𝑖</m:t>
                                    </m:r>
                                    <m:r>
                                      <a:rPr lang="en-US" b="0" i="1" baseline="0" smtClean="0">
                                        <a:latin typeface="Cambria Math"/>
                                      </a:rPr>
                                      <m:t>)</m:t>
                                    </m:r>
                                  </m:num>
                                  <m:den>
                                    <m:r>
                                      <m:rPr>
                                        <m:nor/>
                                      </m:rPr>
                                      <a:rPr lang="en-US" b="0" i="0" baseline="0" smtClean="0">
                                        <a:latin typeface="Cambria Math"/>
                                      </a:rPr>
                                      <m:t>|</m:t>
                                    </m:r>
                                    <m:r>
                                      <m:rPr>
                                        <m:nor/>
                                      </m:rPr>
                                      <a:rPr lang="en-US" b="0" i="0" baseline="0" smtClean="0">
                                        <a:latin typeface="Cambria Math"/>
                                      </a:rPr>
                                      <m:t>V</m:t>
                                    </m:r>
                                    <m:r>
                                      <m:rPr>
                                        <m:nor/>
                                      </m:rPr>
                                      <a:rPr lang="en-US" b="0" i="0" baseline="0" smtClean="0">
                                        <a:latin typeface="Cambria Math"/>
                                      </a:rPr>
                                      <m:t>(</m:t>
                                    </m:r>
                                    <m:r>
                                      <m:rPr>
                                        <m:nor/>
                                      </m:rPr>
                                      <a:rPr lang="en-US" baseline="0" dirty="0" smtClean="0"/>
                                      <m:t>G</m:t>
                                    </m:r>
                                    <m:r>
                                      <m:rPr>
                                        <m:nor/>
                                      </m:rPr>
                                      <a:rPr lang="en-US" b="0" i="0" baseline="0" dirty="0" smtClean="0"/>
                                      <m:t>)|</m:t>
                                    </m:r>
                                  </m:den>
                                </m:f>
                              </m:oMath>
                            </m:oMathPara>
                          </a14:m>
                          <a:endParaRPr lang="en-US" dirty="0"/>
                        </a:p>
                      </a:txBody>
                      <a:tcPr/>
                    </a:tc>
                    <a:extLst>
                      <a:ext uri="{0D108BD9-81ED-4DB2-BD59-A6C34878D82A}">
                        <a16:rowId xmlns:a16="http://schemas.microsoft.com/office/drawing/2014/main" val="10002"/>
                      </a:ext>
                    </a:extLst>
                  </a:tr>
                  <a:tr h="5881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to high centrality vertices </a:t>
                          </a:r>
                          <a:endParaRPr lang="en-US" dirty="0"/>
                        </a:p>
                      </a:txBody>
                      <a:tcPr/>
                    </a:tc>
                    <a:tc>
                      <a:txBody>
                        <a:bodyPr/>
                        <a:lstStyle/>
                        <a:p>
                          <a:r>
                            <a:rPr lang="en-US" dirty="0"/>
                            <a:t>A weighted degree</a:t>
                          </a:r>
                          <a:r>
                            <a:rPr lang="en-US" baseline="0" dirty="0"/>
                            <a:t> centrality based on the weight of the neighbors (instead of a weight of 1 as in degree centrality)</a:t>
                          </a:r>
                          <a:endParaRPr lang="en-US" dirty="0"/>
                        </a:p>
                      </a:txBody>
                      <a:tcPr/>
                    </a:tc>
                    <a:tc>
                      <a:txBody>
                        <a:bodyPr/>
                        <a:lstStyle/>
                        <a:p>
                          <a:r>
                            <a:rPr lang="en-US" dirty="0"/>
                            <a:t>For example when</a:t>
                          </a:r>
                          <a:r>
                            <a:rPr lang="en-US" baseline="0" dirty="0"/>
                            <a:t> the people you are connected to matter.</a:t>
                          </a:r>
                          <a:endParaRPr lang="en-US" dirty="0"/>
                        </a:p>
                      </a:txBody>
                      <a:tcPr/>
                    </a:tc>
                    <a:tc>
                      <a:txBody>
                        <a:bodyPr/>
                        <a:lstStyle/>
                        <a:p>
                          <a:r>
                            <a:rPr lang="en-US" dirty="0"/>
                            <a:t>Eigenvector</a:t>
                          </a:r>
                          <a:r>
                            <a:rPr lang="en-US" baseline="0" dirty="0"/>
                            <a:t> centrality </a:t>
                          </a:r>
                        </a:p>
                        <a:p>
                          <a:r>
                            <a:rPr lang="en-US" baseline="0" dirty="0"/>
                            <a:t>(recursive formula):</a:t>
                          </a: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nary>
                                      <m:naryPr>
                                        <m:chr m:val="∑"/>
                                        <m:supHide m:val="on"/>
                                        <m:ctrlPr>
                                          <a:rPr lang="en-US" b="0" i="1" smtClean="0">
                                            <a:latin typeface="Cambria Math" panose="02040503050406030204" pitchFamily="18" charset="0"/>
                                          </a:rPr>
                                        </m:ctrlPr>
                                      </m:naryPr>
                                      <m:sub>
                                        <m:r>
                                          <m:rPr>
                                            <m:brk m:alnAt="7"/>
                                          </m:rPr>
                                          <a:rPr lang="en-US" b="0" i="1" smtClean="0">
                                            <a:latin typeface="Cambria Math"/>
                                          </a:rPr>
                                          <m:t>𝑖</m:t>
                                        </m:r>
                                        <m:r>
                                          <a:rPr lang="en-US" b="0" i="1" smtClean="0">
                                            <a:latin typeface="Cambria Math"/>
                                          </a:rPr>
                                          <m:t>𝑗</m:t>
                                        </m:r>
                                        <m:r>
                                          <a:rPr lang="en-US" b="0" i="1" smtClean="0">
                                            <a:latin typeface="Cambria Math"/>
                                          </a:rPr>
                                          <m:t> є </m:t>
                                        </m:r>
                                        <m:r>
                                          <a:rPr lang="en-US" b="0" i="1" smtClean="0">
                                            <a:latin typeface="Cambria Math"/>
                                          </a:rPr>
                                          <m:t>𝐸</m:t>
                                        </m:r>
                                        <m:r>
                                          <a:rPr lang="en-US" b="0" i="1" smtClean="0">
                                            <a:latin typeface="Cambria Math"/>
                                          </a:rPr>
                                          <m:t>(</m:t>
                                        </m:r>
                                        <m:r>
                                          <a:rPr lang="en-US" b="0" i="1" smtClean="0">
                                            <a:latin typeface="Cambria Math"/>
                                          </a:rPr>
                                          <m:t>𝐺</m:t>
                                        </m:r>
                                        <m:r>
                                          <a:rPr lang="en-US" b="0" i="1" smtClean="0">
                                            <a:latin typeface="Cambria Math"/>
                                          </a:rPr>
                                          <m:t>)</m:t>
                                        </m:r>
                                      </m:sub>
                                      <m:sup/>
                                      <m:e>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𝑗</m:t>
                                            </m:r>
                                          </m:sub>
                                        </m:sSub>
                                      </m:e>
                                    </m:nary>
                                  </m:e>
                                  <m:sub/>
                                </m:sSub>
                              </m:oMath>
                            </m:oMathPara>
                          </a14:m>
                          <a:endParaRPr lang="en-US" dirty="0"/>
                        </a:p>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4170679049"/>
                  </p:ext>
                </p:extLst>
              </p:nvPr>
            </p:nvGraphicFramePr>
            <p:xfrm>
              <a:off x="2038352" y="667043"/>
              <a:ext cx="8324848" cy="5417848"/>
            </p:xfrm>
            <a:graphic>
              <a:graphicData uri="http://schemas.openxmlformats.org/drawingml/2006/table">
                <a:tbl>
                  <a:tblPr firstRow="1" bandRow="1">
                    <a:tableStyleId>{5C22544A-7EE6-4342-B048-85BDC9FD1C3A}</a:tableStyleId>
                  </a:tblPr>
                  <a:tblGrid>
                    <a:gridCol w="2228848">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57388">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1092354">
                    <a:tc>
                      <a:txBody>
                        <a:bodyPr/>
                        <a:lstStyle/>
                        <a:p>
                          <a:r>
                            <a:rPr lang="en-US" dirty="0"/>
                            <a:t>What makes a vertex central in a network?</a:t>
                          </a:r>
                        </a:p>
                        <a:p>
                          <a:r>
                            <a:rPr lang="en-US" dirty="0"/>
                            <a:t>(one or more ideas)</a:t>
                          </a:r>
                        </a:p>
                      </a:txBody>
                      <a:tcPr/>
                    </a:tc>
                    <a:tc>
                      <a:txBody>
                        <a:bodyPr/>
                        <a:lstStyle/>
                        <a:p>
                          <a:r>
                            <a:rPr lang="en-US" dirty="0"/>
                            <a:t>How do</a:t>
                          </a:r>
                          <a:r>
                            <a:rPr lang="en-US" baseline="0" dirty="0"/>
                            <a:t> you describe it mathematically</a:t>
                          </a:r>
                          <a:r>
                            <a:rPr lang="en-US" dirty="0"/>
                            <a:t>? </a:t>
                          </a:r>
                        </a:p>
                      </a:txBody>
                      <a:tcPr/>
                    </a:tc>
                    <a:tc>
                      <a:txBody>
                        <a:bodyPr/>
                        <a:lstStyle/>
                        <a:p>
                          <a:r>
                            <a:rPr lang="en-US" dirty="0"/>
                            <a:t>When is it appropriate to use</a:t>
                          </a:r>
                          <a:r>
                            <a:rPr lang="en-US" baseline="0" dirty="0"/>
                            <a:t> 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capture it?</a:t>
                          </a:r>
                        </a:p>
                        <a:p>
                          <a:endParaRPr lang="en-US" dirty="0"/>
                        </a:p>
                      </a:txBody>
                      <a:tcPr/>
                    </a:tc>
                    <a:extLst>
                      <a:ext uri="{0D108BD9-81ED-4DB2-BD59-A6C34878D82A}">
                        <a16:rowId xmlns:a16="http://schemas.microsoft.com/office/drawing/2014/main" val="10000"/>
                      </a:ext>
                    </a:extLst>
                  </a:tr>
                  <a:tr h="1188720">
                    <a:tc>
                      <a:txBody>
                        <a:bodyPr/>
                        <a:lstStyle/>
                        <a:p>
                          <a:endParaRPr lang="en-US"/>
                        </a:p>
                      </a:txBody>
                      <a:tcPr>
                        <a:blipFill>
                          <a:blip r:embed="rId2"/>
                          <a:stretch>
                            <a:fillRect l="-273" t="-93878" r="-274590" b="-263776"/>
                          </a:stretch>
                        </a:blipFill>
                      </a:tcPr>
                    </a:tc>
                    <a:tc>
                      <a:txBody>
                        <a:bodyPr/>
                        <a:lstStyle/>
                        <a:p>
                          <a:endParaRPr lang="en-US"/>
                        </a:p>
                      </a:txBody>
                      <a:tcPr>
                        <a:blipFill>
                          <a:blip r:embed="rId2"/>
                          <a:stretch>
                            <a:fillRect l="-108902" t="-93878" r="-198220" b="-263776"/>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880" t="-93878" r="-1466" b="-263776"/>
                          </a:stretch>
                        </a:blipFill>
                      </a:tcPr>
                    </a:tc>
                    <a:extLst>
                      <a:ext uri="{0D108BD9-81ED-4DB2-BD59-A6C34878D82A}">
                        <a16:rowId xmlns:a16="http://schemas.microsoft.com/office/drawing/2014/main" val="10001"/>
                      </a:ext>
                    </a:extLst>
                  </a:tr>
                  <a:tr h="1211263">
                    <a:tc>
                      <a:txBody>
                        <a:bodyPr/>
                        <a:lstStyle/>
                        <a:p>
                          <a:endParaRPr lang="en-US"/>
                        </a:p>
                      </a:txBody>
                      <a:tcPr>
                        <a:blipFill>
                          <a:blip r:embed="rId2"/>
                          <a:stretch>
                            <a:fillRect l="-273" t="-190955" r="-274590" b="-159799"/>
                          </a:stretch>
                        </a:blipFill>
                      </a:tcPr>
                    </a:tc>
                    <a:tc>
                      <a:txBody>
                        <a:bodyPr/>
                        <a:lstStyle/>
                        <a:p>
                          <a:endParaRPr lang="en-US"/>
                        </a:p>
                      </a:txBody>
                      <a:tcPr>
                        <a:blipFill>
                          <a:blip r:embed="rId2"/>
                          <a:stretch>
                            <a:fillRect l="-108902" t="-190955" r="-198220" b="-159799"/>
                          </a:stretch>
                        </a:blipFill>
                      </a:tcPr>
                    </a:tc>
                    <a:tc>
                      <a:txBody>
                        <a:bodyPr/>
                        <a:lstStyle/>
                        <a:p>
                          <a:r>
                            <a:rPr lang="en-US" dirty="0"/>
                            <a:t>Local influence matters</a:t>
                          </a:r>
                        </a:p>
                        <a:p>
                          <a:r>
                            <a:rPr lang="en-US" dirty="0"/>
                            <a:t>Small diameter</a:t>
                          </a:r>
                        </a:p>
                        <a:p>
                          <a:endParaRPr lang="en-US" dirty="0"/>
                        </a:p>
                      </a:txBody>
                      <a:tcPr/>
                    </a:tc>
                    <a:tc>
                      <a:txBody>
                        <a:bodyPr/>
                        <a:lstStyle/>
                        <a:p>
                          <a:endParaRPr lang="en-US"/>
                        </a:p>
                      </a:txBody>
                      <a:tcPr>
                        <a:blipFill>
                          <a:blip r:embed="rId2"/>
                          <a:stretch>
                            <a:fillRect l="-300880" t="-190955" r="-1466" b="-159799"/>
                          </a:stretch>
                        </a:blipFill>
                      </a:tcPr>
                    </a:tc>
                    <a:extLst>
                      <a:ext uri="{0D108BD9-81ED-4DB2-BD59-A6C34878D82A}">
                        <a16:rowId xmlns:a16="http://schemas.microsoft.com/office/drawing/2014/main" val="10002"/>
                      </a:ext>
                    </a:extLst>
                  </a:tr>
                  <a:tr h="1925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Lots of one-hop</a:t>
                          </a:r>
                          <a:r>
                            <a:rPr lang="en-US" baseline="0" dirty="0"/>
                            <a:t> connections to high centrality vertices </a:t>
                          </a:r>
                          <a:endParaRPr lang="en-US" dirty="0"/>
                        </a:p>
                      </a:txBody>
                      <a:tcPr/>
                    </a:tc>
                    <a:tc>
                      <a:txBody>
                        <a:bodyPr/>
                        <a:lstStyle/>
                        <a:p>
                          <a:r>
                            <a:rPr lang="en-US" dirty="0"/>
                            <a:t>A weighted degree</a:t>
                          </a:r>
                          <a:r>
                            <a:rPr lang="en-US" baseline="0" dirty="0"/>
                            <a:t> centrality based on the weight of the neighbors (instead of a weight of 1 as in degree centrality)</a:t>
                          </a:r>
                          <a:endParaRPr lang="en-US" dirty="0"/>
                        </a:p>
                      </a:txBody>
                      <a:tcPr/>
                    </a:tc>
                    <a:tc>
                      <a:txBody>
                        <a:bodyPr/>
                        <a:lstStyle/>
                        <a:p>
                          <a:r>
                            <a:rPr lang="en-US" dirty="0"/>
                            <a:t>For example when</a:t>
                          </a:r>
                          <a:r>
                            <a:rPr lang="en-US" baseline="0" dirty="0"/>
                            <a:t> the people you are connected to matter.</a:t>
                          </a:r>
                          <a:endParaRPr lang="en-US" dirty="0"/>
                        </a:p>
                      </a:txBody>
                      <a:tcPr/>
                    </a:tc>
                    <a:tc>
                      <a:txBody>
                        <a:bodyPr/>
                        <a:lstStyle/>
                        <a:p>
                          <a:endParaRPr lang="en-US"/>
                        </a:p>
                      </a:txBody>
                      <a:tcPr>
                        <a:blipFill>
                          <a:blip r:embed="rId2"/>
                          <a:stretch>
                            <a:fillRect l="-300880" t="-183228" r="-1466" b="-633"/>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51513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96B19CAB-DBB2-4AE3-87A2-0B98A6FC000F}"/>
              </a:ext>
            </a:extLst>
          </p:cNvPr>
          <p:cNvSpPr>
            <a:spLocks noChangeArrowheads="1"/>
          </p:cNvSpPr>
          <p:nvPr/>
        </p:nvSpPr>
        <p:spPr bwMode="auto">
          <a:xfrm>
            <a:off x="838196" y="354715"/>
            <a:ext cx="105155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The branch of data science that deals with extracting information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from graphs by performing analysis on them is known as</a:t>
            </a:r>
            <a:r>
              <a:rPr kumimoji="0" lang="en-US" altLang="en-US" sz="2400" b="1" i="0" u="none" strike="noStrike" cap="none" normalizeH="0" baseline="0" dirty="0">
                <a:ln>
                  <a:noFill/>
                </a:ln>
                <a:solidFill>
                  <a:schemeClr val="tx1"/>
                </a:solidFill>
                <a:effectLst/>
                <a:latin typeface="Arial" panose="020B0604020202020204" pitchFamily="34" charset="0"/>
              </a:rPr>
              <a:t> “Graph Analytics”.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D84DA881-4CE5-4311-85CD-205DBD24492A}"/>
              </a:ext>
            </a:extLst>
          </p:cNvPr>
          <p:cNvSpPr/>
          <p:nvPr/>
        </p:nvSpPr>
        <p:spPr>
          <a:xfrm>
            <a:off x="838196" y="2064057"/>
            <a:ext cx="2305833" cy="584775"/>
          </a:xfrm>
          <a:prstGeom prst="rect">
            <a:avLst/>
          </a:prstGeom>
        </p:spPr>
        <p:txBody>
          <a:bodyPr wrap="square">
            <a:spAutoFit/>
          </a:bodyPr>
          <a:lstStyle/>
          <a:p>
            <a:r>
              <a:rPr lang="en-US" sz="3200" u="sng" dirty="0">
                <a:latin typeface="Times New Roman" panose="02020603050405020304" pitchFamily="18" charset="0"/>
                <a:cs typeface="Times New Roman" panose="02020603050405020304" pitchFamily="18" charset="0"/>
              </a:rPr>
              <a:t>Centrality</a:t>
            </a:r>
          </a:p>
        </p:txBody>
      </p:sp>
      <p:sp>
        <p:nvSpPr>
          <p:cNvPr id="16" name="Rectangle 15">
            <a:extLst>
              <a:ext uri="{FF2B5EF4-FFF2-40B4-BE49-F238E27FC236}">
                <a16:creationId xmlns:a16="http://schemas.microsoft.com/office/drawing/2014/main" id="{9E88AEF1-0126-4787-BEB9-43825B871C94}"/>
              </a:ext>
            </a:extLst>
          </p:cNvPr>
          <p:cNvSpPr/>
          <p:nvPr/>
        </p:nvSpPr>
        <p:spPr>
          <a:xfrm>
            <a:off x="838196" y="2821842"/>
            <a:ext cx="10209758" cy="461665"/>
          </a:xfrm>
          <a:prstGeom prst="rect">
            <a:avLst/>
          </a:prstGeom>
        </p:spPr>
        <p:txBody>
          <a:bodyPr wrap="square">
            <a:spAutoFit/>
          </a:bodyPr>
          <a:lstStyle/>
          <a:p>
            <a:pPr algn="just"/>
            <a:r>
              <a:rPr lang="en-US" sz="2400" dirty="0"/>
              <a:t>Centrality is a very important concept in identifying important nodes in a graph.</a:t>
            </a:r>
          </a:p>
        </p:txBody>
      </p:sp>
      <p:sp>
        <p:nvSpPr>
          <p:cNvPr id="17" name="Rectangle 16">
            <a:extLst>
              <a:ext uri="{FF2B5EF4-FFF2-40B4-BE49-F238E27FC236}">
                <a16:creationId xmlns:a16="http://schemas.microsoft.com/office/drawing/2014/main" id="{E02F676E-C60A-4B26-AAA9-81B063E906B0}"/>
              </a:ext>
            </a:extLst>
          </p:cNvPr>
          <p:cNvSpPr/>
          <p:nvPr/>
        </p:nvSpPr>
        <p:spPr>
          <a:xfrm>
            <a:off x="838197" y="3307181"/>
            <a:ext cx="10515599" cy="461665"/>
          </a:xfrm>
          <a:prstGeom prst="rect">
            <a:avLst/>
          </a:prstGeom>
        </p:spPr>
        <p:txBody>
          <a:bodyPr wrap="square">
            <a:spAutoFit/>
          </a:bodyPr>
          <a:lstStyle/>
          <a:p>
            <a:pPr algn="just"/>
            <a:r>
              <a:rPr lang="en-US" sz="2400" dirty="0"/>
              <a:t>It is used to measure the importance of various nodes in a graph.</a:t>
            </a:r>
          </a:p>
        </p:txBody>
      </p:sp>
      <p:sp>
        <p:nvSpPr>
          <p:cNvPr id="18" name="Rectangle 17">
            <a:extLst>
              <a:ext uri="{FF2B5EF4-FFF2-40B4-BE49-F238E27FC236}">
                <a16:creationId xmlns:a16="http://schemas.microsoft.com/office/drawing/2014/main" id="{AD0FA43E-2A3C-43FC-95BD-D4F8DB322E68}"/>
              </a:ext>
            </a:extLst>
          </p:cNvPr>
          <p:cNvSpPr/>
          <p:nvPr/>
        </p:nvSpPr>
        <p:spPr>
          <a:xfrm>
            <a:off x="838196" y="3792520"/>
            <a:ext cx="6418488" cy="461665"/>
          </a:xfrm>
          <a:prstGeom prst="rect">
            <a:avLst/>
          </a:prstGeom>
        </p:spPr>
        <p:txBody>
          <a:bodyPr wrap="none">
            <a:spAutoFit/>
          </a:bodyPr>
          <a:lstStyle/>
          <a:p>
            <a:r>
              <a:rPr lang="en-US" sz="2400" dirty="0"/>
              <a:t>“centrality” is how “central” a node is in the graph</a:t>
            </a:r>
          </a:p>
        </p:txBody>
      </p:sp>
      <p:sp>
        <p:nvSpPr>
          <p:cNvPr id="19" name="Rectangle 18">
            <a:extLst>
              <a:ext uri="{FF2B5EF4-FFF2-40B4-BE49-F238E27FC236}">
                <a16:creationId xmlns:a16="http://schemas.microsoft.com/office/drawing/2014/main" id="{CD701CD7-EC5B-4AB4-9B44-6CFFBEC40140}"/>
              </a:ext>
            </a:extLst>
          </p:cNvPr>
          <p:cNvSpPr/>
          <p:nvPr/>
        </p:nvSpPr>
        <p:spPr>
          <a:xfrm>
            <a:off x="838196" y="4277859"/>
            <a:ext cx="10209759" cy="830997"/>
          </a:xfrm>
          <a:prstGeom prst="rect">
            <a:avLst/>
          </a:prstGeom>
        </p:spPr>
        <p:txBody>
          <a:bodyPr wrap="square">
            <a:spAutoFit/>
          </a:bodyPr>
          <a:lstStyle/>
          <a:p>
            <a:pPr algn="just"/>
            <a:r>
              <a:rPr lang="en-US" sz="2400" dirty="0"/>
              <a:t>Each node could be important from an angle depending on how “importance” is defined.</a:t>
            </a:r>
          </a:p>
        </p:txBody>
      </p:sp>
      <p:sp>
        <p:nvSpPr>
          <p:cNvPr id="20" name="Rectangle 19">
            <a:extLst>
              <a:ext uri="{FF2B5EF4-FFF2-40B4-BE49-F238E27FC236}">
                <a16:creationId xmlns:a16="http://schemas.microsoft.com/office/drawing/2014/main" id="{296F90F9-9EF9-4B82-92B6-1FBB01C74880}"/>
              </a:ext>
            </a:extLst>
          </p:cNvPr>
          <p:cNvSpPr/>
          <p:nvPr/>
        </p:nvSpPr>
        <p:spPr>
          <a:xfrm>
            <a:off x="838196" y="5132530"/>
            <a:ext cx="10209758" cy="830997"/>
          </a:xfrm>
          <a:prstGeom prst="rect">
            <a:avLst/>
          </a:prstGeom>
        </p:spPr>
        <p:txBody>
          <a:bodyPr wrap="square">
            <a:spAutoFit/>
          </a:bodyPr>
          <a:lstStyle/>
          <a:p>
            <a:pPr algn="just"/>
            <a:r>
              <a:rPr lang="en-US" sz="2400" dirty="0"/>
              <a:t>Centrality comes in different flavors and each flavor or a metric defines importance of a node from a different perspective</a:t>
            </a:r>
          </a:p>
        </p:txBody>
      </p:sp>
    </p:spTree>
    <p:extLst>
      <p:ext uri="{BB962C8B-B14F-4D97-AF65-F5344CB8AC3E}">
        <p14:creationId xmlns:p14="http://schemas.microsoft.com/office/powerpoint/2010/main" val="228884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pic>
        <p:nvPicPr>
          <p:cNvPr id="6" name="Content Placeholder 5">
            <a:extLst>
              <a:ext uri="{FF2B5EF4-FFF2-40B4-BE49-F238E27FC236}">
                <a16:creationId xmlns:a16="http://schemas.microsoft.com/office/drawing/2014/main" id="{82D6B512-61DB-4F0B-B387-377152509873}"/>
              </a:ext>
            </a:extLst>
          </p:cNvPr>
          <p:cNvPicPr>
            <a:picLocks noGrp="1" noChangeAspect="1"/>
          </p:cNvPicPr>
          <p:nvPr>
            <p:ph idx="1"/>
          </p:nvPr>
        </p:nvPicPr>
        <p:blipFill>
          <a:blip r:embed="rId2"/>
          <a:stretch>
            <a:fillRect/>
          </a:stretch>
        </p:blipFill>
        <p:spPr>
          <a:xfrm>
            <a:off x="2185450" y="2253233"/>
            <a:ext cx="7821100" cy="3039590"/>
          </a:xfrm>
          <a:prstGeom prst="rect">
            <a:avLst/>
          </a:prstGeom>
        </p:spPr>
      </p:pic>
    </p:spTree>
    <p:extLst>
      <p:ext uri="{BB962C8B-B14F-4D97-AF65-F5344CB8AC3E}">
        <p14:creationId xmlns:p14="http://schemas.microsoft.com/office/powerpoint/2010/main" val="25180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p:txBody>
          <a:bodyPr/>
          <a:lstStyle/>
          <a:p>
            <a:r>
              <a:rPr lang="en-US" dirty="0"/>
              <a:t>Eigenvector centrality is a measure of the influence a node has on a network. </a:t>
            </a:r>
          </a:p>
          <a:p>
            <a:endParaRPr lang="en-US" dirty="0"/>
          </a:p>
          <a:p>
            <a:r>
              <a:rPr lang="en-US" dirty="0"/>
              <a:t>If a node is pointed to by many nodes (which also have high eigenvector centrality) then that node will have high eigenvector centrality.</a:t>
            </a:r>
          </a:p>
          <a:p>
            <a:endParaRPr lang="en-US" dirty="0"/>
          </a:p>
          <a:p>
            <a:r>
              <a:rPr lang="en-US" dirty="0"/>
              <a:t>The earliest use of eigenvector centrality is by </a:t>
            </a:r>
            <a:r>
              <a:rPr lang="en-US" dirty="0">
                <a:solidFill>
                  <a:srgbClr val="002060"/>
                </a:solidFill>
              </a:rPr>
              <a:t>Edmund Landau</a:t>
            </a:r>
            <a:r>
              <a:rPr lang="en-US" dirty="0"/>
              <a:t> in an 1895 paper on scoring chess tournaments.</a:t>
            </a:r>
          </a:p>
          <a:p>
            <a:endParaRPr lang="en-US" dirty="0"/>
          </a:p>
          <a:p>
            <a:r>
              <a:rPr lang="en-US" dirty="0"/>
              <a:t>More recently, researchers across many fields have analyzed applications, manifestations, and extensions of eigenvector centrality in a variety of domains:</a:t>
            </a:r>
          </a:p>
        </p:txBody>
      </p:sp>
    </p:spTree>
    <p:extLst>
      <p:ext uri="{BB962C8B-B14F-4D97-AF65-F5344CB8AC3E}">
        <p14:creationId xmlns:p14="http://schemas.microsoft.com/office/powerpoint/2010/main" val="3868285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p:txBody>
          <a:bodyPr>
            <a:normAutofit/>
          </a:bodyPr>
          <a:lstStyle/>
          <a:p>
            <a:r>
              <a:rPr lang="en-US" dirty="0"/>
              <a:t>Eigenvector centrality is the unique measure satisfying certain natural axioms (statement which is self-evidently true) for a ranking system</a:t>
            </a:r>
            <a:r>
              <a:rPr lang="en-US" baseline="30000" dirty="0"/>
              <a:t>.</a:t>
            </a:r>
            <a:endParaRPr lang="en-US" dirty="0"/>
          </a:p>
          <a:p>
            <a:r>
              <a:rPr lang="en-US" dirty="0"/>
              <a:t>In neuroscience, the eigenvector centrality of a neuron in a model neural network has been found to correlate with its relative firing rate.</a:t>
            </a:r>
          </a:p>
          <a:p>
            <a:r>
              <a:rPr lang="en-US" dirty="0"/>
              <a:t>Eigenvector centrality and related concepts have been used to model opinion influence in </a:t>
            </a:r>
            <a:r>
              <a:rPr lang="en-US" b="1" dirty="0"/>
              <a:t>sociology </a:t>
            </a:r>
            <a:r>
              <a:rPr lang="en-US" dirty="0"/>
              <a:t>and</a:t>
            </a:r>
            <a:r>
              <a:rPr lang="en-US" b="1" dirty="0"/>
              <a:t> economics</a:t>
            </a:r>
            <a:r>
              <a:rPr lang="en-US" dirty="0"/>
              <a:t>, as in the DeGroot learning model.</a:t>
            </a:r>
          </a:p>
          <a:p>
            <a:r>
              <a:rPr lang="en-US" dirty="0"/>
              <a:t>The definition of eigenvector centrality has been extended to multiplex or multilayer networks.</a:t>
            </a:r>
          </a:p>
          <a:p>
            <a:r>
              <a:rPr lang="en-US" dirty="0"/>
              <a:t>Eigenvector centrality has been extensively applied to study economic outcomes, including cooperation in social networks.</a:t>
            </a:r>
            <a:r>
              <a:rPr lang="en-US" baseline="30000" dirty="0"/>
              <a:t> </a:t>
            </a:r>
            <a:r>
              <a:rPr lang="en-US" dirty="0"/>
              <a:t>In economic public goods problems, a person's eigenvector centrality can be interpreted as how much that person's preferences influence an efficient social outcome.</a:t>
            </a:r>
          </a:p>
        </p:txBody>
      </p:sp>
    </p:spTree>
    <p:extLst>
      <p:ext uri="{BB962C8B-B14F-4D97-AF65-F5344CB8AC3E}">
        <p14:creationId xmlns:p14="http://schemas.microsoft.com/office/powerpoint/2010/main" val="3170873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123459" y="1775394"/>
            <a:ext cx="11032221" cy="4428458"/>
          </a:xfrm>
        </p:spPr>
        <p:txBody>
          <a:bodyPr>
            <a:normAutofit/>
          </a:bodyPr>
          <a:lstStyle/>
          <a:p>
            <a:r>
              <a:rPr lang="en-US" dirty="0"/>
              <a:t>Eigenvector centrality is one of several node metrics that characterize the "global" (as opposed to "local") prominence of a vertex in a graph. </a:t>
            </a:r>
          </a:p>
          <a:p>
            <a:endParaRPr lang="en-US" dirty="0"/>
          </a:p>
          <a:p>
            <a:r>
              <a:rPr lang="en-US" dirty="0"/>
              <a:t>Others include Katz, Bonacich's power centrality, and Page Rank.</a:t>
            </a:r>
          </a:p>
          <a:p>
            <a:endParaRPr lang="en-US" dirty="0"/>
          </a:p>
          <a:p>
            <a:endParaRPr lang="en-US" dirty="0"/>
          </a:p>
          <a:p>
            <a:r>
              <a:rPr lang="en-US" dirty="0"/>
              <a:t>The gist of eigenvector centrality is to compute the centrality of a node as a function of the centralities of its neighbors.</a:t>
            </a:r>
          </a:p>
          <a:p>
            <a:endParaRPr lang="en-US" dirty="0"/>
          </a:p>
          <a:p>
            <a:r>
              <a:rPr lang="en-US" b="1" i="1" dirty="0"/>
              <a:t>A node is important if it is linked to by other important nodes.</a:t>
            </a:r>
            <a:endParaRPr lang="en-US" b="1" dirty="0"/>
          </a:p>
        </p:txBody>
      </p:sp>
    </p:spTree>
    <p:extLst>
      <p:ext uri="{BB962C8B-B14F-4D97-AF65-F5344CB8AC3E}">
        <p14:creationId xmlns:p14="http://schemas.microsoft.com/office/powerpoint/2010/main" val="1676451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p:txBody>
          <a:bodyPr/>
          <a:lstStyle/>
          <a:p>
            <a:r>
              <a:rPr lang="en-US" dirty="0"/>
              <a:t>• Compute eigenvector centrality.</a:t>
            </a:r>
          </a:p>
          <a:p>
            <a:endParaRPr lang="en-US" dirty="0"/>
          </a:p>
          <a:p>
            <a:r>
              <a:rPr lang="en-US" dirty="0"/>
              <a:t>• Interpret the meaning of the values of eigenvector centrality.</a:t>
            </a:r>
          </a:p>
          <a:p>
            <a:endParaRPr lang="en-US" dirty="0"/>
          </a:p>
          <a:p>
            <a:r>
              <a:rPr lang="en-US" dirty="0"/>
              <a:t>• Explain why the eigenvector centrality is an extension of degree centrality.</a:t>
            </a:r>
          </a:p>
        </p:txBody>
      </p:sp>
    </p:spTree>
    <p:extLst>
      <p:ext uri="{BB962C8B-B14F-4D97-AF65-F5344CB8AC3E}">
        <p14:creationId xmlns:p14="http://schemas.microsoft.com/office/powerpoint/2010/main" val="547662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pic>
        <p:nvPicPr>
          <p:cNvPr id="3" name="Content Placeholder 2">
            <a:extLst>
              <a:ext uri="{FF2B5EF4-FFF2-40B4-BE49-F238E27FC236}">
                <a16:creationId xmlns:a16="http://schemas.microsoft.com/office/drawing/2014/main" id="{D3C785A7-E1B8-4A4A-BF86-59D3739944C7}"/>
              </a:ext>
            </a:extLst>
          </p:cNvPr>
          <p:cNvPicPr>
            <a:picLocks noGrp="1" noChangeAspect="1"/>
          </p:cNvPicPr>
          <p:nvPr>
            <p:ph idx="1"/>
          </p:nvPr>
        </p:nvPicPr>
        <p:blipFill>
          <a:blip r:embed="rId2"/>
          <a:stretch>
            <a:fillRect/>
          </a:stretch>
        </p:blipFill>
        <p:spPr>
          <a:xfrm>
            <a:off x="2026822" y="2067456"/>
            <a:ext cx="8138355" cy="3757105"/>
          </a:xfrm>
          <a:prstGeom prst="rect">
            <a:avLst/>
          </a:prstGeom>
        </p:spPr>
      </p:pic>
    </p:spTree>
    <p:extLst>
      <p:ext uri="{BB962C8B-B14F-4D97-AF65-F5344CB8AC3E}">
        <p14:creationId xmlns:p14="http://schemas.microsoft.com/office/powerpoint/2010/main" val="45941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123459" y="1775394"/>
            <a:ext cx="11032221" cy="4023360"/>
          </a:xfrm>
        </p:spPr>
        <p:txBody>
          <a:bodyPr/>
          <a:lstStyle/>
          <a:p>
            <a:r>
              <a:rPr lang="en-US" dirty="0"/>
              <a:t>A generalization of the degree centrality:</a:t>
            </a:r>
          </a:p>
          <a:p>
            <a:r>
              <a:rPr lang="en-US" dirty="0"/>
              <a:t>a weighted degree vector that depends on the centrality of its neighbors (rather than every</a:t>
            </a:r>
          </a:p>
          <a:p>
            <a:r>
              <a:rPr lang="en-US" dirty="0"/>
              <a:t>neighbor having a fixed centrality of 1)</a:t>
            </a:r>
          </a:p>
          <a:p>
            <a:endParaRPr lang="en-US" dirty="0"/>
          </a:p>
          <a:p>
            <a:r>
              <a:rPr lang="en-US" dirty="0"/>
              <a:t>• How do we find it? By finding the largest eigenvalue and its associated eigenvector (leading eigenvector) of the adjacency matrix</a:t>
            </a:r>
          </a:p>
          <a:p>
            <a:endParaRPr lang="en-US" dirty="0"/>
          </a:p>
          <a:p>
            <a:r>
              <a:rPr lang="en-US" dirty="0"/>
              <a:t>• Let’s see why</a:t>
            </a:r>
          </a:p>
        </p:txBody>
      </p:sp>
      <p:pic>
        <p:nvPicPr>
          <p:cNvPr id="3" name="Picture 2">
            <a:extLst>
              <a:ext uri="{FF2B5EF4-FFF2-40B4-BE49-F238E27FC236}">
                <a16:creationId xmlns:a16="http://schemas.microsoft.com/office/drawing/2014/main" id="{411387D1-BFEF-4834-91D8-395197F9261B}"/>
              </a:ext>
            </a:extLst>
          </p:cNvPr>
          <p:cNvPicPr>
            <a:picLocks noChangeAspect="1"/>
          </p:cNvPicPr>
          <p:nvPr/>
        </p:nvPicPr>
        <p:blipFill>
          <a:blip r:embed="rId2"/>
          <a:stretch>
            <a:fillRect/>
          </a:stretch>
        </p:blipFill>
        <p:spPr>
          <a:xfrm>
            <a:off x="9830166" y="3938807"/>
            <a:ext cx="2238375" cy="2905125"/>
          </a:xfrm>
          <a:prstGeom prst="rect">
            <a:avLst/>
          </a:prstGeom>
        </p:spPr>
      </p:pic>
    </p:spTree>
    <p:extLst>
      <p:ext uri="{BB962C8B-B14F-4D97-AF65-F5344CB8AC3E}">
        <p14:creationId xmlns:p14="http://schemas.microsoft.com/office/powerpoint/2010/main" val="3952961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123459" y="1775394"/>
            <a:ext cx="11032221" cy="4023360"/>
          </a:xfrm>
        </p:spPr>
        <p:txBody>
          <a:bodyPr/>
          <a:lstStyle/>
          <a:p>
            <a:r>
              <a:rPr lang="en-US" b="1" dirty="0"/>
              <a:t>What is an Eigenvector?</a:t>
            </a:r>
          </a:p>
          <a:p>
            <a:r>
              <a:rPr lang="en-US" dirty="0"/>
              <a:t>Consider the graph below and its 5x5 adjacency matrix, A.</a:t>
            </a:r>
          </a:p>
        </p:txBody>
      </p:sp>
      <p:pic>
        <p:nvPicPr>
          <p:cNvPr id="1026" name="Picture 2" descr="eigenvector-01.gif">
            <a:extLst>
              <a:ext uri="{FF2B5EF4-FFF2-40B4-BE49-F238E27FC236}">
                <a16:creationId xmlns:a16="http://schemas.microsoft.com/office/drawing/2014/main" id="{47542BE4-1D08-458A-8876-93A7BBA613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714"/>
          <a:stretch/>
        </p:blipFill>
        <p:spPr bwMode="auto">
          <a:xfrm>
            <a:off x="2349305" y="2685170"/>
            <a:ext cx="3108960" cy="26741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453DAA-54D4-4F71-AFFA-956461647979}"/>
              </a:ext>
            </a:extLst>
          </p:cNvPr>
          <p:cNvPicPr>
            <a:picLocks noChangeAspect="1"/>
          </p:cNvPicPr>
          <p:nvPr/>
        </p:nvPicPr>
        <p:blipFill>
          <a:blip r:embed="rId3"/>
          <a:stretch>
            <a:fillRect/>
          </a:stretch>
        </p:blipFill>
        <p:spPr>
          <a:xfrm>
            <a:off x="5978768" y="2939964"/>
            <a:ext cx="2886305" cy="2419403"/>
          </a:xfrm>
          <a:prstGeom prst="rect">
            <a:avLst/>
          </a:prstGeom>
        </p:spPr>
      </p:pic>
    </p:spTree>
    <p:extLst>
      <p:ext uri="{BB962C8B-B14F-4D97-AF65-F5344CB8AC3E}">
        <p14:creationId xmlns:p14="http://schemas.microsoft.com/office/powerpoint/2010/main" val="2341182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123459" y="1775394"/>
            <a:ext cx="11032221" cy="4023360"/>
          </a:xfrm>
        </p:spPr>
        <p:txBody>
          <a:bodyPr/>
          <a:lstStyle/>
          <a:p>
            <a:r>
              <a:rPr lang="en-US" dirty="0"/>
              <a:t>And then consider, x, </a:t>
            </a:r>
            <a:r>
              <a:rPr lang="en-US" b="1" dirty="0"/>
              <a:t>a 5x1 vector of values</a:t>
            </a:r>
            <a:r>
              <a:rPr lang="en-US" dirty="0"/>
              <a:t>, one for each vertex in the graph. In this case, we've used the </a:t>
            </a:r>
            <a:r>
              <a:rPr lang="en-US" b="1" dirty="0"/>
              <a:t>degree centrality of each vertex</a:t>
            </a:r>
            <a:r>
              <a:rPr lang="en-US" dirty="0"/>
              <a:t>.</a:t>
            </a:r>
          </a:p>
        </p:txBody>
      </p:sp>
      <p:pic>
        <p:nvPicPr>
          <p:cNvPr id="2050" name="Picture 2" descr="eigenvector-02.gif">
            <a:extLst>
              <a:ext uri="{FF2B5EF4-FFF2-40B4-BE49-F238E27FC236}">
                <a16:creationId xmlns:a16="http://schemas.microsoft.com/office/drawing/2014/main" id="{0000B90C-489E-4CBA-9E72-3F2F36273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188" y="2593137"/>
            <a:ext cx="4909623" cy="323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534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123459" y="1775394"/>
            <a:ext cx="11834079" cy="4428458"/>
          </a:xfrm>
        </p:spPr>
        <p:txBody>
          <a:bodyPr>
            <a:normAutofit fontScale="92500" lnSpcReduction="10000"/>
          </a:bodyPr>
          <a:lstStyle/>
          <a:p>
            <a:r>
              <a:rPr lang="en-US" dirty="0"/>
              <a:t>Now let's look at what happens when we multiply the vector x by the matrix A. The result, of course, is another 5x1 vector.</a:t>
            </a:r>
          </a:p>
          <a:p>
            <a:endParaRPr lang="en-US" dirty="0"/>
          </a:p>
          <a:p>
            <a:endParaRPr lang="en-US" dirty="0"/>
          </a:p>
          <a:p>
            <a:endParaRPr lang="en-US" dirty="0"/>
          </a:p>
          <a:p>
            <a:endParaRPr lang="en-US" dirty="0"/>
          </a:p>
          <a:p>
            <a:endParaRPr lang="en-US" dirty="0"/>
          </a:p>
          <a:p>
            <a:endParaRPr lang="en-US" dirty="0"/>
          </a:p>
          <a:p>
            <a:endParaRPr lang="en-US" dirty="0"/>
          </a:p>
          <a:p>
            <a:r>
              <a:rPr lang="en-US" dirty="0"/>
              <a:t>If we look closely at the first element of the resulting vector we see that the 1s in the A matrix "pick up" the values of each vertex to which the first vertex is connected (in this case, the second, third, and fourth) and the resulting value is the sum of the values each of these vertices had.</a:t>
            </a:r>
          </a:p>
        </p:txBody>
      </p:sp>
      <p:pic>
        <p:nvPicPr>
          <p:cNvPr id="3074" name="Picture 2" descr="eigenvector-03.gif">
            <a:extLst>
              <a:ext uri="{FF2B5EF4-FFF2-40B4-BE49-F238E27FC236}">
                <a16:creationId xmlns:a16="http://schemas.microsoft.com/office/drawing/2014/main" id="{B42BEA4E-7A10-4C50-8075-8F4DB964B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52" y="2852562"/>
            <a:ext cx="10239696" cy="1869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08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75656" y="1050925"/>
            <a:ext cx="10515600" cy="611905"/>
          </a:xfrm>
        </p:spPr>
        <p:txBody>
          <a:bodyPr>
            <a:normAutofit fontScale="90000"/>
          </a:bodyPr>
          <a:lstStyle/>
          <a:p>
            <a:r>
              <a:rPr lang="en-US" b="1" dirty="0"/>
              <a:t>Centrality</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1175656" y="1850571"/>
            <a:ext cx="10058401" cy="4376058"/>
          </a:xfrm>
        </p:spPr>
        <p:txBody>
          <a:bodyPr>
            <a:noAutofit/>
          </a:bodyPr>
          <a:lstStyle/>
          <a:p>
            <a:r>
              <a:rPr lang="en-US" dirty="0"/>
              <a:t>Tells us which nodes are important in a network based on the topological structure of the network (instead of just looking at the popularity of nodes)</a:t>
            </a:r>
          </a:p>
          <a:p>
            <a:endParaRPr lang="en-US" dirty="0"/>
          </a:p>
          <a:p>
            <a:r>
              <a:rPr lang="en-US" dirty="0"/>
              <a:t>– How influential a person is within a social network</a:t>
            </a:r>
          </a:p>
          <a:p>
            <a:endParaRPr lang="en-US" dirty="0"/>
          </a:p>
          <a:p>
            <a:r>
              <a:rPr lang="en-US" dirty="0"/>
              <a:t>– Which genes play a crucial role in regulating systems and processes</a:t>
            </a:r>
          </a:p>
          <a:p>
            <a:endParaRPr lang="en-US" dirty="0"/>
          </a:p>
          <a:p>
            <a:r>
              <a:rPr lang="en-US" dirty="0"/>
              <a:t>– Infrastructure networks: if the node is removed, it would critically impede (hinder or delay) the functioning of the network.</a:t>
            </a:r>
          </a:p>
        </p:txBody>
      </p:sp>
    </p:spTree>
    <p:extLst>
      <p:ext uri="{BB962C8B-B14F-4D97-AF65-F5344CB8AC3E}">
        <p14:creationId xmlns:p14="http://schemas.microsoft.com/office/powerpoint/2010/main" val="51228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arn(inVertic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123459" y="1775394"/>
            <a:ext cx="11834079" cy="4428458"/>
          </a:xfrm>
        </p:spPr>
        <p:txBody>
          <a:bodyPr>
            <a:normAutofit/>
          </a:bodyPr>
          <a:lstStyle/>
          <a:p>
            <a:r>
              <a:rPr lang="en-US" dirty="0"/>
              <a:t>In other words, what multiplication by the adjacency matrix does, is reassign each vertex the sum of the values of its neighbor vertices.</a:t>
            </a:r>
          </a:p>
        </p:txBody>
      </p:sp>
      <p:pic>
        <p:nvPicPr>
          <p:cNvPr id="4098" name="Picture 2" descr="eigenvector-07.gif">
            <a:extLst>
              <a:ext uri="{FF2B5EF4-FFF2-40B4-BE49-F238E27FC236}">
                <a16:creationId xmlns:a16="http://schemas.microsoft.com/office/drawing/2014/main" id="{CF26D42F-4BD8-42B5-BB9A-140874647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891" y="2434655"/>
            <a:ext cx="8832218" cy="310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606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123459" y="1775394"/>
            <a:ext cx="11834079" cy="4428458"/>
          </a:xfrm>
        </p:spPr>
        <p:txBody>
          <a:bodyPr>
            <a:normAutofit/>
          </a:bodyPr>
          <a:lstStyle/>
          <a:p>
            <a:r>
              <a:rPr lang="en-US" dirty="0"/>
              <a:t>This has, in effect, "spread out" the degree centrality. That this is moving in the direction of a reasonable metric for centrality can be seen better if we rearrange the graph a little bit:</a:t>
            </a:r>
          </a:p>
        </p:txBody>
      </p:sp>
      <p:pic>
        <p:nvPicPr>
          <p:cNvPr id="4098" name="Picture 2" descr="eigenvector-07.gif">
            <a:extLst>
              <a:ext uri="{FF2B5EF4-FFF2-40B4-BE49-F238E27FC236}">
                <a16:creationId xmlns:a16="http://schemas.microsoft.com/office/drawing/2014/main" id="{CF26D42F-4BD8-42B5-BB9A-140874647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919"/>
          <a:stretch/>
        </p:blipFill>
        <p:spPr bwMode="auto">
          <a:xfrm>
            <a:off x="478971" y="2668228"/>
            <a:ext cx="3098435" cy="310993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eigenvector-06.gif">
            <a:extLst>
              <a:ext uri="{FF2B5EF4-FFF2-40B4-BE49-F238E27FC236}">
                <a16:creationId xmlns:a16="http://schemas.microsoft.com/office/drawing/2014/main" id="{EE0E043F-5FB5-4CB5-A6EC-40B51C025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452" y="2668228"/>
            <a:ext cx="5473577" cy="312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04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123459" y="1817598"/>
            <a:ext cx="11834079" cy="4428458"/>
          </a:xfrm>
        </p:spPr>
        <p:txBody>
          <a:bodyPr>
            <a:normAutofit fontScale="92500" lnSpcReduction="20000"/>
          </a:bodyPr>
          <a:lstStyle/>
          <a:p>
            <a:pPr marL="457200" indent="-457200">
              <a:buFont typeface="+mj-lt"/>
              <a:buAutoNum type="arabicPeriod"/>
            </a:pPr>
            <a:r>
              <a:rPr lang="en-US" dirty="0"/>
              <a:t>Figure out the adjacency matrix A for this graph.</a:t>
            </a:r>
          </a:p>
          <a:p>
            <a:pPr marL="457200" indent="-457200">
              <a:buFont typeface="+mj-lt"/>
              <a:buAutoNum type="arabicPeriod"/>
            </a:pPr>
            <a:endParaRPr lang="en-US" dirty="0"/>
          </a:p>
          <a:p>
            <a:pPr marL="457200" indent="-457200">
              <a:buFont typeface="+mj-lt"/>
              <a:buAutoNum type="arabicPeriod"/>
            </a:pPr>
            <a:r>
              <a:rPr lang="en-US" dirty="0"/>
              <a:t>Use the equation </a:t>
            </a:r>
            <a:r>
              <a:rPr lang="el-GR" b="1" dirty="0"/>
              <a:t>λ </a:t>
            </a:r>
            <a:r>
              <a:rPr lang="en-US" b="1" dirty="0"/>
              <a:t>x = A x </a:t>
            </a:r>
            <a:r>
              <a:rPr lang="en-US" dirty="0"/>
              <a:t>to determine the centrality scores for the nodes of this graph. (Hint: if you have a computer calculation system like Mathematica or a fancy enough calculator, you can use the computer to calculate the eigenvalues and eigenvectors of a matrix and save yourself some time.)</a:t>
            </a:r>
          </a:p>
          <a:p>
            <a:pPr marL="457200" indent="-457200">
              <a:buFont typeface="+mj-lt"/>
              <a:buAutoNum type="arabicPeriod"/>
            </a:pPr>
            <a:endParaRPr lang="en-US" dirty="0"/>
          </a:p>
          <a:p>
            <a:pPr marL="457200" indent="-457200">
              <a:buFont typeface="+mj-lt"/>
              <a:buAutoNum type="arabicPeriod"/>
            </a:pPr>
            <a:r>
              <a:rPr lang="en-US" dirty="0"/>
              <a:t>Do the centrality scores for the nodes accomplish our goal of giving more connected nodes higher scores?</a:t>
            </a:r>
          </a:p>
          <a:p>
            <a:pPr marL="0" indent="0">
              <a:buNone/>
            </a:pPr>
            <a:endParaRPr lang="en-US" dirty="0"/>
          </a:p>
          <a:p>
            <a:pPr marL="0" indent="0">
              <a:buNone/>
            </a:pPr>
            <a:r>
              <a:rPr lang="en-US" b="1" dirty="0"/>
              <a:t>Observation: λ is an eigenvalue of matrix A and x is the corresponding eigenvector.</a:t>
            </a:r>
          </a:p>
          <a:p>
            <a:pPr marL="0" indent="0">
              <a:buNone/>
            </a:pPr>
            <a:endParaRPr lang="en-US" b="1" dirty="0"/>
          </a:p>
          <a:p>
            <a:pPr marL="0" indent="0">
              <a:buNone/>
            </a:pPr>
            <a:r>
              <a:rPr lang="en-US" b="1" dirty="0"/>
              <a:t>Online Link to compute Eigenvalue and Eigenvector:</a:t>
            </a:r>
          </a:p>
          <a:p>
            <a:pPr marL="0" indent="0">
              <a:buNone/>
            </a:pPr>
            <a:r>
              <a:rPr lang="en-US" b="1" dirty="0">
                <a:hlinkClick r:id="rId2"/>
              </a:rPr>
              <a:t>https://www.emathhelp.net/calculators/linear-algebra/eigenvalue-and-eigenvector-calculator/?i=%5B%5B1%2C2%5D%2C%5B0%2C3%5D%5D</a:t>
            </a:r>
            <a:r>
              <a:rPr lang="en-US" b="1" dirty="0"/>
              <a:t> </a:t>
            </a:r>
          </a:p>
        </p:txBody>
      </p:sp>
      <p:pic>
        <p:nvPicPr>
          <p:cNvPr id="7172" name="Picture 4" descr="http://pi.math.cornell.edu/~numb3rs/samuelson/sn5.png">
            <a:extLst>
              <a:ext uri="{FF2B5EF4-FFF2-40B4-BE49-F238E27FC236}">
                <a16:creationId xmlns:a16="http://schemas.microsoft.com/office/drawing/2014/main" id="{263C7830-E939-4704-8CA7-552BCABD0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810" y="3793881"/>
            <a:ext cx="936380" cy="18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94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pic>
        <p:nvPicPr>
          <p:cNvPr id="7" name="Content Placeholder 6">
            <a:extLst>
              <a:ext uri="{FF2B5EF4-FFF2-40B4-BE49-F238E27FC236}">
                <a16:creationId xmlns:a16="http://schemas.microsoft.com/office/drawing/2014/main" id="{1763AEC1-3CA8-4174-B5B1-A6996D532052}"/>
              </a:ext>
            </a:extLst>
          </p:cNvPr>
          <p:cNvPicPr>
            <a:picLocks noGrp="1" noChangeAspect="1"/>
          </p:cNvPicPr>
          <p:nvPr>
            <p:ph idx="1"/>
          </p:nvPr>
        </p:nvPicPr>
        <p:blipFill>
          <a:blip r:embed="rId2"/>
          <a:stretch>
            <a:fillRect/>
          </a:stretch>
        </p:blipFill>
        <p:spPr>
          <a:xfrm>
            <a:off x="2196235" y="2345201"/>
            <a:ext cx="7595734" cy="3065421"/>
          </a:xfrm>
          <a:prstGeom prst="rect">
            <a:avLst/>
          </a:prstGeom>
        </p:spPr>
      </p:pic>
    </p:spTree>
    <p:extLst>
      <p:ext uri="{BB962C8B-B14F-4D97-AF65-F5344CB8AC3E}">
        <p14:creationId xmlns:p14="http://schemas.microsoft.com/office/powerpoint/2010/main" val="19336710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Eigenvector Centrality</a:t>
            </a:r>
            <a:endParaRPr lang="en-US" dirty="0"/>
          </a:p>
        </p:txBody>
      </p:sp>
      <p:pic>
        <p:nvPicPr>
          <p:cNvPr id="9" name="Content Placeholder 8">
            <a:extLst>
              <a:ext uri="{FF2B5EF4-FFF2-40B4-BE49-F238E27FC236}">
                <a16:creationId xmlns:a16="http://schemas.microsoft.com/office/drawing/2014/main" id="{EAC8E3E7-CC79-4C3E-983F-151284C4FA9D}"/>
              </a:ext>
            </a:extLst>
          </p:cNvPr>
          <p:cNvPicPr>
            <a:picLocks noGrp="1" noChangeAspect="1"/>
          </p:cNvPicPr>
          <p:nvPr>
            <p:ph idx="1"/>
          </p:nvPr>
        </p:nvPicPr>
        <p:blipFill>
          <a:blip r:embed="rId2"/>
          <a:stretch>
            <a:fillRect/>
          </a:stretch>
        </p:blipFill>
        <p:spPr>
          <a:xfrm>
            <a:off x="3713871" y="1761857"/>
            <a:ext cx="4324876" cy="4758231"/>
          </a:xfrm>
          <a:prstGeom prst="rect">
            <a:avLst/>
          </a:prstGeom>
        </p:spPr>
      </p:pic>
      <p:pic>
        <p:nvPicPr>
          <p:cNvPr id="11" name="Picture 10">
            <a:extLst>
              <a:ext uri="{FF2B5EF4-FFF2-40B4-BE49-F238E27FC236}">
                <a16:creationId xmlns:a16="http://schemas.microsoft.com/office/drawing/2014/main" id="{FD11AE30-FD4A-4EC6-AE4F-7C054470BA8D}"/>
              </a:ext>
            </a:extLst>
          </p:cNvPr>
          <p:cNvPicPr>
            <a:picLocks noChangeAspect="1"/>
          </p:cNvPicPr>
          <p:nvPr/>
        </p:nvPicPr>
        <p:blipFill>
          <a:blip r:embed="rId3"/>
          <a:stretch>
            <a:fillRect/>
          </a:stretch>
        </p:blipFill>
        <p:spPr>
          <a:xfrm>
            <a:off x="8729150" y="4023433"/>
            <a:ext cx="2724150" cy="752475"/>
          </a:xfrm>
          <a:prstGeom prst="rect">
            <a:avLst/>
          </a:prstGeom>
        </p:spPr>
      </p:pic>
      <p:pic>
        <p:nvPicPr>
          <p:cNvPr id="13" name="Picture 12">
            <a:extLst>
              <a:ext uri="{FF2B5EF4-FFF2-40B4-BE49-F238E27FC236}">
                <a16:creationId xmlns:a16="http://schemas.microsoft.com/office/drawing/2014/main" id="{26F82A15-9FBC-4536-A6C7-7F66CA083C3C}"/>
              </a:ext>
            </a:extLst>
          </p:cNvPr>
          <p:cNvPicPr>
            <a:picLocks noChangeAspect="1"/>
          </p:cNvPicPr>
          <p:nvPr/>
        </p:nvPicPr>
        <p:blipFill>
          <a:blip r:embed="rId4"/>
          <a:stretch>
            <a:fillRect/>
          </a:stretch>
        </p:blipFill>
        <p:spPr>
          <a:xfrm>
            <a:off x="8729150" y="2677226"/>
            <a:ext cx="2867025" cy="314325"/>
          </a:xfrm>
          <a:prstGeom prst="rect">
            <a:avLst/>
          </a:prstGeom>
        </p:spPr>
      </p:pic>
    </p:spTree>
    <p:extLst>
      <p:ext uri="{BB962C8B-B14F-4D97-AF65-F5344CB8AC3E}">
        <p14:creationId xmlns:p14="http://schemas.microsoft.com/office/powerpoint/2010/main" val="3414650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Page Rank</a:t>
            </a:r>
            <a:endParaRPr lang="en-US" dirty="0"/>
          </a:p>
        </p:txBody>
      </p:sp>
      <p:pic>
        <p:nvPicPr>
          <p:cNvPr id="1026" name="Picture 2" descr="File:PageRank-hi-res.png - Wikimedia Commons">
            <a:extLst>
              <a:ext uri="{FF2B5EF4-FFF2-40B4-BE49-F238E27FC236}">
                <a16:creationId xmlns:a16="http://schemas.microsoft.com/office/drawing/2014/main" id="{5D69D9A6-D1C7-418A-A88D-4C26D6D6F9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182" y="2355679"/>
            <a:ext cx="3969713" cy="28563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Websites interlinking to illustrate PageRank.png - Wikimedia Commons">
            <a:extLst>
              <a:ext uri="{FF2B5EF4-FFF2-40B4-BE49-F238E27FC236}">
                <a16:creationId xmlns:a16="http://schemas.microsoft.com/office/drawing/2014/main" id="{6CAAB83A-5375-44AC-B31B-86135FB84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4101" y="2234726"/>
            <a:ext cx="3969714" cy="29772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820A0D3-BEE9-4B9D-A638-0A25BC847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1885" y="3183334"/>
            <a:ext cx="21812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544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Page Rank</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0" y="1845733"/>
            <a:ext cx="12192000" cy="4428457"/>
          </a:xfrm>
        </p:spPr>
        <p:txBody>
          <a:bodyPr/>
          <a:lstStyle/>
          <a:p>
            <a:r>
              <a:rPr lang="en-US" dirty="0"/>
              <a:t>• Graph algorithms provide the means to understand, model and predict complicated dynamics such as the flow of resources or information, the pathways through which contagions or network failures spread, and the influences on and resiliency of groups.</a:t>
            </a:r>
          </a:p>
          <a:p>
            <a:endParaRPr lang="en-US" dirty="0"/>
          </a:p>
          <a:p>
            <a:endParaRPr lang="en-US" dirty="0"/>
          </a:p>
          <a:p>
            <a:r>
              <a:rPr lang="en-US" dirty="0"/>
              <a:t>• We begin our exploration of Centrality algorithms, with a look at PageRank, which estimates a current node’s importance from its linked neighbors and then again from their neighbors.</a:t>
            </a:r>
          </a:p>
          <a:p>
            <a:endParaRPr lang="en-US" dirty="0"/>
          </a:p>
          <a:p>
            <a:r>
              <a:rPr lang="en-US" dirty="0"/>
              <a:t>• </a:t>
            </a:r>
            <a:r>
              <a:rPr lang="en-US" altLang="en-US" dirty="0">
                <a:solidFill>
                  <a:srgbClr val="000000"/>
                </a:solidFill>
                <a:latin typeface="Times New Roman" panose="02020603050405020304" pitchFamily="18" charset="0"/>
                <a:cs typeface="Times New Roman" panose="02020603050405020304" pitchFamily="18" charset="0"/>
              </a:rPr>
              <a:t>One interesting bit of trivia about PageRank: It is named after </a:t>
            </a:r>
            <a:r>
              <a:rPr lang="en-US" altLang="en-US" b="1" dirty="0">
                <a:solidFill>
                  <a:srgbClr val="000000"/>
                </a:solidFill>
                <a:latin typeface="Times New Roman" panose="02020603050405020304" pitchFamily="18" charset="0"/>
                <a:cs typeface="Times New Roman" panose="02020603050405020304" pitchFamily="18" charset="0"/>
              </a:rPr>
              <a:t>Google cofounder Larry Page</a:t>
            </a:r>
            <a:r>
              <a:rPr lang="en-US" altLang="en-US" dirty="0">
                <a:solidFill>
                  <a:srgbClr val="000000"/>
                </a:solidFill>
                <a:latin typeface="Times New Roman" panose="02020603050405020304" pitchFamily="18" charset="0"/>
                <a:cs typeface="Times New Roman" panose="02020603050405020304" pitchFamily="18" charset="0"/>
              </a:rPr>
              <a:t>, and is used to rank websites in Google’s search results.</a:t>
            </a:r>
          </a:p>
          <a:p>
            <a:endParaRPr lang="en-US" dirty="0"/>
          </a:p>
        </p:txBody>
      </p:sp>
    </p:spTree>
    <p:extLst>
      <p:ext uri="{BB962C8B-B14F-4D97-AF65-F5344CB8AC3E}">
        <p14:creationId xmlns:p14="http://schemas.microsoft.com/office/powerpoint/2010/main" val="648433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Page Rank</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0" y="1845733"/>
            <a:ext cx="12192000" cy="4428457"/>
          </a:xfrm>
        </p:spPr>
        <p:txBody>
          <a:bodyPr/>
          <a:lstStyle/>
          <a:p>
            <a:r>
              <a:rPr lang="en-US" dirty="0"/>
              <a:t>Page Rank is an algorithm that measures the transitive, or directional, influence of nodes. </a:t>
            </a:r>
          </a:p>
          <a:p>
            <a:endParaRPr lang="en-US" dirty="0"/>
          </a:p>
          <a:p>
            <a:r>
              <a:rPr lang="en-US" dirty="0"/>
              <a:t>All other centrality algorithms we discuss measure the direct influence of a node, whereas PageRank considers the influence of your neighbors and their neighbors.</a:t>
            </a:r>
          </a:p>
          <a:p>
            <a:endParaRPr lang="en-US" dirty="0"/>
          </a:p>
          <a:p>
            <a:r>
              <a:rPr lang="en-US" dirty="0"/>
              <a:t>For example, having a few influential friends could raise your PageRank more than just having a lot of low-influence friends.</a:t>
            </a:r>
          </a:p>
          <a:p>
            <a:endParaRPr lang="en-US" dirty="0"/>
          </a:p>
          <a:p>
            <a:endParaRPr lang="en-US" dirty="0"/>
          </a:p>
        </p:txBody>
      </p:sp>
    </p:spTree>
    <p:extLst>
      <p:ext uri="{BB962C8B-B14F-4D97-AF65-F5344CB8AC3E}">
        <p14:creationId xmlns:p14="http://schemas.microsoft.com/office/powerpoint/2010/main" val="8230290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When Should I Use PageRank?</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0" y="1845733"/>
            <a:ext cx="12192000" cy="4428457"/>
          </a:xfrm>
        </p:spPr>
        <p:txBody>
          <a:bodyPr>
            <a:normAutofit lnSpcReduction="10000"/>
          </a:bodyPr>
          <a:lstStyle/>
          <a:p>
            <a:r>
              <a:rPr lang="en-US" sz="2200" dirty="0"/>
              <a:t>Personalized PageRank is used by </a:t>
            </a:r>
            <a:r>
              <a:rPr lang="en-US" sz="2200" b="1" dirty="0"/>
              <a:t>Twitter</a:t>
            </a:r>
            <a:r>
              <a:rPr lang="en-US" sz="2200" dirty="0"/>
              <a:t> to present users with </a:t>
            </a:r>
            <a:r>
              <a:rPr lang="en-US" sz="2200" b="1" dirty="0"/>
              <a:t>recommendations of other accounts </a:t>
            </a:r>
            <a:r>
              <a:rPr lang="en-US" sz="2200" dirty="0"/>
              <a:t>that they may wish to follow. </a:t>
            </a:r>
          </a:p>
          <a:p>
            <a:pPr lvl="1"/>
            <a:r>
              <a:rPr lang="en-US" sz="2200" dirty="0"/>
              <a:t>The algorithm is run over a graph that contains shared interests and common connections. </a:t>
            </a:r>
          </a:p>
          <a:p>
            <a:pPr lvl="1"/>
            <a:endParaRPr lang="en-US" sz="2200" dirty="0"/>
          </a:p>
          <a:p>
            <a:r>
              <a:rPr lang="en-US" sz="2200" dirty="0"/>
              <a:t>PageRank has been used to </a:t>
            </a:r>
            <a:r>
              <a:rPr lang="en-US" sz="2200" b="1" dirty="0"/>
              <a:t>rank public spaces or streets</a:t>
            </a:r>
            <a:r>
              <a:rPr lang="en-US" sz="2200" dirty="0"/>
              <a:t>, predicting </a:t>
            </a:r>
            <a:r>
              <a:rPr lang="en-US" sz="2200" b="1" dirty="0"/>
              <a:t>traffic flow and human movement </a:t>
            </a:r>
            <a:r>
              <a:rPr lang="en-US" sz="2200" dirty="0"/>
              <a:t>in these areas. </a:t>
            </a:r>
          </a:p>
          <a:p>
            <a:pPr lvl="1"/>
            <a:r>
              <a:rPr lang="en-US" sz="2000" dirty="0"/>
              <a:t>The algorithm is run over a graph that contains intersections connected by roads, where the PageRank score reflects the tendency of people to </a:t>
            </a:r>
            <a:r>
              <a:rPr lang="en-US" sz="2000" b="1" dirty="0"/>
              <a:t>park</a:t>
            </a:r>
            <a:r>
              <a:rPr lang="en-US" sz="2000" dirty="0"/>
              <a:t>, or </a:t>
            </a:r>
            <a:r>
              <a:rPr lang="en-US" sz="2000" b="1" dirty="0"/>
              <a:t>end their journey</a:t>
            </a:r>
            <a:r>
              <a:rPr lang="en-US" sz="2000" dirty="0"/>
              <a:t>, on each street. </a:t>
            </a:r>
          </a:p>
          <a:p>
            <a:pPr lvl="1"/>
            <a:endParaRPr lang="en-US" sz="2000" dirty="0"/>
          </a:p>
          <a:p>
            <a:r>
              <a:rPr lang="en-US" sz="2200" dirty="0"/>
              <a:t>PageRank is also used as part of an </a:t>
            </a:r>
            <a:r>
              <a:rPr lang="en-US" sz="2200" b="1" dirty="0"/>
              <a:t>anomaly or fraud detection </a:t>
            </a:r>
            <a:r>
              <a:rPr lang="en-US" sz="2200" dirty="0"/>
              <a:t>system in the </a:t>
            </a:r>
            <a:r>
              <a:rPr lang="en-US" sz="2200" b="1" dirty="0"/>
              <a:t>healthcare and insurance </a:t>
            </a:r>
            <a:r>
              <a:rPr lang="en-US" sz="2200" dirty="0"/>
              <a:t>industries. </a:t>
            </a:r>
          </a:p>
          <a:p>
            <a:pPr lvl="1"/>
            <a:r>
              <a:rPr lang="en-US" sz="2000" dirty="0"/>
              <a:t>It helps find doctors or providers that are behaving in an unusual manner and then feeds the score into a machine learning algorithm.</a:t>
            </a:r>
          </a:p>
        </p:txBody>
      </p:sp>
    </p:spTree>
    <p:extLst>
      <p:ext uri="{BB962C8B-B14F-4D97-AF65-F5344CB8AC3E}">
        <p14:creationId xmlns:p14="http://schemas.microsoft.com/office/powerpoint/2010/main" val="3443673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Page Rank</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0" y="1845733"/>
            <a:ext cx="12192000" cy="4428457"/>
          </a:xfrm>
        </p:spPr>
        <p:txBody>
          <a:bodyPr>
            <a:normAutofit/>
          </a:bodyPr>
          <a:lstStyle/>
          <a:p>
            <a:r>
              <a:rPr lang="en-US" sz="2400" dirty="0"/>
              <a:t>Computed by either</a:t>
            </a:r>
            <a:r>
              <a:rPr lang="en-US" sz="2400" b="1" dirty="0"/>
              <a:t> </a:t>
            </a:r>
          </a:p>
          <a:p>
            <a:pPr lvl="1"/>
            <a:r>
              <a:rPr lang="en-US" sz="2400" dirty="0"/>
              <a:t>iteratively distributing one node’s rank (originally based on degree) over its neighbors or </a:t>
            </a:r>
          </a:p>
          <a:p>
            <a:pPr lvl="1"/>
            <a:endParaRPr lang="en-US" sz="2400" dirty="0"/>
          </a:p>
          <a:p>
            <a:pPr lvl="1"/>
            <a:r>
              <a:rPr lang="en-US" sz="2400" dirty="0"/>
              <a:t>by </a:t>
            </a:r>
            <a:r>
              <a:rPr lang="en-US" sz="2400" b="1" dirty="0"/>
              <a:t>randomly traversing the graph and counting the frequency of hitting each node during these walks</a:t>
            </a:r>
            <a:r>
              <a:rPr lang="en-US" sz="2400" dirty="0"/>
              <a:t>.</a:t>
            </a:r>
          </a:p>
        </p:txBody>
      </p:sp>
    </p:spTree>
    <p:extLst>
      <p:ext uri="{BB962C8B-B14F-4D97-AF65-F5344CB8AC3E}">
        <p14:creationId xmlns:p14="http://schemas.microsoft.com/office/powerpoint/2010/main" val="222036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75656" y="1050925"/>
            <a:ext cx="10515600" cy="611905"/>
          </a:xfrm>
        </p:spPr>
        <p:txBody>
          <a:bodyPr>
            <a:normAutofit fontScale="90000"/>
          </a:bodyPr>
          <a:lstStyle/>
          <a:p>
            <a:r>
              <a:rPr lang="en-US" b="1" dirty="0"/>
              <a:t>Centrality</a:t>
            </a:r>
            <a:endParaRPr lang="en-US" dirty="0"/>
          </a:p>
        </p:txBody>
      </p:sp>
      <p:pic>
        <p:nvPicPr>
          <p:cNvPr id="4" name="Content Placeholder 3">
            <a:extLst>
              <a:ext uri="{FF2B5EF4-FFF2-40B4-BE49-F238E27FC236}">
                <a16:creationId xmlns:a16="http://schemas.microsoft.com/office/drawing/2014/main" id="{07F6B5CD-AC04-41BA-82E1-9ADF8BAB721B}"/>
              </a:ext>
            </a:extLst>
          </p:cNvPr>
          <p:cNvPicPr>
            <a:picLocks noGrp="1" noChangeAspect="1"/>
          </p:cNvPicPr>
          <p:nvPr>
            <p:ph idx="1"/>
          </p:nvPr>
        </p:nvPicPr>
        <p:blipFill>
          <a:blip r:embed="rId2"/>
          <a:stretch>
            <a:fillRect/>
          </a:stretch>
        </p:blipFill>
        <p:spPr>
          <a:xfrm>
            <a:off x="1371423" y="2184665"/>
            <a:ext cx="9449154" cy="3414275"/>
          </a:xfrm>
          <a:prstGeom prst="rect">
            <a:avLst/>
          </a:prstGeom>
        </p:spPr>
      </p:pic>
    </p:spTree>
    <p:extLst>
      <p:ext uri="{BB962C8B-B14F-4D97-AF65-F5344CB8AC3E}">
        <p14:creationId xmlns:p14="http://schemas.microsoft.com/office/powerpoint/2010/main" val="3493618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PageRank Example</a:t>
            </a:r>
          </a:p>
        </p:txBody>
      </p:sp>
      <p:pic>
        <p:nvPicPr>
          <p:cNvPr id="3" name="Content Placeholder 2">
            <a:extLst>
              <a:ext uri="{FF2B5EF4-FFF2-40B4-BE49-F238E27FC236}">
                <a16:creationId xmlns:a16="http://schemas.microsoft.com/office/drawing/2014/main" id="{8B16D305-C4E5-45F5-82F6-E4EDA8731624}"/>
              </a:ext>
            </a:extLst>
          </p:cNvPr>
          <p:cNvPicPr>
            <a:picLocks noGrp="1" noChangeAspect="1"/>
          </p:cNvPicPr>
          <p:nvPr>
            <p:ph idx="1"/>
          </p:nvPr>
        </p:nvPicPr>
        <p:blipFill>
          <a:blip r:embed="rId2"/>
          <a:stretch>
            <a:fillRect/>
          </a:stretch>
        </p:blipFill>
        <p:spPr>
          <a:xfrm>
            <a:off x="3319975" y="1788535"/>
            <a:ext cx="5157275" cy="4507458"/>
          </a:xfrm>
          <a:prstGeom prst="rect">
            <a:avLst/>
          </a:prstGeom>
        </p:spPr>
      </p:pic>
    </p:spTree>
    <p:extLst>
      <p:ext uri="{BB962C8B-B14F-4D97-AF65-F5344CB8AC3E}">
        <p14:creationId xmlns:p14="http://schemas.microsoft.com/office/powerpoint/2010/main" val="592380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PageRank Example</a:t>
            </a:r>
          </a:p>
        </p:txBody>
      </p:sp>
      <p:sp>
        <p:nvSpPr>
          <p:cNvPr id="5" name="Content Placeholder 4">
            <a:extLst>
              <a:ext uri="{FF2B5EF4-FFF2-40B4-BE49-F238E27FC236}">
                <a16:creationId xmlns:a16="http://schemas.microsoft.com/office/drawing/2014/main" id="{DD9B2C36-1DCE-45E7-AE24-3D3C34EE5587}"/>
              </a:ext>
            </a:extLst>
          </p:cNvPr>
          <p:cNvSpPr>
            <a:spLocks noGrp="1"/>
          </p:cNvSpPr>
          <p:nvPr>
            <p:ph idx="1"/>
          </p:nvPr>
        </p:nvSpPr>
        <p:spPr/>
        <p:txBody>
          <a:bodyPr/>
          <a:lstStyle/>
          <a:p>
            <a:r>
              <a:rPr lang="en-US" dirty="0"/>
              <a:t>Run the PageRank algorithm to calculate the most influential pages.</a:t>
            </a:r>
          </a:p>
        </p:txBody>
      </p:sp>
      <p:pic>
        <p:nvPicPr>
          <p:cNvPr id="2050" name="Picture 2" descr="See graph algorithm PageRank results">
            <a:extLst>
              <a:ext uri="{FF2B5EF4-FFF2-40B4-BE49-F238E27FC236}">
                <a16:creationId xmlns:a16="http://schemas.microsoft.com/office/drawing/2014/main" id="{EFBC4B3D-C879-4490-A419-A2F1EED227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818"/>
          <a:stretch/>
        </p:blipFill>
        <p:spPr bwMode="auto">
          <a:xfrm>
            <a:off x="928469" y="2291174"/>
            <a:ext cx="2954214" cy="3462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ck out this visualization of PageRank">
            <a:extLst>
              <a:ext uri="{FF2B5EF4-FFF2-40B4-BE49-F238E27FC236}">
                <a16:creationId xmlns:a16="http://schemas.microsoft.com/office/drawing/2014/main" id="{AD08901B-452C-4B51-8753-22BA9A785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781" y="2271208"/>
            <a:ext cx="5225143"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371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PageRank Example</a:t>
            </a:r>
          </a:p>
        </p:txBody>
      </p:sp>
      <p:sp>
        <p:nvSpPr>
          <p:cNvPr id="5" name="Content Placeholder 4">
            <a:extLst>
              <a:ext uri="{FF2B5EF4-FFF2-40B4-BE49-F238E27FC236}">
                <a16:creationId xmlns:a16="http://schemas.microsoft.com/office/drawing/2014/main" id="{DD9B2C36-1DCE-45E7-AE24-3D3C34EE5587}"/>
              </a:ext>
            </a:extLst>
          </p:cNvPr>
          <p:cNvSpPr>
            <a:spLocks noGrp="1"/>
          </p:cNvSpPr>
          <p:nvPr>
            <p:ph idx="1"/>
          </p:nvPr>
        </p:nvSpPr>
        <p:spPr/>
        <p:txBody>
          <a:bodyPr/>
          <a:lstStyle/>
          <a:p>
            <a:r>
              <a:rPr lang="en-US" dirty="0"/>
              <a:t>As we might expect, the Home page has the highest PageRank because it has incoming links from all other pages. Also, it’s not only the number of incoming links that is important, but also the importance of the pages behind those links.</a:t>
            </a:r>
          </a:p>
        </p:txBody>
      </p:sp>
      <p:pic>
        <p:nvPicPr>
          <p:cNvPr id="2050" name="Picture 2" descr="See graph algorithm PageRank results">
            <a:extLst>
              <a:ext uri="{FF2B5EF4-FFF2-40B4-BE49-F238E27FC236}">
                <a16:creationId xmlns:a16="http://schemas.microsoft.com/office/drawing/2014/main" id="{EFBC4B3D-C879-4490-A419-A2F1EED227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818"/>
          <a:stretch/>
        </p:blipFill>
        <p:spPr bwMode="auto">
          <a:xfrm>
            <a:off x="928469" y="2853886"/>
            <a:ext cx="2954214" cy="3462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ck out this visualization of PageRank">
            <a:extLst>
              <a:ext uri="{FF2B5EF4-FFF2-40B4-BE49-F238E27FC236}">
                <a16:creationId xmlns:a16="http://schemas.microsoft.com/office/drawing/2014/main" id="{AD08901B-452C-4B51-8753-22BA9A785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781" y="2819853"/>
            <a:ext cx="5225143"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51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97429" y="1033439"/>
            <a:ext cx="10515600" cy="611905"/>
          </a:xfrm>
        </p:spPr>
        <p:txBody>
          <a:bodyPr>
            <a:normAutofit fontScale="90000"/>
          </a:bodyPr>
          <a:lstStyle/>
          <a:p>
            <a:r>
              <a:rPr lang="en-US" b="1" dirty="0"/>
              <a:t>Page Rank</a:t>
            </a:r>
            <a:endParaRPr lang="en-US" dirty="0"/>
          </a:p>
        </p:txBody>
      </p:sp>
      <p:sp>
        <p:nvSpPr>
          <p:cNvPr id="4" name="Content Placeholder 3">
            <a:extLst>
              <a:ext uri="{FF2B5EF4-FFF2-40B4-BE49-F238E27FC236}">
                <a16:creationId xmlns:a16="http://schemas.microsoft.com/office/drawing/2014/main" id="{37266EFF-17B8-4C9F-9196-50936AE78DF3}"/>
              </a:ext>
            </a:extLst>
          </p:cNvPr>
          <p:cNvSpPr>
            <a:spLocks noGrp="1"/>
          </p:cNvSpPr>
          <p:nvPr>
            <p:ph idx="1"/>
          </p:nvPr>
        </p:nvSpPr>
        <p:spPr>
          <a:xfrm>
            <a:off x="731520" y="1845733"/>
            <a:ext cx="10719582" cy="4428457"/>
          </a:xfrm>
        </p:spPr>
        <p:txBody>
          <a:bodyPr>
            <a:normAutofit/>
          </a:bodyPr>
          <a:lstStyle/>
          <a:p>
            <a:r>
              <a:rPr lang="en-US" sz="2400" dirty="0"/>
              <a:t>PageRank is used to estimate importance and influence. </a:t>
            </a:r>
          </a:p>
          <a:p>
            <a:endParaRPr lang="en-US" sz="2400" dirty="0"/>
          </a:p>
          <a:p>
            <a:r>
              <a:rPr lang="en-US" sz="2400" dirty="0"/>
              <a:t>To suggest Twitter accounts to follow and for general </a:t>
            </a:r>
            <a:r>
              <a:rPr lang="en-US" sz="2400"/>
              <a:t>sentiment analysis.</a:t>
            </a:r>
            <a:endParaRPr lang="en-US" sz="2400" dirty="0"/>
          </a:p>
        </p:txBody>
      </p:sp>
    </p:spTree>
    <p:extLst>
      <p:ext uri="{BB962C8B-B14F-4D97-AF65-F5344CB8AC3E}">
        <p14:creationId xmlns:p14="http://schemas.microsoft.com/office/powerpoint/2010/main" val="359352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75656" y="1050925"/>
            <a:ext cx="10515600" cy="611905"/>
          </a:xfrm>
        </p:spPr>
        <p:txBody>
          <a:bodyPr>
            <a:normAutofit fontScale="90000"/>
          </a:bodyPr>
          <a:lstStyle/>
          <a:p>
            <a:r>
              <a:rPr lang="en-US" b="1" dirty="0"/>
              <a:t>Graph Analytics</a:t>
            </a:r>
            <a:endParaRPr lang="en-US" dirty="0"/>
          </a:p>
        </p:txBody>
      </p:sp>
      <p:sp>
        <p:nvSpPr>
          <p:cNvPr id="3" name="Content Placeholder 2">
            <a:extLst>
              <a:ext uri="{FF2B5EF4-FFF2-40B4-BE49-F238E27FC236}">
                <a16:creationId xmlns:a16="http://schemas.microsoft.com/office/drawing/2014/main" id="{438D4F7F-1706-4969-BF24-A724ADA62DFD}"/>
              </a:ext>
            </a:extLst>
          </p:cNvPr>
          <p:cNvSpPr>
            <a:spLocks noGrp="1"/>
          </p:cNvSpPr>
          <p:nvPr>
            <p:ph idx="1"/>
          </p:nvPr>
        </p:nvSpPr>
        <p:spPr>
          <a:xfrm>
            <a:off x="1175656" y="1850571"/>
            <a:ext cx="10058401" cy="4376058"/>
          </a:xfrm>
        </p:spPr>
        <p:txBody>
          <a:bodyPr>
            <a:noAutofit/>
          </a:bodyPr>
          <a:lstStyle/>
          <a:p>
            <a:pPr marL="0" indent="0">
              <a:buNone/>
            </a:pPr>
            <a:r>
              <a:rPr lang="en-US" dirty="0"/>
              <a:t>A common goal in network analysis is to identify the “central" nodes of a network.</a:t>
            </a:r>
            <a:endParaRPr lang="en-US" b="1" dirty="0"/>
          </a:p>
          <a:p>
            <a:pPr marL="0" indent="0">
              <a:buNone/>
            </a:pPr>
            <a:r>
              <a:rPr lang="en-US" b="1" dirty="0"/>
              <a:t>What does “central" mean?</a:t>
            </a:r>
          </a:p>
          <a:p>
            <a:pPr marL="0" indent="0">
              <a:buNone/>
            </a:pPr>
            <a:r>
              <a:rPr lang="en-US" dirty="0"/>
              <a:t>	active?</a:t>
            </a:r>
          </a:p>
          <a:p>
            <a:pPr marL="0" indent="0">
              <a:buNone/>
            </a:pPr>
            <a:r>
              <a:rPr lang="en-US" dirty="0"/>
              <a:t>	important?</a:t>
            </a:r>
          </a:p>
          <a:p>
            <a:pPr marL="0" indent="0">
              <a:buNone/>
            </a:pPr>
            <a:r>
              <a:rPr lang="en-US" dirty="0"/>
              <a:t>	non-redundant?</a:t>
            </a:r>
          </a:p>
          <a:p>
            <a:pPr marL="0" indent="0">
              <a:buNone/>
            </a:pPr>
            <a:endParaRPr lang="en-US" dirty="0"/>
          </a:p>
          <a:p>
            <a:pPr marL="0" indent="0">
              <a:buNone/>
            </a:pPr>
            <a:r>
              <a:rPr lang="en-US" dirty="0" err="1"/>
              <a:t>Koschutzki</a:t>
            </a:r>
            <a:r>
              <a:rPr lang="en-US" dirty="0"/>
              <a:t> et al. (2005) attempted a classification of centrality measures</a:t>
            </a:r>
          </a:p>
          <a:p>
            <a:r>
              <a:rPr lang="en-US" b="1" dirty="0"/>
              <a:t>Reach: </a:t>
            </a:r>
            <a:r>
              <a:rPr lang="en-US" dirty="0"/>
              <a:t>ability of vertex to reach other vertices</a:t>
            </a:r>
          </a:p>
          <a:p>
            <a:r>
              <a:rPr lang="en-US" b="1" dirty="0"/>
              <a:t>Flow: </a:t>
            </a:r>
            <a:r>
              <a:rPr lang="en-US" dirty="0"/>
              <a:t>quantity/weight of walks passing through node</a:t>
            </a:r>
          </a:p>
          <a:p>
            <a:r>
              <a:rPr lang="en-US" b="1" dirty="0"/>
              <a:t>Vitality: </a:t>
            </a:r>
            <a:r>
              <a:rPr lang="en-US" dirty="0"/>
              <a:t>effect of removing node from the network</a:t>
            </a:r>
          </a:p>
        </p:txBody>
      </p:sp>
    </p:spTree>
    <p:extLst>
      <p:ext uri="{BB962C8B-B14F-4D97-AF65-F5344CB8AC3E}">
        <p14:creationId xmlns:p14="http://schemas.microsoft.com/office/powerpoint/2010/main" val="381632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14C-85BC-4496-BDE4-B6A4C4A0B5D7}"/>
              </a:ext>
            </a:extLst>
          </p:cNvPr>
          <p:cNvSpPr>
            <a:spLocks noGrp="1"/>
          </p:cNvSpPr>
          <p:nvPr>
            <p:ph type="title"/>
          </p:nvPr>
        </p:nvSpPr>
        <p:spPr>
          <a:xfrm>
            <a:off x="1097280" y="878692"/>
            <a:ext cx="10256520" cy="662009"/>
          </a:xfrm>
        </p:spPr>
        <p:txBody>
          <a:bodyPr>
            <a:normAutofit fontScale="90000"/>
          </a:bodyPr>
          <a:lstStyle/>
          <a:p>
            <a:r>
              <a:rPr lang="en-US" b="1" dirty="0"/>
              <a:t>Graph Analytics</a:t>
            </a:r>
            <a:endParaRPr lang="en-US" dirty="0"/>
          </a:p>
        </p:txBody>
      </p:sp>
      <p:sp>
        <p:nvSpPr>
          <p:cNvPr id="3" name="Content Placeholder 2">
            <a:extLst>
              <a:ext uri="{FF2B5EF4-FFF2-40B4-BE49-F238E27FC236}">
                <a16:creationId xmlns:a16="http://schemas.microsoft.com/office/drawing/2014/main" id="{248CB46D-9D67-4DAE-9532-D47214835015}"/>
              </a:ext>
            </a:extLst>
          </p:cNvPr>
          <p:cNvSpPr>
            <a:spLocks noGrp="1"/>
          </p:cNvSpPr>
          <p:nvPr>
            <p:ph idx="1"/>
          </p:nvPr>
        </p:nvSpPr>
        <p:spPr/>
        <p:txBody>
          <a:bodyPr/>
          <a:lstStyle/>
          <a:p>
            <a:pPr marL="0" indent="0">
              <a:buNone/>
            </a:pPr>
            <a:r>
              <a:rPr lang="en-US" dirty="0"/>
              <a:t>We will define and compare four centrality measures (approaches):</a:t>
            </a:r>
          </a:p>
          <a:p>
            <a:pPr marL="0" indent="0">
              <a:buNone/>
            </a:pPr>
            <a:endParaRPr lang="en-US" dirty="0"/>
          </a:p>
          <a:p>
            <a:r>
              <a:rPr lang="en-US" dirty="0"/>
              <a:t>degree centrality (based on degree)</a:t>
            </a:r>
          </a:p>
          <a:p>
            <a:r>
              <a:rPr lang="en-US" dirty="0"/>
              <a:t>closeness centrality (based on geodesic)</a:t>
            </a:r>
          </a:p>
          <a:p>
            <a:r>
              <a:rPr lang="en-US" dirty="0"/>
              <a:t>betweenness centrality </a:t>
            </a:r>
          </a:p>
          <a:p>
            <a:r>
              <a:rPr lang="en-US" dirty="0"/>
              <a:t>eigenvector centrality (recursive: similar to page rank methods)</a:t>
            </a:r>
          </a:p>
        </p:txBody>
      </p:sp>
      <p:sp>
        <p:nvSpPr>
          <p:cNvPr id="4" name="Rectangle 3">
            <a:extLst>
              <a:ext uri="{FF2B5EF4-FFF2-40B4-BE49-F238E27FC236}">
                <a16:creationId xmlns:a16="http://schemas.microsoft.com/office/drawing/2014/main" id="{C5953149-8925-4CFE-8EDA-9CEFC7976DFE}"/>
              </a:ext>
            </a:extLst>
          </p:cNvPr>
          <p:cNvSpPr/>
          <p:nvPr/>
        </p:nvSpPr>
        <p:spPr>
          <a:xfrm>
            <a:off x="121917" y="5222763"/>
            <a:ext cx="11943471" cy="830997"/>
          </a:xfrm>
          <a:prstGeom prst="rect">
            <a:avLst/>
          </a:prstGeom>
        </p:spPr>
        <p:txBody>
          <a:bodyPr wrap="square">
            <a:spAutoFit/>
          </a:bodyPr>
          <a:lstStyle/>
          <a:p>
            <a:r>
              <a:rPr lang="en-US" sz="2400" b="1" dirty="0">
                <a:solidFill>
                  <a:srgbClr val="002060"/>
                </a:solidFill>
                <a:latin typeface="arial" panose="020B0604020202020204" pitchFamily="34" charset="0"/>
              </a:rPr>
              <a:t>In geometry, a </a:t>
            </a:r>
            <a:r>
              <a:rPr lang="en-US" sz="2400" b="1" dirty="0">
                <a:solidFill>
                  <a:srgbClr val="00B050"/>
                </a:solidFill>
                <a:latin typeface="arial" panose="020B0604020202020204" pitchFamily="34" charset="0"/>
              </a:rPr>
              <a:t>geodesic</a:t>
            </a:r>
            <a:r>
              <a:rPr lang="en-US" sz="2400" b="1" dirty="0">
                <a:solidFill>
                  <a:srgbClr val="002060"/>
                </a:solidFill>
                <a:latin typeface="arial" panose="020B0604020202020204" pitchFamily="34" charset="0"/>
              </a:rPr>
              <a:t> is commonly a curve representing in some sense the shortest path between two points in a surface</a:t>
            </a:r>
            <a:endParaRPr lang="en-US" sz="2400" b="1" dirty="0">
              <a:solidFill>
                <a:srgbClr val="002060"/>
              </a:solidFill>
            </a:endParaRPr>
          </a:p>
        </p:txBody>
      </p:sp>
    </p:spTree>
    <p:extLst>
      <p:ext uri="{BB962C8B-B14F-4D97-AF65-F5344CB8AC3E}">
        <p14:creationId xmlns:p14="http://schemas.microsoft.com/office/powerpoint/2010/main" val="160647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448-42F7-44E6-A9A8-DE39DA043B24}"/>
              </a:ext>
            </a:extLst>
          </p:cNvPr>
          <p:cNvSpPr>
            <a:spLocks noGrp="1"/>
          </p:cNvSpPr>
          <p:nvPr>
            <p:ph type="title"/>
          </p:nvPr>
        </p:nvSpPr>
        <p:spPr>
          <a:xfrm>
            <a:off x="1175656" y="1050925"/>
            <a:ext cx="10515600" cy="611905"/>
          </a:xfrm>
        </p:spPr>
        <p:txBody>
          <a:bodyPr>
            <a:normAutofit fontScale="90000"/>
          </a:bodyPr>
          <a:lstStyle/>
          <a:p>
            <a:r>
              <a:rPr lang="en-US" b="1" dirty="0"/>
              <a:t>Centrality Measures</a:t>
            </a:r>
            <a:endParaRPr lang="en-US" dirty="0"/>
          </a:p>
        </p:txBody>
      </p:sp>
      <p:sp>
        <p:nvSpPr>
          <p:cNvPr id="5" name="Content Placeholder 4">
            <a:extLst>
              <a:ext uri="{FF2B5EF4-FFF2-40B4-BE49-F238E27FC236}">
                <a16:creationId xmlns:a16="http://schemas.microsoft.com/office/drawing/2014/main" id="{A855C6EF-5A95-417C-8643-58E681FBE3E8}"/>
              </a:ext>
            </a:extLst>
          </p:cNvPr>
          <p:cNvSpPr>
            <a:spLocks noGrp="1"/>
          </p:cNvSpPr>
          <p:nvPr>
            <p:ph idx="1"/>
          </p:nvPr>
        </p:nvSpPr>
        <p:spPr/>
        <p:txBody>
          <a:bodyPr/>
          <a:lstStyle/>
          <a:p>
            <a:r>
              <a:rPr lang="en-US" b="1" dirty="0">
                <a:solidFill>
                  <a:srgbClr val="0070C0"/>
                </a:solidFill>
              </a:rPr>
              <a:t>Degree-based Centrality Measures</a:t>
            </a:r>
          </a:p>
          <a:p>
            <a:endParaRPr lang="en-US" dirty="0"/>
          </a:p>
          <a:p>
            <a:r>
              <a:rPr lang="en-US" dirty="0"/>
              <a:t>– Degree Centrality: measure of the number of vertices adjacent to a vertex (degree)</a:t>
            </a:r>
          </a:p>
          <a:p>
            <a:endParaRPr lang="en-US" dirty="0"/>
          </a:p>
          <a:p>
            <a:r>
              <a:rPr lang="en-US" dirty="0"/>
              <a:t>– Eigenvector Centrality: measure of the degree of the vertex as well as the degree of its neighbors</a:t>
            </a:r>
          </a:p>
        </p:txBody>
      </p:sp>
    </p:spTree>
    <p:extLst>
      <p:ext uri="{BB962C8B-B14F-4D97-AF65-F5344CB8AC3E}">
        <p14:creationId xmlns:p14="http://schemas.microsoft.com/office/powerpoint/2010/main" val="42030650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8D14047D4BE41A34E6CE2BCD2B825" ma:contentTypeVersion="3" ma:contentTypeDescription="Create a new document." ma:contentTypeScope="" ma:versionID="207fd8067db58df7c2507c5f487b454e">
  <xsd:schema xmlns:xsd="http://www.w3.org/2001/XMLSchema" xmlns:xs="http://www.w3.org/2001/XMLSchema" xmlns:p="http://schemas.microsoft.com/office/2006/metadata/properties" xmlns:ns2="243e6539-876b-4b37-88b4-96681827f1ec" targetNamespace="http://schemas.microsoft.com/office/2006/metadata/properties" ma:root="true" ma:fieldsID="72b81946f85e85fa298c0752cfc0243d" ns2:_="">
    <xsd:import namespace="243e6539-876b-4b37-88b4-96681827f1ec"/>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e6539-876b-4b37-88b4-96681827f1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958F8D-D33B-447C-9E18-15492617BD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e6539-876b-4b37-88b4-96681827f1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DF32BE-43F0-4789-924F-46FA3928D6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1021</TotalTime>
  <Words>4018</Words>
  <Application>Microsoft Office PowerPoint</Application>
  <PresentationFormat>Widescreen</PresentationFormat>
  <Paragraphs>430</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Retrospect</vt:lpstr>
      <vt:lpstr>Graph Algorithm</vt:lpstr>
      <vt:lpstr>Graph Analytics</vt:lpstr>
      <vt:lpstr>PowerPoint Presentation</vt:lpstr>
      <vt:lpstr>PowerPoint Presentation</vt:lpstr>
      <vt:lpstr>Centrality</vt:lpstr>
      <vt:lpstr>Centrality</vt:lpstr>
      <vt:lpstr>Graph Analytics</vt:lpstr>
      <vt:lpstr>Graph Analytics</vt:lpstr>
      <vt:lpstr>Centrality Measures</vt:lpstr>
      <vt:lpstr>Centrality Measures</vt:lpstr>
      <vt:lpstr>Different types of centralities:</vt:lpstr>
      <vt:lpstr>Centrality in Social Networks</vt:lpstr>
      <vt:lpstr>Degree Centrality</vt:lpstr>
      <vt:lpstr>Degree Centrality</vt:lpstr>
      <vt:lpstr>PowerPoint Presentation</vt:lpstr>
      <vt:lpstr>Degree Centrality</vt:lpstr>
      <vt:lpstr>PowerPoint Presentation</vt:lpstr>
      <vt:lpstr>PowerPoint Presentation</vt:lpstr>
      <vt:lpstr>Closeness Centrality</vt:lpstr>
      <vt:lpstr>Closeness Centrality</vt:lpstr>
      <vt:lpstr>Closeness Centrality</vt:lpstr>
      <vt:lpstr>Closeness Centrality</vt:lpstr>
      <vt:lpstr>Closeness Centrality</vt:lpstr>
      <vt:lpstr>PowerPoint Presentation</vt:lpstr>
      <vt:lpstr>Closeness Centrality</vt:lpstr>
      <vt:lpstr>Closeness centrality</vt:lpstr>
      <vt:lpstr>Closeness centrality</vt:lpstr>
      <vt:lpstr>Closeness centrality</vt:lpstr>
      <vt:lpstr>Normalized closeness centrality </vt:lpstr>
      <vt:lpstr>Closeness centrality - Limitations</vt:lpstr>
      <vt:lpstr>Harmonic (or closeness) centrality</vt:lpstr>
      <vt:lpstr>Betweenness Centrality</vt:lpstr>
      <vt:lpstr>Betweenness Centrality</vt:lpstr>
      <vt:lpstr>Betweenness Centrality</vt:lpstr>
      <vt:lpstr>Betweenness Centrality</vt:lpstr>
      <vt:lpstr>PowerPoint Presentation</vt:lpstr>
      <vt:lpstr>PowerPoint Presentation</vt:lpstr>
      <vt:lpstr>PowerPoint Presentation</vt:lpstr>
      <vt:lpstr>PowerPoint Presentation</vt:lpstr>
      <vt:lpstr>Eigenvector Centrality</vt:lpstr>
      <vt:lpstr>Eigenvector Centrality</vt:lpstr>
      <vt:lpstr>Eigenvector Centrality</vt:lpstr>
      <vt:lpstr>Eigenvector Centrality</vt:lpstr>
      <vt:lpstr>Eigenvector Centrality</vt:lpstr>
      <vt:lpstr>Eigenvector Centrality</vt:lpstr>
      <vt:lpstr>Eigenvector Centrality</vt:lpstr>
      <vt:lpstr>Eigenvector Centrality</vt:lpstr>
      <vt:lpstr>Eigenvector Centrality</vt:lpstr>
      <vt:lpstr>Eigenvector Centrality</vt:lpstr>
      <vt:lpstr>Eigenvector Centrality</vt:lpstr>
      <vt:lpstr>Eigenvector Centrality</vt:lpstr>
      <vt:lpstr>Eigenvector Centrality</vt:lpstr>
      <vt:lpstr>Eigenvector Centrality</vt:lpstr>
      <vt:lpstr>Eigenvector Centrality</vt:lpstr>
      <vt:lpstr>Page Rank</vt:lpstr>
      <vt:lpstr>Page Rank</vt:lpstr>
      <vt:lpstr>Page Rank</vt:lpstr>
      <vt:lpstr>When Should I Use PageRank?</vt:lpstr>
      <vt:lpstr>Page Rank</vt:lpstr>
      <vt:lpstr>PageRank Example</vt:lpstr>
      <vt:lpstr>PageRank Example</vt:lpstr>
      <vt:lpstr>PageRank Example</vt:lpstr>
      <vt:lpstr>Page Rank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dc:title>
  <dc:creator>Omaid Ghayyur</dc:creator>
  <cp:lastModifiedBy>Omaid Ghayyur</cp:lastModifiedBy>
  <cp:revision>318</cp:revision>
  <dcterms:created xsi:type="dcterms:W3CDTF">2020-03-18T06:56:16Z</dcterms:created>
  <dcterms:modified xsi:type="dcterms:W3CDTF">2022-11-24T16:48:13Z</dcterms:modified>
</cp:coreProperties>
</file>