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2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6" r:id="rId10"/>
    <p:sldId id="391" r:id="rId11"/>
    <p:sldId id="401" r:id="rId12"/>
    <p:sldId id="392" r:id="rId13"/>
    <p:sldId id="393" r:id="rId14"/>
    <p:sldId id="394" r:id="rId15"/>
    <p:sldId id="395" r:id="rId16"/>
    <p:sldId id="397" r:id="rId17"/>
    <p:sldId id="40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94624" autoAdjust="0"/>
  </p:normalViewPr>
  <p:slideViewPr>
    <p:cSldViewPr>
      <p:cViewPr varScale="1">
        <p:scale>
          <a:sx n="100" d="100"/>
          <a:sy n="100" d="100"/>
        </p:scale>
        <p:origin x="20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E6CE18F-E314-4AAB-A81E-FEC7FFF07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F711725-498F-4232-A842-8723936C2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8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Turing Test?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711725-498F-4232-A842-8723936C23D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C5568-3675-412D-B2C3-CAC916B67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2DDD-0C3B-41FE-8CD6-0B8040F2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25D4B-986A-47CD-9544-B3CCAC20E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94195-EF55-404D-9E8A-8AFAB1F53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4705-5D5B-4092-AEA2-827B4E16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D4138-5E26-4A47-9CA7-B9DDDD59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D3BD-9240-4AD3-8590-3A4EB0E29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A49D0-5CC0-43CE-99D1-D0DCF8DCA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9FEC5-A7BE-432C-B8C8-77CE5F161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BA28-1CCC-478B-A19D-5B92FC885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E5C8-2C47-4036-AB70-32A93BA75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8CDB535-17A8-4AEA-A636-0DA058511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Different Kinds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Hashim Ayub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Book: Prof. </a:t>
            </a:r>
            <a:r>
              <a:rPr lang="en-US" dirty="0" err="1"/>
              <a:t>Sipser</a:t>
            </a:r>
            <a:r>
              <a:rPr lang="en-US" dirty="0"/>
              <a:t> - MIT</a:t>
            </a:r>
          </a:p>
          <a:p>
            <a:pPr>
              <a:defRPr/>
            </a:pPr>
            <a:r>
              <a:rPr lang="en-US" dirty="0"/>
              <a:t>Slides: 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C5568-3675-412D-B2C3-CAC916B6775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21506" name="Picture 2" descr="http://ideonexus.com/wp-content/uploads/2009/02/turing.jpg"/>
          <p:cNvPicPr>
            <a:picLocks noChangeAspect="1" noChangeArrowheads="1"/>
          </p:cNvPicPr>
          <p:nvPr/>
        </p:nvPicPr>
        <p:blipFill>
          <a:blip r:embed="rId2"/>
          <a:srcRect l="6000" t="8000" r="18000" b="14667"/>
          <a:stretch>
            <a:fillRect/>
          </a:stretch>
        </p:blipFill>
        <p:spPr bwMode="auto">
          <a:xfrm>
            <a:off x="5943600" y="152400"/>
            <a:ext cx="28956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9ABF0-661A-4A41-8082-D1937BD686B5}" type="slidenum">
              <a:rPr lang="en-US"/>
              <a:pPr/>
              <a:t>10</a:t>
            </a:fld>
            <a:endParaRPr lang="en-US"/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600200" y="349250"/>
            <a:ext cx="636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tx1"/>
                </a:solidFill>
              </a:rPr>
              <a:t>Different Kinds of Automata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62928" y="1389995"/>
            <a:ext cx="872867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Automata are distinguished by the type of memory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sz="28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008000"/>
                </a:solidFill>
              </a:rPr>
              <a:t>Finite Automata</a:t>
            </a:r>
            <a:r>
              <a:rPr lang="en-US" sz="2800" dirty="0">
                <a:solidFill>
                  <a:srgbClr val="008000"/>
                </a:solidFill>
              </a:rPr>
              <a:t>:</a:t>
            </a:r>
            <a:r>
              <a:rPr lang="en-US" sz="2800" dirty="0"/>
              <a:t>          no temporary memory</a:t>
            </a:r>
          </a:p>
          <a:p>
            <a:pPr lvl="3">
              <a:spcBef>
                <a:spcPct val="50000"/>
              </a:spcBef>
            </a:pPr>
            <a:endParaRPr lang="en-US" sz="28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008000"/>
                </a:solidFill>
              </a:rPr>
              <a:t>Pushdown Automata</a:t>
            </a:r>
            <a:r>
              <a:rPr lang="en-US" sz="2800" dirty="0">
                <a:solidFill>
                  <a:srgbClr val="008000"/>
                </a:solidFill>
              </a:rPr>
              <a:t>:</a:t>
            </a:r>
            <a:r>
              <a:rPr lang="en-US" sz="2800" dirty="0"/>
              <a:t>    stack</a:t>
            </a:r>
          </a:p>
          <a:p>
            <a:pPr lvl="1">
              <a:spcBef>
                <a:spcPct val="50000"/>
              </a:spcBef>
            </a:pPr>
            <a:endParaRPr lang="en-US" sz="28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008000"/>
                </a:solidFill>
              </a:rPr>
              <a:t>Turing Machines</a:t>
            </a:r>
            <a:r>
              <a:rPr lang="en-US" sz="2800" dirty="0">
                <a:solidFill>
                  <a:srgbClr val="008000"/>
                </a:solidFill>
              </a:rPr>
              <a:t>:</a:t>
            </a:r>
            <a:r>
              <a:rPr lang="en-US" sz="2800" dirty="0"/>
              <a:t>         random access memory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CBD991-7DA3-48C0-886C-DBC1525EF1EB}" type="slidenum">
              <a:rPr lang="en-US"/>
              <a:pPr/>
              <a:t>11</a:t>
            </a:fld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65125" y="635000"/>
            <a:ext cx="7381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Memory affects computational power: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447800" y="1676400"/>
            <a:ext cx="4362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More flexible memory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819400" y="2514600"/>
            <a:ext cx="2041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results to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431925" y="3302000"/>
            <a:ext cx="68643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solution of more computational</a:t>
            </a:r>
          </a:p>
          <a:p>
            <a:r>
              <a:rPr lang="en-US"/>
              <a:t>problems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5AEC2-5864-4BB4-82D6-506760A8414E}" type="slidenum">
              <a:rPr lang="en-US"/>
              <a:pPr/>
              <a:t>12</a:t>
            </a:fld>
            <a:endParaRPr lang="en-US"/>
          </a:p>
        </p:txBody>
      </p:sp>
      <p:sp>
        <p:nvSpPr>
          <p:cNvPr id="15364" name="Rectangle 1026"/>
          <p:cNvSpPr>
            <a:spLocks noChangeArrowheads="1"/>
          </p:cNvSpPr>
          <p:nvPr/>
        </p:nvSpPr>
        <p:spPr bwMode="auto">
          <a:xfrm>
            <a:off x="2362200" y="12954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5" name="Rectangle 1027"/>
          <p:cNvSpPr>
            <a:spLocks noChangeArrowheads="1"/>
          </p:cNvSpPr>
          <p:nvPr/>
        </p:nvSpPr>
        <p:spPr bwMode="auto">
          <a:xfrm>
            <a:off x="6096000" y="2819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6" name="Rectangle 1028"/>
          <p:cNvSpPr>
            <a:spLocks noChangeArrowheads="1"/>
          </p:cNvSpPr>
          <p:nvPr/>
        </p:nvSpPr>
        <p:spPr bwMode="auto">
          <a:xfrm>
            <a:off x="6096000" y="4114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7" name="Text Box 1029"/>
          <p:cNvSpPr txBox="1">
            <a:spLocks noChangeArrowheads="1"/>
          </p:cNvSpPr>
          <p:nvPr/>
        </p:nvSpPr>
        <p:spPr bwMode="auto">
          <a:xfrm>
            <a:off x="6248400" y="28956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5368" name="Text Box 1030"/>
          <p:cNvSpPr txBox="1">
            <a:spLocks noChangeArrowheads="1"/>
          </p:cNvSpPr>
          <p:nvPr/>
        </p:nvSpPr>
        <p:spPr bwMode="auto">
          <a:xfrm>
            <a:off x="6096000" y="41910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5369" name="Text Box 1031"/>
          <p:cNvSpPr txBox="1">
            <a:spLocks noChangeArrowheads="1"/>
          </p:cNvSpPr>
          <p:nvPr/>
        </p:nvSpPr>
        <p:spPr bwMode="auto">
          <a:xfrm>
            <a:off x="2590800" y="13716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5370" name="Line 1032"/>
          <p:cNvSpPr>
            <a:spLocks noChangeShapeType="1"/>
          </p:cNvSpPr>
          <p:nvPr/>
        </p:nvSpPr>
        <p:spPr bwMode="auto">
          <a:xfrm flipH="1">
            <a:off x="4114800" y="1905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Line 1033"/>
          <p:cNvSpPr>
            <a:spLocks noChangeShapeType="1"/>
          </p:cNvSpPr>
          <p:nvPr/>
        </p:nvSpPr>
        <p:spPr bwMode="auto">
          <a:xfrm flipV="1">
            <a:off x="5334000" y="3124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2" name="Line 1034"/>
          <p:cNvSpPr>
            <a:spLocks noChangeShapeType="1"/>
          </p:cNvSpPr>
          <p:nvPr/>
        </p:nvSpPr>
        <p:spPr bwMode="auto">
          <a:xfrm>
            <a:off x="5334000" y="42672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Rectangle 1035"/>
          <p:cNvSpPr>
            <a:spLocks noChangeArrowheads="1"/>
          </p:cNvSpPr>
          <p:nvPr/>
        </p:nvSpPr>
        <p:spPr bwMode="auto">
          <a:xfrm>
            <a:off x="2819400" y="28956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4" name="Text Box 1036"/>
          <p:cNvSpPr txBox="1">
            <a:spLocks noChangeArrowheads="1"/>
          </p:cNvSpPr>
          <p:nvPr/>
        </p:nvSpPr>
        <p:spPr bwMode="auto">
          <a:xfrm>
            <a:off x="838200" y="3124200"/>
            <a:ext cx="2133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Finite Automaton</a:t>
            </a:r>
          </a:p>
        </p:txBody>
      </p:sp>
      <p:sp>
        <p:nvSpPr>
          <p:cNvPr id="15375" name="Text Box 1037"/>
          <p:cNvSpPr txBox="1">
            <a:spLocks noChangeArrowheads="1"/>
          </p:cNvSpPr>
          <p:nvPr/>
        </p:nvSpPr>
        <p:spPr bwMode="auto">
          <a:xfrm>
            <a:off x="2133600" y="0"/>
            <a:ext cx="3875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008000"/>
                </a:solidFill>
              </a:rPr>
              <a:t>Finite Automaton</a:t>
            </a:r>
          </a:p>
        </p:txBody>
      </p:sp>
      <p:sp>
        <p:nvSpPr>
          <p:cNvPr id="15376" name="Line 1038"/>
          <p:cNvSpPr>
            <a:spLocks noChangeShapeType="1"/>
          </p:cNvSpPr>
          <p:nvPr/>
        </p:nvSpPr>
        <p:spPr bwMode="auto">
          <a:xfrm>
            <a:off x="2209800" y="990600"/>
            <a:ext cx="3810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7" name="Line 1039"/>
          <p:cNvSpPr>
            <a:spLocks noChangeShapeType="1"/>
          </p:cNvSpPr>
          <p:nvPr/>
        </p:nvSpPr>
        <p:spPr bwMode="auto">
          <a:xfrm flipV="1">
            <a:off x="2286000" y="914400"/>
            <a:ext cx="36576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8" name="Text Box 1040"/>
          <p:cNvSpPr txBox="1">
            <a:spLocks noChangeArrowheads="1"/>
          </p:cNvSpPr>
          <p:nvPr/>
        </p:nvSpPr>
        <p:spPr bwMode="auto">
          <a:xfrm>
            <a:off x="83444" y="4800600"/>
            <a:ext cx="578395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Example: Vending Machines,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               Lexical Analyzers  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               (small computing power)</a:t>
            </a:r>
          </a:p>
        </p:txBody>
      </p:sp>
      <p:grpSp>
        <p:nvGrpSpPr>
          <p:cNvPr id="15379" name="Group 1056"/>
          <p:cNvGrpSpPr>
            <a:grpSpLocks/>
          </p:cNvGrpSpPr>
          <p:nvPr/>
        </p:nvGrpSpPr>
        <p:grpSpPr bwMode="auto">
          <a:xfrm>
            <a:off x="3124200" y="3124200"/>
            <a:ext cx="1752600" cy="1143000"/>
            <a:chOff x="1248" y="1920"/>
            <a:chExt cx="2016" cy="1440"/>
          </a:xfrm>
        </p:grpSpPr>
        <p:sp>
          <p:nvSpPr>
            <p:cNvPr id="15380" name="Oval 1041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1042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Oval 1043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Oval 1044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Oval 1045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Oval 1046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1047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1048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1049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1050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051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1052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Oval 1053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1054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1055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493B1-8E89-4CCB-8E6B-51A7241609A8}" type="slidenum">
              <a:rPr lang="en-US"/>
              <a:pPr/>
              <a:t>13</a:t>
            </a:fld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6096000" y="28956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096000" y="41910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248400" y="29718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6096000" y="42672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2286000" y="838200"/>
            <a:ext cx="1169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Stack</a:t>
            </a:r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 flipH="1">
            <a:off x="41148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5334000" y="4343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2819400" y="29718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19843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Pushdown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Automaton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362200" y="0"/>
            <a:ext cx="4656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008000"/>
                </a:solidFill>
              </a:rPr>
              <a:t>Pushdown Automaton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04800" y="5334000"/>
            <a:ext cx="78851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Example: Parsers for Programming Languages  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               (medium computing power)</a:t>
            </a:r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3581400" y="990600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35814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3581400" y="175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 flipH="1">
            <a:off x="4648200" y="114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3581400" y="137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5562600" y="914400"/>
            <a:ext cx="1700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Push, Pop</a:t>
            </a:r>
          </a:p>
        </p:txBody>
      </p:sp>
      <p:grpSp>
        <p:nvGrpSpPr>
          <p:cNvPr id="16406" name="Group 20"/>
          <p:cNvGrpSpPr>
            <a:grpSpLocks/>
          </p:cNvGrpSpPr>
          <p:nvPr/>
        </p:nvGrpSpPr>
        <p:grpSpPr bwMode="auto">
          <a:xfrm>
            <a:off x="3124200" y="3200400"/>
            <a:ext cx="1752600" cy="1143000"/>
            <a:chOff x="1248" y="1920"/>
            <a:chExt cx="2016" cy="1440"/>
          </a:xfrm>
        </p:grpSpPr>
        <p:sp>
          <p:nvSpPr>
            <p:cNvPr id="16409" name="Oval 21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22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Oval 23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24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Oval 25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26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7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28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29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30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31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32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Oval 33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4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Line 35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7" name="Rectangle 36"/>
          <p:cNvSpPr>
            <a:spLocks noChangeArrowheads="1"/>
          </p:cNvSpPr>
          <p:nvPr/>
        </p:nvSpPr>
        <p:spPr bwMode="auto">
          <a:xfrm>
            <a:off x="1752600" y="762000"/>
            <a:ext cx="5638800" cy="1828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37"/>
          <p:cNvSpPr txBox="1">
            <a:spLocks noChangeArrowheads="1"/>
          </p:cNvSpPr>
          <p:nvPr/>
        </p:nvSpPr>
        <p:spPr bwMode="auto">
          <a:xfrm>
            <a:off x="288925" y="579438"/>
            <a:ext cx="1289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Temp.</a:t>
            </a:r>
          </a:p>
          <a:p>
            <a:r>
              <a:rPr lang="en-US" sz="2400">
                <a:solidFill>
                  <a:srgbClr val="0000CC"/>
                </a:solidFill>
              </a:rPr>
              <a:t>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6AAA6-7F2D-4B80-9627-4C830B8F7835}" type="slidenum">
              <a:rPr lang="en-US"/>
              <a:pPr/>
              <a:t>14</a:t>
            </a:fld>
            <a:endParaRPr 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2362200" y="1371600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6096000" y="28956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0" y="41910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6096000" y="42672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2438400" y="1447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Random Access Memory</a:t>
            </a:r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 flipH="1">
            <a:off x="4114800" y="1981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5334000" y="4343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2819400" y="29718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1143000" y="3200400"/>
            <a:ext cx="1549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Turing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Machine</a:t>
            </a:r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2590800" y="0"/>
            <a:ext cx="345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008000"/>
                </a:solidFill>
              </a:rPr>
              <a:t>Turing Machine</a:t>
            </a:r>
            <a:endParaRPr lang="en-US" sz="2800">
              <a:solidFill>
                <a:srgbClr val="008000"/>
              </a:solidFill>
            </a:endParaRPr>
          </a:p>
        </p:txBody>
      </p:sp>
      <p:sp>
        <p:nvSpPr>
          <p:cNvPr id="17424" name="Text Box 14"/>
          <p:cNvSpPr txBox="1">
            <a:spLocks noChangeArrowheads="1"/>
          </p:cNvSpPr>
          <p:nvPr/>
        </p:nvSpPr>
        <p:spPr bwMode="auto">
          <a:xfrm>
            <a:off x="762000" y="5334000"/>
            <a:ext cx="745172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Examples: Any Algorithm 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                 (highest known computing power)</a:t>
            </a:r>
          </a:p>
        </p:txBody>
      </p:sp>
      <p:grpSp>
        <p:nvGrpSpPr>
          <p:cNvPr id="17425" name="Group 15"/>
          <p:cNvGrpSpPr>
            <a:grpSpLocks/>
          </p:cNvGrpSpPr>
          <p:nvPr/>
        </p:nvGrpSpPr>
        <p:grpSpPr bwMode="auto">
          <a:xfrm>
            <a:off x="3124200" y="3200400"/>
            <a:ext cx="1752600" cy="1143000"/>
            <a:chOff x="1248" y="1920"/>
            <a:chExt cx="2016" cy="1440"/>
          </a:xfrm>
        </p:grpSpPr>
        <p:sp>
          <p:nvSpPr>
            <p:cNvPr id="17427" name="Oval 16"/>
            <p:cNvSpPr>
              <a:spLocks noChangeArrowheads="1"/>
            </p:cNvSpPr>
            <p:nvPr/>
          </p:nvSpPr>
          <p:spPr bwMode="auto">
            <a:xfrm>
              <a:off x="1248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17"/>
            <p:cNvSpPr>
              <a:spLocks noChangeArrowheads="1"/>
            </p:cNvSpPr>
            <p:nvPr/>
          </p:nvSpPr>
          <p:spPr bwMode="auto">
            <a:xfrm>
              <a:off x="1632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18"/>
            <p:cNvSpPr>
              <a:spLocks noChangeArrowheads="1"/>
            </p:cNvSpPr>
            <p:nvPr/>
          </p:nvSpPr>
          <p:spPr bwMode="auto">
            <a:xfrm>
              <a:off x="206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Oval 19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20"/>
            <p:cNvSpPr>
              <a:spLocks noChangeArrowheads="1"/>
            </p:cNvSpPr>
            <p:nvPr/>
          </p:nvSpPr>
          <p:spPr bwMode="auto">
            <a:xfrm>
              <a:off x="2832" y="20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21"/>
            <p:cNvSpPr>
              <a:spLocks noChangeArrowheads="1"/>
            </p:cNvSpPr>
            <p:nvPr/>
          </p:nvSpPr>
          <p:spPr bwMode="auto">
            <a:xfrm>
              <a:off x="12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2"/>
            <p:cNvSpPr>
              <a:spLocks noChangeShapeType="1"/>
            </p:cNvSpPr>
            <p:nvPr/>
          </p:nvSpPr>
          <p:spPr bwMode="auto">
            <a:xfrm>
              <a:off x="1488" y="216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3"/>
            <p:cNvSpPr>
              <a:spLocks noChangeShapeType="1"/>
            </p:cNvSpPr>
            <p:nvPr/>
          </p:nvSpPr>
          <p:spPr bwMode="auto">
            <a:xfrm flipV="1">
              <a:off x="1872" y="2208"/>
              <a:ext cx="24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4"/>
            <p:cNvSpPr>
              <a:spLocks noChangeShapeType="1"/>
            </p:cNvSpPr>
            <p:nvPr/>
          </p:nvSpPr>
          <p:spPr bwMode="auto">
            <a:xfrm>
              <a:off x="2352" y="2160"/>
              <a:ext cx="48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5"/>
            <p:cNvSpPr>
              <a:spLocks noChangeShapeType="1"/>
            </p:cNvSpPr>
            <p:nvPr/>
          </p:nvSpPr>
          <p:spPr bwMode="auto">
            <a:xfrm flipH="1" flipV="1">
              <a:off x="2256" y="2256"/>
              <a:ext cx="14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6"/>
            <p:cNvSpPr>
              <a:spLocks noChangeShapeType="1"/>
            </p:cNvSpPr>
            <p:nvPr/>
          </p:nvSpPr>
          <p:spPr bwMode="auto">
            <a:xfrm flipV="1">
              <a:off x="1488" y="2688"/>
              <a:ext cx="24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27"/>
            <p:cNvSpPr>
              <a:spLocks noChangeShapeType="1"/>
            </p:cNvSpPr>
            <p:nvPr/>
          </p:nvSpPr>
          <p:spPr bwMode="auto">
            <a:xfrm flipV="1">
              <a:off x="1584" y="292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Oval 28"/>
            <p:cNvSpPr>
              <a:spLocks noChangeArrowheads="1"/>
            </p:cNvSpPr>
            <p:nvPr/>
          </p:nvSpPr>
          <p:spPr bwMode="auto">
            <a:xfrm>
              <a:off x="297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9"/>
            <p:cNvSpPr>
              <a:spLocks noChangeShapeType="1"/>
            </p:cNvSpPr>
            <p:nvPr/>
          </p:nvSpPr>
          <p:spPr bwMode="auto">
            <a:xfrm>
              <a:off x="2592" y="2880"/>
              <a:ext cx="38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30"/>
            <p:cNvSpPr>
              <a:spLocks noChangeShapeType="1"/>
            </p:cNvSpPr>
            <p:nvPr/>
          </p:nvSpPr>
          <p:spPr bwMode="auto">
            <a:xfrm flipH="1" flipV="1">
              <a:off x="2976" y="2352"/>
              <a:ext cx="9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Text Box 31"/>
          <p:cNvSpPr txBox="1">
            <a:spLocks noChangeArrowheads="1"/>
          </p:cNvSpPr>
          <p:nvPr/>
        </p:nvSpPr>
        <p:spPr bwMode="auto">
          <a:xfrm>
            <a:off x="838200" y="1143000"/>
            <a:ext cx="1289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Temp.</a:t>
            </a:r>
          </a:p>
          <a:p>
            <a:r>
              <a:rPr lang="en-US" sz="2400">
                <a:solidFill>
                  <a:srgbClr val="0000CC"/>
                </a:solidFill>
              </a:rPr>
              <a:t>memory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888E62-040B-42C6-BFA0-F2B0132C2883}" type="slidenum">
              <a:rPr lang="en-US"/>
              <a:pPr/>
              <a:t>15</a:t>
            </a:fld>
            <a:endParaRPr lang="en-US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228600" y="2590800"/>
            <a:ext cx="17938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Finite 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Automata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657600" y="2667000"/>
            <a:ext cx="17938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Pushdown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Automata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6934200" y="2743200"/>
            <a:ext cx="1549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Turing</a:t>
            </a: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Machine</a:t>
            </a:r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 flipH="1">
            <a:off x="2667000" y="27432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2667000" y="3352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 flipH="1">
            <a:off x="5867400" y="27432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5867400" y="3352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2590800" y="228600"/>
            <a:ext cx="4256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1"/>
                </a:solidFill>
              </a:rPr>
              <a:t>Power of Automata</a:t>
            </a:r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>
            <a:off x="2895600" y="51054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28600" y="4800600"/>
            <a:ext cx="2014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Less power</a:t>
            </a: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6400800" y="4800600"/>
            <a:ext cx="214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More power</a:t>
            </a:r>
          </a:p>
        </p:txBody>
      </p:sp>
      <p:sp>
        <p:nvSpPr>
          <p:cNvPr id="18447" name="Text Box 13"/>
          <p:cNvSpPr txBox="1">
            <a:spLocks noChangeArrowheads="1"/>
          </p:cNvSpPr>
          <p:nvPr/>
        </p:nvSpPr>
        <p:spPr bwMode="auto">
          <a:xfrm>
            <a:off x="4572000" y="5334000"/>
            <a:ext cx="4084638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Solve more </a:t>
            </a:r>
          </a:p>
          <a:p>
            <a:pPr>
              <a:spcBef>
                <a:spcPct val="50000"/>
              </a:spcBef>
            </a:pPr>
            <a:r>
              <a:rPr lang="en-US" sz="2800"/>
              <a:t>computational problems</a:t>
            </a:r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304800" y="1211263"/>
            <a:ext cx="1257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Simple </a:t>
            </a:r>
          </a:p>
          <a:p>
            <a:r>
              <a:rPr lang="en-US" sz="2000"/>
              <a:t>problems</a:t>
            </a:r>
          </a:p>
        </p:txBody>
      </p:sp>
      <p:sp>
        <p:nvSpPr>
          <p:cNvPr id="18449" name="Text Box 15"/>
          <p:cNvSpPr txBox="1">
            <a:spLocks noChangeArrowheads="1"/>
          </p:cNvSpPr>
          <p:nvPr/>
        </p:nvSpPr>
        <p:spPr bwMode="auto">
          <a:xfrm>
            <a:off x="3810000" y="1295400"/>
            <a:ext cx="1835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More complex</a:t>
            </a:r>
          </a:p>
          <a:p>
            <a:r>
              <a:rPr lang="en-US" sz="2000"/>
              <a:t>problems</a:t>
            </a:r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7239000" y="1295400"/>
            <a:ext cx="1257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Hardest</a:t>
            </a:r>
          </a:p>
          <a:p>
            <a:r>
              <a:rPr lang="en-US" sz="2000"/>
              <a:t>problems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D6835E-9A7E-48EE-A6A6-DF558BEB014B}" type="slidenum">
              <a:rPr lang="en-US"/>
              <a:pPr/>
              <a:t>16</a:t>
            </a:fld>
            <a:endParaRPr lang="en-US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2421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Turing Machine is the most powerful </a:t>
            </a:r>
          </a:p>
          <a:p>
            <a:r>
              <a:rPr lang="en-US"/>
              <a:t>known computational model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736441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Question:</a:t>
            </a:r>
            <a:r>
              <a:rPr lang="en-US"/>
              <a:t> can Turing Machines solve </a:t>
            </a:r>
          </a:p>
          <a:p>
            <a:r>
              <a:rPr lang="en-US"/>
              <a:t>                all computational problems?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69925" y="5054600"/>
            <a:ext cx="247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Answer:</a:t>
            </a:r>
            <a:r>
              <a:rPr lang="en-US"/>
              <a:t> NO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2209800" y="5638800"/>
            <a:ext cx="6186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(there are unsolvable problems)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C5568-3675-412D-B2C3-CAC916B677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01D856-C136-4555-A82C-4B233D41B242}" type="slidenum">
              <a:rPr lang="en-US"/>
              <a:pPr/>
              <a:t>2</a:t>
            </a:fld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096000" y="2895600"/>
            <a:ext cx="2819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781800" y="3276600"/>
            <a:ext cx="1476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memory</a:t>
            </a: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8768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14400" y="1524000"/>
            <a:ext cx="80089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widely accepted model of computation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FAE7-6001-4346-AEA1-8A6FC49CA829}" type="slidenum">
              <a:rPr lang="en-US"/>
              <a:pPr/>
              <a:t>3</a:t>
            </a:fld>
            <a:endParaRPr lang="en-US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822325" y="254000"/>
            <a:ext cx="7321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different components of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00AE3-7527-4C0C-8499-8DB7F246A8CF}" type="slidenum">
              <a:rPr lang="en-US"/>
              <a:pPr/>
              <a:t>4</a:t>
            </a:fld>
            <a:endParaRPr 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5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6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1040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041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2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3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711000" progId="Equation.3">
                  <p:embed/>
                </p:oleObj>
              </mc:Choice>
              <mc:Fallback>
                <p:oleObj name="Equation" r:id="rId2" imgW="195552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1027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342720" progId="Equation.3">
                  <p:embed/>
                </p:oleObj>
              </mc:Choice>
              <mc:Fallback>
                <p:oleObj name="Equation" r:id="rId4" imgW="927000" imgH="342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609480" progId="Equation.3">
                  <p:embed/>
                </p:oleObj>
              </mc:Choice>
              <mc:Fallback>
                <p:oleObj name="Equation" r:id="rId6" imgW="119376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1"/>
          <p:cNvSpPr txBox="1">
            <a:spLocks noChangeArrowheads="1"/>
          </p:cNvSpPr>
          <p:nvPr/>
        </p:nvSpPr>
        <p:spPr bwMode="auto">
          <a:xfrm>
            <a:off x="4267200" y="152400"/>
            <a:ext cx="2085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D9F94-6BE0-41C9-A0D0-AF6BDC13BCED}" type="slidenum">
              <a:rPr lang="en-US"/>
              <a:pPr/>
              <a:t>5</a:t>
            </a:fld>
            <a:endParaRPr lang="en-US"/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9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0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1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2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2063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2064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2065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2066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7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8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9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711000" progId="Equation.3">
                  <p:embed/>
                </p:oleObj>
              </mc:Choice>
              <mc:Fallback>
                <p:oleObj name="Equation" r:id="rId2" imgW="195552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342720" progId="Equation.3">
                  <p:embed/>
                </p:oleObj>
              </mc:Choice>
              <mc:Fallback>
                <p:oleObj name="Equation" r:id="rId4" imgW="927000" imgH="342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2052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609480" progId="Equation.3">
                  <p:embed/>
                </p:oleObj>
              </mc:Choice>
              <mc:Fallback>
                <p:oleObj name="Equation" r:id="rId6" imgW="119376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1"/>
          <p:cNvGraphicFramePr>
            <a:graphicFrameLocks noChangeAspect="1"/>
          </p:cNvGraphicFramePr>
          <p:nvPr/>
        </p:nvGraphicFramePr>
        <p:xfrm>
          <a:off x="61722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419040" progId="Equation.3">
                  <p:embed/>
                </p:oleObj>
              </mc:Choice>
              <mc:Fallback>
                <p:oleObj name="Equation" r:id="rId8" imgW="104112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13C5E-5124-4CD0-8793-16AE5E64D0B4}" type="slidenum">
              <a:rPr lang="en-US"/>
              <a:pPr/>
              <a:t>6</a:t>
            </a:fld>
            <a:endParaRPr lang="en-US"/>
          </a:p>
        </p:txBody>
      </p:sp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3084" name="Rectangle 4"/>
          <p:cNvSpPr>
            <a:spLocks noChangeArrowheads="1"/>
          </p:cNvSpPr>
          <p:nvPr/>
        </p:nvSpPr>
        <p:spPr bwMode="auto">
          <a:xfrm>
            <a:off x="1905000" y="6858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5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6" name="Rectangle 6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7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8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3090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3091" name="Text Box 11"/>
          <p:cNvSpPr txBox="1">
            <a:spLocks noChangeArrowheads="1"/>
          </p:cNvSpPr>
          <p:nvPr/>
        </p:nvSpPr>
        <p:spPr bwMode="auto">
          <a:xfrm>
            <a:off x="1981200" y="1524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3092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3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4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5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711000" progId="Equation.3">
                  <p:embed/>
                </p:oleObj>
              </mc:Choice>
              <mc:Fallback>
                <p:oleObj name="Equation" r:id="rId2" imgW="195552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3075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342720" progId="Equation.3">
                  <p:embed/>
                </p:oleObj>
              </mc:Choice>
              <mc:Fallback>
                <p:oleObj name="Equation" r:id="rId4" imgW="927000" imgH="342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609480" progId="Equation.3">
                  <p:embed/>
                </p:oleObj>
              </mc:Choice>
              <mc:Fallback>
                <p:oleObj name="Equation" r:id="rId6" imgW="119376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1"/>
          <p:cNvGraphicFramePr>
            <a:graphicFrameLocks noChangeAspect="1"/>
          </p:cNvGraphicFramePr>
          <p:nvPr/>
        </p:nvGraphicFramePr>
        <p:xfrm>
          <a:off x="61722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419040" progId="Equation.3">
                  <p:embed/>
                </p:oleObj>
              </mc:Choice>
              <mc:Fallback>
                <p:oleObj name="Equation" r:id="rId8" imgW="104112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2"/>
          <p:cNvGraphicFramePr>
            <a:graphicFrameLocks noChangeAspect="1"/>
          </p:cNvGraphicFramePr>
          <p:nvPr/>
        </p:nvGraphicFramePr>
        <p:xfrm>
          <a:off x="2444750" y="7620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419040" progId="Equation.3">
                  <p:embed/>
                </p:oleObj>
              </mc:Choice>
              <mc:Fallback>
                <p:oleObj name="Equation" r:id="rId10" imgW="238752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2387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3"/>
          <p:cNvGraphicFramePr>
            <a:graphicFrameLocks noChangeAspect="1"/>
          </p:cNvGraphicFramePr>
          <p:nvPr/>
        </p:nvGraphicFramePr>
        <p:xfrm>
          <a:off x="2133600" y="1447800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5920" imgH="533160" progId="Equation.3">
                  <p:embed/>
                </p:oleObj>
              </mc:Choice>
              <mc:Fallback>
                <p:oleObj name="Equation" r:id="rId12" imgW="308592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086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2A695-309B-4D94-9922-0F4DB25017B8}" type="slidenum">
              <a:rPr lang="en-US"/>
              <a:pPr/>
              <a:t>7</a:t>
            </a:fld>
            <a:endParaRPr lang="en-US"/>
          </a:p>
        </p:txBody>
      </p:sp>
      <p:sp>
        <p:nvSpPr>
          <p:cNvPr id="4107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8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1905000" y="685800"/>
            <a:ext cx="365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0" name="Rectangle 5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1" name="Rectangle 6"/>
          <p:cNvSpPr>
            <a:spLocks noChangeArrowheads="1"/>
          </p:cNvSpPr>
          <p:nvPr/>
        </p:nvSpPr>
        <p:spPr bwMode="auto">
          <a:xfrm>
            <a:off x="6096000" y="38862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2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3" name="Text Box 8"/>
          <p:cNvSpPr txBox="1">
            <a:spLocks noChangeArrowheads="1"/>
          </p:cNvSpPr>
          <p:nvPr/>
        </p:nvSpPr>
        <p:spPr bwMode="auto">
          <a:xfrm>
            <a:off x="6248400" y="19812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4114" name="Text Box 9"/>
          <p:cNvSpPr txBox="1">
            <a:spLocks noChangeArrowheads="1"/>
          </p:cNvSpPr>
          <p:nvPr/>
        </p:nvSpPr>
        <p:spPr bwMode="auto">
          <a:xfrm>
            <a:off x="6400800" y="44958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4115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4116" name="Text Box 11"/>
          <p:cNvSpPr txBox="1">
            <a:spLocks noChangeArrowheads="1"/>
          </p:cNvSpPr>
          <p:nvPr/>
        </p:nvSpPr>
        <p:spPr bwMode="auto">
          <a:xfrm>
            <a:off x="1981200" y="1524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4117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8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9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0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6"/>
          <p:cNvGraphicFramePr>
            <a:graphicFrameLocks noChangeAspect="1"/>
          </p:cNvGraphicFramePr>
          <p:nvPr/>
        </p:nvGraphicFramePr>
        <p:xfrm>
          <a:off x="6629400" y="0"/>
          <a:ext cx="1955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711000" progId="Equation.3">
                  <p:embed/>
                </p:oleObj>
              </mc:Choice>
              <mc:Fallback>
                <p:oleObj name="Equation" r:id="rId2" imgW="1955520" imgH="71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955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Text Box 17"/>
          <p:cNvSpPr txBox="1">
            <a:spLocks noChangeArrowheads="1"/>
          </p:cNvSpPr>
          <p:nvPr/>
        </p:nvSpPr>
        <p:spPr bwMode="auto">
          <a:xfrm>
            <a:off x="2286000" y="50292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4099" name="Object 18"/>
          <p:cNvGraphicFramePr>
            <a:graphicFrameLocks noChangeAspect="1"/>
          </p:cNvGraphicFramePr>
          <p:nvPr/>
        </p:nvGraphicFramePr>
        <p:xfrm>
          <a:off x="4114800" y="5105400"/>
          <a:ext cx="92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342720" progId="Equation.3">
                  <p:embed/>
                </p:oleObj>
              </mc:Choice>
              <mc:Fallback>
                <p:oleObj name="Equation" r:id="rId4" imgW="927000" imgH="342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9271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Text Box 19"/>
          <p:cNvSpPr txBox="1">
            <a:spLocks noChangeArrowheads="1"/>
          </p:cNvSpPr>
          <p:nvPr/>
        </p:nvSpPr>
        <p:spPr bwMode="auto">
          <a:xfrm>
            <a:off x="2286000" y="5943600"/>
            <a:ext cx="156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compute</a:t>
            </a:r>
          </a:p>
        </p:txBody>
      </p:sp>
      <p:graphicFrame>
        <p:nvGraphicFramePr>
          <p:cNvPr id="4100" name="Object 20"/>
          <p:cNvGraphicFramePr>
            <a:graphicFrameLocks noChangeAspect="1"/>
          </p:cNvGraphicFramePr>
          <p:nvPr/>
        </p:nvGraphicFramePr>
        <p:xfrm>
          <a:off x="4114800" y="5791200"/>
          <a:ext cx="119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609480" progId="Equation.3">
                  <p:embed/>
                </p:oleObj>
              </mc:Choice>
              <mc:Fallback>
                <p:oleObj name="Equation" r:id="rId6" imgW="119376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193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1"/>
          <p:cNvGraphicFramePr>
            <a:graphicFrameLocks noChangeAspect="1"/>
          </p:cNvGraphicFramePr>
          <p:nvPr/>
        </p:nvGraphicFramePr>
        <p:xfrm>
          <a:off x="6172200" y="26670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419040" progId="Equation.3">
                  <p:embed/>
                </p:oleObj>
              </mc:Choice>
              <mc:Fallback>
                <p:oleObj name="Equation" r:id="rId8" imgW="104112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2"/>
          <p:cNvGraphicFramePr>
            <a:graphicFrameLocks noChangeAspect="1"/>
          </p:cNvGraphicFramePr>
          <p:nvPr/>
        </p:nvGraphicFramePr>
        <p:xfrm>
          <a:off x="2444750" y="7620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419040" progId="Equation.3">
                  <p:embed/>
                </p:oleObj>
              </mc:Choice>
              <mc:Fallback>
                <p:oleObj name="Equation" r:id="rId10" imgW="238752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2387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23"/>
          <p:cNvGraphicFramePr>
            <a:graphicFrameLocks noChangeAspect="1"/>
          </p:cNvGraphicFramePr>
          <p:nvPr/>
        </p:nvGraphicFramePr>
        <p:xfrm>
          <a:off x="2133600" y="1447800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5920" imgH="533160" progId="Equation.3">
                  <p:embed/>
                </p:oleObj>
              </mc:Choice>
              <mc:Fallback>
                <p:oleObj name="Equation" r:id="rId12" imgW="308592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3086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4"/>
          <p:cNvGraphicFramePr>
            <a:graphicFrameLocks noChangeAspect="1"/>
          </p:cNvGraphicFramePr>
          <p:nvPr/>
        </p:nvGraphicFramePr>
        <p:xfrm>
          <a:off x="6248400" y="39624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6920" imgH="533160" progId="Equation.3">
                  <p:embed/>
                </p:oleObj>
              </mc:Choice>
              <mc:Fallback>
                <p:oleObj name="Equation" r:id="rId14" imgW="1726920" imgH="533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1524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43762-9FF1-4B35-8472-A8BE12708339}" type="slidenum">
              <a:rPr lang="en-US"/>
              <a:pPr/>
              <a:t>8</a:t>
            </a:fld>
            <a:endParaRPr lang="en-US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895600" y="-38100"/>
            <a:ext cx="3008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1905000" y="10668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1981200" y="11430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1279" name="Line 13"/>
          <p:cNvSpPr>
            <a:spLocks noChangeShapeType="1"/>
          </p:cNvSpPr>
          <p:nvPr/>
        </p:nvSpPr>
        <p:spPr bwMode="auto">
          <a:xfrm flipH="1">
            <a:off x="41148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4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1" name="Line 15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2" name="Line 16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3" name="Rectangle 17"/>
          <p:cNvSpPr>
            <a:spLocks noChangeArrowheads="1"/>
          </p:cNvSpPr>
          <p:nvPr/>
        </p:nvSpPr>
        <p:spPr bwMode="auto">
          <a:xfrm>
            <a:off x="1676400" y="26670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4" name="Text Box 18"/>
          <p:cNvSpPr txBox="1">
            <a:spLocks noChangeArrowheads="1"/>
          </p:cNvSpPr>
          <p:nvPr/>
        </p:nvSpPr>
        <p:spPr bwMode="auto">
          <a:xfrm>
            <a:off x="1812925" y="2206625"/>
            <a:ext cx="198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Automaton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CB82-B8B6-46C8-8B11-01123D946B2A}" type="slidenum">
              <a:rPr lang="en-US"/>
              <a:pPr/>
              <a:t>9</a:t>
            </a:fld>
            <a:endParaRPr lang="en-US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895600" y="-38100"/>
            <a:ext cx="3008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905000" y="10668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0" y="25908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96000" y="38862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248400" y="2667000"/>
            <a:ext cx="101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126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1981200" y="11430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4114800" y="1676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 flipV="1">
            <a:off x="5715000" y="2895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5715000" y="4114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1676400" y="26670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1812925" y="2206625"/>
            <a:ext cx="198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12304" name="Oval 19"/>
          <p:cNvSpPr>
            <a:spLocks noChangeArrowheads="1"/>
          </p:cNvSpPr>
          <p:nvPr/>
        </p:nvSpPr>
        <p:spPr bwMode="auto">
          <a:xfrm>
            <a:off x="1981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20"/>
          <p:cNvSpPr>
            <a:spLocks noChangeArrowheads="1"/>
          </p:cNvSpPr>
          <p:nvPr/>
        </p:nvSpPr>
        <p:spPr bwMode="auto">
          <a:xfrm>
            <a:off x="2590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21"/>
          <p:cNvSpPr>
            <a:spLocks noChangeArrowheads="1"/>
          </p:cNvSpPr>
          <p:nvPr/>
        </p:nvSpPr>
        <p:spPr bwMode="auto">
          <a:xfrm>
            <a:off x="3276600" y="3124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22"/>
          <p:cNvSpPr>
            <a:spLocks noChangeArrowheads="1"/>
          </p:cNvSpPr>
          <p:nvPr/>
        </p:nvSpPr>
        <p:spPr bwMode="auto">
          <a:xfrm>
            <a:off x="3657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Oval 23"/>
          <p:cNvSpPr>
            <a:spLocks noChangeArrowheads="1"/>
          </p:cNvSpPr>
          <p:nvPr/>
        </p:nvSpPr>
        <p:spPr bwMode="auto">
          <a:xfrm>
            <a:off x="44958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Oval 24"/>
          <p:cNvSpPr>
            <a:spLocks noChangeArrowheads="1"/>
          </p:cNvSpPr>
          <p:nvPr/>
        </p:nvSpPr>
        <p:spPr bwMode="auto">
          <a:xfrm>
            <a:off x="20574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5"/>
          <p:cNvSpPr>
            <a:spLocks noChangeShapeType="1"/>
          </p:cNvSpPr>
          <p:nvPr/>
        </p:nvSpPr>
        <p:spPr bwMode="auto">
          <a:xfrm>
            <a:off x="23622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6"/>
          <p:cNvSpPr>
            <a:spLocks noChangeShapeType="1"/>
          </p:cNvSpPr>
          <p:nvPr/>
        </p:nvSpPr>
        <p:spPr bwMode="auto">
          <a:xfrm flipV="1">
            <a:off x="2971800" y="350520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3733800" y="3429000"/>
            <a:ext cx="762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 flipH="1" flipV="1">
            <a:off x="3581400" y="35814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 flipV="1">
            <a:off x="2362200" y="4267200"/>
            <a:ext cx="381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 flipV="1">
            <a:off x="2514600" y="46482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Oval 31"/>
          <p:cNvSpPr>
            <a:spLocks noChangeArrowheads="1"/>
          </p:cNvSpPr>
          <p:nvPr/>
        </p:nvSpPr>
        <p:spPr bwMode="auto">
          <a:xfrm>
            <a:off x="4724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>
            <a:off x="4114800" y="45720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33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1752600" y="5181600"/>
            <a:ext cx="93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2320" name="Text Box 35"/>
          <p:cNvSpPr txBox="1">
            <a:spLocks noChangeArrowheads="1"/>
          </p:cNvSpPr>
          <p:nvPr/>
        </p:nvSpPr>
        <p:spPr bwMode="auto">
          <a:xfrm>
            <a:off x="2438400" y="4648200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12321" name="Text Box 36"/>
          <p:cNvSpPr txBox="1">
            <a:spLocks noChangeArrowheads="1"/>
          </p:cNvSpPr>
          <p:nvPr/>
        </p:nvSpPr>
        <p:spPr bwMode="auto">
          <a:xfrm>
            <a:off x="365125" y="5892800"/>
            <a:ext cx="7912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CPU+ProgramMem = States + Transitions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0" ma:contentTypeDescription="Create a new document." ma:contentTypeScope="" ma:versionID="29b5d2e3939ad565bec6c3a3fb1b1d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9CDFF4-108B-424C-90AB-BD5F184BCB8E}"/>
</file>

<file path=customXml/itemProps2.xml><?xml version="1.0" encoding="utf-8"?>
<ds:datastoreItem xmlns:ds="http://schemas.openxmlformats.org/officeDocument/2006/customXml" ds:itemID="{76A4BB9F-74A9-47FA-BD0E-F3C6958897F9}"/>
</file>

<file path=customXml/itemProps3.xml><?xml version="1.0" encoding="utf-8"?>
<ds:datastoreItem xmlns:ds="http://schemas.openxmlformats.org/officeDocument/2006/customXml" ds:itemID="{CDD6A0BA-FC85-42EB-9534-324294BE03FF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1259</TotalTime>
  <Words>301</Words>
  <Application>Microsoft Office PowerPoint</Application>
  <PresentationFormat>On-screen Show (4:3)</PresentationFormat>
  <Paragraphs>143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Comic Sans MS</vt:lpstr>
      <vt:lpstr>Times New Roman</vt:lpstr>
      <vt:lpstr>class</vt:lpstr>
      <vt:lpstr>Equation</vt:lpstr>
      <vt:lpstr> Different Kinds of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Hashim Ayub</cp:lastModifiedBy>
  <cp:revision>304</cp:revision>
  <dcterms:created xsi:type="dcterms:W3CDTF">2000-08-31T01:12:33Z</dcterms:created>
  <dcterms:modified xsi:type="dcterms:W3CDTF">2022-10-18T07:23:07Z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