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44D5-F059-4DA1-9565-642D13D6B3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44415E-066C-4B65-BDF3-EDF9296ECA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E0A14C-C7FC-4C3D-AB0E-399F38A559CE}"/>
              </a:ext>
            </a:extLst>
          </p:cNvPr>
          <p:cNvSpPr>
            <a:spLocks noGrp="1"/>
          </p:cNvSpPr>
          <p:nvPr>
            <p:ph type="dt" sz="half" idx="10"/>
          </p:nvPr>
        </p:nvSpPr>
        <p:spPr/>
        <p:txBody>
          <a:bodyPr/>
          <a:lstStyle/>
          <a:p>
            <a:fld id="{03678303-4BA7-4F24-BD11-E91E2351C9E9}" type="datetimeFigureOut">
              <a:rPr lang="en-US" smtClean="0"/>
              <a:t>3/17/2022</a:t>
            </a:fld>
            <a:endParaRPr lang="en-US"/>
          </a:p>
        </p:txBody>
      </p:sp>
      <p:sp>
        <p:nvSpPr>
          <p:cNvPr id="5" name="Footer Placeholder 4">
            <a:extLst>
              <a:ext uri="{FF2B5EF4-FFF2-40B4-BE49-F238E27FC236}">
                <a16:creationId xmlns:a16="http://schemas.microsoft.com/office/drawing/2014/main" id="{3D21572F-6BEA-4741-BCD2-5BFC4F08A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ED9A0-18E8-4B7B-8033-5D59E123124E}"/>
              </a:ext>
            </a:extLst>
          </p:cNvPr>
          <p:cNvSpPr>
            <a:spLocks noGrp="1"/>
          </p:cNvSpPr>
          <p:nvPr>
            <p:ph type="sldNum" sz="quarter" idx="12"/>
          </p:nvPr>
        </p:nvSpPr>
        <p:spPr/>
        <p:txBody>
          <a:bodyPr/>
          <a:lstStyle/>
          <a:p>
            <a:fld id="{3A86ED05-5734-4DE8-9366-F878C3AAE139}" type="slidenum">
              <a:rPr lang="en-US" smtClean="0"/>
              <a:t>‹#›</a:t>
            </a:fld>
            <a:endParaRPr lang="en-US"/>
          </a:p>
        </p:txBody>
      </p:sp>
    </p:spTree>
    <p:extLst>
      <p:ext uri="{BB962C8B-B14F-4D97-AF65-F5344CB8AC3E}">
        <p14:creationId xmlns:p14="http://schemas.microsoft.com/office/powerpoint/2010/main" val="4234467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8DD7B-E1F7-4DE0-84F6-B03E66EA78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961E6F-6749-4C77-AE5F-9FEA6F8544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954A1-D443-49EF-A1C1-1CCB67E965B0}"/>
              </a:ext>
            </a:extLst>
          </p:cNvPr>
          <p:cNvSpPr>
            <a:spLocks noGrp="1"/>
          </p:cNvSpPr>
          <p:nvPr>
            <p:ph type="dt" sz="half" idx="10"/>
          </p:nvPr>
        </p:nvSpPr>
        <p:spPr/>
        <p:txBody>
          <a:bodyPr/>
          <a:lstStyle/>
          <a:p>
            <a:fld id="{03678303-4BA7-4F24-BD11-E91E2351C9E9}" type="datetimeFigureOut">
              <a:rPr lang="en-US" smtClean="0"/>
              <a:t>3/17/2022</a:t>
            </a:fld>
            <a:endParaRPr lang="en-US"/>
          </a:p>
        </p:txBody>
      </p:sp>
      <p:sp>
        <p:nvSpPr>
          <p:cNvPr id="5" name="Footer Placeholder 4">
            <a:extLst>
              <a:ext uri="{FF2B5EF4-FFF2-40B4-BE49-F238E27FC236}">
                <a16:creationId xmlns:a16="http://schemas.microsoft.com/office/drawing/2014/main" id="{94213E73-0C0D-4D92-80D5-BBFAA8566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5F47D-2837-4438-861F-95CD18223B38}"/>
              </a:ext>
            </a:extLst>
          </p:cNvPr>
          <p:cNvSpPr>
            <a:spLocks noGrp="1"/>
          </p:cNvSpPr>
          <p:nvPr>
            <p:ph type="sldNum" sz="quarter" idx="12"/>
          </p:nvPr>
        </p:nvSpPr>
        <p:spPr/>
        <p:txBody>
          <a:bodyPr/>
          <a:lstStyle/>
          <a:p>
            <a:fld id="{3A86ED05-5734-4DE8-9366-F878C3AAE139}" type="slidenum">
              <a:rPr lang="en-US" smtClean="0"/>
              <a:t>‹#›</a:t>
            </a:fld>
            <a:endParaRPr lang="en-US"/>
          </a:p>
        </p:txBody>
      </p:sp>
    </p:spTree>
    <p:extLst>
      <p:ext uri="{BB962C8B-B14F-4D97-AF65-F5344CB8AC3E}">
        <p14:creationId xmlns:p14="http://schemas.microsoft.com/office/powerpoint/2010/main" val="3810006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C2D615-B7F1-4D58-B00C-0C1F1F437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98543A-CBB8-4ADC-B2D1-FCD44000A0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07026-2949-4A05-96E8-401B3CAB2546}"/>
              </a:ext>
            </a:extLst>
          </p:cNvPr>
          <p:cNvSpPr>
            <a:spLocks noGrp="1"/>
          </p:cNvSpPr>
          <p:nvPr>
            <p:ph type="dt" sz="half" idx="10"/>
          </p:nvPr>
        </p:nvSpPr>
        <p:spPr/>
        <p:txBody>
          <a:bodyPr/>
          <a:lstStyle/>
          <a:p>
            <a:fld id="{03678303-4BA7-4F24-BD11-E91E2351C9E9}" type="datetimeFigureOut">
              <a:rPr lang="en-US" smtClean="0"/>
              <a:t>3/17/2022</a:t>
            </a:fld>
            <a:endParaRPr lang="en-US"/>
          </a:p>
        </p:txBody>
      </p:sp>
      <p:sp>
        <p:nvSpPr>
          <p:cNvPr id="5" name="Footer Placeholder 4">
            <a:extLst>
              <a:ext uri="{FF2B5EF4-FFF2-40B4-BE49-F238E27FC236}">
                <a16:creationId xmlns:a16="http://schemas.microsoft.com/office/drawing/2014/main" id="{C9C787A2-04D0-4AE2-913E-C5A323388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BCE9A-89DE-4F01-916B-3AE57C096A37}"/>
              </a:ext>
            </a:extLst>
          </p:cNvPr>
          <p:cNvSpPr>
            <a:spLocks noGrp="1"/>
          </p:cNvSpPr>
          <p:nvPr>
            <p:ph type="sldNum" sz="quarter" idx="12"/>
          </p:nvPr>
        </p:nvSpPr>
        <p:spPr/>
        <p:txBody>
          <a:bodyPr/>
          <a:lstStyle/>
          <a:p>
            <a:fld id="{3A86ED05-5734-4DE8-9366-F878C3AAE139}" type="slidenum">
              <a:rPr lang="en-US" smtClean="0"/>
              <a:t>‹#›</a:t>
            </a:fld>
            <a:endParaRPr lang="en-US"/>
          </a:p>
        </p:txBody>
      </p:sp>
    </p:spTree>
    <p:extLst>
      <p:ext uri="{BB962C8B-B14F-4D97-AF65-F5344CB8AC3E}">
        <p14:creationId xmlns:p14="http://schemas.microsoft.com/office/powerpoint/2010/main" val="361231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4D072-2E11-46E0-B059-452AC6498B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46AFC6-9110-4B78-9875-F3BD35DB6D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74705-A56F-4237-865C-8178DB881FEE}"/>
              </a:ext>
            </a:extLst>
          </p:cNvPr>
          <p:cNvSpPr>
            <a:spLocks noGrp="1"/>
          </p:cNvSpPr>
          <p:nvPr>
            <p:ph type="dt" sz="half" idx="10"/>
          </p:nvPr>
        </p:nvSpPr>
        <p:spPr/>
        <p:txBody>
          <a:bodyPr/>
          <a:lstStyle/>
          <a:p>
            <a:fld id="{03678303-4BA7-4F24-BD11-E91E2351C9E9}" type="datetimeFigureOut">
              <a:rPr lang="en-US" smtClean="0"/>
              <a:t>3/17/2022</a:t>
            </a:fld>
            <a:endParaRPr lang="en-US"/>
          </a:p>
        </p:txBody>
      </p:sp>
      <p:sp>
        <p:nvSpPr>
          <p:cNvPr id="5" name="Footer Placeholder 4">
            <a:extLst>
              <a:ext uri="{FF2B5EF4-FFF2-40B4-BE49-F238E27FC236}">
                <a16:creationId xmlns:a16="http://schemas.microsoft.com/office/drawing/2014/main" id="{D4A98F7B-FB34-4104-B1DF-8D0853CA8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78AFA-E4B0-4920-805E-AF97EC1C1E1C}"/>
              </a:ext>
            </a:extLst>
          </p:cNvPr>
          <p:cNvSpPr>
            <a:spLocks noGrp="1"/>
          </p:cNvSpPr>
          <p:nvPr>
            <p:ph type="sldNum" sz="quarter" idx="12"/>
          </p:nvPr>
        </p:nvSpPr>
        <p:spPr/>
        <p:txBody>
          <a:bodyPr/>
          <a:lstStyle/>
          <a:p>
            <a:fld id="{3A86ED05-5734-4DE8-9366-F878C3AAE139}" type="slidenum">
              <a:rPr lang="en-US" smtClean="0"/>
              <a:t>‹#›</a:t>
            </a:fld>
            <a:endParaRPr lang="en-US"/>
          </a:p>
        </p:txBody>
      </p:sp>
    </p:spTree>
    <p:extLst>
      <p:ext uri="{BB962C8B-B14F-4D97-AF65-F5344CB8AC3E}">
        <p14:creationId xmlns:p14="http://schemas.microsoft.com/office/powerpoint/2010/main" val="289497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941C-52D0-4476-8C45-AC6F4B520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74713D-4E43-49EF-AF13-74D479CE7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0CAC58-7566-40B4-852B-191C6944D2FD}"/>
              </a:ext>
            </a:extLst>
          </p:cNvPr>
          <p:cNvSpPr>
            <a:spLocks noGrp="1"/>
          </p:cNvSpPr>
          <p:nvPr>
            <p:ph type="dt" sz="half" idx="10"/>
          </p:nvPr>
        </p:nvSpPr>
        <p:spPr/>
        <p:txBody>
          <a:bodyPr/>
          <a:lstStyle/>
          <a:p>
            <a:fld id="{03678303-4BA7-4F24-BD11-E91E2351C9E9}" type="datetimeFigureOut">
              <a:rPr lang="en-US" smtClean="0"/>
              <a:t>3/17/2022</a:t>
            </a:fld>
            <a:endParaRPr lang="en-US"/>
          </a:p>
        </p:txBody>
      </p:sp>
      <p:sp>
        <p:nvSpPr>
          <p:cNvPr id="5" name="Footer Placeholder 4">
            <a:extLst>
              <a:ext uri="{FF2B5EF4-FFF2-40B4-BE49-F238E27FC236}">
                <a16:creationId xmlns:a16="http://schemas.microsoft.com/office/drawing/2014/main" id="{271C6072-4DC1-4B1B-A2EE-CED8E6CA5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C618D3-DA48-42DF-A3DD-3C5EA2BEA710}"/>
              </a:ext>
            </a:extLst>
          </p:cNvPr>
          <p:cNvSpPr>
            <a:spLocks noGrp="1"/>
          </p:cNvSpPr>
          <p:nvPr>
            <p:ph type="sldNum" sz="quarter" idx="12"/>
          </p:nvPr>
        </p:nvSpPr>
        <p:spPr/>
        <p:txBody>
          <a:bodyPr/>
          <a:lstStyle/>
          <a:p>
            <a:fld id="{3A86ED05-5734-4DE8-9366-F878C3AAE139}" type="slidenum">
              <a:rPr lang="en-US" smtClean="0"/>
              <a:t>‹#›</a:t>
            </a:fld>
            <a:endParaRPr lang="en-US"/>
          </a:p>
        </p:txBody>
      </p:sp>
    </p:spTree>
    <p:extLst>
      <p:ext uri="{BB962C8B-B14F-4D97-AF65-F5344CB8AC3E}">
        <p14:creationId xmlns:p14="http://schemas.microsoft.com/office/powerpoint/2010/main" val="313613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C320-3698-4CFE-85AF-4258B4EE4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EC97B9-E19A-4D62-84B3-0466B6592E5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BDD230-2D3D-4DA5-ACAD-148199A752C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EA8F35-1688-41C5-A5F5-91D740C8657C}"/>
              </a:ext>
            </a:extLst>
          </p:cNvPr>
          <p:cNvSpPr>
            <a:spLocks noGrp="1"/>
          </p:cNvSpPr>
          <p:nvPr>
            <p:ph type="dt" sz="half" idx="10"/>
          </p:nvPr>
        </p:nvSpPr>
        <p:spPr/>
        <p:txBody>
          <a:bodyPr/>
          <a:lstStyle/>
          <a:p>
            <a:fld id="{03678303-4BA7-4F24-BD11-E91E2351C9E9}" type="datetimeFigureOut">
              <a:rPr lang="en-US" smtClean="0"/>
              <a:t>3/17/2022</a:t>
            </a:fld>
            <a:endParaRPr lang="en-US"/>
          </a:p>
        </p:txBody>
      </p:sp>
      <p:sp>
        <p:nvSpPr>
          <p:cNvPr id="6" name="Footer Placeholder 5">
            <a:extLst>
              <a:ext uri="{FF2B5EF4-FFF2-40B4-BE49-F238E27FC236}">
                <a16:creationId xmlns:a16="http://schemas.microsoft.com/office/drawing/2014/main" id="{602BAD3B-B019-40BC-B323-1A2B5B8BC9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1F9A0-49F1-4323-B168-FA4C3A53781C}"/>
              </a:ext>
            </a:extLst>
          </p:cNvPr>
          <p:cNvSpPr>
            <a:spLocks noGrp="1"/>
          </p:cNvSpPr>
          <p:nvPr>
            <p:ph type="sldNum" sz="quarter" idx="12"/>
          </p:nvPr>
        </p:nvSpPr>
        <p:spPr/>
        <p:txBody>
          <a:bodyPr/>
          <a:lstStyle/>
          <a:p>
            <a:fld id="{3A86ED05-5734-4DE8-9366-F878C3AAE139}" type="slidenum">
              <a:rPr lang="en-US" smtClean="0"/>
              <a:t>‹#›</a:t>
            </a:fld>
            <a:endParaRPr lang="en-US"/>
          </a:p>
        </p:txBody>
      </p:sp>
    </p:spTree>
    <p:extLst>
      <p:ext uri="{BB962C8B-B14F-4D97-AF65-F5344CB8AC3E}">
        <p14:creationId xmlns:p14="http://schemas.microsoft.com/office/powerpoint/2010/main" val="109891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B908-4C24-4A10-B257-BE8BD77D29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4CCFA9-F3B7-4137-8A3D-AE3671A9A0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368741-614A-48C4-8515-B77C4A607AB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AAD080-CC2D-48D9-B0FA-08D65CF819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BCA23F-4BBB-4EEE-9271-6BE2D9F3511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617422-CC33-4333-9F29-E472BF633226}"/>
              </a:ext>
            </a:extLst>
          </p:cNvPr>
          <p:cNvSpPr>
            <a:spLocks noGrp="1"/>
          </p:cNvSpPr>
          <p:nvPr>
            <p:ph type="dt" sz="half" idx="10"/>
          </p:nvPr>
        </p:nvSpPr>
        <p:spPr/>
        <p:txBody>
          <a:bodyPr/>
          <a:lstStyle/>
          <a:p>
            <a:fld id="{03678303-4BA7-4F24-BD11-E91E2351C9E9}" type="datetimeFigureOut">
              <a:rPr lang="en-US" smtClean="0"/>
              <a:t>3/17/2022</a:t>
            </a:fld>
            <a:endParaRPr lang="en-US"/>
          </a:p>
        </p:txBody>
      </p:sp>
      <p:sp>
        <p:nvSpPr>
          <p:cNvPr id="8" name="Footer Placeholder 7">
            <a:extLst>
              <a:ext uri="{FF2B5EF4-FFF2-40B4-BE49-F238E27FC236}">
                <a16:creationId xmlns:a16="http://schemas.microsoft.com/office/drawing/2014/main" id="{650C29E0-DC72-4D14-A831-6D653D68A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6B43BD-F91E-4551-9DF7-2B49B135FFB7}"/>
              </a:ext>
            </a:extLst>
          </p:cNvPr>
          <p:cNvSpPr>
            <a:spLocks noGrp="1"/>
          </p:cNvSpPr>
          <p:nvPr>
            <p:ph type="sldNum" sz="quarter" idx="12"/>
          </p:nvPr>
        </p:nvSpPr>
        <p:spPr/>
        <p:txBody>
          <a:bodyPr/>
          <a:lstStyle/>
          <a:p>
            <a:fld id="{3A86ED05-5734-4DE8-9366-F878C3AAE139}" type="slidenum">
              <a:rPr lang="en-US" smtClean="0"/>
              <a:t>‹#›</a:t>
            </a:fld>
            <a:endParaRPr lang="en-US"/>
          </a:p>
        </p:txBody>
      </p:sp>
    </p:spTree>
    <p:extLst>
      <p:ext uri="{BB962C8B-B14F-4D97-AF65-F5344CB8AC3E}">
        <p14:creationId xmlns:p14="http://schemas.microsoft.com/office/powerpoint/2010/main" val="947516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21F0-876B-4F62-8C0E-3DD3BBF35D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DAE55C-3388-4C8E-B3DA-976CB827BF1C}"/>
              </a:ext>
            </a:extLst>
          </p:cNvPr>
          <p:cNvSpPr>
            <a:spLocks noGrp="1"/>
          </p:cNvSpPr>
          <p:nvPr>
            <p:ph type="dt" sz="half" idx="10"/>
          </p:nvPr>
        </p:nvSpPr>
        <p:spPr/>
        <p:txBody>
          <a:bodyPr/>
          <a:lstStyle/>
          <a:p>
            <a:fld id="{03678303-4BA7-4F24-BD11-E91E2351C9E9}" type="datetimeFigureOut">
              <a:rPr lang="en-US" smtClean="0"/>
              <a:t>3/17/2022</a:t>
            </a:fld>
            <a:endParaRPr lang="en-US"/>
          </a:p>
        </p:txBody>
      </p:sp>
      <p:sp>
        <p:nvSpPr>
          <p:cNvPr id="4" name="Footer Placeholder 3">
            <a:extLst>
              <a:ext uri="{FF2B5EF4-FFF2-40B4-BE49-F238E27FC236}">
                <a16:creationId xmlns:a16="http://schemas.microsoft.com/office/drawing/2014/main" id="{A5A73242-F8C2-402C-BDDB-F17F393E6B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B262CE-19BA-4C90-8971-1B5278CA3CE4}"/>
              </a:ext>
            </a:extLst>
          </p:cNvPr>
          <p:cNvSpPr>
            <a:spLocks noGrp="1"/>
          </p:cNvSpPr>
          <p:nvPr>
            <p:ph type="sldNum" sz="quarter" idx="12"/>
          </p:nvPr>
        </p:nvSpPr>
        <p:spPr/>
        <p:txBody>
          <a:bodyPr/>
          <a:lstStyle/>
          <a:p>
            <a:fld id="{3A86ED05-5734-4DE8-9366-F878C3AAE139}" type="slidenum">
              <a:rPr lang="en-US" smtClean="0"/>
              <a:t>‹#›</a:t>
            </a:fld>
            <a:endParaRPr lang="en-US"/>
          </a:p>
        </p:txBody>
      </p:sp>
    </p:spTree>
    <p:extLst>
      <p:ext uri="{BB962C8B-B14F-4D97-AF65-F5344CB8AC3E}">
        <p14:creationId xmlns:p14="http://schemas.microsoft.com/office/powerpoint/2010/main" val="89199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706E56-B603-474E-9997-BB5E41E19717}"/>
              </a:ext>
            </a:extLst>
          </p:cNvPr>
          <p:cNvSpPr>
            <a:spLocks noGrp="1"/>
          </p:cNvSpPr>
          <p:nvPr>
            <p:ph type="dt" sz="half" idx="10"/>
          </p:nvPr>
        </p:nvSpPr>
        <p:spPr/>
        <p:txBody>
          <a:bodyPr/>
          <a:lstStyle/>
          <a:p>
            <a:fld id="{03678303-4BA7-4F24-BD11-E91E2351C9E9}" type="datetimeFigureOut">
              <a:rPr lang="en-US" smtClean="0"/>
              <a:t>3/17/2022</a:t>
            </a:fld>
            <a:endParaRPr lang="en-US"/>
          </a:p>
        </p:txBody>
      </p:sp>
      <p:sp>
        <p:nvSpPr>
          <p:cNvPr id="3" name="Footer Placeholder 2">
            <a:extLst>
              <a:ext uri="{FF2B5EF4-FFF2-40B4-BE49-F238E27FC236}">
                <a16:creationId xmlns:a16="http://schemas.microsoft.com/office/drawing/2014/main" id="{BDA267C2-B089-453E-B60E-7F1486ACAC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701682-B980-4FC1-BD02-6F5EFBD8CBD3}"/>
              </a:ext>
            </a:extLst>
          </p:cNvPr>
          <p:cNvSpPr>
            <a:spLocks noGrp="1"/>
          </p:cNvSpPr>
          <p:nvPr>
            <p:ph type="sldNum" sz="quarter" idx="12"/>
          </p:nvPr>
        </p:nvSpPr>
        <p:spPr/>
        <p:txBody>
          <a:bodyPr/>
          <a:lstStyle/>
          <a:p>
            <a:fld id="{3A86ED05-5734-4DE8-9366-F878C3AAE139}" type="slidenum">
              <a:rPr lang="en-US" smtClean="0"/>
              <a:t>‹#›</a:t>
            </a:fld>
            <a:endParaRPr lang="en-US"/>
          </a:p>
        </p:txBody>
      </p:sp>
    </p:spTree>
    <p:extLst>
      <p:ext uri="{BB962C8B-B14F-4D97-AF65-F5344CB8AC3E}">
        <p14:creationId xmlns:p14="http://schemas.microsoft.com/office/powerpoint/2010/main" val="33182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4493-4CD7-49EC-9020-A482778F7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E10ECE-BE50-4C28-A98A-5C6299F547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530E2-2F84-46F4-BD94-94283A81E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4D04DF-7779-4C0B-B4B3-3EC828C8BDBF}"/>
              </a:ext>
            </a:extLst>
          </p:cNvPr>
          <p:cNvSpPr>
            <a:spLocks noGrp="1"/>
          </p:cNvSpPr>
          <p:nvPr>
            <p:ph type="dt" sz="half" idx="10"/>
          </p:nvPr>
        </p:nvSpPr>
        <p:spPr/>
        <p:txBody>
          <a:bodyPr/>
          <a:lstStyle/>
          <a:p>
            <a:fld id="{03678303-4BA7-4F24-BD11-E91E2351C9E9}" type="datetimeFigureOut">
              <a:rPr lang="en-US" smtClean="0"/>
              <a:t>3/17/2022</a:t>
            </a:fld>
            <a:endParaRPr lang="en-US"/>
          </a:p>
        </p:txBody>
      </p:sp>
      <p:sp>
        <p:nvSpPr>
          <p:cNvPr id="6" name="Footer Placeholder 5">
            <a:extLst>
              <a:ext uri="{FF2B5EF4-FFF2-40B4-BE49-F238E27FC236}">
                <a16:creationId xmlns:a16="http://schemas.microsoft.com/office/drawing/2014/main" id="{666D8449-DB25-4572-B930-BB99EDACE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3B804F-C16E-4088-87CC-55367593F691}"/>
              </a:ext>
            </a:extLst>
          </p:cNvPr>
          <p:cNvSpPr>
            <a:spLocks noGrp="1"/>
          </p:cNvSpPr>
          <p:nvPr>
            <p:ph type="sldNum" sz="quarter" idx="12"/>
          </p:nvPr>
        </p:nvSpPr>
        <p:spPr/>
        <p:txBody>
          <a:bodyPr/>
          <a:lstStyle/>
          <a:p>
            <a:fld id="{3A86ED05-5734-4DE8-9366-F878C3AAE139}" type="slidenum">
              <a:rPr lang="en-US" smtClean="0"/>
              <a:t>‹#›</a:t>
            </a:fld>
            <a:endParaRPr lang="en-US"/>
          </a:p>
        </p:txBody>
      </p:sp>
    </p:spTree>
    <p:extLst>
      <p:ext uri="{BB962C8B-B14F-4D97-AF65-F5344CB8AC3E}">
        <p14:creationId xmlns:p14="http://schemas.microsoft.com/office/powerpoint/2010/main" val="2921220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88C7-5D2E-4250-900F-3096C5E949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87FF9A-89D2-4982-B2FE-AA60BF050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6B6255-665F-493A-B8CC-6C2433394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D2FD79-3256-4B69-8163-C96C0A1DD57D}"/>
              </a:ext>
            </a:extLst>
          </p:cNvPr>
          <p:cNvSpPr>
            <a:spLocks noGrp="1"/>
          </p:cNvSpPr>
          <p:nvPr>
            <p:ph type="dt" sz="half" idx="10"/>
          </p:nvPr>
        </p:nvSpPr>
        <p:spPr/>
        <p:txBody>
          <a:bodyPr/>
          <a:lstStyle/>
          <a:p>
            <a:fld id="{03678303-4BA7-4F24-BD11-E91E2351C9E9}" type="datetimeFigureOut">
              <a:rPr lang="en-US" smtClean="0"/>
              <a:t>3/17/2022</a:t>
            </a:fld>
            <a:endParaRPr lang="en-US"/>
          </a:p>
        </p:txBody>
      </p:sp>
      <p:sp>
        <p:nvSpPr>
          <p:cNvPr id="6" name="Footer Placeholder 5">
            <a:extLst>
              <a:ext uri="{FF2B5EF4-FFF2-40B4-BE49-F238E27FC236}">
                <a16:creationId xmlns:a16="http://schemas.microsoft.com/office/drawing/2014/main" id="{E4177804-E779-4A8B-9EC9-DBE1415D5C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C3FE0-1F49-4139-9244-61810AA09AFD}"/>
              </a:ext>
            </a:extLst>
          </p:cNvPr>
          <p:cNvSpPr>
            <a:spLocks noGrp="1"/>
          </p:cNvSpPr>
          <p:nvPr>
            <p:ph type="sldNum" sz="quarter" idx="12"/>
          </p:nvPr>
        </p:nvSpPr>
        <p:spPr/>
        <p:txBody>
          <a:bodyPr/>
          <a:lstStyle/>
          <a:p>
            <a:fld id="{3A86ED05-5734-4DE8-9366-F878C3AAE139}" type="slidenum">
              <a:rPr lang="en-US" smtClean="0"/>
              <a:t>‹#›</a:t>
            </a:fld>
            <a:endParaRPr lang="en-US"/>
          </a:p>
        </p:txBody>
      </p:sp>
    </p:spTree>
    <p:extLst>
      <p:ext uri="{BB962C8B-B14F-4D97-AF65-F5344CB8AC3E}">
        <p14:creationId xmlns:p14="http://schemas.microsoft.com/office/powerpoint/2010/main" val="184267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CA3351-E316-4C94-B4FD-41179EF3FA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61AFB8-6D36-4531-B3DE-CE2B0F7DC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252DC1-345C-4669-B1A7-BD068D68A8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78303-4BA7-4F24-BD11-E91E2351C9E9}" type="datetimeFigureOut">
              <a:rPr lang="en-US" smtClean="0"/>
              <a:t>3/17/2022</a:t>
            </a:fld>
            <a:endParaRPr lang="en-US"/>
          </a:p>
        </p:txBody>
      </p:sp>
      <p:sp>
        <p:nvSpPr>
          <p:cNvPr id="5" name="Footer Placeholder 4">
            <a:extLst>
              <a:ext uri="{FF2B5EF4-FFF2-40B4-BE49-F238E27FC236}">
                <a16:creationId xmlns:a16="http://schemas.microsoft.com/office/drawing/2014/main" id="{23881067-C0EC-4FDB-A3F8-0447B8F813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F167EF-B00D-408B-B8BD-4D23B5CC33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6ED05-5734-4DE8-9366-F878C3AAE139}" type="slidenum">
              <a:rPr lang="en-US" smtClean="0"/>
              <a:t>‹#›</a:t>
            </a:fld>
            <a:endParaRPr lang="en-US"/>
          </a:p>
        </p:txBody>
      </p:sp>
    </p:spTree>
    <p:extLst>
      <p:ext uri="{BB962C8B-B14F-4D97-AF65-F5344CB8AC3E}">
        <p14:creationId xmlns:p14="http://schemas.microsoft.com/office/powerpoint/2010/main" val="907971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14B1-4347-461B-9F6B-BD2A56933929}"/>
              </a:ext>
            </a:extLst>
          </p:cNvPr>
          <p:cNvSpPr>
            <a:spLocks noGrp="1"/>
          </p:cNvSpPr>
          <p:nvPr>
            <p:ph type="ctrTitle"/>
          </p:nvPr>
        </p:nvSpPr>
        <p:spPr/>
        <p:txBody>
          <a:bodyPr/>
          <a:lstStyle/>
          <a:p>
            <a:r>
              <a:rPr lang="en-US" dirty="0"/>
              <a:t>Numerical Computing CS3073 Section4</a:t>
            </a:r>
          </a:p>
        </p:txBody>
      </p:sp>
      <p:sp>
        <p:nvSpPr>
          <p:cNvPr id="3" name="Subtitle 2">
            <a:extLst>
              <a:ext uri="{FF2B5EF4-FFF2-40B4-BE49-F238E27FC236}">
                <a16:creationId xmlns:a16="http://schemas.microsoft.com/office/drawing/2014/main" id="{02D2C67E-D4FF-457E-B45A-686FC81469DA}"/>
              </a:ext>
            </a:extLst>
          </p:cNvPr>
          <p:cNvSpPr>
            <a:spLocks noGrp="1"/>
          </p:cNvSpPr>
          <p:nvPr>
            <p:ph type="subTitle" idx="1"/>
          </p:nvPr>
        </p:nvSpPr>
        <p:spPr/>
        <p:txBody>
          <a:bodyPr/>
          <a:lstStyle/>
          <a:p>
            <a:endParaRPr lang="en-US" dirty="0"/>
          </a:p>
          <a:p>
            <a:endParaRPr lang="en-US" dirty="0"/>
          </a:p>
          <a:p>
            <a:r>
              <a:rPr lang="en-US" dirty="0"/>
              <a:t>Muhammad Saqib</a:t>
            </a:r>
          </a:p>
        </p:txBody>
      </p:sp>
    </p:spTree>
    <p:extLst>
      <p:ext uri="{BB962C8B-B14F-4D97-AF65-F5344CB8AC3E}">
        <p14:creationId xmlns:p14="http://schemas.microsoft.com/office/powerpoint/2010/main" val="596476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0DBA-0B38-47F3-9CFD-EB443DDD20F9}"/>
              </a:ext>
            </a:extLst>
          </p:cNvPr>
          <p:cNvSpPr>
            <a:spLocks noGrp="1"/>
          </p:cNvSpPr>
          <p:nvPr>
            <p:ph type="title"/>
          </p:nvPr>
        </p:nvSpPr>
        <p:spPr/>
        <p:txBody>
          <a:bodyPr>
            <a:normAutofit fontScale="90000"/>
          </a:bodyPr>
          <a:lstStyle/>
          <a:p>
            <a:br>
              <a:rPr lang="en-US" dirty="0"/>
            </a:br>
            <a:r>
              <a:rPr lang="en-US" dirty="0" err="1"/>
              <a:t>HomeTask</a:t>
            </a:r>
            <a:r>
              <a:rPr lang="en-US" dirty="0"/>
              <a:t> </a:t>
            </a:r>
            <a:br>
              <a:rPr lang="en-US" dirty="0"/>
            </a:br>
            <a:endParaRPr lang="en-US" dirty="0"/>
          </a:p>
        </p:txBody>
      </p:sp>
      <p:sp>
        <p:nvSpPr>
          <p:cNvPr id="3" name="Content Placeholder 2">
            <a:extLst>
              <a:ext uri="{FF2B5EF4-FFF2-40B4-BE49-F238E27FC236}">
                <a16:creationId xmlns:a16="http://schemas.microsoft.com/office/drawing/2014/main" id="{9FC232D7-2F6F-4AB3-A756-2D6A3899B6F2}"/>
              </a:ext>
            </a:extLst>
          </p:cNvPr>
          <p:cNvSpPr>
            <a:spLocks noGrp="1"/>
          </p:cNvSpPr>
          <p:nvPr>
            <p:ph idx="1"/>
          </p:nvPr>
        </p:nvSpPr>
        <p:spPr/>
        <p:txBody>
          <a:bodyPr/>
          <a:lstStyle/>
          <a:p>
            <a:r>
              <a:rPr lang="en-US" sz="4400" b="1" dirty="0"/>
              <a:t>MATLAB</a:t>
            </a:r>
          </a:p>
          <a:p>
            <a:r>
              <a:rPr lang="en-US" dirty="0"/>
              <a:t>Flowcharts</a:t>
            </a:r>
          </a:p>
          <a:p>
            <a:r>
              <a:rPr lang="en-US" dirty="0" err="1"/>
              <a:t>Psuedocode</a:t>
            </a:r>
            <a:endParaRPr lang="en-US" dirty="0"/>
          </a:p>
          <a:p>
            <a:r>
              <a:rPr lang="en-US" dirty="0"/>
              <a:t>Script file </a:t>
            </a:r>
          </a:p>
          <a:p>
            <a:r>
              <a:rPr lang="en-US" dirty="0"/>
              <a:t>Function file</a:t>
            </a:r>
          </a:p>
        </p:txBody>
      </p:sp>
    </p:spTree>
    <p:extLst>
      <p:ext uri="{BB962C8B-B14F-4D97-AF65-F5344CB8AC3E}">
        <p14:creationId xmlns:p14="http://schemas.microsoft.com/office/powerpoint/2010/main" val="3331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5360-2C45-4355-9E8C-6C5325A6BAA0}"/>
              </a:ext>
            </a:extLst>
          </p:cNvPr>
          <p:cNvSpPr>
            <a:spLocks noGrp="1"/>
          </p:cNvSpPr>
          <p:nvPr>
            <p:ph type="title"/>
          </p:nvPr>
        </p:nvSpPr>
        <p:spPr/>
        <p:txBody>
          <a:bodyPr/>
          <a:lstStyle/>
          <a:p>
            <a:r>
              <a:rPr lang="en-US" dirty="0"/>
              <a:t>script</a:t>
            </a:r>
          </a:p>
        </p:txBody>
      </p:sp>
      <p:sp>
        <p:nvSpPr>
          <p:cNvPr id="3" name="Content Placeholder 2">
            <a:extLst>
              <a:ext uri="{FF2B5EF4-FFF2-40B4-BE49-F238E27FC236}">
                <a16:creationId xmlns:a16="http://schemas.microsoft.com/office/drawing/2014/main" id="{667C4811-F8D0-43BE-9754-C4A58CE59990}"/>
              </a:ext>
            </a:extLst>
          </p:cNvPr>
          <p:cNvSpPr>
            <a:spLocks noGrp="1"/>
          </p:cNvSpPr>
          <p:nvPr>
            <p:ph idx="1"/>
          </p:nvPr>
        </p:nvSpPr>
        <p:spPr/>
        <p:txBody>
          <a:bodyPr/>
          <a:lstStyle/>
          <a:p>
            <a:r>
              <a:rPr lang="en-US" dirty="0"/>
              <a:t>The simplest type of MATLAB</a:t>
            </a:r>
            <a:r>
              <a:rPr lang="en-US" baseline="30000" dirty="0"/>
              <a:t>®</a:t>
            </a:r>
            <a:r>
              <a:rPr lang="en-US" dirty="0"/>
              <a:t> program is called a script. A script is </a:t>
            </a:r>
            <a:r>
              <a:rPr lang="en-US" b="1" dirty="0"/>
              <a:t>a file that contains multiple sequential lines of MATLAB commands and function calls</a:t>
            </a:r>
            <a:r>
              <a:rPr lang="en-US" dirty="0"/>
              <a:t>. You can run a script by typing its name at the command line.</a:t>
            </a:r>
          </a:p>
        </p:txBody>
      </p:sp>
    </p:spTree>
    <p:extLst>
      <p:ext uri="{BB962C8B-B14F-4D97-AF65-F5344CB8AC3E}">
        <p14:creationId xmlns:p14="http://schemas.microsoft.com/office/powerpoint/2010/main" val="2627277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D436-140E-4C21-B34E-6F8BAA8C1A06}"/>
              </a:ext>
            </a:extLst>
          </p:cNvPr>
          <p:cNvSpPr>
            <a:spLocks noGrp="1"/>
          </p:cNvSpPr>
          <p:nvPr>
            <p:ph type="title"/>
          </p:nvPr>
        </p:nvSpPr>
        <p:spPr/>
        <p:txBody>
          <a:bodyPr/>
          <a:lstStyle/>
          <a:p>
            <a:r>
              <a:rPr lang="en-US" dirty="0"/>
              <a:t>Function file</a:t>
            </a:r>
          </a:p>
        </p:txBody>
      </p:sp>
      <p:sp>
        <p:nvSpPr>
          <p:cNvPr id="3" name="Content Placeholder 2">
            <a:extLst>
              <a:ext uri="{FF2B5EF4-FFF2-40B4-BE49-F238E27FC236}">
                <a16:creationId xmlns:a16="http://schemas.microsoft.com/office/drawing/2014/main" id="{899937D6-A087-4916-BD50-D213028750B9}"/>
              </a:ext>
            </a:extLst>
          </p:cNvPr>
          <p:cNvSpPr>
            <a:spLocks noGrp="1"/>
          </p:cNvSpPr>
          <p:nvPr>
            <p:ph idx="1"/>
          </p:nvPr>
        </p:nvSpPr>
        <p:spPr/>
        <p:txBody>
          <a:bodyPr/>
          <a:lstStyle/>
          <a:p>
            <a:r>
              <a:rPr lang="en-US" dirty="0"/>
              <a:t>In MATLAB, </a:t>
            </a:r>
            <a:r>
              <a:rPr lang="en-US" b="1" dirty="0"/>
              <a:t>functions are defined in separate files</a:t>
            </a:r>
            <a:r>
              <a:rPr lang="en-US" dirty="0"/>
              <a:t>. The name of the file and of the function should be the same. Functions operate on variables within their own workspace, which is also called the local workspace, separate from the workspace you access at the MATLAB command prompt which is called the base workspace.</a:t>
            </a:r>
          </a:p>
        </p:txBody>
      </p:sp>
    </p:spTree>
    <p:extLst>
      <p:ext uri="{BB962C8B-B14F-4D97-AF65-F5344CB8AC3E}">
        <p14:creationId xmlns:p14="http://schemas.microsoft.com/office/powerpoint/2010/main" val="322405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2C97-3A41-4E78-9890-5567F375356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1C40345-F7A0-4875-88E9-EC21D76310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535" y="-7922"/>
            <a:ext cx="10515600" cy="6184885"/>
          </a:xfrm>
        </p:spPr>
      </p:pic>
    </p:spTree>
    <p:extLst>
      <p:ext uri="{BB962C8B-B14F-4D97-AF65-F5344CB8AC3E}">
        <p14:creationId xmlns:p14="http://schemas.microsoft.com/office/powerpoint/2010/main" val="247431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25D1B-980C-4AED-8978-7624FE02D2C2}"/>
              </a:ext>
            </a:extLst>
          </p:cNvPr>
          <p:cNvSpPr>
            <a:spLocks noGrp="1"/>
          </p:cNvSpPr>
          <p:nvPr>
            <p:ph type="title"/>
          </p:nvPr>
        </p:nvSpPr>
        <p:spPr/>
        <p:txBody>
          <a:bodyPr/>
          <a:lstStyle/>
          <a:p>
            <a:r>
              <a:rPr lang="en-US" dirty="0"/>
              <a:t>Numerical computing</a:t>
            </a:r>
          </a:p>
        </p:txBody>
      </p:sp>
      <p:sp>
        <p:nvSpPr>
          <p:cNvPr id="3" name="Content Placeholder 2">
            <a:extLst>
              <a:ext uri="{FF2B5EF4-FFF2-40B4-BE49-F238E27FC236}">
                <a16:creationId xmlns:a16="http://schemas.microsoft.com/office/drawing/2014/main" id="{4B95B6F0-2DD3-4189-9B52-DF7A1B501710}"/>
              </a:ext>
            </a:extLst>
          </p:cNvPr>
          <p:cNvSpPr>
            <a:spLocks noGrp="1"/>
          </p:cNvSpPr>
          <p:nvPr>
            <p:ph idx="1"/>
          </p:nvPr>
        </p:nvSpPr>
        <p:spPr/>
        <p:txBody>
          <a:bodyPr/>
          <a:lstStyle/>
          <a:p>
            <a:r>
              <a:rPr lang="en-US" dirty="0"/>
              <a:t>Numerical computing is </a:t>
            </a:r>
            <a:r>
              <a:rPr lang="en-US" b="1" dirty="0"/>
              <a:t>an approach for solving complex mathematical problems using simple arithmetic operations</a:t>
            </a:r>
            <a:r>
              <a:rPr lang="en-US" dirty="0"/>
              <a:t> . The approach involves formulation of mathematical models physical situations that can be solved with arithmetic operations. It requires </a:t>
            </a:r>
            <a:r>
              <a:rPr lang="en-US" b="1" dirty="0">
                <a:highlight>
                  <a:srgbClr val="FFFF00"/>
                </a:highlight>
              </a:rPr>
              <a:t>development</a:t>
            </a:r>
            <a:r>
              <a:rPr lang="en-US" dirty="0"/>
              <a:t>, analysis and use of algorithms.</a:t>
            </a:r>
          </a:p>
        </p:txBody>
      </p:sp>
    </p:spTree>
    <p:extLst>
      <p:ext uri="{BB962C8B-B14F-4D97-AF65-F5344CB8AC3E}">
        <p14:creationId xmlns:p14="http://schemas.microsoft.com/office/powerpoint/2010/main" val="268835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77BA-2CAC-4FE0-94E5-E5178D8D92D8}"/>
              </a:ext>
            </a:extLst>
          </p:cNvPr>
          <p:cNvSpPr>
            <a:spLocks noGrp="1"/>
          </p:cNvSpPr>
          <p:nvPr>
            <p:ph type="title"/>
          </p:nvPr>
        </p:nvSpPr>
        <p:spPr/>
        <p:txBody>
          <a:bodyPr/>
          <a:lstStyle/>
          <a:p>
            <a:r>
              <a:rPr lang="en-US" dirty="0"/>
              <a:t>Why Numerical Computing?</a:t>
            </a:r>
          </a:p>
        </p:txBody>
      </p:sp>
      <p:sp>
        <p:nvSpPr>
          <p:cNvPr id="3" name="Content Placeholder 2">
            <a:extLst>
              <a:ext uri="{FF2B5EF4-FFF2-40B4-BE49-F238E27FC236}">
                <a16:creationId xmlns:a16="http://schemas.microsoft.com/office/drawing/2014/main" id="{32E3E9CC-14E3-44CD-ABAE-B1BBD7307839}"/>
              </a:ext>
            </a:extLst>
          </p:cNvPr>
          <p:cNvSpPr>
            <a:spLocks noGrp="1"/>
          </p:cNvSpPr>
          <p:nvPr>
            <p:ph idx="1"/>
          </p:nvPr>
        </p:nvSpPr>
        <p:spPr/>
        <p:txBody>
          <a:bodyPr/>
          <a:lstStyle/>
          <a:p>
            <a:r>
              <a:rPr lang="en-US" dirty="0"/>
              <a:t>The great advantage of using numerical analysis is that </a:t>
            </a:r>
            <a:r>
              <a:rPr lang="en-US" b="1" dirty="0"/>
              <a:t>it investigates and provides accurate solutions to real-life problems from</a:t>
            </a:r>
            <a:r>
              <a:rPr lang="en-US" dirty="0"/>
              <a:t> the field of science, engineering, biology, astrophysics and finance etc.</a:t>
            </a:r>
          </a:p>
        </p:txBody>
      </p:sp>
    </p:spTree>
    <p:extLst>
      <p:ext uri="{BB962C8B-B14F-4D97-AF65-F5344CB8AC3E}">
        <p14:creationId xmlns:p14="http://schemas.microsoft.com/office/powerpoint/2010/main" val="3518561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559A-D1B9-4755-A607-5B27A94A280F}"/>
              </a:ext>
            </a:extLst>
          </p:cNvPr>
          <p:cNvSpPr>
            <a:spLocks noGrp="1"/>
          </p:cNvSpPr>
          <p:nvPr>
            <p:ph type="title"/>
          </p:nvPr>
        </p:nvSpPr>
        <p:spPr/>
        <p:txBody>
          <a:bodyPr/>
          <a:lstStyle/>
          <a:p>
            <a:r>
              <a:rPr lang="en-US" dirty="0"/>
              <a:t>Error</a:t>
            </a:r>
          </a:p>
        </p:txBody>
      </p:sp>
      <p:sp>
        <p:nvSpPr>
          <p:cNvPr id="3" name="Content Placeholder 2">
            <a:extLst>
              <a:ext uri="{FF2B5EF4-FFF2-40B4-BE49-F238E27FC236}">
                <a16:creationId xmlns:a16="http://schemas.microsoft.com/office/drawing/2014/main" id="{A5471742-FB81-4F98-BD99-4FA5C0F622A1}"/>
              </a:ext>
            </a:extLst>
          </p:cNvPr>
          <p:cNvSpPr>
            <a:spLocks noGrp="1"/>
          </p:cNvSpPr>
          <p:nvPr>
            <p:ph idx="1"/>
          </p:nvPr>
        </p:nvSpPr>
        <p:spPr>
          <a:xfrm>
            <a:off x="838200" y="1825625"/>
            <a:ext cx="10515600" cy="903507"/>
          </a:xfrm>
        </p:spPr>
        <p:txBody>
          <a:bodyPr/>
          <a:lstStyle/>
          <a:p>
            <a:r>
              <a:rPr lang="en-US" dirty="0"/>
              <a:t>Difference between a true value and an estimate, or approximation, of that value.</a:t>
            </a:r>
          </a:p>
        </p:txBody>
      </p:sp>
      <p:sp>
        <p:nvSpPr>
          <p:cNvPr id="4" name="Title 1">
            <a:extLst>
              <a:ext uri="{FF2B5EF4-FFF2-40B4-BE49-F238E27FC236}">
                <a16:creationId xmlns:a16="http://schemas.microsoft.com/office/drawing/2014/main" id="{40810FB6-D0F5-4429-89DB-CFA1D1071EEF}"/>
              </a:ext>
            </a:extLst>
          </p:cNvPr>
          <p:cNvSpPr txBox="1">
            <a:spLocks/>
          </p:cNvSpPr>
          <p:nvPr/>
        </p:nvSpPr>
        <p:spPr>
          <a:xfrm>
            <a:off x="838200" y="25292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Types</a:t>
            </a:r>
          </a:p>
        </p:txBody>
      </p:sp>
      <p:sp>
        <p:nvSpPr>
          <p:cNvPr id="5" name="Content Placeholder 2">
            <a:extLst>
              <a:ext uri="{FF2B5EF4-FFF2-40B4-BE49-F238E27FC236}">
                <a16:creationId xmlns:a16="http://schemas.microsoft.com/office/drawing/2014/main" id="{98597437-0F39-4BF4-B940-158AA9FE40AC}"/>
              </a:ext>
            </a:extLst>
          </p:cNvPr>
          <p:cNvSpPr txBox="1">
            <a:spLocks/>
          </p:cNvSpPr>
          <p:nvPr/>
        </p:nvSpPr>
        <p:spPr>
          <a:xfrm>
            <a:off x="838200" y="3854769"/>
            <a:ext cx="10515600" cy="1111126"/>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5500" dirty="0"/>
              <a:t>Absolute Error</a:t>
            </a:r>
          </a:p>
          <a:p>
            <a:r>
              <a:rPr lang="en-US" sz="5500" dirty="0"/>
              <a:t>Relative Error</a:t>
            </a:r>
          </a:p>
          <a:p>
            <a:r>
              <a:rPr lang="en-US" sz="5500" dirty="0"/>
              <a:t>Percent Error</a:t>
            </a:r>
          </a:p>
          <a:p>
            <a:endParaRPr lang="en-US" dirty="0"/>
          </a:p>
        </p:txBody>
      </p:sp>
    </p:spTree>
    <p:extLst>
      <p:ext uri="{BB962C8B-B14F-4D97-AF65-F5344CB8AC3E}">
        <p14:creationId xmlns:p14="http://schemas.microsoft.com/office/powerpoint/2010/main" val="270796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5FA2-4046-4BAD-8461-548B5033BE51}"/>
              </a:ext>
            </a:extLst>
          </p:cNvPr>
          <p:cNvSpPr>
            <a:spLocks noGrp="1"/>
          </p:cNvSpPr>
          <p:nvPr>
            <p:ph type="title"/>
          </p:nvPr>
        </p:nvSpPr>
        <p:spPr/>
        <p:txBody>
          <a:bodyPr/>
          <a:lstStyle/>
          <a:p>
            <a:r>
              <a:rPr lang="en-US" dirty="0"/>
              <a:t>Absolute Error</a:t>
            </a:r>
          </a:p>
        </p:txBody>
      </p:sp>
      <p:sp>
        <p:nvSpPr>
          <p:cNvPr id="3" name="Content Placeholder 2">
            <a:extLst>
              <a:ext uri="{FF2B5EF4-FFF2-40B4-BE49-F238E27FC236}">
                <a16:creationId xmlns:a16="http://schemas.microsoft.com/office/drawing/2014/main" id="{26690C75-B264-4A29-88DC-21198906A645}"/>
              </a:ext>
            </a:extLst>
          </p:cNvPr>
          <p:cNvSpPr>
            <a:spLocks noGrp="1"/>
          </p:cNvSpPr>
          <p:nvPr>
            <p:ph idx="1"/>
          </p:nvPr>
        </p:nvSpPr>
        <p:spPr/>
        <p:txBody>
          <a:bodyPr/>
          <a:lstStyle/>
          <a:p>
            <a:r>
              <a:rPr lang="en-US" dirty="0"/>
              <a:t>Absolute Error is </a:t>
            </a:r>
            <a:r>
              <a:rPr lang="en-US" b="1" dirty="0"/>
              <a:t>the amount of error in your measurements</a:t>
            </a:r>
            <a:r>
              <a:rPr lang="en-US" dirty="0"/>
              <a:t>.</a:t>
            </a:r>
          </a:p>
          <a:p>
            <a:r>
              <a:rPr lang="en-US" dirty="0"/>
              <a:t>It is the difference between the measured value and “true” value. For example, if a scale states 90 pounds but you know your true weight is 89 pounds, then the scale has an absolute error of 90 </a:t>
            </a:r>
            <a:r>
              <a:rPr lang="en-US" dirty="0" err="1"/>
              <a:t>lbs</a:t>
            </a:r>
            <a:r>
              <a:rPr lang="en-US" dirty="0"/>
              <a:t> – 89 </a:t>
            </a:r>
            <a:r>
              <a:rPr lang="en-US" dirty="0" err="1"/>
              <a:t>lbs</a:t>
            </a:r>
            <a:r>
              <a:rPr lang="en-US" dirty="0"/>
              <a:t> = 1 lbs.</a:t>
            </a:r>
          </a:p>
          <a:p>
            <a:r>
              <a:rPr lang="en-US" dirty="0"/>
              <a:t>Formula:</a:t>
            </a:r>
          </a:p>
          <a:p>
            <a:pPr marL="0" indent="0">
              <a:buNone/>
            </a:pPr>
            <a:r>
              <a:rPr lang="en-US" dirty="0"/>
              <a:t>	Absolute Error = |x</a:t>
            </a:r>
            <a:r>
              <a:rPr lang="en-US" sz="2000" dirty="0"/>
              <a:t>2</a:t>
            </a:r>
            <a:r>
              <a:rPr lang="en-US" dirty="0"/>
              <a:t>-x</a:t>
            </a:r>
            <a:r>
              <a:rPr lang="en-US" sz="2000" dirty="0"/>
              <a:t>1</a:t>
            </a:r>
            <a:r>
              <a:rPr lang="en-US" dirty="0"/>
              <a:t>|</a:t>
            </a:r>
          </a:p>
        </p:txBody>
      </p:sp>
    </p:spTree>
    <p:extLst>
      <p:ext uri="{BB962C8B-B14F-4D97-AF65-F5344CB8AC3E}">
        <p14:creationId xmlns:p14="http://schemas.microsoft.com/office/powerpoint/2010/main" val="194824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59DA-599A-4E22-BD8F-83FD511D023F}"/>
              </a:ext>
            </a:extLst>
          </p:cNvPr>
          <p:cNvSpPr>
            <a:spLocks noGrp="1"/>
          </p:cNvSpPr>
          <p:nvPr>
            <p:ph type="title"/>
          </p:nvPr>
        </p:nvSpPr>
        <p:spPr/>
        <p:txBody>
          <a:bodyPr/>
          <a:lstStyle/>
          <a:p>
            <a:r>
              <a:rPr lang="en-US" dirty="0"/>
              <a:t>Relative Error</a:t>
            </a:r>
          </a:p>
        </p:txBody>
      </p:sp>
      <p:sp>
        <p:nvSpPr>
          <p:cNvPr id="3" name="Content Placeholder 2">
            <a:extLst>
              <a:ext uri="{FF2B5EF4-FFF2-40B4-BE49-F238E27FC236}">
                <a16:creationId xmlns:a16="http://schemas.microsoft.com/office/drawing/2014/main" id="{0E148936-112F-4258-860D-E300CD8D5639}"/>
              </a:ext>
            </a:extLst>
          </p:cNvPr>
          <p:cNvSpPr>
            <a:spLocks noGrp="1"/>
          </p:cNvSpPr>
          <p:nvPr>
            <p:ph idx="1"/>
          </p:nvPr>
        </p:nvSpPr>
        <p:spPr/>
        <p:txBody>
          <a:bodyPr>
            <a:normAutofit/>
          </a:bodyPr>
          <a:lstStyle/>
          <a:p>
            <a:r>
              <a:rPr lang="en-US" sz="2400" dirty="0"/>
              <a:t>The relative error is defined as </a:t>
            </a:r>
            <a:r>
              <a:rPr lang="en-US" sz="2400" b="1" dirty="0"/>
              <a:t>the ratio of the absolute error of the measurement to the actual measurement</a:t>
            </a:r>
            <a:r>
              <a:rPr lang="en-US" sz="2400" dirty="0"/>
              <a:t>. Using this method we can determine the magnitude of the absolute error in terms of the actual size of the measurement.</a:t>
            </a:r>
          </a:p>
          <a:p>
            <a:r>
              <a:rPr lang="en-US" sz="2400" dirty="0"/>
              <a:t>Relative error is </a:t>
            </a:r>
            <a:r>
              <a:rPr lang="en-US" sz="2400" b="1" dirty="0"/>
              <a:t>a measure of the uncertainty of measurement compared to the size of the measurement</a:t>
            </a:r>
            <a:r>
              <a:rPr lang="en-US" sz="2400" dirty="0"/>
              <a:t>. It's used to put error into perspective. For example, an error of 1 cm would be a lot if the total length is 15 cm, but insignificant if the length was 5 km</a:t>
            </a:r>
          </a:p>
          <a:p>
            <a:r>
              <a:rPr lang="en-US" sz="2400" dirty="0"/>
              <a:t>Formula:</a:t>
            </a:r>
          </a:p>
          <a:p>
            <a:pPr marL="0" indent="0">
              <a:buNone/>
            </a:pPr>
            <a:r>
              <a:rPr lang="en-US" sz="2400" dirty="0"/>
              <a:t>	Relative Error = |x</a:t>
            </a:r>
            <a:r>
              <a:rPr lang="en-US" sz="1800" dirty="0"/>
              <a:t>2</a:t>
            </a:r>
            <a:r>
              <a:rPr lang="en-US" sz="2400" dirty="0"/>
              <a:t>-x</a:t>
            </a:r>
            <a:r>
              <a:rPr lang="en-US" sz="1800" dirty="0"/>
              <a:t>1</a:t>
            </a:r>
            <a:r>
              <a:rPr lang="en-US" sz="2400" dirty="0"/>
              <a:t>|/x</a:t>
            </a:r>
            <a:r>
              <a:rPr lang="en-US" sz="1800" dirty="0"/>
              <a:t>2</a:t>
            </a:r>
            <a:endParaRPr lang="en-US" sz="2400" dirty="0"/>
          </a:p>
          <a:p>
            <a:endParaRPr lang="en-US" sz="2400" dirty="0"/>
          </a:p>
        </p:txBody>
      </p:sp>
    </p:spTree>
    <p:extLst>
      <p:ext uri="{BB962C8B-B14F-4D97-AF65-F5344CB8AC3E}">
        <p14:creationId xmlns:p14="http://schemas.microsoft.com/office/powerpoint/2010/main" val="126281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55B9-0718-4857-8932-4A16EAAAFD7F}"/>
              </a:ext>
            </a:extLst>
          </p:cNvPr>
          <p:cNvSpPr>
            <a:spLocks noGrp="1"/>
          </p:cNvSpPr>
          <p:nvPr>
            <p:ph type="title"/>
          </p:nvPr>
        </p:nvSpPr>
        <p:spPr/>
        <p:txBody>
          <a:bodyPr/>
          <a:lstStyle/>
          <a:p>
            <a:r>
              <a:rPr lang="en-US" dirty="0"/>
              <a:t>Percent Error</a:t>
            </a:r>
          </a:p>
        </p:txBody>
      </p:sp>
      <p:sp>
        <p:nvSpPr>
          <p:cNvPr id="3" name="Content Placeholder 2">
            <a:extLst>
              <a:ext uri="{FF2B5EF4-FFF2-40B4-BE49-F238E27FC236}">
                <a16:creationId xmlns:a16="http://schemas.microsoft.com/office/drawing/2014/main" id="{35649D46-6A22-45F3-8D21-B897DD1F9F1F}"/>
              </a:ext>
            </a:extLst>
          </p:cNvPr>
          <p:cNvSpPr>
            <a:spLocks noGrp="1"/>
          </p:cNvSpPr>
          <p:nvPr>
            <p:ph idx="1"/>
          </p:nvPr>
        </p:nvSpPr>
        <p:spPr/>
        <p:txBody>
          <a:bodyPr/>
          <a:lstStyle/>
          <a:p>
            <a:r>
              <a:rPr lang="en-US" dirty="0"/>
              <a:t>Percent error is the difference between estimated value and the actual value in comparison to the actual value and is expressed as a percentage. In other words, the percent error is the relative error multiplied by 100.</a:t>
            </a:r>
          </a:p>
          <a:p>
            <a:endParaRPr lang="en-US" dirty="0"/>
          </a:p>
          <a:p>
            <a:r>
              <a:rPr lang="en-US" dirty="0"/>
              <a:t>Formula:</a:t>
            </a:r>
          </a:p>
          <a:p>
            <a:pPr marL="0" indent="0">
              <a:buNone/>
            </a:pPr>
            <a:r>
              <a:rPr lang="en-US" dirty="0"/>
              <a:t>	Percent Error = |x</a:t>
            </a:r>
            <a:r>
              <a:rPr lang="en-US" sz="2000" dirty="0"/>
              <a:t>2</a:t>
            </a:r>
            <a:r>
              <a:rPr lang="en-US" dirty="0"/>
              <a:t>-x</a:t>
            </a:r>
            <a:r>
              <a:rPr lang="en-US" sz="2000" dirty="0"/>
              <a:t>1</a:t>
            </a:r>
            <a:r>
              <a:rPr lang="en-US" dirty="0"/>
              <a:t>|/x</a:t>
            </a:r>
            <a:r>
              <a:rPr lang="en-US" sz="2000" dirty="0"/>
              <a:t>2   </a:t>
            </a:r>
            <a:r>
              <a:rPr lang="en-US" dirty="0"/>
              <a:t>x   100</a:t>
            </a:r>
          </a:p>
          <a:p>
            <a:endParaRPr lang="en-US" dirty="0"/>
          </a:p>
        </p:txBody>
      </p:sp>
    </p:spTree>
    <p:extLst>
      <p:ext uri="{BB962C8B-B14F-4D97-AF65-F5344CB8AC3E}">
        <p14:creationId xmlns:p14="http://schemas.microsoft.com/office/powerpoint/2010/main" val="2861496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84B3-B168-474C-9BA6-49440628931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750024E-36CD-436F-A5A4-8700D4B44B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41" t="14578" r="-3299" b="587"/>
          <a:stretch/>
        </p:blipFill>
        <p:spPr>
          <a:xfrm>
            <a:off x="2984664" y="1690688"/>
            <a:ext cx="6222671" cy="3771388"/>
          </a:xfrm>
        </p:spPr>
      </p:pic>
    </p:spTree>
    <p:extLst>
      <p:ext uri="{BB962C8B-B14F-4D97-AF65-F5344CB8AC3E}">
        <p14:creationId xmlns:p14="http://schemas.microsoft.com/office/powerpoint/2010/main" val="382838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F338DF-0EF3-4FEB-B0E9-A660203F3300}"/>
              </a:ext>
            </a:extLst>
          </p:cNvPr>
          <p:cNvSpPr>
            <a:spLocks noGrp="1"/>
          </p:cNvSpPr>
          <p:nvPr>
            <p:ph type="title"/>
          </p:nvPr>
        </p:nvSpPr>
        <p:spPr>
          <a:xfrm>
            <a:off x="838200" y="365125"/>
            <a:ext cx="10515600" cy="1325563"/>
          </a:xfrm>
        </p:spPr>
        <p:txBody>
          <a:bodyPr/>
          <a:lstStyle/>
          <a:p>
            <a:r>
              <a:rPr lang="en-US" dirty="0"/>
              <a:t>MATLAB</a:t>
            </a:r>
          </a:p>
        </p:txBody>
      </p:sp>
      <p:sp>
        <p:nvSpPr>
          <p:cNvPr id="8" name="Title 1">
            <a:extLst>
              <a:ext uri="{FF2B5EF4-FFF2-40B4-BE49-F238E27FC236}">
                <a16:creationId xmlns:a16="http://schemas.microsoft.com/office/drawing/2014/main" id="{D8B8A211-37C5-4B30-BCDC-DAEC97CCAF92}"/>
              </a:ext>
            </a:extLst>
          </p:cNvPr>
          <p:cNvSpPr>
            <a:spLocks noGrp="1"/>
          </p:cNvSpPr>
          <p:nvPr>
            <p:ph idx="1"/>
          </p:nvPr>
        </p:nvSpPr>
        <p:spPr>
          <a:xfrm>
            <a:off x="838200" y="1825625"/>
            <a:ext cx="10515600" cy="4351338"/>
          </a:xfrm>
        </p:spPr>
        <p:txBody>
          <a:bodyPr>
            <a:normAutofit fontScale="97500"/>
          </a:bodyPr>
          <a:lstStyle/>
          <a:p>
            <a:r>
              <a:rPr lang="en-US" dirty="0"/>
              <a:t>MATLAB is </a:t>
            </a:r>
            <a:r>
              <a:rPr lang="en-US" b="1" dirty="0"/>
              <a:t>a high-performance language for technical computing</a:t>
            </a:r>
            <a:r>
              <a:rPr lang="en-US" dirty="0"/>
              <a:t>. It integrates computation, visualization, and programming in an easy-to-use environment where problems and solutions are expressed in familiar mathematical notation. Typical uses include: Math and computation. Algorithm development.</a:t>
            </a:r>
          </a:p>
        </p:txBody>
      </p:sp>
    </p:spTree>
    <p:extLst>
      <p:ext uri="{BB962C8B-B14F-4D97-AF65-F5344CB8AC3E}">
        <p14:creationId xmlns:p14="http://schemas.microsoft.com/office/powerpoint/2010/main" val="2946278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119</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Numerical Computing CS3073 Section4</vt:lpstr>
      <vt:lpstr>Numerical computing</vt:lpstr>
      <vt:lpstr>Why Numerical Computing?</vt:lpstr>
      <vt:lpstr>Error</vt:lpstr>
      <vt:lpstr>Absolute Error</vt:lpstr>
      <vt:lpstr>Relative Error</vt:lpstr>
      <vt:lpstr>Percent Error</vt:lpstr>
      <vt:lpstr>PowerPoint Presentation</vt:lpstr>
      <vt:lpstr>MATLAB</vt:lpstr>
      <vt:lpstr> HomeTask  </vt:lpstr>
      <vt:lpstr>script</vt:lpstr>
      <vt:lpstr>Function file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Computing CS3073 Section4</dc:title>
  <dc:creator>Muhammad Saqib/CS-CUST</dc:creator>
  <cp:lastModifiedBy>Muhammad Saqib/CS-CUST</cp:lastModifiedBy>
  <cp:revision>8</cp:revision>
  <dcterms:created xsi:type="dcterms:W3CDTF">2022-03-15T09:12:57Z</dcterms:created>
  <dcterms:modified xsi:type="dcterms:W3CDTF">2022-03-17T08:54:17Z</dcterms:modified>
</cp:coreProperties>
</file>