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7"/>
  </p:notesMasterIdLst>
  <p:sldIdLst>
    <p:sldId id="257" r:id="rId2"/>
    <p:sldId id="258" r:id="rId3"/>
    <p:sldId id="279" r:id="rId4"/>
    <p:sldId id="280" r:id="rId5"/>
    <p:sldId id="310" r:id="rId6"/>
    <p:sldId id="309" r:id="rId7"/>
    <p:sldId id="311" r:id="rId8"/>
    <p:sldId id="313" r:id="rId9"/>
    <p:sldId id="317" r:id="rId10"/>
    <p:sldId id="321" r:id="rId11"/>
    <p:sldId id="307" r:id="rId12"/>
    <p:sldId id="320" r:id="rId13"/>
    <p:sldId id="315" r:id="rId14"/>
    <p:sldId id="316"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8" autoAdjust="0"/>
    <p:restoredTop sz="94291" autoAdjust="0"/>
  </p:normalViewPr>
  <p:slideViewPr>
    <p:cSldViewPr snapToGrid="0">
      <p:cViewPr varScale="1">
        <p:scale>
          <a:sx n="68" d="100"/>
          <a:sy n="68" d="100"/>
        </p:scale>
        <p:origin x="642" y="72"/>
      </p:cViewPr>
      <p:guideLst/>
    </p:cSldViewPr>
  </p:slideViewPr>
  <p:outlineViewPr>
    <p:cViewPr>
      <p:scale>
        <a:sx n="33" d="100"/>
        <a:sy n="33" d="100"/>
      </p:scale>
      <p:origin x="0" y="-117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2F422-3FBC-CC47-8C97-90A2BBBD95CF}" type="datetimeFigureOut">
              <a:rPr lang="en-US" smtClean="0"/>
              <a:t>6/8/2025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A3708-5939-A847-8A58-7067AAB071A9}" type="slidenum">
              <a:rPr lang="en-US" smtClean="0"/>
              <a:t>‹#›</a:t>
            </a:fld>
            <a:endParaRPr lang="en-US"/>
          </a:p>
        </p:txBody>
      </p:sp>
    </p:spTree>
    <p:extLst>
      <p:ext uri="{BB962C8B-B14F-4D97-AF65-F5344CB8AC3E}">
        <p14:creationId xmlns:p14="http://schemas.microsoft.com/office/powerpoint/2010/main" val="1930907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9A587-F56C-4E27-B038-366F6A6641EC}"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334514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FA2D2-1989-43C0-91AA-D828ACCFD1C9}"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415392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A2EA0-B372-4EFA-8AB6-955BD9D207D4}"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6030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3D7E6D-33CB-4CC0-800B-154F00DCF866}"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2969026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C45353-FB5A-429C-94D7-855CB8FE454B}"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6327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16477B-0581-4852-B4FC-088174ADBE2D}"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1124638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B6FF3-4774-4234-8F24-A138E59EB719}"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2455037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4B731-32AE-4334-A314-20D13BE17218}"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74918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39FAF2-BE63-47F2-859F-2CF3F519B86B}"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363415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58DE90-0779-426A-88C8-D68CAA8D6746}" type="datetime1">
              <a:rPr lang="en-US" smtClean="0"/>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3303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E09E2-B974-408F-9F53-15C86C1D80FB}" type="datetime1">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108355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860D72-5215-4447-9DC8-1B49E8AA2F1E}" type="datetime1">
              <a:rPr lang="en-US" smtClean="0"/>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282218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822E2-B0D7-4072-BBDD-0DCB02F28840}" type="datetime1">
              <a:rPr lang="en-US" smtClean="0"/>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198734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BFB10-3A95-477A-89CF-236DE9FEB713}" type="datetime1">
              <a:rPr lang="en-US" smtClean="0"/>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111708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73D722-B7A9-4E9B-AD2D-D1FF88A82E3A}" type="datetime1">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205674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16DD43-D00D-4FAE-B498-B1D09383B118}" type="datetime1">
              <a:rPr lang="en-US" smtClean="0"/>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FB72E-C1A1-0745-95B5-CFA73B11F517}" type="slidenum">
              <a:rPr lang="en-US" smtClean="0"/>
              <a:t>‹#›</a:t>
            </a:fld>
            <a:endParaRPr lang="en-US"/>
          </a:p>
        </p:txBody>
      </p:sp>
    </p:spTree>
    <p:extLst>
      <p:ext uri="{BB962C8B-B14F-4D97-AF65-F5344CB8AC3E}">
        <p14:creationId xmlns:p14="http://schemas.microsoft.com/office/powerpoint/2010/main" val="227426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6C45AF-588D-4289-B888-374F9A375B2A}" type="datetime1">
              <a:rPr lang="en-US" smtClean="0"/>
              <a:t>6/8/2025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2FB72E-C1A1-0745-95B5-CFA73B11F517}" type="slidenum">
              <a:rPr lang="en-US" smtClean="0"/>
              <a:t>‹#›</a:t>
            </a:fld>
            <a:endParaRPr lang="en-US"/>
          </a:p>
        </p:txBody>
      </p:sp>
    </p:spTree>
    <p:extLst>
      <p:ext uri="{BB962C8B-B14F-4D97-AF65-F5344CB8AC3E}">
        <p14:creationId xmlns:p14="http://schemas.microsoft.com/office/powerpoint/2010/main" val="53407732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html/2409.03384v1" TargetMode="External"/><Relationship Id="rId2" Type="http://schemas.openxmlformats.org/officeDocument/2006/relationships/hyperlink" Target="https://arxiv.org/abs/2403.1054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403.1054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403.1054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403.10542"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2E4687-8823-87F0-DD51-72C147920279}"/>
              </a:ext>
            </a:extLst>
          </p:cNvPr>
          <p:cNvSpPr txBox="1"/>
          <p:nvPr/>
        </p:nvSpPr>
        <p:spPr>
          <a:xfrm>
            <a:off x="1285239" y="1088136"/>
            <a:ext cx="7369783" cy="1925998"/>
          </a:xfrm>
          <a:prstGeom prst="rect">
            <a:avLst/>
          </a:prstGeom>
        </p:spPr>
        <p:txBody>
          <a:bodyPr vert="horz" lIns="91440" tIns="45720" rIns="91440" bIns="45720" rtlCol="0" anchor="ctr">
            <a:noAutofit/>
          </a:bodyPr>
          <a:lstStyle/>
          <a:p>
            <a:pPr>
              <a:lnSpc>
                <a:spcPct val="90000"/>
              </a:lnSpc>
              <a:spcBef>
                <a:spcPct val="0"/>
              </a:spcBef>
              <a:spcAft>
                <a:spcPts val="600"/>
              </a:spcAft>
            </a:pPr>
            <a:r>
              <a:rPr lang="en-GB" sz="4000" dirty="0">
                <a:latin typeface="Times New Roman" panose="02020603050405020304" pitchFamily="18" charset="0"/>
                <a:cs typeface="Times New Roman" panose="02020603050405020304" pitchFamily="18" charset="0"/>
              </a:rPr>
              <a:t>AI Assisted AI Chip Design</a:t>
            </a:r>
            <a:endParaRPr lang="en-US" sz="4000" b="1"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3" name="Content Placeholder 2">
            <a:extLst>
              <a:ext uri="{FF2B5EF4-FFF2-40B4-BE49-F238E27FC236}">
                <a16:creationId xmlns:a16="http://schemas.microsoft.com/office/drawing/2014/main" id="{3EA95CE5-3C79-8330-03EC-6B62C455FE3E}"/>
              </a:ext>
            </a:extLst>
          </p:cNvPr>
          <p:cNvSpPr>
            <a:spLocks/>
          </p:cNvSpPr>
          <p:nvPr/>
        </p:nvSpPr>
        <p:spPr>
          <a:xfrm>
            <a:off x="1285241" y="2969469"/>
            <a:ext cx="8781442" cy="2800395"/>
          </a:xfrm>
          <a:prstGeom prst="rect">
            <a:avLst/>
          </a:prstGeom>
        </p:spPr>
        <p:txBody>
          <a:bodyPr vert="horz" lIns="91440" tIns="45720" rIns="91440" bIns="45720" rtlCol="0" anchor="t">
            <a:normAutofit lnSpcReduction="10000"/>
          </a:bodyPr>
          <a:lstStyle/>
          <a:p>
            <a:pPr>
              <a:lnSpc>
                <a:spcPct val="90000"/>
              </a:lnSpc>
              <a:spcAft>
                <a:spcPts val="600"/>
              </a:spcAft>
            </a:pPr>
            <a:r>
              <a:rPr lang="en-US" sz="2400" b="1" dirty="0">
                <a:latin typeface="Times New Roman" panose="02020603050405020304" pitchFamily="18" charset="0"/>
                <a:cs typeface="Times New Roman" panose="02020603050405020304" pitchFamily="18" charset="0"/>
              </a:rPr>
              <a:t>Harsh Agarwal</a:t>
            </a:r>
          </a:p>
          <a:p>
            <a:pPr>
              <a:lnSpc>
                <a:spcPct val="90000"/>
              </a:lnSpc>
              <a:spcAft>
                <a:spcPts val="600"/>
              </a:spcAft>
            </a:pPr>
            <a:r>
              <a:rPr lang="en-US" sz="2400" b="1" dirty="0">
                <a:latin typeface="Times New Roman" panose="02020603050405020304" pitchFamily="18" charset="0"/>
                <a:cs typeface="Times New Roman" panose="02020603050405020304" pitchFamily="18" charset="0"/>
              </a:rPr>
              <a:t>M1332006</a:t>
            </a:r>
          </a:p>
          <a:p>
            <a:pPr>
              <a:lnSpc>
                <a:spcPct val="90000"/>
              </a:lnSpc>
              <a:spcAft>
                <a:spcPts val="600"/>
              </a:spcAft>
            </a:pPr>
            <a:endParaRPr lang="en-US" sz="2400" b="1"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2400" b="1" dirty="0">
              <a:latin typeface="Times New Roman" panose="02020603050405020304" pitchFamily="18" charset="0"/>
              <a:cs typeface="Times New Roman" panose="02020603050405020304" pitchFamily="18" charset="0"/>
            </a:endParaRPr>
          </a:p>
          <a:p>
            <a:pPr>
              <a:lnSpc>
                <a:spcPct val="90000"/>
              </a:lnSpc>
              <a:spcAft>
                <a:spcPts val="600"/>
              </a:spcAft>
            </a:pPr>
            <a:r>
              <a:rPr lang="en-US" sz="2400" b="1" dirty="0">
                <a:latin typeface="Times New Roman" panose="02020603050405020304" pitchFamily="18" charset="0"/>
                <a:cs typeface="Times New Roman" panose="02020603050405020304" pitchFamily="18" charset="0"/>
              </a:rPr>
              <a:t>Advisors: </a:t>
            </a:r>
          </a:p>
          <a:p>
            <a:pPr>
              <a:lnSpc>
                <a:spcPct val="90000"/>
              </a:lnSpc>
              <a:spcAft>
                <a:spcPts val="600"/>
              </a:spcAft>
            </a:pPr>
            <a:r>
              <a:rPr lang="en-US" sz="2400" b="1" dirty="0">
                <a:latin typeface="Times New Roman" panose="02020603050405020304" pitchFamily="18" charset="0"/>
                <a:cs typeface="Times New Roman" panose="02020603050405020304" pitchFamily="18" charset="0"/>
              </a:rPr>
              <a:t>I-</a:t>
            </a:r>
            <a:r>
              <a:rPr lang="en-US" sz="2400" b="1" dirty="0" err="1">
                <a:latin typeface="Times New Roman" panose="02020603050405020304" pitchFamily="18" charset="0"/>
                <a:cs typeface="Times New Roman" panose="02020603050405020304" pitchFamily="18" charset="0"/>
              </a:rPr>
              <a:t>Chyn</a:t>
            </a:r>
            <a:r>
              <a:rPr lang="en-US" sz="2400" b="1" dirty="0">
                <a:latin typeface="Times New Roman" panose="02020603050405020304" pitchFamily="18" charset="0"/>
                <a:cs typeface="Times New Roman" panose="02020603050405020304" pitchFamily="18" charset="0"/>
              </a:rPr>
              <a:t> Wey, CGU</a:t>
            </a:r>
          </a:p>
          <a:p>
            <a:pPr>
              <a:lnSpc>
                <a:spcPct val="90000"/>
              </a:lnSpc>
              <a:spcAft>
                <a:spcPts val="600"/>
              </a:spcAft>
            </a:pPr>
            <a:r>
              <a:rPr lang="en-US" sz="2400" b="1" dirty="0">
                <a:latin typeface="Times New Roman" panose="02020603050405020304" pitchFamily="18" charset="0"/>
                <a:cs typeface="Times New Roman" panose="02020603050405020304" pitchFamily="18" charset="0"/>
              </a:rPr>
              <a:t>Teo T. Hui, SUTD</a:t>
            </a: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8DC27B4-B00F-4851-9772-A22822632472}"/>
              </a:ext>
            </a:extLst>
          </p:cNvPr>
          <p:cNvSpPr>
            <a:spLocks noGrp="1"/>
          </p:cNvSpPr>
          <p:nvPr>
            <p:ph type="sldNum" sz="quarter" idx="12"/>
          </p:nvPr>
        </p:nvSpPr>
        <p:spPr>
          <a:xfrm>
            <a:off x="8271803" y="5769864"/>
            <a:ext cx="942536" cy="636623"/>
          </a:xfrm>
        </p:spPr>
        <p:txBody>
          <a:bodyPr/>
          <a:lstStyle/>
          <a:p>
            <a:fld id="{542FB72E-C1A1-0745-95B5-CFA73B11F517}" type="slidenum">
              <a:rPr lang="en-US" sz="2000" smtClean="0"/>
              <a:t>1</a:t>
            </a:fld>
            <a:endParaRPr lang="en-US" sz="2000" dirty="0"/>
          </a:p>
        </p:txBody>
      </p:sp>
    </p:spTree>
    <p:extLst>
      <p:ext uri="{BB962C8B-B14F-4D97-AF65-F5344CB8AC3E}">
        <p14:creationId xmlns:p14="http://schemas.microsoft.com/office/powerpoint/2010/main" val="63644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7EAB78-72AD-463E-9685-379E1B2A426F}"/>
              </a:ext>
            </a:extLst>
          </p:cNvPr>
          <p:cNvSpPr>
            <a:spLocks noGrp="1"/>
          </p:cNvSpPr>
          <p:nvPr>
            <p:ph type="title"/>
          </p:nvPr>
        </p:nvSpPr>
        <p:spPr/>
        <p:txBody>
          <a:bodyPr/>
          <a:lstStyle/>
          <a:p>
            <a:r>
              <a:rPr lang="en-GB" sz="4000" dirty="0">
                <a:solidFill>
                  <a:schemeClr val="tx1"/>
                </a:solidFill>
                <a:latin typeface="Times New Roman" panose="02020603050405020304" pitchFamily="18" charset="0"/>
                <a:ea typeface="+mn-ea"/>
                <a:cs typeface="Times New Roman" panose="02020603050405020304" pitchFamily="18" charset="0"/>
              </a:rPr>
              <a:t>Performance Comparison</a:t>
            </a:r>
            <a:endParaRPr lang="en-IN" sz="4000" dirty="0">
              <a:solidFill>
                <a:schemeClr val="tx1"/>
              </a:solidFill>
              <a:latin typeface="Times New Roman" panose="02020603050405020304" pitchFamily="18" charset="0"/>
              <a:ea typeface="+mn-ea"/>
              <a:cs typeface="Times New Roman" panose="02020603050405020304" pitchFamily="18" charset="0"/>
            </a:endParaRPr>
          </a:p>
        </p:txBody>
      </p:sp>
      <p:sp>
        <p:nvSpPr>
          <p:cNvPr id="4" name="Content Placeholder 3">
            <a:extLst>
              <a:ext uri="{FF2B5EF4-FFF2-40B4-BE49-F238E27FC236}">
                <a16:creationId xmlns:a16="http://schemas.microsoft.com/office/drawing/2014/main" id="{A3CF5CD5-0635-4582-AD77-A6FF49EDEE26}"/>
              </a:ext>
            </a:extLst>
          </p:cNvPr>
          <p:cNvSpPr>
            <a:spLocks noGrp="1"/>
          </p:cNvSpPr>
          <p:nvPr>
            <p:ph idx="1"/>
          </p:nvPr>
        </p:nvSpPr>
        <p:spPr>
          <a:xfrm>
            <a:off x="677334" y="1631852"/>
            <a:ext cx="5418666" cy="4409511"/>
          </a:xfrm>
        </p:spPr>
        <p:txBody>
          <a:bodyPr>
            <a:normAutofit/>
          </a:bodyPr>
          <a:lstStyle/>
          <a:p>
            <a:r>
              <a:rPr lang="en-GB" dirty="0">
                <a:latin typeface="Times New Roman" panose="02020603050405020304" pitchFamily="18" charset="0"/>
                <a:cs typeface="Times New Roman" panose="02020603050405020304" pitchFamily="18" charset="0"/>
              </a:rPr>
              <a:t>Once the netlist is generated, the performance of the two structures need to be compared.</a:t>
            </a:r>
          </a:p>
          <a:p>
            <a:r>
              <a:rPr lang="en-GB" dirty="0">
                <a:latin typeface="Times New Roman" panose="02020603050405020304" pitchFamily="18" charset="0"/>
                <a:cs typeface="Times New Roman" panose="02020603050405020304" pitchFamily="18" charset="0"/>
              </a:rPr>
              <a:t>For this, a testbench(TB) needs to be developed which will test the two designs against randomized inputs</a:t>
            </a:r>
          </a:p>
          <a:p>
            <a:r>
              <a:rPr lang="en-GB" dirty="0">
                <a:latin typeface="Times New Roman" panose="02020603050405020304" pitchFamily="18" charset="0"/>
                <a:cs typeface="Times New Roman" panose="02020603050405020304" pitchFamily="18" charset="0"/>
              </a:rPr>
              <a:t>Although the inputs are randomized, both the circuits will be tested using the same values</a:t>
            </a:r>
          </a:p>
          <a:p>
            <a:r>
              <a:rPr lang="en-GB" dirty="0">
                <a:latin typeface="Times New Roman" panose="02020603050405020304" pitchFamily="18" charset="0"/>
                <a:cs typeface="Times New Roman" panose="02020603050405020304" pitchFamily="18" charset="0"/>
              </a:rPr>
              <a:t>It was seen after the execution of the TB that the sparsity circuit showed significant improvement with a power saving of about 71%.</a:t>
            </a:r>
          </a:p>
          <a:p>
            <a:r>
              <a:rPr lang="en-GB" dirty="0">
                <a:latin typeface="Times New Roman" panose="02020603050405020304" pitchFamily="18" charset="0"/>
                <a:cs typeface="Times New Roman" panose="02020603050405020304" pitchFamily="18" charset="0"/>
              </a:rPr>
              <a:t>As the sparsity ratio and power savings are same, this means that the new circuit was able to detect and skip all sparse inputs</a:t>
            </a:r>
          </a:p>
          <a:p>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E76A201-CCDA-4863-9E48-8DBEC5A2A233}"/>
              </a:ext>
            </a:extLst>
          </p:cNvPr>
          <p:cNvSpPr>
            <a:spLocks noGrp="1"/>
          </p:cNvSpPr>
          <p:nvPr>
            <p:ph type="sldNum" sz="quarter" idx="12"/>
          </p:nvPr>
        </p:nvSpPr>
        <p:spPr/>
        <p:txBody>
          <a:bodyPr/>
          <a:lstStyle/>
          <a:p>
            <a:fld id="{542FB72E-C1A1-0745-95B5-CFA73B11F517}" type="slidenum">
              <a:rPr lang="en-US" smtClean="0"/>
              <a:t>10</a:t>
            </a:fld>
            <a:endParaRPr lang="en-US"/>
          </a:p>
        </p:txBody>
      </p:sp>
      <p:pic>
        <p:nvPicPr>
          <p:cNvPr id="5" name="Picture 4">
            <a:extLst>
              <a:ext uri="{FF2B5EF4-FFF2-40B4-BE49-F238E27FC236}">
                <a16:creationId xmlns:a16="http://schemas.microsoft.com/office/drawing/2014/main" id="{ACBDB69F-2A9E-44B8-9604-26EB6BA5C2E3}"/>
              </a:ext>
            </a:extLst>
          </p:cNvPr>
          <p:cNvPicPr>
            <a:picLocks noChangeAspect="1"/>
          </p:cNvPicPr>
          <p:nvPr/>
        </p:nvPicPr>
        <p:blipFill>
          <a:blip r:embed="rId2"/>
          <a:stretch>
            <a:fillRect/>
          </a:stretch>
        </p:blipFill>
        <p:spPr>
          <a:xfrm>
            <a:off x="6389720" y="2160589"/>
            <a:ext cx="4118846" cy="2256666"/>
          </a:xfrm>
          <a:prstGeom prst="rect">
            <a:avLst/>
          </a:prstGeom>
        </p:spPr>
      </p:pic>
      <p:sp>
        <p:nvSpPr>
          <p:cNvPr id="6" name="TextBox 5">
            <a:extLst>
              <a:ext uri="{FF2B5EF4-FFF2-40B4-BE49-F238E27FC236}">
                <a16:creationId xmlns:a16="http://schemas.microsoft.com/office/drawing/2014/main" id="{5EC5B2F9-8940-4952-BC55-5529FA2B8D26}"/>
              </a:ext>
            </a:extLst>
          </p:cNvPr>
          <p:cNvSpPr txBox="1"/>
          <p:nvPr/>
        </p:nvSpPr>
        <p:spPr>
          <a:xfrm>
            <a:off x="6389720" y="4833627"/>
            <a:ext cx="3953427"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Fig. Testbench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69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0B0-AFF9-4A18-BEC2-710183C8AF59}"/>
              </a:ext>
            </a:extLst>
          </p:cNvPr>
          <p:cNvSpPr>
            <a:spLocks noGrp="1"/>
          </p:cNvSpPr>
          <p:nvPr>
            <p:ph type="title"/>
          </p:nvPr>
        </p:nvSpPr>
        <p:spPr>
          <a:xfrm>
            <a:off x="677334" y="609600"/>
            <a:ext cx="8596668" cy="965982"/>
          </a:xfrm>
        </p:spPr>
        <p:txBody>
          <a:bodyPr/>
          <a:lstStyle/>
          <a:p>
            <a:r>
              <a:rPr lang="en-GB" sz="4000" dirty="0">
                <a:solidFill>
                  <a:schemeClr val="tx1"/>
                </a:solidFill>
                <a:latin typeface="Times New Roman" panose="02020603050405020304" pitchFamily="18" charset="0"/>
                <a:ea typeface="+mn-ea"/>
                <a:cs typeface="Times New Roman" panose="02020603050405020304" pitchFamily="18" charset="0"/>
              </a:rPr>
              <a:t>Implementation (</a:t>
            </a:r>
            <a:r>
              <a:rPr lang="en-GB" sz="4000" dirty="0" err="1">
                <a:solidFill>
                  <a:schemeClr val="tx1"/>
                </a:solidFill>
                <a:latin typeface="Times New Roman" panose="02020603050405020304" pitchFamily="18" charset="0"/>
                <a:ea typeface="+mn-ea"/>
                <a:cs typeface="Times New Roman" panose="02020603050405020304" pitchFamily="18" charset="0"/>
              </a:rPr>
              <a:t>contd</a:t>
            </a:r>
            <a:r>
              <a:rPr lang="en-GB" sz="4000" dirty="0">
                <a:solidFill>
                  <a:schemeClr val="tx1"/>
                </a:solidFill>
                <a:latin typeface="Times New Roman" panose="02020603050405020304" pitchFamily="18" charset="0"/>
                <a:ea typeface="+mn-ea"/>
                <a:cs typeface="Times New Roman" panose="02020603050405020304" pitchFamily="18" charset="0"/>
              </a:rPr>
              <a:t>)</a:t>
            </a:r>
            <a:endParaRPr lang="en-IN" sz="4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7C9B3A62-28FD-4E4B-9BAD-881DAF888243}"/>
              </a:ext>
            </a:extLst>
          </p:cNvPr>
          <p:cNvSpPr>
            <a:spLocks noGrp="1"/>
          </p:cNvSpPr>
          <p:nvPr>
            <p:ph idx="1"/>
          </p:nvPr>
        </p:nvSpPr>
        <p:spPr>
          <a:xfrm>
            <a:off x="677334" y="1575582"/>
            <a:ext cx="6947355" cy="4465780"/>
          </a:xfrm>
        </p:spPr>
        <p:txBody>
          <a:bodyPr>
            <a:noAutofit/>
          </a:bodyPr>
          <a:lstStyle/>
          <a:p>
            <a:r>
              <a:rPr lang="en-GB" sz="2200" dirty="0">
                <a:latin typeface="Times New Roman" panose="02020603050405020304" pitchFamily="18" charset="0"/>
                <a:cs typeface="Times New Roman" panose="02020603050405020304" pitchFamily="18" charset="0"/>
              </a:rPr>
              <a:t>In the software implementation, the proposed design needs to be tested with different Deep Convolutional Neural Network (DCNN) models.</a:t>
            </a:r>
          </a:p>
          <a:p>
            <a:r>
              <a:rPr lang="en-GB" sz="2200" dirty="0">
                <a:latin typeface="Times New Roman" panose="02020603050405020304" pitchFamily="18" charset="0"/>
                <a:cs typeface="Times New Roman" panose="02020603050405020304" pitchFamily="18" charset="0"/>
              </a:rPr>
              <a:t>One such model is ResNet-18. ResNet-18 consists of different layers and each layer has certain parameters(weights and biases) associated with it. The aim is to calculate and store these parameters for testing the performance of the implemented hardware at a later stage.</a:t>
            </a:r>
          </a:p>
          <a:p>
            <a:r>
              <a:rPr lang="en-GB" sz="2200" dirty="0">
                <a:latin typeface="Times New Roman" panose="02020603050405020304" pitchFamily="18" charset="0"/>
                <a:cs typeface="Times New Roman" panose="02020603050405020304" pitchFamily="18" charset="0"/>
              </a:rPr>
              <a:t>For this work, the ResNet-18 model was implemented on Google </a:t>
            </a:r>
            <a:r>
              <a:rPr lang="en-GB" sz="2200" dirty="0" err="1">
                <a:latin typeface="Times New Roman" panose="02020603050405020304" pitchFamily="18" charset="0"/>
                <a:cs typeface="Times New Roman" panose="02020603050405020304" pitchFamily="18" charset="0"/>
              </a:rPr>
              <a:t>Colab</a:t>
            </a:r>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PyTorch</a:t>
            </a:r>
            <a:r>
              <a:rPr lang="en-GB" sz="2200" dirty="0">
                <a:latin typeface="Times New Roman" panose="02020603050405020304" pitchFamily="18" charset="0"/>
                <a:cs typeface="Times New Roman" panose="02020603050405020304" pitchFamily="18" charset="0"/>
              </a:rPr>
              <a:t> Python library was used to obtain a pre-trained model, and the parameters were obtained.</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C32428-13B9-47B4-9C96-E035B42F107E}"/>
              </a:ext>
            </a:extLst>
          </p:cNvPr>
          <p:cNvSpPr>
            <a:spLocks noGrp="1"/>
          </p:cNvSpPr>
          <p:nvPr>
            <p:ph type="sldNum" sz="quarter" idx="12"/>
          </p:nvPr>
        </p:nvSpPr>
        <p:spPr/>
        <p:txBody>
          <a:bodyPr/>
          <a:lstStyle/>
          <a:p>
            <a:fld id="{542FB72E-C1A1-0745-95B5-CFA73B11F517}" type="slidenum">
              <a:rPr lang="en-US" sz="2000" smtClean="0"/>
              <a:t>11</a:t>
            </a:fld>
            <a:endParaRPr lang="en-US" sz="2000" dirty="0"/>
          </a:p>
        </p:txBody>
      </p:sp>
      <p:pic>
        <p:nvPicPr>
          <p:cNvPr id="5" name="Picture 4">
            <a:extLst>
              <a:ext uri="{FF2B5EF4-FFF2-40B4-BE49-F238E27FC236}">
                <a16:creationId xmlns:a16="http://schemas.microsoft.com/office/drawing/2014/main" id="{3B455FED-8F5B-4596-BF6E-1DD37857C7DC}"/>
              </a:ext>
            </a:extLst>
          </p:cNvPr>
          <p:cNvPicPr>
            <a:picLocks noChangeAspect="1"/>
          </p:cNvPicPr>
          <p:nvPr/>
        </p:nvPicPr>
        <p:blipFill>
          <a:blip r:embed="rId2"/>
          <a:stretch>
            <a:fillRect/>
          </a:stretch>
        </p:blipFill>
        <p:spPr>
          <a:xfrm>
            <a:off x="7637004" y="451513"/>
            <a:ext cx="1428949" cy="5091524"/>
          </a:xfrm>
          <a:prstGeom prst="rect">
            <a:avLst/>
          </a:prstGeom>
        </p:spPr>
      </p:pic>
      <p:sp>
        <p:nvSpPr>
          <p:cNvPr id="6" name="TextBox 5">
            <a:extLst>
              <a:ext uri="{FF2B5EF4-FFF2-40B4-BE49-F238E27FC236}">
                <a16:creationId xmlns:a16="http://schemas.microsoft.com/office/drawing/2014/main" id="{53B3E721-6126-4C1B-8C4F-18DD281DAA36}"/>
              </a:ext>
            </a:extLst>
          </p:cNvPr>
          <p:cNvSpPr txBox="1"/>
          <p:nvPr/>
        </p:nvSpPr>
        <p:spPr>
          <a:xfrm>
            <a:off x="7211995" y="5633765"/>
            <a:ext cx="2278966" cy="646331"/>
          </a:xfrm>
          <a:prstGeom prst="rect">
            <a:avLst/>
          </a:prstGeom>
          <a:noFill/>
        </p:spPr>
        <p:txBody>
          <a:bodyPr wrap="square" rtlCol="0">
            <a:spAutoFit/>
          </a:bodyPr>
          <a:lstStyle/>
          <a:p>
            <a:r>
              <a:rPr lang="en-GB" dirty="0"/>
              <a:t>Fig 6. ResNet-18 model</a:t>
            </a:r>
            <a:endParaRPr lang="en-IN" dirty="0"/>
          </a:p>
        </p:txBody>
      </p:sp>
    </p:spTree>
    <p:extLst>
      <p:ext uri="{BB962C8B-B14F-4D97-AF65-F5344CB8AC3E}">
        <p14:creationId xmlns:p14="http://schemas.microsoft.com/office/powerpoint/2010/main" val="229684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B128-7C2D-420E-807E-B049C1C39BD5}"/>
              </a:ext>
            </a:extLst>
          </p:cNvPr>
          <p:cNvSpPr>
            <a:spLocks noGrp="1"/>
          </p:cNvSpPr>
          <p:nvPr>
            <p:ph type="title"/>
          </p:nvPr>
        </p:nvSpPr>
        <p:spPr>
          <a:xfrm>
            <a:off x="677334" y="234193"/>
            <a:ext cx="8596668" cy="1320800"/>
          </a:xfrm>
        </p:spPr>
        <p:txBody>
          <a:bodyPr/>
          <a:lstStyle/>
          <a:p>
            <a:r>
              <a:rPr lang="en-GB" sz="4000" dirty="0">
                <a:solidFill>
                  <a:schemeClr val="tx1"/>
                </a:solidFill>
                <a:latin typeface="Times New Roman" panose="02020603050405020304" pitchFamily="18" charset="0"/>
                <a:ea typeface="+mn-ea"/>
                <a:cs typeface="Times New Roman" panose="02020603050405020304" pitchFamily="18" charset="0"/>
              </a:rPr>
              <a:t>ResNet-18 training results</a:t>
            </a:r>
            <a:endParaRPr lang="en-IN" sz="4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23088F26-CEE6-4678-9D18-09BC318EDE5F}"/>
              </a:ext>
            </a:extLst>
          </p:cNvPr>
          <p:cNvSpPr>
            <a:spLocks noGrp="1"/>
          </p:cNvSpPr>
          <p:nvPr>
            <p:ph idx="1"/>
          </p:nvPr>
        </p:nvSpPr>
        <p:spPr>
          <a:xfrm>
            <a:off x="677334" y="928048"/>
            <a:ext cx="8596668" cy="5113315"/>
          </a:xfrm>
        </p:spPr>
        <p:txBody>
          <a:bodyPr>
            <a:noAutofit/>
          </a:bodyPr>
          <a:lstStyle/>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Layer: 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3, 7, 7]) Layer: 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layer1.0.conv1.weight,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64, 3, 3]) Layer: layer1.0.bn1.weight,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layer1.0.bn1.bias,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layer1.0.conv2.weight,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64, 3, 3]) Layer: layer1.0.bn2.weight,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layer1.0.bn2.bias,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layer1.1.conv1.weight,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64, 3, 3]) Layer: layer1.1.bn1.weight,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layer1.1.bn1.bias,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layer1.1.conv2.weight,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64, 3, 3]) Layer: layer1.1.bn2.weight,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layer1.1.bn2.bias,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([64]) Layer: layer2.0.conv1.weight,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64, 3, 3]) Layer: layer2.0.bn1.weight,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layer2.0.bn1.bias,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layer2.0.conv2.weight,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128, 3, 3]) Layer: layer2.0.bn2.weight,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layer2.0.bn2.bias,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layer2.0.downsample.0.weight,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64, 1, 1]) Layer: layer2.0.downsample.1.weight,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layer2.0.downsample.1.bias,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layer2.1.conv1.weight,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128, 3, 3]) Layer: layer2.1.bn1.weight,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layer2.1.bn1.bias,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layer2.1.conv2.weight,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128, 3, 3]) Layer: layer2.1.bn2.weight,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layer2.1.bn2.bias,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([128]) Layer: layer3.0.conv1.weight,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128, 3, 3]) Layer: layer3.0.bn1.weight,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layer3.0.bn1.bias,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layer3.0.conv2.weight,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256, 3, 3]) Layer: layer3.0.bn2.weight,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layer3.0.bn2.bias,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layer3.0.downsample.0.weight,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128, 1, 1]) Layer: layer3.0.downsample.1.weight,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layer3.0.downsample.1.bias,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layer3.1.conv1.weight,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256, 3, 3]) Layer: layer3.1.bn1.weight,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layer3.1.bn1.bias,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layer3.1.conv2.weight,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256, 3, 3]) Layer: layer3.1.bn2.weight,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layer3.1.bn2.bias,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([256]) Layer: layer4.0.conv1.weight,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256, 3, 3]) Layer: layer4.0.bn1.weight,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layer4.0.bn1.bias,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layer4.0.conv2.weight,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512, 3, 3]) Layer: layer4.0.bn2.weight,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layer4.0.bn2.bias,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layer4.0.downsample.0.weight,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256, 1, 1]) Layer: layer4.0.downsample.1.weight,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layer4.0.downsample.1.bias,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layer4.1.conv1.weight,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512, 3, 3]) Layer: layer4.1.bn1.weight,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layer4.1.bn1.bias,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layer4.1.conv2.weight,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512, 3, 3]) Layer: layer4.1.bn2.weight,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layer4.1.bn2.bias,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([512]) Layer: </a:t>
            </a:r>
            <a:r>
              <a:rPr lang="en-IN" sz="1200" dirty="0" err="1">
                <a:latin typeface="Times New Roman" panose="02020603050405020304" pitchFamily="18" charset="0"/>
                <a:cs typeface="Times New Roman" panose="02020603050405020304" pitchFamily="18" charset="0"/>
              </a:rPr>
              <a:t>fc.weight</a:t>
            </a:r>
            <a:r>
              <a:rPr lang="en-IN" sz="1200" dirty="0">
                <a:latin typeface="Times New Roman" panose="02020603050405020304" pitchFamily="18" charset="0"/>
                <a:cs typeface="Times New Roman" panose="02020603050405020304" pitchFamily="18" charset="0"/>
              </a:rPr>
              <a: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([1000, 512]) Layer: </a:t>
            </a:r>
            <a:r>
              <a:rPr lang="en-IN" sz="1200" dirty="0" err="1">
                <a:latin typeface="Times New Roman" panose="02020603050405020304" pitchFamily="18" charset="0"/>
                <a:cs typeface="Times New Roman" panose="02020603050405020304" pitchFamily="18" charset="0"/>
              </a:rPr>
              <a:t>fc.bias</a:t>
            </a:r>
            <a:r>
              <a:rPr lang="en-IN" sz="1200" dirty="0">
                <a:latin typeface="Times New Roman" panose="02020603050405020304" pitchFamily="18" charset="0"/>
                <a:cs typeface="Times New Roman" panose="02020603050405020304" pitchFamily="18" charset="0"/>
              </a:rPr>
              <a:t>, Shape: </a:t>
            </a:r>
            <a:r>
              <a:rPr lang="en-IN" sz="1200" dirty="0" err="1">
                <a:latin typeface="Times New Roman" panose="02020603050405020304" pitchFamily="18" charset="0"/>
                <a:cs typeface="Times New Roman" panose="02020603050405020304" pitchFamily="18" charset="0"/>
              </a:rPr>
              <a:t>torch.Size</a:t>
            </a:r>
            <a:r>
              <a:rPr lang="en-IN" sz="1200" dirty="0">
                <a:latin typeface="Times New Roman" panose="02020603050405020304" pitchFamily="18" charset="0"/>
                <a:cs typeface="Times New Roman" panose="02020603050405020304" pitchFamily="18" charset="0"/>
              </a:rPr>
              <a:t>([1000])</a:t>
            </a:r>
          </a:p>
        </p:txBody>
      </p:sp>
      <p:sp>
        <p:nvSpPr>
          <p:cNvPr id="4" name="Slide Number Placeholder 3">
            <a:extLst>
              <a:ext uri="{FF2B5EF4-FFF2-40B4-BE49-F238E27FC236}">
                <a16:creationId xmlns:a16="http://schemas.microsoft.com/office/drawing/2014/main" id="{7CF8CD0A-B836-4B3A-855E-F5FE985C5B79}"/>
              </a:ext>
            </a:extLst>
          </p:cNvPr>
          <p:cNvSpPr>
            <a:spLocks noGrp="1"/>
          </p:cNvSpPr>
          <p:nvPr>
            <p:ph type="sldNum" sz="quarter" idx="12"/>
          </p:nvPr>
        </p:nvSpPr>
        <p:spPr/>
        <p:txBody>
          <a:bodyPr/>
          <a:lstStyle/>
          <a:p>
            <a:fld id="{542FB72E-C1A1-0745-95B5-CFA73B11F517}" type="slidenum">
              <a:rPr lang="en-US" sz="1800" smtClean="0"/>
              <a:t>12</a:t>
            </a:fld>
            <a:endParaRPr lang="en-US" sz="1800" dirty="0"/>
          </a:p>
        </p:txBody>
      </p:sp>
    </p:spTree>
    <p:extLst>
      <p:ext uri="{BB962C8B-B14F-4D97-AF65-F5344CB8AC3E}">
        <p14:creationId xmlns:p14="http://schemas.microsoft.com/office/powerpoint/2010/main" val="3504970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9818-8747-4D54-B8DC-4D2F7A2C2EDE}"/>
              </a:ext>
            </a:extLst>
          </p:cNvPr>
          <p:cNvSpPr>
            <a:spLocks noGrp="1"/>
          </p:cNvSpPr>
          <p:nvPr>
            <p:ph type="title"/>
          </p:nvPr>
        </p:nvSpPr>
        <p:spPr>
          <a:xfrm>
            <a:off x="677334" y="609600"/>
            <a:ext cx="8596668" cy="1050388"/>
          </a:xfrm>
        </p:spPr>
        <p:txBody>
          <a:bodyPr/>
          <a:lstStyle/>
          <a:p>
            <a:r>
              <a:rPr lang="en-GB" sz="4000" dirty="0">
                <a:solidFill>
                  <a:schemeClr val="tx1"/>
                </a:solidFill>
                <a:latin typeface="Times New Roman" panose="02020603050405020304" pitchFamily="18" charset="0"/>
                <a:ea typeface="+mn-ea"/>
                <a:cs typeface="Times New Roman" panose="02020603050405020304" pitchFamily="18" charset="0"/>
              </a:rPr>
              <a:t>Proposed Flow/Next Steps</a:t>
            </a:r>
            <a:endParaRPr lang="en-IN" sz="4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282E607E-923D-4CA1-9806-A5813CFDEC33}"/>
              </a:ext>
            </a:extLst>
          </p:cNvPr>
          <p:cNvSpPr>
            <a:spLocks noGrp="1"/>
          </p:cNvSpPr>
          <p:nvPr>
            <p:ph idx="1"/>
          </p:nvPr>
        </p:nvSpPr>
        <p:spPr>
          <a:xfrm>
            <a:off x="677334" y="1885071"/>
            <a:ext cx="8596668" cy="4156291"/>
          </a:xfrm>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Work done:</a:t>
            </a:r>
          </a:p>
          <a:p>
            <a:r>
              <a:rPr lang="en-GB" dirty="0">
                <a:latin typeface="Times New Roman" panose="02020603050405020304" pitchFamily="18" charset="0"/>
                <a:cs typeface="Times New Roman" panose="02020603050405020304" pitchFamily="18" charset="0"/>
              </a:rPr>
              <a:t>Calculate weights and biases of ResNet-18 architecture</a:t>
            </a:r>
          </a:p>
          <a:p>
            <a:r>
              <a:rPr lang="en-GB" dirty="0">
                <a:latin typeface="Times New Roman" panose="02020603050405020304" pitchFamily="18" charset="0"/>
                <a:cs typeface="Times New Roman" panose="02020603050405020304" pitchFamily="18" charset="0"/>
              </a:rPr>
              <a:t>Implemented the enhanced PE architecture in Verilog</a:t>
            </a: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Next Steps:</a:t>
            </a:r>
          </a:p>
          <a:p>
            <a:r>
              <a:rPr lang="en-GB" dirty="0">
                <a:latin typeface="Times New Roman" panose="02020603050405020304" pitchFamily="18" charset="0"/>
                <a:cs typeface="Times New Roman" panose="02020603050405020304" pitchFamily="18" charset="0"/>
              </a:rPr>
              <a:t>Develop testbench files to check the Verilog code developed in the previous step</a:t>
            </a:r>
          </a:p>
          <a:p>
            <a:r>
              <a:rPr lang="en-GB" dirty="0">
                <a:latin typeface="Times New Roman" panose="02020603050405020304" pitchFamily="18" charset="0"/>
                <a:cs typeface="Times New Roman" panose="02020603050405020304" pitchFamily="18" charset="0"/>
              </a:rPr>
              <a:t>Test the circuit with the calculated weights and biases of the ResNet-18 model</a:t>
            </a:r>
          </a:p>
          <a:p>
            <a:r>
              <a:rPr lang="en-GB" dirty="0">
                <a:latin typeface="Times New Roman" panose="02020603050405020304" pitchFamily="18" charset="0"/>
                <a:cs typeface="Times New Roman" panose="02020603050405020304" pitchFamily="18" charset="0"/>
              </a:rPr>
              <a:t>Check the performance of the circuit after plugging the code into the full chip codebase and compare the results with the original accelerator design</a:t>
            </a:r>
          </a:p>
          <a:p>
            <a:r>
              <a:rPr lang="en-GB" dirty="0">
                <a:latin typeface="Times New Roman" panose="02020603050405020304" pitchFamily="18" charset="0"/>
                <a:cs typeface="Times New Roman" panose="02020603050405020304" pitchFamily="18" charset="0"/>
              </a:rPr>
              <a:t>Proceed for Placement and Routing and </a:t>
            </a:r>
            <a:r>
              <a:rPr lang="en-GB" dirty="0" err="1">
                <a:latin typeface="Times New Roman" panose="02020603050405020304" pitchFamily="18" charset="0"/>
                <a:cs typeface="Times New Roman" panose="02020603050405020304" pitchFamily="18" charset="0"/>
              </a:rPr>
              <a:t>Tapeout</a:t>
            </a:r>
            <a:r>
              <a:rPr lang="en-GB" dirty="0">
                <a:latin typeface="Times New Roman" panose="02020603050405020304" pitchFamily="18" charset="0"/>
                <a:cs typeface="Times New Roman" panose="02020603050405020304" pitchFamily="18" charset="0"/>
              </a:rPr>
              <a:t> depending upon the results</a:t>
            </a:r>
          </a:p>
          <a:p>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2E681D-DE75-4BF0-845F-9057C56C0793}"/>
              </a:ext>
            </a:extLst>
          </p:cNvPr>
          <p:cNvSpPr>
            <a:spLocks noGrp="1"/>
          </p:cNvSpPr>
          <p:nvPr>
            <p:ph type="sldNum" sz="quarter" idx="12"/>
          </p:nvPr>
        </p:nvSpPr>
        <p:spPr/>
        <p:txBody>
          <a:bodyPr/>
          <a:lstStyle/>
          <a:p>
            <a:fld id="{542FB72E-C1A1-0745-95B5-CFA73B11F517}" type="slidenum">
              <a:rPr lang="en-US" sz="1800" smtClean="0"/>
              <a:t>13</a:t>
            </a:fld>
            <a:endParaRPr lang="en-US" sz="1800" dirty="0"/>
          </a:p>
        </p:txBody>
      </p:sp>
    </p:spTree>
    <p:extLst>
      <p:ext uri="{BB962C8B-B14F-4D97-AF65-F5344CB8AC3E}">
        <p14:creationId xmlns:p14="http://schemas.microsoft.com/office/powerpoint/2010/main" val="152378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9818-8747-4D54-B8DC-4D2F7A2C2EDE}"/>
              </a:ext>
            </a:extLst>
          </p:cNvPr>
          <p:cNvSpPr>
            <a:spLocks noGrp="1"/>
          </p:cNvSpPr>
          <p:nvPr>
            <p:ph type="title"/>
          </p:nvPr>
        </p:nvSpPr>
        <p:spPr>
          <a:xfrm>
            <a:off x="677334" y="609600"/>
            <a:ext cx="8596668" cy="1050388"/>
          </a:xfrm>
        </p:spPr>
        <p:txBody>
          <a:bodyPr/>
          <a:lstStyle/>
          <a:p>
            <a:r>
              <a:rPr lang="en-GB" sz="4000" dirty="0">
                <a:solidFill>
                  <a:schemeClr val="tx1"/>
                </a:solidFill>
                <a:latin typeface="Times New Roman" panose="02020603050405020304" pitchFamily="18" charset="0"/>
                <a:ea typeface="+mn-ea"/>
                <a:cs typeface="Times New Roman" panose="02020603050405020304" pitchFamily="18" charset="0"/>
              </a:rPr>
              <a:t>References</a:t>
            </a:r>
            <a:endParaRPr lang="en-IN" sz="4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282E607E-923D-4CA1-9806-A5813CFDEC33}"/>
              </a:ext>
            </a:extLst>
          </p:cNvPr>
          <p:cNvSpPr>
            <a:spLocks noGrp="1"/>
          </p:cNvSpPr>
          <p:nvPr>
            <p:ph idx="1"/>
          </p:nvPr>
        </p:nvSpPr>
        <p:spPr>
          <a:xfrm>
            <a:off x="677334" y="1885071"/>
            <a:ext cx="8596668" cy="4156291"/>
          </a:xfrm>
        </p:spPr>
        <p:txBody>
          <a:bodyPr/>
          <a:lstStyle/>
          <a:p>
            <a:pPr marL="0" indent="0">
              <a:buNone/>
            </a:pPr>
            <a:r>
              <a:rPr lang="en-GB" b="1" dirty="0">
                <a:latin typeface="Times New Roman" panose="02020603050405020304" pitchFamily="18" charset="0"/>
                <a:cs typeface="Times New Roman" panose="02020603050405020304" pitchFamily="18" charset="0"/>
              </a:rPr>
              <a:t>Code Implementation Links:</a:t>
            </a:r>
          </a:p>
          <a:p>
            <a:r>
              <a:rPr lang="en-GB" dirty="0">
                <a:latin typeface="Times New Roman" panose="02020603050405020304" pitchFamily="18" charset="0"/>
                <a:cs typeface="Times New Roman" panose="02020603050405020304" pitchFamily="18" charset="0"/>
              </a:rPr>
              <a:t>https://github.com/HarshSUTD/VerilogLabs/tree/main/project</a:t>
            </a:r>
          </a:p>
          <a:p>
            <a:endParaRPr lang="en-GB" dirty="0">
              <a:latin typeface="Times New Roman" panose="02020603050405020304" pitchFamily="18" charset="0"/>
              <a:cs typeface="Times New Roman" panose="02020603050405020304" pitchFamily="18" charset="0"/>
            </a:endParaRPr>
          </a:p>
          <a:p>
            <a:pPr marL="0" indent="0">
              <a:buNone/>
            </a:pPr>
            <a:r>
              <a:rPr lang="en-GB" b="1" dirty="0">
                <a:latin typeface="Times New Roman" panose="02020603050405020304" pitchFamily="18" charset="0"/>
                <a:cs typeface="Times New Roman" panose="02020603050405020304" pitchFamily="18" charset="0"/>
              </a:rPr>
              <a:t>Links to additional Literature Survey:</a:t>
            </a:r>
          </a:p>
          <a:p>
            <a:r>
              <a:rPr lang="en-IN" b="1" dirty="0">
                <a:latin typeface="Times New Roman" panose="02020603050405020304" pitchFamily="18" charset="0"/>
                <a:cs typeface="Times New Roman" panose="02020603050405020304" pitchFamily="18" charset="0"/>
              </a:rPr>
              <a:t>SF-MMCN: Low-Power Sever Flow Multi-Mode Diffusion Model Accelerator </a:t>
            </a:r>
            <a:r>
              <a:rPr lang="en-GB" dirty="0">
                <a:latin typeface="Times New Roman" panose="02020603050405020304" pitchFamily="18" charset="0"/>
                <a:cs typeface="Times New Roman" panose="02020603050405020304" pitchFamily="18" charset="0"/>
                <a:hlinkClick r:id="rId2"/>
              </a:rPr>
              <a:t>(https://arxiv.org/abs/2403.10542</a:t>
            </a:r>
            <a:r>
              <a:rPr lang="en-GB" dirty="0">
                <a:latin typeface="Times New Roman" panose="02020603050405020304" pitchFamily="18" charset="0"/>
                <a:cs typeface="Times New Roman" panose="02020603050405020304" pitchFamily="18" charset="0"/>
              </a:rPr>
              <a:t>) </a:t>
            </a:r>
          </a:p>
          <a:p>
            <a:r>
              <a:rPr lang="en-GB" b="1" dirty="0">
                <a:latin typeface="Times New Roman" panose="02020603050405020304" pitchFamily="18" charset="0"/>
                <a:cs typeface="Times New Roman" panose="02020603050405020304" pitchFamily="18" charset="0"/>
              </a:rPr>
              <a:t>Hardware Acceleration of LLMs: A comprehensive survey and comparison </a:t>
            </a:r>
            <a:r>
              <a:rPr lang="en-GB"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hlinkClick r:id="rId3"/>
              </a:rPr>
              <a:t>https://arxiv.org/html/2409.03384v1</a:t>
            </a:r>
            <a:r>
              <a:rPr lang="en-IN" dirty="0">
                <a:latin typeface="Times New Roman" panose="02020603050405020304" pitchFamily="18" charset="0"/>
                <a:cs typeface="Times New Roman" panose="02020603050405020304" pitchFamily="18" charset="0"/>
              </a:rPr>
              <a:t>)</a:t>
            </a:r>
          </a:p>
          <a:p>
            <a:r>
              <a:rPr lang="en-GB" b="1" dirty="0">
                <a:latin typeface="Times New Roman" panose="02020603050405020304" pitchFamily="18" charset="0"/>
                <a:cs typeface="Times New Roman" panose="02020603050405020304" pitchFamily="18" charset="0"/>
              </a:rPr>
              <a:t>A Design of Sparse Neural Network Accelerator for Memory Access Optimization (</a:t>
            </a:r>
            <a:r>
              <a:rPr lang="en-IN" dirty="0">
                <a:latin typeface="Times New Roman" panose="02020603050405020304" pitchFamily="18" charset="0"/>
                <a:cs typeface="Times New Roman" panose="02020603050405020304" pitchFamily="18" charset="0"/>
              </a:rPr>
              <a:t>https://ieeexplore.ieee.org/document/9544146)</a:t>
            </a:r>
          </a:p>
        </p:txBody>
      </p:sp>
      <p:sp>
        <p:nvSpPr>
          <p:cNvPr id="4" name="Slide Number Placeholder 3">
            <a:extLst>
              <a:ext uri="{FF2B5EF4-FFF2-40B4-BE49-F238E27FC236}">
                <a16:creationId xmlns:a16="http://schemas.microsoft.com/office/drawing/2014/main" id="{282E681D-DE75-4BF0-845F-9057C56C0793}"/>
              </a:ext>
            </a:extLst>
          </p:cNvPr>
          <p:cNvSpPr>
            <a:spLocks noGrp="1"/>
          </p:cNvSpPr>
          <p:nvPr>
            <p:ph type="sldNum" sz="quarter" idx="12"/>
          </p:nvPr>
        </p:nvSpPr>
        <p:spPr/>
        <p:txBody>
          <a:bodyPr/>
          <a:lstStyle/>
          <a:p>
            <a:fld id="{542FB72E-C1A1-0745-95B5-CFA73B11F517}" type="slidenum">
              <a:rPr lang="en-US" sz="1800" smtClean="0"/>
              <a:t>14</a:t>
            </a:fld>
            <a:endParaRPr lang="en-US" sz="1800" dirty="0"/>
          </a:p>
        </p:txBody>
      </p:sp>
    </p:spTree>
    <p:extLst>
      <p:ext uri="{BB962C8B-B14F-4D97-AF65-F5344CB8AC3E}">
        <p14:creationId xmlns:p14="http://schemas.microsoft.com/office/powerpoint/2010/main" val="366482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7F53B-DF14-7E9F-068E-62EB84FC5B8C}"/>
              </a:ext>
            </a:extLst>
          </p:cNvPr>
          <p:cNvSpPr>
            <a:spLocks noGrp="1"/>
          </p:cNvSpPr>
          <p:nvPr>
            <p:ph idx="1"/>
          </p:nvPr>
        </p:nvSpPr>
        <p:spPr>
          <a:xfrm>
            <a:off x="3008243" y="1648870"/>
            <a:ext cx="6949865" cy="3560260"/>
          </a:xfrm>
        </p:spPr>
        <p:txBody>
          <a:bodyPr anchor="ctr">
            <a:normAutofit/>
          </a:bodyPr>
          <a:lstStyle/>
          <a:p>
            <a:pPr marL="0" indent="0">
              <a:buNone/>
            </a:pPr>
            <a:r>
              <a:rPr lang="en-US" sz="3200" b="1" dirty="0">
                <a:latin typeface="Times New Roman" panose="02020603050405020304" pitchFamily="18" charset="0"/>
                <a:cs typeface="Times New Roman" panose="02020603050405020304" pitchFamily="18" charset="0"/>
              </a:rPr>
              <a:t>THANK YOU</a:t>
            </a:r>
          </a:p>
        </p:txBody>
      </p:sp>
      <p:sp>
        <p:nvSpPr>
          <p:cNvPr id="2" name="Slide Number Placeholder 1">
            <a:extLst>
              <a:ext uri="{FF2B5EF4-FFF2-40B4-BE49-F238E27FC236}">
                <a16:creationId xmlns:a16="http://schemas.microsoft.com/office/drawing/2014/main" id="{7F147577-5A57-410E-9C8F-60B985CFFEB5}"/>
              </a:ext>
            </a:extLst>
          </p:cNvPr>
          <p:cNvSpPr>
            <a:spLocks noGrp="1"/>
          </p:cNvSpPr>
          <p:nvPr>
            <p:ph type="sldNum" sz="quarter" idx="12"/>
          </p:nvPr>
        </p:nvSpPr>
        <p:spPr/>
        <p:txBody>
          <a:bodyPr/>
          <a:lstStyle/>
          <a:p>
            <a:fld id="{542FB72E-C1A1-0745-95B5-CFA73B11F517}" type="slidenum">
              <a:rPr lang="en-US" sz="2000" smtClean="0"/>
              <a:t>15</a:t>
            </a:fld>
            <a:endParaRPr lang="en-US" sz="2000" dirty="0"/>
          </a:p>
        </p:txBody>
      </p:sp>
    </p:spTree>
    <p:extLst>
      <p:ext uri="{BB962C8B-B14F-4D97-AF65-F5344CB8AC3E}">
        <p14:creationId xmlns:p14="http://schemas.microsoft.com/office/powerpoint/2010/main" val="220239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1BCB-8A06-DC67-0279-EC609B6610A8}"/>
              </a:ext>
            </a:extLst>
          </p:cNvPr>
          <p:cNvSpPr>
            <a:spLocks noGrp="1"/>
          </p:cNvSpPr>
          <p:nvPr>
            <p:ph type="title"/>
          </p:nvPr>
        </p:nvSpPr>
        <p:spPr>
          <a:xfrm>
            <a:off x="1043631" y="809898"/>
            <a:ext cx="9942716" cy="1554480"/>
          </a:xfrm>
        </p:spPr>
        <p:txBody>
          <a:bodyPr anchor="ctr">
            <a:normAutofit/>
          </a:bodyPr>
          <a:lstStyle/>
          <a:p>
            <a:r>
              <a:rPr lang="en-US" sz="4400" dirty="0">
                <a:solidFill>
                  <a:schemeClr val="tx1"/>
                </a:solidFill>
                <a:latin typeface="Times New Roman" panose="02020603050405020304" pitchFamily="18" charset="0"/>
                <a:ea typeface="+mn-ea"/>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BC8C2C0-03CB-6F59-80E0-6AFFE71982D5}"/>
              </a:ext>
            </a:extLst>
          </p:cNvPr>
          <p:cNvSpPr>
            <a:spLocks noGrp="1"/>
          </p:cNvSpPr>
          <p:nvPr>
            <p:ph idx="1"/>
          </p:nvPr>
        </p:nvSpPr>
        <p:spPr>
          <a:xfrm>
            <a:off x="1045028" y="2622884"/>
            <a:ext cx="9941319" cy="3862429"/>
          </a:xfrm>
        </p:spPr>
        <p:txBody>
          <a:bodyPr anchor="ctr">
            <a:normAutofit/>
          </a:bodyPr>
          <a:lstStyle/>
          <a:p>
            <a:pPr marL="0" indent="0">
              <a:buNone/>
            </a:pPr>
            <a:r>
              <a:rPr lang="en-US" sz="2400" b="1" dirty="0">
                <a:latin typeface="Times New Roman" panose="02020603050405020304" pitchFamily="18" charset="0"/>
                <a:cs typeface="Times New Roman" panose="02020603050405020304" pitchFamily="18" charset="0"/>
              </a:rPr>
              <a:t>Introduction </a:t>
            </a:r>
          </a:p>
          <a:p>
            <a:pPr marL="0" indent="0">
              <a:buNone/>
            </a:pPr>
            <a:r>
              <a:rPr lang="en-US" sz="2400" b="1" dirty="0">
                <a:latin typeface="Times New Roman" panose="02020603050405020304" pitchFamily="18" charset="0"/>
                <a:cs typeface="Times New Roman" panose="02020603050405020304" pitchFamily="18" charset="0"/>
              </a:rPr>
              <a:t>Background</a:t>
            </a:r>
          </a:p>
          <a:p>
            <a:pPr marL="0" indent="0">
              <a:buNone/>
            </a:pPr>
            <a:r>
              <a:rPr lang="en-US" sz="2400" b="1" dirty="0">
                <a:latin typeface="Times New Roman" panose="02020603050405020304" pitchFamily="18" charset="0"/>
                <a:cs typeface="Times New Roman" panose="02020603050405020304" pitchFamily="18" charset="0"/>
              </a:rPr>
              <a:t>Objective and Motivation</a:t>
            </a:r>
          </a:p>
          <a:p>
            <a:pPr marL="0" indent="0">
              <a:buNone/>
            </a:pPr>
            <a:r>
              <a:rPr lang="en-US" sz="2400" b="1" dirty="0">
                <a:latin typeface="Times New Roman" panose="02020603050405020304" pitchFamily="18" charset="0"/>
                <a:cs typeface="Times New Roman" panose="02020603050405020304" pitchFamily="18" charset="0"/>
              </a:rPr>
              <a:t>Proposed Solution</a:t>
            </a:r>
          </a:p>
          <a:p>
            <a:pPr marL="0" indent="0">
              <a:buNone/>
            </a:pPr>
            <a:r>
              <a:rPr lang="en-US" sz="2400" b="1" dirty="0">
                <a:latin typeface="Times New Roman" panose="02020603050405020304" pitchFamily="18" charset="0"/>
                <a:cs typeface="Times New Roman" panose="02020603050405020304" pitchFamily="18" charset="0"/>
              </a:rPr>
              <a:t>Implementation</a:t>
            </a:r>
          </a:p>
          <a:p>
            <a:pPr marL="0" indent="0">
              <a:buNone/>
            </a:pPr>
            <a:r>
              <a:rPr lang="en-US" sz="2400" b="1" dirty="0">
                <a:latin typeface="Times New Roman" panose="02020603050405020304" pitchFamily="18" charset="0"/>
                <a:cs typeface="Times New Roman" panose="02020603050405020304" pitchFamily="18" charset="0"/>
              </a:rPr>
              <a:t>Results &amp; Analysis</a:t>
            </a:r>
          </a:p>
          <a:p>
            <a:pPr marL="0" indent="0">
              <a:buNone/>
            </a:pPr>
            <a:r>
              <a:rPr lang="en-US" sz="2400" b="1" dirty="0">
                <a:latin typeface="Times New Roman" panose="02020603050405020304" pitchFamily="18" charset="0"/>
                <a:cs typeface="Times New Roman" panose="02020603050405020304" pitchFamily="18" charset="0"/>
              </a:rPr>
              <a:t>Proposed Flow</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12F698D-0BB1-479E-B1DA-6FDBCAD29E71}"/>
              </a:ext>
            </a:extLst>
          </p:cNvPr>
          <p:cNvSpPr>
            <a:spLocks noGrp="1"/>
          </p:cNvSpPr>
          <p:nvPr>
            <p:ph type="sldNum" sz="quarter" idx="12"/>
          </p:nvPr>
        </p:nvSpPr>
        <p:spPr/>
        <p:txBody>
          <a:bodyPr/>
          <a:lstStyle/>
          <a:p>
            <a:r>
              <a:rPr lang="en-US" sz="2000" dirty="0"/>
              <a:t>2</a:t>
            </a:r>
          </a:p>
        </p:txBody>
      </p:sp>
    </p:spTree>
    <p:extLst>
      <p:ext uri="{BB962C8B-B14F-4D97-AF65-F5344CB8AC3E}">
        <p14:creationId xmlns:p14="http://schemas.microsoft.com/office/powerpoint/2010/main" val="2612340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C72B5-1B7F-7646-CA74-47B1A1C9329C}"/>
              </a:ext>
            </a:extLst>
          </p:cNvPr>
          <p:cNvSpPr txBox="1"/>
          <p:nvPr/>
        </p:nvSpPr>
        <p:spPr>
          <a:xfrm>
            <a:off x="553453" y="120163"/>
            <a:ext cx="11187973"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4400" dirty="0">
                <a:latin typeface="Times New Roman" panose="02020603050405020304" pitchFamily="18" charset="0"/>
                <a:cs typeface="Times New Roman" panose="02020603050405020304" pitchFamily="18" charset="0"/>
              </a:rPr>
              <a:t>Introduction</a:t>
            </a:r>
            <a:endParaRPr lang="en-US" sz="4400" dirty="0">
              <a:latin typeface="Times New Roman" panose="02020603050405020304" pitchFamily="18" charset="0"/>
              <a:ea typeface="+mj-ea"/>
              <a:cs typeface="Times New Roman" panose="02020603050405020304" pitchFamily="18" charset="0"/>
            </a:endParaRPr>
          </a:p>
        </p:txBody>
      </p:sp>
      <p:sp>
        <p:nvSpPr>
          <p:cNvPr id="37" name="Content Placeholder 2">
            <a:extLst>
              <a:ext uri="{FF2B5EF4-FFF2-40B4-BE49-F238E27FC236}">
                <a16:creationId xmlns:a16="http://schemas.microsoft.com/office/drawing/2014/main" id="{A0A2C7E5-5F08-A7F3-16D6-2DFDAD77ADFE}"/>
              </a:ext>
            </a:extLst>
          </p:cNvPr>
          <p:cNvSpPr>
            <a:spLocks noGrp="1"/>
          </p:cNvSpPr>
          <p:nvPr>
            <p:ph idx="1"/>
          </p:nvPr>
        </p:nvSpPr>
        <p:spPr>
          <a:xfrm>
            <a:off x="553453" y="1451002"/>
            <a:ext cx="9209525" cy="4316752"/>
          </a:xfrm>
        </p:spPr>
        <p:txBody>
          <a:bodyPr vert="horz" lIns="91440" tIns="45720" rIns="91440" bIns="45720" rtlCol="0">
            <a:normAutofit/>
          </a:bodyPr>
          <a:lstStyle/>
          <a:p>
            <a:r>
              <a:rPr lang="en-GB" sz="2400" dirty="0">
                <a:latin typeface="Times New Roman" panose="02020603050405020304" pitchFamily="18" charset="0"/>
                <a:cs typeface="Times New Roman" panose="02020603050405020304" pitchFamily="18" charset="0"/>
              </a:rPr>
              <a:t>Convolutional Neural Networks (CNNs) are essential in tasks such as image recognition and generative AI, but their computations are resource-intensive</a:t>
            </a:r>
          </a:p>
          <a:p>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hardware accelerator</a:t>
            </a:r>
            <a:r>
              <a:rPr lang="en-GB" sz="2400" dirty="0">
                <a:latin typeface="Times New Roman" panose="02020603050405020304" pitchFamily="18" charset="0"/>
                <a:cs typeface="Times New Roman" panose="02020603050405020304" pitchFamily="18" charset="0"/>
              </a:rPr>
              <a:t> is a special type of computer hardware designed to perform specific tasks faster and more efficiently than general-purpose processors</a:t>
            </a:r>
          </a:p>
          <a:p>
            <a:r>
              <a:rPr lang="en-GB" sz="2400" dirty="0">
                <a:latin typeface="Times New Roman" panose="02020603050405020304" pitchFamily="18" charset="0"/>
                <a:cs typeface="Times New Roman" panose="02020603050405020304" pitchFamily="18" charset="0"/>
              </a:rPr>
              <a:t>In CNNs, hardware accelerators optimize operations like </a:t>
            </a:r>
            <a:r>
              <a:rPr lang="en-GB" sz="2400" b="1" dirty="0">
                <a:latin typeface="Times New Roman" panose="02020603050405020304" pitchFamily="18" charset="0"/>
                <a:cs typeface="Times New Roman" panose="02020603050405020304" pitchFamily="18" charset="0"/>
              </a:rPr>
              <a:t>matrix multiplication</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convolutions </a:t>
            </a:r>
            <a:r>
              <a:rPr lang="en-GB" sz="2400" dirty="0">
                <a:latin typeface="Times New Roman" panose="02020603050405020304" pitchFamily="18" charset="0"/>
                <a:cs typeface="Times New Roman" panose="02020603050405020304" pitchFamily="18" charset="0"/>
              </a:rPr>
              <a:t>to achieve the target of faster computations</a:t>
            </a:r>
          </a:p>
        </p:txBody>
      </p:sp>
      <p:sp>
        <p:nvSpPr>
          <p:cNvPr id="2" name="Slide Number Placeholder 1">
            <a:extLst>
              <a:ext uri="{FF2B5EF4-FFF2-40B4-BE49-F238E27FC236}">
                <a16:creationId xmlns:a16="http://schemas.microsoft.com/office/drawing/2014/main" id="{9DD248EB-A09E-41CB-B1B6-72A1E15EEC93}"/>
              </a:ext>
            </a:extLst>
          </p:cNvPr>
          <p:cNvSpPr>
            <a:spLocks noGrp="1"/>
          </p:cNvSpPr>
          <p:nvPr>
            <p:ph type="sldNum" sz="quarter" idx="12"/>
          </p:nvPr>
        </p:nvSpPr>
        <p:spPr/>
        <p:txBody>
          <a:bodyPr/>
          <a:lstStyle/>
          <a:p>
            <a:fld id="{542FB72E-C1A1-0745-95B5-CFA73B11F517}" type="slidenum">
              <a:rPr lang="en-US" sz="2000" smtClean="0"/>
              <a:t>3</a:t>
            </a:fld>
            <a:endParaRPr lang="en-US" sz="2000" dirty="0"/>
          </a:p>
        </p:txBody>
      </p:sp>
    </p:spTree>
    <p:extLst>
      <p:ext uri="{BB962C8B-B14F-4D97-AF65-F5344CB8AC3E}">
        <p14:creationId xmlns:p14="http://schemas.microsoft.com/office/powerpoint/2010/main" val="304532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C665C-4D6D-C8E2-7A13-40474B3AB4EB}"/>
              </a:ext>
            </a:extLst>
          </p:cNvPr>
          <p:cNvSpPr>
            <a:spLocks noGrp="1"/>
          </p:cNvSpPr>
          <p:nvPr>
            <p:ph idx="1"/>
          </p:nvPr>
        </p:nvSpPr>
        <p:spPr>
          <a:xfrm>
            <a:off x="514374" y="1405545"/>
            <a:ext cx="4966098" cy="4685765"/>
          </a:xfrm>
        </p:spPr>
        <p:txBody>
          <a:bodyPr anchor="t">
            <a:noAutofit/>
          </a:bodyPr>
          <a:lstStyle/>
          <a:p>
            <a:r>
              <a:rPr lang="en-GB" sz="2000" dirty="0">
                <a:latin typeface="Times New Roman" panose="02020603050405020304" pitchFamily="18" charset="0"/>
                <a:cs typeface="Times New Roman" panose="02020603050405020304" pitchFamily="18" charset="0"/>
              </a:rPr>
              <a:t>Traditional CNN accelerators struggle with high power consumption, inefficiency in parallel processing, and large silicon area </a:t>
            </a:r>
          </a:p>
          <a:p>
            <a:r>
              <a:rPr lang="en-GB" sz="2000" dirty="0">
                <a:latin typeface="Times New Roman" panose="02020603050405020304" pitchFamily="18" charset="0"/>
                <a:cs typeface="Times New Roman" panose="02020603050405020304" pitchFamily="18" charset="0"/>
              </a:rPr>
              <a:t>Therefore, there is a need for optimization of such accelerators to enhance the chip performance.</a:t>
            </a:r>
          </a:p>
          <a:p>
            <a:r>
              <a:rPr lang="en-GB" sz="2000" dirty="0">
                <a:latin typeface="Times New Roman" panose="02020603050405020304" pitchFamily="18" charset="0"/>
                <a:cs typeface="Times New Roman" panose="02020603050405020304" pitchFamily="18" charset="0"/>
              </a:rPr>
              <a:t>A CNN accelerator, </a:t>
            </a:r>
            <a:r>
              <a:rPr lang="en-GB" sz="2000" b="1" dirty="0">
                <a:latin typeface="Times New Roman" panose="02020603050405020304" pitchFamily="18" charset="0"/>
                <a:cs typeface="Times New Roman" panose="02020603050405020304" pitchFamily="18" charset="0"/>
              </a:rPr>
              <a:t>Server Flow Multi-Mode CNN</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SF-MMCN</a:t>
            </a:r>
            <a:r>
              <a:rPr lang="en-GB" sz="2000" dirty="0">
                <a:latin typeface="Times New Roman" panose="02020603050405020304" pitchFamily="18" charset="0"/>
                <a:cs typeface="Times New Roman" panose="02020603050405020304" pitchFamily="18" charset="0"/>
              </a:rPr>
              <a:t>) is designed to address the challenge.</a:t>
            </a:r>
          </a:p>
          <a:p>
            <a:r>
              <a:rPr lang="en-GB" sz="2000" dirty="0">
                <a:latin typeface="Times New Roman" panose="02020603050405020304" pitchFamily="18" charset="0"/>
                <a:cs typeface="Times New Roman" panose="02020603050405020304" pitchFamily="18" charset="0"/>
              </a:rPr>
              <a:t>SF-MMCN consists of multiple </a:t>
            </a:r>
            <a:r>
              <a:rPr lang="en-GB" sz="2000" b="1" dirty="0">
                <a:latin typeface="Times New Roman" panose="02020603050405020304" pitchFamily="18" charset="0"/>
                <a:cs typeface="Times New Roman" panose="02020603050405020304" pitchFamily="18" charset="0"/>
              </a:rPr>
              <a:t>Processing Elements(PE) </a:t>
            </a:r>
            <a:r>
              <a:rPr lang="en-GB" sz="2000" dirty="0">
                <a:latin typeface="Times New Roman" panose="02020603050405020304" pitchFamily="18" charset="0"/>
                <a:cs typeface="Times New Roman" panose="02020603050405020304" pitchFamily="18" charset="0"/>
              </a:rPr>
              <a:t>connected in a server-like structure</a:t>
            </a:r>
          </a:p>
          <a:p>
            <a:endParaRPr lang="en-GB"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8F315C0-3AC3-4F84-832C-ACA17DFCE953}"/>
              </a:ext>
            </a:extLst>
          </p:cNvPr>
          <p:cNvSpPr txBox="1"/>
          <p:nvPr/>
        </p:nvSpPr>
        <p:spPr>
          <a:xfrm>
            <a:off x="514374" y="374628"/>
            <a:ext cx="8242852"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Background</a:t>
            </a:r>
          </a:p>
        </p:txBody>
      </p:sp>
      <p:sp>
        <p:nvSpPr>
          <p:cNvPr id="4" name="TextBox 3">
            <a:extLst>
              <a:ext uri="{FF2B5EF4-FFF2-40B4-BE49-F238E27FC236}">
                <a16:creationId xmlns:a16="http://schemas.microsoft.com/office/drawing/2014/main" id="{8E9FB9FC-D9AF-4583-929A-C6253AC8FC4D}"/>
              </a:ext>
            </a:extLst>
          </p:cNvPr>
          <p:cNvSpPr txBox="1"/>
          <p:nvPr/>
        </p:nvSpPr>
        <p:spPr>
          <a:xfrm>
            <a:off x="5945820" y="5281040"/>
            <a:ext cx="3535804" cy="646331"/>
          </a:xfrm>
          <a:prstGeom prst="rect">
            <a:avLst/>
          </a:prstGeom>
          <a:noFill/>
        </p:spPr>
        <p:txBody>
          <a:bodyPr wrap="square" rtlCol="0">
            <a:spAutoFit/>
          </a:bodyPr>
          <a:lstStyle/>
          <a:p>
            <a:r>
              <a:rPr lang="en-GB" dirty="0"/>
              <a:t>Figure 1. Server Flow Multi-Mode CNN (SF-MMCN) structure</a:t>
            </a:r>
            <a:endParaRPr lang="en-IN" dirty="0"/>
          </a:p>
        </p:txBody>
      </p:sp>
      <p:sp>
        <p:nvSpPr>
          <p:cNvPr id="6" name="Slide Number Placeholder 5">
            <a:extLst>
              <a:ext uri="{FF2B5EF4-FFF2-40B4-BE49-F238E27FC236}">
                <a16:creationId xmlns:a16="http://schemas.microsoft.com/office/drawing/2014/main" id="{F120FD5C-8279-4883-8922-BC91769E41CC}"/>
              </a:ext>
            </a:extLst>
          </p:cNvPr>
          <p:cNvSpPr>
            <a:spLocks noGrp="1"/>
          </p:cNvSpPr>
          <p:nvPr>
            <p:ph type="sldNum" sz="quarter" idx="12"/>
          </p:nvPr>
        </p:nvSpPr>
        <p:spPr>
          <a:xfrm>
            <a:off x="7893184" y="6393915"/>
            <a:ext cx="683339" cy="365125"/>
          </a:xfrm>
        </p:spPr>
        <p:txBody>
          <a:bodyPr/>
          <a:lstStyle/>
          <a:p>
            <a:fld id="{542FB72E-C1A1-0745-95B5-CFA73B11F517}" type="slidenum">
              <a:rPr lang="en-US" sz="2000" smtClean="0"/>
              <a:t>4</a:t>
            </a:fld>
            <a:endParaRPr lang="en-US" sz="2000" dirty="0"/>
          </a:p>
        </p:txBody>
      </p:sp>
      <p:pic>
        <p:nvPicPr>
          <p:cNvPr id="7" name="Picture 6">
            <a:extLst>
              <a:ext uri="{FF2B5EF4-FFF2-40B4-BE49-F238E27FC236}">
                <a16:creationId xmlns:a16="http://schemas.microsoft.com/office/drawing/2014/main" id="{95A97581-A3A2-42BB-9B0E-62C66826C458}"/>
              </a:ext>
            </a:extLst>
          </p:cNvPr>
          <p:cNvPicPr>
            <a:picLocks noChangeAspect="1"/>
          </p:cNvPicPr>
          <p:nvPr/>
        </p:nvPicPr>
        <p:blipFill>
          <a:blip r:embed="rId2"/>
          <a:stretch>
            <a:fillRect/>
          </a:stretch>
        </p:blipFill>
        <p:spPr>
          <a:xfrm>
            <a:off x="5838532" y="354905"/>
            <a:ext cx="4302934" cy="4906412"/>
          </a:xfrm>
          <a:prstGeom prst="rect">
            <a:avLst/>
          </a:prstGeom>
        </p:spPr>
      </p:pic>
      <p:sp>
        <p:nvSpPr>
          <p:cNvPr id="5" name="Rectangle 4">
            <a:extLst>
              <a:ext uri="{FF2B5EF4-FFF2-40B4-BE49-F238E27FC236}">
                <a16:creationId xmlns:a16="http://schemas.microsoft.com/office/drawing/2014/main" id="{1F0BEFF9-2EE6-4A3D-A660-713671527D29}"/>
              </a:ext>
            </a:extLst>
          </p:cNvPr>
          <p:cNvSpPr/>
          <p:nvPr/>
        </p:nvSpPr>
        <p:spPr>
          <a:xfrm>
            <a:off x="3259016" y="6001417"/>
            <a:ext cx="6096000" cy="461665"/>
          </a:xfrm>
          <a:prstGeom prst="rect">
            <a:avLst/>
          </a:prstGeom>
        </p:spPr>
        <p:txBody>
          <a:bodyPr>
            <a:spAutoFit/>
          </a:bodyPr>
          <a:lstStyle/>
          <a:p>
            <a:r>
              <a:rPr lang="en-IN" sz="1200" b="1" i="1" dirty="0">
                <a:latin typeface="Times New Roman" panose="02020603050405020304" pitchFamily="18" charset="0"/>
                <a:cs typeface="Times New Roman" panose="02020603050405020304" pitchFamily="18" charset="0"/>
              </a:rPr>
              <a:t>Source: Hsu et al., (2024) SF-MMCN: Low-Power Sever Flow Multi-Mode Diffusion Model Accelerator</a:t>
            </a:r>
            <a:r>
              <a:rPr lang="en-GB" sz="1200" b="1" i="1" dirty="0">
                <a:latin typeface="Times New Roman" panose="02020603050405020304" pitchFamily="18" charset="0"/>
                <a:cs typeface="Times New Roman" panose="02020603050405020304" pitchFamily="18" charset="0"/>
                <a:hlinkClick r:id="rId3"/>
              </a:rPr>
              <a:t>(https://arxiv.org/abs/2403.10542</a:t>
            </a:r>
            <a:r>
              <a:rPr lang="en-GB" sz="1200" b="1"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7386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4CB-FB4A-1704-B529-3D6F1AE28306}"/>
              </a:ext>
            </a:extLst>
          </p:cNvPr>
          <p:cNvSpPr>
            <a:spLocks noGrp="1"/>
          </p:cNvSpPr>
          <p:nvPr>
            <p:ph type="title"/>
          </p:nvPr>
        </p:nvSpPr>
        <p:spPr>
          <a:xfrm>
            <a:off x="947247" y="342501"/>
            <a:ext cx="9984615" cy="951727"/>
          </a:xfrm>
        </p:spPr>
        <p:txBody>
          <a:bodyPr>
            <a:normAutofit/>
          </a:bodyPr>
          <a:lstStyle/>
          <a:p>
            <a:r>
              <a:rPr lang="en-IN" sz="4400" cap="none" dirty="0">
                <a:solidFill>
                  <a:schemeClr val="tx1"/>
                </a:solidFill>
                <a:latin typeface="Times New Roman" panose="02020603050405020304" pitchFamily="18" charset="0"/>
                <a:ea typeface="+mn-ea"/>
                <a:cs typeface="Times New Roman" panose="02020603050405020304" pitchFamily="18" charset="0"/>
              </a:rPr>
              <a:t>Objective</a:t>
            </a:r>
            <a:endParaRPr lang="en-US" sz="4400" cap="none" dirty="0">
              <a:solidFill>
                <a:schemeClr val="tx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9A44530E-B01F-A641-D751-2A396FACE5FF}"/>
              </a:ext>
            </a:extLst>
          </p:cNvPr>
          <p:cNvSpPr>
            <a:spLocks noGrp="1"/>
          </p:cNvSpPr>
          <p:nvPr>
            <p:ph idx="1"/>
          </p:nvPr>
        </p:nvSpPr>
        <p:spPr>
          <a:xfrm>
            <a:off x="836722" y="1477108"/>
            <a:ext cx="5109135" cy="4473526"/>
          </a:xfrm>
        </p:spPr>
        <p:txBody>
          <a:bodyPr anchor="t">
            <a:noAutofit/>
          </a:bodyPr>
          <a:lstStyle/>
          <a:p>
            <a:r>
              <a:rPr lang="en-GB" sz="2400" dirty="0">
                <a:latin typeface="Times New Roman" panose="02020603050405020304" pitchFamily="18" charset="0"/>
                <a:cs typeface="Times New Roman" panose="02020603050405020304" pitchFamily="18" charset="0"/>
              </a:rPr>
              <a:t>The current Processing Element unit consists of a multiplier-accumulator structure (MAC). It is provided with a zero gate unit which helps in skipping zero inputs.</a:t>
            </a:r>
          </a:p>
          <a:p>
            <a:r>
              <a:rPr lang="en-GB" sz="2400" dirty="0">
                <a:latin typeface="Times New Roman" panose="02020603050405020304" pitchFamily="18" charset="0"/>
                <a:cs typeface="Times New Roman" panose="02020603050405020304" pitchFamily="18" charset="0"/>
              </a:rPr>
              <a:t>The objective is to enhance the zero skipping operation to include pattern-based skipping by implementing a sparse input detection circuit</a:t>
            </a:r>
          </a:p>
        </p:txBody>
      </p:sp>
      <p:sp>
        <p:nvSpPr>
          <p:cNvPr id="4" name="Slide Number Placeholder 3">
            <a:extLst>
              <a:ext uri="{FF2B5EF4-FFF2-40B4-BE49-F238E27FC236}">
                <a16:creationId xmlns:a16="http://schemas.microsoft.com/office/drawing/2014/main" id="{EC1D152F-C10E-46D2-B047-FD1C71DD6DDE}"/>
              </a:ext>
            </a:extLst>
          </p:cNvPr>
          <p:cNvSpPr>
            <a:spLocks noGrp="1"/>
          </p:cNvSpPr>
          <p:nvPr>
            <p:ph type="sldNum" sz="quarter" idx="12"/>
          </p:nvPr>
        </p:nvSpPr>
        <p:spPr/>
        <p:txBody>
          <a:bodyPr/>
          <a:lstStyle/>
          <a:p>
            <a:fld id="{542FB72E-C1A1-0745-95B5-CFA73B11F517}" type="slidenum">
              <a:rPr lang="en-US" sz="2000" smtClean="0"/>
              <a:t>5</a:t>
            </a:fld>
            <a:endParaRPr lang="en-US" sz="2000" dirty="0"/>
          </a:p>
        </p:txBody>
      </p:sp>
      <p:pic>
        <p:nvPicPr>
          <p:cNvPr id="5" name="Picture 4">
            <a:extLst>
              <a:ext uri="{FF2B5EF4-FFF2-40B4-BE49-F238E27FC236}">
                <a16:creationId xmlns:a16="http://schemas.microsoft.com/office/drawing/2014/main" id="{BF937956-CB16-47AC-BC7F-6E0C44C7FA7A}"/>
              </a:ext>
            </a:extLst>
          </p:cNvPr>
          <p:cNvPicPr>
            <a:picLocks noChangeAspect="1"/>
          </p:cNvPicPr>
          <p:nvPr/>
        </p:nvPicPr>
        <p:blipFill>
          <a:blip r:embed="rId2"/>
          <a:stretch>
            <a:fillRect/>
          </a:stretch>
        </p:blipFill>
        <p:spPr>
          <a:xfrm>
            <a:off x="5939554" y="1691094"/>
            <a:ext cx="4685719" cy="3405926"/>
          </a:xfrm>
          <a:prstGeom prst="rect">
            <a:avLst/>
          </a:prstGeom>
        </p:spPr>
      </p:pic>
      <p:sp>
        <p:nvSpPr>
          <p:cNvPr id="6" name="Rectangle 5">
            <a:extLst>
              <a:ext uri="{FF2B5EF4-FFF2-40B4-BE49-F238E27FC236}">
                <a16:creationId xmlns:a16="http://schemas.microsoft.com/office/drawing/2014/main" id="{B877E73F-8322-4F4A-99A8-D11460D47560}"/>
              </a:ext>
            </a:extLst>
          </p:cNvPr>
          <p:cNvSpPr/>
          <p:nvPr/>
        </p:nvSpPr>
        <p:spPr>
          <a:xfrm>
            <a:off x="6096000" y="4922859"/>
            <a:ext cx="3612409" cy="646331"/>
          </a:xfrm>
          <a:prstGeom prst="rect">
            <a:avLst/>
          </a:prstGeom>
        </p:spPr>
        <p:txBody>
          <a:bodyPr wrap="square">
            <a:spAutoFit/>
          </a:bodyPr>
          <a:lstStyle/>
          <a:p>
            <a:r>
              <a:rPr lang="en-GB" dirty="0"/>
              <a:t>Figure 2. Processing Element Structure</a:t>
            </a:r>
            <a:endParaRPr lang="en-IN" dirty="0"/>
          </a:p>
        </p:txBody>
      </p:sp>
      <p:sp>
        <p:nvSpPr>
          <p:cNvPr id="7" name="Rectangle 6">
            <a:extLst>
              <a:ext uri="{FF2B5EF4-FFF2-40B4-BE49-F238E27FC236}">
                <a16:creationId xmlns:a16="http://schemas.microsoft.com/office/drawing/2014/main" id="{6AA947F0-F40A-4AE8-91B0-3D86614B56EC}"/>
              </a:ext>
            </a:extLst>
          </p:cNvPr>
          <p:cNvSpPr/>
          <p:nvPr/>
        </p:nvSpPr>
        <p:spPr>
          <a:xfrm>
            <a:off x="3391289" y="5702955"/>
            <a:ext cx="6096000" cy="461665"/>
          </a:xfrm>
          <a:prstGeom prst="rect">
            <a:avLst/>
          </a:prstGeom>
        </p:spPr>
        <p:txBody>
          <a:bodyPr>
            <a:spAutoFit/>
          </a:bodyPr>
          <a:lstStyle/>
          <a:p>
            <a:r>
              <a:rPr lang="en-IN" sz="1200" b="1" i="1" dirty="0">
                <a:latin typeface="Times New Roman" panose="02020603050405020304" pitchFamily="18" charset="0"/>
                <a:cs typeface="Times New Roman" panose="02020603050405020304" pitchFamily="18" charset="0"/>
              </a:rPr>
              <a:t>Source: Hsu et al., (2024) SF-MMCN: Low-Power Sever Flow Multi-Mode Diffusion Model Accelerator</a:t>
            </a:r>
            <a:r>
              <a:rPr lang="en-GB" sz="1200" b="1" i="1" dirty="0">
                <a:latin typeface="Times New Roman" panose="02020603050405020304" pitchFamily="18" charset="0"/>
                <a:cs typeface="Times New Roman" panose="02020603050405020304" pitchFamily="18" charset="0"/>
                <a:hlinkClick r:id="rId3"/>
              </a:rPr>
              <a:t>(https://arxiv.org/abs/2403.10542</a:t>
            </a:r>
            <a:r>
              <a:rPr lang="en-GB" sz="1200" b="1"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5017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C083-DA3A-4C3F-93D4-633AA8C8D350}"/>
              </a:ext>
            </a:extLst>
          </p:cNvPr>
          <p:cNvSpPr>
            <a:spLocks noGrp="1"/>
          </p:cNvSpPr>
          <p:nvPr>
            <p:ph type="title"/>
          </p:nvPr>
        </p:nvSpPr>
        <p:spPr>
          <a:xfrm>
            <a:off x="677334" y="409101"/>
            <a:ext cx="8596668" cy="811237"/>
          </a:xfrm>
        </p:spPr>
        <p:txBody>
          <a:bodyPr/>
          <a:lstStyle/>
          <a:p>
            <a:r>
              <a:rPr lang="en-GB" sz="4000" dirty="0">
                <a:solidFill>
                  <a:schemeClr val="tx1"/>
                </a:solidFill>
                <a:latin typeface="Times New Roman" panose="02020603050405020304" pitchFamily="18" charset="0"/>
                <a:ea typeface="+mn-ea"/>
                <a:cs typeface="Times New Roman" panose="02020603050405020304" pitchFamily="18" charset="0"/>
              </a:rPr>
              <a:t>Motivation</a:t>
            </a:r>
            <a:endParaRPr lang="en-IN" sz="4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Slide Number Placeholder 2">
            <a:extLst>
              <a:ext uri="{FF2B5EF4-FFF2-40B4-BE49-F238E27FC236}">
                <a16:creationId xmlns:a16="http://schemas.microsoft.com/office/drawing/2014/main" id="{A7E7E457-01CE-405F-87B2-41DD449BE02B}"/>
              </a:ext>
            </a:extLst>
          </p:cNvPr>
          <p:cNvSpPr>
            <a:spLocks noGrp="1"/>
          </p:cNvSpPr>
          <p:nvPr>
            <p:ph type="sldNum" sz="quarter" idx="12"/>
          </p:nvPr>
        </p:nvSpPr>
        <p:spPr/>
        <p:txBody>
          <a:bodyPr/>
          <a:lstStyle/>
          <a:p>
            <a:fld id="{542FB72E-C1A1-0745-95B5-CFA73B11F517}" type="slidenum">
              <a:rPr lang="en-US" sz="1800" smtClean="0"/>
              <a:t>6</a:t>
            </a:fld>
            <a:endParaRPr lang="en-US" sz="1800" dirty="0"/>
          </a:p>
        </p:txBody>
      </p:sp>
      <p:graphicFrame>
        <p:nvGraphicFramePr>
          <p:cNvPr id="4" name="Table 3">
            <a:extLst>
              <a:ext uri="{FF2B5EF4-FFF2-40B4-BE49-F238E27FC236}">
                <a16:creationId xmlns:a16="http://schemas.microsoft.com/office/drawing/2014/main" id="{26A99BF0-9878-492B-A823-E118708747FE}"/>
              </a:ext>
            </a:extLst>
          </p:cNvPr>
          <p:cNvGraphicFramePr>
            <a:graphicFrameLocks noGrp="1"/>
          </p:cNvGraphicFramePr>
          <p:nvPr>
            <p:extLst>
              <p:ext uri="{D42A27DB-BD31-4B8C-83A1-F6EECF244321}">
                <p14:modId xmlns:p14="http://schemas.microsoft.com/office/powerpoint/2010/main" val="2460838419"/>
              </p:ext>
            </p:extLst>
          </p:nvPr>
        </p:nvGraphicFramePr>
        <p:xfrm>
          <a:off x="824386" y="1506059"/>
          <a:ext cx="8449617" cy="4472304"/>
        </p:xfrm>
        <a:graphic>
          <a:graphicData uri="http://schemas.openxmlformats.org/drawingml/2006/table">
            <a:tbl>
              <a:tblPr firstRow="1" bandRow="1">
                <a:tableStyleId>{9D7B26C5-4107-4FEC-AEDC-1716B250A1EF}</a:tableStyleId>
              </a:tblPr>
              <a:tblGrid>
                <a:gridCol w="2816539">
                  <a:extLst>
                    <a:ext uri="{9D8B030D-6E8A-4147-A177-3AD203B41FA5}">
                      <a16:colId xmlns:a16="http://schemas.microsoft.com/office/drawing/2014/main" val="294368968"/>
                    </a:ext>
                  </a:extLst>
                </a:gridCol>
                <a:gridCol w="2816539">
                  <a:extLst>
                    <a:ext uri="{9D8B030D-6E8A-4147-A177-3AD203B41FA5}">
                      <a16:colId xmlns:a16="http://schemas.microsoft.com/office/drawing/2014/main" val="2781618693"/>
                    </a:ext>
                  </a:extLst>
                </a:gridCol>
                <a:gridCol w="2816539">
                  <a:extLst>
                    <a:ext uri="{9D8B030D-6E8A-4147-A177-3AD203B41FA5}">
                      <a16:colId xmlns:a16="http://schemas.microsoft.com/office/drawing/2014/main" val="331268045"/>
                    </a:ext>
                  </a:extLst>
                </a:gridCol>
              </a:tblGrid>
              <a:tr h="343156">
                <a:tc>
                  <a:txBody>
                    <a:bodyPr/>
                    <a:lstStyle/>
                    <a:p>
                      <a:r>
                        <a:rPr lang="en-GB" dirty="0">
                          <a:latin typeface="Times New Roman" panose="02020603050405020304" pitchFamily="18" charset="0"/>
                          <a:cs typeface="Times New Roman" panose="02020603050405020304" pitchFamily="18" charset="0"/>
                        </a:rPr>
                        <a:t>Paper Title</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Remark</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Relevance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2595419"/>
                  </a:ext>
                </a:extLst>
              </a:tr>
              <a:tr h="1607661">
                <a:tc>
                  <a:txBody>
                    <a:bodyPr/>
                    <a:lstStyle/>
                    <a:p>
                      <a:r>
                        <a:rPr lang="en-GB" dirty="0">
                          <a:latin typeface="Times New Roman" panose="02020603050405020304" pitchFamily="18" charset="0"/>
                          <a:cs typeface="Times New Roman" panose="02020603050405020304" pitchFamily="18" charset="0"/>
                        </a:rPr>
                        <a:t>Xu et al. (2023) Accelerating Convolutional Neural Network by exploiting sparsity on GPUs</a:t>
                      </a:r>
                    </a:p>
                    <a:p>
                      <a:r>
                        <a:rPr lang="en-GB" dirty="0">
                          <a:latin typeface="Times New Roman" panose="02020603050405020304" pitchFamily="18" charset="0"/>
                          <a:cs typeface="Times New Roman" panose="02020603050405020304" pitchFamily="18" charset="0"/>
                        </a:rPr>
                        <a:t>(https://dl.acm.org/doi/10.1145/3600092)</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New parallel strategy to avoid redundant computation of zero values</a:t>
                      </a:r>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Achieves more than 1.5x performance for all the models tested in the study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149756"/>
                  </a:ext>
                </a:extLst>
              </a:tr>
              <a:tr h="23691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Nair et al. (2024) </a:t>
                      </a:r>
                      <a:r>
                        <a:rPr lang="en-GB" dirty="0" err="1">
                          <a:latin typeface="Times New Roman" panose="02020603050405020304" pitchFamily="18" charset="0"/>
                          <a:cs typeface="Times New Roman" panose="02020603050405020304" pitchFamily="18" charset="0"/>
                        </a:rPr>
                        <a:t>OzMAC</a:t>
                      </a:r>
                      <a:r>
                        <a:rPr lang="en-GB" dirty="0">
                          <a:latin typeface="Times New Roman" panose="02020603050405020304" pitchFamily="18" charset="0"/>
                          <a:cs typeface="Times New Roman" panose="02020603050405020304" pitchFamily="18" charset="0"/>
                        </a:rPr>
                        <a:t>: </a:t>
                      </a:r>
                      <a:r>
                        <a:rPr lang="en-GB" sz="1800" kern="1200" dirty="0">
                          <a:effectLst/>
                          <a:latin typeface="Times New Roman" panose="02020603050405020304" pitchFamily="18" charset="0"/>
                          <a:cs typeface="Times New Roman" panose="02020603050405020304" pitchFamily="18" charset="0"/>
                        </a:rPr>
                        <a:t>An Energy-Efficient Sparsity-Exploiting Multiply-Accumulate-Unit Design for DL Inference</a:t>
                      </a:r>
                    </a:p>
                    <a:p>
                      <a:r>
                        <a:rPr lang="en-GB" dirty="0">
                          <a:latin typeface="Times New Roman" panose="02020603050405020304" pitchFamily="18" charset="0"/>
                          <a:cs typeface="Times New Roman" panose="02020603050405020304" pitchFamily="18" charset="0"/>
                        </a:rPr>
                        <a:t>(https://arxiv.org/html/2402.19376v1)</a:t>
                      </a:r>
                      <a:endParaRPr lang="en-IN" dirty="0">
                        <a:latin typeface="Times New Roman" panose="02020603050405020304" pitchFamily="18" charset="0"/>
                        <a:cs typeface="Times New Roman" panose="02020603050405020304" pitchFamily="18" charset="0"/>
                      </a:endParaRPr>
                    </a:p>
                  </a:txBody>
                  <a:tcPr/>
                </a:tc>
                <a:tc>
                  <a:txBody>
                    <a:bodyPr/>
                    <a:lstStyle/>
                    <a:p>
                      <a:r>
                        <a:rPr lang="en-GB" sz="1800" kern="1200" dirty="0">
                          <a:effectLst/>
                          <a:latin typeface="Times New Roman" panose="02020603050405020304" pitchFamily="18" charset="0"/>
                          <a:cs typeface="Times New Roman" panose="02020603050405020304" pitchFamily="18" charset="0"/>
                        </a:rPr>
                        <a:t>The proposed architecture, called </a:t>
                      </a:r>
                      <a:r>
                        <a:rPr lang="en-GB" sz="1800" kern="1200" dirty="0" err="1">
                          <a:effectLst/>
                          <a:latin typeface="Times New Roman" panose="02020603050405020304" pitchFamily="18" charset="0"/>
                          <a:cs typeface="Times New Roman" panose="02020603050405020304" pitchFamily="18" charset="0"/>
                        </a:rPr>
                        <a:t>OzMAC</a:t>
                      </a:r>
                      <a:r>
                        <a:rPr lang="en-GB" sz="1800" kern="1200" dirty="0">
                          <a:effectLst/>
                          <a:latin typeface="Times New Roman" panose="02020603050405020304" pitchFamily="18" charset="0"/>
                          <a:cs typeface="Times New Roman" panose="02020603050405020304" pitchFamily="18" charset="0"/>
                        </a:rPr>
                        <a:t> (Omit-zero-MAC), skips over zeros within a binary input value and performs simple shift-and-add-based compute in place of expensive multipliers</a:t>
                      </a:r>
                      <a:endParaRPr lang="en-IN" dirty="0">
                        <a:latin typeface="Times New Roman" panose="02020603050405020304" pitchFamily="18" charset="0"/>
                        <a:cs typeface="Times New Roman" panose="02020603050405020304" pitchFamily="18" charset="0"/>
                      </a:endParaRPr>
                    </a:p>
                  </a:txBody>
                  <a:tcPr/>
                </a:tc>
                <a:tc>
                  <a:txBody>
                    <a:bodyPr/>
                    <a:lstStyle/>
                    <a:p>
                      <a:r>
                        <a:rPr lang="en-GB" sz="1800" kern="1200" dirty="0">
                          <a:effectLst/>
                          <a:latin typeface="Times New Roman" panose="02020603050405020304" pitchFamily="18" charset="0"/>
                          <a:cs typeface="Times New Roman" panose="02020603050405020304" pitchFamily="18" charset="0"/>
                        </a:rPr>
                        <a:t>8-bit </a:t>
                      </a:r>
                      <a:r>
                        <a:rPr lang="en-GB" sz="1800" kern="1200" dirty="0" err="1">
                          <a:effectLst/>
                          <a:latin typeface="Times New Roman" panose="02020603050405020304" pitchFamily="18" charset="0"/>
                          <a:cs typeface="Times New Roman" panose="02020603050405020304" pitchFamily="18" charset="0"/>
                        </a:rPr>
                        <a:t>OzMAC</a:t>
                      </a:r>
                      <a:r>
                        <a:rPr lang="en-GB" sz="1800" kern="1200" dirty="0">
                          <a:effectLst/>
                          <a:latin typeface="Times New Roman" panose="02020603050405020304" pitchFamily="18" charset="0"/>
                          <a:cs typeface="Times New Roman" panose="02020603050405020304" pitchFamily="18" charset="0"/>
                        </a:rPr>
                        <a:t> improves all three metrics of area, power, and energy significantly by 21%, 70%, and 28%, respectively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0633613"/>
                  </a:ext>
                </a:extLst>
              </a:tr>
            </a:tbl>
          </a:graphicData>
        </a:graphic>
      </p:graphicFrame>
    </p:spTree>
    <p:extLst>
      <p:ext uri="{BB962C8B-B14F-4D97-AF65-F5344CB8AC3E}">
        <p14:creationId xmlns:p14="http://schemas.microsoft.com/office/powerpoint/2010/main" val="103279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9818-8747-4D54-B8DC-4D2F7A2C2EDE}"/>
              </a:ext>
            </a:extLst>
          </p:cNvPr>
          <p:cNvSpPr>
            <a:spLocks noGrp="1"/>
          </p:cNvSpPr>
          <p:nvPr>
            <p:ph type="title"/>
          </p:nvPr>
        </p:nvSpPr>
        <p:spPr>
          <a:xfrm>
            <a:off x="677334" y="609600"/>
            <a:ext cx="8596668" cy="1320800"/>
          </a:xfrm>
        </p:spPr>
        <p:txBody>
          <a:bodyPr/>
          <a:lstStyle/>
          <a:p>
            <a:r>
              <a:rPr lang="en-GB" sz="4000" dirty="0">
                <a:solidFill>
                  <a:schemeClr val="tx1"/>
                </a:solidFill>
                <a:latin typeface="Times New Roman" panose="02020603050405020304" pitchFamily="18" charset="0"/>
                <a:ea typeface="+mn-ea"/>
                <a:cs typeface="Times New Roman" panose="02020603050405020304" pitchFamily="18" charset="0"/>
              </a:rPr>
              <a:t>Proposed Solution</a:t>
            </a:r>
            <a:endParaRPr lang="en-IN" sz="4000" dirty="0">
              <a:solidFill>
                <a:schemeClr val="tx1"/>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2E681D-DE75-4BF0-845F-9057C56C0793}"/>
              </a:ext>
            </a:extLst>
          </p:cNvPr>
          <p:cNvSpPr>
            <a:spLocks noGrp="1"/>
          </p:cNvSpPr>
          <p:nvPr>
            <p:ph type="sldNum" sz="quarter" idx="12"/>
          </p:nvPr>
        </p:nvSpPr>
        <p:spPr/>
        <p:txBody>
          <a:bodyPr/>
          <a:lstStyle/>
          <a:p>
            <a:fld id="{542FB72E-C1A1-0745-95B5-CFA73B11F517}" type="slidenum">
              <a:rPr lang="en-US" sz="1800" smtClean="0"/>
              <a:t>7</a:t>
            </a:fld>
            <a:endParaRPr lang="en-US" sz="1800" dirty="0"/>
          </a:p>
        </p:txBody>
      </p:sp>
      <p:sp>
        <p:nvSpPr>
          <p:cNvPr id="9" name="Rectangle 8">
            <a:extLst>
              <a:ext uri="{FF2B5EF4-FFF2-40B4-BE49-F238E27FC236}">
                <a16:creationId xmlns:a16="http://schemas.microsoft.com/office/drawing/2014/main" id="{72D93194-81B1-4ECF-84B4-36F01BFF69D0}"/>
              </a:ext>
            </a:extLst>
          </p:cNvPr>
          <p:cNvSpPr/>
          <p:nvPr/>
        </p:nvSpPr>
        <p:spPr>
          <a:xfrm>
            <a:off x="5391564" y="1270000"/>
            <a:ext cx="3664599" cy="36576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0" name="Rectangle 9">
            <a:extLst>
              <a:ext uri="{FF2B5EF4-FFF2-40B4-BE49-F238E27FC236}">
                <a16:creationId xmlns:a16="http://schemas.microsoft.com/office/drawing/2014/main" id="{5BFA5431-C847-4259-854D-0CCF1D676635}"/>
              </a:ext>
            </a:extLst>
          </p:cNvPr>
          <p:cNvSpPr/>
          <p:nvPr/>
        </p:nvSpPr>
        <p:spPr>
          <a:xfrm>
            <a:off x="5757782" y="2505339"/>
            <a:ext cx="1411754" cy="688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Zero Gate </a:t>
            </a:r>
            <a:endParaRPr lang="en-IN" dirty="0"/>
          </a:p>
        </p:txBody>
      </p:sp>
      <p:sp>
        <p:nvSpPr>
          <p:cNvPr id="11" name="Rectangle 10">
            <a:extLst>
              <a:ext uri="{FF2B5EF4-FFF2-40B4-BE49-F238E27FC236}">
                <a16:creationId xmlns:a16="http://schemas.microsoft.com/office/drawing/2014/main" id="{E00C8FB5-FDF9-4A75-AB18-20B5F4AB9FC4}"/>
              </a:ext>
            </a:extLst>
          </p:cNvPr>
          <p:cNvSpPr/>
          <p:nvPr/>
        </p:nvSpPr>
        <p:spPr>
          <a:xfrm>
            <a:off x="7348665" y="2327919"/>
            <a:ext cx="1350499" cy="857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Sparse Pattern Detector</a:t>
            </a:r>
            <a:endParaRPr lang="en-IN" dirty="0"/>
          </a:p>
        </p:txBody>
      </p:sp>
      <p:sp>
        <p:nvSpPr>
          <p:cNvPr id="12" name="Rectangle 11">
            <a:extLst>
              <a:ext uri="{FF2B5EF4-FFF2-40B4-BE49-F238E27FC236}">
                <a16:creationId xmlns:a16="http://schemas.microsoft.com/office/drawing/2014/main" id="{0278D7B9-5E8F-42DB-847E-40931C3FCF13}"/>
              </a:ext>
            </a:extLst>
          </p:cNvPr>
          <p:cNvSpPr/>
          <p:nvPr/>
        </p:nvSpPr>
        <p:spPr>
          <a:xfrm>
            <a:off x="5763728" y="3618917"/>
            <a:ext cx="1411754" cy="688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Block Skip</a:t>
            </a:r>
            <a:endParaRPr lang="en-IN" dirty="0"/>
          </a:p>
        </p:txBody>
      </p:sp>
      <p:sp>
        <p:nvSpPr>
          <p:cNvPr id="13" name="Rectangle 12">
            <a:extLst>
              <a:ext uri="{FF2B5EF4-FFF2-40B4-BE49-F238E27FC236}">
                <a16:creationId xmlns:a16="http://schemas.microsoft.com/office/drawing/2014/main" id="{2E2D9AA8-0F7C-419F-941C-39E5542E3F2F}"/>
              </a:ext>
            </a:extLst>
          </p:cNvPr>
          <p:cNvSpPr/>
          <p:nvPr/>
        </p:nvSpPr>
        <p:spPr>
          <a:xfrm>
            <a:off x="7348665" y="3635826"/>
            <a:ext cx="1350499" cy="6906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Predictive </a:t>
            </a:r>
            <a:endParaRPr lang="en-IN" dirty="0"/>
          </a:p>
        </p:txBody>
      </p:sp>
      <p:sp>
        <p:nvSpPr>
          <p:cNvPr id="14" name="TextBox 13">
            <a:extLst>
              <a:ext uri="{FF2B5EF4-FFF2-40B4-BE49-F238E27FC236}">
                <a16:creationId xmlns:a16="http://schemas.microsoft.com/office/drawing/2014/main" id="{2256DADE-DD08-48DF-99D1-CC5326DD865E}"/>
              </a:ext>
            </a:extLst>
          </p:cNvPr>
          <p:cNvSpPr txBox="1"/>
          <p:nvPr/>
        </p:nvSpPr>
        <p:spPr>
          <a:xfrm>
            <a:off x="5748409" y="1450087"/>
            <a:ext cx="2842254" cy="646331"/>
          </a:xfrm>
          <a:prstGeom prst="rect">
            <a:avLst/>
          </a:prstGeom>
          <a:noFill/>
        </p:spPr>
        <p:txBody>
          <a:bodyPr wrap="square" rtlCol="0">
            <a:spAutoFit/>
          </a:bodyPr>
          <a:lstStyle/>
          <a:p>
            <a:pPr algn="ctr"/>
            <a:r>
              <a:rPr lang="en-GB" dirty="0"/>
              <a:t>Enhanced Sparse Detection Unit</a:t>
            </a:r>
            <a:endParaRPr lang="en-IN" dirty="0"/>
          </a:p>
        </p:txBody>
      </p:sp>
      <p:sp>
        <p:nvSpPr>
          <p:cNvPr id="6" name="Content Placeholder 5">
            <a:extLst>
              <a:ext uri="{FF2B5EF4-FFF2-40B4-BE49-F238E27FC236}">
                <a16:creationId xmlns:a16="http://schemas.microsoft.com/office/drawing/2014/main" id="{3A7D248D-9015-4FE3-A348-90FCEB48668A}"/>
              </a:ext>
            </a:extLst>
          </p:cNvPr>
          <p:cNvSpPr>
            <a:spLocks noGrp="1"/>
          </p:cNvSpPr>
          <p:nvPr>
            <p:ph idx="1"/>
          </p:nvPr>
        </p:nvSpPr>
        <p:spPr>
          <a:xfrm>
            <a:off x="677334" y="1575583"/>
            <a:ext cx="4491993" cy="4465780"/>
          </a:xfrm>
        </p:spPr>
        <p:txBody>
          <a:bodyPr>
            <a:normAutofit lnSpcReduction="10000"/>
          </a:bodyPr>
          <a:lstStyle/>
          <a:p>
            <a:r>
              <a:rPr lang="en-GB" sz="2000" dirty="0">
                <a:latin typeface="Times New Roman" panose="02020603050405020304" pitchFamily="18" charset="0"/>
                <a:cs typeface="Times New Roman" panose="02020603050405020304" pitchFamily="18" charset="0"/>
              </a:rPr>
              <a:t>At present the zero inputs are detected by the circuit and skipped accordingly saving a MAC operation every time</a:t>
            </a:r>
          </a:p>
          <a:p>
            <a:r>
              <a:rPr lang="en-GB" sz="2000" dirty="0">
                <a:latin typeface="Times New Roman" panose="02020603050405020304" pitchFamily="18" charset="0"/>
                <a:cs typeface="Times New Roman" panose="02020603050405020304" pitchFamily="18" charset="0"/>
              </a:rPr>
              <a:t>However, this mechanism can be enhanced by adding a sparsity checker. This will reduce extra computations</a:t>
            </a:r>
          </a:p>
          <a:p>
            <a:r>
              <a:rPr lang="en-GB" sz="2000" dirty="0">
                <a:latin typeface="Times New Roman" panose="02020603050405020304" pitchFamily="18" charset="0"/>
                <a:cs typeface="Times New Roman" panose="02020603050405020304" pitchFamily="18" charset="0"/>
              </a:rPr>
              <a:t>Sparse input is an input vector having more than a certain number of zeros.</a:t>
            </a:r>
          </a:p>
          <a:p>
            <a:r>
              <a:rPr lang="en-GB" sz="2000" dirty="0">
                <a:latin typeface="Times New Roman" panose="02020603050405020304" pitchFamily="18" charset="0"/>
                <a:cs typeface="Times New Roman" panose="02020603050405020304" pitchFamily="18" charset="0"/>
              </a:rPr>
              <a:t>The threshold value is configurable</a:t>
            </a:r>
          </a:p>
          <a:p>
            <a:r>
              <a:rPr lang="en-GB" sz="2000" dirty="0">
                <a:latin typeface="Times New Roman" panose="02020603050405020304" pitchFamily="18" charset="0"/>
                <a:cs typeface="Times New Roman" panose="02020603050405020304" pitchFamily="18" charset="0"/>
              </a:rPr>
              <a:t>The sparse checker skips these inputs because they do not contribute much to the multiplication operation (as the result tends to zero)   </a:t>
            </a:r>
            <a:endParaRPr lang="en-IN" sz="2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62596F0-85D2-4F1B-902D-68FF4EDBF579}"/>
              </a:ext>
            </a:extLst>
          </p:cNvPr>
          <p:cNvSpPr txBox="1"/>
          <p:nvPr/>
        </p:nvSpPr>
        <p:spPr>
          <a:xfrm>
            <a:off x="5391564" y="5176296"/>
            <a:ext cx="3664599" cy="923330"/>
          </a:xfrm>
          <a:prstGeom prst="rect">
            <a:avLst/>
          </a:prstGeom>
          <a:noFill/>
        </p:spPr>
        <p:txBody>
          <a:bodyPr wrap="square" rtlCol="0">
            <a:spAutoFit/>
          </a:bodyPr>
          <a:lstStyle/>
          <a:p>
            <a:r>
              <a:rPr lang="en-GB" dirty="0"/>
              <a:t>Fig 3. Simple conceptual diagram explaining proposed enhancement</a:t>
            </a:r>
            <a:endParaRPr lang="en-IN" dirty="0"/>
          </a:p>
        </p:txBody>
      </p:sp>
    </p:spTree>
    <p:extLst>
      <p:ext uri="{BB962C8B-B14F-4D97-AF65-F5344CB8AC3E}">
        <p14:creationId xmlns:p14="http://schemas.microsoft.com/office/powerpoint/2010/main" val="251069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0B0-AFF9-4A18-BEC2-710183C8AF59}"/>
              </a:ext>
            </a:extLst>
          </p:cNvPr>
          <p:cNvSpPr>
            <a:spLocks noGrp="1"/>
          </p:cNvSpPr>
          <p:nvPr>
            <p:ph type="title"/>
          </p:nvPr>
        </p:nvSpPr>
        <p:spPr>
          <a:xfrm>
            <a:off x="677334" y="609600"/>
            <a:ext cx="8596668" cy="965982"/>
          </a:xfrm>
        </p:spPr>
        <p:txBody>
          <a:bodyPr/>
          <a:lstStyle/>
          <a:p>
            <a:r>
              <a:rPr lang="en-GB" sz="4000" dirty="0">
                <a:solidFill>
                  <a:schemeClr val="tx1"/>
                </a:solidFill>
                <a:latin typeface="Times New Roman" panose="02020603050405020304" pitchFamily="18" charset="0"/>
                <a:ea typeface="+mn-ea"/>
                <a:cs typeface="Times New Roman" panose="02020603050405020304" pitchFamily="18" charset="0"/>
              </a:rPr>
              <a:t>Implementation</a:t>
            </a:r>
            <a:endParaRPr lang="en-IN" sz="4000" dirty="0">
              <a:solidFill>
                <a:schemeClr val="tx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7C9B3A62-28FD-4E4B-9BAD-881DAF888243}"/>
              </a:ext>
            </a:extLst>
          </p:cNvPr>
          <p:cNvSpPr>
            <a:spLocks noGrp="1"/>
          </p:cNvSpPr>
          <p:nvPr>
            <p:ph idx="1"/>
          </p:nvPr>
        </p:nvSpPr>
        <p:spPr>
          <a:xfrm>
            <a:off x="677334" y="1575582"/>
            <a:ext cx="8596668" cy="4465780"/>
          </a:xfrm>
        </p:spPr>
        <p:txBody>
          <a:bodyPr>
            <a:normAutofit/>
          </a:bodyPr>
          <a:lstStyle/>
          <a:p>
            <a:r>
              <a:rPr lang="en-GB" sz="2200" dirty="0">
                <a:latin typeface="Times New Roman" panose="02020603050405020304" pitchFamily="18" charset="0"/>
                <a:cs typeface="Times New Roman" panose="02020603050405020304" pitchFamily="18" charset="0"/>
              </a:rPr>
              <a:t>There are two fronts to the implementation: Software and Hardware</a:t>
            </a:r>
          </a:p>
          <a:p>
            <a:r>
              <a:rPr lang="en-GB" sz="2200" dirty="0">
                <a:latin typeface="Times New Roman" panose="02020603050405020304" pitchFamily="18" charset="0"/>
                <a:cs typeface="Times New Roman" panose="02020603050405020304" pitchFamily="18" charset="0"/>
              </a:rPr>
              <a:t>On the hardware front, the Processing Element circuitry discussed in the SF-MMCN structure was implemented in Verilog</a:t>
            </a:r>
          </a:p>
          <a:p>
            <a:r>
              <a:rPr lang="en-GB" sz="2200" dirty="0">
                <a:latin typeface="Times New Roman" panose="02020603050405020304" pitchFamily="18" charset="0"/>
                <a:cs typeface="Times New Roman" panose="02020603050405020304" pitchFamily="18" charset="0"/>
              </a:rPr>
              <a:t>Once implemented, the PE code was modified to add the sparsity detection circuit</a:t>
            </a:r>
          </a:p>
          <a:p>
            <a:r>
              <a:rPr lang="en-GB" sz="2200" dirty="0">
                <a:latin typeface="Times New Roman" panose="02020603050405020304" pitchFamily="18" charset="0"/>
                <a:cs typeface="Times New Roman" panose="02020603050405020304" pitchFamily="18" charset="0"/>
              </a:rPr>
              <a:t>Both the original PE structure and the enhanced structure was synthesized on the gate level to obtain the netlist </a:t>
            </a:r>
          </a:p>
          <a:p>
            <a:r>
              <a:rPr lang="en-GB" sz="2200" dirty="0">
                <a:latin typeface="Times New Roman" panose="02020603050405020304" pitchFamily="18" charset="0"/>
                <a:cs typeface="Times New Roman" panose="02020603050405020304" pitchFamily="18" charset="0"/>
              </a:rPr>
              <a:t>The gate-level netlist displays the logic gates used and the inter-connections between them</a:t>
            </a:r>
          </a:p>
        </p:txBody>
      </p:sp>
      <p:sp>
        <p:nvSpPr>
          <p:cNvPr id="4" name="Slide Number Placeholder 3">
            <a:extLst>
              <a:ext uri="{FF2B5EF4-FFF2-40B4-BE49-F238E27FC236}">
                <a16:creationId xmlns:a16="http://schemas.microsoft.com/office/drawing/2014/main" id="{D8C32428-13B9-47B4-9C96-E035B42F107E}"/>
              </a:ext>
            </a:extLst>
          </p:cNvPr>
          <p:cNvSpPr>
            <a:spLocks noGrp="1"/>
          </p:cNvSpPr>
          <p:nvPr>
            <p:ph type="sldNum" sz="quarter" idx="12"/>
          </p:nvPr>
        </p:nvSpPr>
        <p:spPr>
          <a:xfrm>
            <a:off x="8590663" y="6041362"/>
            <a:ext cx="683339" cy="365125"/>
          </a:xfrm>
        </p:spPr>
        <p:txBody>
          <a:bodyPr/>
          <a:lstStyle/>
          <a:p>
            <a:fld id="{542FB72E-C1A1-0745-95B5-CFA73B11F517}" type="slidenum">
              <a:rPr lang="en-US" sz="1800" smtClean="0"/>
              <a:t>8</a:t>
            </a:fld>
            <a:endParaRPr lang="en-US" sz="1800" dirty="0"/>
          </a:p>
        </p:txBody>
      </p:sp>
    </p:spTree>
    <p:extLst>
      <p:ext uri="{BB962C8B-B14F-4D97-AF65-F5344CB8AC3E}">
        <p14:creationId xmlns:p14="http://schemas.microsoft.com/office/powerpoint/2010/main" val="215489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245B5-DEC3-4449-B139-D5363175E7EF}"/>
              </a:ext>
            </a:extLst>
          </p:cNvPr>
          <p:cNvSpPr>
            <a:spLocks noGrp="1"/>
          </p:cNvSpPr>
          <p:nvPr>
            <p:ph type="sldNum" sz="quarter" idx="12"/>
          </p:nvPr>
        </p:nvSpPr>
        <p:spPr/>
        <p:txBody>
          <a:bodyPr/>
          <a:lstStyle/>
          <a:p>
            <a:fld id="{542FB72E-C1A1-0745-95B5-CFA73B11F517}" type="slidenum">
              <a:rPr lang="en-US" smtClean="0"/>
              <a:t>9</a:t>
            </a:fld>
            <a:endParaRPr lang="en-US"/>
          </a:p>
        </p:txBody>
      </p:sp>
      <p:pic>
        <p:nvPicPr>
          <p:cNvPr id="6" name="Picture 5">
            <a:extLst>
              <a:ext uri="{FF2B5EF4-FFF2-40B4-BE49-F238E27FC236}">
                <a16:creationId xmlns:a16="http://schemas.microsoft.com/office/drawing/2014/main" id="{83FA434A-622E-48FB-BC12-A4CF7F869DB1}"/>
              </a:ext>
            </a:extLst>
          </p:cNvPr>
          <p:cNvPicPr>
            <a:picLocks noChangeAspect="1"/>
          </p:cNvPicPr>
          <p:nvPr/>
        </p:nvPicPr>
        <p:blipFill>
          <a:blip r:embed="rId2"/>
          <a:stretch>
            <a:fillRect/>
          </a:stretch>
        </p:blipFill>
        <p:spPr>
          <a:xfrm>
            <a:off x="0" y="72541"/>
            <a:ext cx="12192000" cy="2038148"/>
          </a:xfrm>
          <a:prstGeom prst="rect">
            <a:avLst/>
          </a:prstGeom>
        </p:spPr>
      </p:pic>
      <p:sp>
        <p:nvSpPr>
          <p:cNvPr id="8" name="TextBox 7">
            <a:extLst>
              <a:ext uri="{FF2B5EF4-FFF2-40B4-BE49-F238E27FC236}">
                <a16:creationId xmlns:a16="http://schemas.microsoft.com/office/drawing/2014/main" id="{DA6727B3-B01D-4F63-A264-126C7A981BAE}"/>
              </a:ext>
            </a:extLst>
          </p:cNvPr>
          <p:cNvSpPr txBox="1"/>
          <p:nvPr/>
        </p:nvSpPr>
        <p:spPr>
          <a:xfrm>
            <a:off x="3277772" y="1967982"/>
            <a:ext cx="6963508" cy="1015663"/>
          </a:xfrm>
          <a:prstGeom prst="rect">
            <a:avLst/>
          </a:prstGeom>
          <a:noFill/>
        </p:spPr>
        <p:txBody>
          <a:bodyPr wrap="square" rtlCol="0">
            <a:spAutoFit/>
          </a:bodyPr>
          <a:lstStyle/>
          <a:p>
            <a:r>
              <a:rPr lang="en-GB" dirty="0"/>
              <a:t>Fig 4. Gate netlist of original PE  </a:t>
            </a:r>
          </a:p>
          <a:p>
            <a:r>
              <a:rPr lang="en-IN" sz="1200" b="1" i="1" dirty="0">
                <a:latin typeface="Times New Roman" panose="02020603050405020304" pitchFamily="18" charset="0"/>
                <a:cs typeface="Times New Roman" panose="02020603050405020304" pitchFamily="18" charset="0"/>
              </a:rPr>
              <a:t>Source: Hsu et al., (2024) SF-MMCN: Low-Power Sever Flow Multi-Mode Diffusion Model Accelerator</a:t>
            </a:r>
            <a:r>
              <a:rPr lang="en-GB" sz="1200" b="1" i="1" dirty="0">
                <a:latin typeface="Times New Roman" panose="02020603050405020304" pitchFamily="18" charset="0"/>
                <a:cs typeface="Times New Roman" panose="02020603050405020304" pitchFamily="18" charset="0"/>
                <a:hlinkClick r:id="rId3"/>
              </a:rPr>
              <a:t>(https://arxiv.org/abs/2403.10542</a:t>
            </a:r>
            <a:r>
              <a:rPr lang="en-GB" sz="1200" b="1" i="1" dirty="0">
                <a:latin typeface="Times New Roman" panose="02020603050405020304" pitchFamily="18" charset="0"/>
                <a:cs typeface="Times New Roman" panose="02020603050405020304" pitchFamily="18" charset="0"/>
              </a:rPr>
              <a:t>) </a:t>
            </a:r>
          </a:p>
          <a:p>
            <a:endParaRPr lang="en-IN" dirty="0"/>
          </a:p>
        </p:txBody>
      </p:sp>
      <p:sp>
        <p:nvSpPr>
          <p:cNvPr id="9" name="TextBox 8">
            <a:extLst>
              <a:ext uri="{FF2B5EF4-FFF2-40B4-BE49-F238E27FC236}">
                <a16:creationId xmlns:a16="http://schemas.microsoft.com/office/drawing/2014/main" id="{F47A512B-C5B7-4BB0-858B-4207589855C1}"/>
              </a:ext>
            </a:extLst>
          </p:cNvPr>
          <p:cNvSpPr txBox="1"/>
          <p:nvPr/>
        </p:nvSpPr>
        <p:spPr>
          <a:xfrm>
            <a:off x="3277772" y="6406487"/>
            <a:ext cx="6597748" cy="369332"/>
          </a:xfrm>
          <a:prstGeom prst="rect">
            <a:avLst/>
          </a:prstGeom>
          <a:noFill/>
        </p:spPr>
        <p:txBody>
          <a:bodyPr wrap="square" rtlCol="0">
            <a:spAutoFit/>
          </a:bodyPr>
          <a:lstStyle/>
          <a:p>
            <a:r>
              <a:rPr lang="en-GB" dirty="0"/>
              <a:t>Fig 5. Gate netlist of PE with sparsity detection</a:t>
            </a:r>
            <a:endParaRPr lang="en-IN" dirty="0"/>
          </a:p>
        </p:txBody>
      </p:sp>
      <p:pic>
        <p:nvPicPr>
          <p:cNvPr id="7" name="Picture 6">
            <a:extLst>
              <a:ext uri="{FF2B5EF4-FFF2-40B4-BE49-F238E27FC236}">
                <a16:creationId xmlns:a16="http://schemas.microsoft.com/office/drawing/2014/main" id="{9915D528-0714-42A3-8F75-0E156AE1EC2B}"/>
              </a:ext>
            </a:extLst>
          </p:cNvPr>
          <p:cNvPicPr>
            <a:picLocks noChangeAspect="1"/>
          </p:cNvPicPr>
          <p:nvPr/>
        </p:nvPicPr>
        <p:blipFill>
          <a:blip r:embed="rId4"/>
          <a:stretch>
            <a:fillRect/>
          </a:stretch>
        </p:blipFill>
        <p:spPr>
          <a:xfrm>
            <a:off x="0" y="2654464"/>
            <a:ext cx="12192000" cy="3752023"/>
          </a:xfrm>
          <a:prstGeom prst="rect">
            <a:avLst/>
          </a:prstGeom>
        </p:spPr>
      </p:pic>
    </p:spTree>
    <p:extLst>
      <p:ext uri="{BB962C8B-B14F-4D97-AF65-F5344CB8AC3E}">
        <p14:creationId xmlns:p14="http://schemas.microsoft.com/office/powerpoint/2010/main" val="25183230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10580</TotalTime>
  <Words>2193</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Times New Roman</vt:lpstr>
      <vt:lpstr>Trebuchet MS</vt:lpstr>
      <vt:lpstr>Wingdings 3</vt:lpstr>
      <vt:lpstr>Facet</vt:lpstr>
      <vt:lpstr>PowerPoint Presentation</vt:lpstr>
      <vt:lpstr>Contents</vt:lpstr>
      <vt:lpstr>PowerPoint Presentation</vt:lpstr>
      <vt:lpstr>PowerPoint Presentation</vt:lpstr>
      <vt:lpstr>Objective</vt:lpstr>
      <vt:lpstr>Motivation</vt:lpstr>
      <vt:lpstr>Proposed Solution</vt:lpstr>
      <vt:lpstr>Implementation</vt:lpstr>
      <vt:lpstr>PowerPoint Presentation</vt:lpstr>
      <vt:lpstr>Performance Comparison</vt:lpstr>
      <vt:lpstr>Implementation (contd)</vt:lpstr>
      <vt:lpstr>ResNet-18 training results</vt:lpstr>
      <vt:lpstr>Proposed Flow/Next Steps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K - AM.EN.U4ECE20108</dc:creator>
  <cp:lastModifiedBy>HARSH AGARWAL</cp:lastModifiedBy>
  <cp:revision>215</cp:revision>
  <dcterms:created xsi:type="dcterms:W3CDTF">2024-06-27T03:34:11Z</dcterms:created>
  <dcterms:modified xsi:type="dcterms:W3CDTF">2025-06-07T17:50:53Z</dcterms:modified>
</cp:coreProperties>
</file>