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93" r:id="rId2"/>
    <p:sldId id="309" r:id="rId3"/>
    <p:sldId id="257" r:id="rId4"/>
    <p:sldId id="258" r:id="rId5"/>
    <p:sldId id="294" r:id="rId6"/>
    <p:sldId id="297" r:id="rId7"/>
    <p:sldId id="296" r:id="rId8"/>
    <p:sldId id="305" r:id="rId9"/>
    <p:sldId id="298" r:id="rId10"/>
    <p:sldId id="299" r:id="rId11"/>
    <p:sldId id="300" r:id="rId12"/>
    <p:sldId id="301" r:id="rId13"/>
    <p:sldId id="302" r:id="rId14"/>
    <p:sldId id="303" r:id="rId15"/>
    <p:sldId id="304" r:id="rId16"/>
    <p:sldId id="308" r:id="rId17"/>
    <p:sldId id="306" r:id="rId18"/>
    <p:sldId id="3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0695" autoAdjust="0"/>
  </p:normalViewPr>
  <p:slideViewPr>
    <p:cSldViewPr snapToGrid="0">
      <p:cViewPr varScale="1">
        <p:scale>
          <a:sx n="82" d="100"/>
          <a:sy n="82"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7F8C2-CF07-4AD8-84BC-E0D2251C27D9}" type="datetimeFigureOut">
              <a:rPr lang="en-US" smtClean="0"/>
              <a:t>5/25/2020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F2926-5CC6-443A-9CD0-420EDF58D895}" type="slidenum">
              <a:rPr lang="en-US" smtClean="0"/>
              <a:t>‹#›</a:t>
            </a:fld>
            <a:endParaRPr lang="en-US"/>
          </a:p>
        </p:txBody>
      </p:sp>
    </p:spTree>
    <p:extLst>
      <p:ext uri="{BB962C8B-B14F-4D97-AF65-F5344CB8AC3E}">
        <p14:creationId xmlns:p14="http://schemas.microsoft.com/office/powerpoint/2010/main" val="2811040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7F2926-5CC6-443A-9CD0-420EDF58D895}" type="slidenum">
              <a:rPr lang="en-US" smtClean="0"/>
              <a:t>3</a:t>
            </a:fld>
            <a:endParaRPr lang="en-US"/>
          </a:p>
        </p:txBody>
      </p:sp>
    </p:spTree>
    <p:extLst>
      <p:ext uri="{BB962C8B-B14F-4D97-AF65-F5344CB8AC3E}">
        <p14:creationId xmlns:p14="http://schemas.microsoft.com/office/powerpoint/2010/main" val="3227462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F2926-5CC6-443A-9CD0-420EDF58D895}" type="slidenum">
              <a:rPr lang="en-US" smtClean="0"/>
              <a:t>4</a:t>
            </a:fld>
            <a:endParaRPr lang="en-US"/>
          </a:p>
        </p:txBody>
      </p:sp>
    </p:spTree>
    <p:extLst>
      <p:ext uri="{BB962C8B-B14F-4D97-AF65-F5344CB8AC3E}">
        <p14:creationId xmlns:p14="http://schemas.microsoft.com/office/powerpoint/2010/main" val="415666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F2926-5CC6-443A-9CD0-420EDF58D895}" type="slidenum">
              <a:rPr lang="en-US" smtClean="0"/>
              <a:t>6</a:t>
            </a:fld>
            <a:endParaRPr lang="en-US"/>
          </a:p>
        </p:txBody>
      </p:sp>
    </p:spTree>
    <p:extLst>
      <p:ext uri="{BB962C8B-B14F-4D97-AF65-F5344CB8AC3E}">
        <p14:creationId xmlns:p14="http://schemas.microsoft.com/office/powerpoint/2010/main" val="207144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11388" y="150368"/>
            <a:ext cx="11169225" cy="553998"/>
          </a:xfrm>
          <a:prstGeom prst="rect">
            <a:avLst/>
          </a:prstGeom>
        </p:spPr>
        <p:txBody>
          <a:bodyPr wrap="square" lIns="0" tIns="0" rIns="0" bIns="0">
            <a:spAutoFit/>
          </a:bodyPr>
          <a:lstStyle>
            <a:lvl1pPr>
              <a:defRPr b="0" i="0">
                <a:solidFill>
                  <a:schemeClr val="tx1"/>
                </a:solidFill>
              </a:defRPr>
            </a:lvl1pPr>
          </a:lstStyle>
          <a:p>
            <a:r>
              <a:rPr lang="en-US"/>
              <a:t>Click to edit Master title style</a:t>
            </a:r>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C04E684-10F4-4CC3-A0B9-F03AA7BE37CF}" type="datetimeFigureOut">
              <a:rPr lang="en-US" smtClean="0"/>
              <a:t>5/25/2020</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13133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C04E684-10F4-4CC3-A0B9-F03AA7BE37CF}" type="datetimeFigureOut">
              <a:rPr lang="en-US" smtClean="0"/>
              <a:t>5/25/2020</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1771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C04E684-10F4-4CC3-A0B9-F03AA7BE37CF}" type="datetimeFigureOut">
              <a:rPr lang="en-US" smtClean="0"/>
              <a:t>5/25/2020</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6480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C04E684-10F4-4CC3-A0B9-F03AA7BE37CF}" type="datetimeFigureOut">
              <a:rPr lang="en-US" smtClean="0"/>
              <a:t>5/25/2020</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64020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C04E684-10F4-4CC3-A0B9-F03AA7BE37CF}" type="datetimeFigureOut">
              <a:rPr lang="en-US" smtClean="0"/>
              <a:t>5/25/2020</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Times New Roman"/>
                <a:cs typeface="Times New Roman"/>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9942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5/25/2020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5284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5/25/2020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2942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174402" y="6550023"/>
            <a:ext cx="3105573" cy="49530"/>
          </a:xfrm>
          <a:custGeom>
            <a:avLst/>
            <a:gdLst/>
            <a:ahLst/>
            <a:cxnLst/>
            <a:rect l="l" t="t" r="r" b="b"/>
            <a:pathLst>
              <a:path w="2329179" h="49529">
                <a:moveTo>
                  <a:pt x="2328799" y="0"/>
                </a:moveTo>
                <a:lnTo>
                  <a:pt x="0" y="0"/>
                </a:lnTo>
                <a:lnTo>
                  <a:pt x="0" y="49213"/>
                </a:lnTo>
                <a:lnTo>
                  <a:pt x="2328799" y="49213"/>
                </a:lnTo>
                <a:lnTo>
                  <a:pt x="2328799" y="0"/>
                </a:lnTo>
                <a:close/>
              </a:path>
            </a:pathLst>
          </a:custGeom>
          <a:solidFill>
            <a:srgbClr val="76C2E4"/>
          </a:solidFill>
        </p:spPr>
        <p:txBody>
          <a:bodyPr wrap="square" lIns="0" tIns="0" rIns="0" bIns="0" rtlCol="0"/>
          <a:lstStyle/>
          <a:p>
            <a:endParaRPr sz="1800"/>
          </a:p>
        </p:txBody>
      </p:sp>
      <p:sp>
        <p:nvSpPr>
          <p:cNvPr id="17" name="bg object 17"/>
          <p:cNvSpPr/>
          <p:nvPr/>
        </p:nvSpPr>
        <p:spPr>
          <a:xfrm>
            <a:off x="9211733" y="6550024"/>
            <a:ext cx="2980267" cy="46355"/>
          </a:xfrm>
          <a:custGeom>
            <a:avLst/>
            <a:gdLst/>
            <a:ahLst/>
            <a:cxnLst/>
            <a:rect l="l" t="t" r="r" b="b"/>
            <a:pathLst>
              <a:path w="2235200" h="46354">
                <a:moveTo>
                  <a:pt x="2235200" y="0"/>
                </a:moveTo>
                <a:lnTo>
                  <a:pt x="0" y="0"/>
                </a:lnTo>
                <a:lnTo>
                  <a:pt x="0" y="46038"/>
                </a:lnTo>
                <a:lnTo>
                  <a:pt x="2235200" y="46038"/>
                </a:lnTo>
                <a:lnTo>
                  <a:pt x="2235200" y="0"/>
                </a:lnTo>
                <a:close/>
              </a:path>
            </a:pathLst>
          </a:custGeom>
          <a:solidFill>
            <a:srgbClr val="E21C23"/>
          </a:solidFill>
        </p:spPr>
        <p:txBody>
          <a:bodyPr wrap="square" lIns="0" tIns="0" rIns="0" bIns="0" rtlCol="0"/>
          <a:lstStyle/>
          <a:p>
            <a:endParaRPr sz="1800"/>
          </a:p>
        </p:txBody>
      </p:sp>
      <p:sp>
        <p:nvSpPr>
          <p:cNvPr id="18" name="bg object 18"/>
          <p:cNvSpPr/>
          <p:nvPr/>
        </p:nvSpPr>
        <p:spPr>
          <a:xfrm>
            <a:off x="2779269" y="6550023"/>
            <a:ext cx="3441700" cy="49530"/>
          </a:xfrm>
          <a:custGeom>
            <a:avLst/>
            <a:gdLst/>
            <a:ahLst/>
            <a:cxnLst/>
            <a:rect l="l" t="t" r="r" b="b"/>
            <a:pathLst>
              <a:path w="2581275" h="49529">
                <a:moveTo>
                  <a:pt x="2581275" y="0"/>
                </a:moveTo>
                <a:lnTo>
                  <a:pt x="0" y="0"/>
                </a:lnTo>
                <a:lnTo>
                  <a:pt x="0" y="49213"/>
                </a:lnTo>
                <a:lnTo>
                  <a:pt x="2581275" y="49213"/>
                </a:lnTo>
                <a:lnTo>
                  <a:pt x="2581275" y="0"/>
                </a:lnTo>
                <a:close/>
              </a:path>
            </a:pathLst>
          </a:custGeom>
          <a:solidFill>
            <a:srgbClr val="FBAF17"/>
          </a:solidFill>
        </p:spPr>
        <p:txBody>
          <a:bodyPr wrap="square" lIns="0" tIns="0" rIns="0" bIns="0" rtlCol="0"/>
          <a:lstStyle/>
          <a:p>
            <a:endParaRPr sz="1800"/>
          </a:p>
        </p:txBody>
      </p:sp>
      <p:sp>
        <p:nvSpPr>
          <p:cNvPr id="19" name="bg object 19"/>
          <p:cNvSpPr/>
          <p:nvPr/>
        </p:nvSpPr>
        <p:spPr>
          <a:xfrm>
            <a:off x="5994400" y="6553199"/>
            <a:ext cx="3105573" cy="46355"/>
          </a:xfrm>
          <a:custGeom>
            <a:avLst/>
            <a:gdLst/>
            <a:ahLst/>
            <a:cxnLst/>
            <a:rect l="l" t="t" r="r" b="b"/>
            <a:pathLst>
              <a:path w="2329179" h="46354">
                <a:moveTo>
                  <a:pt x="2328926" y="0"/>
                </a:moveTo>
                <a:lnTo>
                  <a:pt x="0" y="0"/>
                </a:lnTo>
                <a:lnTo>
                  <a:pt x="0" y="46038"/>
                </a:lnTo>
                <a:lnTo>
                  <a:pt x="2328926" y="46038"/>
                </a:lnTo>
                <a:lnTo>
                  <a:pt x="2328926" y="0"/>
                </a:lnTo>
                <a:close/>
              </a:path>
            </a:pathLst>
          </a:custGeom>
          <a:solidFill>
            <a:srgbClr val="76C2E4"/>
          </a:solidFill>
        </p:spPr>
        <p:txBody>
          <a:bodyPr wrap="square" lIns="0" tIns="0" rIns="0" bIns="0" rtlCol="0"/>
          <a:lstStyle/>
          <a:p>
            <a:endParaRPr sz="1800"/>
          </a:p>
        </p:txBody>
      </p:sp>
      <p:sp>
        <p:nvSpPr>
          <p:cNvPr id="20" name="bg object 20"/>
          <p:cNvSpPr/>
          <p:nvPr/>
        </p:nvSpPr>
        <p:spPr>
          <a:xfrm>
            <a:off x="2844800" y="6553199"/>
            <a:ext cx="3149600" cy="46355"/>
          </a:xfrm>
          <a:custGeom>
            <a:avLst/>
            <a:gdLst/>
            <a:ahLst/>
            <a:cxnLst/>
            <a:rect l="l" t="t" r="r" b="b"/>
            <a:pathLst>
              <a:path w="2362200" h="46354">
                <a:moveTo>
                  <a:pt x="2362200" y="0"/>
                </a:moveTo>
                <a:lnTo>
                  <a:pt x="0" y="0"/>
                </a:lnTo>
                <a:lnTo>
                  <a:pt x="0" y="46038"/>
                </a:lnTo>
                <a:lnTo>
                  <a:pt x="2362200" y="46038"/>
                </a:lnTo>
                <a:lnTo>
                  <a:pt x="2362200" y="0"/>
                </a:lnTo>
                <a:close/>
              </a:path>
            </a:pathLst>
          </a:custGeom>
          <a:solidFill>
            <a:srgbClr val="FBAF17"/>
          </a:solidFill>
        </p:spPr>
        <p:txBody>
          <a:bodyPr wrap="square" lIns="0" tIns="0" rIns="0" bIns="0" rtlCol="0"/>
          <a:lstStyle/>
          <a:p>
            <a:endParaRPr sz="1800"/>
          </a:p>
        </p:txBody>
      </p:sp>
      <p:sp>
        <p:nvSpPr>
          <p:cNvPr id="21" name="bg object 21"/>
          <p:cNvSpPr/>
          <p:nvPr/>
        </p:nvSpPr>
        <p:spPr>
          <a:xfrm>
            <a:off x="9086935" y="6553199"/>
            <a:ext cx="3105573" cy="46355"/>
          </a:xfrm>
          <a:custGeom>
            <a:avLst/>
            <a:gdLst/>
            <a:ahLst/>
            <a:cxnLst/>
            <a:rect l="l" t="t" r="r" b="b"/>
            <a:pathLst>
              <a:path w="2329179" h="46354">
                <a:moveTo>
                  <a:pt x="2328799" y="0"/>
                </a:moveTo>
                <a:lnTo>
                  <a:pt x="0" y="0"/>
                </a:lnTo>
                <a:lnTo>
                  <a:pt x="0" y="46038"/>
                </a:lnTo>
                <a:lnTo>
                  <a:pt x="2328799" y="46038"/>
                </a:lnTo>
                <a:lnTo>
                  <a:pt x="2328799" y="0"/>
                </a:lnTo>
                <a:close/>
              </a:path>
            </a:pathLst>
          </a:custGeom>
          <a:solidFill>
            <a:srgbClr val="FF0000"/>
          </a:solidFill>
        </p:spPr>
        <p:txBody>
          <a:bodyPr wrap="square" lIns="0" tIns="0" rIns="0" bIns="0" rtlCol="0"/>
          <a:lstStyle/>
          <a:p>
            <a:endParaRPr sz="1800"/>
          </a:p>
        </p:txBody>
      </p:sp>
      <p:sp>
        <p:nvSpPr>
          <p:cNvPr id="22" name="bg object 22"/>
          <p:cNvSpPr/>
          <p:nvPr/>
        </p:nvSpPr>
        <p:spPr>
          <a:xfrm>
            <a:off x="8839201" y="2083"/>
            <a:ext cx="2925233" cy="690067"/>
          </a:xfrm>
          <a:prstGeom prst="rect">
            <a:avLst/>
          </a:prstGeom>
          <a:blipFill>
            <a:blip r:embed="rId9" cstate="print"/>
            <a:stretch>
              <a:fillRect/>
            </a:stretch>
          </a:blipFill>
        </p:spPr>
        <p:txBody>
          <a:bodyPr wrap="square" lIns="0" tIns="0" rIns="0" bIns="0" rtlCol="0"/>
          <a:lstStyle/>
          <a:p>
            <a:endParaRPr sz="1800"/>
          </a:p>
        </p:txBody>
      </p:sp>
      <p:sp>
        <p:nvSpPr>
          <p:cNvPr id="23" name="bg object 23"/>
          <p:cNvSpPr/>
          <p:nvPr/>
        </p:nvSpPr>
        <p:spPr>
          <a:xfrm>
            <a:off x="3149600" y="1295464"/>
            <a:ext cx="3105573" cy="46355"/>
          </a:xfrm>
          <a:custGeom>
            <a:avLst/>
            <a:gdLst/>
            <a:ahLst/>
            <a:cxnLst/>
            <a:rect l="l" t="t" r="r" b="b"/>
            <a:pathLst>
              <a:path w="2329179" h="46355">
                <a:moveTo>
                  <a:pt x="2328926" y="0"/>
                </a:moveTo>
                <a:lnTo>
                  <a:pt x="0" y="0"/>
                </a:lnTo>
                <a:lnTo>
                  <a:pt x="0" y="46037"/>
                </a:lnTo>
                <a:lnTo>
                  <a:pt x="2328926" y="46037"/>
                </a:lnTo>
                <a:lnTo>
                  <a:pt x="2328926" y="0"/>
                </a:lnTo>
                <a:close/>
              </a:path>
            </a:pathLst>
          </a:custGeom>
          <a:solidFill>
            <a:srgbClr val="76C2E4"/>
          </a:solidFill>
        </p:spPr>
        <p:txBody>
          <a:bodyPr wrap="square" lIns="0" tIns="0" rIns="0" bIns="0" rtlCol="0"/>
          <a:lstStyle/>
          <a:p>
            <a:endParaRPr sz="1800"/>
          </a:p>
        </p:txBody>
      </p:sp>
      <p:sp>
        <p:nvSpPr>
          <p:cNvPr id="24" name="bg object 24"/>
          <p:cNvSpPr/>
          <p:nvPr/>
        </p:nvSpPr>
        <p:spPr>
          <a:xfrm>
            <a:off x="0" y="1295464"/>
            <a:ext cx="3149600" cy="46355"/>
          </a:xfrm>
          <a:custGeom>
            <a:avLst/>
            <a:gdLst/>
            <a:ahLst/>
            <a:cxnLst/>
            <a:rect l="l" t="t" r="r" b="b"/>
            <a:pathLst>
              <a:path w="2362200" h="46355">
                <a:moveTo>
                  <a:pt x="2362200" y="0"/>
                </a:moveTo>
                <a:lnTo>
                  <a:pt x="0" y="0"/>
                </a:lnTo>
                <a:lnTo>
                  <a:pt x="0" y="46037"/>
                </a:lnTo>
                <a:lnTo>
                  <a:pt x="2362200" y="46037"/>
                </a:lnTo>
                <a:lnTo>
                  <a:pt x="2362200" y="0"/>
                </a:lnTo>
                <a:close/>
              </a:path>
            </a:pathLst>
          </a:custGeom>
          <a:solidFill>
            <a:srgbClr val="FBAF17"/>
          </a:solidFill>
        </p:spPr>
        <p:txBody>
          <a:bodyPr wrap="square" lIns="0" tIns="0" rIns="0" bIns="0" rtlCol="0"/>
          <a:lstStyle/>
          <a:p>
            <a:endParaRPr sz="1800"/>
          </a:p>
        </p:txBody>
      </p:sp>
      <p:sp>
        <p:nvSpPr>
          <p:cNvPr id="25" name="bg object 25"/>
          <p:cNvSpPr/>
          <p:nvPr/>
        </p:nvSpPr>
        <p:spPr>
          <a:xfrm>
            <a:off x="6242135" y="1295464"/>
            <a:ext cx="3105573" cy="46355"/>
          </a:xfrm>
          <a:custGeom>
            <a:avLst/>
            <a:gdLst/>
            <a:ahLst/>
            <a:cxnLst/>
            <a:rect l="l" t="t" r="r" b="b"/>
            <a:pathLst>
              <a:path w="2329179" h="46355">
                <a:moveTo>
                  <a:pt x="2328799" y="0"/>
                </a:moveTo>
                <a:lnTo>
                  <a:pt x="0" y="0"/>
                </a:lnTo>
                <a:lnTo>
                  <a:pt x="0" y="46037"/>
                </a:lnTo>
                <a:lnTo>
                  <a:pt x="2328799" y="46037"/>
                </a:lnTo>
                <a:lnTo>
                  <a:pt x="2328799" y="0"/>
                </a:lnTo>
                <a:close/>
              </a:path>
            </a:pathLst>
          </a:custGeom>
          <a:solidFill>
            <a:srgbClr val="FF0000"/>
          </a:solidFill>
        </p:spPr>
        <p:txBody>
          <a:bodyPr wrap="square" lIns="0" tIns="0" rIns="0" bIns="0" rtlCol="0"/>
          <a:lstStyle/>
          <a:p>
            <a:endParaRPr sz="1800"/>
          </a:p>
        </p:txBody>
      </p:sp>
      <p:sp>
        <p:nvSpPr>
          <p:cNvPr id="2" name="Holder 2"/>
          <p:cNvSpPr>
            <a:spLocks noGrp="1"/>
          </p:cNvSpPr>
          <p:nvPr>
            <p:ph type="title"/>
          </p:nvPr>
        </p:nvSpPr>
        <p:spPr>
          <a:xfrm>
            <a:off x="511388" y="150368"/>
            <a:ext cx="11169225" cy="553998"/>
          </a:xfrm>
          <a:prstGeom prst="rect">
            <a:avLst/>
          </a:prstGeom>
        </p:spPr>
        <p:txBody>
          <a:bodyPr wrap="square" lIns="0" tIns="0" rIns="0" bIns="0">
            <a:spAutoFit/>
          </a:bodyPr>
          <a:lstStyle>
            <a:lvl1pPr>
              <a:defRPr sz="3600" b="1" i="0">
                <a:solidFill>
                  <a:schemeClr val="tx1"/>
                </a:solidFill>
                <a:latin typeface="Arial"/>
                <a:cs typeface="Arial"/>
              </a:defRPr>
            </a:lvl1pPr>
          </a:lstStyle>
          <a:p>
            <a:endParaRPr/>
          </a:p>
        </p:txBody>
      </p:sp>
      <p:sp>
        <p:nvSpPr>
          <p:cNvPr id="3" name="Holder 3"/>
          <p:cNvSpPr>
            <a:spLocks noGrp="1"/>
          </p:cNvSpPr>
          <p:nvPr>
            <p:ph type="body" idx="1"/>
          </p:nvPr>
        </p:nvSpPr>
        <p:spPr>
          <a:xfrm>
            <a:off x="194733" y="1365250"/>
            <a:ext cx="11506200" cy="369332"/>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3C04E684-10F4-4CC3-A0B9-F03AA7BE37CF}" type="datetimeFigureOut">
              <a:rPr lang="en-US" smtClean="0"/>
              <a:t>5/25/2020</a:t>
            </a:fld>
            <a:endParaRPr lang="en-US"/>
          </a:p>
        </p:txBody>
      </p:sp>
      <p:sp>
        <p:nvSpPr>
          <p:cNvPr id="6" name="Holder 6"/>
          <p:cNvSpPr>
            <a:spLocks noGrp="1"/>
          </p:cNvSpPr>
          <p:nvPr>
            <p:ph type="sldNum" sz="quarter" idx="7"/>
          </p:nvPr>
        </p:nvSpPr>
        <p:spPr>
          <a:xfrm>
            <a:off x="9813543" y="6460395"/>
            <a:ext cx="2307167" cy="361315"/>
          </a:xfrm>
          <a:prstGeom prst="rect">
            <a:avLst/>
          </a:prstGeom>
        </p:spPr>
        <p:txBody>
          <a:bodyPr wrap="square" lIns="0" tIns="0" rIns="0" bIns="0">
            <a:spAutoFit/>
          </a:bodyPr>
          <a:lstStyle>
            <a:lvl1pPr>
              <a:defRPr sz="1000" b="0" i="0">
                <a:solidFill>
                  <a:schemeClr val="tx1"/>
                </a:solidFill>
                <a:latin typeface="Times New Roman"/>
                <a:cs typeface="Times New Roman"/>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505275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search/cs?searchtype=author&amp;query=Feichtenhofer%2C+C" TargetMode="External"/><Relationship Id="rId7" Type="http://schemas.openxmlformats.org/officeDocument/2006/relationships/hyperlink" Target="http://papers.nips.cc/paper/8567-learning-temporal-pose-estimation-from-sparsely-labeled-videos.pdf" TargetMode="External"/><Relationship Id="rId2" Type="http://schemas.openxmlformats.org/officeDocument/2006/relationships/hyperlink" Target="https://arxiv.org/search/cs?searchtype=author&amp;query=Bertasius%2C+G" TargetMode="External"/><Relationship Id="rId1" Type="http://schemas.openxmlformats.org/officeDocument/2006/relationships/slideLayout" Target="../slideLayouts/slideLayout2.xml"/><Relationship Id="rId6" Type="http://schemas.openxmlformats.org/officeDocument/2006/relationships/hyperlink" Target="https://arxiv.org/search/cs?searchtype=author&amp;query=Torresani%2C+L" TargetMode="External"/><Relationship Id="rId5" Type="http://schemas.openxmlformats.org/officeDocument/2006/relationships/hyperlink" Target="https://arxiv.org/search/cs?searchtype=author&amp;query=Shi%2C+J" TargetMode="External"/><Relationship Id="rId4" Type="http://schemas.openxmlformats.org/officeDocument/2006/relationships/hyperlink" Target="https://arxiv.org/search/cs?searchtype=author&amp;query=Tran%2C+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69D92700-2891-478F-A704-FDDFF29A1E68}"/>
              </a:ext>
            </a:extLst>
          </p:cNvPr>
          <p:cNvGrpSpPr/>
          <p:nvPr/>
        </p:nvGrpSpPr>
        <p:grpSpPr>
          <a:xfrm>
            <a:off x="-1" y="0"/>
            <a:ext cx="12192001" cy="6857997"/>
            <a:chOff x="510362" y="3094433"/>
            <a:chExt cx="9144000" cy="6857997"/>
          </a:xfrm>
        </p:grpSpPr>
        <p:sp>
          <p:nvSpPr>
            <p:cNvPr id="3" name="object 3">
              <a:extLst>
                <a:ext uri="{FF2B5EF4-FFF2-40B4-BE49-F238E27FC236}">
                  <a16:creationId xmlns:a16="http://schemas.microsoft.com/office/drawing/2014/main" id="{083EE959-2D44-49DC-811B-B1B3C625305D}"/>
                </a:ext>
              </a:extLst>
            </p:cNvPr>
            <p:cNvSpPr/>
            <p:nvPr/>
          </p:nvSpPr>
          <p:spPr>
            <a:xfrm>
              <a:off x="510362" y="3094433"/>
              <a:ext cx="9144000" cy="6857997"/>
            </a:xfrm>
            <a:prstGeom prst="rect">
              <a:avLst/>
            </a:prstGeom>
            <a:blipFill>
              <a:blip r:embed="rId2" cstate="print"/>
              <a:stretch>
                <a:fillRect/>
              </a:stretch>
            </a:blipFill>
          </p:spPr>
          <p:txBody>
            <a:bodyPr wrap="square" lIns="0" tIns="0" rIns="0" bIns="0" rtlCol="0"/>
            <a:lstStyle/>
            <a:p>
              <a:r>
                <a:rPr lang="en-IN" dirty="0"/>
                <a:t>,</a:t>
              </a:r>
              <a:endParaRPr dirty="0"/>
            </a:p>
          </p:txBody>
        </p:sp>
        <p:sp>
          <p:nvSpPr>
            <p:cNvPr id="4" name="object 4">
              <a:extLst>
                <a:ext uri="{FF2B5EF4-FFF2-40B4-BE49-F238E27FC236}">
                  <a16:creationId xmlns:a16="http://schemas.microsoft.com/office/drawing/2014/main" id="{2C8F40EA-8B56-4BAD-870D-5C8475B807F3}"/>
                </a:ext>
              </a:extLst>
            </p:cNvPr>
            <p:cNvSpPr/>
            <p:nvPr/>
          </p:nvSpPr>
          <p:spPr>
            <a:xfrm>
              <a:off x="510362" y="6523431"/>
              <a:ext cx="8705178" cy="2743200"/>
            </a:xfrm>
            <a:custGeom>
              <a:avLst/>
              <a:gdLst/>
              <a:ahLst/>
              <a:cxnLst/>
              <a:rect l="l" t="t" r="r" b="b"/>
              <a:pathLst>
                <a:path w="8686800" h="2743200">
                  <a:moveTo>
                    <a:pt x="8686800" y="0"/>
                  </a:moveTo>
                  <a:lnTo>
                    <a:pt x="0" y="0"/>
                  </a:lnTo>
                  <a:lnTo>
                    <a:pt x="0" y="2743200"/>
                  </a:lnTo>
                  <a:lnTo>
                    <a:pt x="8686800" y="2743200"/>
                  </a:lnTo>
                  <a:lnTo>
                    <a:pt x="8686800" y="0"/>
                  </a:lnTo>
                  <a:close/>
                </a:path>
              </a:pathLst>
            </a:custGeom>
            <a:solidFill>
              <a:srgbClr val="0F1141"/>
            </a:solidFill>
          </p:spPr>
          <p:txBody>
            <a:bodyPr wrap="square" lIns="0" tIns="0" rIns="0" bIns="0" rtlCol="0"/>
            <a:lstStyle/>
            <a:p>
              <a:endParaRPr dirty="0"/>
            </a:p>
          </p:txBody>
        </p:sp>
        <p:sp>
          <p:nvSpPr>
            <p:cNvPr id="5" name="object 5">
              <a:extLst>
                <a:ext uri="{FF2B5EF4-FFF2-40B4-BE49-F238E27FC236}">
                  <a16:creationId xmlns:a16="http://schemas.microsoft.com/office/drawing/2014/main" id="{2DBFDCC0-857A-4932-BC3F-2ECB938E0C94}"/>
                </a:ext>
              </a:extLst>
            </p:cNvPr>
            <p:cNvSpPr/>
            <p:nvPr/>
          </p:nvSpPr>
          <p:spPr>
            <a:xfrm>
              <a:off x="3415151" y="9266631"/>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76C2E4"/>
            </a:solidFill>
          </p:spPr>
          <p:txBody>
            <a:bodyPr wrap="square" lIns="0" tIns="0" rIns="0" bIns="0" rtlCol="0"/>
            <a:lstStyle/>
            <a:p>
              <a:endParaRPr/>
            </a:p>
          </p:txBody>
        </p:sp>
        <p:sp>
          <p:nvSpPr>
            <p:cNvPr id="6" name="object 6">
              <a:extLst>
                <a:ext uri="{FF2B5EF4-FFF2-40B4-BE49-F238E27FC236}">
                  <a16:creationId xmlns:a16="http://schemas.microsoft.com/office/drawing/2014/main" id="{4C39DF5A-7E68-4587-BE57-3A3B18449DA4}"/>
                </a:ext>
              </a:extLst>
            </p:cNvPr>
            <p:cNvSpPr/>
            <p:nvPr/>
          </p:nvSpPr>
          <p:spPr>
            <a:xfrm>
              <a:off x="510363" y="9266631"/>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FBAF17"/>
            </a:solidFill>
          </p:spPr>
          <p:txBody>
            <a:bodyPr wrap="square" lIns="0" tIns="0" rIns="0" bIns="0" rtlCol="0"/>
            <a:lstStyle/>
            <a:p>
              <a:endParaRPr/>
            </a:p>
          </p:txBody>
        </p:sp>
        <p:sp>
          <p:nvSpPr>
            <p:cNvPr id="7" name="object 7">
              <a:extLst>
                <a:ext uri="{FF2B5EF4-FFF2-40B4-BE49-F238E27FC236}">
                  <a16:creationId xmlns:a16="http://schemas.microsoft.com/office/drawing/2014/main" id="{8909219B-85F8-4F55-8F0F-A5F056BF26A4}"/>
                </a:ext>
              </a:extLst>
            </p:cNvPr>
            <p:cNvSpPr/>
            <p:nvPr/>
          </p:nvSpPr>
          <p:spPr>
            <a:xfrm>
              <a:off x="6310751" y="9266631"/>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FF0000"/>
            </a:solidFill>
          </p:spPr>
          <p:txBody>
            <a:bodyPr wrap="square" lIns="0" tIns="0" rIns="0" bIns="0" rtlCol="0"/>
            <a:lstStyle/>
            <a:p>
              <a:endParaRPr/>
            </a:p>
          </p:txBody>
        </p:sp>
        <p:sp>
          <p:nvSpPr>
            <p:cNvPr id="8" name="object 8">
              <a:extLst>
                <a:ext uri="{FF2B5EF4-FFF2-40B4-BE49-F238E27FC236}">
                  <a16:creationId xmlns:a16="http://schemas.microsoft.com/office/drawing/2014/main" id="{E71919AB-3A32-4120-9065-A96666E303CA}"/>
                </a:ext>
              </a:extLst>
            </p:cNvPr>
            <p:cNvSpPr/>
            <p:nvPr/>
          </p:nvSpPr>
          <p:spPr>
            <a:xfrm>
              <a:off x="608262" y="6470459"/>
              <a:ext cx="2051812" cy="1974088"/>
            </a:xfrm>
            <a:prstGeom prst="rect">
              <a:avLst/>
            </a:prstGeom>
            <a:blipFill>
              <a:blip r:embed="rId3" cstate="print"/>
              <a:stretch>
                <a:fillRect/>
              </a:stretch>
            </a:blipFill>
          </p:spPr>
          <p:txBody>
            <a:bodyPr wrap="square" lIns="0" tIns="0" rIns="0" bIns="0" rtlCol="0"/>
            <a:lstStyle/>
            <a:p>
              <a:endParaRPr dirty="0"/>
            </a:p>
          </p:txBody>
        </p:sp>
      </p:grpSp>
      <p:sp>
        <p:nvSpPr>
          <p:cNvPr id="9" name="TextBox 8">
            <a:extLst>
              <a:ext uri="{FF2B5EF4-FFF2-40B4-BE49-F238E27FC236}">
                <a16:creationId xmlns:a16="http://schemas.microsoft.com/office/drawing/2014/main" id="{FC6FC27C-347A-456D-A231-8ECD61B73305}"/>
              </a:ext>
            </a:extLst>
          </p:cNvPr>
          <p:cNvSpPr txBox="1"/>
          <p:nvPr/>
        </p:nvSpPr>
        <p:spPr>
          <a:xfrm>
            <a:off x="87571" y="5225537"/>
            <a:ext cx="2778711"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BITS Pilani, Pilani Campus</a:t>
            </a:r>
          </a:p>
        </p:txBody>
      </p:sp>
      <p:sp>
        <p:nvSpPr>
          <p:cNvPr id="10" name="TextBox 9">
            <a:extLst>
              <a:ext uri="{FF2B5EF4-FFF2-40B4-BE49-F238E27FC236}">
                <a16:creationId xmlns:a16="http://schemas.microsoft.com/office/drawing/2014/main" id="{878228F9-72FA-4C46-AB39-AD917611D8C0}"/>
              </a:ext>
            </a:extLst>
          </p:cNvPr>
          <p:cNvSpPr txBox="1"/>
          <p:nvPr/>
        </p:nvSpPr>
        <p:spPr>
          <a:xfrm>
            <a:off x="7809722" y="3613434"/>
            <a:ext cx="3704254" cy="1631216"/>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Harshit Agrawal-2018A8PS0484P</a:t>
            </a:r>
          </a:p>
          <a:p>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Akshat Gupta-2018A3PS0447P</a:t>
            </a:r>
          </a:p>
          <a:p>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err="1">
                <a:solidFill>
                  <a:schemeClr val="bg1"/>
                </a:solidFill>
                <a:latin typeface="Times New Roman" panose="02020603050405020304" pitchFamily="18" charset="0"/>
                <a:cs typeface="Times New Roman" panose="02020603050405020304" pitchFamily="18" charset="0"/>
              </a:rPr>
              <a:t>Saiyam</a:t>
            </a:r>
            <a:r>
              <a:rPr lang="en-IN" sz="2000" dirty="0">
                <a:solidFill>
                  <a:schemeClr val="bg1"/>
                </a:solidFill>
                <a:latin typeface="Times New Roman" panose="02020603050405020304" pitchFamily="18" charset="0"/>
                <a:cs typeface="Times New Roman" panose="02020603050405020304" pitchFamily="18" charset="0"/>
              </a:rPr>
              <a:t> Bhatnagar</a:t>
            </a:r>
          </a:p>
        </p:txBody>
      </p:sp>
      <p:sp>
        <p:nvSpPr>
          <p:cNvPr id="11" name="TextBox 10">
            <a:extLst>
              <a:ext uri="{FF2B5EF4-FFF2-40B4-BE49-F238E27FC236}">
                <a16:creationId xmlns:a16="http://schemas.microsoft.com/office/drawing/2014/main" id="{8AF6156A-5C30-489A-8295-E917E9143001}"/>
              </a:ext>
            </a:extLst>
          </p:cNvPr>
          <p:cNvSpPr txBox="1"/>
          <p:nvPr/>
        </p:nvSpPr>
        <p:spPr>
          <a:xfrm>
            <a:off x="3266983" y="3613434"/>
            <a:ext cx="4542738" cy="1938992"/>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Neural Networks and Fuzzy Logic: Design Project</a:t>
            </a:r>
          </a:p>
        </p:txBody>
      </p:sp>
    </p:spTree>
    <p:extLst>
      <p:ext uri="{BB962C8B-B14F-4D97-AF65-F5344CB8AC3E}">
        <p14:creationId xmlns:p14="http://schemas.microsoft.com/office/powerpoint/2010/main" val="336238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9109C-58FC-42CC-A3E1-E02BA0F75B32}"/>
              </a:ext>
            </a:extLst>
          </p:cNvPr>
          <p:cNvSpPr txBox="1"/>
          <p:nvPr/>
        </p:nvSpPr>
        <p:spPr>
          <a:xfrm>
            <a:off x="103695" y="1376313"/>
            <a:ext cx="11934334" cy="5970865"/>
          </a:xfrm>
          <a:prstGeom prst="rect">
            <a:avLst/>
          </a:prstGeom>
          <a:noFill/>
        </p:spPr>
        <p:txBody>
          <a:bodyPr wrap="square" rtlCol="0">
            <a:spAutoFit/>
          </a:bodyPr>
          <a:lstStyle/>
          <a:p>
            <a:r>
              <a:rPr lang="en-IN" b="1" dirty="0"/>
              <a:t>MODEL BUILT</a:t>
            </a:r>
          </a:p>
          <a:p>
            <a:r>
              <a:rPr lang="en-IN" sz="1600" dirty="0"/>
              <a:t>As stated earlier we built a convolution approach for pose Estimation.</a:t>
            </a:r>
          </a:p>
          <a:p>
            <a:r>
              <a:rPr lang="en-US" sz="1600" dirty="0"/>
              <a:t>Given two video frames—a labeled Frame A and an unlabeled Frame B—our model is allowed to compare Frame A to Frame B but it must predict Pose A (i.e., the pose in Frame A) using the features from Frame B</a:t>
            </a:r>
            <a:r>
              <a:rPr lang="en-IN" sz="1600" dirty="0"/>
              <a:t>.</a:t>
            </a:r>
          </a:p>
          <a:p>
            <a:r>
              <a:rPr lang="en-US" sz="1600" dirty="0"/>
              <a:t>Our model is able to extract motion offsets relating these two frames. Using these motion offsets our model must then be able to </a:t>
            </a:r>
            <a:r>
              <a:rPr lang="en-US" sz="1600" dirty="0" err="1"/>
              <a:t>rewarp</a:t>
            </a:r>
            <a:r>
              <a:rPr lang="en-US" sz="1600" dirty="0"/>
              <a:t> the </a:t>
            </a:r>
            <a:r>
              <a:rPr lang="en-US" sz="1600" b="1" dirty="0"/>
              <a:t>detected pose heatmap </a:t>
            </a:r>
            <a:r>
              <a:rPr lang="en-US" sz="1600" dirty="0"/>
              <a:t>extracted from an </a:t>
            </a:r>
            <a:r>
              <a:rPr lang="en-US" sz="1600" b="1" dirty="0"/>
              <a:t>unlabeled Frame B</a:t>
            </a:r>
            <a:r>
              <a:rPr lang="en-US" sz="1600" dirty="0"/>
              <a:t> in order to optimize the accuracy of pose detection in a </a:t>
            </a:r>
            <a:r>
              <a:rPr lang="en-US" sz="1600" b="1" dirty="0"/>
              <a:t>labeled Frame A.</a:t>
            </a:r>
          </a:p>
          <a:p>
            <a:endParaRPr lang="en-US" b="1" dirty="0"/>
          </a:p>
          <a:p>
            <a:endParaRPr lang="en-US" b="1" dirty="0"/>
          </a:p>
          <a:p>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600" dirty="0"/>
              <a:t>We build a Convolution neural network and to pass the heatmaps of FRAME A and FRAME B. Then we used five parallel convolution layers with different dilation rates to process the output of our CNN network(stacks of 3x3 Convolution blocks).</a:t>
            </a:r>
          </a:p>
          <a:p>
            <a:endParaRPr lang="en-US" dirty="0"/>
          </a:p>
          <a:p>
            <a:endParaRPr lang="en-US" dirty="0"/>
          </a:p>
          <a:p>
            <a:endParaRPr lang="en-IN" b="1" dirty="0"/>
          </a:p>
        </p:txBody>
      </p:sp>
      <p:pic>
        <p:nvPicPr>
          <p:cNvPr id="7" name="Picture 6">
            <a:extLst>
              <a:ext uri="{FF2B5EF4-FFF2-40B4-BE49-F238E27FC236}">
                <a16:creationId xmlns:a16="http://schemas.microsoft.com/office/drawing/2014/main" id="{70981B25-0853-4B74-BF10-3688DB7FE379}"/>
              </a:ext>
            </a:extLst>
          </p:cNvPr>
          <p:cNvPicPr>
            <a:picLocks noChangeAspect="1"/>
          </p:cNvPicPr>
          <p:nvPr/>
        </p:nvPicPr>
        <p:blipFill>
          <a:blip r:embed="rId2"/>
          <a:stretch>
            <a:fillRect/>
          </a:stretch>
        </p:blipFill>
        <p:spPr>
          <a:xfrm>
            <a:off x="103695" y="2955302"/>
            <a:ext cx="7890235" cy="2974158"/>
          </a:xfrm>
          <a:prstGeom prst="rect">
            <a:avLst/>
          </a:prstGeom>
        </p:spPr>
      </p:pic>
      <p:sp>
        <p:nvSpPr>
          <p:cNvPr id="8" name="Arrow: Chevron 7">
            <a:extLst>
              <a:ext uri="{FF2B5EF4-FFF2-40B4-BE49-F238E27FC236}">
                <a16:creationId xmlns:a16="http://schemas.microsoft.com/office/drawing/2014/main" id="{E0A20E0A-B6EB-4EC2-8991-5A26BC50333B}"/>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FD92F380-83E5-41EB-BB31-77FBA97F3709}"/>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66A236EC-4A53-4D2B-94C7-780F85FDB380}"/>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F6F1C52F-A944-4B34-B5C2-D0A976D748AB}"/>
              </a:ext>
            </a:extLst>
          </p:cNvPr>
          <p:cNvSpPr/>
          <p:nvPr/>
        </p:nvSpPr>
        <p:spPr>
          <a:xfrm>
            <a:off x="4321486" y="327670"/>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AB1DB581-62CA-4890-98E2-0251B2B21581}"/>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hevron 12">
            <a:extLst>
              <a:ext uri="{FF2B5EF4-FFF2-40B4-BE49-F238E27FC236}">
                <a16:creationId xmlns:a16="http://schemas.microsoft.com/office/drawing/2014/main" id="{7696F46A-F623-48F7-BCB1-0157C58BB4EA}"/>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47DBAEB1-DED4-4B93-846D-F46C83260991}"/>
              </a:ext>
            </a:extLst>
          </p:cNvPr>
          <p:cNvSpPr/>
          <p:nvPr/>
        </p:nvSpPr>
        <p:spPr>
          <a:xfrm>
            <a:off x="650792" y="567210"/>
            <a:ext cx="8238866" cy="369332"/>
          </a:xfrm>
          <a:prstGeom prst="rect">
            <a:avLst/>
          </a:prstGeom>
        </p:spPr>
        <p:txBody>
          <a:bodyPr wrap="square">
            <a:spAutoFit/>
          </a:bodyPr>
          <a:lstStyle/>
          <a:p>
            <a:r>
              <a:rPr lang="en-IN" dirty="0"/>
              <a:t> Overview      The Dataset      Data Issues        The model        Results               Takeaways</a:t>
            </a:r>
          </a:p>
        </p:txBody>
      </p:sp>
    </p:spTree>
    <p:extLst>
      <p:ext uri="{BB962C8B-B14F-4D97-AF65-F5344CB8AC3E}">
        <p14:creationId xmlns:p14="http://schemas.microsoft.com/office/powerpoint/2010/main" val="387855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9594CE-9E7E-40AA-A7DA-49CBD626EFA6}"/>
              </a:ext>
            </a:extLst>
          </p:cNvPr>
          <p:cNvSpPr txBox="1"/>
          <p:nvPr/>
        </p:nvSpPr>
        <p:spPr>
          <a:xfrm>
            <a:off x="84841" y="1451728"/>
            <a:ext cx="11953188" cy="2031325"/>
          </a:xfrm>
          <a:prstGeom prst="rect">
            <a:avLst/>
          </a:prstGeom>
          <a:noFill/>
        </p:spPr>
        <p:txBody>
          <a:bodyPr wrap="square" rtlCol="0">
            <a:spAutoFit/>
          </a:bodyPr>
          <a:lstStyle/>
          <a:p>
            <a:r>
              <a:rPr lang="en-IN" dirty="0"/>
              <a:t>The output of these five parallel Convolution layers is our offset which was then used to </a:t>
            </a:r>
            <a:r>
              <a:rPr lang="en-IN" dirty="0" err="1"/>
              <a:t>rewarp</a:t>
            </a:r>
            <a:r>
              <a:rPr lang="en-IN" dirty="0"/>
              <a:t> the heatmap B. The five </a:t>
            </a:r>
            <a:r>
              <a:rPr lang="en-IN" dirty="0" err="1"/>
              <a:t>rewarped</a:t>
            </a:r>
            <a:r>
              <a:rPr lang="en-IN" dirty="0"/>
              <a:t> heatmaps were the summed up and this was the output of our model. </a:t>
            </a:r>
            <a:r>
              <a:rPr lang="en-IN" dirty="0" err="1"/>
              <a:t>i.e</a:t>
            </a:r>
            <a:r>
              <a:rPr lang="en-IN" dirty="0"/>
              <a:t> the estimated heatmap of labelled frame A. We trained the model by minimizing the </a:t>
            </a:r>
            <a:r>
              <a:rPr lang="en-IN" b="1" dirty="0"/>
              <a:t>mean squared error </a:t>
            </a:r>
            <a:r>
              <a:rPr lang="en-IN" dirty="0"/>
              <a:t>between the </a:t>
            </a:r>
            <a:r>
              <a:rPr lang="en-IN" b="1" dirty="0"/>
              <a:t>predicted pose </a:t>
            </a:r>
            <a:r>
              <a:rPr lang="en-IN" dirty="0"/>
              <a:t>in A and the </a:t>
            </a:r>
            <a:r>
              <a:rPr lang="en-IN" b="1" dirty="0"/>
              <a:t>actual pose </a:t>
            </a:r>
            <a:r>
              <a:rPr lang="en-IN" dirty="0"/>
              <a:t>in labelled frame A.  </a:t>
            </a:r>
          </a:p>
          <a:p>
            <a:r>
              <a:rPr lang="en-IN" dirty="0"/>
              <a:t>The Ground truth heatmap of the labelled frame was obtained by using a 2D Gaussian filter around the location of each joint.</a:t>
            </a:r>
          </a:p>
          <a:p>
            <a:r>
              <a:rPr lang="en-IN" dirty="0"/>
              <a:t>We used a </a:t>
            </a:r>
            <a:r>
              <a:rPr lang="en-IN" dirty="0" err="1"/>
              <a:t>Guassian</a:t>
            </a:r>
            <a:r>
              <a:rPr lang="en-IN" dirty="0"/>
              <a:t> function with </a:t>
            </a:r>
            <a:r>
              <a:rPr lang="en-IN" b="1" dirty="0"/>
              <a:t>standard deviation as 5</a:t>
            </a:r>
            <a:r>
              <a:rPr lang="en-IN" dirty="0"/>
              <a:t>. </a:t>
            </a:r>
          </a:p>
          <a:p>
            <a:r>
              <a:rPr lang="en-IN" dirty="0"/>
              <a:t> </a:t>
            </a:r>
          </a:p>
        </p:txBody>
      </p:sp>
      <p:pic>
        <p:nvPicPr>
          <p:cNvPr id="1026" name="Picture 2" descr="Edge Detection with Gaussian Blur - Rhea">
            <a:extLst>
              <a:ext uri="{FF2B5EF4-FFF2-40B4-BE49-F238E27FC236}">
                <a16:creationId xmlns:a16="http://schemas.microsoft.com/office/drawing/2014/main" id="{4CE35F97-DABF-4CD6-AFE7-8A464FD2D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85" y="3483053"/>
            <a:ext cx="6230040" cy="2493541"/>
          </a:xfrm>
          <a:prstGeom prst="rect">
            <a:avLst/>
          </a:prstGeom>
          <a:noFill/>
          <a:extLst>
            <a:ext uri="{909E8E84-426E-40DD-AFC4-6F175D3DCCD1}">
              <a14:hiddenFill xmlns:a14="http://schemas.microsoft.com/office/drawing/2010/main">
                <a:solidFill>
                  <a:srgbClr val="FFFFFF"/>
                </a:solidFill>
              </a14:hiddenFill>
            </a:ext>
          </a:extLst>
        </p:spPr>
      </p:pic>
      <p:sp>
        <p:nvSpPr>
          <p:cNvPr id="7" name="Arrow: Chevron 6">
            <a:extLst>
              <a:ext uri="{FF2B5EF4-FFF2-40B4-BE49-F238E27FC236}">
                <a16:creationId xmlns:a16="http://schemas.microsoft.com/office/drawing/2014/main" id="{65852260-C4C8-40B9-957B-BBB1A990B4BD}"/>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08106C93-227E-4F5B-85E2-A0AA0B52851A}"/>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2113F5C2-3485-40FC-A5CB-7A9B6AD8AD65}"/>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66CB6CCF-86A0-4357-B64E-E731536A4D16}"/>
              </a:ext>
            </a:extLst>
          </p:cNvPr>
          <p:cNvSpPr/>
          <p:nvPr/>
        </p:nvSpPr>
        <p:spPr>
          <a:xfrm>
            <a:off x="4321485" y="34652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EBB4203A-91F7-4D25-A384-C8E6C2F2AEF2}"/>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C8629A21-5A7A-4B7F-97CF-6538CB22514F}"/>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41446B1F-2DB6-4232-B6CD-5E66DA3240F5}"/>
              </a:ext>
            </a:extLst>
          </p:cNvPr>
          <p:cNvSpPr/>
          <p:nvPr/>
        </p:nvSpPr>
        <p:spPr>
          <a:xfrm>
            <a:off x="3048000" y="3105835"/>
            <a:ext cx="6096000" cy="369332"/>
          </a:xfrm>
          <a:prstGeom prst="rect">
            <a:avLst/>
          </a:prstGeom>
        </p:spPr>
        <p:txBody>
          <a:bodyPr>
            <a:spAutoFit/>
          </a:bodyPr>
          <a:lstStyle/>
          <a:p>
            <a:r>
              <a:rPr lang="en-IN" dirty="0"/>
              <a:t> </a:t>
            </a:r>
          </a:p>
        </p:txBody>
      </p:sp>
      <p:sp>
        <p:nvSpPr>
          <p:cNvPr id="13" name="Rectangle 12">
            <a:extLst>
              <a:ext uri="{FF2B5EF4-FFF2-40B4-BE49-F238E27FC236}">
                <a16:creationId xmlns:a16="http://schemas.microsoft.com/office/drawing/2014/main" id="{347D1D16-2D56-4F9F-AA4E-39D13B67E68E}"/>
              </a:ext>
            </a:extLst>
          </p:cNvPr>
          <p:cNvSpPr/>
          <p:nvPr/>
        </p:nvSpPr>
        <p:spPr>
          <a:xfrm>
            <a:off x="632185" y="555338"/>
            <a:ext cx="8153763" cy="369332"/>
          </a:xfrm>
          <a:prstGeom prst="rect">
            <a:avLst/>
          </a:prstGeom>
        </p:spPr>
        <p:txBody>
          <a:bodyPr wrap="square">
            <a:spAutoFit/>
          </a:bodyPr>
          <a:lstStyle/>
          <a:p>
            <a:r>
              <a:rPr lang="en-IN" dirty="0"/>
              <a:t> Overview      The Dataset      Data Issues        The model        Results              Takeaways</a:t>
            </a:r>
          </a:p>
        </p:txBody>
      </p:sp>
    </p:spTree>
    <p:extLst>
      <p:ext uri="{BB962C8B-B14F-4D97-AF65-F5344CB8AC3E}">
        <p14:creationId xmlns:p14="http://schemas.microsoft.com/office/powerpoint/2010/main" val="206274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DABDD5-3B75-43C4-891F-4AD44FD71899}"/>
              </a:ext>
            </a:extLst>
          </p:cNvPr>
          <p:cNvPicPr>
            <a:picLocks noChangeAspect="1"/>
          </p:cNvPicPr>
          <p:nvPr/>
        </p:nvPicPr>
        <p:blipFill>
          <a:blip r:embed="rId2"/>
          <a:stretch>
            <a:fillRect/>
          </a:stretch>
        </p:blipFill>
        <p:spPr>
          <a:xfrm>
            <a:off x="234049" y="1346068"/>
            <a:ext cx="8806256" cy="3974973"/>
          </a:xfrm>
          <a:prstGeom prst="rect">
            <a:avLst/>
          </a:prstGeom>
        </p:spPr>
      </p:pic>
      <p:sp>
        <p:nvSpPr>
          <p:cNvPr id="5" name="TextBox 4">
            <a:extLst>
              <a:ext uri="{FF2B5EF4-FFF2-40B4-BE49-F238E27FC236}">
                <a16:creationId xmlns:a16="http://schemas.microsoft.com/office/drawing/2014/main" id="{384CBD6F-F9DC-4272-B845-FDD4CDA09474}"/>
              </a:ext>
            </a:extLst>
          </p:cNvPr>
          <p:cNvSpPr txBox="1"/>
          <p:nvPr/>
        </p:nvSpPr>
        <p:spPr>
          <a:xfrm>
            <a:off x="603316" y="5627803"/>
            <a:ext cx="10671142" cy="646331"/>
          </a:xfrm>
          <a:prstGeom prst="rect">
            <a:avLst/>
          </a:prstGeom>
          <a:noFill/>
        </p:spPr>
        <p:txBody>
          <a:bodyPr wrap="square" rtlCol="0">
            <a:spAutoFit/>
          </a:bodyPr>
          <a:lstStyle/>
          <a:p>
            <a:r>
              <a:rPr lang="en-IN" dirty="0"/>
              <a:t>Mean squared error is minimized between the Predicted heatmap and the ground truth heatmap.</a:t>
            </a:r>
          </a:p>
          <a:p>
            <a:endParaRPr lang="en-IN" dirty="0"/>
          </a:p>
        </p:txBody>
      </p:sp>
      <p:sp>
        <p:nvSpPr>
          <p:cNvPr id="6" name="Arrow: Chevron 5">
            <a:extLst>
              <a:ext uri="{FF2B5EF4-FFF2-40B4-BE49-F238E27FC236}">
                <a16:creationId xmlns:a16="http://schemas.microsoft.com/office/drawing/2014/main" id="{F25E021B-89E9-4591-8C46-130D05C77C81}"/>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965A2DA6-4A0C-4B53-9443-9501DB444B58}"/>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3A0AB031-60F4-47A8-B9AC-0038D56D4220}"/>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C073A741-B1DB-4427-BA6B-94441DA554EC}"/>
              </a:ext>
            </a:extLst>
          </p:cNvPr>
          <p:cNvSpPr/>
          <p:nvPr/>
        </p:nvSpPr>
        <p:spPr>
          <a:xfrm>
            <a:off x="4321486" y="327670"/>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E1CCBB0F-8AE5-4776-A628-E55B3E7037F8}"/>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41AC23EA-C4FA-4DE4-938B-4BEFF6D2036B}"/>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EA82A5A9-A641-4FD6-99BF-0DF715639271}"/>
              </a:ext>
            </a:extLst>
          </p:cNvPr>
          <p:cNvSpPr/>
          <p:nvPr/>
        </p:nvSpPr>
        <p:spPr>
          <a:xfrm>
            <a:off x="603316" y="567459"/>
            <a:ext cx="8182632" cy="369332"/>
          </a:xfrm>
          <a:prstGeom prst="rect">
            <a:avLst/>
          </a:prstGeom>
        </p:spPr>
        <p:txBody>
          <a:bodyPr wrap="square">
            <a:spAutoFit/>
          </a:bodyPr>
          <a:lstStyle/>
          <a:p>
            <a:r>
              <a:rPr lang="en-IN" dirty="0"/>
              <a:t> Overview      The Dataset      Data Issues        The model        Results               Takeaways</a:t>
            </a:r>
          </a:p>
        </p:txBody>
      </p:sp>
    </p:spTree>
    <p:extLst>
      <p:ext uri="{BB962C8B-B14F-4D97-AF65-F5344CB8AC3E}">
        <p14:creationId xmlns:p14="http://schemas.microsoft.com/office/powerpoint/2010/main" val="381531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513F69-4390-440D-9435-E09B8E89F6B8}"/>
              </a:ext>
            </a:extLst>
          </p:cNvPr>
          <p:cNvSpPr txBox="1"/>
          <p:nvPr/>
        </p:nvSpPr>
        <p:spPr>
          <a:xfrm>
            <a:off x="179109" y="1451728"/>
            <a:ext cx="11660957" cy="4247317"/>
          </a:xfrm>
          <a:prstGeom prst="rect">
            <a:avLst/>
          </a:prstGeom>
          <a:noFill/>
        </p:spPr>
        <p:txBody>
          <a:bodyPr wrap="square" rtlCol="0">
            <a:spAutoFit/>
          </a:bodyPr>
          <a:lstStyle/>
          <a:p>
            <a:endParaRPr lang="en-IN" dirty="0"/>
          </a:p>
          <a:p>
            <a:r>
              <a:rPr lang="en-IN" dirty="0"/>
              <a:t>Input_1 –  (384,288,3) dimensional heatmap of a person cropped from unlabelled  frame using the bounding box of the same person given annotations of the labelled frame. </a:t>
            </a:r>
          </a:p>
          <a:p>
            <a:r>
              <a:rPr lang="en-IN" dirty="0"/>
              <a:t>Input_2 -   (384,288,3) dimensional heatmap of a person cropped from labelled frame.</a:t>
            </a:r>
          </a:p>
          <a:p>
            <a:endParaRPr lang="en-IN" dirty="0"/>
          </a:p>
          <a:p>
            <a:r>
              <a:rPr lang="en-IN" dirty="0"/>
              <a:t>A pretrained </a:t>
            </a:r>
            <a:r>
              <a:rPr lang="en-IN" dirty="0" err="1"/>
              <a:t>HRNet</a:t>
            </a:r>
            <a:r>
              <a:rPr lang="en-IN" dirty="0"/>
              <a:t> outputs the joints predicted.  We form heatmaps using these joints and feed it to our model.</a:t>
            </a:r>
          </a:p>
          <a:p>
            <a:endParaRPr lang="en-IN" b="1" dirty="0"/>
          </a:p>
          <a:p>
            <a:r>
              <a:rPr lang="en-IN" dirty="0"/>
              <a:t>Then phi= fb-fa is fed into the stack of (3x3) convolution block, where fa and fb are labelled and unlabelled heatmaps respectively.</a:t>
            </a:r>
          </a:p>
          <a:p>
            <a:endParaRPr lang="en-IN" dirty="0"/>
          </a:p>
          <a:p>
            <a:r>
              <a:rPr lang="en-IN" dirty="0"/>
              <a:t>After having obtained the offsets post using </a:t>
            </a:r>
            <a:r>
              <a:rPr lang="en-IN" b="1" dirty="0"/>
              <a:t>5 different </a:t>
            </a:r>
            <a:r>
              <a:rPr lang="en-IN" b="1" dirty="0" err="1"/>
              <a:t>dialations</a:t>
            </a:r>
            <a:r>
              <a:rPr lang="en-IN" b="1" dirty="0"/>
              <a:t>,</a:t>
            </a:r>
            <a:r>
              <a:rPr lang="en-IN" dirty="0"/>
              <a:t> </a:t>
            </a:r>
            <a:r>
              <a:rPr lang="en-IN" dirty="0" err="1"/>
              <a:t>rewarp</a:t>
            </a:r>
            <a:r>
              <a:rPr lang="en-IN" dirty="0"/>
              <a:t> </a:t>
            </a:r>
            <a:r>
              <a:rPr lang="en-IN" b="1" dirty="0"/>
              <a:t>fb</a:t>
            </a:r>
            <a:r>
              <a:rPr lang="en-IN" dirty="0"/>
              <a:t> using the </a:t>
            </a:r>
            <a:r>
              <a:rPr lang="en-IN" b="1" dirty="0"/>
              <a:t>offsets</a:t>
            </a:r>
            <a:r>
              <a:rPr lang="en-IN" dirty="0"/>
              <a:t> to predict the pose in labelled frame A.</a:t>
            </a:r>
          </a:p>
          <a:p>
            <a:endParaRPr lang="en-IN" dirty="0"/>
          </a:p>
          <a:p>
            <a:r>
              <a:rPr lang="en-IN" dirty="0"/>
              <a:t>This feature </a:t>
            </a:r>
            <a:r>
              <a:rPr lang="en-IN" dirty="0" err="1"/>
              <a:t>rewarping</a:t>
            </a:r>
            <a:r>
              <a:rPr lang="en-IN" dirty="0"/>
              <a:t> is done by using deformable convolutions.</a:t>
            </a:r>
          </a:p>
          <a:p>
            <a:endParaRPr lang="en-IN" dirty="0"/>
          </a:p>
        </p:txBody>
      </p:sp>
      <p:sp>
        <p:nvSpPr>
          <p:cNvPr id="5" name="Arrow: Chevron 4">
            <a:extLst>
              <a:ext uri="{FF2B5EF4-FFF2-40B4-BE49-F238E27FC236}">
                <a16:creationId xmlns:a16="http://schemas.microsoft.com/office/drawing/2014/main" id="{2E8BC5B3-2B8F-4DC6-B84B-57A7ED977DC9}"/>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3CE88920-964D-4974-8043-55A6DAB6AF04}"/>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5DC5C8CC-787D-416D-8629-E14DD4AA501E}"/>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9E1A6881-2829-4E67-BD7F-61834D192317}"/>
              </a:ext>
            </a:extLst>
          </p:cNvPr>
          <p:cNvSpPr/>
          <p:nvPr/>
        </p:nvSpPr>
        <p:spPr>
          <a:xfrm>
            <a:off x="4321486" y="327670"/>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1EF21B0E-783A-4574-BFD5-67D8FD1D1A36}"/>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CA2A8F47-A587-4C92-8C23-848C0206D85A}"/>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74BF8CE1-2A58-476F-BC7E-930AF545EB02}"/>
              </a:ext>
            </a:extLst>
          </p:cNvPr>
          <p:cNvSpPr/>
          <p:nvPr/>
        </p:nvSpPr>
        <p:spPr>
          <a:xfrm>
            <a:off x="644164" y="567459"/>
            <a:ext cx="8245311" cy="369332"/>
          </a:xfrm>
          <a:prstGeom prst="rect">
            <a:avLst/>
          </a:prstGeom>
        </p:spPr>
        <p:txBody>
          <a:bodyPr wrap="square">
            <a:spAutoFit/>
          </a:bodyPr>
          <a:lstStyle/>
          <a:p>
            <a:r>
              <a:rPr lang="en-IN" dirty="0"/>
              <a:t> Overview      The Dataset      Data Issues        The model        Results              Takeaways</a:t>
            </a:r>
          </a:p>
        </p:txBody>
      </p:sp>
    </p:spTree>
    <p:extLst>
      <p:ext uri="{BB962C8B-B14F-4D97-AF65-F5344CB8AC3E}">
        <p14:creationId xmlns:p14="http://schemas.microsoft.com/office/powerpoint/2010/main" val="81703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69677-E177-433C-9FAD-951333C3FD75}"/>
              </a:ext>
            </a:extLst>
          </p:cNvPr>
          <p:cNvSpPr txBox="1"/>
          <p:nvPr/>
        </p:nvSpPr>
        <p:spPr>
          <a:xfrm>
            <a:off x="169682" y="1480008"/>
            <a:ext cx="11594970" cy="1477328"/>
          </a:xfrm>
          <a:prstGeom prst="rect">
            <a:avLst/>
          </a:prstGeom>
          <a:noFill/>
        </p:spPr>
        <p:txBody>
          <a:bodyPr wrap="square" rtlCol="0">
            <a:spAutoFit/>
          </a:bodyPr>
          <a:lstStyle/>
          <a:p>
            <a:r>
              <a:rPr lang="en-IN" dirty="0"/>
              <a:t>Due to unavailability of much training data we were not able to reach the accuracy that was mentioned in the paper. The researchers had trained the data over 540 videos while we were only able to train it on 52 videos. Therefore we could only reach the accuracy of 29%. We propagated some poses and tried to compare our results with pretrained </a:t>
            </a:r>
            <a:r>
              <a:rPr lang="en-IN" dirty="0" err="1"/>
              <a:t>SimpleHRNet</a:t>
            </a:r>
            <a:r>
              <a:rPr lang="en-IN" dirty="0"/>
              <a:t>. We reckon that the </a:t>
            </a:r>
            <a:r>
              <a:rPr lang="en-IN" dirty="0" err="1"/>
              <a:t>the</a:t>
            </a:r>
            <a:r>
              <a:rPr lang="en-IN" dirty="0"/>
              <a:t> unavailability of training data and computational resources did not allow our model to outperform </a:t>
            </a:r>
            <a:r>
              <a:rPr lang="en-IN" dirty="0" err="1"/>
              <a:t>SimpleHRNet</a:t>
            </a:r>
            <a:r>
              <a:rPr lang="en-IN" dirty="0"/>
              <a:t>. Following is an accuracy vs epoch plot illustrating our results. </a:t>
            </a:r>
          </a:p>
        </p:txBody>
      </p:sp>
      <p:sp>
        <p:nvSpPr>
          <p:cNvPr id="6" name="Arrow: Chevron 5">
            <a:extLst>
              <a:ext uri="{FF2B5EF4-FFF2-40B4-BE49-F238E27FC236}">
                <a16:creationId xmlns:a16="http://schemas.microsoft.com/office/drawing/2014/main" id="{A3413554-B621-4B20-891D-28B172316DA8}"/>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79778F6D-F177-4053-8CE0-D7F921FBCB24}"/>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9FC6EB1A-FEEF-4BD1-8167-1780890C42F7}"/>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421B0195-3050-4BD2-96C3-48AF7850C96C}"/>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CF73CC64-879F-4FC5-9A42-CF0D16AEA358}"/>
              </a:ext>
            </a:extLst>
          </p:cNvPr>
          <p:cNvSpPr/>
          <p:nvPr/>
        </p:nvSpPr>
        <p:spPr>
          <a:xfrm>
            <a:off x="5711241" y="32173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E2DF0767-24F8-44BE-90FB-F653D007B4EB}"/>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86DDD919-0999-4B92-B375-46C8DF337925}"/>
              </a:ext>
            </a:extLst>
          </p:cNvPr>
          <p:cNvSpPr/>
          <p:nvPr/>
        </p:nvSpPr>
        <p:spPr>
          <a:xfrm>
            <a:off x="644165" y="567459"/>
            <a:ext cx="8254738" cy="369332"/>
          </a:xfrm>
          <a:prstGeom prst="rect">
            <a:avLst/>
          </a:prstGeom>
        </p:spPr>
        <p:txBody>
          <a:bodyPr wrap="square">
            <a:spAutoFit/>
          </a:bodyPr>
          <a:lstStyle/>
          <a:p>
            <a:r>
              <a:rPr lang="en-IN" dirty="0"/>
              <a:t> Overview      The Dataset      Data Issues        The model        Results              Takeaways</a:t>
            </a:r>
          </a:p>
        </p:txBody>
      </p:sp>
      <p:pic>
        <p:nvPicPr>
          <p:cNvPr id="2" name="Picture 1">
            <a:extLst>
              <a:ext uri="{FF2B5EF4-FFF2-40B4-BE49-F238E27FC236}">
                <a16:creationId xmlns:a16="http://schemas.microsoft.com/office/drawing/2014/main" id="{7929610B-039E-4184-B233-EE22FD40833D}"/>
              </a:ext>
            </a:extLst>
          </p:cNvPr>
          <p:cNvPicPr>
            <a:picLocks noChangeAspect="1"/>
          </p:cNvPicPr>
          <p:nvPr/>
        </p:nvPicPr>
        <p:blipFill>
          <a:blip r:embed="rId2"/>
          <a:stretch>
            <a:fillRect/>
          </a:stretch>
        </p:blipFill>
        <p:spPr>
          <a:xfrm>
            <a:off x="3067874" y="2957336"/>
            <a:ext cx="5019675" cy="3209925"/>
          </a:xfrm>
          <a:prstGeom prst="rect">
            <a:avLst/>
          </a:prstGeom>
        </p:spPr>
      </p:pic>
    </p:spTree>
    <p:extLst>
      <p:ext uri="{BB962C8B-B14F-4D97-AF65-F5344CB8AC3E}">
        <p14:creationId xmlns:p14="http://schemas.microsoft.com/office/powerpoint/2010/main" val="356202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FDAB11-EBF8-410A-9DD7-A22A03A1F202}"/>
              </a:ext>
            </a:extLst>
          </p:cNvPr>
          <p:cNvSpPr txBox="1"/>
          <p:nvPr/>
        </p:nvSpPr>
        <p:spPr>
          <a:xfrm>
            <a:off x="150829" y="1517715"/>
            <a:ext cx="8955464" cy="923330"/>
          </a:xfrm>
          <a:prstGeom prst="rect">
            <a:avLst/>
          </a:prstGeom>
          <a:noFill/>
        </p:spPr>
        <p:txBody>
          <a:bodyPr wrap="square" rtlCol="0">
            <a:spAutoFit/>
          </a:bodyPr>
          <a:lstStyle/>
          <a:p>
            <a:r>
              <a:rPr lang="en-IN" dirty="0"/>
              <a:t>We then ran our model to make some predictions. Our model predicts the joints of people present in a frame. For instance, first figure is a sample input of our model with </a:t>
            </a:r>
            <a:r>
              <a:rPr lang="en-IN" dirty="0" err="1"/>
              <a:t>keypoints</a:t>
            </a:r>
            <a:r>
              <a:rPr lang="en-IN" dirty="0"/>
              <a:t> displayed over it and second is the corresponding output and third is the ground truth.</a:t>
            </a:r>
          </a:p>
        </p:txBody>
      </p:sp>
      <p:sp>
        <p:nvSpPr>
          <p:cNvPr id="7" name="Arrow: Chevron 6">
            <a:extLst>
              <a:ext uri="{FF2B5EF4-FFF2-40B4-BE49-F238E27FC236}">
                <a16:creationId xmlns:a16="http://schemas.microsoft.com/office/drawing/2014/main" id="{69AD5A3D-6BB8-4242-B098-06FFC3CD64D1}"/>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3C388D97-C42B-465E-99B2-1DD92E496889}"/>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679310AF-0407-4391-99C3-CC253D3CE894}"/>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2212A4B4-6858-4AB5-8230-BF0C8E1C67E3}"/>
              </a:ext>
            </a:extLst>
          </p:cNvPr>
          <p:cNvSpPr/>
          <p:nvPr/>
        </p:nvSpPr>
        <p:spPr>
          <a:xfrm>
            <a:off x="4321485"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1BBA69A3-85EC-46E6-89CF-10139A5BB792}"/>
              </a:ext>
            </a:extLst>
          </p:cNvPr>
          <p:cNvSpPr/>
          <p:nvPr/>
        </p:nvSpPr>
        <p:spPr>
          <a:xfrm>
            <a:off x="5711240" y="34652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2E34EF1B-626E-4C4D-B471-E696E21908CA}"/>
              </a:ext>
            </a:extLst>
          </p:cNvPr>
          <p:cNvSpPr/>
          <p:nvPr/>
        </p:nvSpPr>
        <p:spPr>
          <a:xfrm>
            <a:off x="7100994"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9705D76A-701D-4417-BC96-C0395421BDB1}"/>
              </a:ext>
            </a:extLst>
          </p:cNvPr>
          <p:cNvSpPr/>
          <p:nvPr/>
        </p:nvSpPr>
        <p:spPr>
          <a:xfrm>
            <a:off x="634737" y="567459"/>
            <a:ext cx="8471555" cy="369332"/>
          </a:xfrm>
          <a:prstGeom prst="rect">
            <a:avLst/>
          </a:prstGeom>
        </p:spPr>
        <p:txBody>
          <a:bodyPr wrap="square">
            <a:spAutoFit/>
          </a:bodyPr>
          <a:lstStyle/>
          <a:p>
            <a:r>
              <a:rPr lang="en-IN" dirty="0"/>
              <a:t> Overview      The Dataset      Data Issues        The model        Results               Takeaways</a:t>
            </a:r>
          </a:p>
        </p:txBody>
      </p:sp>
      <p:pic>
        <p:nvPicPr>
          <p:cNvPr id="4" name="Picture 3">
            <a:extLst>
              <a:ext uri="{FF2B5EF4-FFF2-40B4-BE49-F238E27FC236}">
                <a16:creationId xmlns:a16="http://schemas.microsoft.com/office/drawing/2014/main" id="{7C137C75-D628-48F4-BDC8-B900C9C8FCD7}"/>
              </a:ext>
            </a:extLst>
          </p:cNvPr>
          <p:cNvPicPr>
            <a:picLocks noChangeAspect="1"/>
          </p:cNvPicPr>
          <p:nvPr/>
        </p:nvPicPr>
        <p:blipFill>
          <a:blip r:embed="rId2"/>
          <a:stretch>
            <a:fillRect/>
          </a:stretch>
        </p:blipFill>
        <p:spPr>
          <a:xfrm>
            <a:off x="5989256" y="2477349"/>
            <a:ext cx="3213509" cy="3077878"/>
          </a:xfrm>
          <a:prstGeom prst="rect">
            <a:avLst/>
          </a:prstGeom>
        </p:spPr>
      </p:pic>
      <p:pic>
        <p:nvPicPr>
          <p:cNvPr id="14" name="Picture 13">
            <a:extLst>
              <a:ext uri="{FF2B5EF4-FFF2-40B4-BE49-F238E27FC236}">
                <a16:creationId xmlns:a16="http://schemas.microsoft.com/office/drawing/2014/main" id="{55AF5959-E1EA-45CC-8E0C-BECC73284CE3}"/>
              </a:ext>
            </a:extLst>
          </p:cNvPr>
          <p:cNvPicPr>
            <a:picLocks noChangeAspect="1"/>
          </p:cNvPicPr>
          <p:nvPr/>
        </p:nvPicPr>
        <p:blipFill>
          <a:blip r:embed="rId3"/>
          <a:stretch>
            <a:fillRect/>
          </a:stretch>
        </p:blipFill>
        <p:spPr>
          <a:xfrm>
            <a:off x="2931731" y="2441045"/>
            <a:ext cx="3426567" cy="3114181"/>
          </a:xfrm>
          <a:prstGeom prst="rect">
            <a:avLst/>
          </a:prstGeom>
        </p:spPr>
      </p:pic>
      <p:pic>
        <p:nvPicPr>
          <p:cNvPr id="2" name="Picture 1">
            <a:extLst>
              <a:ext uri="{FF2B5EF4-FFF2-40B4-BE49-F238E27FC236}">
                <a16:creationId xmlns:a16="http://schemas.microsoft.com/office/drawing/2014/main" id="{651148E5-341D-4AD3-95F6-6D9C4B2B2B92}"/>
              </a:ext>
            </a:extLst>
          </p:cNvPr>
          <p:cNvPicPr>
            <a:picLocks noChangeAspect="1"/>
          </p:cNvPicPr>
          <p:nvPr/>
        </p:nvPicPr>
        <p:blipFill>
          <a:blip r:embed="rId4"/>
          <a:stretch>
            <a:fillRect/>
          </a:stretch>
        </p:blipFill>
        <p:spPr>
          <a:xfrm>
            <a:off x="150829" y="2690091"/>
            <a:ext cx="3057525" cy="2650194"/>
          </a:xfrm>
          <a:prstGeom prst="rect">
            <a:avLst/>
          </a:prstGeom>
        </p:spPr>
      </p:pic>
    </p:spTree>
    <p:extLst>
      <p:ext uri="{BB962C8B-B14F-4D97-AF65-F5344CB8AC3E}">
        <p14:creationId xmlns:p14="http://schemas.microsoft.com/office/powerpoint/2010/main" val="2174733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6D92A4-7619-4D69-B308-BFE98CF282C2}"/>
              </a:ext>
            </a:extLst>
          </p:cNvPr>
          <p:cNvSpPr/>
          <p:nvPr/>
        </p:nvSpPr>
        <p:spPr>
          <a:xfrm>
            <a:off x="226142" y="1452319"/>
            <a:ext cx="7482348" cy="923330"/>
          </a:xfrm>
          <a:prstGeom prst="rect">
            <a:avLst/>
          </a:prstGeom>
        </p:spPr>
        <p:txBody>
          <a:bodyPr wrap="square">
            <a:spAutoFit/>
          </a:bodyPr>
          <a:lstStyle/>
          <a:p>
            <a:r>
              <a:rPr lang="en-IN" dirty="0"/>
              <a:t> Our model predicts the joints of people present in a frame. For instance, first figure is a sample input of our model and second is the corresponding output and third is the ground truth.</a:t>
            </a:r>
          </a:p>
        </p:txBody>
      </p:sp>
      <p:sp>
        <p:nvSpPr>
          <p:cNvPr id="5" name="Arrow: Chevron 4">
            <a:extLst>
              <a:ext uri="{FF2B5EF4-FFF2-40B4-BE49-F238E27FC236}">
                <a16:creationId xmlns:a16="http://schemas.microsoft.com/office/drawing/2014/main" id="{EF9B3DE3-A2C1-42C4-8C66-1F4FCCAD2AC1}"/>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AB7604A7-9C8B-44E1-A962-4740FF9664E2}"/>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E3C58443-6D11-495A-B266-DC58DF2CD41E}"/>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FA815261-E96F-4435-B09D-FE2603899974}"/>
              </a:ext>
            </a:extLst>
          </p:cNvPr>
          <p:cNvSpPr/>
          <p:nvPr/>
        </p:nvSpPr>
        <p:spPr>
          <a:xfrm>
            <a:off x="4321485"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A9093334-E819-4A36-A310-E5400FF64E42}"/>
              </a:ext>
            </a:extLst>
          </p:cNvPr>
          <p:cNvSpPr/>
          <p:nvPr/>
        </p:nvSpPr>
        <p:spPr>
          <a:xfrm>
            <a:off x="5711240" y="34652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A96481C5-9D34-418D-8CF2-1E1E303BEE4B}"/>
              </a:ext>
            </a:extLst>
          </p:cNvPr>
          <p:cNvSpPr/>
          <p:nvPr/>
        </p:nvSpPr>
        <p:spPr>
          <a:xfrm>
            <a:off x="7100994"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156E2386-B876-4082-AEA4-3790E7B09628}"/>
              </a:ext>
            </a:extLst>
          </p:cNvPr>
          <p:cNvSpPr/>
          <p:nvPr/>
        </p:nvSpPr>
        <p:spPr>
          <a:xfrm>
            <a:off x="634737" y="567459"/>
            <a:ext cx="8471555" cy="369332"/>
          </a:xfrm>
          <a:prstGeom prst="rect">
            <a:avLst/>
          </a:prstGeom>
        </p:spPr>
        <p:txBody>
          <a:bodyPr wrap="square">
            <a:spAutoFit/>
          </a:bodyPr>
          <a:lstStyle/>
          <a:p>
            <a:r>
              <a:rPr lang="en-IN" dirty="0"/>
              <a:t> Overview      The Dataset      Data Issues        The model        Results               Takeaways</a:t>
            </a:r>
          </a:p>
        </p:txBody>
      </p:sp>
      <p:pic>
        <p:nvPicPr>
          <p:cNvPr id="12" name="Picture 11">
            <a:extLst>
              <a:ext uri="{FF2B5EF4-FFF2-40B4-BE49-F238E27FC236}">
                <a16:creationId xmlns:a16="http://schemas.microsoft.com/office/drawing/2014/main" id="{FB16CD99-3103-4831-893C-95AE3B091AEA}"/>
              </a:ext>
            </a:extLst>
          </p:cNvPr>
          <p:cNvPicPr>
            <a:picLocks noChangeAspect="1"/>
          </p:cNvPicPr>
          <p:nvPr/>
        </p:nvPicPr>
        <p:blipFill>
          <a:blip r:embed="rId2"/>
          <a:stretch>
            <a:fillRect/>
          </a:stretch>
        </p:blipFill>
        <p:spPr>
          <a:xfrm>
            <a:off x="4214044" y="2667703"/>
            <a:ext cx="3276600" cy="3743325"/>
          </a:xfrm>
          <a:prstGeom prst="rect">
            <a:avLst/>
          </a:prstGeom>
        </p:spPr>
      </p:pic>
      <p:pic>
        <p:nvPicPr>
          <p:cNvPr id="13" name="Picture 12">
            <a:extLst>
              <a:ext uri="{FF2B5EF4-FFF2-40B4-BE49-F238E27FC236}">
                <a16:creationId xmlns:a16="http://schemas.microsoft.com/office/drawing/2014/main" id="{4410FA97-969F-4621-8649-69EE502A08EF}"/>
              </a:ext>
            </a:extLst>
          </p:cNvPr>
          <p:cNvPicPr>
            <a:picLocks noChangeAspect="1"/>
          </p:cNvPicPr>
          <p:nvPr/>
        </p:nvPicPr>
        <p:blipFill>
          <a:blip r:embed="rId3"/>
          <a:stretch>
            <a:fillRect/>
          </a:stretch>
        </p:blipFill>
        <p:spPr>
          <a:xfrm>
            <a:off x="589321" y="2652648"/>
            <a:ext cx="3505200" cy="3810000"/>
          </a:xfrm>
          <a:prstGeom prst="rect">
            <a:avLst/>
          </a:prstGeom>
        </p:spPr>
      </p:pic>
      <p:pic>
        <p:nvPicPr>
          <p:cNvPr id="14" name="Picture 13">
            <a:extLst>
              <a:ext uri="{FF2B5EF4-FFF2-40B4-BE49-F238E27FC236}">
                <a16:creationId xmlns:a16="http://schemas.microsoft.com/office/drawing/2014/main" id="{4FF65403-10FF-4D88-9528-6AF522F9A64E}"/>
              </a:ext>
            </a:extLst>
          </p:cNvPr>
          <p:cNvPicPr>
            <a:picLocks noChangeAspect="1"/>
          </p:cNvPicPr>
          <p:nvPr/>
        </p:nvPicPr>
        <p:blipFill>
          <a:blip r:embed="rId4"/>
          <a:stretch>
            <a:fillRect/>
          </a:stretch>
        </p:blipFill>
        <p:spPr>
          <a:xfrm>
            <a:off x="7396193" y="2690748"/>
            <a:ext cx="2990850" cy="3771900"/>
          </a:xfrm>
          <a:prstGeom prst="rect">
            <a:avLst/>
          </a:prstGeom>
        </p:spPr>
      </p:pic>
    </p:spTree>
    <p:extLst>
      <p:ext uri="{BB962C8B-B14F-4D97-AF65-F5344CB8AC3E}">
        <p14:creationId xmlns:p14="http://schemas.microsoft.com/office/powerpoint/2010/main" val="254300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20AEC2-C7C5-468A-A69E-D5A31137D2E3}"/>
              </a:ext>
            </a:extLst>
          </p:cNvPr>
          <p:cNvSpPr>
            <a:spLocks noGrp="1"/>
          </p:cNvSpPr>
          <p:nvPr>
            <p:ph type="subTitle" idx="1"/>
          </p:nvPr>
        </p:nvSpPr>
        <p:spPr>
          <a:xfrm>
            <a:off x="390143" y="1747671"/>
            <a:ext cx="11467873" cy="5262979"/>
          </a:xfrm>
        </p:spPr>
        <p:txBody>
          <a:bodyPr/>
          <a:lstStyle/>
          <a:p>
            <a:r>
              <a:rPr lang="en-US" sz="1800" dirty="0"/>
              <a:t>In this project, we learned a few things/techniques about using dataset and about ML </a:t>
            </a:r>
          </a:p>
          <a:p>
            <a:endParaRPr lang="en-US" sz="1800" dirty="0"/>
          </a:p>
          <a:p>
            <a:pPr>
              <a:lnSpc>
                <a:spcPct val="200000"/>
              </a:lnSpc>
            </a:pPr>
            <a:r>
              <a:rPr lang="en-US" sz="1800" dirty="0">
                <a:solidFill>
                  <a:srgbClr val="0070C0"/>
                </a:solidFill>
              </a:rPr>
              <a:t>	</a:t>
            </a:r>
            <a:r>
              <a:rPr lang="en-US" sz="1800" dirty="0"/>
              <a:t>a) working with annotations</a:t>
            </a:r>
          </a:p>
          <a:p>
            <a:pPr>
              <a:lnSpc>
                <a:spcPct val="200000"/>
              </a:lnSpc>
            </a:pPr>
            <a:r>
              <a:rPr lang="en-US" sz="1800" dirty="0"/>
              <a:t>	b) </a:t>
            </a:r>
            <a:r>
              <a:rPr lang="en-US" sz="1800" dirty="0" err="1"/>
              <a:t>keypoints</a:t>
            </a:r>
            <a:r>
              <a:rPr lang="en-US" sz="1800" dirty="0"/>
              <a:t> estimation</a:t>
            </a:r>
          </a:p>
          <a:p>
            <a:pPr>
              <a:lnSpc>
                <a:spcPct val="200000"/>
              </a:lnSpc>
            </a:pPr>
            <a:r>
              <a:rPr lang="en-US" sz="1800" dirty="0"/>
              <a:t>	c) generating and cropping bounding boxes</a:t>
            </a:r>
          </a:p>
          <a:p>
            <a:pPr>
              <a:lnSpc>
                <a:spcPct val="200000"/>
              </a:lnSpc>
            </a:pPr>
            <a:r>
              <a:rPr lang="en-US" sz="1800" dirty="0"/>
              <a:t>	d) generating heatmaps using gaussian functions</a:t>
            </a:r>
          </a:p>
          <a:p>
            <a:pPr>
              <a:lnSpc>
                <a:spcPct val="200000"/>
              </a:lnSpc>
            </a:pPr>
            <a:r>
              <a:rPr lang="en-US" sz="1800" dirty="0"/>
              <a:t>	e) working in </a:t>
            </a:r>
            <a:r>
              <a:rPr lang="en-US" sz="1800" dirty="0" err="1"/>
              <a:t>tensorflow</a:t>
            </a:r>
            <a:r>
              <a:rPr lang="en-US" sz="1800" dirty="0"/>
              <a:t> and </a:t>
            </a:r>
            <a:r>
              <a:rPr lang="en-US" sz="1800" dirty="0" err="1"/>
              <a:t>tensorlayers</a:t>
            </a:r>
            <a:endParaRPr lang="en-US" sz="1800" dirty="0"/>
          </a:p>
          <a:p>
            <a:pPr>
              <a:lnSpc>
                <a:spcPct val="200000"/>
              </a:lnSpc>
            </a:pPr>
            <a:r>
              <a:rPr lang="en-US" sz="1800" dirty="0"/>
              <a:t>	f) pose estimation and its important applications</a:t>
            </a:r>
          </a:p>
          <a:p>
            <a:pPr>
              <a:lnSpc>
                <a:spcPct val="200000"/>
              </a:lnSpc>
            </a:pPr>
            <a:r>
              <a:rPr lang="en-US" sz="1800" dirty="0"/>
              <a:t>	g) working with deformable convolutional layers</a:t>
            </a:r>
            <a:endParaRPr lang="en-IN" sz="1800" dirty="0"/>
          </a:p>
          <a:p>
            <a:pPr>
              <a:lnSpc>
                <a:spcPct val="200000"/>
              </a:lnSpc>
            </a:pPr>
            <a:endParaRPr lang="en-IN" sz="1800" dirty="0"/>
          </a:p>
          <a:p>
            <a:endParaRPr lang="en-IN" sz="1800" dirty="0">
              <a:latin typeface="+mn-lt"/>
            </a:endParaRPr>
          </a:p>
        </p:txBody>
      </p:sp>
      <p:sp>
        <p:nvSpPr>
          <p:cNvPr id="5" name="Arrow: Chevron 4">
            <a:extLst>
              <a:ext uri="{FF2B5EF4-FFF2-40B4-BE49-F238E27FC236}">
                <a16:creationId xmlns:a16="http://schemas.microsoft.com/office/drawing/2014/main" id="{5F69FE5A-54DD-4B67-832D-B14D646C26F0}"/>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4D25CA97-6F35-4252-A6B3-201DA3D03612}"/>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94B3D623-2500-4797-A5C8-DF62F5C2E0ED}"/>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1919DAD0-FF76-4F5F-8F99-33C180413145}"/>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06BB23E9-4C79-4453-8437-E1A0A6EFE31C}"/>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D5947A13-54C5-42B4-9484-CB04F15984D4}"/>
              </a:ext>
            </a:extLst>
          </p:cNvPr>
          <p:cNvSpPr/>
          <p:nvPr/>
        </p:nvSpPr>
        <p:spPr>
          <a:xfrm>
            <a:off x="7100995" y="315798"/>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E42D7089-2AF1-4666-9CE4-227538B52A96}"/>
              </a:ext>
            </a:extLst>
          </p:cNvPr>
          <p:cNvSpPr/>
          <p:nvPr/>
        </p:nvSpPr>
        <p:spPr>
          <a:xfrm>
            <a:off x="634737" y="567459"/>
            <a:ext cx="8471555" cy="369332"/>
          </a:xfrm>
          <a:prstGeom prst="rect">
            <a:avLst/>
          </a:prstGeom>
        </p:spPr>
        <p:txBody>
          <a:bodyPr wrap="square">
            <a:spAutoFit/>
          </a:bodyPr>
          <a:lstStyle/>
          <a:p>
            <a:r>
              <a:rPr lang="en-IN" dirty="0"/>
              <a:t> Overview      The Dataset      Data Issues        The model        Results               Takeaways</a:t>
            </a:r>
          </a:p>
        </p:txBody>
      </p:sp>
    </p:spTree>
    <p:extLst>
      <p:ext uri="{BB962C8B-B14F-4D97-AF65-F5344CB8AC3E}">
        <p14:creationId xmlns:p14="http://schemas.microsoft.com/office/powerpoint/2010/main" val="85436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C3A08C5-D5B0-4587-8F13-CBE5ED222D0E}"/>
              </a:ext>
            </a:extLst>
          </p:cNvPr>
          <p:cNvSpPr>
            <a:spLocks noGrp="1"/>
          </p:cNvSpPr>
          <p:nvPr>
            <p:ph type="subTitle" idx="1"/>
          </p:nvPr>
        </p:nvSpPr>
        <p:spPr>
          <a:xfrm>
            <a:off x="3377738" y="3253902"/>
            <a:ext cx="5705856" cy="738664"/>
          </a:xfrm>
        </p:spPr>
        <p:txBody>
          <a:bodyPr/>
          <a:lstStyle/>
          <a:p>
            <a:r>
              <a:rPr lang="en-IN" sz="4800" dirty="0">
                <a:solidFill>
                  <a:srgbClr val="FF0000"/>
                </a:solidFill>
              </a:rPr>
              <a:t>Thank you</a:t>
            </a:r>
          </a:p>
        </p:txBody>
      </p:sp>
      <p:sp>
        <p:nvSpPr>
          <p:cNvPr id="5" name="Arrow: Chevron 4">
            <a:extLst>
              <a:ext uri="{FF2B5EF4-FFF2-40B4-BE49-F238E27FC236}">
                <a16:creationId xmlns:a16="http://schemas.microsoft.com/office/drawing/2014/main" id="{754E7D2F-CD4B-45AC-A6A0-BC4D5E15DD89}"/>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6EFA8A39-0388-4986-A5AA-E0D267A4E834}"/>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C3A8324A-F534-4422-B139-1FEFC9A16118}"/>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8DAFCC61-AA72-4F10-9E92-7607C20D31FB}"/>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018048AC-A407-452E-AB42-60859233F419}"/>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454CFBD8-9A27-4125-A104-D05481C8FB97}"/>
              </a:ext>
            </a:extLst>
          </p:cNvPr>
          <p:cNvSpPr/>
          <p:nvPr/>
        </p:nvSpPr>
        <p:spPr>
          <a:xfrm>
            <a:off x="7100995" y="315798"/>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C8DC1D61-24CB-4F44-AC5D-33006A0A655E}"/>
              </a:ext>
            </a:extLst>
          </p:cNvPr>
          <p:cNvSpPr/>
          <p:nvPr/>
        </p:nvSpPr>
        <p:spPr>
          <a:xfrm>
            <a:off x="634737" y="567459"/>
            <a:ext cx="8471555" cy="369332"/>
          </a:xfrm>
          <a:prstGeom prst="rect">
            <a:avLst/>
          </a:prstGeom>
        </p:spPr>
        <p:txBody>
          <a:bodyPr wrap="square">
            <a:spAutoFit/>
          </a:bodyPr>
          <a:lstStyle/>
          <a:p>
            <a:r>
              <a:rPr lang="en-IN" dirty="0"/>
              <a:t> Overview      The Dataset      Data Issues        The model        Results               Takeaways</a:t>
            </a:r>
          </a:p>
        </p:txBody>
      </p:sp>
    </p:spTree>
    <p:extLst>
      <p:ext uri="{BB962C8B-B14F-4D97-AF65-F5344CB8AC3E}">
        <p14:creationId xmlns:p14="http://schemas.microsoft.com/office/powerpoint/2010/main" val="159138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36797E-512D-4171-A59B-D4F890332D17}"/>
              </a:ext>
            </a:extLst>
          </p:cNvPr>
          <p:cNvSpPr>
            <a:spLocks noGrp="1"/>
          </p:cNvSpPr>
          <p:nvPr>
            <p:ph type="body" idx="1"/>
          </p:nvPr>
        </p:nvSpPr>
        <p:spPr>
          <a:xfrm>
            <a:off x="1524000" y="2201829"/>
            <a:ext cx="9144000" cy="2708434"/>
          </a:xfrm>
        </p:spPr>
        <p:txBody>
          <a:bodyPr/>
          <a:lstStyle/>
          <a:p>
            <a:pPr algn="ctr"/>
            <a:r>
              <a:rPr lang="en-US" sz="4400" dirty="0">
                <a:solidFill>
                  <a:srgbClr val="FF0000"/>
                </a:solidFill>
              </a:rPr>
              <a:t>Learning Temporal Pose Estimation From Sparsely Labeled Video</a:t>
            </a:r>
          </a:p>
          <a:p>
            <a:pPr algn="ctr"/>
            <a:r>
              <a:rPr lang="en-US" sz="4400" dirty="0">
                <a:solidFill>
                  <a:srgbClr val="FF0000"/>
                </a:solidFill>
              </a:rPr>
              <a:t>(</a:t>
            </a:r>
            <a:r>
              <a:rPr lang="en-IN" sz="1800" dirty="0" err="1">
                <a:solidFill>
                  <a:schemeClr val="tx2"/>
                </a:solidFill>
                <a:hlinkClick r:id="rId2">
                  <a:extLst>
                    <a:ext uri="{A12FA001-AC4F-418D-AE19-62706E023703}">
                      <ahyp:hlinkClr xmlns:ahyp="http://schemas.microsoft.com/office/drawing/2018/hyperlinkcolor" val="tx"/>
                    </a:ext>
                  </a:extLst>
                </a:hlinkClick>
              </a:rPr>
              <a:t>Gedas</a:t>
            </a:r>
            <a:r>
              <a:rPr lang="en-IN" sz="1800" dirty="0">
                <a:solidFill>
                  <a:schemeClr val="tx2"/>
                </a:solidFill>
                <a:hlinkClick r:id="rId2">
                  <a:extLst>
                    <a:ext uri="{A12FA001-AC4F-418D-AE19-62706E023703}">
                      <ahyp:hlinkClr xmlns:ahyp="http://schemas.microsoft.com/office/drawing/2018/hyperlinkcolor" val="tx"/>
                    </a:ext>
                  </a:extLst>
                </a:hlinkClick>
              </a:rPr>
              <a:t> </a:t>
            </a:r>
            <a:r>
              <a:rPr lang="en-IN" sz="1800" dirty="0" err="1">
                <a:solidFill>
                  <a:schemeClr val="tx2"/>
                </a:solidFill>
                <a:hlinkClick r:id="rId2">
                  <a:extLst>
                    <a:ext uri="{A12FA001-AC4F-418D-AE19-62706E023703}">
                      <ahyp:hlinkClr xmlns:ahyp="http://schemas.microsoft.com/office/drawing/2018/hyperlinkcolor" val="tx"/>
                    </a:ext>
                  </a:extLst>
                </a:hlinkClick>
              </a:rPr>
              <a:t>Bertasius</a:t>
            </a:r>
            <a:r>
              <a:rPr lang="en-IN" sz="1800" dirty="0">
                <a:solidFill>
                  <a:schemeClr val="tx2"/>
                </a:solidFill>
              </a:rPr>
              <a:t>, </a:t>
            </a:r>
            <a:r>
              <a:rPr lang="en-IN" sz="1800" dirty="0">
                <a:solidFill>
                  <a:schemeClr val="tx2"/>
                </a:solidFill>
                <a:hlinkClick r:id="rId3">
                  <a:extLst>
                    <a:ext uri="{A12FA001-AC4F-418D-AE19-62706E023703}">
                      <ahyp:hlinkClr xmlns:ahyp="http://schemas.microsoft.com/office/drawing/2018/hyperlinkcolor" val="tx"/>
                    </a:ext>
                  </a:extLst>
                </a:hlinkClick>
              </a:rPr>
              <a:t>Christoph </a:t>
            </a:r>
            <a:r>
              <a:rPr lang="en-IN" sz="1800" dirty="0" err="1">
                <a:solidFill>
                  <a:schemeClr val="tx2"/>
                </a:solidFill>
                <a:hlinkClick r:id="rId3">
                  <a:extLst>
                    <a:ext uri="{A12FA001-AC4F-418D-AE19-62706E023703}">
                      <ahyp:hlinkClr xmlns:ahyp="http://schemas.microsoft.com/office/drawing/2018/hyperlinkcolor" val="tx"/>
                    </a:ext>
                  </a:extLst>
                </a:hlinkClick>
              </a:rPr>
              <a:t>Feichtenhofer</a:t>
            </a:r>
            <a:r>
              <a:rPr lang="en-IN" sz="1800" dirty="0">
                <a:solidFill>
                  <a:schemeClr val="tx2"/>
                </a:solidFill>
              </a:rPr>
              <a:t>, </a:t>
            </a:r>
            <a:r>
              <a:rPr lang="en-IN" sz="1800" dirty="0">
                <a:solidFill>
                  <a:schemeClr val="tx2"/>
                </a:solidFill>
                <a:hlinkClick r:id="rId4">
                  <a:extLst>
                    <a:ext uri="{A12FA001-AC4F-418D-AE19-62706E023703}">
                      <ahyp:hlinkClr xmlns:ahyp="http://schemas.microsoft.com/office/drawing/2018/hyperlinkcolor" val="tx"/>
                    </a:ext>
                  </a:extLst>
                </a:hlinkClick>
              </a:rPr>
              <a:t>Du Tran</a:t>
            </a:r>
            <a:r>
              <a:rPr lang="en-IN" sz="1800" dirty="0">
                <a:solidFill>
                  <a:schemeClr val="tx2"/>
                </a:solidFill>
              </a:rPr>
              <a:t>, </a:t>
            </a:r>
            <a:r>
              <a:rPr lang="en-IN" sz="1800" dirty="0" err="1">
                <a:solidFill>
                  <a:schemeClr val="tx2"/>
                </a:solidFill>
                <a:hlinkClick r:id="rId5">
                  <a:extLst>
                    <a:ext uri="{A12FA001-AC4F-418D-AE19-62706E023703}">
                      <ahyp:hlinkClr xmlns:ahyp="http://schemas.microsoft.com/office/drawing/2018/hyperlinkcolor" val="tx"/>
                    </a:ext>
                  </a:extLst>
                </a:hlinkClick>
              </a:rPr>
              <a:t>Jianbo</a:t>
            </a:r>
            <a:r>
              <a:rPr lang="en-IN" sz="1800" dirty="0">
                <a:solidFill>
                  <a:schemeClr val="tx2"/>
                </a:solidFill>
                <a:hlinkClick r:id="rId5">
                  <a:extLst>
                    <a:ext uri="{A12FA001-AC4F-418D-AE19-62706E023703}">
                      <ahyp:hlinkClr xmlns:ahyp="http://schemas.microsoft.com/office/drawing/2018/hyperlinkcolor" val="tx"/>
                    </a:ext>
                  </a:extLst>
                </a:hlinkClick>
              </a:rPr>
              <a:t> Shi</a:t>
            </a:r>
            <a:r>
              <a:rPr lang="en-IN" sz="1800" dirty="0">
                <a:solidFill>
                  <a:schemeClr val="tx2"/>
                </a:solidFill>
              </a:rPr>
              <a:t>, </a:t>
            </a:r>
            <a:r>
              <a:rPr lang="en-IN" sz="1800" dirty="0">
                <a:solidFill>
                  <a:schemeClr val="tx2"/>
                </a:solidFill>
                <a:hlinkClick r:id="rId6">
                  <a:extLst>
                    <a:ext uri="{A12FA001-AC4F-418D-AE19-62706E023703}">
                      <ahyp:hlinkClr xmlns:ahyp="http://schemas.microsoft.com/office/drawing/2018/hyperlinkcolor" val="tx"/>
                    </a:ext>
                  </a:extLst>
                </a:hlinkClick>
              </a:rPr>
              <a:t>Lorenzo </a:t>
            </a:r>
            <a:r>
              <a:rPr lang="en-IN" sz="1800" dirty="0" err="1">
                <a:solidFill>
                  <a:schemeClr val="tx2"/>
                </a:solidFill>
                <a:hlinkClick r:id="rId6">
                  <a:extLst>
                    <a:ext uri="{A12FA001-AC4F-418D-AE19-62706E023703}">
                      <ahyp:hlinkClr xmlns:ahyp="http://schemas.microsoft.com/office/drawing/2018/hyperlinkcolor" val="tx"/>
                    </a:ext>
                  </a:extLst>
                </a:hlinkClick>
              </a:rPr>
              <a:t>Torresani</a:t>
            </a:r>
            <a:r>
              <a:rPr lang="en-US" sz="4400" dirty="0">
                <a:solidFill>
                  <a:srgbClr val="FF0000"/>
                </a:solidFill>
              </a:rPr>
              <a:t>)    </a:t>
            </a:r>
          </a:p>
          <a:p>
            <a:pPr algn="ctr"/>
            <a:endParaRPr lang="en-US" sz="4400" dirty="0">
              <a:solidFill>
                <a:srgbClr val="FF0000"/>
              </a:solidFill>
            </a:endParaRPr>
          </a:p>
        </p:txBody>
      </p:sp>
      <p:sp>
        <p:nvSpPr>
          <p:cNvPr id="4" name="TextBox 3">
            <a:extLst>
              <a:ext uri="{FF2B5EF4-FFF2-40B4-BE49-F238E27FC236}">
                <a16:creationId xmlns:a16="http://schemas.microsoft.com/office/drawing/2014/main" id="{E1A9D763-2AFE-4F6D-90E3-A74F763183B1}"/>
              </a:ext>
            </a:extLst>
          </p:cNvPr>
          <p:cNvSpPr txBox="1"/>
          <p:nvPr/>
        </p:nvSpPr>
        <p:spPr>
          <a:xfrm>
            <a:off x="2998831" y="4739283"/>
            <a:ext cx="5914417" cy="646331"/>
          </a:xfrm>
          <a:prstGeom prst="rect">
            <a:avLst/>
          </a:prstGeom>
          <a:noFill/>
        </p:spPr>
        <p:txBody>
          <a:bodyPr wrap="square" rtlCol="0">
            <a:spAutoFit/>
          </a:bodyPr>
          <a:lstStyle/>
          <a:p>
            <a:r>
              <a:rPr lang="en-IN" dirty="0">
                <a:hlinkClick r:id="rId7" tooltip="http://papers.nips.cc/paper/8567-learning-temporal-pose-estimation-from-sparsely-labeled-videos.pdf"/>
              </a:rPr>
              <a:t>http://papers.nips.cc/paper/8567-learning-temporal-pose-estimation-from-sparsely-labeled-videos.pdf</a:t>
            </a:r>
            <a:endParaRPr lang="en-US" sz="2800" dirty="0"/>
          </a:p>
        </p:txBody>
      </p:sp>
      <p:sp>
        <p:nvSpPr>
          <p:cNvPr id="5" name="TextBox 4">
            <a:extLst>
              <a:ext uri="{FF2B5EF4-FFF2-40B4-BE49-F238E27FC236}">
                <a16:creationId xmlns:a16="http://schemas.microsoft.com/office/drawing/2014/main" id="{5AC4C083-D881-4E1E-8E5A-25B0E1AAE2E6}"/>
              </a:ext>
            </a:extLst>
          </p:cNvPr>
          <p:cNvSpPr txBox="1"/>
          <p:nvPr/>
        </p:nvSpPr>
        <p:spPr>
          <a:xfrm>
            <a:off x="4556118" y="1472386"/>
            <a:ext cx="1945084" cy="523220"/>
          </a:xfrm>
          <a:prstGeom prst="rect">
            <a:avLst/>
          </a:prstGeom>
          <a:noFill/>
        </p:spPr>
        <p:txBody>
          <a:bodyPr wrap="none" rtlCol="0">
            <a:spAutoFit/>
          </a:bodyPr>
          <a:lstStyle/>
          <a:p>
            <a:r>
              <a:rPr lang="en-US" sz="2800" dirty="0"/>
              <a:t>Paper Id- 63</a:t>
            </a:r>
          </a:p>
        </p:txBody>
      </p:sp>
    </p:spTree>
    <p:extLst>
      <p:ext uri="{BB962C8B-B14F-4D97-AF65-F5344CB8AC3E}">
        <p14:creationId xmlns:p14="http://schemas.microsoft.com/office/powerpoint/2010/main" val="215743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62A1-7239-42D5-92E6-DBBFB4238BDE}"/>
              </a:ext>
            </a:extLst>
          </p:cNvPr>
          <p:cNvSpPr>
            <a:spLocks noGrp="1"/>
          </p:cNvSpPr>
          <p:nvPr>
            <p:ph type="ctrTitle"/>
          </p:nvPr>
        </p:nvSpPr>
        <p:spPr>
          <a:xfrm>
            <a:off x="106140" y="1463599"/>
            <a:ext cx="11930350" cy="5078603"/>
          </a:xfrm>
        </p:spPr>
        <p:txBody>
          <a:bodyPr>
            <a:normAutofit/>
          </a:bodyPr>
          <a:lstStyle/>
          <a:p>
            <a:r>
              <a:rPr lang="en-IN" sz="1600" dirty="0"/>
              <a:t>1. DOMAIN</a:t>
            </a:r>
            <a:br>
              <a:rPr lang="en-IN" sz="1600" dirty="0"/>
            </a:br>
            <a:r>
              <a:rPr lang="en-IN" sz="1600" dirty="0"/>
              <a:t>	</a:t>
            </a:r>
            <a:r>
              <a:rPr lang="en-IN" sz="1600" b="0" dirty="0"/>
              <a:t>Pose estimation is one of the most sought areas in Computer Vision domains. Its heavy usage in industry such as 	Gaming, Animation, Action Recognition has encouraged researchers and computer vision practitioners to bring forth  </a:t>
            </a:r>
            <a:br>
              <a:rPr lang="en-IN" sz="1600" b="0" dirty="0"/>
            </a:br>
            <a:r>
              <a:rPr lang="en-IN" sz="1600" b="0" dirty="0"/>
              <a:t>                different algorithms that reduces human efforts in some of the stages of the Pose Estimation Process.</a:t>
            </a:r>
            <a:br>
              <a:rPr lang="en-IN" sz="1600" b="0" dirty="0"/>
            </a:br>
            <a:br>
              <a:rPr lang="en-IN" sz="1600" b="0" dirty="0"/>
            </a:br>
            <a:r>
              <a:rPr lang="en-IN" sz="1600" dirty="0"/>
              <a:t>2. PROBLEM TARGETED IN OUR PAPER</a:t>
            </a:r>
            <a:br>
              <a:rPr lang="en-IN" sz="1600" dirty="0"/>
            </a:br>
            <a:r>
              <a:rPr lang="en-IN" sz="1600" dirty="0"/>
              <a:t>	</a:t>
            </a:r>
            <a:r>
              <a:rPr lang="en-IN" sz="1600" b="0" dirty="0"/>
              <a:t>Pose estimation required tonnes of data to enable its model to sufficiently learn. However, manually labelling all 	the 	frames in a video to generate more and more data is both economically and manually expensive. </a:t>
            </a:r>
            <a:r>
              <a:rPr lang="en-US" sz="1600" b="0" dirty="0"/>
              <a:t>A video typically 	contains hundreds of frames that need to be densely-labeled by human annotators. As a result, datasets for video 	Pose Estimation are typically smaller and less diverse compared to their image counterparts. </a:t>
            </a:r>
            <a:r>
              <a:rPr lang="en-IN" sz="1600" b="0" dirty="0"/>
              <a:t>Thus, this is one of 	the major problems that poses a hurdle before Pose Estimation researchers.</a:t>
            </a:r>
            <a:br>
              <a:rPr lang="en-IN" sz="1600" b="0" dirty="0"/>
            </a:br>
            <a:br>
              <a:rPr lang="en-IN" sz="1600" b="0" dirty="0"/>
            </a:br>
            <a:r>
              <a:rPr lang="en-IN" sz="1600" dirty="0"/>
              <a:t>3. THE SOLUTION </a:t>
            </a:r>
            <a:br>
              <a:rPr lang="en-IN" sz="1600" b="0" dirty="0"/>
            </a:br>
            <a:r>
              <a:rPr lang="en-IN" sz="1600" b="0" dirty="0"/>
              <a:t>	To get over with this issue, the </a:t>
            </a:r>
            <a:r>
              <a:rPr lang="en-IN" sz="1600" b="0" dirty="0" err="1"/>
              <a:t>PoseWarper</a:t>
            </a:r>
            <a:r>
              <a:rPr lang="en-IN" sz="1600" b="0" dirty="0"/>
              <a:t> network we implemented takes a labelled frame and an unlabelled frame and           predicts pose of labelled frame using the unlabelled frame. Example- If a person has to generate data to work on a Pose Estimation project he/she wants, he just has to manually label a few frames in a video (every five/ten 	seconds, depending on the accuracy he desires to achieve). Hence, using the </a:t>
            </a:r>
            <a:r>
              <a:rPr lang="en-IN" sz="1600" b="0" dirty="0" err="1"/>
              <a:t>PoseWarper</a:t>
            </a:r>
            <a:r>
              <a:rPr lang="en-IN" sz="1600" b="0" dirty="0"/>
              <a:t> implementation large, diverse datasets can be created to work on a Pose Estimation problem.</a:t>
            </a:r>
            <a:br>
              <a:rPr lang="en-IN" sz="1600" b="0" dirty="0"/>
            </a:br>
            <a:r>
              <a:rPr lang="en-IN" sz="1400" b="0" dirty="0"/>
              <a:t> </a:t>
            </a:r>
            <a:br>
              <a:rPr lang="en-IN" sz="1400" dirty="0"/>
            </a:br>
            <a:endParaRPr lang="en-IN" sz="1600" b="0" i="0" dirty="0">
              <a:latin typeface="Times New Roman" panose="02020603050405020304" pitchFamily="18" charset="0"/>
              <a:cs typeface="Times New Roman" panose="02020603050405020304" pitchFamily="18" charset="0"/>
            </a:endParaRPr>
          </a:p>
        </p:txBody>
      </p:sp>
      <p:sp>
        <p:nvSpPr>
          <p:cNvPr id="4" name="Arrow: Chevron 3">
            <a:extLst>
              <a:ext uri="{FF2B5EF4-FFF2-40B4-BE49-F238E27FC236}">
                <a16:creationId xmlns:a16="http://schemas.microsoft.com/office/drawing/2014/main" id="{2193625C-63FA-4C69-890B-C96B830A9542}"/>
              </a:ext>
            </a:extLst>
          </p:cNvPr>
          <p:cNvSpPr/>
          <p:nvPr/>
        </p:nvSpPr>
        <p:spPr>
          <a:xfrm>
            <a:off x="152221" y="309516"/>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4AE0D3E6-7CE4-4742-9BCC-720F77FF2CAD}"/>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174711BA-D60F-4C6E-8084-AB868B801105}"/>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DD6AA1B0-2B64-42A1-81A6-123DF524165E}"/>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6A174F4C-23D8-4C25-8336-C061BDC460EF}"/>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09017420-6CAC-4B95-88ED-45288AB81D23}"/>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TextBox 20">
            <a:extLst>
              <a:ext uri="{FF2B5EF4-FFF2-40B4-BE49-F238E27FC236}">
                <a16:creationId xmlns:a16="http://schemas.microsoft.com/office/drawing/2014/main" id="{F1499EBB-7464-4DF0-A729-1B4C5BB497C2}"/>
              </a:ext>
            </a:extLst>
          </p:cNvPr>
          <p:cNvSpPr txBox="1"/>
          <p:nvPr/>
        </p:nvSpPr>
        <p:spPr>
          <a:xfrm>
            <a:off x="518498" y="555338"/>
            <a:ext cx="8474863" cy="369332"/>
          </a:xfrm>
          <a:prstGeom prst="rect">
            <a:avLst/>
          </a:prstGeom>
          <a:noFill/>
        </p:spPr>
        <p:txBody>
          <a:bodyPr wrap="square" rtlCol="0">
            <a:spAutoFit/>
          </a:bodyPr>
          <a:lstStyle/>
          <a:p>
            <a:r>
              <a:rPr lang="en-IN" dirty="0"/>
              <a:t>   Overview      The Dataset      Data Issues        The model        Results               Takeaways</a:t>
            </a:r>
          </a:p>
        </p:txBody>
      </p:sp>
    </p:spTree>
    <p:extLst>
      <p:ext uri="{BB962C8B-B14F-4D97-AF65-F5344CB8AC3E}">
        <p14:creationId xmlns:p14="http://schemas.microsoft.com/office/powerpoint/2010/main" val="130255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86FC-AEE2-4FD8-A08E-C8CC3710E32F}"/>
              </a:ext>
            </a:extLst>
          </p:cNvPr>
          <p:cNvSpPr>
            <a:spLocks noGrp="1"/>
          </p:cNvSpPr>
          <p:nvPr>
            <p:ph type="ctrTitle"/>
          </p:nvPr>
        </p:nvSpPr>
        <p:spPr>
          <a:xfrm>
            <a:off x="152221" y="555338"/>
            <a:ext cx="11057641" cy="5425125"/>
          </a:xfrm>
        </p:spPr>
        <p:txBody>
          <a:bodyPr>
            <a:normAutofit/>
          </a:bodyPr>
          <a:lstStyle/>
          <a:p>
            <a:r>
              <a:rPr lang="en-IN" sz="1600" dirty="0"/>
              <a:t>What does a Pose Estimation try to achieve:</a:t>
            </a:r>
            <a:br>
              <a:rPr lang="en-IN" sz="1600" b="0" dirty="0"/>
            </a:br>
            <a:r>
              <a:rPr lang="en-IN" sz="1600" b="0" dirty="0"/>
              <a:t>1. The focus is to achieve key-points of the joints of a human body a person wants his model to estimate.</a:t>
            </a:r>
            <a:br>
              <a:rPr lang="en-IN" sz="1600" b="0" dirty="0"/>
            </a:br>
            <a:r>
              <a:rPr lang="en-IN" sz="1600" b="0" dirty="0"/>
              <a:t>2. These key-points are the X, Y co-ordinates of an image, typically the pixel in which the joint is located.</a:t>
            </a:r>
            <a:br>
              <a:rPr lang="en-IN" sz="1600" b="0" dirty="0"/>
            </a:br>
            <a:r>
              <a:rPr lang="en-IN" sz="1600" b="0" dirty="0"/>
              <a:t>3. The output we obtain is </a:t>
            </a:r>
            <a:r>
              <a:rPr lang="en-IN" sz="1600" dirty="0"/>
              <a:t>JOINTS</a:t>
            </a:r>
            <a:r>
              <a:rPr lang="en-IN" sz="1600" b="0" dirty="0"/>
              <a:t> </a:t>
            </a:r>
            <a:r>
              <a:rPr lang="en-IN" sz="1600" dirty="0"/>
              <a:t>- </a:t>
            </a:r>
            <a:r>
              <a:rPr lang="en-IN" sz="1600" b="0" dirty="0"/>
              <a:t>(n,3) array, n – number of joints estimated by our model.</a:t>
            </a:r>
            <a:br>
              <a:rPr lang="en-IN" sz="1600" b="0" dirty="0"/>
            </a:br>
            <a:r>
              <a:rPr lang="en-IN" sz="1600" b="0" dirty="0"/>
              <a:t>     The 1st column is the X co-ordinate of all the pixels, the 2</a:t>
            </a:r>
            <a:r>
              <a:rPr lang="en-IN" sz="1600" b="0" baseline="30000" dirty="0"/>
              <a:t>nd</a:t>
            </a:r>
            <a:r>
              <a:rPr lang="en-IN" sz="1600" b="0" dirty="0"/>
              <a:t> column is the y co-ordinate while the 3</a:t>
            </a:r>
            <a:r>
              <a:rPr lang="en-IN" sz="1600" b="0" baseline="30000" dirty="0"/>
              <a:t>rd</a:t>
            </a:r>
            <a:r>
              <a:rPr lang="en-IN" sz="1600" b="0" dirty="0"/>
              <a:t> column represents     </a:t>
            </a:r>
            <a:br>
              <a:rPr lang="en-IN" sz="1600" b="0" dirty="0"/>
            </a:br>
            <a:r>
              <a:rPr lang="en-IN" sz="1600" b="0" dirty="0"/>
              <a:t>the probability of the estimated co-ordinates.</a:t>
            </a:r>
            <a:br>
              <a:rPr lang="en-IN" sz="1600" b="0" dirty="0"/>
            </a:br>
            <a:br>
              <a:rPr lang="en-IN" sz="1600" b="0" dirty="0"/>
            </a:br>
            <a:r>
              <a:rPr lang="en-IN" sz="1600" dirty="0"/>
              <a:t>How is a Pose Estimation model trained (general approach):</a:t>
            </a:r>
            <a:br>
              <a:rPr lang="en-IN" sz="1600" b="0" dirty="0"/>
            </a:br>
            <a:r>
              <a:rPr lang="en-IN" sz="1600" b="0" dirty="0"/>
              <a:t>1. There have been several approaches and modifications regarding the training of Pose Estimation model. The two significant ones are  </a:t>
            </a:r>
            <a:br>
              <a:rPr lang="en-IN" sz="1600" b="0" dirty="0"/>
            </a:br>
            <a:r>
              <a:rPr lang="en-IN" sz="1600" b="0" dirty="0"/>
              <a:t>  (a) </a:t>
            </a:r>
            <a:r>
              <a:rPr lang="en-US" sz="1600" b="0" dirty="0"/>
              <a:t>Pure encoder-decoder networks take an image as input and output heatmaps for each key-point.</a:t>
            </a:r>
            <a:r>
              <a:rPr lang="en-IN" sz="1600" b="0" dirty="0"/>
              <a:t> </a:t>
            </a:r>
            <a:r>
              <a:rPr lang="en-US" sz="1600" b="0" dirty="0"/>
              <a:t>Mask-RCNN is a versatile architecture that predicts bounding boxes for objects in an image and then predicts poses within the regions of the image enclosed in the box.   </a:t>
            </a:r>
            <a:br>
              <a:rPr lang="en-US" sz="1600" b="0" dirty="0"/>
            </a:br>
            <a:r>
              <a:rPr lang="en-US" sz="1600" b="0" dirty="0"/>
              <a:t>  (b) Convolutional pose machines build on the encoder-decoder architecture by iteratively refining heatmap predictions using additional network layers and feature extraction. The final output is a single set of heatmaps, and post-processing involves identifying the pixels at which the heatmap probability is the highest for each key-point.</a:t>
            </a:r>
            <a:br>
              <a:rPr lang="en-US" sz="1600" b="0" dirty="0"/>
            </a:br>
            <a:r>
              <a:rPr lang="en-US" sz="1600" b="0" dirty="0"/>
              <a:t>The </a:t>
            </a:r>
            <a:r>
              <a:rPr lang="en-US" sz="1600" b="0" dirty="0" err="1"/>
              <a:t>PoseWarper</a:t>
            </a:r>
            <a:r>
              <a:rPr lang="en-US" sz="1600" b="0" dirty="0"/>
              <a:t> network we implemented, is trained on similar lines to approach (b).</a:t>
            </a:r>
            <a:br>
              <a:rPr lang="en-IN" sz="1600" b="0" dirty="0"/>
            </a:br>
            <a:r>
              <a:rPr lang="en-IN" sz="1600" b="0" dirty="0"/>
              <a:t> </a:t>
            </a:r>
          </a:p>
        </p:txBody>
      </p:sp>
      <p:sp>
        <p:nvSpPr>
          <p:cNvPr id="6" name="Arrow: Chevron 5">
            <a:extLst>
              <a:ext uri="{FF2B5EF4-FFF2-40B4-BE49-F238E27FC236}">
                <a16:creationId xmlns:a16="http://schemas.microsoft.com/office/drawing/2014/main" id="{BE7936E0-1EC5-4017-934C-EDCFCF1B8A05}"/>
              </a:ext>
            </a:extLst>
          </p:cNvPr>
          <p:cNvSpPr/>
          <p:nvPr/>
        </p:nvSpPr>
        <p:spPr>
          <a:xfrm>
            <a:off x="152221" y="34722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D3C3074E-F076-4E3A-A4C8-5F6C4D3AE858}"/>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8B6E1001-71F5-41A8-8021-172D1FE812B5}"/>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2993834A-60DD-4FB0-BC62-565F9D88BF61}"/>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C42CFF90-327A-4AFE-94C6-9AB43A045C4D}"/>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70F9F57A-9F30-402A-BA7B-8C7BE32A9B53}"/>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874F4480-70B5-4ADC-91B7-F8D58A58A1F4}"/>
              </a:ext>
            </a:extLst>
          </p:cNvPr>
          <p:cNvSpPr/>
          <p:nvPr/>
        </p:nvSpPr>
        <p:spPr>
          <a:xfrm>
            <a:off x="563772" y="555338"/>
            <a:ext cx="8222176" cy="369332"/>
          </a:xfrm>
          <a:prstGeom prst="rect">
            <a:avLst/>
          </a:prstGeom>
        </p:spPr>
        <p:txBody>
          <a:bodyPr wrap="square">
            <a:spAutoFit/>
          </a:bodyPr>
          <a:lstStyle/>
          <a:p>
            <a:r>
              <a:rPr lang="en-IN" dirty="0"/>
              <a:t> Overview      The Dataset      Data Issues        The model        Results               Takeaways</a:t>
            </a:r>
          </a:p>
        </p:txBody>
      </p:sp>
    </p:spTree>
    <p:extLst>
      <p:ext uri="{BB962C8B-B14F-4D97-AF65-F5344CB8AC3E}">
        <p14:creationId xmlns:p14="http://schemas.microsoft.com/office/powerpoint/2010/main" val="129650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7753CF-7EBB-42DE-B737-DA0F59FBF358}"/>
              </a:ext>
            </a:extLst>
          </p:cNvPr>
          <p:cNvSpPr txBox="1"/>
          <p:nvPr/>
        </p:nvSpPr>
        <p:spPr>
          <a:xfrm>
            <a:off x="75414" y="1395167"/>
            <a:ext cx="12009749" cy="2308324"/>
          </a:xfrm>
          <a:prstGeom prst="rect">
            <a:avLst/>
          </a:prstGeom>
          <a:noFill/>
        </p:spPr>
        <p:txBody>
          <a:bodyPr wrap="square" rtlCol="0">
            <a:spAutoFit/>
          </a:bodyPr>
          <a:lstStyle/>
          <a:p>
            <a:r>
              <a:rPr lang="en-IN" dirty="0"/>
              <a:t>The Datasets recommended to use is PoseTrack17 and PoseTrack18 which collectively comprised of 540 training videos. However, due to technical and resource constraints we could train our model with only 52 videos. Approximately 1/10</a:t>
            </a:r>
            <a:r>
              <a:rPr lang="en-IN" baseline="30000" dirty="0"/>
              <a:t>th</a:t>
            </a:r>
            <a:r>
              <a:rPr lang="en-IN" dirty="0"/>
              <a:t> of the total </a:t>
            </a:r>
            <a:r>
              <a:rPr lang="en-IN" dirty="0" err="1"/>
              <a:t>PoseTrack</a:t>
            </a:r>
            <a:r>
              <a:rPr lang="en-IN" dirty="0"/>
              <a:t> 2018 dataset. The link to the data is given in the Readme of the repository. Therefore we could not achieve the accuracy that was mentioned in the paper. A single data file consisted of around 52 videos, each of which had several frames ranging from 75 to 120. The frames in a specific video folder were shots which were captured after uniform steps of time. Each frame had several people engaged in an activity.</a:t>
            </a:r>
          </a:p>
          <a:p>
            <a:r>
              <a:rPr lang="en-IN" b="1" dirty="0"/>
              <a:t>			</a:t>
            </a:r>
            <a:endParaRPr lang="en-IN" dirty="0"/>
          </a:p>
          <a:p>
            <a:endParaRPr lang="en-IN" dirty="0"/>
          </a:p>
        </p:txBody>
      </p:sp>
      <p:sp>
        <p:nvSpPr>
          <p:cNvPr id="8" name="Arrow: Chevron 7">
            <a:extLst>
              <a:ext uri="{FF2B5EF4-FFF2-40B4-BE49-F238E27FC236}">
                <a16:creationId xmlns:a16="http://schemas.microsoft.com/office/drawing/2014/main" id="{2822DAB3-BFA0-4583-9F0E-6FAA3608D999}"/>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CDF53484-6B3C-4C3E-82C1-8CCFC84B57A0}"/>
              </a:ext>
            </a:extLst>
          </p:cNvPr>
          <p:cNvSpPr/>
          <p:nvPr/>
        </p:nvSpPr>
        <p:spPr>
          <a:xfrm>
            <a:off x="1541976" y="34652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DC30E328-A467-4894-9A42-71375C521A91}"/>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FC32BB30-EB61-4020-BC14-A418DD42485E}"/>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85C3A7B1-9596-487D-920C-6F776B746728}"/>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hevron 12">
            <a:extLst>
              <a:ext uri="{FF2B5EF4-FFF2-40B4-BE49-F238E27FC236}">
                <a16:creationId xmlns:a16="http://schemas.microsoft.com/office/drawing/2014/main" id="{09474EA8-BAC7-4C45-9A0B-4D6E57D229DC}"/>
              </a:ext>
            </a:extLst>
          </p:cNvPr>
          <p:cNvSpPr/>
          <p:nvPr/>
        </p:nvSpPr>
        <p:spPr>
          <a:xfrm>
            <a:off x="710099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3C719C73-5E8E-41DB-8A72-F8E14DFFF215}"/>
              </a:ext>
            </a:extLst>
          </p:cNvPr>
          <p:cNvSpPr/>
          <p:nvPr/>
        </p:nvSpPr>
        <p:spPr>
          <a:xfrm>
            <a:off x="636842" y="567210"/>
            <a:ext cx="8328231" cy="369332"/>
          </a:xfrm>
          <a:prstGeom prst="rect">
            <a:avLst/>
          </a:prstGeom>
        </p:spPr>
        <p:txBody>
          <a:bodyPr wrap="square">
            <a:spAutoFit/>
          </a:bodyPr>
          <a:lstStyle/>
          <a:p>
            <a:r>
              <a:rPr lang="en-IN" dirty="0"/>
              <a:t> Overview      The Dataset      Data Issues        The model        Results               Takeaways</a:t>
            </a:r>
          </a:p>
        </p:txBody>
      </p:sp>
      <p:pic>
        <p:nvPicPr>
          <p:cNvPr id="3" name="Picture 2">
            <a:extLst>
              <a:ext uri="{FF2B5EF4-FFF2-40B4-BE49-F238E27FC236}">
                <a16:creationId xmlns:a16="http://schemas.microsoft.com/office/drawing/2014/main" id="{5CD09B55-5688-44AD-835A-2293D574A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0499"/>
            <a:ext cx="12192000" cy="3108034"/>
          </a:xfrm>
          <a:prstGeom prst="rect">
            <a:avLst/>
          </a:prstGeom>
        </p:spPr>
      </p:pic>
    </p:spTree>
    <p:extLst>
      <p:ext uri="{BB962C8B-B14F-4D97-AF65-F5344CB8AC3E}">
        <p14:creationId xmlns:p14="http://schemas.microsoft.com/office/powerpoint/2010/main" val="38183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F75F97-BE40-4217-BFDC-2ACCF8262215}"/>
              </a:ext>
            </a:extLst>
          </p:cNvPr>
          <p:cNvSpPr txBox="1"/>
          <p:nvPr/>
        </p:nvSpPr>
        <p:spPr>
          <a:xfrm>
            <a:off x="84841" y="1423447"/>
            <a:ext cx="6834433" cy="2308324"/>
          </a:xfrm>
          <a:prstGeom prst="rect">
            <a:avLst/>
          </a:prstGeom>
          <a:noFill/>
        </p:spPr>
        <p:txBody>
          <a:bodyPr wrap="square" rtlCol="0">
            <a:spAutoFit/>
          </a:bodyPr>
          <a:lstStyle/>
          <a:p>
            <a:r>
              <a:rPr lang="en-IN" dirty="0"/>
              <a:t>	</a:t>
            </a:r>
            <a:r>
              <a:rPr lang="en-IN" b="1" dirty="0"/>
              <a:t>WHAT ARE ANNOTATIONS AND HOW DO THEY LOOK LIKE</a:t>
            </a:r>
          </a:p>
          <a:p>
            <a:r>
              <a:rPr lang="en-IN" dirty="0"/>
              <a:t>We had annotations of the labelled frames that we obtained form the same link to that of the Datasets. The annotations were JSON files that were to loaded in a dictionary and then iterated over the frames to get annotations for each person. The Annotations contained the bounding box for a person, the bounding box of his head, the co-ordinates of the 17 joints of a person’s body and more of such information.  These Annotations were used to get the ground truth heatmap of a person.</a:t>
            </a:r>
          </a:p>
        </p:txBody>
      </p:sp>
      <p:sp>
        <p:nvSpPr>
          <p:cNvPr id="7" name="Arrow: Chevron 6">
            <a:extLst>
              <a:ext uri="{FF2B5EF4-FFF2-40B4-BE49-F238E27FC236}">
                <a16:creationId xmlns:a16="http://schemas.microsoft.com/office/drawing/2014/main" id="{F7E07662-3CD3-41FE-8723-BD5A4D4EE77D}"/>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1A16BED3-8D93-4E5B-9E5C-AE183F1D7942}"/>
              </a:ext>
            </a:extLst>
          </p:cNvPr>
          <p:cNvSpPr/>
          <p:nvPr/>
        </p:nvSpPr>
        <p:spPr>
          <a:xfrm>
            <a:off x="1541976" y="34652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255D15D1-95EE-4DEB-8388-47CA01E628FF}"/>
              </a:ext>
            </a:extLst>
          </p:cNvPr>
          <p:cNvSpPr/>
          <p:nvPr/>
        </p:nvSpPr>
        <p:spPr>
          <a:xfrm>
            <a:off x="2931731"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204C27E2-DDCB-49B1-ADBA-3C76DD36465C}"/>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D56F5D0F-D36A-4B04-8EF9-EB10267A6B92}"/>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DB720411-835E-4CB5-8EC5-1FC1DD6ABD41}"/>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E9F18E7E-C8C8-4B16-89FC-9B62ED388F0E}"/>
              </a:ext>
            </a:extLst>
          </p:cNvPr>
          <p:cNvSpPr/>
          <p:nvPr/>
        </p:nvSpPr>
        <p:spPr>
          <a:xfrm>
            <a:off x="615884" y="567459"/>
            <a:ext cx="8245312" cy="369332"/>
          </a:xfrm>
          <a:prstGeom prst="rect">
            <a:avLst/>
          </a:prstGeom>
        </p:spPr>
        <p:txBody>
          <a:bodyPr wrap="square">
            <a:spAutoFit/>
          </a:bodyPr>
          <a:lstStyle/>
          <a:p>
            <a:r>
              <a:rPr lang="en-IN" dirty="0"/>
              <a:t> Overview      The Dataset      Data Issues        The model        Results               Takeaways</a:t>
            </a:r>
          </a:p>
        </p:txBody>
      </p:sp>
      <p:pic>
        <p:nvPicPr>
          <p:cNvPr id="3" name="Picture 2">
            <a:extLst>
              <a:ext uri="{FF2B5EF4-FFF2-40B4-BE49-F238E27FC236}">
                <a16:creationId xmlns:a16="http://schemas.microsoft.com/office/drawing/2014/main" id="{B50C2046-DE34-4503-B7F6-D66BF8466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128" y="1386366"/>
            <a:ext cx="5062908" cy="5051379"/>
          </a:xfrm>
          <a:prstGeom prst="rect">
            <a:avLst/>
          </a:prstGeom>
        </p:spPr>
      </p:pic>
      <p:pic>
        <p:nvPicPr>
          <p:cNvPr id="15" name="Picture 14">
            <a:extLst>
              <a:ext uri="{FF2B5EF4-FFF2-40B4-BE49-F238E27FC236}">
                <a16:creationId xmlns:a16="http://schemas.microsoft.com/office/drawing/2014/main" id="{11444D05-FA6F-4BF5-8C72-902792BE6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965" y="3870036"/>
            <a:ext cx="6336144" cy="2567709"/>
          </a:xfrm>
          <a:prstGeom prst="rect">
            <a:avLst/>
          </a:prstGeom>
        </p:spPr>
      </p:pic>
    </p:spTree>
    <p:extLst>
      <p:ext uri="{BB962C8B-B14F-4D97-AF65-F5344CB8AC3E}">
        <p14:creationId xmlns:p14="http://schemas.microsoft.com/office/powerpoint/2010/main" val="136463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9FFE04-DB61-491C-BD7B-AF0D6CA1215D}"/>
              </a:ext>
            </a:extLst>
          </p:cNvPr>
          <p:cNvSpPr/>
          <p:nvPr/>
        </p:nvSpPr>
        <p:spPr>
          <a:xfrm>
            <a:off x="103694" y="1417025"/>
            <a:ext cx="11689238" cy="4801314"/>
          </a:xfrm>
          <a:prstGeom prst="rect">
            <a:avLst/>
          </a:prstGeom>
        </p:spPr>
        <p:txBody>
          <a:bodyPr wrap="square">
            <a:spAutoFit/>
          </a:bodyPr>
          <a:lstStyle/>
          <a:p>
            <a:r>
              <a:rPr lang="en-IN" b="1" dirty="0"/>
              <a:t>			THE PROBLEM OF CHANGING LABELLED TO UNLABELLED RATIO</a:t>
            </a:r>
          </a:p>
          <a:p>
            <a:r>
              <a:rPr lang="en-IN" dirty="0"/>
              <a:t>A single data file consisted of around 52 videos, each of which had several frames ranging from 75 to 120. The frames in a specific video folder were shots which were captured after uniform steps of time. Some of the frames had labelled annotations which were used to specify the ground truth of our model. However, on inspection, we found that the most of the frames were unlabelled and the ratio of labelled to those of unlabelled changed significantly. </a:t>
            </a:r>
            <a:r>
              <a:rPr lang="en-IN" dirty="0" err="1"/>
              <a:t>Eg.</a:t>
            </a:r>
            <a:r>
              <a:rPr lang="en-IN" dirty="0"/>
              <a:t> Video 1 had 90 frames, 30 of which were labelled. While video 2 had 117 frames, 47 of which were labelled. </a:t>
            </a:r>
          </a:p>
          <a:p>
            <a:r>
              <a:rPr lang="en-IN" dirty="0"/>
              <a:t>			</a:t>
            </a:r>
            <a:r>
              <a:rPr lang="en-IN" b="1" dirty="0"/>
              <a:t>THE PROBLEM OF IRREGULARY PLACED LABELLED FRAMES</a:t>
            </a:r>
          </a:p>
          <a:p>
            <a:r>
              <a:rPr lang="en-IN" dirty="0"/>
              <a:t>The basic idea of our model was to have labelled frames at approximately equal steps of time. For instance, the paper read that we were supposed to have labelled frames after every specific steps of time. However, the data set had great irregularity. The labelled and unlabelled frames occurred in clusters. Ex- Video 1 had 60 continuous unlabelled frames and then 30 continuous unlabelled frames. </a:t>
            </a:r>
          </a:p>
          <a:p>
            <a:r>
              <a:rPr lang="en-IN" dirty="0"/>
              <a:t>			</a:t>
            </a:r>
            <a:r>
              <a:rPr lang="en-IN" b="1" dirty="0"/>
              <a:t>THE PROBLEM OF DISAPPEARING JOINTS IN A LABELLED FRAME</a:t>
            </a:r>
          </a:p>
          <a:p>
            <a:r>
              <a:rPr lang="en-IN" dirty="0"/>
              <a:t>As stated earlier that a frame had several people in it. In case, a person was behind another one, the co-ordinates of his joints were written to 0 in the dataset. Therefore for the creation of bounding boxes, we had to eliminate all those people who were hidden behind someone. We also faced the problem of object disappearing between frames.</a:t>
            </a:r>
          </a:p>
          <a:p>
            <a:endParaRPr lang="en-IN" dirty="0"/>
          </a:p>
          <a:p>
            <a:r>
              <a:rPr lang="en-IN" b="1" dirty="0"/>
              <a:t>THE VALIDATION SET</a:t>
            </a:r>
            <a:r>
              <a:rPr lang="en-IN" dirty="0"/>
              <a:t>- The last 4 videos</a:t>
            </a:r>
          </a:p>
        </p:txBody>
      </p:sp>
      <p:sp>
        <p:nvSpPr>
          <p:cNvPr id="6" name="Arrow: Chevron 5">
            <a:extLst>
              <a:ext uri="{FF2B5EF4-FFF2-40B4-BE49-F238E27FC236}">
                <a16:creationId xmlns:a16="http://schemas.microsoft.com/office/drawing/2014/main" id="{FD126F43-375D-4B6C-8E2A-53E50B35A296}"/>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61FD534F-6388-4458-860B-A29F450B676F}"/>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06A84382-CA18-4261-B3E4-4DDAAD46EBD7}"/>
              </a:ext>
            </a:extLst>
          </p:cNvPr>
          <p:cNvSpPr/>
          <p:nvPr/>
        </p:nvSpPr>
        <p:spPr>
          <a:xfrm>
            <a:off x="2931731" y="34652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2182B67F-56E0-4540-83F9-EB603FF82CC3}"/>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E62DC146-5BA2-4506-B04A-09DA7CCD87C5}"/>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52F06C38-C5E0-4C88-826D-4E3E8F2822B3}"/>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DB0619E9-141E-46BF-B78A-C809147ECD0C}"/>
              </a:ext>
            </a:extLst>
          </p:cNvPr>
          <p:cNvSpPr/>
          <p:nvPr/>
        </p:nvSpPr>
        <p:spPr>
          <a:xfrm>
            <a:off x="634738" y="555338"/>
            <a:ext cx="8424420" cy="369332"/>
          </a:xfrm>
          <a:prstGeom prst="rect">
            <a:avLst/>
          </a:prstGeom>
        </p:spPr>
        <p:txBody>
          <a:bodyPr wrap="square">
            <a:spAutoFit/>
          </a:bodyPr>
          <a:lstStyle/>
          <a:p>
            <a:r>
              <a:rPr lang="en-IN" dirty="0"/>
              <a:t> Overview      The Dataset      Data Issues        The model        Results               Takeaways</a:t>
            </a:r>
          </a:p>
        </p:txBody>
      </p:sp>
    </p:spTree>
    <p:extLst>
      <p:ext uri="{BB962C8B-B14F-4D97-AF65-F5344CB8AC3E}">
        <p14:creationId xmlns:p14="http://schemas.microsoft.com/office/powerpoint/2010/main" val="42075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D15DFA0-1E91-4BA6-932F-F246A6D017AF}"/>
              </a:ext>
            </a:extLst>
          </p:cNvPr>
          <p:cNvSpPr/>
          <p:nvPr/>
        </p:nvSpPr>
        <p:spPr>
          <a:xfrm>
            <a:off x="346397" y="1415622"/>
            <a:ext cx="5761064" cy="646331"/>
          </a:xfrm>
          <a:prstGeom prst="rect">
            <a:avLst/>
          </a:prstGeom>
        </p:spPr>
        <p:txBody>
          <a:bodyPr wrap="none">
            <a:spAutoFit/>
          </a:bodyPr>
          <a:lstStyle/>
          <a:p>
            <a:r>
              <a:rPr lang="en-IN" b="1" dirty="0"/>
              <a:t>THE PROBLEM OF IRREGULARY PLACED LABELLED FRAMES</a:t>
            </a:r>
          </a:p>
          <a:p>
            <a:endParaRPr lang="en-IN" dirty="0"/>
          </a:p>
        </p:txBody>
      </p:sp>
      <p:sp>
        <p:nvSpPr>
          <p:cNvPr id="7" name="Rectangle 6">
            <a:extLst>
              <a:ext uri="{FF2B5EF4-FFF2-40B4-BE49-F238E27FC236}">
                <a16:creationId xmlns:a16="http://schemas.microsoft.com/office/drawing/2014/main" id="{50A79B0C-8F60-4A48-9CB2-033DBDBF0AFD}"/>
              </a:ext>
            </a:extLst>
          </p:cNvPr>
          <p:cNvSpPr/>
          <p:nvPr/>
        </p:nvSpPr>
        <p:spPr>
          <a:xfrm>
            <a:off x="6184268" y="1378960"/>
            <a:ext cx="6096000" cy="646331"/>
          </a:xfrm>
          <a:prstGeom prst="rect">
            <a:avLst/>
          </a:prstGeom>
        </p:spPr>
        <p:txBody>
          <a:bodyPr>
            <a:spAutoFit/>
          </a:bodyPr>
          <a:lstStyle/>
          <a:p>
            <a:r>
              <a:rPr lang="en-IN" b="1" dirty="0"/>
              <a:t>THE PROBLEM OF DISAPPEARING JOINTS IN A LABELLED FRAME</a:t>
            </a:r>
            <a:endParaRPr lang="en-IN" dirty="0"/>
          </a:p>
        </p:txBody>
      </p:sp>
      <p:sp>
        <p:nvSpPr>
          <p:cNvPr id="10" name="Arrow: Chevron 9">
            <a:extLst>
              <a:ext uri="{FF2B5EF4-FFF2-40B4-BE49-F238E27FC236}">
                <a16:creationId xmlns:a16="http://schemas.microsoft.com/office/drawing/2014/main" id="{CFFAA999-5441-4A7F-AB78-03FDFB7A94AF}"/>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95D00737-0703-44B7-B211-838CB473C01E}"/>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29867222-C96C-4B18-867A-6E1CF40FB8E4}"/>
              </a:ext>
            </a:extLst>
          </p:cNvPr>
          <p:cNvSpPr/>
          <p:nvPr/>
        </p:nvSpPr>
        <p:spPr>
          <a:xfrm>
            <a:off x="2931731" y="34652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3" name="Arrow: Chevron 12">
            <a:extLst>
              <a:ext uri="{FF2B5EF4-FFF2-40B4-BE49-F238E27FC236}">
                <a16:creationId xmlns:a16="http://schemas.microsoft.com/office/drawing/2014/main" id="{BC4BDE31-4CA6-4152-97AA-48511AF3CB63}"/>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hevron 13">
            <a:extLst>
              <a:ext uri="{FF2B5EF4-FFF2-40B4-BE49-F238E27FC236}">
                <a16:creationId xmlns:a16="http://schemas.microsoft.com/office/drawing/2014/main" id="{57466BE9-DEBD-4749-810C-34E5DCEDF7BF}"/>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hevron 14">
            <a:extLst>
              <a:ext uri="{FF2B5EF4-FFF2-40B4-BE49-F238E27FC236}">
                <a16:creationId xmlns:a16="http://schemas.microsoft.com/office/drawing/2014/main" id="{81B11214-0F6A-4A77-A439-5E6CD803EEFB}"/>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Rectangle 15">
            <a:extLst>
              <a:ext uri="{FF2B5EF4-FFF2-40B4-BE49-F238E27FC236}">
                <a16:creationId xmlns:a16="http://schemas.microsoft.com/office/drawing/2014/main" id="{028BE7D0-0831-4A93-B717-F44C6517ADED}"/>
              </a:ext>
            </a:extLst>
          </p:cNvPr>
          <p:cNvSpPr/>
          <p:nvPr/>
        </p:nvSpPr>
        <p:spPr>
          <a:xfrm>
            <a:off x="634738" y="555338"/>
            <a:ext cx="8424420" cy="369332"/>
          </a:xfrm>
          <a:prstGeom prst="rect">
            <a:avLst/>
          </a:prstGeom>
        </p:spPr>
        <p:txBody>
          <a:bodyPr wrap="square">
            <a:spAutoFit/>
          </a:bodyPr>
          <a:lstStyle/>
          <a:p>
            <a:r>
              <a:rPr lang="en-IN" dirty="0"/>
              <a:t> Overview      The Dataset      Data Issues        The model        Results               Takeaways</a:t>
            </a:r>
          </a:p>
        </p:txBody>
      </p:sp>
      <p:pic>
        <p:nvPicPr>
          <p:cNvPr id="3" name="Picture 2">
            <a:extLst>
              <a:ext uri="{FF2B5EF4-FFF2-40B4-BE49-F238E27FC236}">
                <a16:creationId xmlns:a16="http://schemas.microsoft.com/office/drawing/2014/main" id="{883652EC-82B4-4517-AF82-8DE280659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555" y="2479581"/>
            <a:ext cx="2850127" cy="3154953"/>
          </a:xfrm>
          <a:prstGeom prst="rect">
            <a:avLst/>
          </a:prstGeom>
        </p:spPr>
      </p:pic>
      <p:cxnSp>
        <p:nvCxnSpPr>
          <p:cNvPr id="5" name="Straight Connector 4">
            <a:extLst>
              <a:ext uri="{FF2B5EF4-FFF2-40B4-BE49-F238E27FC236}">
                <a16:creationId xmlns:a16="http://schemas.microsoft.com/office/drawing/2014/main" id="{2585028F-8364-4FA5-B5FD-4A8E145A0ABD}"/>
              </a:ext>
            </a:extLst>
          </p:cNvPr>
          <p:cNvCxnSpPr>
            <a:cxnSpLocks/>
          </p:cNvCxnSpPr>
          <p:nvPr/>
        </p:nvCxnSpPr>
        <p:spPr>
          <a:xfrm>
            <a:off x="6184268" y="1514764"/>
            <a:ext cx="0" cy="4867563"/>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7DFC9C5B-C2A3-4AD8-AE86-CE41B2823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9" y="3018687"/>
            <a:ext cx="5918170" cy="1220804"/>
          </a:xfrm>
          <a:prstGeom prst="rect">
            <a:avLst/>
          </a:prstGeom>
        </p:spPr>
      </p:pic>
      <p:sp>
        <p:nvSpPr>
          <p:cNvPr id="2" name="TextBox 1">
            <a:extLst>
              <a:ext uri="{FF2B5EF4-FFF2-40B4-BE49-F238E27FC236}">
                <a16:creationId xmlns:a16="http://schemas.microsoft.com/office/drawing/2014/main" id="{13BECA32-769A-4108-90DF-E61E501629CC}"/>
              </a:ext>
            </a:extLst>
          </p:cNvPr>
          <p:cNvSpPr txBox="1"/>
          <p:nvPr/>
        </p:nvSpPr>
        <p:spPr>
          <a:xfrm>
            <a:off x="1061884" y="1887794"/>
            <a:ext cx="3554798" cy="584775"/>
          </a:xfrm>
          <a:prstGeom prst="rect">
            <a:avLst/>
          </a:prstGeom>
          <a:noFill/>
        </p:spPr>
        <p:txBody>
          <a:bodyPr wrap="square" rtlCol="0">
            <a:spAutoFit/>
          </a:bodyPr>
          <a:lstStyle/>
          <a:p>
            <a:r>
              <a:rPr lang="en-US" sz="1600" dirty="0"/>
              <a:t>0 represents the unlabeled frames while 1 represents labelled ones.</a:t>
            </a:r>
            <a:endParaRPr lang="en-IN" sz="1600" dirty="0"/>
          </a:p>
        </p:txBody>
      </p:sp>
    </p:spTree>
    <p:extLst>
      <p:ext uri="{BB962C8B-B14F-4D97-AF65-F5344CB8AC3E}">
        <p14:creationId xmlns:p14="http://schemas.microsoft.com/office/powerpoint/2010/main" val="57155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0F6217-4899-4EC9-828F-92CEB6CBE402}"/>
              </a:ext>
            </a:extLst>
          </p:cNvPr>
          <p:cNvSpPr txBox="1"/>
          <p:nvPr/>
        </p:nvSpPr>
        <p:spPr>
          <a:xfrm>
            <a:off x="113122" y="1451728"/>
            <a:ext cx="11849492" cy="5355312"/>
          </a:xfrm>
          <a:prstGeom prst="rect">
            <a:avLst/>
          </a:prstGeom>
          <a:noFill/>
        </p:spPr>
        <p:txBody>
          <a:bodyPr wrap="square" rtlCol="0">
            <a:spAutoFit/>
          </a:bodyPr>
          <a:lstStyle/>
          <a:p>
            <a:r>
              <a:rPr lang="en-IN" dirty="0"/>
              <a:t>The major part of the Data Processing dealt with removing the problems in creating the training data.</a:t>
            </a:r>
          </a:p>
          <a:p>
            <a:r>
              <a:rPr lang="en-IN" b="1" dirty="0"/>
              <a:t>THE PROBLEM OF CHANGING LABELLED TO UNLABELLED RATIO </a:t>
            </a:r>
            <a:r>
              <a:rPr lang="en-IN" dirty="0"/>
              <a:t>was dealt with creating separate lists of labelled and unlabelled frames of a video in accordance to the different ratios of labelled to unlabelled frames. For instance is the ratio is 0.25 we gave 3 unlabelled frames for a labelled frame.</a:t>
            </a:r>
          </a:p>
          <a:p>
            <a:endParaRPr lang="en-IN" dirty="0"/>
          </a:p>
          <a:p>
            <a:r>
              <a:rPr lang="en-IN" b="1" dirty="0"/>
              <a:t>THE PROBLEM OF IRREGULARY PLACED LABELLED FRAMES </a:t>
            </a:r>
            <a:r>
              <a:rPr lang="en-IN" dirty="0"/>
              <a:t>was dealt by minimizing the time interval between a labelled and unlabelled frame so that we could obtain least difference between both the frames.</a:t>
            </a:r>
          </a:p>
          <a:p>
            <a:endParaRPr lang="en-IN" dirty="0"/>
          </a:p>
          <a:p>
            <a:r>
              <a:rPr lang="en-IN" dirty="0"/>
              <a:t> </a:t>
            </a:r>
            <a:r>
              <a:rPr lang="en-IN" b="1" dirty="0"/>
              <a:t>THE PROBLEM OF DISAPPEARING JOINTS IN A LABELLED FRAME </a:t>
            </a:r>
            <a:r>
              <a:rPr lang="en-IN" dirty="0"/>
              <a:t>was dealt by checking if a there appeared any annotation with nothing but zeros in it. Such an annotation was removed via iteration as it could alter the calculation of bounding boxes for the labelled frame from the unlabelled ones significantly.</a:t>
            </a:r>
          </a:p>
          <a:p>
            <a:endParaRPr lang="en-IN" dirty="0"/>
          </a:p>
          <a:p>
            <a:r>
              <a:rPr lang="en-IN" b="1" dirty="0"/>
              <a:t>THE PROBLEM OF NOT MUCH TRAINING DATA </a:t>
            </a:r>
            <a:r>
              <a:rPr lang="en-IN" dirty="0"/>
              <a:t>was dealt by data augmentation. We simply augmented the heatmaps of the people . We applied 2 data augmentation techniques, namely horizontal flipping and rotation. We did not augment the images themselves but the heatmaps as input to our model were heatmaps.</a:t>
            </a:r>
            <a:endParaRPr lang="en-IN" b="1" dirty="0"/>
          </a:p>
          <a:p>
            <a:r>
              <a:rPr lang="en-IN" dirty="0"/>
              <a:t> </a:t>
            </a:r>
          </a:p>
          <a:p>
            <a:endParaRPr lang="en-IN" b="1" dirty="0"/>
          </a:p>
          <a:p>
            <a:endParaRPr lang="en-IN" dirty="0"/>
          </a:p>
          <a:p>
            <a:endParaRPr lang="en-IN" dirty="0"/>
          </a:p>
        </p:txBody>
      </p:sp>
      <p:sp>
        <p:nvSpPr>
          <p:cNvPr id="6" name="Arrow: Chevron 5">
            <a:extLst>
              <a:ext uri="{FF2B5EF4-FFF2-40B4-BE49-F238E27FC236}">
                <a16:creationId xmlns:a16="http://schemas.microsoft.com/office/drawing/2014/main" id="{18B1B870-8C0C-4383-974C-BC32B49D8EEB}"/>
              </a:ext>
            </a:extLst>
          </p:cNvPr>
          <p:cNvSpPr/>
          <p:nvPr/>
        </p:nvSpPr>
        <p:spPr>
          <a:xfrm>
            <a:off x="152221" y="3472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DAF29ED1-795F-4E49-A667-3D277C76CC12}"/>
              </a:ext>
            </a:extLst>
          </p:cNvPr>
          <p:cNvSpPr/>
          <p:nvPr/>
        </p:nvSpPr>
        <p:spPr>
          <a:xfrm>
            <a:off x="1541976" y="34652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30701D1F-A2CC-47D3-A1D9-9C6FE7DD558F}"/>
              </a:ext>
            </a:extLst>
          </p:cNvPr>
          <p:cNvSpPr/>
          <p:nvPr/>
        </p:nvSpPr>
        <p:spPr>
          <a:xfrm>
            <a:off x="2931731" y="346524"/>
            <a:ext cx="1684953" cy="84841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A3CD82AF-7494-4EAE-AE55-FD97CCE8CBFB}"/>
              </a:ext>
            </a:extLst>
          </p:cNvPr>
          <p:cNvSpPr/>
          <p:nvPr/>
        </p:nvSpPr>
        <p:spPr>
          <a:xfrm>
            <a:off x="4321486" y="327670"/>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83AF468D-2BEE-4097-8026-441BE8180540}"/>
              </a:ext>
            </a:extLst>
          </p:cNvPr>
          <p:cNvSpPr/>
          <p:nvPr/>
        </p:nvSpPr>
        <p:spPr>
          <a:xfrm>
            <a:off x="5711241" y="321734"/>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5A50E6C9-4C81-462A-B447-88E3FE3EE656}"/>
              </a:ext>
            </a:extLst>
          </p:cNvPr>
          <p:cNvSpPr/>
          <p:nvPr/>
        </p:nvSpPr>
        <p:spPr>
          <a:xfrm>
            <a:off x="7100995" y="315798"/>
            <a:ext cx="1684953" cy="84841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9F2C9FBB-4DD1-4741-B1E5-D7FE327981A9}"/>
              </a:ext>
            </a:extLst>
          </p:cNvPr>
          <p:cNvSpPr/>
          <p:nvPr/>
        </p:nvSpPr>
        <p:spPr>
          <a:xfrm>
            <a:off x="644165" y="567210"/>
            <a:ext cx="8320908" cy="369332"/>
          </a:xfrm>
          <a:prstGeom prst="rect">
            <a:avLst/>
          </a:prstGeom>
        </p:spPr>
        <p:txBody>
          <a:bodyPr wrap="square">
            <a:spAutoFit/>
          </a:bodyPr>
          <a:lstStyle/>
          <a:p>
            <a:r>
              <a:rPr lang="en-IN" dirty="0"/>
              <a:t> Overview      The Dataset      Data Issues        The model        Results              Takeaways</a:t>
            </a:r>
          </a:p>
        </p:txBody>
      </p:sp>
    </p:spTree>
    <p:extLst>
      <p:ext uri="{BB962C8B-B14F-4D97-AF65-F5344CB8AC3E}">
        <p14:creationId xmlns:p14="http://schemas.microsoft.com/office/powerpoint/2010/main" val="2005254547"/>
      </p:ext>
    </p:extLst>
  </p:cSld>
  <p:clrMapOvr>
    <a:masterClrMapping/>
  </p:clrMapOvr>
</p:sld>
</file>

<file path=ppt/theme/theme1.xml><?xml version="1.0" encoding="utf-8"?>
<a:theme xmlns:a="http://schemas.openxmlformats.org/drawingml/2006/main" name="2012h142136psagarsharmaswotppt-131212094125-phpapp01-conver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2210</Words>
  <Application>Microsoft Office PowerPoint</Application>
  <PresentationFormat>Widescreen</PresentationFormat>
  <Paragraphs>105</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2012h142136psagarsharmaswotppt-131212094125-phpapp01-converted</vt:lpstr>
      <vt:lpstr>PowerPoint Presentation</vt:lpstr>
      <vt:lpstr>PowerPoint Presentation</vt:lpstr>
      <vt:lpstr>1. DOMAIN  Pose estimation is one of the most sought areas in Computer Vision domains. Its heavy usage in industry such as  Gaming, Animation, Action Recognition has encouraged researchers and computer vision practitioners to bring forth                   different algorithms that reduces human efforts in some of the stages of the Pose Estimation Process.  2. PROBLEM TARGETED IN OUR PAPER  Pose estimation required tonnes of data to enable its model to sufficiently learn. However, manually labelling all  the  frames in a video to generate more and more data is both economically and manually expensive. A video typically  contains hundreds of frames that need to be densely-labeled by human annotators. As a result, datasets for video  Pose Estimation are typically smaller and less diverse compared to their image counterparts. Thus, this is one of  the major problems that poses a hurdle before Pose Estimation researchers.  3. THE SOLUTION   To get over with this issue, the PoseWarper network we implemented takes a labelled frame and an unlabelled frame and           predicts pose of labelled frame using the unlabelled frame. Example- If a person has to generate data to work on a Pose Estimation project he/she wants, he just has to manually label a few frames in a video (every five/ten  seconds, depending on the accuracy he desires to achieve). Hence, using the PoseWarper implementation large, diverse datasets can be created to work on a Pose Estimation problem.   </vt:lpstr>
      <vt:lpstr>What does a Pose Estimation try to achieve: 1. The focus is to achieve key-points of the joints of a human body a person wants his model to estimate. 2. These key-points are the X, Y co-ordinates of an image, typically the pixel in which the joint is located. 3. The output we obtain is JOINTS - (n,3) array, n – number of joints estimated by our model.      The 1st column is the X co-ordinate of all the pixels, the 2nd column is the y co-ordinate while the 3rd column represents      the probability of the estimated co-ordinates.  How is a Pose Estimation model trained (general approach): 1. There have been several approaches and modifications regarding the training of Pose Estimation model. The two significant ones are     (a) Pure encoder-decoder networks take an image as input and output heatmaps for each key-point. Mask-RCNN is a versatile architecture that predicts bounding boxes for objects in an image and then predicts poses within the regions of the image enclosed in the box.      (b) Convolutional pose machines build on the encoder-decoder architecture by iteratively refining heatmap predictions using additional network layers and feature extraction. The final output is a single set of heatmaps, and post-processing involves identifying the pixels at which the heatmap probability is the highest for each key-point. The PoseWarper network we implemented, is trained on similar lines to approach (b).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saiyam bhatnagar</dc:creator>
  <cp:lastModifiedBy>Harshit Agrawal</cp:lastModifiedBy>
  <cp:revision>43</cp:revision>
  <dcterms:created xsi:type="dcterms:W3CDTF">2020-05-24T04:20:57Z</dcterms:created>
  <dcterms:modified xsi:type="dcterms:W3CDTF">2020-05-25T11:24:23Z</dcterms:modified>
</cp:coreProperties>
</file>