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Inconsolata"/>
      <p:regular r:id="rId21"/>
      <p:bold r:id="rId22"/>
    </p:embeddedFont>
    <p:embeddedFont>
      <p:font typeface="Pangolin"/>
      <p:regular r:id="rId23"/>
    </p:embeddedFont>
    <p:embeddedFont>
      <p:font typeface="Lobster"/>
      <p:regular r:id="rId24"/>
    </p:embeddedFont>
    <p:embeddedFont>
      <p:font typeface="Pacifico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AFB603E-0D32-48FA-8BBC-BF1F18B08E0D}">
  <a:tblStyle styleId="{AAFB603E-0D32-48FA-8BBC-BF1F18B08E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Inconsolata-bold.fntdata"/><Relationship Id="rId21" Type="http://schemas.openxmlformats.org/officeDocument/2006/relationships/font" Target="fonts/Inconsolata-regular.fntdata"/><Relationship Id="rId24" Type="http://schemas.openxmlformats.org/officeDocument/2006/relationships/font" Target="fonts/Lobster-regular.fntdata"/><Relationship Id="rId23" Type="http://schemas.openxmlformats.org/officeDocument/2006/relationships/font" Target="fonts/Pangolin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acific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83e2f438e_0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83e2f438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83e2f438e_0_1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83e2f438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83e2f438e_0_1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83e2f438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83e2f438e_0_1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83e2f438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3e2f438e_0_1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3e2f438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60f7410b1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60f7410b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83e2f438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83e2f43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60f7410b1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60f7410b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83e2f438e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83e2f438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83e2f438e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83e2f438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83e2f438e_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83e2f438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83e2f438e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83e2f438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83e2f438e_0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83e2f438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polaroid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postit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ig postit">
  <p:cSld name="BLANK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_1"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tepad4.png" id="51" name="Google Shape;5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2703525" y="1735750"/>
            <a:ext cx="3486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703525" y="2763852"/>
            <a:ext cx="3486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Inconsolata"/>
              <a:buNone/>
              <a:defRPr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idx="1" type="body"/>
          </p:nvPr>
        </p:nvSpPr>
        <p:spPr>
          <a:xfrm>
            <a:off x="962850" y="876850"/>
            <a:ext cx="4955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1pPr>
            <a:lvl2pPr indent="-419100" lvl="1" marL="914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2pPr>
            <a:lvl3pPr indent="-419100" lvl="2" marL="13716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3pPr>
            <a:lvl4pPr indent="-419100" lvl="3" marL="18288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4pPr>
            <a:lvl5pPr indent="-419100" lvl="4" marL="22860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5pPr>
            <a:lvl6pPr indent="-419100" lvl="5" marL="2743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6pPr>
            <a:lvl7pPr indent="-419100" lvl="6" marL="3200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7pPr>
            <a:lvl8pPr indent="-419100" lvl="7" marL="36576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8pPr>
            <a:lvl9pPr indent="-419100" lvl="8" marL="41148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866375" y="642310"/>
            <a:ext cx="3966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866375" y="1609350"/>
            <a:ext cx="3966600" cy="28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866375" y="1310800"/>
            <a:ext cx="2730900" cy="30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2" type="body"/>
          </p:nvPr>
        </p:nvSpPr>
        <p:spPr>
          <a:xfrm>
            <a:off x="3761704" y="1310800"/>
            <a:ext cx="2730900" cy="30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866375" y="1331673"/>
            <a:ext cx="24393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indent="-3302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3430687" y="1331673"/>
            <a:ext cx="24393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indent="-3302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5994999" y="1331673"/>
            <a:ext cx="24393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indent="-3302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924850" y="3872900"/>
            <a:ext cx="75990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indent="-317500" lvl="1" marL="9144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indent="-317500" lvl="2" marL="13716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indent="-317500" lvl="3" marL="18288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indent="-342900" lvl="4" marL="22860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indent="-342900" lvl="5" marL="27432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indent="-342900" lvl="6" marL="32004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indent="-342900" lvl="7" marL="36576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indent="-342900" lvl="8" marL="41148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jp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jpg"/><Relationship Id="rId10" Type="http://schemas.openxmlformats.org/officeDocument/2006/relationships/image" Target="../media/image13.jpg"/><Relationship Id="rId13" Type="http://schemas.openxmlformats.org/officeDocument/2006/relationships/image" Target="../media/image25.jpg"/><Relationship Id="rId1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7.jpg"/><Relationship Id="rId9" Type="http://schemas.openxmlformats.org/officeDocument/2006/relationships/image" Target="../media/image12.jpg"/><Relationship Id="rId15" Type="http://schemas.openxmlformats.org/officeDocument/2006/relationships/image" Target="../media/image26.jpg"/><Relationship Id="rId14" Type="http://schemas.openxmlformats.org/officeDocument/2006/relationships/image" Target="../media/image19.jpg"/><Relationship Id="rId17" Type="http://schemas.openxmlformats.org/officeDocument/2006/relationships/image" Target="../media/image27.jpg"/><Relationship Id="rId16" Type="http://schemas.openxmlformats.org/officeDocument/2006/relationships/image" Target="../media/image23.jpg"/><Relationship Id="rId5" Type="http://schemas.openxmlformats.org/officeDocument/2006/relationships/image" Target="../media/image20.jpg"/><Relationship Id="rId6" Type="http://schemas.openxmlformats.org/officeDocument/2006/relationships/image" Target="../media/image31.jpg"/><Relationship Id="rId18" Type="http://schemas.openxmlformats.org/officeDocument/2006/relationships/image" Target="../media/image33.png"/><Relationship Id="rId7" Type="http://schemas.openxmlformats.org/officeDocument/2006/relationships/image" Target="../media/image14.jpg"/><Relationship Id="rId8" Type="http://schemas.openxmlformats.org/officeDocument/2006/relationships/image" Target="../media/image2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Segmentation and Recognition of Handwritten text</a:t>
            </a:r>
            <a:endParaRPr/>
          </a:p>
        </p:txBody>
      </p:sp>
      <p:sp>
        <p:nvSpPr>
          <p:cNvPr id="58" name="Google Shape;58;p16"/>
          <p:cNvSpPr txBox="1"/>
          <p:nvPr/>
        </p:nvSpPr>
        <p:spPr>
          <a:xfrm>
            <a:off x="6780625" y="4166125"/>
            <a:ext cx="23634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83F04"/>
                </a:solidFill>
                <a:latin typeface="Lobster"/>
                <a:ea typeface="Lobster"/>
                <a:cs typeface="Lobster"/>
                <a:sym typeface="Lobster"/>
              </a:rPr>
              <a:t>K.S.S.Bhargav</a:t>
            </a:r>
            <a:endParaRPr sz="2400">
              <a:solidFill>
                <a:srgbClr val="783F04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83F04"/>
                </a:solidFill>
                <a:latin typeface="Lobster"/>
                <a:ea typeface="Lobster"/>
                <a:cs typeface="Lobster"/>
                <a:sym typeface="Lobster"/>
              </a:rPr>
              <a:t>CS15B015</a:t>
            </a:r>
            <a:endParaRPr sz="2400">
              <a:solidFill>
                <a:srgbClr val="783F04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924850" y="855225"/>
            <a:ext cx="7599000" cy="3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36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ReLU activations at the end of each convolutional layer and the fully connected layer.</a:t>
            </a:r>
            <a:endParaRPr sz="22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36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Softmax layer at the end of output layer.</a:t>
            </a:r>
            <a:endParaRPr sz="22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36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Optimizer - Adam</a:t>
            </a:r>
            <a:endParaRPr sz="22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36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Loss - Categorical cross entropy</a:t>
            </a:r>
            <a:endParaRPr sz="2200"/>
          </a:p>
        </p:txBody>
      </p:sp>
      <p:sp>
        <p:nvSpPr>
          <p:cNvPr id="167" name="Google Shape;167;p25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Dataset</a:t>
            </a:r>
            <a:endParaRPr sz="3600"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trike="sngStrike"/>
              <a:t>EMNIST</a:t>
            </a:r>
            <a:endParaRPr strike="sngStrike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550 images each class for the training set.</a:t>
            </a:r>
            <a:endParaRPr>
              <a:latin typeface="Pacifico"/>
              <a:ea typeface="Pacifico"/>
              <a:cs typeface="Pacifico"/>
              <a:sym typeface="Pacific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acifico"/>
              <a:ea typeface="Pacifico"/>
              <a:cs typeface="Pacifico"/>
              <a:sym typeface="Pacific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50 images each class for validation set.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14 classes of images. ( For Now 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2623">
            <a:off x="6782925" y="526537"/>
            <a:ext cx="1708674" cy="158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Results:</a:t>
            </a:r>
            <a:endParaRPr sz="3600"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99.7% on the training set.</a:t>
            </a:r>
            <a:endParaRPr>
              <a:latin typeface="Pacifico"/>
              <a:ea typeface="Pacifico"/>
              <a:cs typeface="Pacifico"/>
              <a:sym typeface="Pacific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acifico"/>
              <a:ea typeface="Pacifico"/>
              <a:cs typeface="Pacifico"/>
              <a:sym typeface="Pacific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99.02% on the validation set.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22918">
            <a:off x="6780256" y="490481"/>
            <a:ext cx="1633835" cy="1633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768625" y="1805225"/>
            <a:ext cx="43749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Demo time</a:t>
            </a:r>
            <a:r>
              <a:rPr lang="en" sz="6000"/>
              <a:t>!</a:t>
            </a:r>
            <a:endParaRPr sz="6000"/>
          </a:p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5629">
            <a:off x="5425427" y="544648"/>
            <a:ext cx="3030597" cy="2727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idx="4294967295" type="title"/>
          </p:nvPr>
        </p:nvSpPr>
        <p:spPr>
          <a:xfrm>
            <a:off x="622025" y="483475"/>
            <a:ext cx="4827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Future Improvements</a:t>
            </a:r>
            <a:endParaRPr sz="3600"/>
          </a:p>
        </p:txBody>
      </p:sp>
      <p:sp>
        <p:nvSpPr>
          <p:cNvPr id="196" name="Google Shape;196;p29"/>
          <p:cNvSpPr txBox="1"/>
          <p:nvPr>
            <p:ph idx="4294967295" type="body"/>
          </p:nvPr>
        </p:nvSpPr>
        <p:spPr>
          <a:xfrm>
            <a:off x="622025" y="1399075"/>
            <a:ext cx="4211100" cy="30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Robust noise removal mechanism.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Extending to cursive writing by skeletonizing and segmenting at prospective letter boundaries. </a:t>
            </a:r>
            <a:endParaRPr>
              <a:latin typeface="Pacifico"/>
              <a:ea typeface="Pacifico"/>
              <a:cs typeface="Pacifico"/>
              <a:sym typeface="Pacific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acifico"/>
              <a:ea typeface="Pacifico"/>
              <a:cs typeface="Pacifico"/>
              <a:sym typeface="Pacific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Using RNN for cursive handwriting.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9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">
            <a:off x="5258166" y="848361"/>
            <a:ext cx="3034218" cy="3043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30"/>
          <p:cNvSpPr txBox="1"/>
          <p:nvPr>
            <p:ph idx="4294967295" type="title"/>
          </p:nvPr>
        </p:nvSpPr>
        <p:spPr>
          <a:xfrm>
            <a:off x="866375" y="1023310"/>
            <a:ext cx="3966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205" name="Google Shape;205;p30"/>
          <p:cNvSpPr txBox="1"/>
          <p:nvPr>
            <p:ph idx="4294967295" type="body"/>
          </p:nvPr>
        </p:nvSpPr>
        <p:spPr>
          <a:xfrm>
            <a:off x="866375" y="1955748"/>
            <a:ext cx="3966600" cy="21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600"/>
              <a:t>Any questions?</a:t>
            </a:r>
            <a:endParaRPr/>
          </a:p>
        </p:txBody>
      </p:sp>
      <p:sp>
        <p:nvSpPr>
          <p:cNvPr id="206" name="Google Shape;206;p30"/>
          <p:cNvSpPr/>
          <p:nvPr/>
        </p:nvSpPr>
        <p:spPr>
          <a:xfrm>
            <a:off x="5875463" y="1578259"/>
            <a:ext cx="1934246" cy="1786513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Challenges</a:t>
            </a:r>
            <a:endParaRPr sz="3600"/>
          </a:p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Noise in the image makes it difficult to separate out the letters.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Different styles of writing the same letter. Eg: 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f, </a:t>
            </a:r>
            <a:r>
              <a:rPr lang="en">
                <a:latin typeface="Pacifico"/>
                <a:ea typeface="Pacifico"/>
                <a:cs typeface="Pacifico"/>
                <a:sym typeface="Pacifico"/>
              </a:rPr>
              <a:t>f.</a:t>
            </a:r>
            <a:endParaRPr>
              <a:latin typeface="Pacifico"/>
              <a:ea typeface="Pacifico"/>
              <a:cs typeface="Pacifico"/>
              <a:sym typeface="Pacific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acifico"/>
              <a:ea typeface="Pacifico"/>
              <a:cs typeface="Pacifico"/>
              <a:sym typeface="Pacific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Finding letter boundaries in cursive handwriting. Eg: ’W’ can be segmented into two ‘V’s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A single algorithm doesn’t work in all cases.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7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32099">
            <a:off x="6764631" y="568317"/>
            <a:ext cx="1642488" cy="1510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Assumptions</a:t>
            </a:r>
            <a:endParaRPr sz="3600"/>
          </a:p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Little noise in the Images.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All components of a single letter are connected.</a:t>
            </a:r>
            <a:endParaRPr>
              <a:latin typeface="Pacifico"/>
              <a:ea typeface="Pacifico"/>
              <a:cs typeface="Pacifico"/>
              <a:sym typeface="Pacific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acifico"/>
              <a:ea typeface="Pacifico"/>
              <a:cs typeface="Pacifico"/>
              <a:sym typeface="Pacific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Block letters and no cursive handwriting.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41132">
            <a:off x="6889619" y="560933"/>
            <a:ext cx="1482363" cy="1474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idx="4294967295"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Pipeline</a:t>
            </a:r>
            <a:endParaRPr sz="3600"/>
          </a:p>
        </p:txBody>
      </p:sp>
      <p:sp>
        <p:nvSpPr>
          <p:cNvPr id="80" name="Google Shape;80;p19"/>
          <p:cNvSpPr/>
          <p:nvPr/>
        </p:nvSpPr>
        <p:spPr>
          <a:xfrm>
            <a:off x="1018775" y="1638225"/>
            <a:ext cx="2154900" cy="2315400"/>
          </a:xfrm>
          <a:prstGeom prst="homePlate">
            <a:avLst>
              <a:gd fmla="val 30129" name="adj"/>
            </a:avLst>
          </a:prstGeom>
          <a:noFill/>
          <a:ln cap="flat" cmpd="sng" w="19050">
            <a:solidFill>
              <a:srgbClr val="0B539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81" name="Google Shape;81;p19"/>
          <p:cNvSpPr/>
          <p:nvPr/>
        </p:nvSpPr>
        <p:spPr>
          <a:xfrm>
            <a:off x="2636916" y="1638225"/>
            <a:ext cx="2196000" cy="2315400"/>
          </a:xfrm>
          <a:prstGeom prst="chevron">
            <a:avLst>
              <a:gd fmla="val 29853" name="adj"/>
            </a:avLst>
          </a:prstGeom>
          <a:noFill/>
          <a:ln cap="flat" cmpd="sng" w="19050">
            <a:solidFill>
              <a:srgbClr val="0B539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82" name="Google Shape;82;p19"/>
          <p:cNvSpPr/>
          <p:nvPr/>
        </p:nvSpPr>
        <p:spPr>
          <a:xfrm>
            <a:off x="4296500" y="1638225"/>
            <a:ext cx="2196000" cy="2315400"/>
          </a:xfrm>
          <a:prstGeom prst="chevron">
            <a:avLst>
              <a:gd fmla="val 29853" name="adj"/>
            </a:avLst>
          </a:prstGeom>
          <a:noFill/>
          <a:ln cap="flat" cmpd="sng" w="19050">
            <a:solidFill>
              <a:srgbClr val="0B539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9"/>
          <p:cNvSpPr/>
          <p:nvPr/>
        </p:nvSpPr>
        <p:spPr>
          <a:xfrm>
            <a:off x="7129125" y="1020552"/>
            <a:ext cx="1245054" cy="1294696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9"/>
          <p:cNvSpPr txBox="1"/>
          <p:nvPr/>
        </p:nvSpPr>
        <p:spPr>
          <a:xfrm>
            <a:off x="1018775" y="1983525"/>
            <a:ext cx="2025300" cy="16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73763"/>
                </a:solidFill>
                <a:latin typeface="Pangolin"/>
                <a:ea typeface="Pangolin"/>
                <a:cs typeface="Pangolin"/>
                <a:sym typeface="Pangolin"/>
              </a:rPr>
              <a:t>Preprocessing</a:t>
            </a:r>
            <a:endParaRPr sz="2200">
              <a:solidFill>
                <a:srgbClr val="073763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86" name="Google Shape;86;p19"/>
          <p:cNvSpPr txBox="1"/>
          <p:nvPr/>
        </p:nvSpPr>
        <p:spPr>
          <a:xfrm>
            <a:off x="3225400" y="2062625"/>
            <a:ext cx="1404900" cy="16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73763"/>
                </a:solidFill>
                <a:latin typeface="Pangolin"/>
                <a:ea typeface="Pangolin"/>
                <a:cs typeface="Pangolin"/>
                <a:sym typeface="Pangolin"/>
              </a:rPr>
              <a:t>Letter </a:t>
            </a:r>
            <a:endParaRPr sz="2200">
              <a:solidFill>
                <a:srgbClr val="073763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73763"/>
                </a:solidFill>
                <a:latin typeface="Pangolin"/>
                <a:ea typeface="Pangolin"/>
                <a:cs typeface="Pangolin"/>
                <a:sym typeface="Pangolin"/>
              </a:rPr>
              <a:t>Segmentation</a:t>
            </a:r>
            <a:endParaRPr sz="2200">
              <a:solidFill>
                <a:srgbClr val="073763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4682025" y="1983525"/>
            <a:ext cx="2025300" cy="16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73763"/>
                </a:solidFill>
                <a:latin typeface="Pangolin"/>
                <a:ea typeface="Pangolin"/>
                <a:cs typeface="Pangolin"/>
                <a:sym typeface="Pangolin"/>
              </a:rPr>
              <a:t>Recognition</a:t>
            </a:r>
            <a:endParaRPr sz="2200">
              <a:solidFill>
                <a:srgbClr val="073763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Preprocessing</a:t>
            </a:r>
            <a:endParaRPr sz="3600"/>
          </a:p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Image is read as a grayscale image and segmented using thresholding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Bitwise not of the binarized image is taken.</a:t>
            </a:r>
            <a:endParaRPr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13916">
            <a:off x="6798000" y="574200"/>
            <a:ext cx="1576025" cy="157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Letter Segmentation</a:t>
            </a:r>
            <a:endParaRPr/>
          </a:p>
        </p:txBody>
      </p:sp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50" y="1197750"/>
            <a:ext cx="2260225" cy="2516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1165" y="2724541"/>
            <a:ext cx="402985" cy="286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692" y="3447197"/>
            <a:ext cx="283049" cy="366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22700" y="2890858"/>
            <a:ext cx="695630" cy="55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12748" y="3613007"/>
            <a:ext cx="446162" cy="332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44532" y="769563"/>
            <a:ext cx="484542" cy="925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40202" y="1482725"/>
            <a:ext cx="436567" cy="188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44538" y="1811166"/>
            <a:ext cx="302239" cy="246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470142" y="1764580"/>
            <a:ext cx="398188" cy="339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480109" y="1694614"/>
            <a:ext cx="892325" cy="865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944538" y="2115013"/>
            <a:ext cx="244670" cy="25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551698" y="2204805"/>
            <a:ext cx="235075" cy="439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965510" y="2518180"/>
            <a:ext cx="546909" cy="1184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068407" y="2626540"/>
            <a:ext cx="283049" cy="22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106931" y="2919583"/>
            <a:ext cx="244670" cy="306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 rot="7691056">
            <a:off x="3195508" y="927267"/>
            <a:ext cx="1991039" cy="1537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4294967295"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Hoshen Kopelman algorithm.</a:t>
            </a:r>
            <a:endParaRPr/>
          </a:p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7144325" y="1041800"/>
            <a:ext cx="1131192" cy="1357521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>
            <p:ph idx="4294967295" type="body"/>
          </p:nvPr>
        </p:nvSpPr>
        <p:spPr>
          <a:xfrm>
            <a:off x="866375" y="1304550"/>
            <a:ext cx="5626200" cy="19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Segments the connected components of the image.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The algorithm scans through each pixel of the image and labels it with the minimum value amongst already passed neighbors and then calls a union op.</a:t>
            </a:r>
            <a:endParaRPr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5" name="Google Shape;125;p22"/>
          <p:cNvGraphicFramePr/>
          <p:nvPr/>
        </p:nvGraphicFramePr>
        <p:xfrm>
          <a:off x="2674088" y="338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{AAFB603E-0D32-48FA-8BBC-BF1F18B08E0D}</a:tableStyleId>
              </a:tblPr>
              <a:tblGrid>
                <a:gridCol w="382850"/>
                <a:gridCol w="382850"/>
                <a:gridCol w="390700"/>
              </a:tblGrid>
              <a:tr h="346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155CC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2</a:t>
                      </a:r>
                      <a:endParaRPr b="1">
                        <a:solidFill>
                          <a:srgbClr val="1155CC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155CC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2</a:t>
                      </a:r>
                      <a:endParaRPr b="1">
                        <a:solidFill>
                          <a:srgbClr val="1155CC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155CC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2</a:t>
                      </a:r>
                      <a:endParaRPr b="1">
                        <a:solidFill>
                          <a:srgbClr val="1155CC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155CC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3</a:t>
                      </a:r>
                      <a:endParaRPr b="1">
                        <a:solidFill>
                          <a:srgbClr val="1155CC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CC0000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2</a:t>
                      </a:r>
                      <a:endParaRPr b="1">
                        <a:solidFill>
                          <a:srgbClr val="CC0000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155CC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25</a:t>
                      </a:r>
                      <a:endParaRPr b="1">
                        <a:solidFill>
                          <a:srgbClr val="1155CC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155CC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23</a:t>
                      </a:r>
                      <a:endParaRPr b="1">
                        <a:solidFill>
                          <a:srgbClr val="1155CC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155CC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54</a:t>
                      </a:r>
                      <a:endParaRPr b="1">
                        <a:solidFill>
                          <a:srgbClr val="1155CC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155CC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56</a:t>
                      </a:r>
                      <a:endParaRPr b="1">
                        <a:solidFill>
                          <a:srgbClr val="1155CC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Recognition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idx="4294967295"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CNN Architecture</a:t>
            </a:r>
            <a:endParaRPr sz="3600"/>
          </a:p>
        </p:txBody>
      </p:sp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817500" y="1200418"/>
            <a:ext cx="265625" cy="3019448"/>
          </a:xfrm>
          <a:prstGeom prst="flowChartProcess">
            <a:avLst/>
          </a:prstGeom>
          <a:solidFill>
            <a:srgbClr val="D9EAD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829575" y="1223123"/>
            <a:ext cx="253500" cy="2997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mic Sans MS"/>
                <a:ea typeface="Comic Sans MS"/>
                <a:cs typeface="Comic Sans MS"/>
                <a:sym typeface="Comic Sans MS"/>
              </a:rPr>
              <a:t>layer</a:t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9" name="Google Shape;139;p24"/>
          <p:cNvSpPr/>
          <p:nvPr/>
        </p:nvSpPr>
        <p:spPr>
          <a:xfrm>
            <a:off x="2121475" y="1189066"/>
            <a:ext cx="265500" cy="3019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/>
          <p:nvPr/>
        </p:nvSpPr>
        <p:spPr>
          <a:xfrm>
            <a:off x="4665125" y="1211700"/>
            <a:ext cx="265500" cy="3019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2145625" y="1200418"/>
            <a:ext cx="253500" cy="29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mic Sans MS"/>
                <a:ea typeface="Comic Sans MS"/>
                <a:cs typeface="Comic Sans MS"/>
                <a:sym typeface="Comic Sans MS"/>
              </a:rPr>
              <a:t>Conv </a:t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mic Sans MS"/>
                <a:ea typeface="Comic Sans MS"/>
                <a:cs typeface="Comic Sans MS"/>
                <a:sym typeface="Comic Sans MS"/>
              </a:rPr>
              <a:t>layer1</a:t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4671125" y="1200418"/>
            <a:ext cx="253500" cy="29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mic Sans MS"/>
                <a:ea typeface="Comic Sans MS"/>
                <a:cs typeface="Comic Sans MS"/>
                <a:sym typeface="Comic Sans MS"/>
              </a:rPr>
              <a:t>Conv </a:t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mic Sans MS"/>
                <a:ea typeface="Comic Sans MS"/>
                <a:cs typeface="Comic Sans MS"/>
                <a:sym typeface="Comic Sans MS"/>
              </a:rPr>
              <a:t>layer2</a:t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3" name="Google Shape;143;p24"/>
          <p:cNvSpPr/>
          <p:nvPr/>
        </p:nvSpPr>
        <p:spPr>
          <a:xfrm>
            <a:off x="2519925" y="1189066"/>
            <a:ext cx="313800" cy="3019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5050900" y="1200359"/>
            <a:ext cx="313800" cy="3019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/>
        </p:nvSpPr>
        <p:spPr>
          <a:xfrm>
            <a:off x="2519925" y="1200418"/>
            <a:ext cx="313800" cy="30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mic Sans MS"/>
                <a:ea typeface="Comic Sans MS"/>
                <a:cs typeface="Comic Sans MS"/>
                <a:sym typeface="Comic Sans MS"/>
              </a:rPr>
              <a:t>Max</a:t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mic Sans MS"/>
                <a:ea typeface="Comic Sans MS"/>
                <a:cs typeface="Comic Sans MS"/>
                <a:sym typeface="Comic Sans MS"/>
              </a:rPr>
              <a:t>Pool </a:t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5050900" y="1188995"/>
            <a:ext cx="313800" cy="30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mic Sans MS"/>
                <a:ea typeface="Comic Sans MS"/>
                <a:cs typeface="Comic Sans MS"/>
                <a:sym typeface="Comic Sans MS"/>
              </a:rPr>
              <a:t>Max</a:t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mic Sans MS"/>
                <a:ea typeface="Comic Sans MS"/>
                <a:cs typeface="Comic Sans MS"/>
                <a:sym typeface="Comic Sans MS"/>
              </a:rPr>
              <a:t>Pool </a:t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7" name="Google Shape;147;p24"/>
          <p:cNvSpPr/>
          <p:nvPr/>
        </p:nvSpPr>
        <p:spPr>
          <a:xfrm>
            <a:off x="1167650" y="2585279"/>
            <a:ext cx="845100" cy="18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800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/>
          <p:nvPr/>
        </p:nvSpPr>
        <p:spPr>
          <a:xfrm>
            <a:off x="2919411" y="2585279"/>
            <a:ext cx="1614300" cy="18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800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/>
          <p:nvPr/>
        </p:nvSpPr>
        <p:spPr>
          <a:xfrm>
            <a:off x="6528475" y="1188995"/>
            <a:ext cx="253500" cy="30765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6540550" y="1211771"/>
            <a:ext cx="253500" cy="30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mic Sans MS"/>
                <a:ea typeface="Comic Sans MS"/>
                <a:cs typeface="Comic Sans MS"/>
                <a:sym typeface="Comic Sans MS"/>
              </a:rPr>
              <a:t>Fully</a:t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mic Sans MS"/>
                <a:ea typeface="Comic Sans MS"/>
                <a:cs typeface="Comic Sans MS"/>
                <a:sym typeface="Comic Sans MS"/>
              </a:rPr>
              <a:t>Connect</a:t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1" name="Google Shape;151;p24"/>
          <p:cNvSpPr/>
          <p:nvPr/>
        </p:nvSpPr>
        <p:spPr>
          <a:xfrm>
            <a:off x="7675500" y="1160650"/>
            <a:ext cx="253500" cy="3076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/>
          <p:nvPr/>
        </p:nvSpPr>
        <p:spPr>
          <a:xfrm>
            <a:off x="5524038" y="2585279"/>
            <a:ext cx="845100" cy="18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800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/>
          <p:nvPr/>
        </p:nvSpPr>
        <p:spPr>
          <a:xfrm>
            <a:off x="6860525" y="2585279"/>
            <a:ext cx="790800" cy="18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800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 txBox="1"/>
          <p:nvPr/>
        </p:nvSpPr>
        <p:spPr>
          <a:xfrm>
            <a:off x="7687575" y="1177714"/>
            <a:ext cx="253500" cy="30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mic Sans MS"/>
                <a:ea typeface="Comic Sans MS"/>
                <a:cs typeface="Comic Sans MS"/>
                <a:sym typeface="Comic Sans MS"/>
              </a:rPr>
              <a:t>Output</a:t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mic Sans MS"/>
                <a:ea typeface="Comic Sans MS"/>
                <a:cs typeface="Comic Sans MS"/>
                <a:sym typeface="Comic Sans MS"/>
              </a:rPr>
              <a:t>layer</a:t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586425" y="4263850"/>
            <a:ext cx="7908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30X30</a:t>
            </a:r>
            <a:endParaRPr/>
          </a:p>
        </p:txBody>
      </p:sp>
      <p:sp>
        <p:nvSpPr>
          <p:cNvPr id="156" name="Google Shape;156;p24"/>
          <p:cNvSpPr txBox="1"/>
          <p:nvPr/>
        </p:nvSpPr>
        <p:spPr>
          <a:xfrm>
            <a:off x="1674825" y="4263850"/>
            <a:ext cx="845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36, 3x3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=1</a:t>
            </a:r>
            <a:endParaRPr/>
          </a:p>
        </p:txBody>
      </p:sp>
      <p:sp>
        <p:nvSpPr>
          <p:cNvPr id="157" name="Google Shape;157;p24"/>
          <p:cNvSpPr txBox="1"/>
          <p:nvPr/>
        </p:nvSpPr>
        <p:spPr>
          <a:xfrm>
            <a:off x="2399125" y="4237150"/>
            <a:ext cx="6720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2X2</a:t>
            </a:r>
            <a:endParaRPr/>
          </a:p>
        </p:txBody>
      </p:sp>
      <p:sp>
        <p:nvSpPr>
          <p:cNvPr id="158" name="Google Shape;158;p24"/>
          <p:cNvSpPr txBox="1"/>
          <p:nvPr/>
        </p:nvSpPr>
        <p:spPr>
          <a:xfrm>
            <a:off x="4264588" y="4136875"/>
            <a:ext cx="845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r>
              <a:rPr lang="en"/>
              <a:t>, 3x3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=2</a:t>
            </a:r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5122838" y="4237150"/>
            <a:ext cx="6720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X2</a:t>
            </a:r>
            <a:endParaRPr/>
          </a:p>
        </p:txBody>
      </p:sp>
      <p:sp>
        <p:nvSpPr>
          <p:cNvPr id="160" name="Google Shape;160;p24"/>
          <p:cNvSpPr txBox="1"/>
          <p:nvPr/>
        </p:nvSpPr>
        <p:spPr>
          <a:xfrm>
            <a:off x="6716888" y="4288300"/>
            <a:ext cx="6720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256</a:t>
            </a:r>
            <a:endParaRPr/>
          </a:p>
        </p:txBody>
      </p:sp>
      <p:sp>
        <p:nvSpPr>
          <p:cNvPr id="161" name="Google Shape;161;p24"/>
          <p:cNvSpPr txBox="1"/>
          <p:nvPr/>
        </p:nvSpPr>
        <p:spPr>
          <a:xfrm>
            <a:off x="5551188" y="2309075"/>
            <a:ext cx="7908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Flatten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aqu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