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5"/>
  </p:notesMasterIdLst>
  <p:sldIdLst>
    <p:sldId id="256" r:id="rId2"/>
    <p:sldId id="291" r:id="rId3"/>
    <p:sldId id="288" r:id="rId4"/>
    <p:sldId id="327" r:id="rId5"/>
    <p:sldId id="290" r:id="rId6"/>
    <p:sldId id="292" r:id="rId7"/>
    <p:sldId id="302" r:id="rId8"/>
    <p:sldId id="320" r:id="rId9"/>
    <p:sldId id="321" r:id="rId10"/>
    <p:sldId id="289" r:id="rId11"/>
    <p:sldId id="303" r:id="rId12"/>
    <p:sldId id="307" r:id="rId13"/>
    <p:sldId id="328" r:id="rId14"/>
    <p:sldId id="305" r:id="rId15"/>
    <p:sldId id="306" r:id="rId16"/>
    <p:sldId id="310" r:id="rId17"/>
    <p:sldId id="339" r:id="rId18"/>
    <p:sldId id="293" r:id="rId19"/>
    <p:sldId id="323" r:id="rId20"/>
    <p:sldId id="329" r:id="rId21"/>
    <p:sldId id="348" r:id="rId22"/>
    <p:sldId id="331" r:id="rId23"/>
    <p:sldId id="332" r:id="rId24"/>
    <p:sldId id="333" r:id="rId25"/>
    <p:sldId id="334" r:id="rId26"/>
    <p:sldId id="330" r:id="rId27"/>
    <p:sldId id="294" r:id="rId28"/>
    <p:sldId id="336" r:id="rId29"/>
    <p:sldId id="311" r:id="rId30"/>
    <p:sldId id="296" r:id="rId31"/>
    <p:sldId id="312" r:id="rId32"/>
    <p:sldId id="313" r:id="rId33"/>
    <p:sldId id="346" r:id="rId34"/>
    <p:sldId id="340" r:id="rId35"/>
    <p:sldId id="341" r:id="rId36"/>
    <p:sldId id="342" r:id="rId37"/>
    <p:sldId id="347" r:id="rId38"/>
    <p:sldId id="314" r:id="rId39"/>
    <p:sldId id="297" r:id="rId40"/>
    <p:sldId id="299" r:id="rId41"/>
    <p:sldId id="298" r:id="rId42"/>
    <p:sldId id="300" r:id="rId43"/>
    <p:sldId id="26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FA96B8-1B79-4094-8AC5-7C8099D1281B}" type="datetimeFigureOut">
              <a:rPr lang="en-US" smtClean="0"/>
              <a:t>22-Dec-22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B0642-4587-45BF-A51B-87D412012EC7}" type="slidenum">
              <a:rPr lang="en-US" smtClean="0"/>
              <a:t>‹#›</a:t>
            </a:fld>
            <a:endParaRPr lang="en-US"/>
          </a:p>
        </p:txBody>
      </p:sp>
    </p:spTree>
    <p:extLst>
      <p:ext uri="{BB962C8B-B14F-4D97-AF65-F5344CB8AC3E}">
        <p14:creationId xmlns:p14="http://schemas.microsoft.com/office/powerpoint/2010/main" val="2304243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E991DFC-64B5-4666-A90D-F6677F428F0E}" type="datetime1">
              <a:rPr lang="en-US" smtClean="0"/>
              <a:t>22-Dec-22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2BF248A-C4E0-46D1-BEAF-8015EBC07953}" type="slidenum">
              <a:rPr lang="en-US" smtClean="0"/>
              <a:t>‹#›</a:t>
            </a:fld>
            <a:endParaRPr lang="en-US"/>
          </a:p>
        </p:txBody>
      </p:sp>
    </p:spTree>
    <p:extLst>
      <p:ext uri="{BB962C8B-B14F-4D97-AF65-F5344CB8AC3E}">
        <p14:creationId xmlns:p14="http://schemas.microsoft.com/office/powerpoint/2010/main" val="4716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0887D0-9770-4225-9133-FAEBC75513AB}" type="datetime1">
              <a:rPr lang="en-US" smtClean="0"/>
              <a:t>22-Dec-22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2BF248A-C4E0-46D1-BEAF-8015EBC07953}" type="slidenum">
              <a:rPr lang="en-US" smtClean="0"/>
              <a:t>‹#›</a:t>
            </a:fld>
            <a:endParaRPr lang="en-US"/>
          </a:p>
        </p:txBody>
      </p:sp>
    </p:spTree>
    <p:extLst>
      <p:ext uri="{BB962C8B-B14F-4D97-AF65-F5344CB8AC3E}">
        <p14:creationId xmlns:p14="http://schemas.microsoft.com/office/powerpoint/2010/main" val="97020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EB7F740-7A4A-4BD5-A402-46E38D6BC7ED}" type="datetime1">
              <a:rPr lang="en-US" smtClean="0"/>
              <a:t>22-Dec-22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BF248A-C4E0-46D1-BEAF-8015EBC07953}" type="slidenum">
              <a:rPr lang="en-US" smtClean="0"/>
              <a:t>‹#›</a:t>
            </a:fld>
            <a:endParaRPr lang="en-US"/>
          </a:p>
        </p:txBody>
      </p:sp>
    </p:spTree>
    <p:extLst>
      <p:ext uri="{BB962C8B-B14F-4D97-AF65-F5344CB8AC3E}">
        <p14:creationId xmlns:p14="http://schemas.microsoft.com/office/powerpoint/2010/main" val="823291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1013A90-3A9C-49B6-BDA4-B14C2D136D6C}" type="datetime1">
              <a:rPr lang="en-US" smtClean="0"/>
              <a:t>22-Dec-22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BF248A-C4E0-46D1-BEAF-8015EBC07953}" type="slidenum">
              <a:rPr lang="en-US" smtClean="0"/>
              <a:t>‹#›</a:t>
            </a:fld>
            <a:endParaRPr lang="en-US"/>
          </a:p>
        </p:txBody>
      </p:sp>
    </p:spTree>
    <p:extLst>
      <p:ext uri="{BB962C8B-B14F-4D97-AF65-F5344CB8AC3E}">
        <p14:creationId xmlns:p14="http://schemas.microsoft.com/office/powerpoint/2010/main" val="1588337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C1C2DF-16BD-4D38-A49A-E90F412F9E77}" type="datetime1">
              <a:rPr lang="en-US" smtClean="0"/>
              <a:t>22-Dec-22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BF248A-C4E0-46D1-BEAF-8015EBC07953}" type="slidenum">
              <a:rPr lang="en-US" smtClean="0"/>
              <a:t>‹#›</a:t>
            </a:fld>
            <a:endParaRPr lang="en-US"/>
          </a:p>
        </p:txBody>
      </p:sp>
    </p:spTree>
    <p:extLst>
      <p:ext uri="{BB962C8B-B14F-4D97-AF65-F5344CB8AC3E}">
        <p14:creationId xmlns:p14="http://schemas.microsoft.com/office/powerpoint/2010/main" val="4173633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ED4E22-600C-4559-BADB-A25AA3AD9CA9}" type="datetime1">
              <a:rPr lang="en-US" smtClean="0"/>
              <a:t>22-Dec-22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BF248A-C4E0-46D1-BEAF-8015EBC07953}" type="slidenum">
              <a:rPr lang="en-US" smtClean="0"/>
              <a:t>‹#›</a:t>
            </a:fld>
            <a:endParaRPr lang="en-US"/>
          </a:p>
        </p:txBody>
      </p:sp>
    </p:spTree>
    <p:extLst>
      <p:ext uri="{BB962C8B-B14F-4D97-AF65-F5344CB8AC3E}">
        <p14:creationId xmlns:p14="http://schemas.microsoft.com/office/powerpoint/2010/main" val="2306776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D34D696-39C8-4161-BEC2-317138D9E536}" type="datetime1">
              <a:rPr lang="en-US" smtClean="0"/>
              <a:t>22-Dec-22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2BF248A-C4E0-46D1-BEAF-8015EBC07953}" type="slidenum">
              <a:rPr lang="en-US" smtClean="0"/>
              <a:t>‹#›</a:t>
            </a:fld>
            <a:endParaRPr lang="en-US"/>
          </a:p>
        </p:txBody>
      </p:sp>
    </p:spTree>
    <p:extLst>
      <p:ext uri="{BB962C8B-B14F-4D97-AF65-F5344CB8AC3E}">
        <p14:creationId xmlns:p14="http://schemas.microsoft.com/office/powerpoint/2010/main" val="1868476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1E91447-8A8F-4C31-B63D-13B8B73D4EDE}" type="datetime1">
              <a:rPr lang="en-US" smtClean="0"/>
              <a:t>22-Dec-22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F248A-C4E0-46D1-BEAF-8015EBC07953}" type="slidenum">
              <a:rPr lang="en-US" smtClean="0"/>
              <a:t>‹#›</a:t>
            </a:fld>
            <a:endParaRPr lang="en-US"/>
          </a:p>
        </p:txBody>
      </p:sp>
    </p:spTree>
    <p:extLst>
      <p:ext uri="{BB962C8B-B14F-4D97-AF65-F5344CB8AC3E}">
        <p14:creationId xmlns:p14="http://schemas.microsoft.com/office/powerpoint/2010/main" val="3051830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1C86BEC-A299-420A-A1AB-5FC4387E3FE7}" type="datetime1">
              <a:rPr lang="en-US" smtClean="0"/>
              <a:t>22-Dec-22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BF248A-C4E0-46D1-BEAF-8015EBC07953}" type="slidenum">
              <a:rPr lang="en-US" smtClean="0"/>
              <a:t>‹#›</a:t>
            </a:fld>
            <a:endParaRPr lang="en-US"/>
          </a:p>
        </p:txBody>
      </p:sp>
    </p:spTree>
    <p:extLst>
      <p:ext uri="{BB962C8B-B14F-4D97-AF65-F5344CB8AC3E}">
        <p14:creationId xmlns:p14="http://schemas.microsoft.com/office/powerpoint/2010/main" val="174583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28729-7125-455A-8960-B91918F3891B}" type="datetime1">
              <a:rPr lang="en-US" smtClean="0"/>
              <a:t>22-Dec-22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F248A-C4E0-46D1-BEAF-8015EBC07953}" type="slidenum">
              <a:rPr lang="en-US" smtClean="0"/>
              <a:t>‹#›</a:t>
            </a:fld>
            <a:endParaRPr lang="en-US"/>
          </a:p>
        </p:txBody>
      </p:sp>
    </p:spTree>
    <p:extLst>
      <p:ext uri="{BB962C8B-B14F-4D97-AF65-F5344CB8AC3E}">
        <p14:creationId xmlns:p14="http://schemas.microsoft.com/office/powerpoint/2010/main" val="361068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5E6FF4-81CC-45E9-8703-0505EDAB7326}" type="datetime1">
              <a:rPr lang="en-US" smtClean="0"/>
              <a:t>22-Dec-22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BF248A-C4E0-46D1-BEAF-8015EBC07953}" type="slidenum">
              <a:rPr lang="en-US" smtClean="0"/>
              <a:t>‹#›</a:t>
            </a:fld>
            <a:endParaRPr lang="en-US"/>
          </a:p>
        </p:txBody>
      </p:sp>
    </p:spTree>
    <p:extLst>
      <p:ext uri="{BB962C8B-B14F-4D97-AF65-F5344CB8AC3E}">
        <p14:creationId xmlns:p14="http://schemas.microsoft.com/office/powerpoint/2010/main" val="4224877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9FC749-0D5D-432C-AEE8-7E89B27AF2FE}" type="datetime1">
              <a:rPr lang="en-US" smtClean="0"/>
              <a:t>22-Dec-22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BF248A-C4E0-46D1-BEAF-8015EBC07953}" type="slidenum">
              <a:rPr lang="en-US" smtClean="0"/>
              <a:t>‹#›</a:t>
            </a:fld>
            <a:endParaRPr lang="en-US"/>
          </a:p>
        </p:txBody>
      </p:sp>
    </p:spTree>
    <p:extLst>
      <p:ext uri="{BB962C8B-B14F-4D97-AF65-F5344CB8AC3E}">
        <p14:creationId xmlns:p14="http://schemas.microsoft.com/office/powerpoint/2010/main" val="352067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C51629-72AC-437C-B722-8080C1A5C3CB}" type="datetime1">
              <a:rPr lang="en-US" smtClean="0"/>
              <a:t>22-Dec-22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BF248A-C4E0-46D1-BEAF-8015EBC07953}" type="slidenum">
              <a:rPr lang="en-US" smtClean="0"/>
              <a:t>‹#›</a:t>
            </a:fld>
            <a:endParaRPr lang="en-US"/>
          </a:p>
        </p:txBody>
      </p:sp>
    </p:spTree>
    <p:extLst>
      <p:ext uri="{BB962C8B-B14F-4D97-AF65-F5344CB8AC3E}">
        <p14:creationId xmlns:p14="http://schemas.microsoft.com/office/powerpoint/2010/main" val="1733822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F21718-FE24-4990-B1D6-03F0CF04ADF3}" type="datetime1">
              <a:rPr lang="en-US" smtClean="0"/>
              <a:t>22-Dec-22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BF248A-C4E0-46D1-BEAF-8015EBC07953}" type="slidenum">
              <a:rPr lang="en-US" smtClean="0"/>
              <a:t>‹#›</a:t>
            </a:fld>
            <a:endParaRPr lang="en-US"/>
          </a:p>
        </p:txBody>
      </p:sp>
    </p:spTree>
    <p:extLst>
      <p:ext uri="{BB962C8B-B14F-4D97-AF65-F5344CB8AC3E}">
        <p14:creationId xmlns:p14="http://schemas.microsoft.com/office/powerpoint/2010/main" val="429088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65930-DC1A-4389-B115-B9ED3A7AAEFC}" type="datetime1">
              <a:rPr lang="en-US" smtClean="0"/>
              <a:t>22-Dec-22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2BF248A-C4E0-46D1-BEAF-8015EBC07953}" type="slidenum">
              <a:rPr lang="en-US" smtClean="0"/>
              <a:t>‹#›</a:t>
            </a:fld>
            <a:endParaRPr lang="en-US"/>
          </a:p>
        </p:txBody>
      </p:sp>
    </p:spTree>
    <p:extLst>
      <p:ext uri="{BB962C8B-B14F-4D97-AF65-F5344CB8AC3E}">
        <p14:creationId xmlns:p14="http://schemas.microsoft.com/office/powerpoint/2010/main" val="4265371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C818A0-29E9-419B-AB9B-E7EA824D5538}" type="datetime1">
              <a:rPr lang="en-US" smtClean="0"/>
              <a:t>22-Dec-22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2BF248A-C4E0-46D1-BEAF-8015EBC07953}" type="slidenum">
              <a:rPr lang="en-US" smtClean="0"/>
              <a:t>‹#›</a:t>
            </a:fld>
            <a:endParaRPr lang="en-US"/>
          </a:p>
        </p:txBody>
      </p:sp>
    </p:spTree>
    <p:extLst>
      <p:ext uri="{BB962C8B-B14F-4D97-AF65-F5344CB8AC3E}">
        <p14:creationId xmlns:p14="http://schemas.microsoft.com/office/powerpoint/2010/main" val="35276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D22044-D3F3-4F78-BFC5-72831511EEB7}" type="datetime1">
              <a:rPr lang="en-US" smtClean="0"/>
              <a:t>22-Dec-22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2BF248A-C4E0-46D1-BEAF-8015EBC07953}" type="slidenum">
              <a:rPr lang="en-US" smtClean="0"/>
              <a:t>‹#›</a:t>
            </a:fld>
            <a:endParaRPr lang="en-US"/>
          </a:p>
        </p:txBody>
      </p:sp>
    </p:spTree>
    <p:extLst>
      <p:ext uri="{BB962C8B-B14F-4D97-AF65-F5344CB8AC3E}">
        <p14:creationId xmlns:p14="http://schemas.microsoft.com/office/powerpoint/2010/main" val="336020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09E4FE4-2FC8-4CAC-A3F5-3BF7F638A8E0}" type="datetime1">
              <a:rPr lang="en-US" smtClean="0"/>
              <a:t>22-Dec-22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2BF248A-C4E0-46D1-BEAF-8015EBC07953}" type="slidenum">
              <a:rPr lang="en-US" smtClean="0"/>
              <a:t>‹#›</a:t>
            </a:fld>
            <a:endParaRPr lang="en-US"/>
          </a:p>
        </p:txBody>
      </p:sp>
    </p:spTree>
    <p:extLst>
      <p:ext uri="{BB962C8B-B14F-4D97-AF65-F5344CB8AC3E}">
        <p14:creationId xmlns:p14="http://schemas.microsoft.com/office/powerpoint/2010/main" val="218941991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bwMode="gray">
          <a:xfrm>
            <a:off x="2400569" y="1243385"/>
            <a:ext cx="7308084" cy="899451"/>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t>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smtClean="0">
              <a:latin typeface="Times New Roman" panose="02020603050405020304" pitchFamily="18" charset="0"/>
              <a:cs typeface="Times New Roman" panose="02020603050405020304" pitchFamily="18" charset="0"/>
            </a:endParaRPr>
          </a:p>
          <a:p>
            <a:endParaRPr lang="en-US" sz="2400" b="1" dirty="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					Development of</a:t>
            </a:r>
            <a:r>
              <a:rPr lang="en-US" sz="2400" dirty="0" smtClean="0">
                <a:latin typeface="Arial" panose="020B0604020202020204" pitchFamily="34" charset="0"/>
                <a:cs typeface="Arial" panose="020B0604020202020204" pitchFamily="34" charset="0"/>
              </a:rPr>
              <a:t/>
            </a:r>
            <a:br>
              <a:rPr lang="en-US" sz="2400" dirty="0" smtClean="0">
                <a:latin typeface="Arial" panose="020B0604020202020204" pitchFamily="34" charset="0"/>
                <a:cs typeface="Arial" panose="020B0604020202020204" pitchFamily="34" charset="0"/>
              </a:rPr>
            </a:br>
            <a:r>
              <a:rPr lang="en-US" sz="2400" b="1" dirty="0" smtClean="0">
                <a:latin typeface="Arial" panose="020B0604020202020204" pitchFamily="34" charset="0"/>
                <a:cs typeface="Arial" panose="020B0604020202020204" pitchFamily="34" charset="0"/>
              </a:rPr>
              <a:t>Online Hotel Booking System for Hotel Sea Place</a:t>
            </a:r>
            <a:endParaRPr lang="en-US" sz="2400" dirty="0">
              <a:latin typeface="Arial" panose="020B0604020202020204" pitchFamily="34" charset="0"/>
              <a:cs typeface="Arial" panose="020B0604020202020204" pitchFamily="34" charset="0"/>
            </a:endParaRPr>
          </a:p>
        </p:txBody>
      </p:sp>
      <p:sp>
        <p:nvSpPr>
          <p:cNvPr id="17" name="Subtitle 2"/>
          <p:cNvSpPr txBox="1">
            <a:spLocks/>
          </p:cNvSpPr>
          <p:nvPr/>
        </p:nvSpPr>
        <p:spPr bwMode="gray">
          <a:xfrm>
            <a:off x="1265383" y="2142837"/>
            <a:ext cx="9578457" cy="394392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ctr"/>
            <a:r>
              <a:rPr lang="en-US" sz="2400"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Prepared For:</a:t>
            </a:r>
            <a:br>
              <a:rPr lang="en-US" sz="2400"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Practicum Defense Committee </a:t>
            </a:r>
          </a:p>
          <a:p>
            <a:pPr algn="ctr"/>
            <a:r>
              <a:rPr lang="en-US" sz="2400"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Science and Engineering</a:t>
            </a:r>
          </a:p>
          <a:p>
            <a:pPr algn="ctr"/>
            <a:r>
              <a:rPr lang="en-US" sz="2400"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IUBAT- International University of Business Agriculture and Technology</a:t>
            </a:r>
          </a:p>
          <a:p>
            <a:pPr algn="ct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6990" y="1243385"/>
            <a:ext cx="1229297" cy="1208809"/>
          </a:xfrm>
          <a:prstGeom prst="rect">
            <a:avLst/>
          </a:prstGeom>
        </p:spPr>
      </p:pic>
      <p:sp>
        <p:nvSpPr>
          <p:cNvPr id="19" name="Rectangle 18"/>
          <p:cNvSpPr/>
          <p:nvPr/>
        </p:nvSpPr>
        <p:spPr>
          <a:xfrm>
            <a:off x="1265383" y="4590474"/>
            <a:ext cx="3899045" cy="14962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latin typeface="Times New Roman" panose="02020603050405020304" pitchFamily="18" charset="0"/>
                <a:cs typeface="Times New Roman" panose="02020603050405020304" pitchFamily="18" charset="0"/>
              </a:rPr>
              <a:t>Supervised By:</a:t>
            </a:r>
            <a:endParaRPr lang="en-US" sz="2400" b="1" dirty="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Nusrath Tabassum, Senior Lecturer</a:t>
            </a:r>
          </a:p>
          <a:p>
            <a:pPr algn="ctr"/>
            <a:r>
              <a:rPr lang="en-US" dirty="0" smtClean="0">
                <a:latin typeface="Times New Roman" panose="02020603050405020304" pitchFamily="18" charset="0"/>
                <a:cs typeface="Times New Roman" panose="02020603050405020304" pitchFamily="18" charset="0"/>
              </a:rPr>
              <a:t>Department of Computer Science and Engineering- IUBAT</a:t>
            </a:r>
          </a:p>
          <a:p>
            <a:pPr algn="ctr"/>
            <a:endParaRPr lang="en-US" sz="2000" dirty="0">
              <a:latin typeface="Times New Roman" panose="02020603050405020304" pitchFamily="18" charset="0"/>
              <a:cs typeface="Times New Roman" panose="02020603050405020304" pitchFamily="18" charset="0"/>
            </a:endParaRPr>
          </a:p>
        </p:txBody>
      </p:sp>
      <p:sp>
        <p:nvSpPr>
          <p:cNvPr id="20" name="Rectangle 19"/>
          <p:cNvSpPr/>
          <p:nvPr/>
        </p:nvSpPr>
        <p:spPr>
          <a:xfrm>
            <a:off x="6903076" y="4590473"/>
            <a:ext cx="3940764" cy="14962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Times New Roman" panose="02020603050405020304" pitchFamily="18" charset="0"/>
                <a:cs typeface="Times New Roman" panose="02020603050405020304" pitchFamily="18" charset="0"/>
              </a:rPr>
              <a:t>Prepared </a:t>
            </a:r>
            <a:r>
              <a:rPr lang="en-US" sz="2400" b="1" dirty="0" smtClean="0">
                <a:latin typeface="Times New Roman" panose="02020603050405020304" pitchFamily="18" charset="0"/>
                <a:cs typeface="Times New Roman" panose="02020603050405020304" pitchFamily="18" charset="0"/>
              </a:rPr>
              <a:t>By</a:t>
            </a:r>
            <a:r>
              <a:rPr lang="en-US" sz="2400" b="1" dirty="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Md. Ariful Islam </a:t>
            </a:r>
            <a:r>
              <a:rPr lang="en-US" sz="2000" dirty="0" smtClean="0">
                <a:latin typeface="Times New Roman" panose="02020603050405020304" pitchFamily="18" charset="0"/>
                <a:cs typeface="Times New Roman" panose="02020603050405020304" pitchFamily="18" charset="0"/>
              </a:rPr>
              <a:t> </a:t>
            </a:r>
          </a:p>
          <a:p>
            <a:pPr algn="ctr"/>
            <a:r>
              <a:rPr lang="en-US" sz="2000" dirty="0" smtClean="0">
                <a:latin typeface="Times New Roman" panose="02020603050405020304" pitchFamily="18" charset="0"/>
                <a:cs typeface="Times New Roman" panose="02020603050405020304" pitchFamily="18" charset="0"/>
              </a:rPr>
              <a:t>ID: 18103144</a:t>
            </a:r>
          </a:p>
          <a:p>
            <a:pPr algn="ctr"/>
            <a:r>
              <a:rPr lang="en-US" sz="2000" dirty="0" smtClean="0">
                <a:latin typeface="Times New Roman" panose="02020603050405020304" pitchFamily="18" charset="0"/>
                <a:cs typeface="Times New Roman" panose="02020603050405020304" pitchFamily="18" charset="0"/>
              </a:rPr>
              <a:t>Program: BCSE</a:t>
            </a:r>
            <a:endParaRPr lang="en-US" sz="2000" dirty="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921" y="1243385"/>
            <a:ext cx="1263480" cy="1263480"/>
          </a:xfrm>
          <a:prstGeom prst="rect">
            <a:avLst/>
          </a:prstGeom>
        </p:spPr>
      </p:pic>
      <p:sp>
        <p:nvSpPr>
          <p:cNvPr id="2" name="Slide Number Placeholder 1"/>
          <p:cNvSpPr>
            <a:spLocks noGrp="1"/>
          </p:cNvSpPr>
          <p:nvPr>
            <p:ph type="sldNum" sz="quarter" idx="12"/>
          </p:nvPr>
        </p:nvSpPr>
        <p:spPr/>
        <p:txBody>
          <a:bodyPr/>
          <a:lstStyle/>
          <a:p>
            <a:fld id="{22BF248A-C4E0-46D1-BEAF-8015EBC07953}" type="slidenum">
              <a:rPr lang="en-US" smtClean="0"/>
              <a:t>1</a:t>
            </a:fld>
            <a:endParaRPr lang="en-US"/>
          </a:p>
        </p:txBody>
      </p:sp>
    </p:spTree>
    <p:extLst>
      <p:ext uri="{BB962C8B-B14F-4D97-AF65-F5344CB8AC3E}">
        <p14:creationId xmlns:p14="http://schemas.microsoft.com/office/powerpoint/2010/main" val="2462501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Requirement Engineering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lvl="0">
              <a:buFont typeface="Wingdings" pitchFamily="2" charset="2"/>
              <a:buChar char="Ø"/>
            </a:pPr>
            <a:r>
              <a:rPr lang="en-US" sz="2000" dirty="0">
                <a:latin typeface="Baskerville Old Face" pitchFamily="18" charset="0"/>
                <a:cs typeface="Calibri" pitchFamily="34" charset="0"/>
              </a:rPr>
              <a:t> </a:t>
            </a:r>
            <a:r>
              <a:rPr lang="en-US" sz="2000" dirty="0">
                <a:solidFill>
                  <a:schemeClr val="tx1"/>
                </a:solidFill>
                <a:latin typeface="Baskerville Old Face" pitchFamily="18" charset="0"/>
                <a:cs typeface="Calibri" pitchFamily="34" charset="0"/>
              </a:rPr>
              <a:t>User Requirements.</a:t>
            </a:r>
          </a:p>
          <a:p>
            <a:pPr lvl="0">
              <a:buFont typeface="Wingdings" pitchFamily="2" charset="2"/>
              <a:buChar char="Ø"/>
            </a:pPr>
            <a:r>
              <a:rPr lang="en-US" sz="2000" dirty="0">
                <a:solidFill>
                  <a:schemeClr val="tx1"/>
                </a:solidFill>
                <a:latin typeface="Baskerville Old Face" pitchFamily="18" charset="0"/>
                <a:cs typeface="Calibri" pitchFamily="34" charset="0"/>
              </a:rPr>
              <a:t> System Requirements.</a:t>
            </a:r>
          </a:p>
          <a:p>
            <a:pPr lvl="0">
              <a:buFont typeface="Wingdings" pitchFamily="2" charset="2"/>
              <a:buChar char="Ø"/>
            </a:pPr>
            <a:r>
              <a:rPr lang="en-US" sz="2000" dirty="0">
                <a:solidFill>
                  <a:schemeClr val="tx1"/>
                </a:solidFill>
                <a:latin typeface="Baskerville Old Face" pitchFamily="18" charset="0"/>
                <a:cs typeface="Calibri" pitchFamily="34" charset="0"/>
              </a:rPr>
              <a:t> Functional Requirements.</a:t>
            </a:r>
          </a:p>
          <a:p>
            <a:pPr lvl="0">
              <a:buFont typeface="Wingdings" pitchFamily="2" charset="2"/>
              <a:buChar char="Ø"/>
            </a:pPr>
            <a:r>
              <a:rPr lang="en-US" sz="2000" dirty="0">
                <a:solidFill>
                  <a:schemeClr val="tx1"/>
                </a:solidFill>
                <a:latin typeface="Baskerville Old Face" pitchFamily="18" charset="0"/>
                <a:cs typeface="Calibri" pitchFamily="34" charset="0"/>
              </a:rPr>
              <a:t> Non-Functional Requirements.</a:t>
            </a:r>
            <a:endParaRPr lang="en-US" sz="2000" dirty="0">
              <a:solidFill>
                <a:schemeClr val="tx1"/>
              </a:solidFill>
              <a:latin typeface="Baskerville Old Face" pitchFamily="18" charset="0"/>
            </a:endParaRPr>
          </a:p>
          <a:p>
            <a:endParaRPr lang="en-US" dirty="0"/>
          </a:p>
        </p:txBody>
      </p:sp>
      <p:sp>
        <p:nvSpPr>
          <p:cNvPr id="4" name="Slide Number Placeholder 3"/>
          <p:cNvSpPr>
            <a:spLocks noGrp="1"/>
          </p:cNvSpPr>
          <p:nvPr>
            <p:ph type="sldNum" sz="quarter" idx="12"/>
          </p:nvPr>
        </p:nvSpPr>
        <p:spPr/>
        <p:txBody>
          <a:bodyPr/>
          <a:lstStyle/>
          <a:p>
            <a:fld id="{22BF248A-C4E0-46D1-BEAF-8015EBC07953}" type="slidenum">
              <a:rPr lang="en-US" smtClean="0"/>
              <a:t>10</a:t>
            </a:fld>
            <a:endParaRPr lang="en-US"/>
          </a:p>
        </p:txBody>
      </p:sp>
    </p:spTree>
    <p:extLst>
      <p:ext uri="{BB962C8B-B14F-4D97-AF65-F5344CB8AC3E}">
        <p14:creationId xmlns:p14="http://schemas.microsoft.com/office/powerpoint/2010/main" val="826866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User Requirements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54955" y="2971689"/>
            <a:ext cx="5220088" cy="3416300"/>
          </a:xfrm>
        </p:spPr>
        <p:txBody>
          <a:bodyPr/>
          <a:lstStyle/>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Admin can log in to the system</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manage the hotel information</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manage the room types</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manage the rooms</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manage the amenities</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approve or disapprove any booking</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manage the payment related details</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manage the report generation</a:t>
            </a:r>
          </a:p>
          <a:p>
            <a:endParaRPr lang="en-US" dirty="0"/>
          </a:p>
        </p:txBody>
      </p:sp>
      <p:sp>
        <p:nvSpPr>
          <p:cNvPr id="4" name="Slide Number Placeholder 3"/>
          <p:cNvSpPr>
            <a:spLocks noGrp="1"/>
          </p:cNvSpPr>
          <p:nvPr>
            <p:ph type="sldNum" sz="quarter" idx="12"/>
          </p:nvPr>
        </p:nvSpPr>
        <p:spPr/>
        <p:txBody>
          <a:bodyPr/>
          <a:lstStyle/>
          <a:p>
            <a:fld id="{22BF248A-C4E0-46D1-BEAF-8015EBC07953}" type="slidenum">
              <a:rPr lang="en-US" smtClean="0"/>
              <a:t>11</a:t>
            </a:fld>
            <a:endParaRPr lang="en-US"/>
          </a:p>
        </p:txBody>
      </p:sp>
      <p:sp>
        <p:nvSpPr>
          <p:cNvPr id="5" name="Rectangle 4"/>
          <p:cNvSpPr/>
          <p:nvPr/>
        </p:nvSpPr>
        <p:spPr>
          <a:xfrm>
            <a:off x="1154954" y="2397437"/>
            <a:ext cx="997389" cy="400110"/>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rPr>
              <a:t>Admin</a:t>
            </a:r>
            <a:endParaRPr lang="en-US" dirty="0"/>
          </a:p>
        </p:txBody>
      </p:sp>
      <p:sp>
        <p:nvSpPr>
          <p:cNvPr id="7" name="Rectangle 6"/>
          <p:cNvSpPr/>
          <p:nvPr/>
        </p:nvSpPr>
        <p:spPr>
          <a:xfrm>
            <a:off x="6375043" y="2457993"/>
            <a:ext cx="881973" cy="400110"/>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rPr>
              <a:t>Guest</a:t>
            </a:r>
            <a:endParaRPr lang="en-US" dirty="0"/>
          </a:p>
        </p:txBody>
      </p:sp>
      <p:sp>
        <p:nvSpPr>
          <p:cNvPr id="8" name="Rectangle 7"/>
          <p:cNvSpPr/>
          <p:nvPr/>
        </p:nvSpPr>
        <p:spPr>
          <a:xfrm>
            <a:off x="6375043" y="2931181"/>
            <a:ext cx="5816957" cy="2169825"/>
          </a:xfrm>
          <a:prstGeom prst="rect">
            <a:avLst/>
          </a:prstGeom>
        </p:spPr>
        <p:txBody>
          <a:bodyPr wrap="square">
            <a:spAutoFit/>
          </a:bodyPr>
          <a:lstStyle/>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Guest can check the available </a:t>
            </a:r>
            <a:r>
              <a:rPr lang="en-US" dirty="0" smtClean="0">
                <a:latin typeface="Times New Roman" panose="02020603050405020304" pitchFamily="18" charset="0"/>
                <a:cs typeface="Times New Roman" panose="02020603050405020304" pitchFamily="18" charset="0"/>
              </a:rPr>
              <a:t>room</a:t>
            </a:r>
          </a:p>
          <a:p>
            <a:pPr marL="285750" lvl="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Can </a:t>
            </a:r>
            <a:r>
              <a:rPr lang="en-US" dirty="0">
                <a:latin typeface="Times New Roman" panose="02020603050405020304" pitchFamily="18" charset="0"/>
                <a:cs typeface="Times New Roman" panose="02020603050405020304" pitchFamily="18" charset="0"/>
              </a:rPr>
              <a:t>see all the room types</a:t>
            </a: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see all the rooms</a:t>
            </a: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book any available room</a:t>
            </a: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see the booking information</a:t>
            </a:r>
          </a:p>
        </p:txBody>
      </p:sp>
    </p:spTree>
    <p:extLst>
      <p:ext uri="{BB962C8B-B14F-4D97-AF65-F5344CB8AC3E}">
        <p14:creationId xmlns:p14="http://schemas.microsoft.com/office/powerpoint/2010/main" val="4128028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System Requirements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31065" y="2176044"/>
            <a:ext cx="6503831" cy="4681955"/>
          </a:xfrm>
        </p:spPr>
        <p:txBody>
          <a:bodyPr>
            <a:normAutofit/>
          </a:bodyPr>
          <a:lstStyle/>
          <a:p>
            <a:pPr marL="0" indent="0">
              <a:buNone/>
            </a:pPr>
            <a:r>
              <a:rPr lang="en-US" b="1" dirty="0" smtClean="0"/>
              <a:t>                             Admin</a:t>
            </a:r>
            <a:r>
              <a:rPr lang="en-US" b="1" dirty="0"/>
              <a:t> </a:t>
            </a:r>
          </a:p>
          <a:p>
            <a:pPr lvl="4">
              <a:buFont typeface="+mj-lt"/>
              <a:buAutoNum type="arabicPeriod"/>
            </a:pPr>
            <a:r>
              <a:rPr lang="en-US" sz="1600" dirty="0" smtClean="0">
                <a:latin typeface="Times New Roman" panose="02020603050405020304" pitchFamily="18" charset="0"/>
                <a:cs typeface="Times New Roman" panose="02020603050405020304" pitchFamily="18" charset="0"/>
              </a:rPr>
              <a:t>Admin can manage the hotel information</a:t>
            </a:r>
          </a:p>
          <a:p>
            <a:pPr lvl="5">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In here admin can add the hotel information</a:t>
            </a:r>
          </a:p>
          <a:p>
            <a:pPr lvl="5">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Can update the hotel information </a:t>
            </a:r>
          </a:p>
          <a:p>
            <a:pPr lvl="4">
              <a:buFont typeface="+mj-lt"/>
              <a:buAutoNum type="arabicPeriod"/>
            </a:pPr>
            <a:r>
              <a:rPr lang="en-US" sz="1600" dirty="0" smtClean="0">
                <a:latin typeface="Times New Roman" panose="02020603050405020304" pitchFamily="18" charset="0"/>
                <a:cs typeface="Times New Roman" panose="02020603050405020304" pitchFamily="18" charset="0"/>
              </a:rPr>
              <a:t>Can manage the room types</a:t>
            </a:r>
          </a:p>
          <a:p>
            <a:pPr lvl="5">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Admin can add the room types</a:t>
            </a:r>
          </a:p>
          <a:p>
            <a:pPr lvl="5">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Can see all the added room types</a:t>
            </a:r>
          </a:p>
          <a:p>
            <a:pPr lvl="5">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Can edit/view/ update the room types</a:t>
            </a:r>
          </a:p>
          <a:p>
            <a:pPr lvl="4">
              <a:buFont typeface="+mj-lt"/>
              <a:buAutoNum type="arabicPeriod"/>
            </a:pPr>
            <a:r>
              <a:rPr lang="en-US" sz="1600" dirty="0" smtClean="0">
                <a:latin typeface="Times New Roman" panose="02020603050405020304" pitchFamily="18" charset="0"/>
                <a:cs typeface="Times New Roman" panose="02020603050405020304" pitchFamily="18" charset="0"/>
              </a:rPr>
              <a:t>Can manage the rooms</a:t>
            </a:r>
          </a:p>
          <a:p>
            <a:pPr lvl="5">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Can add the rooms</a:t>
            </a:r>
          </a:p>
          <a:p>
            <a:pPr lvl="5">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Can choose the room types</a:t>
            </a:r>
          </a:p>
        </p:txBody>
      </p:sp>
      <p:sp>
        <p:nvSpPr>
          <p:cNvPr id="4" name="Slide Number Placeholder 3"/>
          <p:cNvSpPr>
            <a:spLocks noGrp="1"/>
          </p:cNvSpPr>
          <p:nvPr>
            <p:ph type="sldNum" sz="quarter" idx="12"/>
          </p:nvPr>
        </p:nvSpPr>
        <p:spPr/>
        <p:txBody>
          <a:bodyPr/>
          <a:lstStyle/>
          <a:p>
            <a:fld id="{22BF248A-C4E0-46D1-BEAF-8015EBC07953}" type="slidenum">
              <a:rPr lang="en-US" smtClean="0"/>
              <a:t>12</a:t>
            </a:fld>
            <a:endParaRPr lang="en-US"/>
          </a:p>
        </p:txBody>
      </p:sp>
      <p:sp>
        <p:nvSpPr>
          <p:cNvPr id="5" name="Rectangle 4"/>
          <p:cNvSpPr/>
          <p:nvPr/>
        </p:nvSpPr>
        <p:spPr>
          <a:xfrm>
            <a:off x="4224269" y="1900947"/>
            <a:ext cx="7967731" cy="1419619"/>
          </a:xfrm>
          <a:prstGeom prst="rect">
            <a:avLst/>
          </a:prstGeom>
        </p:spPr>
        <p:txBody>
          <a:bodyPr wrap="square">
            <a:spAutoFit/>
          </a:bodyPr>
          <a:lstStyle/>
          <a:p>
            <a:pPr>
              <a:lnSpc>
                <a:spcPct val="115000"/>
              </a:lnSpc>
              <a:spcBef>
                <a:spcPts val="25"/>
              </a:spcBef>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p>
          <a:p>
            <a:pPr marR="0" lvl="3">
              <a:lnSpc>
                <a:spcPct val="115000"/>
              </a:lnSpc>
              <a:spcBef>
                <a:spcPts val="0"/>
              </a:spcBef>
              <a:spcAft>
                <a:spcPts val="0"/>
              </a:spcAft>
              <a:buSzPts val="1100"/>
              <a:tabLst>
                <a:tab pos="749935" algn="l"/>
              </a:tabLst>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a:t>
            </a:r>
          </a:p>
          <a:p>
            <a:pPr marR="0" lvl="3">
              <a:lnSpc>
                <a:spcPct val="115000"/>
              </a:lnSpc>
              <a:spcBef>
                <a:spcPts val="0"/>
              </a:spcBef>
              <a:spcAft>
                <a:spcPts val="0"/>
              </a:spcAft>
              <a:buSzPts val="1100"/>
              <a:tabLst>
                <a:tab pos="749935" algn="l"/>
              </a:tabLst>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2057400" marR="0" lvl="4" indent="-228600">
              <a:lnSpc>
                <a:spcPct val="115000"/>
              </a:lnSpc>
              <a:spcBef>
                <a:spcPts val="0"/>
              </a:spcBef>
              <a:spcAft>
                <a:spcPts val="0"/>
              </a:spcAft>
              <a:buSzPts val="1100"/>
              <a:buFont typeface="Times New Roman" panose="02020603050405020304" pitchFamily="18" charset="0"/>
              <a:buAutoNum type="arabicPeriod"/>
              <a:tabLst>
                <a:tab pos="978535" algn="l"/>
              </a:tabLst>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2057400" marR="0" lvl="4" indent="-228600">
              <a:lnSpc>
                <a:spcPct val="115000"/>
              </a:lnSpc>
              <a:spcBef>
                <a:spcPts val="0"/>
              </a:spcBef>
              <a:spcAft>
                <a:spcPts val="0"/>
              </a:spcAft>
              <a:buSzPts val="1100"/>
              <a:buFont typeface="Times New Roman" panose="02020603050405020304" pitchFamily="18" charset="0"/>
              <a:buAutoNum type="arabicPeriod"/>
              <a:tabLst>
                <a:tab pos="978535" algn="l"/>
              </a:tabLst>
            </a:pPr>
            <a:endParaRPr lang="en-US" sz="110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4224269" y="2503960"/>
            <a:ext cx="7800303" cy="5170646"/>
          </a:xfrm>
          <a:prstGeom prst="rect">
            <a:avLst/>
          </a:prstGeom>
        </p:spPr>
        <p:txBody>
          <a:bodyPr wrap="square">
            <a:spAutoFit/>
          </a:bodyPr>
          <a:lstStyle/>
          <a:p>
            <a:pPr lvl="4">
              <a:lnSpc>
                <a:spcPct val="150000"/>
              </a:lnSpc>
              <a:spcBef>
                <a:spcPts val="0"/>
              </a:spcBef>
              <a:buSzPts val="1100"/>
              <a:tabLst>
                <a:tab pos="749935" algn="l"/>
              </a:tabLst>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4. Can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approve or disapprove any booking</a:t>
            </a:r>
          </a:p>
          <a:p>
            <a:pPr lvl="5">
              <a:lnSpc>
                <a:spcPct val="150000"/>
              </a:lnSpc>
              <a:spcBef>
                <a:spcPts val="360"/>
              </a:spcBef>
              <a:buSzPts val="1100"/>
              <a:buFont typeface="Wingdings" panose="05000000000000000000" pitchFamily="2" charset="2"/>
              <a:buChar char="Ø"/>
              <a:tabLst>
                <a:tab pos="978535"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Admin can see the booking details</a:t>
            </a:r>
          </a:p>
          <a:p>
            <a:pPr lvl="5">
              <a:lnSpc>
                <a:spcPct val="150000"/>
              </a:lnSpc>
              <a:spcBef>
                <a:spcPts val="200"/>
              </a:spcBef>
              <a:buSzPts val="1100"/>
              <a:buFont typeface="Wingdings" panose="05000000000000000000" pitchFamily="2" charset="2"/>
              <a:buChar char="Ø"/>
              <a:tabLst>
                <a:tab pos="978535"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Can approve any booking and see the approved list</a:t>
            </a:r>
          </a:p>
          <a:p>
            <a:pPr lvl="5">
              <a:lnSpc>
                <a:spcPct val="150000"/>
              </a:lnSpc>
              <a:spcBef>
                <a:spcPts val="200"/>
              </a:spcBef>
              <a:buSzPts val="1100"/>
              <a:buFont typeface="Wingdings" panose="05000000000000000000" pitchFamily="2" charset="2"/>
              <a:buChar char="Ø"/>
              <a:tabLst>
                <a:tab pos="978535"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Can disapprove any booking and see the disapproved list</a:t>
            </a:r>
          </a:p>
          <a:p>
            <a:pPr lvl="3">
              <a:lnSpc>
                <a:spcPct val="150000"/>
              </a:lnSpc>
              <a:spcBef>
                <a:spcPts val="0"/>
              </a:spcBef>
              <a:buSzPts val="1100"/>
              <a:tabLst>
                <a:tab pos="749935" algn="l"/>
              </a:tabLst>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5. Can manage the payment related details</a:t>
            </a:r>
          </a:p>
          <a:p>
            <a:pPr marL="2571750" lvl="5" indent="-285750">
              <a:lnSpc>
                <a:spcPct val="150000"/>
              </a:lnSpc>
              <a:spcBef>
                <a:spcPts val="200"/>
              </a:spcBef>
              <a:buSzPts val="1100"/>
              <a:buFont typeface="Wingdings" panose="05000000000000000000" pitchFamily="2" charset="2"/>
              <a:buChar char="Ø"/>
              <a:tabLst>
                <a:tab pos="978535" algn="l"/>
              </a:tabLst>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Can take the payment and change the status to paid</a:t>
            </a:r>
          </a:p>
          <a:p>
            <a:pPr lvl="5">
              <a:lnSpc>
                <a:spcPct val="150000"/>
              </a:lnSpc>
              <a:spcBef>
                <a:spcPts val="200"/>
              </a:spcBef>
              <a:buSzPts val="1100"/>
              <a:tabLst>
                <a:tab pos="978535" algn="l"/>
              </a:tabLst>
            </a:pPr>
            <a:r>
              <a:rPr lang="en-US" sz="1600" dirty="0" smtClean="0">
                <a:latin typeface="Times New Roman" panose="02020603050405020304" pitchFamily="18" charset="0"/>
                <a:cs typeface="Times New Roman" panose="02020603050405020304" pitchFamily="18" charset="0"/>
              </a:rPr>
              <a:t>6. Can </a:t>
            </a:r>
            <a:r>
              <a:rPr lang="en-US" sz="1600" dirty="0">
                <a:latin typeface="Times New Roman" panose="02020603050405020304" pitchFamily="18" charset="0"/>
                <a:cs typeface="Times New Roman" panose="02020603050405020304" pitchFamily="18" charset="0"/>
              </a:rPr>
              <a:t>manage the report generation</a:t>
            </a:r>
          </a:p>
          <a:p>
            <a:pPr marL="2571750" lvl="5"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Can see the booking details here</a:t>
            </a:r>
          </a:p>
          <a:p>
            <a:pPr marL="2571750" lvl="5"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Can search the booking details by giving the date range</a:t>
            </a:r>
          </a:p>
          <a:p>
            <a:pPr marL="2571750" lvl="5"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Can print the details</a:t>
            </a:r>
          </a:p>
          <a:p>
            <a:pPr lvl="3"/>
            <a:endParaRPr lang="en-US" sz="1600" dirty="0" smtClean="0">
              <a:latin typeface="Times New Roman" panose="02020603050405020304" pitchFamily="18" charset="0"/>
              <a:cs typeface="Times New Roman" panose="02020603050405020304" pitchFamily="18" charset="0"/>
            </a:endParaRPr>
          </a:p>
          <a:p>
            <a:pPr lvl="3"/>
            <a:endParaRPr lang="en-US" sz="1600" dirty="0" smtClean="0">
              <a:latin typeface="Times New Roman" panose="02020603050405020304" pitchFamily="18" charset="0"/>
              <a:cs typeface="Times New Roman" panose="02020603050405020304" pitchFamily="18" charset="0"/>
            </a:endParaRPr>
          </a:p>
          <a:p>
            <a:pPr lvl="3"/>
            <a:endParaRPr lang="en-US" sz="1600" dirty="0" smtClean="0">
              <a:latin typeface="Times New Roman" panose="02020603050405020304" pitchFamily="18" charset="0"/>
              <a:cs typeface="Times New Roman" panose="02020603050405020304" pitchFamily="18" charset="0"/>
            </a:endParaRPr>
          </a:p>
          <a:p>
            <a:pPr lvl="3"/>
            <a:endParaRPr lang="en-US" sz="1600" dirty="0">
              <a:latin typeface="Times New Roman" panose="02020603050405020304" pitchFamily="18" charset="0"/>
              <a:cs typeface="Times New Roman" panose="02020603050405020304" pitchFamily="18" charset="0"/>
            </a:endParaRPr>
          </a:p>
          <a:p>
            <a:pPr lvl="3"/>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854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System Requirements</a:t>
            </a:r>
            <a:endParaRPr lang="en-US" dirty="0"/>
          </a:p>
        </p:txBody>
      </p:sp>
      <p:sp>
        <p:nvSpPr>
          <p:cNvPr id="3" name="Content Placeholder 2"/>
          <p:cNvSpPr>
            <a:spLocks noGrp="1"/>
          </p:cNvSpPr>
          <p:nvPr>
            <p:ph idx="1"/>
          </p:nvPr>
        </p:nvSpPr>
        <p:spPr>
          <a:xfrm>
            <a:off x="1233935" y="2189408"/>
            <a:ext cx="5295653" cy="4668592"/>
          </a:xfrm>
        </p:spPr>
        <p:txBody>
          <a:bodyPr>
            <a:normAutofit/>
          </a:bodyPr>
          <a:lstStyle/>
          <a:p>
            <a:pPr marL="0" indent="0">
              <a:buNone/>
            </a:pPr>
            <a:r>
              <a:rPr lang="en-US" b="1" dirty="0" smtClean="0"/>
              <a:t>Guest</a:t>
            </a:r>
            <a:endParaRPr lang="en-US" sz="2400" dirty="0"/>
          </a:p>
          <a:p>
            <a:pPr lvl="0">
              <a:buFont typeface="+mj-lt"/>
              <a:buAutoNum type="arabicPeriod"/>
            </a:pPr>
            <a:r>
              <a:rPr lang="en-US" dirty="0" smtClean="0">
                <a:latin typeface="Times New Roman" panose="02020603050405020304" pitchFamily="18" charset="0"/>
                <a:cs typeface="Times New Roman" panose="02020603050405020304" pitchFamily="18" charset="0"/>
              </a:rPr>
              <a:t>Guest </a:t>
            </a:r>
            <a:r>
              <a:rPr lang="en-US" dirty="0">
                <a:latin typeface="Times New Roman" panose="02020603050405020304" pitchFamily="18" charset="0"/>
                <a:cs typeface="Times New Roman" panose="02020603050405020304" pitchFamily="18" charset="0"/>
              </a:rPr>
              <a:t>can check the available room</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Will give the check in date and check out date to see the available rooms</a:t>
            </a:r>
            <a:endParaRPr lang="en-US" sz="1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Without login to the system can see the rooms</a:t>
            </a:r>
            <a:endParaRPr lang="en-US" sz="1400" dirty="0">
              <a:latin typeface="Times New Roman" panose="02020603050405020304" pitchFamily="18" charset="0"/>
              <a:cs typeface="Times New Roman" panose="02020603050405020304" pitchFamily="18" charset="0"/>
            </a:endParaRPr>
          </a:p>
          <a:p>
            <a:pPr lvl="0">
              <a:buFont typeface="+mj-lt"/>
              <a:buAutoNum type="arabicPeriod"/>
            </a:pPr>
            <a:r>
              <a:rPr lang="en-US" dirty="0" smtClean="0">
                <a:latin typeface="Times New Roman" panose="02020603050405020304" pitchFamily="18" charset="0"/>
                <a:cs typeface="Times New Roman" panose="02020603050405020304" pitchFamily="18" charset="0"/>
              </a:rPr>
              <a:t>Can </a:t>
            </a:r>
            <a:r>
              <a:rPr lang="en-US" dirty="0">
                <a:latin typeface="Times New Roman" panose="02020603050405020304" pitchFamily="18" charset="0"/>
                <a:cs typeface="Times New Roman" panose="02020603050405020304" pitchFamily="18" charset="0"/>
              </a:rPr>
              <a:t>see all the room types</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see the room type details</a:t>
            </a:r>
            <a:endParaRPr lang="en-US" sz="1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choose any room types</a:t>
            </a:r>
            <a:endParaRPr lang="en-US" sz="1400" dirty="0">
              <a:latin typeface="Times New Roman" panose="02020603050405020304" pitchFamily="18" charset="0"/>
              <a:cs typeface="Times New Roman" panose="02020603050405020304" pitchFamily="18" charset="0"/>
            </a:endParaRPr>
          </a:p>
          <a:p>
            <a:pPr lvl="0">
              <a:buFont typeface="+mj-lt"/>
              <a:buAutoNum type="arabicPeriod"/>
            </a:pPr>
            <a:r>
              <a:rPr lang="en-US" dirty="0" smtClean="0">
                <a:latin typeface="Times New Roman" panose="02020603050405020304" pitchFamily="18" charset="0"/>
                <a:cs typeface="Times New Roman" panose="02020603050405020304" pitchFamily="18" charset="0"/>
              </a:rPr>
              <a:t>Can </a:t>
            </a:r>
            <a:r>
              <a:rPr lang="en-US" dirty="0">
                <a:latin typeface="Times New Roman" panose="02020603050405020304" pitchFamily="18" charset="0"/>
                <a:cs typeface="Times New Roman" panose="02020603050405020304" pitchFamily="18" charset="0"/>
              </a:rPr>
              <a:t>see all the rooms</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see all the room details</a:t>
            </a:r>
            <a:endParaRPr lang="en-US" sz="1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see the room image</a:t>
            </a:r>
            <a:endParaRPr lang="en-US" sz="1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book the </a:t>
            </a:r>
            <a:r>
              <a:rPr lang="en-US" dirty="0" smtClean="0">
                <a:latin typeface="Times New Roman" panose="02020603050405020304" pitchFamily="18" charset="0"/>
                <a:cs typeface="Times New Roman" panose="02020603050405020304" pitchFamily="18" charset="0"/>
              </a:rPr>
              <a:t>room</a:t>
            </a:r>
          </a:p>
          <a:p>
            <a:pPr lvl="1"/>
            <a:endParaRPr lang="en-US" sz="1400" dirty="0"/>
          </a:p>
          <a:p>
            <a:endParaRPr lang="en-US" dirty="0"/>
          </a:p>
        </p:txBody>
      </p:sp>
      <p:sp>
        <p:nvSpPr>
          <p:cNvPr id="4" name="Slide Number Placeholder 3"/>
          <p:cNvSpPr>
            <a:spLocks noGrp="1"/>
          </p:cNvSpPr>
          <p:nvPr>
            <p:ph type="sldNum" sz="quarter" idx="12"/>
          </p:nvPr>
        </p:nvSpPr>
        <p:spPr/>
        <p:txBody>
          <a:bodyPr/>
          <a:lstStyle/>
          <a:p>
            <a:fld id="{22BF248A-C4E0-46D1-BEAF-8015EBC07953}" type="slidenum">
              <a:rPr lang="en-US" smtClean="0"/>
              <a:t>13</a:t>
            </a:fld>
            <a:endParaRPr lang="en-US"/>
          </a:p>
        </p:txBody>
      </p:sp>
      <p:sp>
        <p:nvSpPr>
          <p:cNvPr id="5" name="Rectangle 4"/>
          <p:cNvSpPr/>
          <p:nvPr/>
        </p:nvSpPr>
        <p:spPr>
          <a:xfrm>
            <a:off x="6529588" y="2599978"/>
            <a:ext cx="5662411" cy="3046988"/>
          </a:xfrm>
          <a:prstGeom prst="rect">
            <a:avLst/>
          </a:prstGeom>
        </p:spPr>
        <p:txBody>
          <a:bodyPr wrap="square">
            <a:spAutoFit/>
          </a:bodyPr>
          <a:lstStyle/>
          <a:p>
            <a:pPr lvl="0">
              <a:lnSpc>
                <a:spcPct val="150000"/>
              </a:lnSpc>
            </a:pPr>
            <a:r>
              <a:rPr lang="en-US" sz="1600" dirty="0" smtClean="0">
                <a:latin typeface="Times New Roman" panose="02020603050405020304" pitchFamily="18" charset="0"/>
                <a:cs typeface="Times New Roman" panose="02020603050405020304" pitchFamily="18" charset="0"/>
              </a:rPr>
              <a:t>4.  Can </a:t>
            </a:r>
            <a:r>
              <a:rPr lang="en-US" sz="1600" dirty="0">
                <a:latin typeface="Times New Roman" panose="02020603050405020304" pitchFamily="18" charset="0"/>
                <a:cs typeface="Times New Roman" panose="02020603050405020304" pitchFamily="18" charset="0"/>
              </a:rPr>
              <a:t>book any available room</a:t>
            </a:r>
          </a:p>
          <a:p>
            <a:pPr marL="742950" lvl="1"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For booking guest must have to signup</a:t>
            </a:r>
          </a:p>
          <a:p>
            <a:pPr marL="742950" lvl="1"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Then they have to login to the system</a:t>
            </a:r>
          </a:p>
          <a:p>
            <a:pPr marL="742950" lvl="1"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Then guest will fill up the booking form</a:t>
            </a:r>
          </a:p>
          <a:p>
            <a:pPr marL="742950" lvl="1"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After submission they will get a success message</a:t>
            </a:r>
          </a:p>
          <a:p>
            <a:pPr lvl="0">
              <a:lnSpc>
                <a:spcPct val="150000"/>
              </a:lnSpc>
            </a:pPr>
            <a:r>
              <a:rPr lang="en-US" sz="1600" dirty="0" smtClean="0">
                <a:latin typeface="Times New Roman" panose="02020603050405020304" pitchFamily="18" charset="0"/>
                <a:cs typeface="Times New Roman" panose="02020603050405020304" pitchFamily="18" charset="0"/>
              </a:rPr>
              <a:t>5.   </a:t>
            </a:r>
            <a:r>
              <a:rPr lang="en-US" sz="1600" dirty="0">
                <a:latin typeface="Times New Roman" panose="02020603050405020304" pitchFamily="18" charset="0"/>
                <a:cs typeface="Times New Roman" panose="02020603050405020304" pitchFamily="18" charset="0"/>
              </a:rPr>
              <a:t>Can see the booking information</a:t>
            </a:r>
          </a:p>
          <a:p>
            <a:pPr marL="742950" lvl="1"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See the booking information in my booking list</a:t>
            </a:r>
          </a:p>
          <a:p>
            <a:pPr marL="742950" lvl="1"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Can see the status whether the booking is approved or not</a:t>
            </a:r>
          </a:p>
        </p:txBody>
      </p:sp>
    </p:spTree>
    <p:extLst>
      <p:ext uri="{BB962C8B-B14F-4D97-AF65-F5344CB8AC3E}">
        <p14:creationId xmlns:p14="http://schemas.microsoft.com/office/powerpoint/2010/main" val="3374376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Functional Requirements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2603500"/>
            <a:ext cx="8770513" cy="3416300"/>
          </a:xfrm>
        </p:spPr>
        <p:txBody>
          <a:bodyPr>
            <a:normAutofit fontScale="92500"/>
          </a:bodyPr>
          <a:lstStyle/>
          <a:p>
            <a:pPr lvl="3">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Associate every online booking with an account</a:t>
            </a:r>
          </a:p>
          <a:p>
            <a:pPr lvl="3">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Accept the date and time to check available rooms for that particular date</a:t>
            </a:r>
          </a:p>
          <a:p>
            <a:pPr lvl="3">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Booking confirmation will be sent to the specified user by changing the status</a:t>
            </a:r>
          </a:p>
          <a:p>
            <a:pPr lvl="3">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User </a:t>
            </a:r>
            <a:r>
              <a:rPr lang="en-US" sz="1800" dirty="0">
                <a:latin typeface="Times New Roman" panose="02020603050405020304" pitchFamily="18" charset="0"/>
                <a:cs typeface="Times New Roman" panose="02020603050405020304" pitchFamily="18" charset="0"/>
              </a:rPr>
              <a:t>can show the booking list</a:t>
            </a:r>
          </a:p>
          <a:p>
            <a:pPr lvl="3">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Calculate and display accommodation charges</a:t>
            </a:r>
          </a:p>
          <a:p>
            <a:pPr lvl="3">
              <a:lnSpc>
                <a:spcPct val="16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Report generation</a:t>
            </a:r>
          </a:p>
          <a:p>
            <a:endParaRPr lang="en-US" dirty="0"/>
          </a:p>
        </p:txBody>
      </p:sp>
      <p:sp>
        <p:nvSpPr>
          <p:cNvPr id="4" name="Slide Number Placeholder 3"/>
          <p:cNvSpPr>
            <a:spLocks noGrp="1"/>
          </p:cNvSpPr>
          <p:nvPr>
            <p:ph type="sldNum" sz="quarter" idx="12"/>
          </p:nvPr>
        </p:nvSpPr>
        <p:spPr/>
        <p:txBody>
          <a:bodyPr/>
          <a:lstStyle/>
          <a:p>
            <a:fld id="{22BF248A-C4E0-46D1-BEAF-8015EBC07953}" type="slidenum">
              <a:rPr lang="en-US" smtClean="0"/>
              <a:t>14</a:t>
            </a:fld>
            <a:endParaRPr lang="en-US"/>
          </a:p>
        </p:txBody>
      </p:sp>
    </p:spTree>
    <p:extLst>
      <p:ext uri="{BB962C8B-B14F-4D97-AF65-F5344CB8AC3E}">
        <p14:creationId xmlns:p14="http://schemas.microsoft.com/office/powerpoint/2010/main" val="2803974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Non-Functional </a:t>
            </a:r>
            <a:r>
              <a:rPr lang="en-US" dirty="0">
                <a:latin typeface="Arial" panose="020B0604020202020204" pitchFamily="34" charset="0"/>
                <a:cs typeface="Arial" panose="020B0604020202020204" pitchFamily="34" charset="0"/>
              </a:rPr>
              <a:t>Requirements</a:t>
            </a:r>
          </a:p>
        </p:txBody>
      </p:sp>
      <p:sp>
        <p:nvSpPr>
          <p:cNvPr id="3" name="Content Placeholder 2"/>
          <p:cNvSpPr>
            <a:spLocks noGrp="1"/>
          </p:cNvSpPr>
          <p:nvPr>
            <p:ph idx="1"/>
          </p:nvPr>
        </p:nvSpPr>
        <p:spPr>
          <a:xfrm>
            <a:off x="1154954" y="2242891"/>
            <a:ext cx="8825659" cy="3416300"/>
          </a:xfrm>
        </p:spPr>
        <p:txBody>
          <a:bodyPr/>
          <a:lstStyle/>
          <a:p>
            <a:pPr marL="0" indent="0">
              <a:buNone/>
            </a:pPr>
            <a:endParaRPr lang="en-US" dirty="0"/>
          </a:p>
          <a:p>
            <a:pPr lvl="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system provides a well secure and trustable platform.</a:t>
            </a:r>
          </a:p>
          <a:p>
            <a:pPr lvl="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Easy tracking of records and updating can be done</a:t>
            </a:r>
          </a:p>
          <a:p>
            <a:pPr lvl="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Without providing valid information the form won’t submitted.</a:t>
            </a:r>
          </a:p>
          <a:p>
            <a:pPr lvl="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Without filling up mandatory fields no form will be submitted.</a:t>
            </a:r>
          </a:p>
          <a:p>
            <a:endParaRPr lang="en-US" dirty="0"/>
          </a:p>
        </p:txBody>
      </p:sp>
      <p:sp>
        <p:nvSpPr>
          <p:cNvPr id="4" name="Slide Number Placeholder 3"/>
          <p:cNvSpPr>
            <a:spLocks noGrp="1"/>
          </p:cNvSpPr>
          <p:nvPr>
            <p:ph type="sldNum" sz="quarter" idx="12"/>
          </p:nvPr>
        </p:nvSpPr>
        <p:spPr/>
        <p:txBody>
          <a:bodyPr/>
          <a:lstStyle/>
          <a:p>
            <a:fld id="{22BF248A-C4E0-46D1-BEAF-8015EBC07953}" type="slidenum">
              <a:rPr lang="en-US" smtClean="0"/>
              <a:t>15</a:t>
            </a:fld>
            <a:endParaRPr lang="en-US"/>
          </a:p>
        </p:txBody>
      </p:sp>
    </p:spTree>
    <p:extLst>
      <p:ext uri="{BB962C8B-B14F-4D97-AF65-F5344CB8AC3E}">
        <p14:creationId xmlns:p14="http://schemas.microsoft.com/office/powerpoint/2010/main" val="484224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Use Case Diagram</a:t>
            </a:r>
            <a:endParaRPr lang="en-US"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39416" y="2240924"/>
            <a:ext cx="5666703" cy="4617076"/>
          </a:xfrm>
        </p:spPr>
      </p:pic>
      <p:sp>
        <p:nvSpPr>
          <p:cNvPr id="4" name="Slide Number Placeholder 3"/>
          <p:cNvSpPr>
            <a:spLocks noGrp="1"/>
          </p:cNvSpPr>
          <p:nvPr>
            <p:ph type="sldNum" sz="quarter" idx="12"/>
          </p:nvPr>
        </p:nvSpPr>
        <p:spPr/>
        <p:txBody>
          <a:bodyPr/>
          <a:lstStyle/>
          <a:p>
            <a:fld id="{22BF248A-C4E0-46D1-BEAF-8015EBC07953}" type="slidenum">
              <a:rPr lang="en-US" smtClean="0"/>
              <a:t>16</a:t>
            </a:fld>
            <a:endParaRPr lang="en-US"/>
          </a:p>
        </p:txBody>
      </p:sp>
    </p:spTree>
    <p:extLst>
      <p:ext uri="{BB962C8B-B14F-4D97-AF65-F5344CB8AC3E}">
        <p14:creationId xmlns:p14="http://schemas.microsoft.com/office/powerpoint/2010/main" val="2229480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9360" y="850482"/>
            <a:ext cx="8117834" cy="2871511"/>
          </a:xfrm>
        </p:spPr>
        <p:txBody>
          <a:bodyPr/>
          <a:lstStyle/>
          <a:p>
            <a:r>
              <a:rPr lang="en-US" dirty="0">
                <a:latin typeface="Arial" panose="020B0604020202020204" pitchFamily="34" charset="0"/>
                <a:cs typeface="Arial" panose="020B0604020202020204" pitchFamily="34" charset="0"/>
              </a:rPr>
              <a:t>System Planning</a:t>
            </a:r>
            <a:endParaRPr lang="en-US" dirty="0"/>
          </a:p>
        </p:txBody>
      </p:sp>
      <p:sp>
        <p:nvSpPr>
          <p:cNvPr id="4" name="Slide Number Placeholder 3"/>
          <p:cNvSpPr>
            <a:spLocks noGrp="1"/>
          </p:cNvSpPr>
          <p:nvPr>
            <p:ph type="sldNum" sz="quarter" idx="12"/>
          </p:nvPr>
        </p:nvSpPr>
        <p:spPr/>
        <p:txBody>
          <a:bodyPr/>
          <a:lstStyle/>
          <a:p>
            <a:fld id="{22BF248A-C4E0-46D1-BEAF-8015EBC07953}" type="slidenum">
              <a:rPr lang="en-US" smtClean="0"/>
              <a:t>17</a:t>
            </a:fld>
            <a:endParaRPr lang="en-US"/>
          </a:p>
        </p:txBody>
      </p:sp>
    </p:spTree>
    <p:extLst>
      <p:ext uri="{BB962C8B-B14F-4D97-AF65-F5344CB8AC3E}">
        <p14:creationId xmlns:p14="http://schemas.microsoft.com/office/powerpoint/2010/main" val="18034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3600" b="1" dirty="0">
                <a:solidFill>
                  <a:schemeClr val="bg1"/>
                </a:solidFill>
                <a:latin typeface="Arial" panose="020B0604020202020204" pitchFamily="34" charset="0"/>
                <a:cs typeface="Arial" panose="020B0604020202020204" pitchFamily="34" charset="0"/>
              </a:rPr>
              <a:t>Project Schedule Chart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6688" y="1777285"/>
            <a:ext cx="5911402" cy="4711383"/>
          </a:xfrm>
        </p:spPr>
      </p:pic>
      <p:sp>
        <p:nvSpPr>
          <p:cNvPr id="4" name="Slide Number Placeholder 3"/>
          <p:cNvSpPr>
            <a:spLocks noGrp="1"/>
          </p:cNvSpPr>
          <p:nvPr>
            <p:ph type="sldNum" sz="quarter" idx="12"/>
          </p:nvPr>
        </p:nvSpPr>
        <p:spPr/>
        <p:txBody>
          <a:bodyPr/>
          <a:lstStyle/>
          <a:p>
            <a:fld id="{22BF248A-C4E0-46D1-BEAF-8015EBC07953}" type="slidenum">
              <a:rPr lang="en-US" smtClean="0"/>
              <a:t>18</a:t>
            </a:fld>
            <a:endParaRPr lang="en-US"/>
          </a:p>
        </p:txBody>
      </p:sp>
      <p:sp>
        <p:nvSpPr>
          <p:cNvPr id="7" name="Rectangle 6"/>
          <p:cNvSpPr/>
          <p:nvPr/>
        </p:nvSpPr>
        <p:spPr>
          <a:xfrm>
            <a:off x="3116688" y="6488668"/>
            <a:ext cx="5911401" cy="369332"/>
          </a:xfrm>
          <a:prstGeom prst="rect">
            <a:avLst/>
          </a:prstGeom>
        </p:spPr>
        <p:txBody>
          <a:bodyPr wrap="square">
            <a:spAutoFit/>
          </a:bodyPr>
          <a:lstStyle/>
          <a:p>
            <a:pPr marL="1219200" marR="1117600" algn="ctr">
              <a:spcBef>
                <a:spcPts val="1055"/>
              </a:spcBef>
              <a:spcAft>
                <a:spcPts val="0"/>
              </a:spcAft>
            </a:pPr>
            <a:r>
              <a:rPr lang="en-US" dirty="0" smtClean="0">
                <a:latin typeface="Times New Roman" panose="02020603050405020304" pitchFamily="18" charset="0"/>
                <a:ea typeface="Times New Roman" panose="02020603050405020304" pitchFamily="18" charset="0"/>
              </a:rPr>
              <a:t>Figure: </a:t>
            </a:r>
            <a:r>
              <a:rPr lang="en-US" dirty="0">
                <a:latin typeface="Times New Roman" panose="02020603050405020304" pitchFamily="18" charset="0"/>
                <a:ea typeface="Times New Roman" panose="02020603050405020304" pitchFamily="18" charset="0"/>
              </a:rPr>
              <a:t>Project Schedule Chart</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59351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 Estimation</a:t>
            </a:r>
            <a:endParaRPr lang="en-US" dirty="0"/>
          </a:p>
        </p:txBody>
      </p:sp>
      <p:sp>
        <p:nvSpPr>
          <p:cNvPr id="3" name="Content Placeholder 2"/>
          <p:cNvSpPr>
            <a:spLocks noGrp="1"/>
          </p:cNvSpPr>
          <p:nvPr>
            <p:ph idx="1"/>
          </p:nvPr>
        </p:nvSpPr>
        <p:spPr>
          <a:xfrm>
            <a:off x="1154954" y="2305318"/>
            <a:ext cx="8825659" cy="4552682"/>
          </a:xfrm>
        </p:spPr>
        <p:txBody>
          <a:bodyPr>
            <a:normAutofit/>
          </a:bodyPr>
          <a:lstStyle/>
          <a:p>
            <a:pPr marL="0" indent="0">
              <a:buNone/>
            </a:pPr>
            <a:r>
              <a:rPr lang="en-US" dirty="0"/>
              <a:t>Total Degree of Influence (TDI</a:t>
            </a:r>
            <a:r>
              <a:rPr lang="en-US" dirty="0" smtClean="0"/>
              <a:t>) = 32</a:t>
            </a:r>
          </a:p>
          <a:p>
            <a:pPr marL="0" indent="0">
              <a:buNone/>
            </a:pPr>
            <a:r>
              <a:rPr lang="en-US" dirty="0" smtClean="0"/>
              <a:t>Value </a:t>
            </a:r>
            <a:r>
              <a:rPr lang="en-US" dirty="0"/>
              <a:t>Adjustment Factor (VAF) = (0.65 + (0.01*TDI))</a:t>
            </a:r>
          </a:p>
          <a:p>
            <a:pPr marL="0" indent="0">
              <a:buNone/>
            </a:pPr>
            <a:r>
              <a:rPr lang="en-US" dirty="0"/>
              <a:t> </a:t>
            </a:r>
            <a:r>
              <a:rPr lang="en-US" dirty="0" smtClean="0"/>
              <a:t> 							    </a:t>
            </a:r>
            <a:r>
              <a:rPr lang="en-US" dirty="0"/>
              <a:t>= (0.65 + (0.01*32</a:t>
            </a:r>
            <a:r>
              <a:rPr lang="en-US" dirty="0" smtClean="0"/>
              <a:t>)) </a:t>
            </a:r>
          </a:p>
          <a:p>
            <a:pPr marL="0" indent="0">
              <a:buNone/>
            </a:pPr>
            <a:r>
              <a:rPr lang="en-US" dirty="0"/>
              <a:t>	</a:t>
            </a:r>
            <a:r>
              <a:rPr lang="en-US" dirty="0" smtClean="0"/>
              <a:t>						    = 0.97</a:t>
            </a:r>
          </a:p>
          <a:p>
            <a:pPr marL="0" indent="0">
              <a:buNone/>
            </a:pPr>
            <a:endParaRPr lang="en-US" dirty="0"/>
          </a:p>
          <a:p>
            <a:pPr marL="0" indent="0">
              <a:buNone/>
            </a:pPr>
            <a:r>
              <a:rPr lang="en-US" dirty="0"/>
              <a:t>UFP = UFP (Data Function) + UFP (Transition Function</a:t>
            </a:r>
            <a:r>
              <a:rPr lang="en-US" dirty="0" smtClean="0"/>
              <a:t>) = 56+61 </a:t>
            </a:r>
          </a:p>
          <a:p>
            <a:pPr marL="0" indent="0">
              <a:buNone/>
            </a:pPr>
            <a:r>
              <a:rPr lang="en-US" dirty="0"/>
              <a:t> </a:t>
            </a:r>
            <a:r>
              <a:rPr lang="en-US" dirty="0" smtClean="0"/>
              <a:t>                                                                                           =117</a:t>
            </a:r>
            <a:endParaRPr lang="en-US" dirty="0"/>
          </a:p>
          <a:p>
            <a:pPr marL="0" indent="0">
              <a:buNone/>
            </a:pPr>
            <a:r>
              <a:rPr lang="en-US" dirty="0"/>
              <a:t>Adjusted Function Point (AFP) = </a:t>
            </a:r>
            <a:r>
              <a:rPr lang="en-US" dirty="0" smtClean="0"/>
              <a:t>UFP*VAF</a:t>
            </a:r>
          </a:p>
          <a:p>
            <a:pPr marL="0" indent="0">
              <a:buNone/>
            </a:pPr>
            <a:r>
              <a:rPr lang="en-US" dirty="0"/>
              <a:t> </a:t>
            </a:r>
            <a:r>
              <a:rPr lang="en-US" dirty="0" smtClean="0"/>
              <a:t>                                                   =117*0.97 </a:t>
            </a:r>
          </a:p>
          <a:p>
            <a:pPr marL="0" indent="0">
              <a:buNone/>
            </a:pPr>
            <a:r>
              <a:rPr lang="en-US" dirty="0"/>
              <a:t> </a:t>
            </a:r>
            <a:r>
              <a:rPr lang="en-US" dirty="0" smtClean="0"/>
              <a:t>                                                   = 113.49</a:t>
            </a:r>
            <a:endParaRPr lang="en-US" dirty="0"/>
          </a:p>
        </p:txBody>
      </p:sp>
      <p:sp>
        <p:nvSpPr>
          <p:cNvPr id="4" name="Slide Number Placeholder 3"/>
          <p:cNvSpPr>
            <a:spLocks noGrp="1"/>
          </p:cNvSpPr>
          <p:nvPr>
            <p:ph type="sldNum" sz="quarter" idx="12"/>
          </p:nvPr>
        </p:nvSpPr>
        <p:spPr/>
        <p:txBody>
          <a:bodyPr/>
          <a:lstStyle/>
          <a:p>
            <a:fld id="{22BF248A-C4E0-46D1-BEAF-8015EBC07953}" type="slidenum">
              <a:rPr lang="en-US" smtClean="0"/>
              <a:t>19</a:t>
            </a:fld>
            <a:endParaRPr lang="en-US"/>
          </a:p>
        </p:txBody>
      </p:sp>
    </p:spTree>
    <p:extLst>
      <p:ext uri="{BB962C8B-B14F-4D97-AF65-F5344CB8AC3E}">
        <p14:creationId xmlns:p14="http://schemas.microsoft.com/office/powerpoint/2010/main" val="274588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Table </a:t>
            </a:r>
            <a:r>
              <a:rPr lang="en-US" dirty="0" smtClean="0">
                <a:latin typeface="Arial" panose="020B0604020202020204" pitchFamily="34" charset="0"/>
                <a:cs typeface="Arial" panose="020B0604020202020204" pitchFamily="34" charset="0"/>
              </a:rPr>
              <a:t>of </a:t>
            </a:r>
            <a:r>
              <a:rPr lang="en-US" dirty="0">
                <a:latin typeface="Arial" panose="020B0604020202020204" pitchFamily="34" charset="0"/>
                <a:cs typeface="Arial" panose="020B0604020202020204" pitchFamily="34" charset="0"/>
              </a:rPr>
              <a:t>Contents</a:t>
            </a:r>
          </a:p>
        </p:txBody>
      </p:sp>
      <p:sp>
        <p:nvSpPr>
          <p:cNvPr id="3" name="Content Placeholder 2"/>
          <p:cNvSpPr>
            <a:spLocks noGrp="1"/>
          </p:cNvSpPr>
          <p:nvPr>
            <p:ph idx="1"/>
          </p:nvPr>
        </p:nvSpPr>
        <p:spPr>
          <a:xfrm>
            <a:off x="1154954" y="2112135"/>
            <a:ext cx="8825659" cy="4745865"/>
          </a:xfrm>
        </p:spPr>
        <p:txBody>
          <a:bodyPr>
            <a:noAutofit/>
          </a:bodyPr>
          <a:lstStyle/>
          <a:p>
            <a:pPr>
              <a:buFont typeface="Wingdings" pitchFamily="2" charset="2"/>
              <a:buChar char="q"/>
            </a:pPr>
            <a:r>
              <a:rPr lang="en-US" b="1" dirty="0">
                <a:solidFill>
                  <a:schemeClr val="tx1"/>
                </a:solidFill>
                <a:latin typeface="Arial" panose="020B0604020202020204" pitchFamily="34" charset="0"/>
                <a:cs typeface="Arial" panose="020B0604020202020204" pitchFamily="34" charset="0"/>
              </a:rPr>
              <a:t>Introduction</a:t>
            </a:r>
          </a:p>
          <a:p>
            <a:pPr>
              <a:buFont typeface="Wingdings" pitchFamily="2" charset="2"/>
              <a:buChar char="q"/>
            </a:pPr>
            <a:r>
              <a:rPr lang="en-US" b="1" dirty="0">
                <a:solidFill>
                  <a:schemeClr val="tx1"/>
                </a:solidFill>
                <a:latin typeface="Arial" panose="020B0604020202020204" pitchFamily="34" charset="0"/>
                <a:cs typeface="Arial" panose="020B0604020202020204" pitchFamily="34" charset="0"/>
              </a:rPr>
              <a:t>Project Overview</a:t>
            </a:r>
          </a:p>
          <a:p>
            <a:pPr>
              <a:buFont typeface="Wingdings" pitchFamily="2" charset="2"/>
              <a:buChar char="q"/>
            </a:pPr>
            <a:r>
              <a:rPr lang="en-US" b="1" dirty="0">
                <a:solidFill>
                  <a:schemeClr val="tx1"/>
                </a:solidFill>
                <a:latin typeface="Arial" panose="020B0604020202020204" pitchFamily="34" charset="0"/>
                <a:cs typeface="Arial" panose="020B0604020202020204" pitchFamily="34" charset="0"/>
              </a:rPr>
              <a:t>Process Model</a:t>
            </a:r>
          </a:p>
          <a:p>
            <a:pPr>
              <a:buFont typeface="Wingdings" pitchFamily="2" charset="2"/>
              <a:buChar char="q"/>
            </a:pPr>
            <a:r>
              <a:rPr lang="en-US" b="1" dirty="0">
                <a:solidFill>
                  <a:schemeClr val="tx1"/>
                </a:solidFill>
                <a:latin typeface="Arial" panose="020B0604020202020204" pitchFamily="34" charset="0"/>
                <a:cs typeface="Arial" panose="020B0604020202020204" pitchFamily="34" charset="0"/>
              </a:rPr>
              <a:t>Requirement Engineering</a:t>
            </a:r>
          </a:p>
          <a:p>
            <a:pPr>
              <a:buFont typeface="Wingdings" pitchFamily="2" charset="2"/>
              <a:buChar char="q"/>
            </a:pPr>
            <a:r>
              <a:rPr lang="en-US" b="1" dirty="0">
                <a:solidFill>
                  <a:schemeClr val="tx1"/>
                </a:solidFill>
                <a:latin typeface="Arial" panose="020B0604020202020204" pitchFamily="34" charset="0"/>
                <a:cs typeface="Arial" panose="020B0604020202020204" pitchFamily="34" charset="0"/>
              </a:rPr>
              <a:t>System Planning</a:t>
            </a:r>
          </a:p>
          <a:p>
            <a:pPr>
              <a:buFont typeface="Wingdings" pitchFamily="2" charset="2"/>
              <a:buChar char="q"/>
            </a:pPr>
            <a:r>
              <a:rPr lang="en-US" b="1" dirty="0" smtClean="0">
                <a:solidFill>
                  <a:schemeClr val="tx1"/>
                </a:solidFill>
                <a:latin typeface="Arial" panose="020B0604020202020204" pitchFamily="34" charset="0"/>
                <a:cs typeface="Arial" panose="020B0604020202020204" pitchFamily="34" charset="0"/>
              </a:rPr>
              <a:t>Cost </a:t>
            </a:r>
            <a:r>
              <a:rPr lang="en-US" b="1" dirty="0">
                <a:solidFill>
                  <a:schemeClr val="tx1"/>
                </a:solidFill>
                <a:latin typeface="Arial" panose="020B0604020202020204" pitchFamily="34" charset="0"/>
                <a:cs typeface="Arial" panose="020B0604020202020204" pitchFamily="34" charset="0"/>
              </a:rPr>
              <a:t>Estimation </a:t>
            </a:r>
            <a:endParaRPr lang="en-US" b="1" dirty="0" smtClean="0">
              <a:solidFill>
                <a:schemeClr val="tx1"/>
              </a:solidFill>
              <a:latin typeface="Arial" panose="020B0604020202020204" pitchFamily="34" charset="0"/>
              <a:cs typeface="Arial" panose="020B0604020202020204" pitchFamily="34" charset="0"/>
            </a:endParaRPr>
          </a:p>
          <a:p>
            <a:pPr>
              <a:buFont typeface="Wingdings" pitchFamily="2" charset="2"/>
              <a:buChar char="q"/>
            </a:pPr>
            <a:r>
              <a:rPr lang="en-US" b="1" dirty="0">
                <a:solidFill>
                  <a:schemeClr val="tx1"/>
                </a:solidFill>
                <a:latin typeface="Arial" panose="020B0604020202020204" pitchFamily="34" charset="0"/>
                <a:cs typeface="Arial" panose="020B0604020202020204" pitchFamily="34" charset="0"/>
              </a:rPr>
              <a:t>Risk </a:t>
            </a:r>
            <a:r>
              <a:rPr lang="en-US" b="1" dirty="0" smtClean="0">
                <a:solidFill>
                  <a:schemeClr val="tx1"/>
                </a:solidFill>
                <a:latin typeface="Arial" panose="020B0604020202020204" pitchFamily="34" charset="0"/>
                <a:cs typeface="Arial" panose="020B0604020202020204" pitchFamily="34" charset="0"/>
              </a:rPr>
              <a:t>Management</a:t>
            </a:r>
            <a:endParaRPr lang="en-US" b="1" dirty="0">
              <a:solidFill>
                <a:schemeClr val="tx1"/>
              </a:solidFill>
              <a:latin typeface="Arial" panose="020B0604020202020204" pitchFamily="34" charset="0"/>
              <a:cs typeface="Arial" panose="020B0604020202020204" pitchFamily="34" charset="0"/>
            </a:endParaRPr>
          </a:p>
          <a:p>
            <a:pPr>
              <a:buFont typeface="Wingdings" pitchFamily="2" charset="2"/>
              <a:buChar char="q"/>
            </a:pPr>
            <a:r>
              <a:rPr lang="en-US" b="1" dirty="0" smtClean="0">
                <a:solidFill>
                  <a:schemeClr val="tx1"/>
                </a:solidFill>
                <a:latin typeface="Arial" panose="020B0604020202020204" pitchFamily="34" charset="0"/>
                <a:cs typeface="Arial" panose="020B0604020202020204" pitchFamily="34" charset="0"/>
              </a:rPr>
              <a:t>Analysis &amp; Designing</a:t>
            </a:r>
            <a:endParaRPr lang="en-US" b="1" dirty="0">
              <a:solidFill>
                <a:schemeClr val="tx1"/>
              </a:solidFill>
              <a:latin typeface="Arial" panose="020B0604020202020204" pitchFamily="34" charset="0"/>
              <a:cs typeface="Arial" panose="020B0604020202020204" pitchFamily="34" charset="0"/>
            </a:endParaRPr>
          </a:p>
          <a:p>
            <a:pPr>
              <a:buFont typeface="Wingdings" pitchFamily="2" charset="2"/>
              <a:buChar char="q"/>
            </a:pPr>
            <a:r>
              <a:rPr lang="en-US" b="1" dirty="0">
                <a:solidFill>
                  <a:schemeClr val="tx1"/>
                </a:solidFill>
                <a:latin typeface="Arial" panose="020B0604020202020204" pitchFamily="34" charset="0"/>
                <a:cs typeface="Arial" panose="020B0604020202020204" pitchFamily="34" charset="0"/>
              </a:rPr>
              <a:t>Demonstration</a:t>
            </a:r>
          </a:p>
          <a:p>
            <a:pPr>
              <a:buFont typeface="Wingdings" pitchFamily="2" charset="2"/>
              <a:buChar char="q"/>
            </a:pPr>
            <a:r>
              <a:rPr lang="en-US" b="1" dirty="0">
                <a:solidFill>
                  <a:schemeClr val="tx1"/>
                </a:solidFill>
                <a:latin typeface="Arial" panose="020B0604020202020204" pitchFamily="34" charset="0"/>
                <a:cs typeface="Arial" panose="020B0604020202020204" pitchFamily="34" charset="0"/>
              </a:rPr>
              <a:t>Limitation</a:t>
            </a:r>
          </a:p>
          <a:p>
            <a:pPr>
              <a:buFont typeface="Wingdings" pitchFamily="2" charset="2"/>
              <a:buChar char="q"/>
            </a:pPr>
            <a:r>
              <a:rPr lang="en-US" b="1" dirty="0">
                <a:solidFill>
                  <a:schemeClr val="tx1"/>
                </a:solidFill>
                <a:latin typeface="Arial" panose="020B0604020202020204" pitchFamily="34" charset="0"/>
                <a:cs typeface="Arial" panose="020B0604020202020204" pitchFamily="34" charset="0"/>
              </a:rPr>
              <a:t>Future Plan</a:t>
            </a:r>
          </a:p>
          <a:p>
            <a:pPr>
              <a:buFont typeface="Wingdings" pitchFamily="2" charset="2"/>
              <a:buChar char="q"/>
            </a:pPr>
            <a:r>
              <a:rPr lang="en-US" b="1" dirty="0">
                <a:solidFill>
                  <a:schemeClr val="tx1"/>
                </a:solidFill>
                <a:latin typeface="Arial" panose="020B0604020202020204" pitchFamily="34" charset="0"/>
                <a:cs typeface="Arial" panose="020B0604020202020204" pitchFamily="34" charset="0"/>
              </a:rPr>
              <a:t>Conclusion</a:t>
            </a:r>
          </a:p>
          <a:p>
            <a:endParaRPr lang="en-US" sz="1200" dirty="0"/>
          </a:p>
        </p:txBody>
      </p:sp>
      <p:sp>
        <p:nvSpPr>
          <p:cNvPr id="4" name="Slide Number Placeholder 3"/>
          <p:cNvSpPr>
            <a:spLocks noGrp="1"/>
          </p:cNvSpPr>
          <p:nvPr>
            <p:ph type="sldNum" sz="quarter" idx="12"/>
          </p:nvPr>
        </p:nvSpPr>
        <p:spPr/>
        <p:txBody>
          <a:bodyPr/>
          <a:lstStyle/>
          <a:p>
            <a:fld id="{22BF248A-C4E0-46D1-BEAF-8015EBC07953}" type="slidenum">
              <a:rPr lang="en-US" smtClean="0"/>
              <a:t>2</a:t>
            </a:fld>
            <a:endParaRPr lang="en-US"/>
          </a:p>
        </p:txBody>
      </p:sp>
    </p:spTree>
    <p:extLst>
      <p:ext uri="{BB962C8B-B14F-4D97-AF65-F5344CB8AC3E}">
        <p14:creationId xmlns:p14="http://schemas.microsoft.com/office/powerpoint/2010/main" val="388442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 Estimation</a:t>
            </a:r>
          </a:p>
        </p:txBody>
      </p:sp>
      <p:sp>
        <p:nvSpPr>
          <p:cNvPr id="3" name="Content Placeholder 2"/>
          <p:cNvSpPr>
            <a:spLocks noGrp="1"/>
          </p:cNvSpPr>
          <p:nvPr>
            <p:ph idx="1"/>
          </p:nvPr>
        </p:nvSpPr>
        <p:spPr>
          <a:xfrm>
            <a:off x="1154954" y="2524259"/>
            <a:ext cx="8825659" cy="3812147"/>
          </a:xfrm>
        </p:spPr>
        <p:txBody>
          <a:bodyPr/>
          <a:lstStyle/>
          <a:p>
            <a:pPr marL="0" indent="0">
              <a:buNone/>
            </a:pPr>
            <a:r>
              <a:rPr lang="en-US" dirty="0"/>
              <a:t> Efforts for Project,  = AFP * Productivity</a:t>
            </a:r>
          </a:p>
          <a:p>
            <a:pPr marL="0" indent="0">
              <a:buNone/>
            </a:pPr>
            <a:r>
              <a:rPr lang="en-US" dirty="0"/>
              <a:t>                                              = 113.49×15.5 </a:t>
            </a:r>
          </a:p>
          <a:p>
            <a:pPr marL="0" indent="0">
              <a:buNone/>
            </a:pPr>
            <a:r>
              <a:rPr lang="en-US" dirty="0"/>
              <a:t>                                              =1759 per hour</a:t>
            </a:r>
          </a:p>
          <a:p>
            <a:pPr marL="0" indent="0">
              <a:buNone/>
            </a:pPr>
            <a:r>
              <a:rPr lang="en-US" dirty="0"/>
              <a:t>One person work 12 hour per day,       = 1759 /12 </a:t>
            </a:r>
          </a:p>
          <a:p>
            <a:pPr marL="0" indent="0">
              <a:buNone/>
            </a:pPr>
            <a:r>
              <a:rPr lang="en-US" dirty="0"/>
              <a:t>                                                                  = 146 days</a:t>
            </a:r>
          </a:p>
          <a:p>
            <a:pPr marL="0" indent="0">
              <a:buNone/>
            </a:pPr>
            <a:r>
              <a:rPr lang="en-US" dirty="0"/>
              <a:t>In a month, 25 days are working days, = 146/25</a:t>
            </a:r>
          </a:p>
          <a:p>
            <a:pPr marL="0" indent="0">
              <a:buNone/>
            </a:pPr>
            <a:r>
              <a:rPr lang="en-US" dirty="0"/>
              <a:t>                                                                   = 5.8 month</a:t>
            </a:r>
          </a:p>
        </p:txBody>
      </p:sp>
      <p:sp>
        <p:nvSpPr>
          <p:cNvPr id="4" name="Slide Number Placeholder 3"/>
          <p:cNvSpPr>
            <a:spLocks noGrp="1"/>
          </p:cNvSpPr>
          <p:nvPr>
            <p:ph type="sldNum" sz="quarter" idx="12"/>
          </p:nvPr>
        </p:nvSpPr>
        <p:spPr/>
        <p:txBody>
          <a:bodyPr/>
          <a:lstStyle/>
          <a:p>
            <a:fld id="{22BF248A-C4E0-46D1-BEAF-8015EBC07953}" type="slidenum">
              <a:rPr lang="en-US" smtClean="0"/>
              <a:t>20</a:t>
            </a:fld>
            <a:endParaRPr lang="en-US"/>
          </a:p>
        </p:txBody>
      </p:sp>
    </p:spTree>
    <p:extLst>
      <p:ext uri="{BB962C8B-B14F-4D97-AF65-F5344CB8AC3E}">
        <p14:creationId xmlns:p14="http://schemas.microsoft.com/office/powerpoint/2010/main" val="3943697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8301" y="2446985"/>
            <a:ext cx="8169350" cy="1235691"/>
          </a:xfrm>
        </p:spPr>
        <p:txBody>
          <a:bodyPr/>
          <a:lstStyle/>
          <a:p>
            <a:r>
              <a:rPr lang="en-US" dirty="0" smtClean="0"/>
              <a:t>Cost Estimation</a:t>
            </a:r>
            <a:endParaRPr lang="en-US" dirty="0"/>
          </a:p>
        </p:txBody>
      </p:sp>
      <p:sp>
        <p:nvSpPr>
          <p:cNvPr id="4" name="Slide Number Placeholder 3"/>
          <p:cNvSpPr>
            <a:spLocks noGrp="1"/>
          </p:cNvSpPr>
          <p:nvPr>
            <p:ph type="sldNum" sz="quarter" idx="12"/>
          </p:nvPr>
        </p:nvSpPr>
        <p:spPr/>
        <p:txBody>
          <a:bodyPr/>
          <a:lstStyle/>
          <a:p>
            <a:fld id="{22BF248A-C4E0-46D1-BEAF-8015EBC07953}" type="slidenum">
              <a:rPr lang="en-US" smtClean="0"/>
              <a:t>21</a:t>
            </a:fld>
            <a:endParaRPr lang="en-US"/>
          </a:p>
        </p:txBody>
      </p:sp>
    </p:spTree>
    <p:extLst>
      <p:ext uri="{BB962C8B-B14F-4D97-AF65-F5344CB8AC3E}">
        <p14:creationId xmlns:p14="http://schemas.microsoft.com/office/powerpoint/2010/main" val="473308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Personnel cost</a:t>
            </a:r>
          </a:p>
        </p:txBody>
      </p:sp>
      <p:sp>
        <p:nvSpPr>
          <p:cNvPr id="4" name="Slide Number Placeholder 3"/>
          <p:cNvSpPr>
            <a:spLocks noGrp="1"/>
          </p:cNvSpPr>
          <p:nvPr>
            <p:ph type="sldNum" sz="quarter" idx="12"/>
          </p:nvPr>
        </p:nvSpPr>
        <p:spPr/>
        <p:txBody>
          <a:bodyPr/>
          <a:lstStyle/>
          <a:p>
            <a:fld id="{22BF248A-C4E0-46D1-BEAF-8015EBC07953}" type="slidenum">
              <a:rPr lang="en-US" smtClean="0"/>
              <a:t>22</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14174768"/>
              </p:ext>
            </p:extLst>
          </p:nvPr>
        </p:nvGraphicFramePr>
        <p:xfrm>
          <a:off x="1155700" y="2603500"/>
          <a:ext cx="8824914" cy="3462448"/>
        </p:xfrm>
        <a:graphic>
          <a:graphicData uri="http://schemas.openxmlformats.org/drawingml/2006/table">
            <a:tbl>
              <a:tblPr firstRow="1" bandRow="1">
                <a:tableStyleId>{93296810-A885-4BE3-A3E7-6D5BEEA58F35}</a:tableStyleId>
              </a:tblPr>
              <a:tblGrid>
                <a:gridCol w="2941638"/>
                <a:gridCol w="2941638"/>
                <a:gridCol w="2941638"/>
              </a:tblGrid>
              <a:tr h="80196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effectLst/>
                          <a:latin typeface="Arial" panose="020B0604020202020204" pitchFamily="34" charset="0"/>
                          <a:cs typeface="Arial" panose="020B0604020202020204" pitchFamily="34" charset="0"/>
                        </a:rPr>
                        <a:t>Position</a:t>
                      </a:r>
                      <a:endParaRPr lang="en-US" sz="1200" dirty="0" smtClean="0">
                        <a:effectLst/>
                        <a:latin typeface="Arial" panose="020B0604020202020204" pitchFamily="34" charset="0"/>
                        <a:ea typeface="Times New Roman" panose="02020603050405020304" pitchFamily="18"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effectLst/>
                          <a:latin typeface="Arial" panose="020B0604020202020204" pitchFamily="34" charset="0"/>
                          <a:cs typeface="Arial" panose="020B0604020202020204" pitchFamily="34" charset="0"/>
                        </a:rPr>
                        <a:t>Salary/month</a:t>
                      </a:r>
                      <a:endParaRPr lang="en-US" sz="1200" dirty="0" smtClean="0">
                        <a:effectLst/>
                        <a:latin typeface="Arial" panose="020B0604020202020204" pitchFamily="34" charset="0"/>
                        <a:ea typeface="Times New Roman" panose="02020603050405020304" pitchFamily="18"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effectLst/>
                          <a:latin typeface="Arial" panose="020B0604020202020204" pitchFamily="34" charset="0"/>
                          <a:cs typeface="Arial" panose="020B0604020202020204" pitchFamily="34" charset="0"/>
                        </a:rPr>
                        <a:t>Salary/hour</a:t>
                      </a:r>
                      <a:endParaRPr lang="en-US" sz="1200" dirty="0" smtClean="0">
                        <a:effectLst/>
                        <a:latin typeface="Arial" panose="020B0604020202020204" pitchFamily="34" charset="0"/>
                        <a:ea typeface="Times New Roman" panose="02020603050405020304" pitchFamily="18"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txBody>
                  <a:tcPr/>
                </a:tc>
              </a:tr>
              <a:tr h="464630">
                <a:tc>
                  <a:txBody>
                    <a:bodyPr/>
                    <a:lstStyle/>
                    <a:p>
                      <a:pPr marL="342900" marR="0">
                        <a:lnSpc>
                          <a:spcPts val="1350"/>
                        </a:lnSpc>
                        <a:spcBef>
                          <a:spcPts val="0"/>
                        </a:spcBef>
                        <a:spcAft>
                          <a:spcPts val="0"/>
                        </a:spcAft>
                      </a:pPr>
                      <a:r>
                        <a:rPr lang="en-US" sz="1200" dirty="0" smtClean="0">
                          <a:effectLst/>
                          <a:latin typeface="Arial" panose="020B0604020202020204" pitchFamily="34" charset="0"/>
                          <a:cs typeface="Arial" panose="020B0604020202020204" pitchFamily="34" charset="0"/>
                        </a:rPr>
                        <a:t>         System </a:t>
                      </a:r>
                      <a:r>
                        <a:rPr lang="en-US" sz="1200" dirty="0">
                          <a:effectLst/>
                          <a:latin typeface="Arial" panose="020B0604020202020204" pitchFamily="34" charset="0"/>
                          <a:cs typeface="Arial" panose="020B0604020202020204" pitchFamily="34" charset="0"/>
                        </a:rPr>
                        <a:t>Analyst</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526415" marR="0">
                        <a:lnSpc>
                          <a:spcPts val="1320"/>
                        </a:lnSpc>
                        <a:spcBef>
                          <a:spcPts val="0"/>
                        </a:spcBef>
                        <a:spcAft>
                          <a:spcPts val="0"/>
                        </a:spcAft>
                      </a:pPr>
                      <a:r>
                        <a:rPr lang="en-US" sz="1200" dirty="0" smtClean="0">
                          <a:effectLst/>
                          <a:latin typeface="Arial" panose="020B0604020202020204" pitchFamily="34" charset="0"/>
                          <a:cs typeface="Arial" panose="020B0604020202020204" pitchFamily="34" charset="0"/>
                        </a:rPr>
                        <a:t>      </a:t>
                      </a:r>
                      <a:r>
                        <a:rPr lang="en-US" sz="1200" baseline="0" dirty="0" smtClean="0">
                          <a:effectLst/>
                          <a:latin typeface="Arial" panose="020B0604020202020204" pitchFamily="34" charset="0"/>
                          <a:cs typeface="Arial" panose="020B0604020202020204" pitchFamily="34" charset="0"/>
                        </a:rPr>
                        <a:t> </a:t>
                      </a:r>
                      <a:r>
                        <a:rPr lang="en-US" sz="1200" dirty="0" smtClean="0">
                          <a:effectLst/>
                          <a:latin typeface="Arial" panose="020B0604020202020204" pitchFamily="34" charset="0"/>
                          <a:cs typeface="Arial" panose="020B0604020202020204" pitchFamily="34" charset="0"/>
                        </a:rPr>
                        <a:t>    35000</a:t>
                      </a:r>
                      <a:endParaRPr lang="en-US" sz="1200" dirty="0">
                        <a:effectLst/>
                        <a:latin typeface="Arial" panose="020B0604020202020204" pitchFamily="34" charset="0"/>
                        <a:cs typeface="Arial" panose="020B0604020202020204" pitchFamily="34" charset="0"/>
                      </a:endParaRPr>
                    </a:p>
                    <a:p>
                      <a:pPr marL="1212215" marR="0">
                        <a:lnSpc>
                          <a:spcPts val="1335"/>
                        </a:lnSpc>
                        <a:spcBef>
                          <a:spcPts val="0"/>
                        </a:spcBef>
                        <a:spcAft>
                          <a:spcPts val="0"/>
                        </a:spcAft>
                      </a:pPr>
                      <a:r>
                        <a:rPr lang="en-US" sz="1200" dirty="0">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674370">
                        <a:lnSpc>
                          <a:spcPts val="1350"/>
                        </a:lnSpc>
                        <a:spcBef>
                          <a:spcPts val="0"/>
                        </a:spcBef>
                        <a:spcAft>
                          <a:spcPts val="0"/>
                        </a:spcAft>
                      </a:pPr>
                      <a:r>
                        <a:rPr lang="en-US" sz="1200" dirty="0" smtClean="0">
                          <a:effectLst/>
                          <a:latin typeface="Arial" panose="020B0604020202020204" pitchFamily="34" charset="0"/>
                          <a:cs typeface="Arial" panose="020B0604020202020204" pitchFamily="34" charset="0"/>
                        </a:rPr>
                        <a:t>                  182.29</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64630">
                <a:tc>
                  <a:txBody>
                    <a:bodyPr/>
                    <a:lstStyle/>
                    <a:p>
                      <a:pPr marL="285750" marR="641350" algn="ctr">
                        <a:lnSpc>
                          <a:spcPts val="1350"/>
                        </a:lnSpc>
                        <a:spcBef>
                          <a:spcPts val="0"/>
                        </a:spcBef>
                        <a:spcAft>
                          <a:spcPts val="0"/>
                        </a:spcAft>
                      </a:pPr>
                      <a:r>
                        <a:rPr lang="en-US" sz="1200" dirty="0">
                          <a:effectLst/>
                          <a:latin typeface="Arial" panose="020B0604020202020204" pitchFamily="34" charset="0"/>
                          <a:cs typeface="Arial" panose="020B0604020202020204" pitchFamily="34" charset="0"/>
                        </a:rPr>
                        <a:t>Designer</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761365">
                        <a:lnSpc>
                          <a:spcPts val="1295"/>
                        </a:lnSpc>
                        <a:spcBef>
                          <a:spcPts val="0"/>
                        </a:spcBef>
                        <a:spcAft>
                          <a:spcPts val="0"/>
                        </a:spcAft>
                      </a:pPr>
                      <a:r>
                        <a:rPr lang="en-US" sz="1200" dirty="0">
                          <a:effectLst/>
                          <a:latin typeface="Arial" panose="020B0604020202020204" pitchFamily="34" charset="0"/>
                          <a:cs typeface="Arial" panose="020B0604020202020204" pitchFamily="34" charset="0"/>
                        </a:rPr>
                        <a:t>            </a:t>
                      </a:r>
                      <a:r>
                        <a:rPr lang="en-US" sz="1200" dirty="0" smtClean="0">
                          <a:effectLst/>
                          <a:latin typeface="Arial" panose="020B0604020202020204" pitchFamily="34" charset="0"/>
                          <a:cs typeface="Arial" panose="020B0604020202020204" pitchFamily="34" charset="0"/>
                        </a:rPr>
                        <a:t>            25000</a:t>
                      </a:r>
                      <a:endParaRPr lang="en-US" sz="1200" dirty="0">
                        <a:effectLst/>
                        <a:latin typeface="Arial" panose="020B0604020202020204" pitchFamily="34" charset="0"/>
                        <a:cs typeface="Arial" panose="020B0604020202020204" pitchFamily="34" charset="0"/>
                      </a:endParaRPr>
                    </a:p>
                    <a:p>
                      <a:pPr marL="16510" marR="0" algn="ctr">
                        <a:lnSpc>
                          <a:spcPts val="1335"/>
                        </a:lnSpc>
                        <a:spcBef>
                          <a:spcPts val="0"/>
                        </a:spcBef>
                        <a:spcAft>
                          <a:spcPts val="0"/>
                        </a:spcAft>
                      </a:pPr>
                      <a:r>
                        <a:rPr lang="en-US" sz="1200" dirty="0">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700405">
                        <a:lnSpc>
                          <a:spcPts val="1350"/>
                        </a:lnSpc>
                        <a:spcBef>
                          <a:spcPts val="0"/>
                        </a:spcBef>
                        <a:spcAft>
                          <a:spcPts val="0"/>
                        </a:spcAft>
                      </a:pPr>
                      <a:r>
                        <a:rPr lang="en-US" sz="1200" dirty="0" smtClean="0">
                          <a:effectLst/>
                          <a:latin typeface="Arial" panose="020B0604020202020204" pitchFamily="34" charset="0"/>
                          <a:cs typeface="Arial" panose="020B0604020202020204" pitchFamily="34" charset="0"/>
                        </a:rPr>
                        <a:t>                  130.2</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64630">
                <a:tc>
                  <a:txBody>
                    <a:bodyPr/>
                    <a:lstStyle/>
                    <a:p>
                      <a:pPr marL="114300" marR="641350" algn="ctr">
                        <a:lnSpc>
                          <a:spcPts val="1350"/>
                        </a:lnSpc>
                        <a:spcBef>
                          <a:spcPts val="0"/>
                        </a:spcBef>
                        <a:spcAft>
                          <a:spcPts val="0"/>
                        </a:spcAft>
                      </a:pPr>
                      <a:r>
                        <a:rPr lang="en-US" sz="1200" dirty="0">
                          <a:effectLst/>
                          <a:latin typeface="Arial" panose="020B0604020202020204" pitchFamily="34" charset="0"/>
                          <a:cs typeface="Arial" panose="020B0604020202020204" pitchFamily="34" charset="0"/>
                        </a:rPr>
                        <a:t>Coder</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526415" marR="733425">
                        <a:lnSpc>
                          <a:spcPts val="1315"/>
                        </a:lnSpc>
                        <a:spcBef>
                          <a:spcPts val="0"/>
                        </a:spcBef>
                        <a:spcAft>
                          <a:spcPts val="0"/>
                        </a:spcAft>
                      </a:pPr>
                      <a:r>
                        <a:rPr lang="en-US" sz="1200" dirty="0" smtClean="0">
                          <a:effectLst/>
                          <a:latin typeface="Arial" panose="020B0604020202020204" pitchFamily="34" charset="0"/>
                          <a:cs typeface="Arial" panose="020B0604020202020204" pitchFamily="34" charset="0"/>
                        </a:rPr>
                        <a:t>           20000</a:t>
                      </a:r>
                      <a:endParaRPr lang="en-US" sz="1200" dirty="0">
                        <a:effectLst/>
                        <a:latin typeface="Arial" panose="020B0604020202020204" pitchFamily="34" charset="0"/>
                        <a:cs typeface="Arial" panose="020B0604020202020204" pitchFamily="34" charset="0"/>
                      </a:endParaRPr>
                    </a:p>
                    <a:p>
                      <a:pPr marL="71120" marR="0" algn="ctr">
                        <a:lnSpc>
                          <a:spcPts val="1330"/>
                        </a:lnSpc>
                        <a:spcBef>
                          <a:spcPts val="0"/>
                        </a:spcBef>
                        <a:spcAft>
                          <a:spcPts val="0"/>
                        </a:spcAft>
                      </a:pPr>
                      <a:r>
                        <a:rPr lang="en-US" sz="1200" dirty="0">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674370">
                        <a:lnSpc>
                          <a:spcPts val="1350"/>
                        </a:lnSpc>
                        <a:spcBef>
                          <a:spcPts val="0"/>
                        </a:spcBef>
                        <a:spcAft>
                          <a:spcPts val="0"/>
                        </a:spcAft>
                      </a:pPr>
                      <a:r>
                        <a:rPr lang="en-US" sz="1200" dirty="0" smtClean="0">
                          <a:effectLst/>
                          <a:latin typeface="Arial" panose="020B0604020202020204" pitchFamily="34" charset="0"/>
                          <a:cs typeface="Arial" panose="020B0604020202020204" pitchFamily="34" charset="0"/>
                        </a:rPr>
                        <a:t>                  104.17</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64630">
                <a:tc>
                  <a:txBody>
                    <a:bodyPr/>
                    <a:lstStyle/>
                    <a:p>
                      <a:pPr marL="171450" marR="641350" algn="ctr">
                        <a:lnSpc>
                          <a:spcPts val="1365"/>
                        </a:lnSpc>
                        <a:spcBef>
                          <a:spcPts val="0"/>
                        </a:spcBef>
                        <a:spcAft>
                          <a:spcPts val="0"/>
                        </a:spcAft>
                      </a:pPr>
                      <a:r>
                        <a:rPr lang="en-US" sz="1200" dirty="0">
                          <a:effectLst/>
                          <a:latin typeface="Arial" panose="020B0604020202020204" pitchFamily="34" charset="0"/>
                          <a:cs typeface="Arial" panose="020B0604020202020204" pitchFamily="34" charset="0"/>
                        </a:rPr>
                        <a:t>Tester</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297815" marR="761365" algn="ctr">
                        <a:lnSpc>
                          <a:spcPts val="1325"/>
                        </a:lnSpc>
                        <a:spcBef>
                          <a:spcPts val="0"/>
                        </a:spcBef>
                        <a:spcAft>
                          <a:spcPts val="0"/>
                        </a:spcAft>
                      </a:pPr>
                      <a:r>
                        <a:rPr lang="en-US" sz="1200" dirty="0">
                          <a:effectLst/>
                          <a:latin typeface="Arial" panose="020B0604020202020204" pitchFamily="34" charset="0"/>
                          <a:cs typeface="Arial" panose="020B0604020202020204" pitchFamily="34" charset="0"/>
                        </a:rPr>
                        <a:t>20000</a:t>
                      </a:r>
                    </a:p>
                    <a:p>
                      <a:pPr marL="16510" marR="0" algn="ctr">
                        <a:lnSpc>
                          <a:spcPts val="1345"/>
                        </a:lnSpc>
                        <a:spcBef>
                          <a:spcPts val="0"/>
                        </a:spcBef>
                        <a:spcAft>
                          <a:spcPts val="0"/>
                        </a:spcAft>
                      </a:pPr>
                      <a:r>
                        <a:rPr lang="en-US" sz="1200" dirty="0">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700405">
                        <a:lnSpc>
                          <a:spcPts val="1365"/>
                        </a:lnSpc>
                        <a:spcBef>
                          <a:spcPts val="0"/>
                        </a:spcBef>
                        <a:spcAft>
                          <a:spcPts val="0"/>
                        </a:spcAft>
                      </a:pPr>
                      <a:r>
                        <a:rPr lang="en-US" sz="1200" dirty="0" smtClean="0">
                          <a:effectLst/>
                          <a:latin typeface="Arial" panose="020B0604020202020204" pitchFamily="34" charset="0"/>
                          <a:cs typeface="Arial" panose="020B0604020202020204" pitchFamily="34" charset="0"/>
                        </a:rPr>
                        <a:t>                  104.17</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801964">
                <a:tc>
                  <a:txBody>
                    <a:bodyPr/>
                    <a:lstStyle/>
                    <a:p>
                      <a:pPr marL="342900" marR="0">
                        <a:lnSpc>
                          <a:spcPts val="1350"/>
                        </a:lnSpc>
                        <a:spcBef>
                          <a:spcPts val="0"/>
                        </a:spcBef>
                        <a:spcAft>
                          <a:spcPts val="0"/>
                        </a:spcAft>
                      </a:pP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effectLst/>
                          <a:latin typeface="Arial" panose="020B0604020202020204" pitchFamily="34" charset="0"/>
                          <a:cs typeface="Arial" panose="020B0604020202020204" pitchFamily="34" charset="0"/>
                        </a:rPr>
                        <a:t>         Total</a:t>
                      </a:r>
                      <a:r>
                        <a:rPr lang="en-US" sz="1200" dirty="0" smtClean="0">
                          <a:effectLst/>
                          <a:latin typeface="Arial" panose="020B0604020202020204" pitchFamily="34" charset="0"/>
                          <a:cs typeface="Arial" panose="020B0604020202020204" pitchFamily="34" charset="0"/>
                        </a:rPr>
                        <a:t>= 1,00000</a:t>
                      </a:r>
                      <a:endParaRPr lang="en-US" sz="1200" dirty="0" smtClean="0">
                        <a:effectLst/>
                        <a:latin typeface="Arial" panose="020B0604020202020204" pitchFamily="34" charset="0"/>
                        <a:ea typeface="Times New Roman" panose="02020603050405020304" pitchFamily="18"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txBody>
                  <a:tcPr/>
                </a:tc>
                <a:tc>
                  <a:txBody>
                    <a:bodyPr/>
                    <a:lstStyle/>
                    <a:p>
                      <a:endParaRPr lang="en-US" sz="12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852208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Cost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7940592"/>
              </p:ext>
            </p:extLst>
          </p:nvPr>
        </p:nvGraphicFramePr>
        <p:xfrm>
          <a:off x="1155700" y="2603500"/>
          <a:ext cx="8824914" cy="3179115"/>
        </p:xfrm>
        <a:graphic>
          <a:graphicData uri="http://schemas.openxmlformats.org/drawingml/2006/table">
            <a:tbl>
              <a:tblPr firstRow="1" bandRow="1">
                <a:tableStyleId>{93296810-A885-4BE3-A3E7-6D5BEEA58F35}</a:tableStyleId>
              </a:tblPr>
              <a:tblGrid>
                <a:gridCol w="4412457"/>
                <a:gridCol w="4412457"/>
              </a:tblGrid>
              <a:tr h="635823">
                <a:tc>
                  <a:txBody>
                    <a:bodyPr/>
                    <a:lstStyle/>
                    <a:p>
                      <a:pPr marL="685800" marR="1312545" algn="ctr">
                        <a:lnSpc>
                          <a:spcPts val="1350"/>
                        </a:lnSpc>
                        <a:spcBef>
                          <a:spcPts val="0"/>
                        </a:spcBef>
                        <a:spcAft>
                          <a:spcPts val="0"/>
                        </a:spcAft>
                      </a:pPr>
                      <a:r>
                        <a:rPr lang="en-US" sz="1200" dirty="0" smtClean="0">
                          <a:effectLst/>
                          <a:latin typeface="Arial" panose="020B0604020202020204" pitchFamily="34" charset="0"/>
                          <a:cs typeface="Arial" panose="020B0604020202020204" pitchFamily="34" charset="0"/>
                        </a:rPr>
                        <a:t>Hardware</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457200" marR="1122045" algn="ctr">
                        <a:lnSpc>
                          <a:spcPts val="1350"/>
                        </a:lnSpc>
                        <a:spcBef>
                          <a:spcPts val="0"/>
                        </a:spcBef>
                        <a:spcAft>
                          <a:spcPts val="0"/>
                        </a:spcAft>
                      </a:pPr>
                      <a:r>
                        <a:rPr lang="en-US" sz="1200">
                          <a:effectLst/>
                          <a:latin typeface="Arial" panose="020B0604020202020204" pitchFamily="34" charset="0"/>
                          <a:cs typeface="Arial" panose="020B0604020202020204" pitchFamily="34" charset="0"/>
                        </a:rPr>
                        <a:t>Cost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635823">
                <a:tc>
                  <a:txBody>
                    <a:bodyPr/>
                    <a:lstStyle/>
                    <a:p>
                      <a:pPr marL="685800" marR="1308735" algn="ctr">
                        <a:lnSpc>
                          <a:spcPts val="1350"/>
                        </a:lnSpc>
                        <a:spcBef>
                          <a:spcPts val="0"/>
                        </a:spcBef>
                        <a:spcAft>
                          <a:spcPts val="0"/>
                        </a:spcAft>
                      </a:pPr>
                      <a:r>
                        <a:rPr lang="en-US" sz="1200" dirty="0">
                          <a:effectLst/>
                          <a:latin typeface="Arial" panose="020B0604020202020204" pitchFamily="34" charset="0"/>
                          <a:cs typeface="Arial" panose="020B0604020202020204" pitchFamily="34" charset="0"/>
                        </a:rPr>
                        <a:t>Computer</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489585" algn="ctr">
                        <a:lnSpc>
                          <a:spcPts val="1310"/>
                        </a:lnSpc>
                        <a:spcBef>
                          <a:spcPts val="0"/>
                        </a:spcBef>
                        <a:spcAft>
                          <a:spcPts val="0"/>
                        </a:spcAft>
                      </a:pPr>
                      <a:r>
                        <a:rPr lang="en-US" sz="1200" dirty="0" smtClean="0">
                          <a:effectLst/>
                          <a:latin typeface="Arial" panose="020B0604020202020204" pitchFamily="34" charset="0"/>
                          <a:cs typeface="Arial" panose="020B0604020202020204" pitchFamily="34" charset="0"/>
                        </a:rPr>
                        <a:t>26,500</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635823">
                <a:tc>
                  <a:txBody>
                    <a:bodyPr/>
                    <a:lstStyle/>
                    <a:p>
                      <a:pPr marL="685800" marR="1304290" algn="ctr">
                        <a:lnSpc>
                          <a:spcPts val="1350"/>
                        </a:lnSpc>
                        <a:spcBef>
                          <a:spcPts val="0"/>
                        </a:spcBef>
                        <a:spcAft>
                          <a:spcPts val="0"/>
                        </a:spcAft>
                      </a:pPr>
                      <a:r>
                        <a:rPr lang="en-US" sz="1200">
                          <a:effectLst/>
                          <a:latin typeface="Arial" panose="020B0604020202020204" pitchFamily="34" charset="0"/>
                          <a:cs typeface="Arial" panose="020B0604020202020204" pitchFamily="34" charset="0"/>
                        </a:rPr>
                        <a:t>Modem</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489585" algn="ctr">
                        <a:lnSpc>
                          <a:spcPts val="1350"/>
                        </a:lnSpc>
                        <a:spcBef>
                          <a:spcPts val="0"/>
                        </a:spcBef>
                        <a:spcAft>
                          <a:spcPts val="0"/>
                        </a:spcAft>
                      </a:pPr>
                      <a:r>
                        <a:rPr lang="en-US" sz="1200" dirty="0">
                          <a:effectLst/>
                          <a:latin typeface="Arial" panose="020B0604020202020204" pitchFamily="34" charset="0"/>
                          <a:cs typeface="Arial" panose="020B0604020202020204" pitchFamily="34" charset="0"/>
                        </a:rPr>
                        <a:t>  1600</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635823">
                <a:tc>
                  <a:txBody>
                    <a:bodyPr/>
                    <a:lstStyle/>
                    <a:p>
                      <a:pPr marL="685800" marR="1308735" algn="ctr">
                        <a:lnSpc>
                          <a:spcPts val="1315"/>
                        </a:lnSpc>
                        <a:spcBef>
                          <a:spcPts val="0"/>
                        </a:spcBef>
                        <a:spcAft>
                          <a:spcPts val="0"/>
                        </a:spcAft>
                      </a:pPr>
                      <a:r>
                        <a:rPr lang="en-US" sz="1200" dirty="0">
                          <a:effectLst/>
                          <a:latin typeface="Arial" panose="020B0604020202020204" pitchFamily="34" charset="0"/>
                          <a:cs typeface="Arial" panose="020B0604020202020204" pitchFamily="34" charset="0"/>
                        </a:rPr>
                        <a:t>Printer</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489585" algn="ctr">
                        <a:lnSpc>
                          <a:spcPts val="1315"/>
                        </a:lnSpc>
                        <a:spcBef>
                          <a:spcPts val="0"/>
                        </a:spcBef>
                        <a:spcAft>
                          <a:spcPts val="0"/>
                        </a:spcAft>
                      </a:pPr>
                      <a:r>
                        <a:rPr lang="en-US" sz="1200">
                          <a:effectLst/>
                          <a:latin typeface="Arial" panose="020B0604020202020204" pitchFamily="34" charset="0"/>
                          <a:cs typeface="Arial" panose="020B0604020202020204" pitchFamily="34" charset="0"/>
                        </a:rPr>
                        <a:t>  5000</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635823">
                <a:tc>
                  <a:txBody>
                    <a:bodyPr/>
                    <a:lstStyle/>
                    <a:p>
                      <a:pPr marL="685800" marR="1314450" algn="ctr">
                        <a:lnSpc>
                          <a:spcPts val="1315"/>
                        </a:lnSpc>
                        <a:spcBef>
                          <a:spcPts val="0"/>
                        </a:spcBef>
                        <a:spcAft>
                          <a:spcPts val="0"/>
                        </a:spcAft>
                      </a:pPr>
                      <a:r>
                        <a:rPr lang="en-US" sz="1200" dirty="0">
                          <a:effectLst/>
                          <a:latin typeface="Arial" panose="020B0604020202020204" pitchFamily="34" charset="0"/>
                          <a:cs typeface="Arial" panose="020B0604020202020204" pitchFamily="34" charset="0"/>
                        </a:rPr>
                        <a:t>Total</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489585" algn="ctr">
                        <a:lnSpc>
                          <a:spcPts val="1295"/>
                        </a:lnSpc>
                        <a:spcBef>
                          <a:spcPts val="0"/>
                        </a:spcBef>
                        <a:spcAft>
                          <a:spcPts val="0"/>
                        </a:spcAft>
                      </a:pPr>
                      <a:r>
                        <a:rPr lang="en-US" sz="1200" dirty="0" smtClean="0">
                          <a:effectLst/>
                          <a:latin typeface="Arial" panose="020B0604020202020204" pitchFamily="34" charset="0"/>
                          <a:cs typeface="Arial" panose="020B0604020202020204" pitchFamily="34" charset="0"/>
                        </a:rPr>
                        <a:t>28,600 </a:t>
                      </a:r>
                      <a:r>
                        <a:rPr lang="en-US" sz="1200" dirty="0">
                          <a:effectLst/>
                          <a:latin typeface="Arial" panose="020B0604020202020204" pitchFamily="34" charset="0"/>
                          <a:cs typeface="Arial" panose="020B0604020202020204" pitchFamily="34" charset="0"/>
                        </a:rPr>
                        <a:t>BDT</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bl>
          </a:graphicData>
        </a:graphic>
      </p:graphicFrame>
      <p:sp>
        <p:nvSpPr>
          <p:cNvPr id="4" name="Slide Number Placeholder 3"/>
          <p:cNvSpPr>
            <a:spLocks noGrp="1"/>
          </p:cNvSpPr>
          <p:nvPr>
            <p:ph type="sldNum" sz="quarter" idx="12"/>
          </p:nvPr>
        </p:nvSpPr>
        <p:spPr/>
        <p:txBody>
          <a:bodyPr/>
          <a:lstStyle/>
          <a:p>
            <a:fld id="{22BF248A-C4E0-46D1-BEAF-8015EBC07953}" type="slidenum">
              <a:rPr lang="en-US" smtClean="0"/>
              <a:t>23</a:t>
            </a:fld>
            <a:endParaRPr lang="en-US"/>
          </a:p>
        </p:txBody>
      </p:sp>
    </p:spTree>
    <p:extLst>
      <p:ext uri="{BB962C8B-B14F-4D97-AF65-F5344CB8AC3E}">
        <p14:creationId xmlns:p14="http://schemas.microsoft.com/office/powerpoint/2010/main" val="24769414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Cost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99829067"/>
              </p:ext>
            </p:extLst>
          </p:nvPr>
        </p:nvGraphicFramePr>
        <p:xfrm>
          <a:off x="1155700" y="2603498"/>
          <a:ext cx="8824914" cy="3604118"/>
        </p:xfrm>
        <a:graphic>
          <a:graphicData uri="http://schemas.openxmlformats.org/drawingml/2006/table">
            <a:tbl>
              <a:tblPr firstRow="1" bandRow="1">
                <a:tableStyleId>{93296810-A885-4BE3-A3E7-6D5BEEA58F35}</a:tableStyleId>
              </a:tblPr>
              <a:tblGrid>
                <a:gridCol w="4412457"/>
                <a:gridCol w="4412457"/>
              </a:tblGrid>
              <a:tr h="514874">
                <a:tc>
                  <a:txBody>
                    <a:bodyPr/>
                    <a:lstStyle/>
                    <a:p>
                      <a:pPr marL="1064260" marR="1049020" algn="ctr">
                        <a:lnSpc>
                          <a:spcPts val="1325"/>
                        </a:lnSpc>
                        <a:spcBef>
                          <a:spcPts val="0"/>
                        </a:spcBef>
                        <a:spcAft>
                          <a:spcPts val="0"/>
                        </a:spcAft>
                      </a:pPr>
                      <a:r>
                        <a:rPr lang="en-US" sz="1200" dirty="0">
                          <a:effectLst/>
                          <a:latin typeface="Arial" panose="020B0604020202020204" pitchFamily="34" charset="0"/>
                          <a:cs typeface="Arial" panose="020B0604020202020204" pitchFamily="34" charset="0"/>
                        </a:rPr>
                        <a:t>Name</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628650" marR="1037590" algn="ctr">
                        <a:lnSpc>
                          <a:spcPts val="1325"/>
                        </a:lnSpc>
                        <a:spcBef>
                          <a:spcPts val="0"/>
                        </a:spcBef>
                        <a:spcAft>
                          <a:spcPts val="0"/>
                        </a:spcAft>
                      </a:pPr>
                      <a:r>
                        <a:rPr lang="en-US" sz="1200" dirty="0">
                          <a:effectLst/>
                          <a:latin typeface="Arial" panose="020B0604020202020204" pitchFamily="34" charset="0"/>
                          <a:cs typeface="Arial" panose="020B0604020202020204" pitchFamily="34" charset="0"/>
                        </a:rPr>
                        <a:t>Amount</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514874">
                <a:tc>
                  <a:txBody>
                    <a:bodyPr/>
                    <a:lstStyle/>
                    <a:p>
                      <a:pPr marL="330835" marR="577215" algn="ctr">
                        <a:lnSpc>
                          <a:spcPct val="95000"/>
                        </a:lnSpc>
                        <a:spcBef>
                          <a:spcPts val="0"/>
                        </a:spcBef>
                        <a:spcAft>
                          <a:spcPts val="0"/>
                        </a:spcAft>
                      </a:pPr>
                      <a:r>
                        <a:rPr lang="en-US" sz="1200">
                          <a:effectLst/>
                          <a:latin typeface="Arial" panose="020B0604020202020204" pitchFamily="34" charset="0"/>
                          <a:cs typeface="Arial" panose="020B0604020202020204" pitchFamily="34" charset="0"/>
                        </a:rPr>
                        <a:t>Windows 10</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628650" marR="1037590" algn="ctr">
                        <a:lnSpc>
                          <a:spcPts val="1340"/>
                        </a:lnSpc>
                        <a:spcBef>
                          <a:spcPts val="0"/>
                        </a:spcBef>
                        <a:spcAft>
                          <a:spcPts val="0"/>
                        </a:spcAft>
                      </a:pPr>
                      <a:r>
                        <a:rPr lang="en-US" sz="1200" dirty="0">
                          <a:effectLst/>
                          <a:latin typeface="Arial" panose="020B0604020202020204" pitchFamily="34" charset="0"/>
                          <a:cs typeface="Arial" panose="020B0604020202020204" pitchFamily="34" charset="0"/>
                        </a:rPr>
                        <a:t>8500</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514874">
                <a:tc>
                  <a:txBody>
                    <a:bodyPr/>
                    <a:lstStyle/>
                    <a:p>
                      <a:pPr marL="330835" marR="577215" algn="ctr">
                        <a:lnSpc>
                          <a:spcPts val="1365"/>
                        </a:lnSpc>
                        <a:spcBef>
                          <a:spcPts val="0"/>
                        </a:spcBef>
                        <a:spcAft>
                          <a:spcPts val="0"/>
                        </a:spcAft>
                      </a:pPr>
                      <a:r>
                        <a:rPr lang="en-US" sz="1200">
                          <a:effectLst/>
                          <a:latin typeface="Arial" panose="020B0604020202020204" pitchFamily="34" charset="0"/>
                          <a:cs typeface="Arial" panose="020B0604020202020204" pitchFamily="34" charset="0"/>
                        </a:rPr>
                        <a:t>MS Office</a:t>
                      </a:r>
                    </a:p>
                    <a:p>
                      <a:pPr marL="330835" marR="577215" algn="ctr">
                        <a:lnSpc>
                          <a:spcPts val="1295"/>
                        </a:lnSpc>
                        <a:spcBef>
                          <a:spcPts val="0"/>
                        </a:spcBef>
                        <a:spcAft>
                          <a:spcPts val="0"/>
                        </a:spcAft>
                      </a:pPr>
                      <a:r>
                        <a:rPr lang="en-US" sz="1200">
                          <a:effectLst/>
                          <a:latin typeface="Arial" panose="020B0604020202020204" pitchFamily="34" charset="0"/>
                          <a:cs typeface="Arial" panose="020B0604020202020204" pitchFamily="34" charset="0"/>
                        </a:rPr>
                        <a:t>2016</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628650" marR="1037590" algn="ctr">
                        <a:lnSpc>
                          <a:spcPts val="1350"/>
                        </a:lnSpc>
                        <a:spcBef>
                          <a:spcPts val="0"/>
                        </a:spcBef>
                        <a:spcAft>
                          <a:spcPts val="0"/>
                        </a:spcAft>
                      </a:pPr>
                      <a:r>
                        <a:rPr lang="en-US" sz="1200">
                          <a:effectLst/>
                          <a:latin typeface="Arial" panose="020B0604020202020204" pitchFamily="34" charset="0"/>
                          <a:cs typeface="Arial" panose="020B0604020202020204" pitchFamily="34" charset="0"/>
                        </a:rPr>
                        <a:t>Free</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514874">
                <a:tc>
                  <a:txBody>
                    <a:bodyPr/>
                    <a:lstStyle/>
                    <a:p>
                      <a:pPr marL="330835" marR="577215" algn="ctr">
                        <a:lnSpc>
                          <a:spcPts val="1325"/>
                        </a:lnSpc>
                        <a:spcBef>
                          <a:spcPts val="0"/>
                        </a:spcBef>
                        <a:spcAft>
                          <a:spcPts val="0"/>
                        </a:spcAft>
                      </a:pPr>
                      <a:r>
                        <a:rPr lang="en-US" sz="1200">
                          <a:effectLst/>
                          <a:latin typeface="Arial" panose="020B0604020202020204" pitchFamily="34" charset="0"/>
                          <a:cs typeface="Arial" panose="020B0604020202020204" pitchFamily="34" charset="0"/>
                        </a:rPr>
                        <a:t>XAMPP</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628650" marR="1037590" algn="ctr">
                        <a:lnSpc>
                          <a:spcPts val="1325"/>
                        </a:lnSpc>
                        <a:spcBef>
                          <a:spcPts val="0"/>
                        </a:spcBef>
                        <a:spcAft>
                          <a:spcPts val="0"/>
                        </a:spcAft>
                      </a:pPr>
                      <a:r>
                        <a:rPr lang="en-US" sz="1200">
                          <a:effectLst/>
                          <a:latin typeface="Arial" panose="020B0604020202020204" pitchFamily="34" charset="0"/>
                          <a:cs typeface="Arial" panose="020B0604020202020204" pitchFamily="34" charset="0"/>
                        </a:rPr>
                        <a:t>Free</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514874">
                <a:tc>
                  <a:txBody>
                    <a:bodyPr/>
                    <a:lstStyle/>
                    <a:p>
                      <a:pPr marL="330835" marR="577215" algn="ctr">
                        <a:lnSpc>
                          <a:spcPts val="1350"/>
                        </a:lnSpc>
                        <a:spcBef>
                          <a:spcPts val="0"/>
                        </a:spcBef>
                        <a:spcAft>
                          <a:spcPts val="0"/>
                        </a:spcAft>
                      </a:pPr>
                      <a:r>
                        <a:rPr lang="en-US" sz="1200">
                          <a:effectLst/>
                          <a:latin typeface="Arial" panose="020B0604020202020204" pitchFamily="34" charset="0"/>
                          <a:cs typeface="Arial" panose="020B0604020202020204" pitchFamily="34" charset="0"/>
                        </a:rPr>
                        <a:t>MySQL</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628650" marR="1037590" algn="ctr">
                        <a:lnSpc>
                          <a:spcPts val="1350"/>
                        </a:lnSpc>
                        <a:spcBef>
                          <a:spcPts val="0"/>
                        </a:spcBef>
                        <a:spcAft>
                          <a:spcPts val="0"/>
                        </a:spcAft>
                      </a:pPr>
                      <a:r>
                        <a:rPr lang="en-US" sz="1200">
                          <a:effectLst/>
                          <a:latin typeface="Arial" panose="020B0604020202020204" pitchFamily="34" charset="0"/>
                          <a:cs typeface="Arial" panose="020B0604020202020204" pitchFamily="34" charset="0"/>
                        </a:rPr>
                        <a:t>Free</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514874">
                <a:tc>
                  <a:txBody>
                    <a:bodyPr/>
                    <a:lstStyle/>
                    <a:p>
                      <a:pPr marL="228600" marR="387985" indent="102235">
                        <a:lnSpc>
                          <a:spcPts val="1350"/>
                        </a:lnSpc>
                        <a:spcBef>
                          <a:spcPts val="0"/>
                        </a:spcBef>
                        <a:spcAft>
                          <a:spcPts val="0"/>
                        </a:spcAft>
                      </a:pPr>
                      <a:r>
                        <a:rPr lang="en-US" sz="1200" dirty="0">
                          <a:effectLst/>
                          <a:latin typeface="Arial" panose="020B0604020202020204" pitchFamily="34" charset="0"/>
                          <a:cs typeface="Arial" panose="020B0604020202020204" pitchFamily="34" charset="0"/>
                        </a:rPr>
                        <a:t>          </a:t>
                      </a:r>
                      <a:r>
                        <a:rPr lang="en-US" sz="1200" dirty="0" smtClean="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Notepad++</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628650" marR="1037590" algn="ctr">
                        <a:lnSpc>
                          <a:spcPts val="1365"/>
                        </a:lnSpc>
                        <a:spcBef>
                          <a:spcPts val="0"/>
                        </a:spcBef>
                        <a:spcAft>
                          <a:spcPts val="0"/>
                        </a:spcAft>
                      </a:pPr>
                      <a:r>
                        <a:rPr lang="en-US" sz="1200">
                          <a:effectLst/>
                          <a:latin typeface="Arial" panose="020B0604020202020204" pitchFamily="34" charset="0"/>
                          <a:cs typeface="Arial" panose="020B0604020202020204" pitchFamily="34" charset="0"/>
                        </a:rPr>
                        <a:t>Free</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514874">
                <a:tc>
                  <a:txBody>
                    <a:bodyPr/>
                    <a:lstStyle/>
                    <a:p>
                      <a:pPr marL="330835" marR="577215" algn="ctr">
                        <a:lnSpc>
                          <a:spcPts val="1350"/>
                        </a:lnSpc>
                        <a:spcBef>
                          <a:spcPts val="0"/>
                        </a:spcBef>
                        <a:spcAft>
                          <a:spcPts val="0"/>
                        </a:spcAft>
                      </a:pPr>
                      <a:r>
                        <a:rPr lang="en-US" sz="1200" dirty="0" smtClean="0">
                          <a:effectLst/>
                          <a:latin typeface="Arial" panose="020B0604020202020204" pitchFamily="34" charset="0"/>
                          <a:cs typeface="Arial" panose="020B0604020202020204" pitchFamily="34" charset="0"/>
                        </a:rPr>
                        <a:t>Total</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628650" marR="1037590" algn="ctr">
                        <a:lnSpc>
                          <a:spcPts val="1350"/>
                        </a:lnSpc>
                        <a:spcBef>
                          <a:spcPts val="0"/>
                        </a:spcBef>
                        <a:spcAft>
                          <a:spcPts val="0"/>
                        </a:spcAft>
                      </a:pPr>
                      <a:r>
                        <a:rPr lang="en-US" sz="1200" dirty="0" smtClean="0">
                          <a:effectLst/>
                          <a:latin typeface="Arial" panose="020B0604020202020204" pitchFamily="34" charset="0"/>
                          <a:cs typeface="Arial" panose="020B0604020202020204" pitchFamily="34" charset="0"/>
                        </a:rPr>
                        <a:t>8,500 </a:t>
                      </a:r>
                      <a:r>
                        <a:rPr lang="en-US" sz="1200" dirty="0">
                          <a:effectLst/>
                          <a:latin typeface="Arial" panose="020B0604020202020204" pitchFamily="34" charset="0"/>
                          <a:cs typeface="Arial" panose="020B0604020202020204" pitchFamily="34" charset="0"/>
                        </a:rPr>
                        <a:t>BDT</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bl>
          </a:graphicData>
        </a:graphic>
      </p:graphicFrame>
      <p:sp>
        <p:nvSpPr>
          <p:cNvPr id="4" name="Slide Number Placeholder 3"/>
          <p:cNvSpPr>
            <a:spLocks noGrp="1"/>
          </p:cNvSpPr>
          <p:nvPr>
            <p:ph type="sldNum" sz="quarter" idx="12"/>
          </p:nvPr>
        </p:nvSpPr>
        <p:spPr/>
        <p:txBody>
          <a:bodyPr/>
          <a:lstStyle/>
          <a:p>
            <a:fld id="{22BF248A-C4E0-46D1-BEAF-8015EBC07953}" type="slidenum">
              <a:rPr lang="en-US" smtClean="0"/>
              <a:t>24</a:t>
            </a:fld>
            <a:endParaRPr lang="en-US"/>
          </a:p>
        </p:txBody>
      </p:sp>
    </p:spTree>
    <p:extLst>
      <p:ext uri="{BB962C8B-B14F-4D97-AF65-F5344CB8AC3E}">
        <p14:creationId xmlns:p14="http://schemas.microsoft.com/office/powerpoint/2010/main" val="8558083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Cost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6824690"/>
              </p:ext>
            </p:extLst>
          </p:nvPr>
        </p:nvGraphicFramePr>
        <p:xfrm>
          <a:off x="1155700" y="2603500"/>
          <a:ext cx="8824914" cy="3449570"/>
        </p:xfrm>
        <a:graphic>
          <a:graphicData uri="http://schemas.openxmlformats.org/drawingml/2006/table">
            <a:tbl>
              <a:tblPr firstRow="1" bandRow="1">
                <a:tableStyleId>{93296810-A885-4BE3-A3E7-6D5BEEA58F35}</a:tableStyleId>
              </a:tblPr>
              <a:tblGrid>
                <a:gridCol w="4412457"/>
                <a:gridCol w="4412457"/>
              </a:tblGrid>
              <a:tr h="689914">
                <a:tc>
                  <a:txBody>
                    <a:bodyPr/>
                    <a:lstStyle/>
                    <a:p>
                      <a:pPr marL="445135" marR="0" indent="114300">
                        <a:lnSpc>
                          <a:spcPts val="1350"/>
                        </a:lnSpc>
                        <a:spcBef>
                          <a:spcPts val="0"/>
                        </a:spcBef>
                        <a:spcAft>
                          <a:spcPts val="0"/>
                        </a:spcAft>
                      </a:pPr>
                      <a:r>
                        <a:rPr lang="en-US" sz="1200" dirty="0">
                          <a:effectLst/>
                        </a:rPr>
                        <a:t>Name</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28650" marR="0">
                        <a:lnSpc>
                          <a:spcPts val="1350"/>
                        </a:lnSpc>
                        <a:spcBef>
                          <a:spcPts val="0"/>
                        </a:spcBef>
                        <a:spcAft>
                          <a:spcPts val="0"/>
                        </a:spcAft>
                      </a:pPr>
                      <a:r>
                        <a:rPr lang="en-US" sz="1200">
                          <a:effectLst/>
                        </a:rPr>
                        <a:t>Price (BDT)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689914">
                <a:tc>
                  <a:txBody>
                    <a:bodyPr/>
                    <a:lstStyle/>
                    <a:p>
                      <a:pPr marL="445135" marR="0" indent="114300">
                        <a:lnSpc>
                          <a:spcPts val="1350"/>
                        </a:lnSpc>
                        <a:spcBef>
                          <a:spcPts val="0"/>
                        </a:spcBef>
                        <a:spcAft>
                          <a:spcPts val="0"/>
                        </a:spcAft>
                      </a:pPr>
                      <a:r>
                        <a:rPr lang="en-US" sz="1200" dirty="0">
                          <a:effectLst/>
                        </a:rPr>
                        <a:t>Transport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28650" marR="0">
                        <a:lnSpc>
                          <a:spcPts val="1350"/>
                        </a:lnSpc>
                        <a:spcBef>
                          <a:spcPts val="0"/>
                        </a:spcBef>
                        <a:spcAft>
                          <a:spcPts val="0"/>
                        </a:spcAft>
                      </a:pPr>
                      <a:r>
                        <a:rPr lang="en-US" sz="1200">
                          <a:effectLst/>
                        </a:rPr>
                        <a:t>8000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689914">
                <a:tc>
                  <a:txBody>
                    <a:bodyPr/>
                    <a:lstStyle/>
                    <a:p>
                      <a:pPr marL="445135" marR="0" indent="114300">
                        <a:lnSpc>
                          <a:spcPts val="1350"/>
                        </a:lnSpc>
                        <a:spcBef>
                          <a:spcPts val="0"/>
                        </a:spcBef>
                        <a:spcAft>
                          <a:spcPts val="0"/>
                        </a:spcAft>
                      </a:pPr>
                      <a:r>
                        <a:rPr lang="en-US" sz="1200" dirty="0">
                          <a:effectLst/>
                        </a:rPr>
                        <a:t>Internet bill</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28650" marR="0">
                        <a:lnSpc>
                          <a:spcPts val="1350"/>
                        </a:lnSpc>
                        <a:spcBef>
                          <a:spcPts val="0"/>
                        </a:spcBef>
                        <a:spcAft>
                          <a:spcPts val="0"/>
                        </a:spcAft>
                      </a:pPr>
                      <a:r>
                        <a:rPr lang="en-US" sz="1200">
                          <a:effectLst/>
                        </a:rPr>
                        <a:t>2800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689914">
                <a:tc>
                  <a:txBody>
                    <a:bodyPr/>
                    <a:lstStyle/>
                    <a:p>
                      <a:pPr marL="445135" marR="0" indent="114300">
                        <a:lnSpc>
                          <a:spcPts val="1325"/>
                        </a:lnSpc>
                        <a:spcBef>
                          <a:spcPts val="0"/>
                        </a:spcBef>
                        <a:spcAft>
                          <a:spcPts val="0"/>
                        </a:spcAft>
                      </a:pPr>
                      <a:r>
                        <a:rPr lang="en-US" sz="1200">
                          <a:effectLst/>
                        </a:rPr>
                        <a:t>Other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28650" marR="0">
                        <a:lnSpc>
                          <a:spcPts val="1325"/>
                        </a:lnSpc>
                        <a:spcBef>
                          <a:spcPts val="0"/>
                        </a:spcBef>
                        <a:spcAft>
                          <a:spcPts val="0"/>
                        </a:spcAft>
                      </a:pPr>
                      <a:r>
                        <a:rPr lang="en-US" sz="1200">
                          <a:effectLst/>
                        </a:rPr>
                        <a:t>1500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689914">
                <a:tc>
                  <a:txBody>
                    <a:bodyPr/>
                    <a:lstStyle/>
                    <a:p>
                      <a:pPr marL="445135" marR="0" indent="114300">
                        <a:lnSpc>
                          <a:spcPts val="1355"/>
                        </a:lnSpc>
                        <a:spcBef>
                          <a:spcPts val="0"/>
                        </a:spcBef>
                        <a:spcAft>
                          <a:spcPts val="0"/>
                        </a:spcAft>
                      </a:pPr>
                      <a:r>
                        <a:rPr lang="en-US" sz="1200" dirty="0">
                          <a:effectLst/>
                        </a:rPr>
                        <a:t>Total</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28650" marR="0">
                        <a:lnSpc>
                          <a:spcPts val="1375"/>
                        </a:lnSpc>
                        <a:spcBef>
                          <a:spcPts val="0"/>
                        </a:spcBef>
                        <a:spcAft>
                          <a:spcPts val="0"/>
                        </a:spcAft>
                      </a:pPr>
                      <a:r>
                        <a:rPr lang="en-US" sz="1200" dirty="0" smtClean="0">
                          <a:effectLst/>
                        </a:rPr>
                        <a:t>12,300 </a:t>
                      </a:r>
                      <a:r>
                        <a:rPr lang="en-US" sz="1200" dirty="0">
                          <a:effectLst/>
                        </a:rPr>
                        <a:t>BDT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
        <p:nvSpPr>
          <p:cNvPr id="4" name="Slide Number Placeholder 3"/>
          <p:cNvSpPr>
            <a:spLocks noGrp="1"/>
          </p:cNvSpPr>
          <p:nvPr>
            <p:ph type="sldNum" sz="quarter" idx="12"/>
          </p:nvPr>
        </p:nvSpPr>
        <p:spPr/>
        <p:txBody>
          <a:bodyPr/>
          <a:lstStyle/>
          <a:p>
            <a:fld id="{22BF248A-C4E0-46D1-BEAF-8015EBC07953}" type="slidenum">
              <a:rPr lang="en-US" smtClean="0"/>
              <a:t>25</a:t>
            </a:fld>
            <a:endParaRPr lang="en-US"/>
          </a:p>
        </p:txBody>
      </p:sp>
    </p:spTree>
    <p:extLst>
      <p:ext uri="{BB962C8B-B14F-4D97-AF65-F5344CB8AC3E}">
        <p14:creationId xmlns:p14="http://schemas.microsoft.com/office/powerpoint/2010/main" val="203952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Cost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81547854"/>
              </p:ext>
            </p:extLst>
          </p:nvPr>
        </p:nvGraphicFramePr>
        <p:xfrm>
          <a:off x="1270863" y="2524258"/>
          <a:ext cx="8825661" cy="3208569"/>
        </p:xfrm>
        <a:graphic>
          <a:graphicData uri="http://schemas.openxmlformats.org/drawingml/2006/table">
            <a:tbl>
              <a:tblPr firstRow="1" bandRow="1">
                <a:tableStyleId>{93296810-A885-4BE3-A3E7-6D5BEEA58F35}</a:tableStyleId>
              </a:tblPr>
              <a:tblGrid>
                <a:gridCol w="2941887"/>
                <a:gridCol w="2941887"/>
                <a:gridCol w="2941887"/>
              </a:tblGrid>
              <a:tr h="6125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Name</a:t>
                      </a:r>
                    </a:p>
                    <a:p>
                      <a:endParaRPr lang="en-US" sz="1600" dirty="0"/>
                    </a:p>
                  </a:txBody>
                  <a:tcPr/>
                </a:tc>
                <a:tc>
                  <a:txBody>
                    <a:bodyPr/>
                    <a:lstStyle/>
                    <a:p>
                      <a:r>
                        <a:rPr lang="en-US" sz="1600" dirty="0" smtClean="0"/>
                        <a:t>Price</a:t>
                      </a:r>
                      <a:endParaRPr lang="en-US" sz="1600" dirty="0"/>
                    </a:p>
                  </a:txBody>
                  <a:tcPr/>
                </a:tc>
                <a:tc>
                  <a:txBody>
                    <a:bodyPr/>
                    <a:lstStyle/>
                    <a:p>
                      <a:r>
                        <a:rPr lang="en-US" sz="1600" dirty="0" smtClean="0"/>
                        <a:t>Total</a:t>
                      </a:r>
                      <a:endParaRPr lang="en-US" sz="1600" dirty="0"/>
                    </a:p>
                  </a:txBody>
                  <a:tcPr/>
                </a:tc>
              </a:tr>
              <a:tr h="612575">
                <a:tc>
                  <a:txBody>
                    <a:bodyPr/>
                    <a:lstStyle/>
                    <a:p>
                      <a:r>
                        <a:rPr lang="en-US" sz="1200" dirty="0" smtClean="0">
                          <a:latin typeface="Arial" panose="020B0604020202020204" pitchFamily="34" charset="0"/>
                          <a:cs typeface="Arial" panose="020B0604020202020204" pitchFamily="34" charset="0"/>
                        </a:rPr>
                        <a:t>Personnel cost</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effectLst/>
                          <a:latin typeface="Arial" panose="020B0604020202020204" pitchFamily="34" charset="0"/>
                          <a:cs typeface="Arial" panose="020B0604020202020204" pitchFamily="34" charset="0"/>
                        </a:rPr>
                        <a:t> 100,000 BDT</a:t>
                      </a:r>
                      <a:endParaRPr lang="en-US" sz="1200" dirty="0">
                        <a:latin typeface="Arial" panose="020B0604020202020204" pitchFamily="34" charset="0"/>
                        <a:cs typeface="Arial" panose="020B0604020202020204" pitchFamily="34" charset="0"/>
                      </a:endParaRPr>
                    </a:p>
                  </a:txBody>
                  <a:tcPr/>
                </a:tc>
                <a:tc>
                  <a:txBody>
                    <a:bodyPr/>
                    <a:lstStyle/>
                    <a:p>
                      <a:endParaRPr lang="en-US" sz="1200" dirty="0">
                        <a:latin typeface="Arial" panose="020B0604020202020204" pitchFamily="34" charset="0"/>
                        <a:cs typeface="Arial" panose="020B0604020202020204" pitchFamily="34" charset="0"/>
                      </a:endParaRPr>
                    </a:p>
                  </a:txBody>
                  <a:tcPr/>
                </a:tc>
              </a:tr>
              <a:tr h="612594">
                <a:tc>
                  <a:txBody>
                    <a:bodyPr/>
                    <a:lstStyle/>
                    <a:p>
                      <a:r>
                        <a:rPr lang="en-US" sz="1200" dirty="0" smtClean="0">
                          <a:effectLst/>
                          <a:latin typeface="Arial" panose="020B0604020202020204" pitchFamily="34" charset="0"/>
                          <a:cs typeface="Arial" panose="020B0604020202020204" pitchFamily="34" charset="0"/>
                        </a:rPr>
                        <a:t>Hardware Cost </a:t>
                      </a:r>
                      <a:endParaRPr lang="en-US" sz="12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effectLst/>
                          <a:latin typeface="Arial" panose="020B0604020202020204" pitchFamily="34" charset="0"/>
                          <a:cs typeface="Arial" panose="020B0604020202020204" pitchFamily="34" charset="0"/>
                        </a:rPr>
                        <a:t>28,600 BDT</a:t>
                      </a:r>
                    </a:p>
                    <a:p>
                      <a:endParaRPr lang="en-US" sz="12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effectLst/>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effectLst/>
                          <a:latin typeface="Arial" panose="020B0604020202020204" pitchFamily="34" charset="0"/>
                          <a:cs typeface="Arial" panose="020B0604020202020204" pitchFamily="34" charset="0"/>
                        </a:rPr>
                        <a:t>149,400 </a:t>
                      </a:r>
                      <a:r>
                        <a:rPr lang="en-US" sz="1200" dirty="0" smtClean="0">
                          <a:effectLst/>
                          <a:latin typeface="Arial" panose="020B0604020202020204" pitchFamily="34" charset="0"/>
                          <a:cs typeface="Arial" panose="020B0604020202020204" pitchFamily="34" charset="0"/>
                        </a:rPr>
                        <a:t>BDT</a:t>
                      </a:r>
                    </a:p>
                    <a:p>
                      <a:endParaRPr lang="en-US" sz="1200" dirty="0">
                        <a:latin typeface="Arial" panose="020B0604020202020204" pitchFamily="34" charset="0"/>
                        <a:cs typeface="Arial" panose="020B0604020202020204" pitchFamily="34" charset="0"/>
                      </a:endParaRPr>
                    </a:p>
                  </a:txBody>
                  <a:tcPr/>
                </a:tc>
              </a:tr>
              <a:tr h="712255">
                <a:tc>
                  <a:txBody>
                    <a:bodyPr/>
                    <a:lstStyle/>
                    <a:p>
                      <a:r>
                        <a:rPr lang="en-US" sz="1200" dirty="0" smtClean="0">
                          <a:effectLst/>
                          <a:latin typeface="Arial" panose="020B0604020202020204" pitchFamily="34" charset="0"/>
                          <a:cs typeface="Arial" panose="020B0604020202020204" pitchFamily="34" charset="0"/>
                        </a:rPr>
                        <a:t>Software Cost </a:t>
                      </a:r>
                      <a:endParaRPr lang="en-US" sz="12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effectLst/>
                          <a:latin typeface="Arial" panose="020B0604020202020204" pitchFamily="34" charset="0"/>
                          <a:cs typeface="Arial" panose="020B0604020202020204" pitchFamily="34" charset="0"/>
                        </a:rPr>
                        <a:t>8,500 BDT</a:t>
                      </a:r>
                    </a:p>
                    <a:p>
                      <a:endParaRPr lang="en-US" sz="1200" dirty="0">
                        <a:latin typeface="Arial" panose="020B0604020202020204" pitchFamily="34" charset="0"/>
                        <a:cs typeface="Arial" panose="020B0604020202020204" pitchFamily="34" charset="0"/>
                      </a:endParaRPr>
                    </a:p>
                  </a:txBody>
                  <a:tcPr/>
                </a:tc>
                <a:tc>
                  <a:txBody>
                    <a:bodyPr/>
                    <a:lstStyle/>
                    <a:p>
                      <a:endParaRPr lang="en-US" sz="1200" dirty="0">
                        <a:latin typeface="Arial" panose="020B0604020202020204" pitchFamily="34" charset="0"/>
                        <a:cs typeface="Arial" panose="020B0604020202020204" pitchFamily="34" charset="0"/>
                      </a:endParaRPr>
                    </a:p>
                  </a:txBody>
                  <a:tcPr/>
                </a:tc>
              </a:tr>
              <a:tr h="631065">
                <a:tc>
                  <a:txBody>
                    <a:bodyPr/>
                    <a:lstStyle/>
                    <a:p>
                      <a:pPr marL="233045" marR="0">
                        <a:spcBef>
                          <a:spcPts val="195"/>
                        </a:spcBef>
                        <a:spcAft>
                          <a:spcPts val="0"/>
                        </a:spcAft>
                      </a:pPr>
                      <a:r>
                        <a:rPr lang="en-US" sz="1200" dirty="0" smtClean="0">
                          <a:effectLst/>
                          <a:latin typeface="Arial" panose="020B0604020202020204" pitchFamily="34" charset="0"/>
                          <a:cs typeface="Arial" panose="020B0604020202020204" pitchFamily="34" charset="0"/>
                        </a:rPr>
                        <a:t>Other</a:t>
                      </a:r>
                    </a:p>
                    <a:p>
                      <a:endParaRPr lang="en-US" sz="12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effectLst/>
                          <a:latin typeface="Arial" panose="020B0604020202020204" pitchFamily="34" charset="0"/>
                          <a:cs typeface="Arial" panose="020B0604020202020204" pitchFamily="34" charset="0"/>
                        </a:rPr>
                        <a:t>12,300 BDT</a:t>
                      </a:r>
                    </a:p>
                    <a:p>
                      <a:endParaRPr lang="en-US" sz="1200" dirty="0">
                        <a:latin typeface="Arial" panose="020B0604020202020204" pitchFamily="34" charset="0"/>
                        <a:cs typeface="Arial" panose="020B0604020202020204" pitchFamily="34" charset="0"/>
                      </a:endParaRPr>
                    </a:p>
                  </a:txBody>
                  <a:tcPr/>
                </a:tc>
                <a:tc>
                  <a:txBody>
                    <a:bodyPr/>
                    <a:lstStyle/>
                    <a:p>
                      <a:endParaRPr lang="en-US" sz="1200" dirty="0">
                        <a:latin typeface="Arial" panose="020B0604020202020204" pitchFamily="34" charset="0"/>
                        <a:cs typeface="Arial" panose="020B0604020202020204" pitchFamily="34" charset="0"/>
                      </a:endParaRPr>
                    </a:p>
                  </a:txBody>
                  <a:tcPr/>
                </a:tc>
              </a:tr>
            </a:tbl>
          </a:graphicData>
        </a:graphic>
      </p:graphicFrame>
      <p:sp>
        <p:nvSpPr>
          <p:cNvPr id="4" name="Slide Number Placeholder 3"/>
          <p:cNvSpPr>
            <a:spLocks noGrp="1"/>
          </p:cNvSpPr>
          <p:nvPr>
            <p:ph type="sldNum" sz="quarter" idx="12"/>
          </p:nvPr>
        </p:nvSpPr>
        <p:spPr/>
        <p:txBody>
          <a:bodyPr/>
          <a:lstStyle/>
          <a:p>
            <a:fld id="{22BF248A-C4E0-46D1-BEAF-8015EBC07953}" type="slidenum">
              <a:rPr lang="en-US" smtClean="0"/>
              <a:t>26</a:t>
            </a:fld>
            <a:endParaRPr lang="en-US"/>
          </a:p>
        </p:txBody>
      </p:sp>
    </p:spTree>
    <p:extLst>
      <p:ext uri="{BB962C8B-B14F-4D97-AF65-F5344CB8AC3E}">
        <p14:creationId xmlns:p14="http://schemas.microsoft.com/office/powerpoint/2010/main" val="32942204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Risk Management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b="1" dirty="0">
                <a:solidFill>
                  <a:schemeClr val="tx1"/>
                </a:solidFill>
                <a:latin typeface="Baskerville Old Face" pitchFamily="18" charset="0"/>
              </a:rPr>
              <a:t>The RMMM Plan</a:t>
            </a:r>
          </a:p>
          <a:p>
            <a:pPr marL="0" indent="0" algn="just">
              <a:lnSpc>
                <a:spcPct val="150000"/>
              </a:lnSpc>
              <a:buNone/>
            </a:pPr>
            <a:r>
              <a:rPr lang="en-US" sz="2000" b="1" dirty="0">
                <a:solidFill>
                  <a:schemeClr val="tx1"/>
                </a:solidFill>
                <a:latin typeface="Times New Roman" panose="02020603050405020304" pitchFamily="18" charset="0"/>
                <a:cs typeface="Times New Roman" panose="02020603050405020304" pitchFamily="18" charset="0"/>
              </a:rPr>
              <a:t>Risk Mitigation: </a:t>
            </a:r>
            <a:r>
              <a:rPr lang="en-US" sz="2000" dirty="0">
                <a:solidFill>
                  <a:schemeClr val="tx1"/>
                </a:solidFill>
                <a:latin typeface="Times New Roman" panose="02020603050405020304" pitchFamily="18" charset="0"/>
                <a:cs typeface="Times New Roman" panose="02020603050405020304" pitchFamily="18" charset="0"/>
              </a:rPr>
              <a:t>Proactive planning for risk avoidance. </a:t>
            </a:r>
          </a:p>
          <a:p>
            <a:pPr marL="0" indent="0" algn="just">
              <a:lnSpc>
                <a:spcPct val="150000"/>
              </a:lnSpc>
              <a:buNone/>
            </a:pPr>
            <a:r>
              <a:rPr lang="en-US" sz="2000" b="1" dirty="0">
                <a:solidFill>
                  <a:schemeClr val="tx1"/>
                </a:solidFill>
                <a:latin typeface="Times New Roman" panose="02020603050405020304" pitchFamily="18" charset="0"/>
                <a:cs typeface="Times New Roman" panose="02020603050405020304" pitchFamily="18" charset="0"/>
              </a:rPr>
              <a:t>Risk Monitoring: </a:t>
            </a:r>
            <a:r>
              <a:rPr lang="en-US" sz="2000" dirty="0">
                <a:solidFill>
                  <a:schemeClr val="tx1"/>
                </a:solidFill>
                <a:latin typeface="Times New Roman" panose="02020603050405020304" pitchFamily="18" charset="0"/>
                <a:cs typeface="Times New Roman" panose="02020603050405020304" pitchFamily="18" charset="0"/>
              </a:rPr>
              <a:t>Assessing whether predicted risks occur or not, ensuring preventive steps are being properly applied, collect information for future risk analysis, attempt to determine which risks caused which problem. </a:t>
            </a:r>
          </a:p>
          <a:p>
            <a:pPr marL="0" indent="0" algn="just">
              <a:lnSpc>
                <a:spcPct val="150000"/>
              </a:lnSpc>
              <a:buNone/>
            </a:pPr>
            <a:r>
              <a:rPr lang="en-US" sz="2000" b="1" dirty="0">
                <a:solidFill>
                  <a:schemeClr val="tx1"/>
                </a:solidFill>
                <a:latin typeface="Times New Roman" panose="02020603050405020304" pitchFamily="18" charset="0"/>
                <a:cs typeface="Times New Roman" panose="02020603050405020304" pitchFamily="18" charset="0"/>
              </a:rPr>
              <a:t>Risk Management: </a:t>
            </a:r>
            <a:r>
              <a:rPr lang="en-US" sz="2000" dirty="0">
                <a:solidFill>
                  <a:schemeClr val="tx1"/>
                </a:solidFill>
                <a:latin typeface="Times New Roman" panose="02020603050405020304" pitchFamily="18" charset="0"/>
                <a:cs typeface="Times New Roman" panose="02020603050405020304" pitchFamily="18" charset="0"/>
              </a:rPr>
              <a:t>Actions to be taken in the event that mitigation steps have failed and the risk has become a live problem. </a:t>
            </a:r>
          </a:p>
          <a:p>
            <a:endParaRPr lang="en-US" dirty="0"/>
          </a:p>
        </p:txBody>
      </p:sp>
      <p:sp>
        <p:nvSpPr>
          <p:cNvPr id="4" name="Slide Number Placeholder 3"/>
          <p:cNvSpPr>
            <a:spLocks noGrp="1"/>
          </p:cNvSpPr>
          <p:nvPr>
            <p:ph type="sldNum" sz="quarter" idx="12"/>
          </p:nvPr>
        </p:nvSpPr>
        <p:spPr/>
        <p:txBody>
          <a:bodyPr/>
          <a:lstStyle/>
          <a:p>
            <a:fld id="{22BF248A-C4E0-46D1-BEAF-8015EBC07953}" type="slidenum">
              <a:rPr lang="en-US" smtClean="0"/>
              <a:t>27</a:t>
            </a:fld>
            <a:endParaRPr lang="en-US"/>
          </a:p>
        </p:txBody>
      </p:sp>
    </p:spTree>
    <p:extLst>
      <p:ext uri="{BB962C8B-B14F-4D97-AF65-F5344CB8AC3E}">
        <p14:creationId xmlns:p14="http://schemas.microsoft.com/office/powerpoint/2010/main" val="14370595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1837" y="1932308"/>
            <a:ext cx="8825658" cy="1751050"/>
          </a:xfrm>
        </p:spPr>
        <p:txBody>
          <a:bodyPr/>
          <a:lstStyle/>
          <a:p>
            <a:r>
              <a:rPr lang="en-US" dirty="0"/>
              <a:t>Analysis and Designing</a:t>
            </a:r>
          </a:p>
        </p:txBody>
      </p:sp>
      <p:sp>
        <p:nvSpPr>
          <p:cNvPr id="4" name="Slide Number Placeholder 3"/>
          <p:cNvSpPr>
            <a:spLocks noGrp="1"/>
          </p:cNvSpPr>
          <p:nvPr>
            <p:ph type="sldNum" sz="quarter" idx="12"/>
          </p:nvPr>
        </p:nvSpPr>
        <p:spPr/>
        <p:txBody>
          <a:bodyPr/>
          <a:lstStyle/>
          <a:p>
            <a:fld id="{22BF248A-C4E0-46D1-BEAF-8015EBC07953}" type="slidenum">
              <a:rPr lang="en-US" smtClean="0"/>
              <a:t>28</a:t>
            </a:fld>
            <a:endParaRPr lang="en-US"/>
          </a:p>
        </p:txBody>
      </p:sp>
    </p:spTree>
    <p:extLst>
      <p:ext uri="{BB962C8B-B14F-4D97-AF65-F5344CB8AC3E}">
        <p14:creationId xmlns:p14="http://schemas.microsoft.com/office/powerpoint/2010/main" val="4252199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 </a:t>
            </a:r>
            <a:r>
              <a:rPr lang="en-US" dirty="0" smtClean="0"/>
              <a:t>for Admin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3870" y="2266950"/>
            <a:ext cx="7428573" cy="4591050"/>
          </a:xfrm>
        </p:spPr>
      </p:pic>
      <p:sp>
        <p:nvSpPr>
          <p:cNvPr id="4" name="Slide Number Placeholder 3"/>
          <p:cNvSpPr>
            <a:spLocks noGrp="1"/>
          </p:cNvSpPr>
          <p:nvPr>
            <p:ph type="sldNum" sz="quarter" idx="12"/>
          </p:nvPr>
        </p:nvSpPr>
        <p:spPr/>
        <p:txBody>
          <a:bodyPr/>
          <a:lstStyle/>
          <a:p>
            <a:fld id="{22BF248A-C4E0-46D1-BEAF-8015EBC07953}" type="slidenum">
              <a:rPr lang="en-US" smtClean="0"/>
              <a:t>29</a:t>
            </a:fld>
            <a:endParaRPr lang="en-US"/>
          </a:p>
        </p:txBody>
      </p:sp>
    </p:spTree>
    <p:extLst>
      <p:ext uri="{BB962C8B-B14F-4D97-AF65-F5344CB8AC3E}">
        <p14:creationId xmlns:p14="http://schemas.microsoft.com/office/powerpoint/2010/main" val="2711833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Introduction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54954" y="2603500"/>
            <a:ext cx="9920877" cy="3416300"/>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Development of Online Hotel Booking System is website project developed for Kodeeo </a:t>
            </a:r>
            <a:r>
              <a:rPr lang="en-US" sz="2000" dirty="0" smtClean="0">
                <a:latin typeface="Times New Roman" panose="02020603050405020304" pitchFamily="18" charset="0"/>
                <a:cs typeface="Times New Roman" panose="02020603050405020304" pitchFamily="18" charset="0"/>
              </a:rPr>
              <a:t>Limited. Online </a:t>
            </a:r>
            <a:r>
              <a:rPr lang="en-US" sz="2000" dirty="0">
                <a:latin typeface="Times New Roman" panose="02020603050405020304" pitchFamily="18" charset="0"/>
                <a:cs typeface="Times New Roman" panose="02020603050405020304" pitchFamily="18" charset="0"/>
              </a:rPr>
              <a:t>is a Web-based application that allows individuals too conveniently and securely access the web as online through any Web-connected device, such as a computer, laptop, Smartphone or tablet.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hotel booking system is a software application that is implemented by hotels to allow guests to create secure online bookings. Through this system guests can book their room through online</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can make their payment. Guest can see all the rooms with their pictures then they can choose their desired rooms</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22BF248A-C4E0-46D1-BEAF-8015EBC07953}" type="slidenum">
              <a:rPr lang="en-US" smtClean="0"/>
              <a:t>3</a:t>
            </a:fld>
            <a:endParaRPr lang="en-US"/>
          </a:p>
        </p:txBody>
      </p:sp>
    </p:spTree>
    <p:extLst>
      <p:ext uri="{BB962C8B-B14F-4D97-AF65-F5344CB8AC3E}">
        <p14:creationId xmlns:p14="http://schemas.microsoft.com/office/powerpoint/2010/main" val="37660580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a:t>
            </a:r>
            <a:r>
              <a:rPr lang="en-US" smtClean="0"/>
              <a:t>for User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1666" y="2279650"/>
            <a:ext cx="4752980" cy="4578350"/>
          </a:xfrm>
        </p:spPr>
      </p:pic>
      <p:sp>
        <p:nvSpPr>
          <p:cNvPr id="4" name="Slide Number Placeholder 3"/>
          <p:cNvSpPr>
            <a:spLocks noGrp="1"/>
          </p:cNvSpPr>
          <p:nvPr>
            <p:ph type="sldNum" sz="quarter" idx="12"/>
          </p:nvPr>
        </p:nvSpPr>
        <p:spPr/>
        <p:txBody>
          <a:bodyPr/>
          <a:lstStyle/>
          <a:p>
            <a:fld id="{22BF248A-C4E0-46D1-BEAF-8015EBC07953}" type="slidenum">
              <a:rPr lang="en-US" smtClean="0"/>
              <a:t>30</a:t>
            </a:fld>
            <a:endParaRPr lang="en-US"/>
          </a:p>
        </p:txBody>
      </p:sp>
    </p:spTree>
    <p:extLst>
      <p:ext uri="{BB962C8B-B14F-4D97-AF65-F5344CB8AC3E}">
        <p14:creationId xmlns:p14="http://schemas.microsoft.com/office/powerpoint/2010/main" val="26096281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8446" y="2241550"/>
            <a:ext cx="7226521" cy="4616450"/>
          </a:xfrm>
        </p:spPr>
      </p:pic>
      <p:sp>
        <p:nvSpPr>
          <p:cNvPr id="4" name="Slide Number Placeholder 3"/>
          <p:cNvSpPr>
            <a:spLocks noGrp="1"/>
          </p:cNvSpPr>
          <p:nvPr>
            <p:ph type="sldNum" sz="quarter" idx="12"/>
          </p:nvPr>
        </p:nvSpPr>
        <p:spPr/>
        <p:txBody>
          <a:bodyPr/>
          <a:lstStyle/>
          <a:p>
            <a:fld id="{22BF248A-C4E0-46D1-BEAF-8015EBC07953}" type="slidenum">
              <a:rPr lang="en-US" smtClean="0"/>
              <a:t>31</a:t>
            </a:fld>
            <a:endParaRPr lang="en-US"/>
          </a:p>
        </p:txBody>
      </p:sp>
      <p:sp>
        <p:nvSpPr>
          <p:cNvPr id="6" name="Rectangle 5"/>
          <p:cNvSpPr/>
          <p:nvPr/>
        </p:nvSpPr>
        <p:spPr>
          <a:xfrm>
            <a:off x="3335628" y="5982185"/>
            <a:ext cx="5512158" cy="369332"/>
          </a:xfrm>
          <a:prstGeom prst="rect">
            <a:avLst/>
          </a:prstGeom>
        </p:spPr>
        <p:txBody>
          <a:bodyPr wrap="square">
            <a:spAutoFit/>
          </a:bodyPr>
          <a:lstStyle/>
          <a:p>
            <a:pPr marR="0" lvl="2">
              <a:spcBef>
                <a:spcPts val="1260"/>
              </a:spcBef>
              <a:spcAft>
                <a:spcPts val="0"/>
              </a:spcAft>
              <a:tabLst>
                <a:tab pos="1283335" algn="l"/>
                <a:tab pos="1283970" algn="l"/>
              </a:tabLst>
            </a:pPr>
            <a:r>
              <a:rPr lang="en-US" b="1" spc="-10" dirty="0" smtClean="0">
                <a:latin typeface="Times New Roman" panose="02020603050405020304" pitchFamily="18" charset="0"/>
                <a:ea typeface="Times New Roman" panose="02020603050405020304" pitchFamily="18" charset="0"/>
              </a:rPr>
              <a:t>Figure: </a:t>
            </a:r>
            <a:r>
              <a:rPr lang="en-US" b="1" spc="-10" dirty="0" smtClean="0">
                <a:latin typeface="Times New Roman" panose="02020603050405020304" pitchFamily="18" charset="0"/>
                <a:ea typeface="Times New Roman" panose="02020603050405020304" pitchFamily="18" charset="0"/>
              </a:rPr>
              <a:t>Context </a:t>
            </a:r>
            <a:r>
              <a:rPr lang="en-US" b="1" spc="-10" dirty="0">
                <a:latin typeface="Times New Roman" panose="02020603050405020304" pitchFamily="18" charset="0"/>
                <a:ea typeface="Times New Roman" panose="02020603050405020304" pitchFamily="18" charset="0"/>
              </a:rPr>
              <a:t>Level Diagram</a:t>
            </a:r>
            <a:endParaRPr lang="en-US" b="1" spc="-1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514155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1 DFD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4413" y="515156"/>
            <a:ext cx="5427163" cy="6342314"/>
          </a:xfrm>
        </p:spPr>
      </p:pic>
      <p:sp>
        <p:nvSpPr>
          <p:cNvPr id="4" name="Slide Number Placeholder 3"/>
          <p:cNvSpPr>
            <a:spLocks noGrp="1"/>
          </p:cNvSpPr>
          <p:nvPr>
            <p:ph type="sldNum" sz="quarter" idx="12"/>
          </p:nvPr>
        </p:nvSpPr>
        <p:spPr/>
        <p:txBody>
          <a:bodyPr/>
          <a:lstStyle/>
          <a:p>
            <a:fld id="{22BF248A-C4E0-46D1-BEAF-8015EBC07953}" type="slidenum">
              <a:rPr lang="en-US" smtClean="0"/>
              <a:t>32</a:t>
            </a:fld>
            <a:endParaRPr lang="en-US"/>
          </a:p>
        </p:txBody>
      </p:sp>
      <p:sp>
        <p:nvSpPr>
          <p:cNvPr id="6" name="Rectangle 5"/>
          <p:cNvSpPr/>
          <p:nvPr/>
        </p:nvSpPr>
        <p:spPr>
          <a:xfrm>
            <a:off x="6607999" y="6488138"/>
            <a:ext cx="3168496" cy="369332"/>
          </a:xfrm>
          <a:prstGeom prst="rect">
            <a:avLst/>
          </a:prstGeom>
        </p:spPr>
        <p:txBody>
          <a:bodyPr wrap="none">
            <a:spAutoFit/>
          </a:bodyPr>
          <a:lstStyle/>
          <a:p>
            <a:pPr marR="0" lvl="2">
              <a:spcBef>
                <a:spcPts val="1260"/>
              </a:spcBef>
              <a:spcAft>
                <a:spcPts val="0"/>
              </a:spcAft>
              <a:tabLst>
                <a:tab pos="1283335" algn="l"/>
                <a:tab pos="1283970" algn="l"/>
              </a:tabLst>
            </a:pPr>
            <a:r>
              <a:rPr lang="en-US" b="1" spc="-10" dirty="0">
                <a:latin typeface="Times New Roman" panose="02020603050405020304" pitchFamily="18" charset="0"/>
                <a:ea typeface="Times New Roman" panose="02020603050405020304" pitchFamily="18" charset="0"/>
              </a:rPr>
              <a:t>Figure: </a:t>
            </a:r>
            <a:r>
              <a:rPr lang="en-US" b="1" spc="-10" dirty="0" smtClean="0">
                <a:latin typeface="Times New Roman" panose="02020603050405020304" pitchFamily="18" charset="0"/>
                <a:ea typeface="Times New Roman" panose="02020603050405020304" pitchFamily="18" charset="0"/>
              </a:rPr>
              <a:t>Level 1 DFD</a:t>
            </a:r>
            <a:endParaRPr lang="en-US" b="1" spc="-1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036655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Data </a:t>
            </a:r>
            <a:r>
              <a:rPr lang="en-US" dirty="0"/>
              <a:t>Flow Diagram</a:t>
            </a:r>
            <a:br>
              <a:rPr lang="en-US" dirty="0"/>
            </a:br>
            <a:endParaRPr lang="en-US" dirty="0"/>
          </a:p>
        </p:txBody>
      </p:sp>
      <p:sp>
        <p:nvSpPr>
          <p:cNvPr id="4" name="Slide Number Placeholder 3"/>
          <p:cNvSpPr>
            <a:spLocks noGrp="1"/>
          </p:cNvSpPr>
          <p:nvPr>
            <p:ph type="sldNum" sz="quarter" idx="12"/>
          </p:nvPr>
        </p:nvSpPr>
        <p:spPr/>
        <p:txBody>
          <a:bodyPr/>
          <a:lstStyle/>
          <a:p>
            <a:fld id="{22BF248A-C4E0-46D1-BEAF-8015EBC07953}" type="slidenum">
              <a:rPr lang="en-US" smtClean="0"/>
              <a:t>33</a:t>
            </a:fld>
            <a:endParaRPr lang="en-US"/>
          </a:p>
        </p:txBody>
      </p:sp>
      <p:pic>
        <p:nvPicPr>
          <p:cNvPr id="5" name="image34.jpeg"/>
          <p:cNvPicPr>
            <a:picLocks noGrp="1"/>
          </p:cNvPicPr>
          <p:nvPr>
            <p:ph idx="1"/>
          </p:nvPr>
        </p:nvPicPr>
        <p:blipFill>
          <a:blip r:embed="rId2" cstate="print"/>
          <a:stretch>
            <a:fillRect/>
          </a:stretch>
        </p:blipFill>
        <p:spPr>
          <a:xfrm>
            <a:off x="1155700" y="2343955"/>
            <a:ext cx="9095883" cy="4172755"/>
          </a:xfrm>
          <a:prstGeom prst="rect">
            <a:avLst/>
          </a:prstGeom>
        </p:spPr>
      </p:pic>
      <p:sp>
        <p:nvSpPr>
          <p:cNvPr id="6" name="Rectangle 5"/>
          <p:cNvSpPr/>
          <p:nvPr/>
        </p:nvSpPr>
        <p:spPr>
          <a:xfrm>
            <a:off x="2963224" y="6488668"/>
            <a:ext cx="5704257" cy="369332"/>
          </a:xfrm>
          <a:prstGeom prst="rect">
            <a:avLst/>
          </a:prstGeom>
        </p:spPr>
        <p:txBody>
          <a:bodyPr wrap="square">
            <a:spAutoFit/>
          </a:bodyPr>
          <a:lstStyle/>
          <a:p>
            <a:pPr marL="1795145" marR="0">
              <a:spcBef>
                <a:spcPts val="0"/>
              </a:spcBef>
              <a:spcAft>
                <a:spcPts val="0"/>
              </a:spcAft>
            </a:pPr>
            <a:r>
              <a:rPr lang="en-US" b="1" dirty="0" smtClean="0">
                <a:latin typeface="Times New Roman" panose="02020603050405020304" pitchFamily="18" charset="0"/>
                <a:ea typeface="Times New Roman" panose="02020603050405020304" pitchFamily="18" charset="0"/>
              </a:rPr>
              <a:t>Figure:  </a:t>
            </a:r>
            <a:r>
              <a:rPr lang="en-US" b="1" dirty="0">
                <a:latin typeface="Times New Roman" panose="02020603050405020304" pitchFamily="18" charset="0"/>
                <a:ea typeface="Times New Roman" panose="02020603050405020304" pitchFamily="18" charset="0"/>
              </a:rPr>
              <a:t>level 2 process 1</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574623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046" y="2436075"/>
            <a:ext cx="7843233" cy="3416300"/>
          </a:xfrm>
        </p:spPr>
      </p:pic>
      <p:sp>
        <p:nvSpPr>
          <p:cNvPr id="4" name="Slide Number Placeholder 3"/>
          <p:cNvSpPr>
            <a:spLocks noGrp="1"/>
          </p:cNvSpPr>
          <p:nvPr>
            <p:ph type="sldNum" sz="quarter" idx="12"/>
          </p:nvPr>
        </p:nvSpPr>
        <p:spPr/>
        <p:txBody>
          <a:bodyPr/>
          <a:lstStyle/>
          <a:p>
            <a:fld id="{22BF248A-C4E0-46D1-BEAF-8015EBC07953}" type="slidenum">
              <a:rPr lang="en-US" smtClean="0"/>
              <a:t>34</a:t>
            </a:fld>
            <a:endParaRPr lang="en-US"/>
          </a:p>
        </p:txBody>
      </p:sp>
      <p:sp>
        <p:nvSpPr>
          <p:cNvPr id="6" name="Rectangle 5"/>
          <p:cNvSpPr/>
          <p:nvPr/>
        </p:nvSpPr>
        <p:spPr>
          <a:xfrm>
            <a:off x="2789177" y="6142080"/>
            <a:ext cx="4503156" cy="369332"/>
          </a:xfrm>
          <a:prstGeom prst="rect">
            <a:avLst/>
          </a:prstGeom>
        </p:spPr>
        <p:txBody>
          <a:bodyPr wrap="none">
            <a:spAutoFit/>
          </a:bodyPr>
          <a:lstStyle/>
          <a:p>
            <a:pPr marL="1859280" marR="0">
              <a:spcBef>
                <a:spcPts val="0"/>
              </a:spcBef>
              <a:spcAft>
                <a:spcPts val="0"/>
              </a:spcAft>
            </a:pPr>
            <a:r>
              <a:rPr lang="en-US" b="1" dirty="0" smtClean="0">
                <a:latin typeface="Times New Roman" panose="02020603050405020304" pitchFamily="18" charset="0"/>
                <a:ea typeface="Times New Roman" panose="02020603050405020304" pitchFamily="18" charset="0"/>
              </a:rPr>
              <a:t>Figure: </a:t>
            </a:r>
            <a:r>
              <a:rPr lang="en-US" b="1" dirty="0">
                <a:latin typeface="Times New Roman" panose="02020603050405020304" pitchFamily="18" charset="0"/>
                <a:ea typeface="Times New Roman" panose="02020603050405020304" pitchFamily="18" charset="0"/>
              </a:rPr>
              <a:t>level 2 process 2</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8578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4" name="Slide Number Placeholder 3"/>
          <p:cNvSpPr>
            <a:spLocks noGrp="1"/>
          </p:cNvSpPr>
          <p:nvPr>
            <p:ph type="sldNum" sz="quarter" idx="12"/>
          </p:nvPr>
        </p:nvSpPr>
        <p:spPr/>
        <p:txBody>
          <a:bodyPr/>
          <a:lstStyle/>
          <a:p>
            <a:fld id="{22BF248A-C4E0-46D1-BEAF-8015EBC07953}" type="slidenum">
              <a:rPr lang="en-US" smtClean="0"/>
              <a:t>35</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4530" y="2185047"/>
            <a:ext cx="8461054" cy="4005329"/>
          </a:xfrm>
        </p:spPr>
      </p:pic>
      <p:sp>
        <p:nvSpPr>
          <p:cNvPr id="8" name="Rectangle 7"/>
          <p:cNvSpPr/>
          <p:nvPr/>
        </p:nvSpPr>
        <p:spPr>
          <a:xfrm>
            <a:off x="2566552" y="6190376"/>
            <a:ext cx="6551690" cy="369332"/>
          </a:xfrm>
          <a:prstGeom prst="rect">
            <a:avLst/>
          </a:prstGeom>
        </p:spPr>
        <p:txBody>
          <a:bodyPr wrap="square">
            <a:spAutoFit/>
          </a:bodyPr>
          <a:lstStyle/>
          <a:p>
            <a:pPr marL="1943100" marR="0">
              <a:spcBef>
                <a:spcPts val="480"/>
              </a:spcBef>
              <a:spcAft>
                <a:spcPts val="0"/>
              </a:spcAft>
            </a:pPr>
            <a:r>
              <a:rPr lang="en-US" b="1" dirty="0" smtClean="0">
                <a:latin typeface="Times New Roman" panose="02020603050405020304" pitchFamily="18" charset="0"/>
                <a:ea typeface="Times New Roman" panose="02020603050405020304" pitchFamily="18" charset="0"/>
              </a:rPr>
              <a:t>Figure: </a:t>
            </a:r>
            <a:r>
              <a:rPr lang="en-US" b="1" dirty="0">
                <a:latin typeface="Times New Roman" panose="02020603050405020304" pitchFamily="18" charset="0"/>
                <a:ea typeface="Times New Roman" panose="02020603050405020304" pitchFamily="18" charset="0"/>
              </a:rPr>
              <a:t>level 2 process 3</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823044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1381" y="2125014"/>
            <a:ext cx="8061808" cy="4005330"/>
          </a:xfrm>
        </p:spPr>
      </p:pic>
      <p:sp>
        <p:nvSpPr>
          <p:cNvPr id="4" name="Slide Number Placeholder 3"/>
          <p:cNvSpPr>
            <a:spLocks noGrp="1"/>
          </p:cNvSpPr>
          <p:nvPr>
            <p:ph type="sldNum" sz="quarter" idx="12"/>
          </p:nvPr>
        </p:nvSpPr>
        <p:spPr/>
        <p:txBody>
          <a:bodyPr/>
          <a:lstStyle/>
          <a:p>
            <a:fld id="{22BF248A-C4E0-46D1-BEAF-8015EBC07953}" type="slidenum">
              <a:rPr lang="en-US" smtClean="0"/>
              <a:t>36</a:t>
            </a:fld>
            <a:endParaRPr lang="en-US"/>
          </a:p>
        </p:txBody>
      </p:sp>
      <p:sp>
        <p:nvSpPr>
          <p:cNvPr id="6" name="Rectangle 5"/>
          <p:cNvSpPr/>
          <p:nvPr/>
        </p:nvSpPr>
        <p:spPr>
          <a:xfrm>
            <a:off x="2811581" y="6205394"/>
            <a:ext cx="4645502" cy="369332"/>
          </a:xfrm>
          <a:prstGeom prst="rect">
            <a:avLst/>
          </a:prstGeom>
        </p:spPr>
        <p:txBody>
          <a:bodyPr wrap="none">
            <a:spAutoFit/>
          </a:bodyPr>
          <a:lstStyle/>
          <a:p>
            <a:pPr marL="2095500" marR="0">
              <a:spcBef>
                <a:spcPts val="365"/>
              </a:spcBef>
              <a:spcAft>
                <a:spcPts val="0"/>
              </a:spcAft>
            </a:pPr>
            <a:r>
              <a:rPr lang="en-US" b="1" dirty="0" smtClean="0">
                <a:latin typeface="Times New Roman" panose="02020603050405020304" pitchFamily="18" charset="0"/>
                <a:ea typeface="Times New Roman" panose="02020603050405020304" pitchFamily="18" charset="0"/>
              </a:rPr>
              <a:t>Figure: </a:t>
            </a:r>
            <a:r>
              <a:rPr lang="en-US" b="1" dirty="0">
                <a:latin typeface="Times New Roman" panose="02020603050405020304" pitchFamily="18" charset="0"/>
                <a:ea typeface="Times New Roman" panose="02020603050405020304" pitchFamily="18" charset="0"/>
              </a:rPr>
              <a:t>level 2 process 4</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513928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4" name="Slide Number Placeholder 3"/>
          <p:cNvSpPr>
            <a:spLocks noGrp="1"/>
          </p:cNvSpPr>
          <p:nvPr>
            <p:ph type="sldNum" sz="quarter" idx="12"/>
          </p:nvPr>
        </p:nvSpPr>
        <p:spPr/>
        <p:txBody>
          <a:bodyPr/>
          <a:lstStyle/>
          <a:p>
            <a:fld id="{22BF248A-C4E0-46D1-BEAF-8015EBC07953}" type="slidenum">
              <a:rPr lang="en-US" smtClean="0"/>
              <a:t>37</a:t>
            </a:fld>
            <a:endParaRPr lang="en-US"/>
          </a:p>
        </p:txBody>
      </p:sp>
      <p:pic>
        <p:nvPicPr>
          <p:cNvPr id="5" name="image39.jpeg"/>
          <p:cNvPicPr>
            <a:picLocks noGrp="1"/>
          </p:cNvPicPr>
          <p:nvPr>
            <p:ph idx="1"/>
          </p:nvPr>
        </p:nvPicPr>
        <p:blipFill>
          <a:blip r:embed="rId2" cstate="print"/>
          <a:stretch>
            <a:fillRect/>
          </a:stretch>
        </p:blipFill>
        <p:spPr>
          <a:xfrm>
            <a:off x="1532585" y="2133531"/>
            <a:ext cx="8974501" cy="4224271"/>
          </a:xfrm>
          <a:prstGeom prst="rect">
            <a:avLst/>
          </a:prstGeom>
        </p:spPr>
      </p:pic>
      <p:sp>
        <p:nvSpPr>
          <p:cNvPr id="6" name="Rectangle 5"/>
          <p:cNvSpPr/>
          <p:nvPr/>
        </p:nvSpPr>
        <p:spPr>
          <a:xfrm>
            <a:off x="2562896" y="6357802"/>
            <a:ext cx="7650050" cy="369332"/>
          </a:xfrm>
          <a:prstGeom prst="rect">
            <a:avLst/>
          </a:prstGeom>
        </p:spPr>
        <p:txBody>
          <a:bodyPr wrap="square">
            <a:spAutoFit/>
          </a:bodyPr>
          <a:lstStyle/>
          <a:p>
            <a:pPr marL="2095500" marR="0">
              <a:spcBef>
                <a:spcPts val="330"/>
              </a:spcBef>
              <a:spcAft>
                <a:spcPts val="0"/>
              </a:spcAft>
            </a:pPr>
            <a:r>
              <a:rPr lang="en-US" b="1" dirty="0" smtClean="0">
                <a:latin typeface="Times New Roman" panose="02020603050405020304" pitchFamily="18" charset="0"/>
                <a:ea typeface="Times New Roman" panose="02020603050405020304" pitchFamily="18" charset="0"/>
              </a:rPr>
              <a:t>Figure: </a:t>
            </a:r>
            <a:r>
              <a:rPr lang="en-US" b="1" dirty="0">
                <a:latin typeface="Times New Roman" panose="02020603050405020304" pitchFamily="18" charset="0"/>
                <a:ea typeface="Times New Roman" panose="02020603050405020304" pitchFamily="18" charset="0"/>
              </a:rPr>
              <a:t>level 2 process 5</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222003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Relationship Diagram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7363" y="2189319"/>
            <a:ext cx="8273703" cy="4565650"/>
          </a:xfrm>
        </p:spPr>
      </p:pic>
      <p:sp>
        <p:nvSpPr>
          <p:cNvPr id="4" name="Slide Number Placeholder 3"/>
          <p:cNvSpPr>
            <a:spLocks noGrp="1"/>
          </p:cNvSpPr>
          <p:nvPr>
            <p:ph type="sldNum" sz="quarter" idx="12"/>
          </p:nvPr>
        </p:nvSpPr>
        <p:spPr/>
        <p:txBody>
          <a:bodyPr/>
          <a:lstStyle/>
          <a:p>
            <a:fld id="{22BF248A-C4E0-46D1-BEAF-8015EBC07953}" type="slidenum">
              <a:rPr lang="en-US" smtClean="0"/>
              <a:t>38</a:t>
            </a:fld>
            <a:endParaRPr lang="en-US"/>
          </a:p>
        </p:txBody>
      </p:sp>
    </p:spTree>
    <p:extLst>
      <p:ext uri="{BB962C8B-B14F-4D97-AF65-F5344CB8AC3E}">
        <p14:creationId xmlns:p14="http://schemas.microsoft.com/office/powerpoint/2010/main" val="9535189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9397" y="450761"/>
            <a:ext cx="11217498" cy="6407239"/>
          </a:xfrm>
        </p:spPr>
      </p:pic>
      <p:sp>
        <p:nvSpPr>
          <p:cNvPr id="4" name="Slide Number Placeholder 3"/>
          <p:cNvSpPr>
            <a:spLocks noGrp="1"/>
          </p:cNvSpPr>
          <p:nvPr>
            <p:ph type="sldNum" sz="quarter" idx="12"/>
          </p:nvPr>
        </p:nvSpPr>
        <p:spPr/>
        <p:txBody>
          <a:bodyPr/>
          <a:lstStyle/>
          <a:p>
            <a:fld id="{22BF248A-C4E0-46D1-BEAF-8015EBC07953}" type="slidenum">
              <a:rPr lang="en-US" smtClean="0"/>
              <a:t>39</a:t>
            </a:fld>
            <a:endParaRPr lang="en-US"/>
          </a:p>
        </p:txBody>
      </p:sp>
    </p:spTree>
    <p:extLst>
      <p:ext uri="{BB962C8B-B14F-4D97-AF65-F5344CB8AC3E}">
        <p14:creationId xmlns:p14="http://schemas.microsoft.com/office/powerpoint/2010/main" val="2382684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Objectives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specific objectives of this project are</a:t>
            </a:r>
            <a:r>
              <a:rPr lang="en-US" sz="2000" dirty="0" smtClean="0">
                <a:latin typeface="Arial" panose="020B0604020202020204" pitchFamily="34" charset="0"/>
                <a:cs typeface="Arial" panose="020B0604020202020204" pitchFamily="34" charset="0"/>
              </a:rPr>
              <a:t>:</a:t>
            </a:r>
          </a:p>
          <a:p>
            <a:pPr marL="0" indent="0">
              <a:buNone/>
            </a:pPr>
            <a:endParaRPr lang="en-US" dirty="0"/>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 add rooms, room types.</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 manage all booking, payment records.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 reduce duplication of information.</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 give power to admin to control the accessibility to the system.</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 improve information accuracy</a:t>
            </a:r>
          </a:p>
          <a:p>
            <a:pPr marL="0" indent="0">
              <a:buNone/>
            </a:pPr>
            <a:endParaRPr lang="en-US" sz="2000" dirty="0"/>
          </a:p>
        </p:txBody>
      </p:sp>
      <p:sp>
        <p:nvSpPr>
          <p:cNvPr id="4" name="Slide Number Placeholder 3"/>
          <p:cNvSpPr>
            <a:spLocks noGrp="1"/>
          </p:cNvSpPr>
          <p:nvPr>
            <p:ph type="sldNum" sz="quarter" idx="12"/>
          </p:nvPr>
        </p:nvSpPr>
        <p:spPr/>
        <p:txBody>
          <a:bodyPr/>
          <a:lstStyle/>
          <a:p>
            <a:fld id="{22BF248A-C4E0-46D1-BEAF-8015EBC07953}" type="slidenum">
              <a:rPr lang="en-US" smtClean="0"/>
              <a:t>4</a:t>
            </a:fld>
            <a:endParaRPr lang="en-US"/>
          </a:p>
        </p:txBody>
      </p:sp>
    </p:spTree>
    <p:extLst>
      <p:ext uri="{BB962C8B-B14F-4D97-AF65-F5344CB8AC3E}">
        <p14:creationId xmlns:p14="http://schemas.microsoft.com/office/powerpoint/2010/main" val="5983770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a:t>
            </a:r>
            <a:endParaRPr lang="en-US" dirty="0"/>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software there is no forgetting password function</a:t>
            </a:r>
            <a:r>
              <a:rPr lang="en-US" dirty="0" smtClean="0">
                <a:latin typeface="Times New Roman" panose="02020603050405020304" pitchFamily="18" charset="0"/>
                <a:cs typeface="Times New Roman" panose="02020603050405020304" pitchFamily="18" charset="0"/>
              </a:rPr>
              <a:t>.</a:t>
            </a:r>
          </a:p>
          <a:p>
            <a:pPr lvl="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system can’t send any email </a:t>
            </a:r>
            <a:r>
              <a:rPr lang="en-US" dirty="0" smtClean="0">
                <a:latin typeface="Times New Roman" panose="02020603050405020304" pitchFamily="18" charset="0"/>
                <a:cs typeface="Times New Roman" panose="02020603050405020304" pitchFamily="18" charset="0"/>
              </a:rPr>
              <a:t>confirmation.</a:t>
            </a: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software half payment is not possible.</a:t>
            </a:r>
          </a:p>
          <a:p>
            <a:endParaRPr lang="en-US" dirty="0"/>
          </a:p>
        </p:txBody>
      </p:sp>
      <p:sp>
        <p:nvSpPr>
          <p:cNvPr id="4" name="Slide Number Placeholder 3"/>
          <p:cNvSpPr>
            <a:spLocks noGrp="1"/>
          </p:cNvSpPr>
          <p:nvPr>
            <p:ph type="sldNum" sz="quarter" idx="12"/>
          </p:nvPr>
        </p:nvSpPr>
        <p:spPr/>
        <p:txBody>
          <a:bodyPr/>
          <a:lstStyle/>
          <a:p>
            <a:fld id="{22BF248A-C4E0-46D1-BEAF-8015EBC07953}" type="slidenum">
              <a:rPr lang="en-US" smtClean="0"/>
              <a:t>40</a:t>
            </a:fld>
            <a:endParaRPr lang="en-US"/>
          </a:p>
        </p:txBody>
      </p:sp>
    </p:spTree>
    <p:extLst>
      <p:ext uri="{BB962C8B-B14F-4D97-AF65-F5344CB8AC3E}">
        <p14:creationId xmlns:p14="http://schemas.microsoft.com/office/powerpoint/2010/main" val="39239743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pPr marL="0" indent="0">
              <a:buNone/>
            </a:pPr>
            <a:r>
              <a:rPr lang="en-US" dirty="0">
                <a:latin typeface="Arial" panose="020B0604020202020204" pitchFamily="34" charset="0"/>
                <a:cs typeface="Arial" panose="020B0604020202020204" pitchFamily="34" charset="0"/>
              </a:rPr>
              <a:t>This project is in initial stage. So, we will include more features for this system and based on user’s need we will maintain this system and give them support. Some more features are stated below</a:t>
            </a:r>
            <a:r>
              <a:rPr lang="en-US" dirty="0" smtClean="0">
                <a:latin typeface="Arial" panose="020B0604020202020204" pitchFamily="34" charset="0"/>
                <a:cs typeface="Arial" panose="020B0604020202020204" pitchFamily="34" charset="0"/>
              </a:rPr>
              <a:t>:</a:t>
            </a:r>
          </a:p>
          <a:p>
            <a:pPr marL="0" indent="0">
              <a:buNone/>
            </a:pPr>
            <a:endParaRPr lang="en-US" dirty="0"/>
          </a:p>
          <a:p>
            <a:pPr lvl="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Geographical map</a:t>
            </a:r>
          </a:p>
          <a:p>
            <a:pPr lvl="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Login or Signup through Google Account or social media account. </a:t>
            </a:r>
          </a:p>
          <a:p>
            <a:pPr lvl="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Advance </a:t>
            </a:r>
            <a:r>
              <a:rPr lang="en-US" dirty="0">
                <a:latin typeface="Times New Roman" panose="02020603050405020304" pitchFamily="18" charset="0"/>
                <a:cs typeface="Times New Roman" panose="02020603050405020304" pitchFamily="18" charset="0"/>
              </a:rPr>
              <a:t>payment through online and refund option</a:t>
            </a:r>
          </a:p>
          <a:p>
            <a:pPr lvl="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Include </a:t>
            </a:r>
            <a:r>
              <a:rPr lang="en-US" dirty="0">
                <a:latin typeface="Times New Roman" panose="02020603050405020304" pitchFamily="18" charset="0"/>
                <a:cs typeface="Times New Roman" panose="02020603050405020304" pitchFamily="18" charset="0"/>
              </a:rPr>
              <a:t>invoice</a:t>
            </a:r>
          </a:p>
          <a:p>
            <a:endParaRPr lang="en-US" dirty="0"/>
          </a:p>
        </p:txBody>
      </p:sp>
      <p:sp>
        <p:nvSpPr>
          <p:cNvPr id="4" name="Slide Number Placeholder 3"/>
          <p:cNvSpPr>
            <a:spLocks noGrp="1"/>
          </p:cNvSpPr>
          <p:nvPr>
            <p:ph type="sldNum" sz="quarter" idx="12"/>
          </p:nvPr>
        </p:nvSpPr>
        <p:spPr/>
        <p:txBody>
          <a:bodyPr/>
          <a:lstStyle/>
          <a:p>
            <a:fld id="{22BF248A-C4E0-46D1-BEAF-8015EBC07953}" type="slidenum">
              <a:rPr lang="en-US" smtClean="0"/>
              <a:t>41</a:t>
            </a:fld>
            <a:endParaRPr lang="en-US"/>
          </a:p>
        </p:txBody>
      </p:sp>
    </p:spTree>
    <p:extLst>
      <p:ext uri="{BB962C8B-B14F-4D97-AF65-F5344CB8AC3E}">
        <p14:creationId xmlns:p14="http://schemas.microsoft.com/office/powerpoint/2010/main" val="29522524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2000" dirty="0">
                <a:latin typeface="Arial" panose="020B0604020202020204" pitchFamily="34" charset="0"/>
                <a:cs typeface="Arial" panose="020B0604020202020204" pitchFamily="34" charset="0"/>
              </a:rPr>
              <a:t>The biggest experience working at Kodeeo Limited is indeed being a part of designing and implementing software. I have learnt a lot of new things which was so much unknown to me. I have also learnt some technical issues which help to do better in future life. </a:t>
            </a:r>
          </a:p>
        </p:txBody>
      </p:sp>
      <p:sp>
        <p:nvSpPr>
          <p:cNvPr id="4" name="Slide Number Placeholder 3"/>
          <p:cNvSpPr>
            <a:spLocks noGrp="1"/>
          </p:cNvSpPr>
          <p:nvPr>
            <p:ph type="sldNum" sz="quarter" idx="12"/>
          </p:nvPr>
        </p:nvSpPr>
        <p:spPr/>
        <p:txBody>
          <a:bodyPr/>
          <a:lstStyle/>
          <a:p>
            <a:fld id="{22BF248A-C4E0-46D1-BEAF-8015EBC07953}" type="slidenum">
              <a:rPr lang="en-US" smtClean="0"/>
              <a:t>42</a:t>
            </a:fld>
            <a:endParaRPr lang="en-US"/>
          </a:p>
        </p:txBody>
      </p:sp>
    </p:spTree>
    <p:extLst>
      <p:ext uri="{BB962C8B-B14F-4D97-AF65-F5344CB8AC3E}">
        <p14:creationId xmlns:p14="http://schemas.microsoft.com/office/powerpoint/2010/main" val="13800476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978" t="7543" r="2345" b="6782"/>
          <a:stretch/>
        </p:blipFill>
        <p:spPr>
          <a:xfrm>
            <a:off x="1006764" y="2281382"/>
            <a:ext cx="9643917" cy="4433453"/>
          </a:xfrm>
        </p:spPr>
      </p:pic>
      <p:sp>
        <p:nvSpPr>
          <p:cNvPr id="2" name="Slide Number Placeholder 1"/>
          <p:cNvSpPr>
            <a:spLocks noGrp="1"/>
          </p:cNvSpPr>
          <p:nvPr>
            <p:ph type="sldNum" sz="quarter" idx="12"/>
          </p:nvPr>
        </p:nvSpPr>
        <p:spPr/>
        <p:txBody>
          <a:bodyPr/>
          <a:lstStyle/>
          <a:p>
            <a:fld id="{22BF248A-C4E0-46D1-BEAF-8015EBC07953}" type="slidenum">
              <a:rPr lang="en-US" smtClean="0"/>
              <a:t>43</a:t>
            </a:fld>
            <a:endParaRPr lang="en-US"/>
          </a:p>
        </p:txBody>
      </p:sp>
    </p:spTree>
    <p:extLst>
      <p:ext uri="{BB962C8B-B14F-4D97-AF65-F5344CB8AC3E}">
        <p14:creationId xmlns:p14="http://schemas.microsoft.com/office/powerpoint/2010/main" val="965584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Project Overview</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54954" y="2279561"/>
            <a:ext cx="9907998" cy="4578439"/>
          </a:xfrm>
        </p:spPr>
        <p:txBody>
          <a:bodyPr>
            <a:normAutofit/>
          </a:bodyPr>
          <a:lstStyle/>
          <a:p>
            <a:pPr algn="just">
              <a:lnSpc>
                <a:spcPct val="11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this online Hotel Booking System people can search for the room by giving their check in time and check out time</a:t>
            </a:r>
            <a:r>
              <a:rPr lang="en-US" dirty="0" smtClean="0">
                <a:latin typeface="Times New Roman" panose="02020603050405020304" pitchFamily="18" charset="0"/>
                <a:cs typeface="Times New Roman" panose="02020603050405020304" pitchFamily="18" charset="0"/>
              </a:rPr>
              <a:t>.</a:t>
            </a:r>
          </a:p>
          <a:p>
            <a:pPr algn="just">
              <a:lnSpc>
                <a:spcPct val="11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From there they can choose their desired room. They can see the details of the room. After that they have to register themselves to book their desired room through online</a:t>
            </a:r>
            <a:r>
              <a:rPr lang="en-US" dirty="0" smtClean="0">
                <a:latin typeface="Times New Roman" panose="02020603050405020304" pitchFamily="18" charset="0"/>
                <a:cs typeface="Times New Roman" panose="02020603050405020304" pitchFamily="18" charset="0"/>
              </a:rPr>
              <a:t>.</a:t>
            </a:r>
          </a:p>
          <a:p>
            <a:pPr algn="just">
              <a:lnSpc>
                <a:spcPct val="11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this system admin will manage everything like can cancel booking or approve booking, add the rooms, amenities and so on</a:t>
            </a:r>
            <a:r>
              <a:rPr lang="en-US" dirty="0" smtClean="0">
                <a:latin typeface="Times New Roman" panose="02020603050405020304" pitchFamily="18" charset="0"/>
                <a:cs typeface="Times New Roman" panose="02020603050405020304" pitchFamily="18" charset="0"/>
              </a:rPr>
              <a:t>.</a:t>
            </a:r>
          </a:p>
          <a:p>
            <a:pPr algn="just">
              <a:lnSpc>
                <a:spcPct val="11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Customer </a:t>
            </a:r>
            <a:r>
              <a:rPr lang="en-US" dirty="0">
                <a:latin typeface="Times New Roman" panose="02020603050405020304" pitchFamily="18" charset="0"/>
                <a:cs typeface="Times New Roman" panose="02020603050405020304" pitchFamily="18" charset="0"/>
              </a:rPr>
              <a:t>can see all of their booking details whether they are approved or disapproved</a:t>
            </a:r>
            <a:r>
              <a:rPr lang="en-US" dirty="0" smtClean="0">
                <a:latin typeface="Times New Roman" panose="02020603050405020304" pitchFamily="18" charset="0"/>
                <a:cs typeface="Times New Roman" panose="02020603050405020304" pitchFamily="18" charset="0"/>
              </a:rPr>
              <a:t>.</a:t>
            </a:r>
          </a:p>
          <a:p>
            <a:pPr algn="just">
              <a:lnSpc>
                <a:spcPct val="11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can make their payment after reaching the hotel and they don’t have to pay total amount at a time. The total amount will be calculated based on the day’s difference between two days. The due amount will be auto calculated</a:t>
            </a:r>
            <a:r>
              <a:rPr lang="en-US" dirty="0" smtClean="0">
                <a:latin typeface="Times New Roman" panose="02020603050405020304" pitchFamily="18" charset="0"/>
                <a:cs typeface="Times New Roman" panose="02020603050405020304" pitchFamily="18" charset="0"/>
              </a:rPr>
              <a:t>.</a:t>
            </a:r>
          </a:p>
          <a:p>
            <a:pPr algn="just">
              <a:lnSpc>
                <a:spcPct val="11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Admin </a:t>
            </a:r>
            <a:r>
              <a:rPr lang="en-US" dirty="0">
                <a:latin typeface="Times New Roman" panose="02020603050405020304" pitchFamily="18" charset="0"/>
                <a:cs typeface="Times New Roman" panose="02020603050405020304" pitchFamily="18" charset="0"/>
              </a:rPr>
              <a:t>can see the report of the list of booking and can search the list but giving the range of dates and also can make the pdf. So it is an easy online system to book the room.</a:t>
            </a:r>
          </a:p>
          <a:p>
            <a:endParaRPr lang="en-US" dirty="0"/>
          </a:p>
        </p:txBody>
      </p:sp>
      <p:sp>
        <p:nvSpPr>
          <p:cNvPr id="4" name="Slide Number Placeholder 3"/>
          <p:cNvSpPr>
            <a:spLocks noGrp="1"/>
          </p:cNvSpPr>
          <p:nvPr>
            <p:ph type="sldNum" sz="quarter" idx="12"/>
          </p:nvPr>
        </p:nvSpPr>
        <p:spPr/>
        <p:txBody>
          <a:bodyPr/>
          <a:lstStyle/>
          <a:p>
            <a:fld id="{22BF248A-C4E0-46D1-BEAF-8015EBC07953}" type="slidenum">
              <a:rPr lang="en-US" smtClean="0"/>
              <a:t>5</a:t>
            </a:fld>
            <a:endParaRPr lang="en-US"/>
          </a:p>
        </p:txBody>
      </p:sp>
    </p:spTree>
    <p:extLst>
      <p:ext uri="{BB962C8B-B14F-4D97-AF65-F5344CB8AC3E}">
        <p14:creationId xmlns:p14="http://schemas.microsoft.com/office/powerpoint/2010/main" val="2410410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Process Model</a:t>
            </a:r>
            <a:endParaRPr lang="en-US"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stretch>
            <a:fillRect/>
          </a:stretch>
        </p:blipFill>
        <p:spPr>
          <a:xfrm>
            <a:off x="2073499" y="2240925"/>
            <a:ext cx="7572778" cy="3850782"/>
          </a:xfrm>
          <a:prstGeom prst="rect">
            <a:avLst/>
          </a:prstGeom>
        </p:spPr>
      </p:pic>
      <p:sp>
        <p:nvSpPr>
          <p:cNvPr id="4" name="Slide Number Placeholder 3"/>
          <p:cNvSpPr>
            <a:spLocks noGrp="1"/>
          </p:cNvSpPr>
          <p:nvPr>
            <p:ph type="sldNum" sz="quarter" idx="12"/>
          </p:nvPr>
        </p:nvSpPr>
        <p:spPr/>
        <p:txBody>
          <a:bodyPr/>
          <a:lstStyle/>
          <a:p>
            <a:fld id="{22BF248A-C4E0-46D1-BEAF-8015EBC07953}" type="slidenum">
              <a:rPr lang="en-US" smtClean="0"/>
              <a:t>6</a:t>
            </a:fld>
            <a:endParaRPr lang="en-US"/>
          </a:p>
        </p:txBody>
      </p:sp>
      <p:sp>
        <p:nvSpPr>
          <p:cNvPr id="6" name="Rectangle 5"/>
          <p:cNvSpPr/>
          <p:nvPr/>
        </p:nvSpPr>
        <p:spPr>
          <a:xfrm>
            <a:off x="2073499" y="6282668"/>
            <a:ext cx="7842868" cy="369332"/>
          </a:xfrm>
          <a:prstGeom prst="rect">
            <a:avLst/>
          </a:prstGeom>
        </p:spPr>
        <p:txBody>
          <a:bodyPr wrap="square">
            <a:spAutoFit/>
          </a:bodyPr>
          <a:lstStyle/>
          <a:p>
            <a:pPr marL="1904365" marR="1721485" algn="ctr">
              <a:spcBef>
                <a:spcPts val="0"/>
              </a:spcBef>
              <a:spcAft>
                <a:spcPts val="0"/>
              </a:spcAft>
            </a:pPr>
            <a:r>
              <a:rPr lang="en-US" dirty="0" smtClean="0">
                <a:latin typeface="Times New Roman" panose="02020603050405020304" pitchFamily="18" charset="0"/>
                <a:ea typeface="Times New Roman" panose="02020603050405020304" pitchFamily="18" charset="0"/>
              </a:rPr>
              <a:t>Figure: Incremental Process </a:t>
            </a:r>
            <a:r>
              <a:rPr lang="en-US" dirty="0">
                <a:latin typeface="Times New Roman" panose="02020603050405020304" pitchFamily="18" charset="0"/>
                <a:ea typeface="Times New Roman" panose="02020603050405020304" pitchFamily="18" charset="0"/>
              </a:rPr>
              <a:t>Model</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72159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Arial" panose="020B0604020202020204" pitchFamily="34" charset="0"/>
                <a:cs typeface="Arial" panose="020B0604020202020204" pitchFamily="34" charset="0"/>
              </a:rPr>
              <a:t>Reason for Choosing Incremental Model </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54954" y="2345922"/>
            <a:ext cx="8825659" cy="3416300"/>
          </a:xfrm>
        </p:spPr>
        <p:txBody>
          <a:bodyPr>
            <a:normAutofit fontScale="92500" lnSpcReduction="10000"/>
          </a:bodyPr>
          <a:lstStyle/>
          <a:p>
            <a:pPr marL="0" indent="0">
              <a:buNone/>
            </a:pPr>
            <a:endParaRPr lang="en-US" sz="2200" dirty="0">
              <a:latin typeface="Times New Roman" panose="02020603050405020304" pitchFamily="18" charset="0"/>
              <a:cs typeface="Times New Roman" panose="02020603050405020304" pitchFamily="18" charset="0"/>
            </a:endParaRPr>
          </a:p>
          <a:p>
            <a:pPr lvl="0">
              <a:lnSpc>
                <a:spcPct val="11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Provides better support for process iteration</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0">
              <a:lnSpc>
                <a:spcPct val="11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Reduces rework in the software construction process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0">
              <a:lnSpc>
                <a:spcPct val="11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As it reduces rework in coding, it is time efficient</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p>
          <a:p>
            <a:pPr lvl="0">
              <a:lnSpc>
                <a:spcPct val="11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Allows early delivery of parts of the system</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p>
          <a:p>
            <a:pPr lvl="0">
              <a:lnSpc>
                <a:spcPct val="11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Supports easier integration of sub-systems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0">
              <a:lnSpc>
                <a:spcPct val="11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Lower risk of project failure</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0">
              <a:lnSpc>
                <a:spcPct val="11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Delivery priorities can be more easily set.</a:t>
            </a:r>
          </a:p>
          <a:p>
            <a:endParaRPr lang="en-US" dirty="0"/>
          </a:p>
        </p:txBody>
      </p:sp>
      <p:sp>
        <p:nvSpPr>
          <p:cNvPr id="4" name="Slide Number Placeholder 3"/>
          <p:cNvSpPr>
            <a:spLocks noGrp="1"/>
          </p:cNvSpPr>
          <p:nvPr>
            <p:ph type="sldNum" sz="quarter" idx="12"/>
          </p:nvPr>
        </p:nvSpPr>
        <p:spPr/>
        <p:txBody>
          <a:bodyPr/>
          <a:lstStyle/>
          <a:p>
            <a:fld id="{22BF248A-C4E0-46D1-BEAF-8015EBC07953}" type="slidenum">
              <a:rPr lang="en-US" smtClean="0"/>
              <a:t>7</a:t>
            </a:fld>
            <a:endParaRPr lang="en-US"/>
          </a:p>
        </p:txBody>
      </p:sp>
    </p:spTree>
    <p:extLst>
      <p:ext uri="{BB962C8B-B14F-4D97-AF65-F5344CB8AC3E}">
        <p14:creationId xmlns:p14="http://schemas.microsoft.com/office/powerpoint/2010/main" val="3346302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System Benefits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make booking easy and comfortable.</a:t>
            </a: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serve the guest without wasting their precious time.</a:t>
            </a: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make the system user-friendly.</a:t>
            </a: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make strong relationship with the guests</a:t>
            </a: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Admin can manage the whole system.</a:t>
            </a:r>
          </a:p>
          <a:p>
            <a:endParaRPr lang="en-US" dirty="0"/>
          </a:p>
        </p:txBody>
      </p:sp>
      <p:sp>
        <p:nvSpPr>
          <p:cNvPr id="4" name="Slide Number Placeholder 3"/>
          <p:cNvSpPr>
            <a:spLocks noGrp="1"/>
          </p:cNvSpPr>
          <p:nvPr>
            <p:ph type="sldNum" sz="quarter" idx="12"/>
          </p:nvPr>
        </p:nvSpPr>
        <p:spPr/>
        <p:txBody>
          <a:bodyPr/>
          <a:lstStyle/>
          <a:p>
            <a:fld id="{22BF248A-C4E0-46D1-BEAF-8015EBC07953}" type="slidenum">
              <a:rPr lang="en-US" smtClean="0"/>
              <a:t>8</a:t>
            </a:fld>
            <a:endParaRPr lang="en-US"/>
          </a:p>
        </p:txBody>
      </p:sp>
    </p:spTree>
    <p:extLst>
      <p:ext uri="{BB962C8B-B14F-4D97-AF65-F5344CB8AC3E}">
        <p14:creationId xmlns:p14="http://schemas.microsoft.com/office/powerpoint/2010/main" val="1033768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Feasibility Study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54954" y="2112135"/>
            <a:ext cx="8825659" cy="4597757"/>
          </a:xfrm>
        </p:spPr>
        <p:txBody>
          <a:bodyPr>
            <a:normAutofit/>
          </a:bodyPr>
          <a:lstStyle/>
          <a:p>
            <a:pPr marL="0" lvl="0" indent="0" algn="just">
              <a:lnSpc>
                <a:spcPct val="150000"/>
              </a:lnSpc>
              <a:spcBef>
                <a:spcPts val="0"/>
              </a:spcBef>
              <a:buNone/>
            </a:pPr>
            <a:r>
              <a:rPr lang="en-US" sz="2200" b="1" dirty="0">
                <a:solidFill>
                  <a:srgbClr val="002060"/>
                </a:solidFill>
                <a:latin typeface="Arial" panose="020B0604020202020204" pitchFamily="34" charset="0"/>
                <a:ea typeface="Calibri" panose="020F0502020204030204" pitchFamily="34" charset="0"/>
                <a:cs typeface="Arial" panose="020B0604020202020204" pitchFamily="34" charset="0"/>
              </a:rPr>
              <a:t>Technical Feasibility:</a:t>
            </a:r>
          </a:p>
          <a:p>
            <a:pPr lvl="1" algn="just">
              <a:lnSpc>
                <a:spcPct val="150000"/>
              </a:lnSpc>
              <a:spcBef>
                <a:spcPts val="0"/>
              </a:spcBef>
              <a:buFont typeface="Wingdings" panose="05000000000000000000" pitchFamily="2" charset="2"/>
              <a:buChar char="Ø"/>
            </a:pPr>
            <a:r>
              <a:rPr lang="en-US" sz="1800" dirty="0">
                <a:latin typeface="Times New Roman" panose="02020603050405020304" pitchFamily="18" charset="0"/>
                <a:ea typeface="Calibri" panose="020F0502020204030204" pitchFamily="34" charset="0"/>
                <a:cs typeface="Times New Roman" panose="02020603050405020304" pitchFamily="18" charset="0"/>
              </a:rPr>
              <a:t>To develop this project it needs a open-source server-side scripting language like PHP(</a:t>
            </a:r>
            <a:r>
              <a:rPr lang="en-US" sz="1800" dirty="0" err="1">
                <a:latin typeface="Times New Roman" panose="02020603050405020304" pitchFamily="18" charset="0"/>
                <a:ea typeface="Calibri" panose="020F0502020204030204" pitchFamily="34" charset="0"/>
                <a:cs typeface="Times New Roman" panose="02020603050405020304" pitchFamily="18" charset="0"/>
              </a:rPr>
              <a:t>Laravel</a:t>
            </a:r>
            <a:r>
              <a:rPr lang="en-US" sz="1800" dirty="0">
                <a:latin typeface="Times New Roman" panose="02020603050405020304" pitchFamily="18" charset="0"/>
                <a:ea typeface="Calibri" panose="020F0502020204030204" pitchFamily="34" charset="0"/>
                <a:cs typeface="Times New Roman" panose="02020603050405020304" pitchFamily="18" charset="0"/>
              </a:rPr>
              <a:t>) &amp; also JavaScript, CSS3, HTML5, Bootstrap 5. For database it requires MySQL</a:t>
            </a:r>
            <a:r>
              <a:rPr lang="en-US" dirty="0">
                <a:latin typeface="Times New Roman" panose="02020603050405020304" pitchFamily="18" charset="0"/>
                <a:ea typeface="Calibri" panose="020F0502020204030204" pitchFamily="34" charset="0"/>
                <a:cs typeface="Times New Roman" panose="02020603050405020304" pitchFamily="18" charset="0"/>
              </a:rPr>
              <a:t>.</a:t>
            </a:r>
          </a:p>
          <a:p>
            <a:pPr marL="0" lvl="0" indent="0" algn="just">
              <a:lnSpc>
                <a:spcPct val="150000"/>
              </a:lnSpc>
              <a:spcBef>
                <a:spcPts val="0"/>
              </a:spcBef>
              <a:buNone/>
            </a:pPr>
            <a:r>
              <a:rPr lang="en-US" sz="2200" b="1" dirty="0">
                <a:solidFill>
                  <a:srgbClr val="002060"/>
                </a:solidFill>
                <a:latin typeface="Arial" panose="020B0604020202020204" pitchFamily="34" charset="0"/>
                <a:ea typeface="Calibri" panose="020F0502020204030204" pitchFamily="34" charset="0"/>
                <a:cs typeface="Arial" panose="020B0604020202020204" pitchFamily="34" charset="0"/>
              </a:rPr>
              <a:t>Economic Feasibility:</a:t>
            </a:r>
          </a:p>
          <a:p>
            <a:pPr lvl="1" algn="just">
              <a:lnSpc>
                <a:spcPct val="150000"/>
              </a:lnSpc>
              <a:spcBef>
                <a:spcPts val="0"/>
              </a:spcBef>
              <a:buFont typeface="Wingdings" panose="05000000000000000000" pitchFamily="2" charset="2"/>
              <a:buChar char="Ø"/>
            </a:pPr>
            <a:r>
              <a:rPr lang="en-US" sz="1800" dirty="0">
                <a:latin typeface="Times New Roman" panose="02020603050405020304" pitchFamily="18" charset="0"/>
                <a:ea typeface="Calibri" panose="020F0502020204030204" pitchFamily="34" charset="0"/>
                <a:cs typeface="Times New Roman" panose="02020603050405020304" pitchFamily="18" charset="0"/>
              </a:rPr>
              <a:t>The entire development period the organization requires manpower, computer, internet connection .</a:t>
            </a:r>
          </a:p>
          <a:p>
            <a:pPr marL="0" lvl="0" indent="0" algn="just">
              <a:lnSpc>
                <a:spcPct val="150000"/>
              </a:lnSpc>
              <a:spcBef>
                <a:spcPts val="0"/>
              </a:spcBef>
              <a:buNone/>
            </a:pPr>
            <a:r>
              <a:rPr lang="en-US" sz="2200" b="1" dirty="0">
                <a:solidFill>
                  <a:srgbClr val="002060"/>
                </a:solidFill>
                <a:latin typeface="Arial" panose="020B0604020202020204" pitchFamily="34" charset="0"/>
                <a:ea typeface="Calibri" panose="020F0502020204030204" pitchFamily="34" charset="0"/>
                <a:cs typeface="Arial" panose="020B0604020202020204" pitchFamily="34" charset="0"/>
              </a:rPr>
              <a:t>Operational Feasibility:</a:t>
            </a:r>
          </a:p>
          <a:p>
            <a:pPr lvl="1" algn="just">
              <a:lnSpc>
                <a:spcPct val="150000"/>
              </a:lnSpc>
              <a:spcBef>
                <a:spcPts val="0"/>
              </a:spcBef>
              <a:buFont typeface="Wingdings" panose="05000000000000000000" pitchFamily="2" charset="2"/>
              <a:buChar char="Ø"/>
            </a:pPr>
            <a:r>
              <a:rPr lang="en-US" sz="1800" dirty="0">
                <a:latin typeface="Times New Roman" panose="02020603050405020304" pitchFamily="18" charset="0"/>
                <a:ea typeface="Calibri" panose="020F0502020204030204" pitchFamily="34" charset="0"/>
                <a:cs typeface="Times New Roman" panose="02020603050405020304" pitchFamily="18" charset="0"/>
              </a:rPr>
              <a:t>The proposed system is designed from a user’s point of view. So, all of the features are included only for the benefit of the user.</a:t>
            </a:r>
          </a:p>
          <a:p>
            <a:endParaRPr lang="en-US" dirty="0"/>
          </a:p>
        </p:txBody>
      </p:sp>
      <p:sp>
        <p:nvSpPr>
          <p:cNvPr id="4" name="Slide Number Placeholder 3"/>
          <p:cNvSpPr>
            <a:spLocks noGrp="1"/>
          </p:cNvSpPr>
          <p:nvPr>
            <p:ph type="sldNum" sz="quarter" idx="12"/>
          </p:nvPr>
        </p:nvSpPr>
        <p:spPr/>
        <p:txBody>
          <a:bodyPr/>
          <a:lstStyle/>
          <a:p>
            <a:fld id="{22BF248A-C4E0-46D1-BEAF-8015EBC07953}" type="slidenum">
              <a:rPr lang="en-US" smtClean="0"/>
              <a:t>9</a:t>
            </a:fld>
            <a:endParaRPr lang="en-US"/>
          </a:p>
        </p:txBody>
      </p:sp>
    </p:spTree>
    <p:extLst>
      <p:ext uri="{BB962C8B-B14F-4D97-AF65-F5344CB8AC3E}">
        <p14:creationId xmlns:p14="http://schemas.microsoft.com/office/powerpoint/2010/main" val="15283802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3200</TotalTime>
  <Words>1442</Words>
  <Application>Microsoft Office PowerPoint</Application>
  <PresentationFormat>Widescreen</PresentationFormat>
  <Paragraphs>326</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Baskerville Old Face</vt:lpstr>
      <vt:lpstr>Calibri</vt:lpstr>
      <vt:lpstr>Century Gothic</vt:lpstr>
      <vt:lpstr>Times New Roman</vt:lpstr>
      <vt:lpstr>Wingdings</vt:lpstr>
      <vt:lpstr>Wingdings 3</vt:lpstr>
      <vt:lpstr>Ion Boardroom</vt:lpstr>
      <vt:lpstr>PowerPoint Presentation</vt:lpstr>
      <vt:lpstr>Table of Contents</vt:lpstr>
      <vt:lpstr>Introduction</vt:lpstr>
      <vt:lpstr>Objectives</vt:lpstr>
      <vt:lpstr>Project Overview</vt:lpstr>
      <vt:lpstr>Process Model</vt:lpstr>
      <vt:lpstr>Reason for Choosing Incremental Model </vt:lpstr>
      <vt:lpstr>System Benefits</vt:lpstr>
      <vt:lpstr>Feasibility Study</vt:lpstr>
      <vt:lpstr>Requirement Engineering</vt:lpstr>
      <vt:lpstr>User Requirements</vt:lpstr>
      <vt:lpstr>System Requirements</vt:lpstr>
      <vt:lpstr>System Requirements</vt:lpstr>
      <vt:lpstr>Functional Requirements</vt:lpstr>
      <vt:lpstr>Non-Functional Requirements</vt:lpstr>
      <vt:lpstr>Use Case Diagram</vt:lpstr>
      <vt:lpstr>System Planning</vt:lpstr>
      <vt:lpstr>Project Schedule Chart</vt:lpstr>
      <vt:lpstr>Function Point Estimation</vt:lpstr>
      <vt:lpstr>Function Point Estimation</vt:lpstr>
      <vt:lpstr>Cost Estimation</vt:lpstr>
      <vt:lpstr>Personnel cost</vt:lpstr>
      <vt:lpstr>Hardware Cost</vt:lpstr>
      <vt:lpstr>Software Cost</vt:lpstr>
      <vt:lpstr>Other Cost</vt:lpstr>
      <vt:lpstr>Total Cost</vt:lpstr>
      <vt:lpstr>Risk Management</vt:lpstr>
      <vt:lpstr>Analysis and Designing</vt:lpstr>
      <vt:lpstr>Activity Diagram for Admin</vt:lpstr>
      <vt:lpstr>Activity Diagram for User</vt:lpstr>
      <vt:lpstr>Data Flow Diagram</vt:lpstr>
      <vt:lpstr>Level 1 DFD</vt:lpstr>
      <vt:lpstr> Data Flow Diagram </vt:lpstr>
      <vt:lpstr>Data Flow Diagram</vt:lpstr>
      <vt:lpstr>Data Flow Diagram</vt:lpstr>
      <vt:lpstr>Data Flow Diagram</vt:lpstr>
      <vt:lpstr>Data Flow Diagram</vt:lpstr>
      <vt:lpstr>Entity Relationship Diagram</vt:lpstr>
      <vt:lpstr>Demonstration</vt:lpstr>
      <vt:lpstr>Limitation</vt:lpstr>
      <vt:lpstr>Future Work</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 Soil Moisture live update prepared for: thesis Defense Committee</dc:title>
  <dc:creator>md shofol</dc:creator>
  <cp:lastModifiedBy>Administrator</cp:lastModifiedBy>
  <cp:revision>201</cp:revision>
  <dcterms:created xsi:type="dcterms:W3CDTF">2021-06-26T06:43:59Z</dcterms:created>
  <dcterms:modified xsi:type="dcterms:W3CDTF">2022-12-22T07:11:02Z</dcterms:modified>
</cp:coreProperties>
</file>