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7" r:id="rId3"/>
    <p:sldId id="284" r:id="rId4"/>
    <p:sldId id="285" r:id="rId5"/>
    <p:sldId id="286" r:id="rId6"/>
    <p:sldId id="287" r:id="rId7"/>
    <p:sldId id="288" r:id="rId8"/>
    <p:sldId id="289" r:id="rId9"/>
    <p:sldId id="290" r:id="rId10"/>
    <p:sldId id="291" r:id="rId11"/>
    <p:sldId id="292" r:id="rId12"/>
    <p:sldId id="293" r:id="rId13"/>
    <p:sldId id="294" r:id="rId14"/>
    <p:sldId id="296" r:id="rId15"/>
    <p:sldId id="297" r:id="rId16"/>
    <p:sldId id="298" r:id="rId17"/>
    <p:sldId id="295" r:id="rId18"/>
    <p:sldId id="266" r:id="rId19"/>
    <p:sldId id="267" r:id="rId20"/>
    <p:sldId id="268" r:id="rId21"/>
    <p:sldId id="269" r:id="rId22"/>
    <p:sldId id="271" r:id="rId23"/>
    <p:sldId id="270"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58" r:id="rId37"/>
    <p:sldId id="259" r:id="rId38"/>
    <p:sldId id="260" r:id="rId39"/>
    <p:sldId id="262" r:id="rId40"/>
    <p:sldId id="261" r:id="rId41"/>
    <p:sldId id="263" r:id="rId42"/>
    <p:sldId id="264" r:id="rId43"/>
    <p:sldId id="265" r:id="rId44"/>
    <p:sldId id="299"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9014"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82C4AB-CF11-4E03-AA80-63BF88A9C8DC}" type="datetimeFigureOut">
              <a:rPr lang="en-IN" smtClean="0"/>
              <a:t>24-11-2022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D7B9C9-3BDD-4FD5-9232-04EAF9000E2F}" type="slidenum">
              <a:rPr lang="en-IN" smtClean="0"/>
              <a:t>‹#›</a:t>
            </a:fld>
            <a:endParaRPr lang="en-IN"/>
          </a:p>
        </p:txBody>
      </p:sp>
    </p:spTree>
    <p:extLst>
      <p:ext uri="{BB962C8B-B14F-4D97-AF65-F5344CB8AC3E}">
        <p14:creationId xmlns:p14="http://schemas.microsoft.com/office/powerpoint/2010/main" val="2350930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reactnative.dev/docs/flexbox"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reactnative.dev/docs/image#props"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s://reactnative.dev/docs/image#style"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reactjs.org/docs/forms.html#controlled-components" TargetMode="External"/><Relationship Id="rId2" Type="http://schemas.openxmlformats.org/officeDocument/2006/relationships/slide" Target="../slides/slide37.xml"/><Relationship Id="rId1" Type="http://schemas.openxmlformats.org/officeDocument/2006/relationships/notesMaster" Target="../notesMasters/notesMaster1.xml"/><Relationship Id="rId5" Type="http://schemas.openxmlformats.org/officeDocument/2006/relationships/hyperlink" Target="https://reactnative.dev/docs/handling-touches" TargetMode="External"/><Relationship Id="rId4" Type="http://schemas.openxmlformats.org/officeDocument/2006/relationships/hyperlink" Target="https://reactnative.dev/docs/textinput"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github.com/react-native-community/react-native-viewpager" TargetMode="External"/><Relationship Id="rId2" Type="http://schemas.openxmlformats.org/officeDocument/2006/relationships/slide" Target="../slides/slide40.xml"/><Relationship Id="rId1" Type="http://schemas.openxmlformats.org/officeDocument/2006/relationships/notesMaster" Target="../notesMasters/notesMaster1.xml"/><Relationship Id="rId4" Type="http://schemas.openxmlformats.org/officeDocument/2006/relationships/hyperlink" Target="https://reactnative.dev/docs/using-a-listview"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reactnative.dev/docs/network"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think.storage.googleapis.com/images/micromoments-guide-to-winning-shift-to-mobile-download.pdf"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rishabhsoft.com/mobile/xamarin-app-development-service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reactnative.dev/docs/intro-react-native-components" TargetMode="External"/><Relationship Id="rId3" Type="http://schemas.openxmlformats.org/officeDocument/2006/relationships/hyperlink" Target="https://reactjs.org/docs/components-and-props.html#function-and-class-components" TargetMode="External"/><Relationship Id="rId7" Type="http://schemas.openxmlformats.org/officeDocument/2006/relationships/hyperlink" Target="https://babeljs.io/learn-es2015/"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s://reactnative.dev/docs/layout-props#alignitems" TargetMode="External"/><Relationship Id="rId5" Type="http://schemas.openxmlformats.org/officeDocument/2006/relationships/hyperlink" Target="https://reactnative.dev/docs/layout-props#justifycontent" TargetMode="External"/><Relationship Id="rId4" Type="http://schemas.openxmlformats.org/officeDocument/2006/relationships/hyperlink" Target="https://reactnative.dev/docs/layout-props#flex"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51545C"/>
                </a:solidFill>
                <a:effectLst/>
                <a:latin typeface="Roboto" panose="02000000000000000000" pitchFamily="2" charset="0"/>
              </a:rPr>
              <a:t>You would agree, the choice of building mobile apps depends on business needs and user expectations. While web-based and native apps have several benefits, hybrid mobile applications have garnered popularity. It is because of their adaptability across various platforms to build applications that provide consistent performance regardless of the platform. Besides being cost-effective, hybrid apps make it slightly faster to reserve a spot in the app store market.</a:t>
            </a:r>
            <a:endParaRPr lang="en-IN" dirty="0"/>
          </a:p>
        </p:txBody>
      </p:sp>
      <p:sp>
        <p:nvSpPr>
          <p:cNvPr id="4" name="Slide Number Placeholder 3"/>
          <p:cNvSpPr>
            <a:spLocks noGrp="1"/>
          </p:cNvSpPr>
          <p:nvPr>
            <p:ph type="sldNum" sz="quarter" idx="5"/>
          </p:nvPr>
        </p:nvSpPr>
        <p:spPr/>
        <p:txBody>
          <a:bodyPr/>
          <a:lstStyle/>
          <a:p>
            <a:fld id="{D19FE19F-6511-49BC-9E05-B9BBDA67B2F4}" type="slidenum">
              <a:rPr lang="en-IN" smtClean="0"/>
              <a:t>4</a:t>
            </a:fld>
            <a:endParaRPr lang="en-IN"/>
          </a:p>
        </p:txBody>
      </p:sp>
    </p:spTree>
    <p:extLst>
      <p:ext uri="{BB962C8B-B14F-4D97-AF65-F5344CB8AC3E}">
        <p14:creationId xmlns:p14="http://schemas.microsoft.com/office/powerpoint/2010/main" val="18383782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C1E21"/>
                </a:solidFill>
                <a:effectLst/>
                <a:latin typeface="Optimistic Display"/>
              </a:rPr>
              <a:t>You additionally import </a:t>
            </a:r>
            <a:r>
              <a:rPr lang="en-US" dirty="0"/>
              <a:t>Component</a:t>
            </a:r>
            <a:r>
              <a:rPr lang="en-US" b="0" i="0" dirty="0">
                <a:solidFill>
                  <a:srgbClr val="1C1E21"/>
                </a:solidFill>
                <a:effectLst/>
                <a:latin typeface="Optimistic Display"/>
              </a:rPr>
              <a:t> from React:</a:t>
            </a:r>
          </a:p>
          <a:p>
            <a:r>
              <a:rPr lang="en-US" b="0" i="0" dirty="0">
                <a:solidFill>
                  <a:srgbClr val="1C1E21"/>
                </a:solidFill>
                <a:effectLst/>
                <a:latin typeface="Optimistic Display"/>
              </a:rPr>
              <a:t>Your component starts as a class extending </a:t>
            </a:r>
            <a:r>
              <a:rPr lang="en-US" dirty="0"/>
              <a:t>Component</a:t>
            </a:r>
            <a:r>
              <a:rPr lang="en-US" b="0" i="0" dirty="0">
                <a:solidFill>
                  <a:srgbClr val="1C1E21"/>
                </a:solidFill>
                <a:effectLst/>
                <a:latin typeface="Optimistic Display"/>
              </a:rPr>
              <a:t> instead of as a function:</a:t>
            </a:r>
          </a:p>
          <a:p>
            <a:r>
              <a:rPr lang="en-US" b="0" i="0" dirty="0">
                <a:solidFill>
                  <a:srgbClr val="1C1E21"/>
                </a:solidFill>
                <a:effectLst/>
                <a:latin typeface="Optimistic Display"/>
              </a:rPr>
              <a:t>Class components have a </a:t>
            </a:r>
            <a:r>
              <a:rPr lang="en-US" dirty="0"/>
              <a:t>render()</a:t>
            </a:r>
            <a:r>
              <a:rPr lang="en-US" b="0" i="0" dirty="0">
                <a:solidFill>
                  <a:srgbClr val="1C1E21"/>
                </a:solidFill>
                <a:effectLst/>
                <a:latin typeface="Optimistic Display"/>
              </a:rPr>
              <a:t> function. Whatever is returned inside it is rendered as a React element:</a:t>
            </a:r>
          </a:p>
          <a:p>
            <a:r>
              <a:rPr lang="en-US" b="0" i="0" dirty="0">
                <a:solidFill>
                  <a:srgbClr val="1C1E21"/>
                </a:solidFill>
                <a:effectLst/>
                <a:latin typeface="Optimistic Display"/>
              </a:rPr>
              <a:t>And as with function components, you can export your class component:</a:t>
            </a:r>
          </a:p>
          <a:p>
            <a:r>
              <a:rPr lang="en-US" b="0" i="0" dirty="0">
                <a:solidFill>
                  <a:srgbClr val="1C1E21"/>
                </a:solidFill>
                <a:effectLst/>
                <a:latin typeface="Optimistic Display"/>
              </a:rPr>
              <a:t>Now take a closer look at that </a:t>
            </a:r>
            <a:r>
              <a:rPr lang="en-US" dirty="0"/>
              <a:t>return</a:t>
            </a:r>
            <a:r>
              <a:rPr lang="en-US" b="0" i="0" dirty="0">
                <a:solidFill>
                  <a:srgbClr val="1C1E21"/>
                </a:solidFill>
                <a:effectLst/>
                <a:latin typeface="Optimistic Display"/>
              </a:rPr>
              <a:t> statement. </a:t>
            </a:r>
            <a:r>
              <a:rPr lang="en-US" dirty="0"/>
              <a:t>&lt;Text&gt;Hello, I am your cat!&lt;/Text&gt;</a:t>
            </a:r>
            <a:r>
              <a:rPr lang="en-US" b="0" i="0" dirty="0">
                <a:solidFill>
                  <a:srgbClr val="1C1E21"/>
                </a:solidFill>
                <a:effectLst/>
                <a:latin typeface="Optimistic Display"/>
              </a:rPr>
              <a:t> is using a kind of JavaScript syntax that makes writing elements convenient: JSX.</a:t>
            </a:r>
            <a:endParaRPr lang="en-IN" dirty="0"/>
          </a:p>
        </p:txBody>
      </p:sp>
      <p:sp>
        <p:nvSpPr>
          <p:cNvPr id="4" name="Slide Number Placeholder 3"/>
          <p:cNvSpPr>
            <a:spLocks noGrp="1"/>
          </p:cNvSpPr>
          <p:nvPr>
            <p:ph type="sldNum" sz="quarter" idx="5"/>
          </p:nvPr>
        </p:nvSpPr>
        <p:spPr/>
        <p:txBody>
          <a:bodyPr/>
          <a:lstStyle/>
          <a:p>
            <a:fld id="{FED7B9C9-3BDD-4FD5-9232-04EAF9000E2F}" type="slidenum">
              <a:rPr lang="en-IN" smtClean="0"/>
              <a:t>24</a:t>
            </a:fld>
            <a:endParaRPr lang="en-IN"/>
          </a:p>
        </p:txBody>
      </p:sp>
    </p:spTree>
    <p:extLst>
      <p:ext uri="{BB962C8B-B14F-4D97-AF65-F5344CB8AC3E}">
        <p14:creationId xmlns:p14="http://schemas.microsoft.com/office/powerpoint/2010/main" val="2031966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C1E21"/>
                </a:solidFill>
                <a:effectLst/>
                <a:latin typeface="Optimistic Display"/>
              </a:rPr>
              <a:t>You can think of curly braces as creating a portal into JS functionality in your JSX!</a:t>
            </a:r>
          </a:p>
          <a:p>
            <a:r>
              <a:rPr lang="en-US" b="0" i="0" dirty="0">
                <a:solidFill>
                  <a:srgbClr val="1C1E21"/>
                </a:solidFill>
                <a:effectLst/>
                <a:latin typeface="Optimistic Display"/>
              </a:rPr>
              <a:t>Because JSX is included in the React library, it won’t work if you don’t have </a:t>
            </a:r>
            <a:r>
              <a:rPr lang="en-US" dirty="0"/>
              <a:t>import React from 'react'</a:t>
            </a:r>
            <a:r>
              <a:rPr lang="en-US" b="0" i="0" dirty="0">
                <a:solidFill>
                  <a:srgbClr val="1C1E21"/>
                </a:solidFill>
                <a:effectLst/>
                <a:latin typeface="Optimistic Display"/>
              </a:rPr>
              <a:t> at the top of your file!</a:t>
            </a:r>
            <a:endParaRPr lang="en-IN" dirty="0"/>
          </a:p>
        </p:txBody>
      </p:sp>
      <p:sp>
        <p:nvSpPr>
          <p:cNvPr id="4" name="Slide Number Placeholder 3"/>
          <p:cNvSpPr>
            <a:spLocks noGrp="1"/>
          </p:cNvSpPr>
          <p:nvPr>
            <p:ph type="sldNum" sz="quarter" idx="5"/>
          </p:nvPr>
        </p:nvSpPr>
        <p:spPr/>
        <p:txBody>
          <a:bodyPr/>
          <a:lstStyle/>
          <a:p>
            <a:fld id="{FED7B9C9-3BDD-4FD5-9232-04EAF9000E2F}" type="slidenum">
              <a:rPr lang="en-IN" smtClean="0"/>
              <a:t>27</a:t>
            </a:fld>
            <a:endParaRPr lang="en-IN"/>
          </a:p>
        </p:txBody>
      </p:sp>
    </p:spTree>
    <p:extLst>
      <p:ext uri="{BB962C8B-B14F-4D97-AF65-F5344CB8AC3E}">
        <p14:creationId xmlns:p14="http://schemas.microsoft.com/office/powerpoint/2010/main" val="4749024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C1E21"/>
                </a:solidFill>
                <a:effectLst/>
                <a:latin typeface="Optimistic Display"/>
              </a:rPr>
              <a:t>On Android, you usually put your views inside </a:t>
            </a:r>
            <a:r>
              <a:rPr lang="en-US" dirty="0" err="1"/>
              <a:t>LinearLayout</a:t>
            </a:r>
            <a:r>
              <a:rPr lang="en-US" b="0" i="0" dirty="0">
                <a:solidFill>
                  <a:srgbClr val="1C1E21"/>
                </a:solidFill>
                <a:effectLst/>
                <a:latin typeface="Optimistic Display"/>
              </a:rPr>
              <a:t>, </a:t>
            </a:r>
            <a:r>
              <a:rPr lang="en-US" dirty="0" err="1"/>
              <a:t>FrameLayout</a:t>
            </a:r>
            <a:r>
              <a:rPr lang="en-US" b="0" i="0" dirty="0">
                <a:solidFill>
                  <a:srgbClr val="1C1E21"/>
                </a:solidFill>
                <a:effectLst/>
                <a:latin typeface="Optimistic Display"/>
              </a:rPr>
              <a:t>, </a:t>
            </a:r>
            <a:r>
              <a:rPr lang="en-US" dirty="0" err="1"/>
              <a:t>RelativeLayout</a:t>
            </a:r>
            <a:r>
              <a:rPr lang="en-US" b="0" i="0" dirty="0">
                <a:solidFill>
                  <a:srgbClr val="1C1E21"/>
                </a:solidFill>
                <a:effectLst/>
                <a:latin typeface="Optimistic Display"/>
              </a:rPr>
              <a:t>, etc. to define how the view’s children will be arranged on the screen. In React Native, </a:t>
            </a:r>
            <a:r>
              <a:rPr lang="en-US" dirty="0"/>
              <a:t>View</a:t>
            </a:r>
            <a:r>
              <a:rPr lang="en-US" b="0" i="0" dirty="0">
                <a:solidFill>
                  <a:srgbClr val="1C1E21"/>
                </a:solidFill>
                <a:effectLst/>
                <a:latin typeface="Optimistic Display"/>
              </a:rPr>
              <a:t> uses Flexbox for its children’s layout. You can learn more in </a:t>
            </a:r>
            <a:r>
              <a:rPr lang="en-US" b="0" i="0" dirty="0">
                <a:effectLst/>
                <a:latin typeface="Optimistic Display"/>
                <a:hlinkClick r:id="rId3"/>
              </a:rPr>
              <a:t>our guide to layout with Flexbox</a:t>
            </a:r>
            <a:r>
              <a:rPr lang="en-US" b="0" i="0" dirty="0">
                <a:solidFill>
                  <a:srgbClr val="1C1E21"/>
                </a:solidFill>
                <a:effectLst/>
                <a:latin typeface="Optimistic Display"/>
              </a:rPr>
              <a:t>.</a:t>
            </a:r>
            <a:endParaRPr lang="en-IN" dirty="0"/>
          </a:p>
        </p:txBody>
      </p:sp>
      <p:sp>
        <p:nvSpPr>
          <p:cNvPr id="4" name="Slide Number Placeholder 3"/>
          <p:cNvSpPr>
            <a:spLocks noGrp="1"/>
          </p:cNvSpPr>
          <p:nvPr>
            <p:ph type="sldNum" sz="quarter" idx="5"/>
          </p:nvPr>
        </p:nvSpPr>
        <p:spPr/>
        <p:txBody>
          <a:bodyPr/>
          <a:lstStyle/>
          <a:p>
            <a:fld id="{FED7B9C9-3BDD-4FD5-9232-04EAF9000E2F}" type="slidenum">
              <a:rPr lang="en-IN" smtClean="0"/>
              <a:t>28</a:t>
            </a:fld>
            <a:endParaRPr lang="en-IN"/>
          </a:p>
        </p:txBody>
      </p:sp>
    </p:spTree>
    <p:extLst>
      <p:ext uri="{BB962C8B-B14F-4D97-AF65-F5344CB8AC3E}">
        <p14:creationId xmlns:p14="http://schemas.microsoft.com/office/powerpoint/2010/main" val="34420355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C1E21"/>
                </a:solidFill>
                <a:effectLst/>
                <a:latin typeface="Optimistic Display"/>
              </a:rPr>
              <a:t>Any component that renders other components is a </a:t>
            </a:r>
            <a:r>
              <a:rPr lang="en-US" b="1" i="0" dirty="0">
                <a:solidFill>
                  <a:srgbClr val="1C1E21"/>
                </a:solidFill>
                <a:effectLst/>
                <a:latin typeface="Optimistic Display"/>
              </a:rPr>
              <a:t>parent component.</a:t>
            </a:r>
            <a:r>
              <a:rPr lang="en-US" b="0" i="0" dirty="0">
                <a:solidFill>
                  <a:srgbClr val="1C1E21"/>
                </a:solidFill>
                <a:effectLst/>
                <a:latin typeface="Optimistic Display"/>
              </a:rPr>
              <a:t> Here, Cafe is the parent component and each Cat is a </a:t>
            </a:r>
            <a:r>
              <a:rPr lang="en-US" b="1" i="0" dirty="0">
                <a:solidFill>
                  <a:srgbClr val="1C1E21"/>
                </a:solidFill>
                <a:effectLst/>
                <a:latin typeface="Optimistic Display"/>
              </a:rPr>
              <a:t>child component.</a:t>
            </a:r>
            <a:endParaRPr lang="en-US" b="0" i="0" dirty="0">
              <a:solidFill>
                <a:srgbClr val="1C1E21"/>
              </a:solidFill>
              <a:effectLst/>
              <a:latin typeface="Optimistic Display"/>
            </a:endParaRPr>
          </a:p>
          <a:p>
            <a:pPr algn="l"/>
            <a:r>
              <a:rPr lang="en-US" b="0" i="0" dirty="0">
                <a:solidFill>
                  <a:srgbClr val="1C1E21"/>
                </a:solidFill>
                <a:effectLst/>
                <a:latin typeface="Optimistic Display"/>
              </a:rPr>
              <a:t>You can put as many cats in your cafe as you like. Each &lt;Cat&gt; renders a unique element—which you can customize with props.</a:t>
            </a:r>
          </a:p>
          <a:p>
            <a:endParaRPr lang="en-IN" dirty="0"/>
          </a:p>
        </p:txBody>
      </p:sp>
      <p:sp>
        <p:nvSpPr>
          <p:cNvPr id="4" name="Slide Number Placeholder 3"/>
          <p:cNvSpPr>
            <a:spLocks noGrp="1"/>
          </p:cNvSpPr>
          <p:nvPr>
            <p:ph type="sldNum" sz="quarter" idx="5"/>
          </p:nvPr>
        </p:nvSpPr>
        <p:spPr/>
        <p:txBody>
          <a:bodyPr/>
          <a:lstStyle/>
          <a:p>
            <a:fld id="{FED7B9C9-3BDD-4FD5-9232-04EAF9000E2F}" type="slidenum">
              <a:rPr lang="en-IN" smtClean="0"/>
              <a:t>29</a:t>
            </a:fld>
            <a:endParaRPr lang="en-IN"/>
          </a:p>
        </p:txBody>
      </p:sp>
    </p:spTree>
    <p:extLst>
      <p:ext uri="{BB962C8B-B14F-4D97-AF65-F5344CB8AC3E}">
        <p14:creationId xmlns:p14="http://schemas.microsoft.com/office/powerpoint/2010/main" val="34147490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a:t>
            </a:r>
            <a:r>
              <a:rPr lang="en-US" b="0" i="0" dirty="0">
                <a:solidFill>
                  <a:srgbClr val="1C1E21"/>
                </a:solidFill>
                <a:effectLst/>
                <a:latin typeface="Optimistic Display"/>
              </a:rPr>
              <a:t> has </a:t>
            </a:r>
            <a:r>
              <a:rPr lang="en-US" b="0" i="0" dirty="0">
                <a:effectLst/>
                <a:latin typeface="Optimistic Display"/>
                <a:hlinkClick r:id="rId3"/>
              </a:rPr>
              <a:t>many different props</a:t>
            </a:r>
            <a:r>
              <a:rPr lang="en-US" b="0" i="0" dirty="0">
                <a:solidFill>
                  <a:srgbClr val="1C1E21"/>
                </a:solidFill>
                <a:effectLst/>
                <a:latin typeface="Optimistic Display"/>
              </a:rPr>
              <a:t>, including </a:t>
            </a:r>
            <a:r>
              <a:rPr lang="en-US" b="0" i="0" dirty="0">
                <a:effectLst/>
                <a:latin typeface="Optimistic Display"/>
                <a:hlinkClick r:id="rId4"/>
              </a:rPr>
              <a:t>style</a:t>
            </a:r>
            <a:r>
              <a:rPr lang="en-US" b="0" i="0" dirty="0">
                <a:solidFill>
                  <a:srgbClr val="1C1E21"/>
                </a:solidFill>
                <a:effectLst/>
                <a:latin typeface="Optimistic Display"/>
              </a:rPr>
              <a:t>, which accepts a JS object of design and layout related property-value pairs.</a:t>
            </a:r>
            <a:endParaRPr lang="en-IN" dirty="0"/>
          </a:p>
        </p:txBody>
      </p:sp>
      <p:sp>
        <p:nvSpPr>
          <p:cNvPr id="4" name="Slide Number Placeholder 3"/>
          <p:cNvSpPr>
            <a:spLocks noGrp="1"/>
          </p:cNvSpPr>
          <p:nvPr>
            <p:ph type="sldNum" sz="quarter" idx="5"/>
          </p:nvPr>
        </p:nvSpPr>
        <p:spPr/>
        <p:txBody>
          <a:bodyPr/>
          <a:lstStyle/>
          <a:p>
            <a:fld id="{FED7B9C9-3BDD-4FD5-9232-04EAF9000E2F}" type="slidenum">
              <a:rPr lang="en-IN" smtClean="0"/>
              <a:t>31</a:t>
            </a:fld>
            <a:endParaRPr lang="en-IN"/>
          </a:p>
        </p:txBody>
      </p:sp>
    </p:spTree>
    <p:extLst>
      <p:ext uri="{BB962C8B-B14F-4D97-AF65-F5344CB8AC3E}">
        <p14:creationId xmlns:p14="http://schemas.microsoft.com/office/powerpoint/2010/main" val="36963424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C1E21"/>
                </a:solidFill>
                <a:effectLst/>
                <a:latin typeface="Optimistic Display"/>
              </a:rPr>
              <a:t>While we can think of props as arguments you use to configure how components render, </a:t>
            </a:r>
            <a:r>
              <a:rPr lang="en-US" b="1" i="0" dirty="0">
                <a:solidFill>
                  <a:srgbClr val="1C1E21"/>
                </a:solidFill>
                <a:effectLst/>
                <a:latin typeface="Optimistic Display"/>
              </a:rPr>
              <a:t>state</a:t>
            </a:r>
            <a:r>
              <a:rPr lang="en-US" b="0" i="0" dirty="0">
                <a:solidFill>
                  <a:srgbClr val="1C1E21"/>
                </a:solidFill>
                <a:effectLst/>
                <a:latin typeface="Optimistic Display"/>
              </a:rPr>
              <a:t> is like a component’s personal data storage. State is useful for handling data that changes over time or that comes from user interaction. State gives your components memory!</a:t>
            </a:r>
            <a:endParaRPr lang="en-IN" dirty="0"/>
          </a:p>
          <a:p>
            <a:endParaRPr lang="en-IN" dirty="0"/>
          </a:p>
        </p:txBody>
      </p:sp>
      <p:sp>
        <p:nvSpPr>
          <p:cNvPr id="4" name="Slide Number Placeholder 3"/>
          <p:cNvSpPr>
            <a:spLocks noGrp="1"/>
          </p:cNvSpPr>
          <p:nvPr>
            <p:ph type="sldNum" sz="quarter" idx="5"/>
          </p:nvPr>
        </p:nvSpPr>
        <p:spPr/>
        <p:txBody>
          <a:bodyPr/>
          <a:lstStyle/>
          <a:p>
            <a:fld id="{FED7B9C9-3BDD-4FD5-9232-04EAF9000E2F}" type="slidenum">
              <a:rPr lang="en-IN" smtClean="0"/>
              <a:t>33</a:t>
            </a:fld>
            <a:endParaRPr lang="en-IN"/>
          </a:p>
        </p:txBody>
      </p:sp>
    </p:spTree>
    <p:extLst>
      <p:ext uri="{BB962C8B-B14F-4D97-AF65-F5344CB8AC3E}">
        <p14:creationId xmlns:p14="http://schemas.microsoft.com/office/powerpoint/2010/main" val="15843510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ED7B9C9-3BDD-4FD5-9232-04EAF9000E2F}" type="slidenum">
              <a:rPr lang="en-IN" smtClean="0"/>
              <a:t>34</a:t>
            </a:fld>
            <a:endParaRPr lang="en-IN"/>
          </a:p>
        </p:txBody>
      </p:sp>
    </p:spTree>
    <p:extLst>
      <p:ext uri="{BB962C8B-B14F-4D97-AF65-F5344CB8AC3E}">
        <p14:creationId xmlns:p14="http://schemas.microsoft.com/office/powerpoint/2010/main" val="40944787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ED7B9C9-3BDD-4FD5-9232-04EAF9000E2F}" type="slidenum">
              <a:rPr lang="en-IN" smtClean="0"/>
              <a:t>35</a:t>
            </a:fld>
            <a:endParaRPr lang="en-IN"/>
          </a:p>
        </p:txBody>
      </p:sp>
    </p:spTree>
    <p:extLst>
      <p:ext uri="{BB962C8B-B14F-4D97-AF65-F5344CB8AC3E}">
        <p14:creationId xmlns:p14="http://schemas.microsoft.com/office/powerpoint/2010/main" val="41782275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C1E21"/>
                </a:solidFill>
                <a:effectLst/>
                <a:latin typeface="Optimistic Display"/>
              </a:rPr>
              <a:t>In this example, we store text in the state, because it changes over time.</a:t>
            </a:r>
          </a:p>
          <a:p>
            <a:pPr algn="l"/>
            <a:r>
              <a:rPr lang="en-US" b="0" i="0" dirty="0">
                <a:solidFill>
                  <a:srgbClr val="1C1E21"/>
                </a:solidFill>
                <a:effectLst/>
                <a:latin typeface="Optimistic Display"/>
              </a:rPr>
              <a:t>There are a lot more </a:t>
            </a:r>
            <a:r>
              <a:rPr lang="en-US" b="0" i="0">
                <a:solidFill>
                  <a:srgbClr val="1C1E21"/>
                </a:solidFill>
                <a:effectLst/>
                <a:latin typeface="Optimistic Display"/>
              </a:rPr>
              <a:t>things you </a:t>
            </a:r>
            <a:r>
              <a:rPr lang="en-US" b="0" i="0" dirty="0">
                <a:solidFill>
                  <a:srgbClr val="1C1E21"/>
                </a:solidFill>
                <a:effectLst/>
                <a:latin typeface="Optimistic Display"/>
              </a:rPr>
              <a:t>might want to do with a text input. For example</a:t>
            </a:r>
            <a:r>
              <a:rPr lang="en-US" b="0" i="0">
                <a:solidFill>
                  <a:srgbClr val="1C1E21"/>
                </a:solidFill>
                <a:effectLst/>
                <a:latin typeface="Optimistic Display"/>
              </a:rPr>
              <a:t>, you </a:t>
            </a:r>
            <a:r>
              <a:rPr lang="en-US" b="0" i="0" dirty="0">
                <a:solidFill>
                  <a:srgbClr val="1C1E21"/>
                </a:solidFill>
                <a:effectLst/>
                <a:latin typeface="Optimistic Display"/>
              </a:rPr>
              <a:t>could validate the text inside while the user types. For more detailed examples, see the </a:t>
            </a:r>
            <a:r>
              <a:rPr lang="en-US" b="0" i="0" dirty="0">
                <a:solidFill>
                  <a:srgbClr val="1C1E21"/>
                </a:solidFill>
                <a:effectLst/>
                <a:latin typeface="Optimistic Display"/>
                <a:hlinkClick r:id="rId3"/>
              </a:rPr>
              <a:t>React docs on controlled components</a:t>
            </a:r>
            <a:r>
              <a:rPr lang="en-US" b="0" i="0" dirty="0">
                <a:solidFill>
                  <a:srgbClr val="1C1E21"/>
                </a:solidFill>
                <a:effectLst/>
                <a:latin typeface="Optimistic Display"/>
              </a:rPr>
              <a:t>, or the </a:t>
            </a:r>
            <a:r>
              <a:rPr lang="en-US" b="0" i="0" dirty="0">
                <a:solidFill>
                  <a:srgbClr val="1C1E21"/>
                </a:solidFill>
                <a:effectLst/>
                <a:latin typeface="Optimistic Display"/>
                <a:hlinkClick r:id="rId4"/>
              </a:rPr>
              <a:t>reference docs for </a:t>
            </a:r>
            <a:r>
              <a:rPr lang="en-US" b="0" i="0" dirty="0" err="1">
                <a:solidFill>
                  <a:srgbClr val="1C1E21"/>
                </a:solidFill>
                <a:effectLst/>
                <a:latin typeface="Optimistic Display"/>
                <a:hlinkClick r:id="rId4"/>
              </a:rPr>
              <a:t>TextInput</a:t>
            </a:r>
            <a:r>
              <a:rPr lang="en-US" b="0" i="0" dirty="0">
                <a:solidFill>
                  <a:srgbClr val="1C1E21"/>
                </a:solidFill>
                <a:effectLst/>
                <a:latin typeface="Optimistic Display"/>
              </a:rPr>
              <a:t>.</a:t>
            </a:r>
          </a:p>
          <a:p>
            <a:pPr algn="l"/>
            <a:r>
              <a:rPr lang="en-US" b="0" i="0" dirty="0">
                <a:solidFill>
                  <a:srgbClr val="1C1E21"/>
                </a:solidFill>
                <a:effectLst/>
                <a:latin typeface="Optimistic Display"/>
              </a:rPr>
              <a:t>Text input is one of the ways the user interacts with the app. Next, let's look at another type of input and </a:t>
            </a:r>
            <a:r>
              <a:rPr lang="en-US" b="0" i="0" dirty="0">
                <a:solidFill>
                  <a:srgbClr val="1C1E21"/>
                </a:solidFill>
                <a:effectLst/>
                <a:latin typeface="Optimistic Display"/>
                <a:hlinkClick r:id="rId5"/>
              </a:rPr>
              <a:t>learn how to handle touches</a:t>
            </a:r>
            <a:r>
              <a:rPr lang="en-US" b="0" i="0" dirty="0">
                <a:solidFill>
                  <a:srgbClr val="1C1E21"/>
                </a:solidFill>
                <a:effectLst/>
                <a:latin typeface="Optimistic Display"/>
              </a:rPr>
              <a:t>.</a:t>
            </a:r>
          </a:p>
          <a:p>
            <a:endParaRPr lang="en-IN" dirty="0"/>
          </a:p>
        </p:txBody>
      </p:sp>
      <p:sp>
        <p:nvSpPr>
          <p:cNvPr id="4" name="Slide Number Placeholder 3"/>
          <p:cNvSpPr>
            <a:spLocks noGrp="1"/>
          </p:cNvSpPr>
          <p:nvPr>
            <p:ph type="sldNum" sz="quarter" idx="5"/>
          </p:nvPr>
        </p:nvSpPr>
        <p:spPr/>
        <p:txBody>
          <a:bodyPr/>
          <a:lstStyle/>
          <a:p>
            <a:fld id="{FED7B9C9-3BDD-4FD5-9232-04EAF9000E2F}" type="slidenum">
              <a:rPr lang="en-IN" smtClean="0"/>
              <a:t>37</a:t>
            </a:fld>
            <a:endParaRPr lang="en-IN"/>
          </a:p>
        </p:txBody>
      </p:sp>
    </p:spTree>
    <p:extLst>
      <p:ext uri="{BB962C8B-B14F-4D97-AF65-F5344CB8AC3E}">
        <p14:creationId xmlns:p14="http://schemas.microsoft.com/office/powerpoint/2010/main" val="11355683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err="1">
                <a:solidFill>
                  <a:srgbClr val="1C1E21"/>
                </a:solidFill>
                <a:effectLst/>
                <a:latin typeface="Optimistic Display"/>
              </a:rPr>
              <a:t>ScrollViews</a:t>
            </a:r>
            <a:r>
              <a:rPr lang="en-US" b="0" i="0" dirty="0">
                <a:solidFill>
                  <a:srgbClr val="1C1E21"/>
                </a:solidFill>
                <a:effectLst/>
                <a:latin typeface="Optimistic Display"/>
              </a:rPr>
              <a:t> can be configured to allow paging through views using swiping gestures by using the </a:t>
            </a:r>
            <a:r>
              <a:rPr lang="en-US" b="0" i="0" dirty="0" err="1">
                <a:solidFill>
                  <a:srgbClr val="1C1E21"/>
                </a:solidFill>
                <a:effectLst/>
                <a:latin typeface="Optimistic Display"/>
              </a:rPr>
              <a:t>pagingEnabled</a:t>
            </a:r>
            <a:r>
              <a:rPr lang="en-US" b="0" i="0" dirty="0">
                <a:solidFill>
                  <a:srgbClr val="1C1E21"/>
                </a:solidFill>
                <a:effectLst/>
                <a:latin typeface="Optimistic Display"/>
              </a:rPr>
              <a:t> props. Swiping horizontally between views can also be implemented on Android using the </a:t>
            </a:r>
            <a:r>
              <a:rPr lang="en-US" b="0" i="0" dirty="0" err="1">
                <a:solidFill>
                  <a:srgbClr val="1C1E21"/>
                </a:solidFill>
                <a:effectLst/>
                <a:latin typeface="Optimistic Display"/>
                <a:hlinkClick r:id="rId3"/>
              </a:rPr>
              <a:t>ViewPager</a:t>
            </a:r>
            <a:r>
              <a:rPr lang="en-US" b="0" i="0" dirty="0">
                <a:solidFill>
                  <a:srgbClr val="1C1E21"/>
                </a:solidFill>
                <a:effectLst/>
                <a:latin typeface="Optimistic Display"/>
              </a:rPr>
              <a:t> component.</a:t>
            </a:r>
          </a:p>
          <a:p>
            <a:pPr algn="l"/>
            <a:r>
              <a:rPr lang="en-US" b="0" i="0" dirty="0">
                <a:solidFill>
                  <a:srgbClr val="1C1E21"/>
                </a:solidFill>
                <a:effectLst/>
                <a:latin typeface="Optimistic Display"/>
              </a:rPr>
              <a:t>On iOS a </a:t>
            </a:r>
            <a:r>
              <a:rPr lang="en-US" b="0" i="0" dirty="0" err="1">
                <a:solidFill>
                  <a:srgbClr val="1C1E21"/>
                </a:solidFill>
                <a:effectLst/>
                <a:latin typeface="Optimistic Display"/>
              </a:rPr>
              <a:t>ScrollView</a:t>
            </a:r>
            <a:r>
              <a:rPr lang="en-US" b="0" i="0" dirty="0">
                <a:solidFill>
                  <a:srgbClr val="1C1E21"/>
                </a:solidFill>
                <a:effectLst/>
                <a:latin typeface="Optimistic Display"/>
              </a:rPr>
              <a:t> with a single item can be used to allow the user to zoom content. Set up the </a:t>
            </a:r>
            <a:r>
              <a:rPr lang="en-US" b="0" i="0" dirty="0" err="1">
                <a:solidFill>
                  <a:srgbClr val="1C1E21"/>
                </a:solidFill>
                <a:effectLst/>
                <a:latin typeface="Optimistic Display"/>
              </a:rPr>
              <a:t>maximumZoomScale</a:t>
            </a:r>
            <a:r>
              <a:rPr lang="en-US" b="0" i="0" dirty="0">
                <a:solidFill>
                  <a:srgbClr val="1C1E21"/>
                </a:solidFill>
                <a:effectLst/>
                <a:latin typeface="Optimistic Display"/>
              </a:rPr>
              <a:t> and </a:t>
            </a:r>
            <a:r>
              <a:rPr lang="en-US" b="0" i="0" dirty="0" err="1">
                <a:solidFill>
                  <a:srgbClr val="1C1E21"/>
                </a:solidFill>
                <a:effectLst/>
                <a:latin typeface="Optimistic Display"/>
              </a:rPr>
              <a:t>minimumZoomScale</a:t>
            </a:r>
            <a:r>
              <a:rPr lang="en-US" b="0" i="0" dirty="0">
                <a:solidFill>
                  <a:srgbClr val="1C1E21"/>
                </a:solidFill>
                <a:effectLst/>
                <a:latin typeface="Optimistic Display"/>
              </a:rPr>
              <a:t> props </a:t>
            </a:r>
            <a:r>
              <a:rPr lang="en-US" b="0" i="0">
                <a:solidFill>
                  <a:srgbClr val="1C1E21"/>
                </a:solidFill>
                <a:effectLst/>
                <a:latin typeface="Optimistic Display"/>
              </a:rPr>
              <a:t>and your </a:t>
            </a:r>
            <a:r>
              <a:rPr lang="en-US" b="0" i="0" dirty="0">
                <a:solidFill>
                  <a:srgbClr val="1C1E21"/>
                </a:solidFill>
                <a:effectLst/>
                <a:latin typeface="Optimistic Display"/>
              </a:rPr>
              <a:t>user will be able to use pinch and expand gestures to zoom in and out.</a:t>
            </a:r>
          </a:p>
          <a:p>
            <a:pPr algn="l"/>
            <a:r>
              <a:rPr lang="en-US" b="0" i="0" dirty="0">
                <a:solidFill>
                  <a:srgbClr val="1C1E21"/>
                </a:solidFill>
                <a:effectLst/>
                <a:latin typeface="Optimistic Display"/>
              </a:rPr>
              <a:t>The </a:t>
            </a:r>
            <a:r>
              <a:rPr lang="en-US" b="0" i="0" dirty="0" err="1">
                <a:solidFill>
                  <a:srgbClr val="1C1E21"/>
                </a:solidFill>
                <a:effectLst/>
                <a:latin typeface="Optimistic Display"/>
              </a:rPr>
              <a:t>ScrollView</a:t>
            </a:r>
            <a:r>
              <a:rPr lang="en-US" b="0" i="0" dirty="0">
                <a:solidFill>
                  <a:srgbClr val="1C1E21"/>
                </a:solidFill>
                <a:effectLst/>
                <a:latin typeface="Optimistic Display"/>
              </a:rPr>
              <a:t> works best to present a small number of things of a limited size. All the elements and views of a </a:t>
            </a:r>
            <a:r>
              <a:rPr lang="en-US" b="0" i="0" dirty="0" err="1">
                <a:solidFill>
                  <a:srgbClr val="1C1E21"/>
                </a:solidFill>
                <a:effectLst/>
                <a:latin typeface="Optimistic Display"/>
              </a:rPr>
              <a:t>ScrollView</a:t>
            </a:r>
            <a:r>
              <a:rPr lang="en-US" b="0" i="0" dirty="0">
                <a:solidFill>
                  <a:srgbClr val="1C1E21"/>
                </a:solidFill>
                <a:effectLst/>
                <a:latin typeface="Optimistic Display"/>
              </a:rPr>
              <a:t> are rendered, even if they are not currently shown on the screen. </a:t>
            </a:r>
            <a:r>
              <a:rPr lang="en-US" b="0" i="0">
                <a:solidFill>
                  <a:srgbClr val="1C1E21"/>
                </a:solidFill>
                <a:effectLst/>
                <a:latin typeface="Optimistic Display"/>
              </a:rPr>
              <a:t>If you </a:t>
            </a:r>
            <a:r>
              <a:rPr lang="en-US" b="0" i="0" dirty="0">
                <a:solidFill>
                  <a:srgbClr val="1C1E21"/>
                </a:solidFill>
                <a:effectLst/>
                <a:latin typeface="Optimistic Display"/>
              </a:rPr>
              <a:t>have a long list of items which cannot fit on the screen</a:t>
            </a:r>
            <a:r>
              <a:rPr lang="en-US" b="0" i="0">
                <a:solidFill>
                  <a:srgbClr val="1C1E21"/>
                </a:solidFill>
                <a:effectLst/>
                <a:latin typeface="Optimistic Display"/>
              </a:rPr>
              <a:t>, you </a:t>
            </a:r>
            <a:r>
              <a:rPr lang="en-US" b="0" i="0" dirty="0">
                <a:solidFill>
                  <a:srgbClr val="1C1E21"/>
                </a:solidFill>
                <a:effectLst/>
                <a:latin typeface="Optimistic Display"/>
              </a:rPr>
              <a:t>should use a </a:t>
            </a:r>
            <a:r>
              <a:rPr lang="en-US" b="0" i="0" dirty="0" err="1">
                <a:solidFill>
                  <a:srgbClr val="1C1E21"/>
                </a:solidFill>
                <a:effectLst/>
                <a:latin typeface="Optimistic Display"/>
              </a:rPr>
              <a:t>FlatList</a:t>
            </a:r>
            <a:r>
              <a:rPr lang="en-US" b="0" i="0" dirty="0">
                <a:solidFill>
                  <a:srgbClr val="1C1E21"/>
                </a:solidFill>
                <a:effectLst/>
                <a:latin typeface="Optimistic Display"/>
              </a:rPr>
              <a:t> instead. So let's </a:t>
            </a:r>
            <a:r>
              <a:rPr lang="en-US" b="0" i="0" dirty="0">
                <a:solidFill>
                  <a:srgbClr val="1C1E21"/>
                </a:solidFill>
                <a:effectLst/>
                <a:latin typeface="Optimistic Display"/>
                <a:hlinkClick r:id="rId4"/>
              </a:rPr>
              <a:t>learn about list views</a:t>
            </a:r>
            <a:r>
              <a:rPr lang="en-US" b="0" i="0" dirty="0">
                <a:solidFill>
                  <a:srgbClr val="1C1E21"/>
                </a:solidFill>
                <a:effectLst/>
                <a:latin typeface="Optimistic Display"/>
              </a:rPr>
              <a:t> next.</a:t>
            </a:r>
          </a:p>
          <a:p>
            <a:endParaRPr lang="en-IN" dirty="0"/>
          </a:p>
        </p:txBody>
      </p:sp>
      <p:sp>
        <p:nvSpPr>
          <p:cNvPr id="4" name="Slide Number Placeholder 3"/>
          <p:cNvSpPr>
            <a:spLocks noGrp="1"/>
          </p:cNvSpPr>
          <p:nvPr>
            <p:ph type="sldNum" sz="quarter" idx="5"/>
          </p:nvPr>
        </p:nvSpPr>
        <p:spPr/>
        <p:txBody>
          <a:bodyPr/>
          <a:lstStyle/>
          <a:p>
            <a:fld id="{FED7B9C9-3BDD-4FD5-9232-04EAF9000E2F}" type="slidenum">
              <a:rPr lang="en-IN" smtClean="0"/>
              <a:t>40</a:t>
            </a:fld>
            <a:endParaRPr lang="en-IN"/>
          </a:p>
        </p:txBody>
      </p:sp>
    </p:spTree>
    <p:extLst>
      <p:ext uri="{BB962C8B-B14F-4D97-AF65-F5344CB8AC3E}">
        <p14:creationId xmlns:p14="http://schemas.microsoft.com/office/powerpoint/2010/main" val="403551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solidFill>
                  <a:srgbClr val="51545C"/>
                </a:solidFill>
                <a:effectLst/>
                <a:latin typeface="Roboto" panose="02000000000000000000" pitchFamily="2" charset="0"/>
              </a:rPr>
              <a:t>1. As the name suggests, this approach entails creating a single mobile application that is compatible with various operating systems – Android and iOS.</a:t>
            </a:r>
          </a:p>
          <a:p>
            <a:pPr algn="l" fontAlgn="base"/>
            <a:r>
              <a:rPr lang="en-US" b="0" i="0" dirty="0">
                <a:solidFill>
                  <a:srgbClr val="51545C"/>
                </a:solidFill>
                <a:effectLst/>
                <a:latin typeface="Roboto" panose="02000000000000000000" pitchFamily="2" charset="0"/>
              </a:rPr>
              <a:t>2. Hybrid development adopts an approach to write the code once, run everywhere to build an app. </a:t>
            </a:r>
          </a:p>
          <a:p>
            <a:pPr algn="l" fontAlgn="base"/>
            <a:r>
              <a:rPr lang="en-US" b="0" i="0" dirty="0">
                <a:solidFill>
                  <a:srgbClr val="51545C"/>
                </a:solidFill>
                <a:effectLst/>
                <a:latin typeface="Roboto" panose="02000000000000000000" pitchFamily="2" charset="0"/>
              </a:rPr>
              <a:t>3. It leverages different plugins to enable unrestrained access to the features of the mobile device. </a:t>
            </a:r>
          </a:p>
          <a:p>
            <a:pPr algn="l" fontAlgn="base"/>
            <a:r>
              <a:rPr lang="en-US" b="0" i="0" dirty="0">
                <a:solidFill>
                  <a:srgbClr val="51545C"/>
                </a:solidFill>
                <a:effectLst/>
                <a:latin typeface="Roboto" panose="02000000000000000000" pitchFamily="2" charset="0"/>
              </a:rPr>
              <a:t>4. Web technologies like HTML5, CSS and JavaScript are the core of these apps while deploying a native container. </a:t>
            </a:r>
          </a:p>
          <a:p>
            <a:pPr algn="l" fontAlgn="base"/>
            <a:r>
              <a:rPr lang="en-US" b="0" i="0" dirty="0">
                <a:solidFill>
                  <a:srgbClr val="51545C"/>
                </a:solidFill>
                <a:effectLst/>
                <a:latin typeface="Roboto" panose="02000000000000000000" pitchFamily="2" charset="0"/>
              </a:rPr>
              <a:t>5. Some popular examples of applications that amaze customers with their high performance, interface &amp; functionality include Twitter, Instagram, Uber, Gmail, and more.</a:t>
            </a:r>
          </a:p>
          <a:p>
            <a:endParaRPr lang="en-IN" dirty="0"/>
          </a:p>
        </p:txBody>
      </p:sp>
      <p:sp>
        <p:nvSpPr>
          <p:cNvPr id="4" name="Slide Number Placeholder 3"/>
          <p:cNvSpPr>
            <a:spLocks noGrp="1"/>
          </p:cNvSpPr>
          <p:nvPr>
            <p:ph type="sldNum" sz="quarter" idx="5"/>
          </p:nvPr>
        </p:nvSpPr>
        <p:spPr/>
        <p:txBody>
          <a:bodyPr/>
          <a:lstStyle/>
          <a:p>
            <a:fld id="{D19FE19F-6511-49BC-9E05-B9BBDA67B2F4}" type="slidenum">
              <a:rPr lang="en-IN" smtClean="0"/>
              <a:t>6</a:t>
            </a:fld>
            <a:endParaRPr lang="en-IN"/>
          </a:p>
        </p:txBody>
      </p:sp>
    </p:spTree>
    <p:extLst>
      <p:ext uri="{BB962C8B-B14F-4D97-AF65-F5344CB8AC3E}">
        <p14:creationId xmlns:p14="http://schemas.microsoft.com/office/powerpoint/2010/main" val="13073530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ED7B9C9-3BDD-4FD5-9232-04EAF9000E2F}" type="slidenum">
              <a:rPr lang="en-IN" smtClean="0"/>
              <a:t>41</a:t>
            </a:fld>
            <a:endParaRPr lang="en-IN"/>
          </a:p>
        </p:txBody>
      </p:sp>
    </p:spTree>
    <p:extLst>
      <p:ext uri="{BB962C8B-B14F-4D97-AF65-F5344CB8AC3E}">
        <p14:creationId xmlns:p14="http://schemas.microsoft.com/office/powerpoint/2010/main" val="39019681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ED7B9C9-3BDD-4FD5-9232-04EAF9000E2F}" type="slidenum">
              <a:rPr lang="en-IN" smtClean="0"/>
              <a:t>42</a:t>
            </a:fld>
            <a:endParaRPr lang="en-IN"/>
          </a:p>
        </p:txBody>
      </p:sp>
    </p:spTree>
    <p:extLst>
      <p:ext uri="{BB962C8B-B14F-4D97-AF65-F5344CB8AC3E}">
        <p14:creationId xmlns:p14="http://schemas.microsoft.com/office/powerpoint/2010/main" val="36035259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C1E21"/>
                </a:solidFill>
                <a:effectLst/>
                <a:latin typeface="Optimistic Display"/>
              </a:rPr>
              <a:t>To do that</a:t>
            </a:r>
            <a:r>
              <a:rPr lang="en-US" b="0" i="0">
                <a:solidFill>
                  <a:srgbClr val="1C1E21"/>
                </a:solidFill>
                <a:effectLst/>
                <a:latin typeface="Optimistic Display"/>
              </a:rPr>
              <a:t>, you </a:t>
            </a:r>
            <a:r>
              <a:rPr lang="en-US" b="0" i="0" dirty="0">
                <a:solidFill>
                  <a:srgbClr val="1C1E21"/>
                </a:solidFill>
                <a:effectLst/>
                <a:latin typeface="Optimistic Display"/>
              </a:rPr>
              <a:t>will need to </a:t>
            </a:r>
            <a:r>
              <a:rPr lang="en-US" b="0" i="0" dirty="0">
                <a:effectLst/>
                <a:latin typeface="Optimistic Display"/>
                <a:hlinkClick r:id="rId3"/>
              </a:rPr>
              <a:t>learn about networking in React Native</a:t>
            </a:r>
            <a:r>
              <a:rPr lang="en-US" b="0" i="0" dirty="0">
                <a:solidFill>
                  <a:srgbClr val="1C1E21"/>
                </a:solidFill>
                <a:effectLst/>
                <a:latin typeface="Optimistic Display"/>
              </a:rPr>
              <a:t>.</a:t>
            </a:r>
            <a:endParaRPr lang="en-IN" dirty="0"/>
          </a:p>
        </p:txBody>
      </p:sp>
      <p:sp>
        <p:nvSpPr>
          <p:cNvPr id="4" name="Slide Number Placeholder 3"/>
          <p:cNvSpPr>
            <a:spLocks noGrp="1"/>
          </p:cNvSpPr>
          <p:nvPr>
            <p:ph type="sldNum" sz="quarter" idx="5"/>
          </p:nvPr>
        </p:nvSpPr>
        <p:spPr/>
        <p:txBody>
          <a:bodyPr/>
          <a:lstStyle/>
          <a:p>
            <a:fld id="{FED7B9C9-3BDD-4FD5-9232-04EAF9000E2F}" type="slidenum">
              <a:rPr lang="en-IN" smtClean="0"/>
              <a:t>43</a:t>
            </a:fld>
            <a:endParaRPr lang="en-IN"/>
          </a:p>
        </p:txBody>
      </p:sp>
    </p:spTree>
    <p:extLst>
      <p:ext uri="{BB962C8B-B14F-4D97-AF65-F5344CB8AC3E}">
        <p14:creationId xmlns:p14="http://schemas.microsoft.com/office/powerpoint/2010/main" val="3185532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solidFill>
                  <a:srgbClr val="51545C"/>
                </a:solidFill>
                <a:effectLst/>
                <a:latin typeface="Roboto" panose="02000000000000000000" pitchFamily="2" charset="0"/>
              </a:rPr>
              <a:t>Let’s look at the core advantages of how this mobile development approach helps businesses from around the world seamlessly leverage multiple platforms. It is the most sought-after approach thanks to the growth in the number of mobile users, app usage, device fragmentation, and more.</a:t>
            </a:r>
          </a:p>
          <a:p>
            <a:pPr algn="l" fontAlgn="base"/>
            <a:r>
              <a:rPr lang="en-US" b="1" i="0" dirty="0">
                <a:solidFill>
                  <a:srgbClr val="51545C"/>
                </a:solidFill>
                <a:effectLst/>
                <a:latin typeface="Roboto" panose="02000000000000000000" pitchFamily="2" charset="0"/>
              </a:rPr>
              <a:t>Enhanced UX/UI</a:t>
            </a:r>
            <a:endParaRPr lang="en-US" b="0" i="0" dirty="0">
              <a:solidFill>
                <a:srgbClr val="51545C"/>
              </a:solidFill>
              <a:effectLst/>
              <a:latin typeface="Roboto" panose="02000000000000000000" pitchFamily="2" charset="0"/>
            </a:endParaRPr>
          </a:p>
          <a:p>
            <a:pPr algn="l" fontAlgn="base"/>
            <a:r>
              <a:rPr lang="en-US" b="0" i="0" dirty="0">
                <a:solidFill>
                  <a:srgbClr val="51545C"/>
                </a:solidFill>
                <a:effectLst/>
                <a:latin typeface="Roboto" panose="02000000000000000000" pitchFamily="2" charset="0"/>
              </a:rPr>
              <a:t>Hybrid mobile development combines the advantages of native and web apps. It offers a consistent and flawless user experience across iOS, Android platforms. It is about making it work for mobile by embracing the web. Further, the lightweight hybrid app UI helps in loading content and graphics quickly. The apps adapt to different device screens for quick data display and seamless data streaming. The excellent UI experience even improves the chances of the application’s approval at the app store.</a:t>
            </a:r>
          </a:p>
          <a:p>
            <a:pPr algn="l" fontAlgn="base"/>
            <a:r>
              <a:rPr lang="en-US" b="1" i="0" dirty="0">
                <a:solidFill>
                  <a:srgbClr val="51545C"/>
                </a:solidFill>
                <a:effectLst/>
                <a:latin typeface="Roboto" panose="02000000000000000000" pitchFamily="2" charset="0"/>
              </a:rPr>
              <a:t>Wider Market Reach</a:t>
            </a:r>
            <a:endParaRPr lang="en-US" b="0" i="0" dirty="0">
              <a:solidFill>
                <a:srgbClr val="51545C"/>
              </a:solidFill>
              <a:effectLst/>
              <a:latin typeface="Roboto" panose="02000000000000000000" pitchFamily="2" charset="0"/>
            </a:endParaRPr>
          </a:p>
          <a:p>
            <a:pPr algn="l" fontAlgn="base"/>
            <a:r>
              <a:rPr lang="en-US" b="0" i="0" dirty="0">
                <a:solidFill>
                  <a:srgbClr val="51545C"/>
                </a:solidFill>
                <a:effectLst/>
                <a:latin typeface="Roboto" panose="02000000000000000000" pitchFamily="2" charset="0"/>
              </a:rPr>
              <a:t>They are perfect to target different platforms with one solution. In this competitive marketplace, it becomes a lucrative and cost-effective option to reach out to a high number of users using different mobile platforms.</a:t>
            </a:r>
          </a:p>
          <a:p>
            <a:pPr algn="l" fontAlgn="base"/>
            <a:r>
              <a:rPr lang="en-US" b="1" i="0" dirty="0">
                <a:solidFill>
                  <a:srgbClr val="51545C"/>
                </a:solidFill>
                <a:effectLst/>
                <a:latin typeface="Roboto" panose="02000000000000000000" pitchFamily="2" charset="0"/>
              </a:rPr>
              <a:t>Shorter Development Timeframe</a:t>
            </a:r>
            <a:endParaRPr lang="en-US" b="0" i="0" dirty="0">
              <a:solidFill>
                <a:srgbClr val="51545C"/>
              </a:solidFill>
              <a:effectLst/>
              <a:latin typeface="Roboto" panose="02000000000000000000" pitchFamily="2" charset="0"/>
            </a:endParaRPr>
          </a:p>
          <a:p>
            <a:pPr algn="l" fontAlgn="base"/>
            <a:r>
              <a:rPr lang="en-US" b="0" i="0" dirty="0">
                <a:solidFill>
                  <a:srgbClr val="51545C"/>
                </a:solidFill>
                <a:effectLst/>
                <a:latin typeface="Roboto" panose="02000000000000000000" pitchFamily="2" charset="0"/>
              </a:rPr>
              <a:t>One of the main advantages of hybrid mobile apps is that they are easier and faster to develop than a native app. It enables organizations to leverage their existing web development tool kit to eliminates the need to create a new codebase across each platform. With knowledge of JavaScript and HTML, the code gets written while the application operates across all major operating systems.</a:t>
            </a:r>
          </a:p>
          <a:p>
            <a:pPr algn="l" fontAlgn="base"/>
            <a:r>
              <a:rPr lang="en-US" b="1" i="0" dirty="0">
                <a:solidFill>
                  <a:srgbClr val="51545C"/>
                </a:solidFill>
                <a:effectLst/>
                <a:latin typeface="Roboto" panose="02000000000000000000" pitchFamily="2" charset="0"/>
              </a:rPr>
              <a:t>Easy to Maintain</a:t>
            </a:r>
            <a:endParaRPr lang="en-US" b="0" i="0" dirty="0">
              <a:solidFill>
                <a:srgbClr val="51545C"/>
              </a:solidFill>
              <a:effectLst/>
              <a:latin typeface="Roboto" panose="02000000000000000000" pitchFamily="2" charset="0"/>
            </a:endParaRPr>
          </a:p>
          <a:p>
            <a:pPr algn="l" fontAlgn="base"/>
            <a:r>
              <a:rPr lang="en-US" b="0" i="0" dirty="0">
                <a:solidFill>
                  <a:srgbClr val="51545C"/>
                </a:solidFill>
                <a:effectLst/>
                <a:latin typeface="Roboto" panose="02000000000000000000" pitchFamily="2" charset="0"/>
              </a:rPr>
              <a:t>Hybrid mobile application development offers simplified maintenance. For native apps, the development teams need to roll out new versions for every platform with each update. A hybrid app eliminates versioning and makes app management as simple as updating a web page, that too in real-time.</a:t>
            </a:r>
          </a:p>
          <a:p>
            <a:pPr algn="l" fontAlgn="base"/>
            <a:r>
              <a:rPr lang="en-US" b="1" i="0" dirty="0">
                <a:solidFill>
                  <a:srgbClr val="51545C"/>
                </a:solidFill>
                <a:effectLst/>
                <a:latin typeface="Roboto" panose="02000000000000000000" pitchFamily="2" charset="0"/>
              </a:rPr>
              <a:t>Cost-effective</a:t>
            </a:r>
            <a:endParaRPr lang="en-US" b="0" i="0" dirty="0">
              <a:solidFill>
                <a:srgbClr val="51545C"/>
              </a:solidFill>
              <a:effectLst/>
              <a:latin typeface="Roboto" panose="02000000000000000000" pitchFamily="2" charset="0"/>
            </a:endParaRPr>
          </a:p>
          <a:p>
            <a:pPr algn="l" fontAlgn="base"/>
            <a:r>
              <a:rPr lang="en-US" b="0" i="0" dirty="0">
                <a:solidFill>
                  <a:srgbClr val="51545C"/>
                </a:solidFill>
                <a:effectLst/>
                <a:latin typeface="Roboto" panose="02000000000000000000" pitchFamily="2" charset="0"/>
              </a:rPr>
              <a:t>This approach enables the targeting of multiple platforms without maintaining numerous code bases. Unlike native apps, with a single code base for various platforms, the hybrid apps enable development teams to accelerate the development process. It reduces the time to market significantly. The app can be published on multiple mobile app stores with a common code.</a:t>
            </a:r>
          </a:p>
          <a:p>
            <a:pPr algn="l" fontAlgn="base"/>
            <a:r>
              <a:rPr lang="en-US" b="1" i="0" dirty="0">
                <a:solidFill>
                  <a:srgbClr val="51545C"/>
                </a:solidFill>
                <a:effectLst/>
                <a:latin typeface="Roboto" panose="02000000000000000000" pitchFamily="2" charset="0"/>
              </a:rPr>
              <a:t>Offline Availability</a:t>
            </a:r>
            <a:endParaRPr lang="en-US" b="0" i="0" dirty="0">
              <a:solidFill>
                <a:srgbClr val="51545C"/>
              </a:solidFill>
              <a:effectLst/>
              <a:latin typeface="Roboto" panose="02000000000000000000" pitchFamily="2" charset="0"/>
            </a:endParaRPr>
          </a:p>
          <a:p>
            <a:pPr algn="l" fontAlgn="base"/>
            <a:r>
              <a:rPr lang="en-US" b="0" i="0" dirty="0">
                <a:solidFill>
                  <a:srgbClr val="51545C"/>
                </a:solidFill>
                <a:effectLst/>
                <a:latin typeface="Roboto" panose="02000000000000000000" pitchFamily="2" charset="0"/>
              </a:rPr>
              <a:t>Mobile applications commonly suffer from limitations arising due to the lack of offline support. It is a challenge for companies who cater to customers from rural areas or places where internet connectivity is a challenge.</a:t>
            </a:r>
          </a:p>
          <a:p>
            <a:pPr algn="l" fontAlgn="base"/>
            <a:r>
              <a:rPr lang="en-US" b="0" i="0" dirty="0">
                <a:solidFill>
                  <a:srgbClr val="51545C"/>
                </a:solidFill>
                <a:effectLst/>
                <a:latin typeface="Roboto" panose="02000000000000000000" pitchFamily="2" charset="0"/>
              </a:rPr>
              <a:t>Statistics indicate that </a:t>
            </a:r>
            <a:r>
              <a:rPr lang="en-US" b="0" i="0" u="none" strike="noStrike" dirty="0">
                <a:solidFill>
                  <a:srgbClr val="102D70"/>
                </a:solidFill>
                <a:effectLst/>
                <a:latin typeface="Roboto" panose="02000000000000000000" pitchFamily="2" charset="0"/>
                <a:hlinkClick r:id="rId3"/>
              </a:rPr>
              <a:t>70 percent</a:t>
            </a:r>
            <a:r>
              <a:rPr lang="en-US" b="0" i="0" dirty="0">
                <a:solidFill>
                  <a:srgbClr val="51545C"/>
                </a:solidFill>
                <a:effectLst/>
                <a:latin typeface="Roboto" panose="02000000000000000000" pitchFamily="2" charset="0"/>
              </a:rPr>
              <a:t> of users abandon an app because it takes too long to load. The offline accessibility feature helps overcome this challenge. Therefore, the end-users can have uninterrupted access to the app’s data without performance glitches.</a:t>
            </a:r>
          </a:p>
          <a:p>
            <a:pPr algn="l" fontAlgn="base"/>
            <a:r>
              <a:rPr lang="en-US" b="1" i="0" dirty="0">
                <a:solidFill>
                  <a:srgbClr val="51545C"/>
                </a:solidFill>
                <a:effectLst/>
                <a:latin typeface="Roboto" panose="02000000000000000000" pitchFamily="2" charset="0"/>
              </a:rPr>
              <a:t>Enhanced Performance</a:t>
            </a:r>
            <a:endParaRPr lang="en-US" b="0" i="0" dirty="0">
              <a:solidFill>
                <a:srgbClr val="51545C"/>
              </a:solidFill>
              <a:effectLst/>
              <a:latin typeface="Roboto" panose="02000000000000000000" pitchFamily="2" charset="0"/>
            </a:endParaRPr>
          </a:p>
          <a:p>
            <a:pPr algn="l" fontAlgn="base"/>
            <a:r>
              <a:rPr lang="en-US" b="0" i="0" dirty="0">
                <a:solidFill>
                  <a:srgbClr val="51545C"/>
                </a:solidFill>
                <a:effectLst/>
                <a:latin typeface="Roboto" panose="02000000000000000000" pitchFamily="2" charset="0"/>
              </a:rPr>
              <a:t>Hybrid apps offer high speed and performance just like native apps. In fact, in some cases, they are even faster than progressive and responsive apps. The reason being no dependency on network communication. Further, even apps with a higher number of users exhibit better speed on all devices. They have proven their performance standards with brands like Twitter and LinkedIn.</a:t>
            </a:r>
          </a:p>
          <a:p>
            <a:endParaRPr lang="en-IN" dirty="0"/>
          </a:p>
        </p:txBody>
      </p:sp>
      <p:sp>
        <p:nvSpPr>
          <p:cNvPr id="4" name="Slide Number Placeholder 3"/>
          <p:cNvSpPr>
            <a:spLocks noGrp="1"/>
          </p:cNvSpPr>
          <p:nvPr>
            <p:ph type="sldNum" sz="quarter" idx="5"/>
          </p:nvPr>
        </p:nvSpPr>
        <p:spPr/>
        <p:txBody>
          <a:bodyPr/>
          <a:lstStyle/>
          <a:p>
            <a:fld id="{D19FE19F-6511-49BC-9E05-B9BBDA67B2F4}" type="slidenum">
              <a:rPr lang="en-IN" smtClean="0"/>
              <a:t>9</a:t>
            </a:fld>
            <a:endParaRPr lang="en-IN"/>
          </a:p>
        </p:txBody>
      </p:sp>
    </p:spTree>
    <p:extLst>
      <p:ext uri="{BB962C8B-B14F-4D97-AF65-F5344CB8AC3E}">
        <p14:creationId xmlns:p14="http://schemas.microsoft.com/office/powerpoint/2010/main" val="1502841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solidFill>
                  <a:srgbClr val="51545C"/>
                </a:solidFill>
                <a:effectLst/>
                <a:latin typeface="Roboto" panose="02000000000000000000" pitchFamily="2" charset="0"/>
              </a:rPr>
              <a:t>Let’s take a quick look at some of the hybrid app development frameworks and their unique features:</a:t>
            </a:r>
          </a:p>
          <a:p>
            <a:pPr algn="l" fontAlgn="base">
              <a:buFont typeface="Arial" panose="020B0604020202020204" pitchFamily="34" charset="0"/>
              <a:buChar char="•"/>
            </a:pPr>
            <a:r>
              <a:rPr lang="en-US" b="1" i="0" dirty="0">
                <a:solidFill>
                  <a:srgbClr val="51545C"/>
                </a:solidFill>
                <a:effectLst/>
                <a:latin typeface="Roboto" panose="02000000000000000000" pitchFamily="2" charset="0"/>
              </a:rPr>
              <a:t>React Native</a:t>
            </a:r>
            <a:br>
              <a:rPr lang="en-US" b="0" i="0" dirty="0">
                <a:solidFill>
                  <a:srgbClr val="51545C"/>
                </a:solidFill>
                <a:effectLst/>
                <a:latin typeface="Roboto" panose="02000000000000000000" pitchFamily="2" charset="0"/>
              </a:rPr>
            </a:br>
            <a:r>
              <a:rPr lang="en-US" b="0" i="0" dirty="0">
                <a:solidFill>
                  <a:srgbClr val="51545C"/>
                </a:solidFill>
                <a:effectLst/>
                <a:latin typeface="Roboto" panose="02000000000000000000" pitchFamily="2" charset="0"/>
              </a:rPr>
              <a:t>It is one of the top choices of development teams across the globe. It is not only the most preferred option for creating hybrid apps but also popular for native &amp; cross-platform apps. This is because it comes equipped with a world of advanced features and functionalities such as code reusability, live reload, community support, native plug-ins, and more. It is a logical option for companies looking to build high-performance apps by delivering users a native-like experience.</a:t>
            </a:r>
          </a:p>
          <a:p>
            <a:pPr algn="l" fontAlgn="base">
              <a:buFont typeface="Arial" panose="020B0604020202020204" pitchFamily="34" charset="0"/>
              <a:buChar char="•"/>
            </a:pPr>
            <a:r>
              <a:rPr lang="en-US" b="1" i="0" dirty="0">
                <a:solidFill>
                  <a:srgbClr val="51545C"/>
                </a:solidFill>
                <a:effectLst/>
                <a:latin typeface="Roboto" panose="02000000000000000000" pitchFamily="2" charset="0"/>
              </a:rPr>
              <a:t>Flutter</a:t>
            </a:r>
            <a:br>
              <a:rPr lang="en-US" b="1" i="0" dirty="0">
                <a:solidFill>
                  <a:srgbClr val="51545C"/>
                </a:solidFill>
                <a:effectLst/>
                <a:latin typeface="Roboto" panose="02000000000000000000" pitchFamily="2" charset="0"/>
              </a:rPr>
            </a:br>
            <a:r>
              <a:rPr lang="en-US" b="0" i="0" dirty="0">
                <a:solidFill>
                  <a:srgbClr val="51545C"/>
                </a:solidFill>
                <a:effectLst/>
                <a:latin typeface="Roboto" panose="02000000000000000000" pitchFamily="2" charset="0"/>
              </a:rPr>
              <a:t>Powered by Google, it is an open-source framework known for its speed and reliability to build highly interactive native interfaces. It offers a rich collection of widgets for customization, SDKs, and plenty of other development tools that make it quite easier and quicker to create hybrid apps.</a:t>
            </a:r>
          </a:p>
          <a:p>
            <a:pPr algn="l" fontAlgn="base">
              <a:buFont typeface="Arial" panose="020B0604020202020204" pitchFamily="34" charset="0"/>
              <a:buChar char="•"/>
            </a:pPr>
            <a:r>
              <a:rPr lang="en-US" b="1" i="0" dirty="0">
                <a:solidFill>
                  <a:srgbClr val="51545C"/>
                </a:solidFill>
                <a:effectLst/>
                <a:latin typeface="Roboto" panose="02000000000000000000" pitchFamily="2" charset="0"/>
              </a:rPr>
              <a:t>Xamarin</a:t>
            </a:r>
            <a:br>
              <a:rPr lang="en-US" b="1" i="0" dirty="0">
                <a:solidFill>
                  <a:srgbClr val="51545C"/>
                </a:solidFill>
                <a:effectLst/>
                <a:latin typeface="Roboto" panose="02000000000000000000" pitchFamily="2" charset="0"/>
              </a:rPr>
            </a:br>
            <a:r>
              <a:rPr lang="en-US" b="0" i="0" dirty="0">
                <a:solidFill>
                  <a:srgbClr val="51545C"/>
                </a:solidFill>
                <a:effectLst/>
                <a:latin typeface="Roboto" panose="02000000000000000000" pitchFamily="2" charset="0"/>
              </a:rPr>
              <a:t>Our next pick for this list is the </a:t>
            </a:r>
            <a:r>
              <a:rPr lang="en-US" b="0" i="0" u="none" strike="noStrike" dirty="0">
                <a:solidFill>
                  <a:srgbClr val="303030"/>
                </a:solidFill>
                <a:effectLst/>
                <a:latin typeface="Roboto" panose="02000000000000000000" pitchFamily="2" charset="0"/>
                <a:hlinkClick r:id="rId3"/>
              </a:rPr>
              <a:t>Xamarin development</a:t>
            </a:r>
            <a:r>
              <a:rPr lang="en-US" b="0" i="0" dirty="0">
                <a:solidFill>
                  <a:srgbClr val="51545C"/>
                </a:solidFill>
                <a:effectLst/>
                <a:latin typeface="Roboto" panose="02000000000000000000" pitchFamily="2" charset="0"/>
              </a:rPr>
              <a:t> framework. Owned by technology behemoth — Microsoft, it is compatible with any mobile platform. It enables developers to create universal apps without compromising the native design.</a:t>
            </a:r>
          </a:p>
          <a:p>
            <a:pPr algn="l" fontAlgn="base">
              <a:buFont typeface="Arial" panose="020B0604020202020204" pitchFamily="34" charset="0"/>
              <a:buChar char="•"/>
            </a:pPr>
            <a:r>
              <a:rPr lang="en-US" b="1" i="0" dirty="0">
                <a:solidFill>
                  <a:srgbClr val="51545C"/>
                </a:solidFill>
                <a:effectLst/>
                <a:latin typeface="Roboto" panose="02000000000000000000" pitchFamily="2" charset="0"/>
              </a:rPr>
              <a:t>Ionic</a:t>
            </a:r>
            <a:br>
              <a:rPr lang="en-US" b="1" i="0" dirty="0">
                <a:solidFill>
                  <a:srgbClr val="51545C"/>
                </a:solidFill>
                <a:effectLst/>
                <a:latin typeface="Roboto" panose="02000000000000000000" pitchFamily="2" charset="0"/>
              </a:rPr>
            </a:br>
            <a:r>
              <a:rPr lang="en-US" b="0" i="0" dirty="0">
                <a:solidFill>
                  <a:srgbClr val="51545C"/>
                </a:solidFill>
                <a:effectLst/>
                <a:latin typeface="Roboto" panose="02000000000000000000" pitchFamily="2" charset="0"/>
              </a:rPr>
              <a:t>It has gained massive popularity in the recent past. It offers an extensive set of features &amp; tools. It is powered with integrations including native mobile UI components &amp; layouts as well as debugging &amp; testing tools to build interactive apps.</a:t>
            </a:r>
          </a:p>
          <a:p>
            <a:pPr algn="l" fontAlgn="base">
              <a:buFont typeface="Arial" panose="020B0604020202020204" pitchFamily="34" charset="0"/>
              <a:buChar char="•"/>
            </a:pPr>
            <a:r>
              <a:rPr lang="en-US" b="1" i="0" dirty="0">
                <a:solidFill>
                  <a:srgbClr val="51545C"/>
                </a:solidFill>
                <a:effectLst/>
                <a:latin typeface="Roboto" panose="02000000000000000000" pitchFamily="2" charset="0"/>
              </a:rPr>
              <a:t>PhoneGap</a:t>
            </a:r>
            <a:br>
              <a:rPr lang="en-US" b="1" i="0" dirty="0">
                <a:solidFill>
                  <a:srgbClr val="51545C"/>
                </a:solidFill>
                <a:effectLst/>
                <a:latin typeface="Roboto" panose="02000000000000000000" pitchFamily="2" charset="0"/>
              </a:rPr>
            </a:br>
            <a:r>
              <a:rPr lang="en-US" b="0" i="0" dirty="0">
                <a:solidFill>
                  <a:srgbClr val="51545C"/>
                </a:solidFill>
                <a:effectLst/>
                <a:latin typeface="Roboto" panose="02000000000000000000" pitchFamily="2" charset="0"/>
              </a:rPr>
              <a:t>This open-source app development framework is highly recommended for its compatibility and ease-of-use functionality across various platforms. It leverages the power of the Cordova plugin that makes it easier and quicker to develop apps.</a:t>
            </a:r>
          </a:p>
          <a:p>
            <a:endParaRPr lang="en-IN" dirty="0"/>
          </a:p>
        </p:txBody>
      </p:sp>
      <p:sp>
        <p:nvSpPr>
          <p:cNvPr id="4" name="Slide Number Placeholder 3"/>
          <p:cNvSpPr>
            <a:spLocks noGrp="1"/>
          </p:cNvSpPr>
          <p:nvPr>
            <p:ph type="sldNum" sz="quarter" idx="5"/>
          </p:nvPr>
        </p:nvSpPr>
        <p:spPr/>
        <p:txBody>
          <a:bodyPr/>
          <a:lstStyle/>
          <a:p>
            <a:fld id="{D19FE19F-6511-49BC-9E05-B9BBDA67B2F4}" type="slidenum">
              <a:rPr lang="en-IN" smtClean="0"/>
              <a:t>10</a:t>
            </a:fld>
            <a:endParaRPr lang="en-IN"/>
          </a:p>
        </p:txBody>
      </p:sp>
    </p:spTree>
    <p:extLst>
      <p:ext uri="{BB962C8B-B14F-4D97-AF65-F5344CB8AC3E}">
        <p14:creationId xmlns:p14="http://schemas.microsoft.com/office/powerpoint/2010/main" val="11689156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C1E21"/>
                </a:solidFill>
                <a:effectLst/>
                <a:latin typeface="Optimistic Display"/>
              </a:rPr>
              <a:t>React Native is like React, but it uses native components instead of web components as building blocks. So to understand the basic structure of a React Native app, you need to understand some of the basic React concepts, like JSX, components, </a:t>
            </a:r>
            <a:r>
              <a:rPr lang="en-US" dirty="0"/>
              <a:t>state</a:t>
            </a:r>
            <a:r>
              <a:rPr lang="en-US" b="0" i="0" dirty="0">
                <a:solidFill>
                  <a:srgbClr val="1C1E21"/>
                </a:solidFill>
                <a:effectLst/>
                <a:latin typeface="Optimistic Display"/>
              </a:rPr>
              <a:t>, and </a:t>
            </a:r>
            <a:r>
              <a:rPr lang="en-US" dirty="0"/>
              <a:t>props</a:t>
            </a:r>
            <a:r>
              <a:rPr lang="en-US" b="0" i="0" dirty="0">
                <a:solidFill>
                  <a:srgbClr val="1C1E21"/>
                </a:solidFill>
                <a:effectLst/>
                <a:latin typeface="Optimistic Display"/>
              </a:rPr>
              <a:t>. If you already know React, you still need to learn some React Native specific stuff, like the native components. This tutorial is aimed at all audiences, whether you have React experience or not.</a:t>
            </a:r>
            <a:endParaRPr lang="en-IN" dirty="0"/>
          </a:p>
        </p:txBody>
      </p:sp>
      <p:sp>
        <p:nvSpPr>
          <p:cNvPr id="4" name="Slide Number Placeholder 3"/>
          <p:cNvSpPr>
            <a:spLocks noGrp="1"/>
          </p:cNvSpPr>
          <p:nvPr>
            <p:ph type="sldNum" sz="quarter" idx="5"/>
          </p:nvPr>
        </p:nvSpPr>
        <p:spPr/>
        <p:txBody>
          <a:bodyPr/>
          <a:lstStyle/>
          <a:p>
            <a:fld id="{D19FE19F-6511-49BC-9E05-B9BBDA67B2F4}" type="slidenum">
              <a:rPr lang="en-IN" smtClean="0"/>
              <a:t>11</a:t>
            </a:fld>
            <a:endParaRPr lang="en-IN"/>
          </a:p>
        </p:txBody>
      </p:sp>
    </p:spTree>
    <p:extLst>
      <p:ext uri="{BB962C8B-B14F-4D97-AF65-F5344CB8AC3E}">
        <p14:creationId xmlns:p14="http://schemas.microsoft.com/office/powerpoint/2010/main" val="2301602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1C1E21"/>
                </a:solidFill>
                <a:effectLst/>
                <a:latin typeface="Optimistic Display"/>
              </a:rPr>
              <a:t>If you are already familiar with mobile development</a:t>
            </a:r>
            <a:r>
              <a:rPr lang="en-US" b="0" i="0" dirty="0">
                <a:solidFill>
                  <a:srgbClr val="1C1E21"/>
                </a:solidFill>
                <a:effectLst/>
                <a:latin typeface="Optimistic Display"/>
              </a:rPr>
              <a:t>, you may want to use React Native CLI. It requires </a:t>
            </a:r>
            <a:r>
              <a:rPr lang="en-US" b="0" i="0" dirty="0" err="1">
                <a:solidFill>
                  <a:srgbClr val="1C1E21"/>
                </a:solidFill>
                <a:effectLst/>
                <a:latin typeface="Optimistic Display"/>
              </a:rPr>
              <a:t>Xcode</a:t>
            </a:r>
            <a:r>
              <a:rPr lang="en-US" b="0" i="0" dirty="0">
                <a:solidFill>
                  <a:srgbClr val="1C1E21"/>
                </a:solidFill>
                <a:effectLst/>
                <a:latin typeface="Optimistic Display"/>
              </a:rPr>
              <a:t> or Android Studio to get started. If you already have one of these tools installed, you should be able to get up and running within a few minutes. If they are not installed, you should expect to spend about an hour installing and configuring them.</a:t>
            </a:r>
            <a:endParaRPr lang="en-IN" dirty="0"/>
          </a:p>
        </p:txBody>
      </p:sp>
      <p:sp>
        <p:nvSpPr>
          <p:cNvPr id="4" name="Slide Number Placeholder 3"/>
          <p:cNvSpPr>
            <a:spLocks noGrp="1"/>
          </p:cNvSpPr>
          <p:nvPr>
            <p:ph type="sldNum" sz="quarter" idx="5"/>
          </p:nvPr>
        </p:nvSpPr>
        <p:spPr/>
        <p:txBody>
          <a:bodyPr/>
          <a:lstStyle/>
          <a:p>
            <a:fld id="{D19FE19F-6511-49BC-9E05-B9BBDA67B2F4}" type="slidenum">
              <a:rPr lang="en-IN" smtClean="0"/>
              <a:t>14</a:t>
            </a:fld>
            <a:endParaRPr lang="en-IN"/>
          </a:p>
        </p:txBody>
      </p:sp>
    </p:spTree>
    <p:extLst>
      <p:ext uri="{BB962C8B-B14F-4D97-AF65-F5344CB8AC3E}">
        <p14:creationId xmlns:p14="http://schemas.microsoft.com/office/powerpoint/2010/main" val="4103960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C1E21"/>
                </a:solidFill>
                <a:effectLst/>
                <a:latin typeface="Optimistic Display"/>
              </a:rPr>
              <a:t>In accordance with the ancient traditions of our people, we must first build an app that does nothing except say "Hello, world!". </a:t>
            </a:r>
            <a:endParaRPr lang="en-IN" b="0" i="0" dirty="0">
              <a:solidFill>
                <a:srgbClr val="1C1E21"/>
              </a:solidFill>
              <a:effectLst/>
              <a:latin typeface="Optimistic Display"/>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b="1" i="0" dirty="0">
                <a:solidFill>
                  <a:srgbClr val="1C1E21"/>
                </a:solidFill>
                <a:effectLst/>
                <a:latin typeface="Optimistic Display"/>
              </a:rPr>
              <a:t>What's going on here?</a:t>
            </a:r>
          </a:p>
          <a:p>
            <a:pPr algn="l">
              <a:buFont typeface="+mj-lt"/>
              <a:buAutoNum type="arabicPeriod"/>
            </a:pPr>
            <a:r>
              <a:rPr lang="en-US" b="0" i="0" dirty="0">
                <a:solidFill>
                  <a:srgbClr val="1C1E21"/>
                </a:solidFill>
                <a:effectLst/>
                <a:latin typeface="Optimistic Display"/>
              </a:rPr>
              <a:t>First of all, we need to import React to be able to use JSX, which will then be transformed to the native components of each platform.</a:t>
            </a:r>
          </a:p>
          <a:p>
            <a:pPr algn="l">
              <a:buFont typeface="+mj-lt"/>
              <a:buAutoNum type="arabicPeriod"/>
            </a:pPr>
            <a:r>
              <a:rPr lang="en-US" b="0" i="0" dirty="0">
                <a:solidFill>
                  <a:srgbClr val="1C1E21"/>
                </a:solidFill>
                <a:effectLst/>
                <a:latin typeface="Optimistic Display"/>
              </a:rPr>
              <a:t>On line 2, we import the Text and View components from react-native</a:t>
            </a:r>
          </a:p>
          <a:p>
            <a:pPr algn="l"/>
            <a:r>
              <a:rPr lang="en-US" b="0" i="0" dirty="0">
                <a:solidFill>
                  <a:srgbClr val="1C1E21"/>
                </a:solidFill>
                <a:effectLst/>
                <a:latin typeface="Optimistic Display"/>
              </a:rPr>
              <a:t>Then we define the </a:t>
            </a:r>
            <a:r>
              <a:rPr lang="en-US" b="0" i="0" dirty="0" err="1">
                <a:solidFill>
                  <a:srgbClr val="1C1E21"/>
                </a:solidFill>
                <a:effectLst/>
                <a:latin typeface="Optimistic Display"/>
              </a:rPr>
              <a:t>HelloWorldApp</a:t>
            </a:r>
            <a:r>
              <a:rPr lang="en-US" b="0" i="0" dirty="0">
                <a:solidFill>
                  <a:srgbClr val="1C1E21"/>
                </a:solidFill>
                <a:effectLst/>
                <a:latin typeface="Optimistic Display"/>
              </a:rPr>
              <a:t> function, which is a </a:t>
            </a:r>
            <a:r>
              <a:rPr lang="en-US" b="0" i="0" dirty="0">
                <a:solidFill>
                  <a:srgbClr val="1C1E21"/>
                </a:solidFill>
                <a:effectLst/>
                <a:latin typeface="Optimistic Display"/>
                <a:hlinkClick r:id="rId3"/>
              </a:rPr>
              <a:t>functional component</a:t>
            </a:r>
            <a:r>
              <a:rPr lang="en-US" b="0" i="0" dirty="0">
                <a:solidFill>
                  <a:srgbClr val="1C1E21"/>
                </a:solidFill>
                <a:effectLst/>
                <a:latin typeface="Optimistic Display"/>
              </a:rPr>
              <a:t> and behaves in the same way as in React for the web. This function returns a View component with some styles and </a:t>
            </a:r>
            <a:r>
              <a:rPr lang="en-US" b="0" i="0" dirty="0" err="1">
                <a:solidFill>
                  <a:srgbClr val="1C1E21"/>
                </a:solidFill>
                <a:effectLst/>
                <a:latin typeface="Optimistic Display"/>
              </a:rPr>
              <a:t>aText</a:t>
            </a:r>
            <a:r>
              <a:rPr lang="en-US" b="0" i="0" dirty="0">
                <a:solidFill>
                  <a:srgbClr val="1C1E21"/>
                </a:solidFill>
                <a:effectLst/>
                <a:latin typeface="Optimistic Display"/>
              </a:rPr>
              <a:t> as its child.</a:t>
            </a:r>
          </a:p>
          <a:p>
            <a:pPr algn="l"/>
            <a:r>
              <a:rPr lang="en-US" b="0" i="0" dirty="0">
                <a:solidFill>
                  <a:srgbClr val="1C1E21"/>
                </a:solidFill>
                <a:effectLst/>
                <a:latin typeface="Optimistic Display"/>
              </a:rPr>
              <a:t>The Text component allows us to render a text, while the View component renders a container. This container has several styles applied, let's analyze what each one is doing.</a:t>
            </a:r>
          </a:p>
          <a:p>
            <a:pPr algn="l"/>
            <a:r>
              <a:rPr lang="en-US" b="0" i="0" dirty="0">
                <a:solidFill>
                  <a:srgbClr val="1C1E21"/>
                </a:solidFill>
                <a:effectLst/>
                <a:latin typeface="Optimistic Display"/>
              </a:rPr>
              <a:t>The first style that we find is flex: 1, the </a:t>
            </a:r>
            <a:r>
              <a:rPr lang="en-US" b="0" i="0" dirty="0">
                <a:solidFill>
                  <a:srgbClr val="1C1E21"/>
                </a:solidFill>
                <a:effectLst/>
                <a:latin typeface="Optimistic Display"/>
                <a:hlinkClick r:id="rId4"/>
              </a:rPr>
              <a:t>flex</a:t>
            </a:r>
            <a:r>
              <a:rPr lang="en-US" b="0" i="0" dirty="0">
                <a:solidFill>
                  <a:srgbClr val="1C1E21"/>
                </a:solidFill>
                <a:effectLst/>
                <a:latin typeface="Optimistic Display"/>
              </a:rPr>
              <a:t> prop will define how your items are going to "fill" over the available space along your main axis. Since we only have one container, it will take all the available space of the parent component. In this case, it is the only component, so it will take all the available screen space.</a:t>
            </a:r>
          </a:p>
          <a:p>
            <a:pPr algn="l"/>
            <a:r>
              <a:rPr lang="en-US" b="0" i="0" dirty="0">
                <a:solidFill>
                  <a:srgbClr val="1C1E21"/>
                </a:solidFill>
                <a:effectLst/>
                <a:latin typeface="Optimistic Display"/>
              </a:rPr>
              <a:t>The following style is </a:t>
            </a:r>
            <a:r>
              <a:rPr lang="en-US" b="0" i="0" dirty="0" err="1">
                <a:solidFill>
                  <a:srgbClr val="1C1E21"/>
                </a:solidFill>
                <a:effectLst/>
                <a:latin typeface="Optimistic Display"/>
                <a:hlinkClick r:id="rId5"/>
              </a:rPr>
              <a:t>justifyContent</a:t>
            </a:r>
            <a:r>
              <a:rPr lang="en-US" b="0" i="0" dirty="0">
                <a:solidFill>
                  <a:srgbClr val="1C1E21"/>
                </a:solidFill>
                <a:effectLst/>
                <a:latin typeface="Optimistic Display"/>
              </a:rPr>
              <a:t>: "center". This aligns children of a container in the center of the container's main axis. Finally, we have </a:t>
            </a:r>
            <a:r>
              <a:rPr lang="en-US" b="0" i="0" dirty="0" err="1">
                <a:solidFill>
                  <a:srgbClr val="1C1E21"/>
                </a:solidFill>
                <a:effectLst/>
                <a:latin typeface="Optimistic Display"/>
                <a:hlinkClick r:id="rId6"/>
              </a:rPr>
              <a:t>alignItems</a:t>
            </a:r>
            <a:r>
              <a:rPr lang="en-US" b="0" i="0" dirty="0">
                <a:solidFill>
                  <a:srgbClr val="1C1E21"/>
                </a:solidFill>
                <a:effectLst/>
                <a:latin typeface="Optimistic Display"/>
              </a:rPr>
              <a:t>: "center", which aligns children of a container in the center of the container's cross axis.</a:t>
            </a:r>
          </a:p>
          <a:p>
            <a:pPr algn="l"/>
            <a:r>
              <a:rPr lang="en-US" b="0" i="0" dirty="0">
                <a:solidFill>
                  <a:srgbClr val="1C1E21"/>
                </a:solidFill>
                <a:effectLst/>
                <a:latin typeface="Optimistic Display"/>
              </a:rPr>
              <a:t>Some of the things in here might not look like JavaScript to you. Don't panic. </a:t>
            </a:r>
            <a:r>
              <a:rPr lang="en-US" b="0" i="1" dirty="0">
                <a:solidFill>
                  <a:srgbClr val="1C1E21"/>
                </a:solidFill>
                <a:effectLst/>
                <a:latin typeface="Optimistic Display"/>
              </a:rPr>
              <a:t>This is the future</a:t>
            </a:r>
            <a:r>
              <a:rPr lang="en-US" b="0" i="0" dirty="0">
                <a:solidFill>
                  <a:srgbClr val="1C1E21"/>
                </a:solidFill>
                <a:effectLst/>
                <a:latin typeface="Optimistic Display"/>
              </a:rPr>
              <a:t>.</a:t>
            </a:r>
          </a:p>
          <a:p>
            <a:pPr algn="l"/>
            <a:r>
              <a:rPr lang="en-US" b="0" i="0" dirty="0">
                <a:solidFill>
                  <a:srgbClr val="1C1E21"/>
                </a:solidFill>
                <a:effectLst/>
                <a:latin typeface="Optimistic Display"/>
              </a:rPr>
              <a:t>First of all, ES2015 (also known as ES6) is a set of improvements to JavaScript that is now part of the official standard, but not yet supported by all browsers, so often it isn't used yet in web development. React Native ships with ES2015 support, so you can use this stuff without worrying about compatibility. import, export, const and from in the example above are all ES2015 features. If you aren't familiar with ES2015, you can probably pick it up by reading through sample code like this tutorial has. If you want, </a:t>
            </a:r>
            <a:r>
              <a:rPr lang="en-US" b="0" i="0" dirty="0">
                <a:solidFill>
                  <a:srgbClr val="1C1E21"/>
                </a:solidFill>
                <a:effectLst/>
                <a:latin typeface="Optimistic Display"/>
                <a:hlinkClick r:id="rId7"/>
              </a:rPr>
              <a:t>this page</a:t>
            </a:r>
            <a:r>
              <a:rPr lang="en-US" b="0" i="0" dirty="0">
                <a:solidFill>
                  <a:srgbClr val="1C1E21"/>
                </a:solidFill>
                <a:effectLst/>
                <a:latin typeface="Optimistic Display"/>
              </a:rPr>
              <a:t> has a good overview of ES2015 features.</a:t>
            </a:r>
          </a:p>
          <a:p>
            <a:pPr algn="l"/>
            <a:r>
              <a:rPr lang="en-US" b="0" i="0" dirty="0">
                <a:solidFill>
                  <a:srgbClr val="1C1E21"/>
                </a:solidFill>
                <a:effectLst/>
                <a:latin typeface="Optimistic Display"/>
              </a:rPr>
              <a:t>The other unusual thing in this code example is &lt;View&gt;&lt;Text&gt;Hello world!&lt;/Text&gt;&lt;/View&gt;. This is JSX - a syntax for embedding XML within JavaScript. Many frameworks use a specialized templating language which lets you embed code inside markup language. In React, this is reversed. JSX lets you write your markup language inside code. It looks like HTML on the web, except instead of web things like &lt;div&gt; or &lt;span&gt;, you use React components. In this case, &lt;Text&gt; is a </a:t>
            </a:r>
            <a:r>
              <a:rPr lang="en-US" b="0" i="0" dirty="0">
                <a:solidFill>
                  <a:srgbClr val="1C1E21"/>
                </a:solidFill>
                <a:effectLst/>
                <a:latin typeface="Optimistic Display"/>
                <a:hlinkClick r:id="rId8"/>
              </a:rPr>
              <a:t>Core Component</a:t>
            </a:r>
            <a:r>
              <a:rPr lang="en-US" b="0" i="0" dirty="0">
                <a:solidFill>
                  <a:srgbClr val="1C1E21"/>
                </a:solidFill>
                <a:effectLst/>
                <a:latin typeface="Optimistic Display"/>
              </a:rPr>
              <a:t> that displays some text and View is like the &lt;div&gt; or &lt;span&gt;.</a:t>
            </a:r>
          </a:p>
          <a:p>
            <a:endParaRPr lang="en-IN" dirty="0"/>
          </a:p>
        </p:txBody>
      </p:sp>
      <p:sp>
        <p:nvSpPr>
          <p:cNvPr id="4" name="Slide Number Placeholder 3"/>
          <p:cNvSpPr>
            <a:spLocks noGrp="1"/>
          </p:cNvSpPr>
          <p:nvPr>
            <p:ph type="sldNum" sz="quarter" idx="5"/>
          </p:nvPr>
        </p:nvSpPr>
        <p:spPr/>
        <p:txBody>
          <a:bodyPr/>
          <a:lstStyle/>
          <a:p>
            <a:fld id="{D19FE19F-6511-49BC-9E05-B9BBDA67B2F4}" type="slidenum">
              <a:rPr lang="en-IN" smtClean="0"/>
              <a:t>17</a:t>
            </a:fld>
            <a:endParaRPr lang="en-IN"/>
          </a:p>
        </p:txBody>
      </p:sp>
    </p:spTree>
    <p:extLst>
      <p:ext uri="{BB962C8B-B14F-4D97-AF65-F5344CB8AC3E}">
        <p14:creationId xmlns:p14="http://schemas.microsoft.com/office/powerpoint/2010/main" val="23205618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C1E21"/>
                </a:solidFill>
                <a:effectLst/>
                <a:latin typeface="Optimistic Display"/>
              </a:rPr>
              <a:t>In the next section, you will start combining these Core Components to learn about how React works. Have a play with them here now!</a:t>
            </a:r>
          </a:p>
          <a:p>
            <a:r>
              <a:rPr lang="en-US" b="0" i="0" dirty="0">
                <a:solidFill>
                  <a:srgbClr val="1C1E21"/>
                </a:solidFill>
                <a:effectLst/>
                <a:latin typeface="Optimistic Display"/>
              </a:rPr>
              <a:t>Because React Native uses the same API structure as React components, you’ll need to understand React component APIs to get started. </a:t>
            </a:r>
            <a:endParaRPr lang="en-IN" dirty="0"/>
          </a:p>
        </p:txBody>
      </p:sp>
      <p:sp>
        <p:nvSpPr>
          <p:cNvPr id="4" name="Slide Number Placeholder 3"/>
          <p:cNvSpPr>
            <a:spLocks noGrp="1"/>
          </p:cNvSpPr>
          <p:nvPr>
            <p:ph type="sldNum" sz="quarter" idx="5"/>
          </p:nvPr>
        </p:nvSpPr>
        <p:spPr/>
        <p:txBody>
          <a:bodyPr/>
          <a:lstStyle/>
          <a:p>
            <a:fld id="{FED7B9C9-3BDD-4FD5-9232-04EAF9000E2F}" type="slidenum">
              <a:rPr lang="en-IN" smtClean="0"/>
              <a:t>21</a:t>
            </a:fld>
            <a:endParaRPr lang="en-IN"/>
          </a:p>
        </p:txBody>
      </p:sp>
    </p:spTree>
    <p:extLst>
      <p:ext uri="{BB962C8B-B14F-4D97-AF65-F5344CB8AC3E}">
        <p14:creationId xmlns:p14="http://schemas.microsoft.com/office/powerpoint/2010/main" val="35259907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ED7B9C9-3BDD-4FD5-9232-04EAF9000E2F}" type="slidenum">
              <a:rPr lang="en-IN" smtClean="0"/>
              <a:t>22</a:t>
            </a:fld>
            <a:endParaRPr lang="en-IN"/>
          </a:p>
        </p:txBody>
      </p:sp>
    </p:spTree>
    <p:extLst>
      <p:ext uri="{BB962C8B-B14F-4D97-AF65-F5344CB8AC3E}">
        <p14:creationId xmlns:p14="http://schemas.microsoft.com/office/powerpoint/2010/main" val="2134488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036F9-413A-1C5E-8716-F3BA0F1A3B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F8A49F0-15E0-083C-CE1D-8B90C7055C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BEEE2A5-766A-3AD8-16B8-5A45F31535AF}"/>
              </a:ext>
            </a:extLst>
          </p:cNvPr>
          <p:cNvSpPr>
            <a:spLocks noGrp="1"/>
          </p:cNvSpPr>
          <p:nvPr>
            <p:ph type="dt" sz="half" idx="10"/>
          </p:nvPr>
        </p:nvSpPr>
        <p:spPr/>
        <p:txBody>
          <a:bodyPr/>
          <a:lstStyle/>
          <a:p>
            <a:fld id="{0F99D69D-956A-4EB2-BA8C-D71901C34989}" type="datetimeFigureOut">
              <a:rPr lang="en-IN" smtClean="0"/>
              <a:t>24-11-2022</a:t>
            </a:fld>
            <a:endParaRPr lang="en-IN"/>
          </a:p>
        </p:txBody>
      </p:sp>
      <p:sp>
        <p:nvSpPr>
          <p:cNvPr id="5" name="Footer Placeholder 4">
            <a:extLst>
              <a:ext uri="{FF2B5EF4-FFF2-40B4-BE49-F238E27FC236}">
                <a16:creationId xmlns:a16="http://schemas.microsoft.com/office/drawing/2014/main" id="{0BB9C9E3-D19D-42BC-6D5A-D1440D1474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2D7EC9-8D75-4A7B-4186-501CA2E947E2}"/>
              </a:ext>
            </a:extLst>
          </p:cNvPr>
          <p:cNvSpPr>
            <a:spLocks noGrp="1"/>
          </p:cNvSpPr>
          <p:nvPr>
            <p:ph type="sldNum" sz="quarter" idx="12"/>
          </p:nvPr>
        </p:nvSpPr>
        <p:spPr/>
        <p:txBody>
          <a:bodyPr/>
          <a:lstStyle/>
          <a:p>
            <a:fld id="{55E94C0B-4E19-433D-9C7C-50C45D50E1A8}" type="slidenum">
              <a:rPr lang="en-IN" smtClean="0"/>
              <a:t>‹#›</a:t>
            </a:fld>
            <a:endParaRPr lang="en-IN"/>
          </a:p>
        </p:txBody>
      </p:sp>
    </p:spTree>
    <p:extLst>
      <p:ext uri="{BB962C8B-B14F-4D97-AF65-F5344CB8AC3E}">
        <p14:creationId xmlns:p14="http://schemas.microsoft.com/office/powerpoint/2010/main" val="1950883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9625F-89F6-B9E3-1DD1-4120010D77A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9B1974-A264-17A8-0032-C542CF9771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2AC39C-C853-2FE1-3991-29DC9BEDED67}"/>
              </a:ext>
            </a:extLst>
          </p:cNvPr>
          <p:cNvSpPr>
            <a:spLocks noGrp="1"/>
          </p:cNvSpPr>
          <p:nvPr>
            <p:ph type="dt" sz="half" idx="10"/>
          </p:nvPr>
        </p:nvSpPr>
        <p:spPr/>
        <p:txBody>
          <a:bodyPr/>
          <a:lstStyle/>
          <a:p>
            <a:fld id="{0F99D69D-956A-4EB2-BA8C-D71901C34989}" type="datetimeFigureOut">
              <a:rPr lang="en-IN" smtClean="0"/>
              <a:t>24-11-2022</a:t>
            </a:fld>
            <a:endParaRPr lang="en-IN"/>
          </a:p>
        </p:txBody>
      </p:sp>
      <p:sp>
        <p:nvSpPr>
          <p:cNvPr id="5" name="Footer Placeholder 4">
            <a:extLst>
              <a:ext uri="{FF2B5EF4-FFF2-40B4-BE49-F238E27FC236}">
                <a16:creationId xmlns:a16="http://schemas.microsoft.com/office/drawing/2014/main" id="{C0DE28B6-DE48-F48C-B9FF-394237A9D5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F2D1BC-514F-8585-A1FA-955940850714}"/>
              </a:ext>
            </a:extLst>
          </p:cNvPr>
          <p:cNvSpPr>
            <a:spLocks noGrp="1"/>
          </p:cNvSpPr>
          <p:nvPr>
            <p:ph type="sldNum" sz="quarter" idx="12"/>
          </p:nvPr>
        </p:nvSpPr>
        <p:spPr/>
        <p:txBody>
          <a:bodyPr/>
          <a:lstStyle/>
          <a:p>
            <a:fld id="{55E94C0B-4E19-433D-9C7C-50C45D50E1A8}" type="slidenum">
              <a:rPr lang="en-IN" smtClean="0"/>
              <a:t>‹#›</a:t>
            </a:fld>
            <a:endParaRPr lang="en-IN"/>
          </a:p>
        </p:txBody>
      </p:sp>
    </p:spTree>
    <p:extLst>
      <p:ext uri="{BB962C8B-B14F-4D97-AF65-F5344CB8AC3E}">
        <p14:creationId xmlns:p14="http://schemas.microsoft.com/office/powerpoint/2010/main" val="2145379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DDE5B4-CD61-ECD3-E21D-02592599FAE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EAE767-0BE2-DEE7-1D20-F047520F6B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CB46A0-2AA6-013D-2DE9-4943BD3AE97E}"/>
              </a:ext>
            </a:extLst>
          </p:cNvPr>
          <p:cNvSpPr>
            <a:spLocks noGrp="1"/>
          </p:cNvSpPr>
          <p:nvPr>
            <p:ph type="dt" sz="half" idx="10"/>
          </p:nvPr>
        </p:nvSpPr>
        <p:spPr/>
        <p:txBody>
          <a:bodyPr/>
          <a:lstStyle/>
          <a:p>
            <a:fld id="{0F99D69D-956A-4EB2-BA8C-D71901C34989}" type="datetimeFigureOut">
              <a:rPr lang="en-IN" smtClean="0"/>
              <a:t>24-11-2022</a:t>
            </a:fld>
            <a:endParaRPr lang="en-IN"/>
          </a:p>
        </p:txBody>
      </p:sp>
      <p:sp>
        <p:nvSpPr>
          <p:cNvPr id="5" name="Footer Placeholder 4">
            <a:extLst>
              <a:ext uri="{FF2B5EF4-FFF2-40B4-BE49-F238E27FC236}">
                <a16:creationId xmlns:a16="http://schemas.microsoft.com/office/drawing/2014/main" id="{FEEDEB2D-2919-0458-A40F-88A94EB90A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81783F-354F-20FF-B50A-2FF749A71F51}"/>
              </a:ext>
            </a:extLst>
          </p:cNvPr>
          <p:cNvSpPr>
            <a:spLocks noGrp="1"/>
          </p:cNvSpPr>
          <p:nvPr>
            <p:ph type="sldNum" sz="quarter" idx="12"/>
          </p:nvPr>
        </p:nvSpPr>
        <p:spPr/>
        <p:txBody>
          <a:bodyPr/>
          <a:lstStyle/>
          <a:p>
            <a:fld id="{55E94C0B-4E19-433D-9C7C-50C45D50E1A8}" type="slidenum">
              <a:rPr lang="en-IN" smtClean="0"/>
              <a:t>‹#›</a:t>
            </a:fld>
            <a:endParaRPr lang="en-IN"/>
          </a:p>
        </p:txBody>
      </p:sp>
    </p:spTree>
    <p:extLst>
      <p:ext uri="{BB962C8B-B14F-4D97-AF65-F5344CB8AC3E}">
        <p14:creationId xmlns:p14="http://schemas.microsoft.com/office/powerpoint/2010/main" val="983969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884B2-9142-8447-2329-98C52A9C1A1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7D6112D-4835-FD8F-BBA2-85EDF1FBD7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2CF40A-2CA1-09F8-567C-74AA97067F90}"/>
              </a:ext>
            </a:extLst>
          </p:cNvPr>
          <p:cNvSpPr>
            <a:spLocks noGrp="1"/>
          </p:cNvSpPr>
          <p:nvPr>
            <p:ph type="dt" sz="half" idx="10"/>
          </p:nvPr>
        </p:nvSpPr>
        <p:spPr/>
        <p:txBody>
          <a:bodyPr/>
          <a:lstStyle/>
          <a:p>
            <a:fld id="{0F99D69D-956A-4EB2-BA8C-D71901C34989}" type="datetimeFigureOut">
              <a:rPr lang="en-IN" smtClean="0"/>
              <a:t>24-11-2022</a:t>
            </a:fld>
            <a:endParaRPr lang="en-IN"/>
          </a:p>
        </p:txBody>
      </p:sp>
      <p:sp>
        <p:nvSpPr>
          <p:cNvPr id="5" name="Footer Placeholder 4">
            <a:extLst>
              <a:ext uri="{FF2B5EF4-FFF2-40B4-BE49-F238E27FC236}">
                <a16:creationId xmlns:a16="http://schemas.microsoft.com/office/drawing/2014/main" id="{DDBDE4B2-078D-2A21-510C-0F1CD64C74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427A88-DADC-0CF0-1BC2-0C96669EFBED}"/>
              </a:ext>
            </a:extLst>
          </p:cNvPr>
          <p:cNvSpPr>
            <a:spLocks noGrp="1"/>
          </p:cNvSpPr>
          <p:nvPr>
            <p:ph type="sldNum" sz="quarter" idx="12"/>
          </p:nvPr>
        </p:nvSpPr>
        <p:spPr/>
        <p:txBody>
          <a:bodyPr/>
          <a:lstStyle/>
          <a:p>
            <a:fld id="{55E94C0B-4E19-433D-9C7C-50C45D50E1A8}" type="slidenum">
              <a:rPr lang="en-IN" smtClean="0"/>
              <a:t>‹#›</a:t>
            </a:fld>
            <a:endParaRPr lang="en-IN"/>
          </a:p>
        </p:txBody>
      </p:sp>
    </p:spTree>
    <p:extLst>
      <p:ext uri="{BB962C8B-B14F-4D97-AF65-F5344CB8AC3E}">
        <p14:creationId xmlns:p14="http://schemas.microsoft.com/office/powerpoint/2010/main" val="3413267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E5394-5DC0-EF44-DA16-E5BD425AE4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0479C28-2994-DBE1-BC2A-B669742AD5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7CD2C3-153F-28A6-0925-A91DE52F33D8}"/>
              </a:ext>
            </a:extLst>
          </p:cNvPr>
          <p:cNvSpPr>
            <a:spLocks noGrp="1"/>
          </p:cNvSpPr>
          <p:nvPr>
            <p:ph type="dt" sz="half" idx="10"/>
          </p:nvPr>
        </p:nvSpPr>
        <p:spPr/>
        <p:txBody>
          <a:bodyPr/>
          <a:lstStyle/>
          <a:p>
            <a:fld id="{0F99D69D-956A-4EB2-BA8C-D71901C34989}" type="datetimeFigureOut">
              <a:rPr lang="en-IN" smtClean="0"/>
              <a:t>24-11-2022</a:t>
            </a:fld>
            <a:endParaRPr lang="en-IN"/>
          </a:p>
        </p:txBody>
      </p:sp>
      <p:sp>
        <p:nvSpPr>
          <p:cNvPr id="5" name="Footer Placeholder 4">
            <a:extLst>
              <a:ext uri="{FF2B5EF4-FFF2-40B4-BE49-F238E27FC236}">
                <a16:creationId xmlns:a16="http://schemas.microsoft.com/office/drawing/2014/main" id="{BBBD57DD-0D0C-92FD-9D83-54674ABFD1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D69038-179D-584E-09D6-EB1CCC0EB7FA}"/>
              </a:ext>
            </a:extLst>
          </p:cNvPr>
          <p:cNvSpPr>
            <a:spLocks noGrp="1"/>
          </p:cNvSpPr>
          <p:nvPr>
            <p:ph type="sldNum" sz="quarter" idx="12"/>
          </p:nvPr>
        </p:nvSpPr>
        <p:spPr/>
        <p:txBody>
          <a:bodyPr/>
          <a:lstStyle/>
          <a:p>
            <a:fld id="{55E94C0B-4E19-433D-9C7C-50C45D50E1A8}" type="slidenum">
              <a:rPr lang="en-IN" smtClean="0"/>
              <a:t>‹#›</a:t>
            </a:fld>
            <a:endParaRPr lang="en-IN"/>
          </a:p>
        </p:txBody>
      </p:sp>
    </p:spTree>
    <p:extLst>
      <p:ext uri="{BB962C8B-B14F-4D97-AF65-F5344CB8AC3E}">
        <p14:creationId xmlns:p14="http://schemas.microsoft.com/office/powerpoint/2010/main" val="3948251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4B797-7212-3DB4-1342-692A0510A10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935AA50-F5AE-98E8-D533-CE4D4ABB6C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656C615-6F94-0F65-3CD4-7423792393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5FD172E-5C26-93AB-0E66-DA47C2E3A3B8}"/>
              </a:ext>
            </a:extLst>
          </p:cNvPr>
          <p:cNvSpPr>
            <a:spLocks noGrp="1"/>
          </p:cNvSpPr>
          <p:nvPr>
            <p:ph type="dt" sz="half" idx="10"/>
          </p:nvPr>
        </p:nvSpPr>
        <p:spPr/>
        <p:txBody>
          <a:bodyPr/>
          <a:lstStyle/>
          <a:p>
            <a:fld id="{0F99D69D-956A-4EB2-BA8C-D71901C34989}" type="datetimeFigureOut">
              <a:rPr lang="en-IN" smtClean="0"/>
              <a:t>24-11-2022</a:t>
            </a:fld>
            <a:endParaRPr lang="en-IN"/>
          </a:p>
        </p:txBody>
      </p:sp>
      <p:sp>
        <p:nvSpPr>
          <p:cNvPr id="6" name="Footer Placeholder 5">
            <a:extLst>
              <a:ext uri="{FF2B5EF4-FFF2-40B4-BE49-F238E27FC236}">
                <a16:creationId xmlns:a16="http://schemas.microsoft.com/office/drawing/2014/main" id="{84066085-63F7-5BF1-112C-214AF675B5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C486179-28E6-CEA9-54E0-C779B4F8A9B3}"/>
              </a:ext>
            </a:extLst>
          </p:cNvPr>
          <p:cNvSpPr>
            <a:spLocks noGrp="1"/>
          </p:cNvSpPr>
          <p:nvPr>
            <p:ph type="sldNum" sz="quarter" idx="12"/>
          </p:nvPr>
        </p:nvSpPr>
        <p:spPr/>
        <p:txBody>
          <a:bodyPr/>
          <a:lstStyle/>
          <a:p>
            <a:fld id="{55E94C0B-4E19-433D-9C7C-50C45D50E1A8}" type="slidenum">
              <a:rPr lang="en-IN" smtClean="0"/>
              <a:t>‹#›</a:t>
            </a:fld>
            <a:endParaRPr lang="en-IN"/>
          </a:p>
        </p:txBody>
      </p:sp>
    </p:spTree>
    <p:extLst>
      <p:ext uri="{BB962C8B-B14F-4D97-AF65-F5344CB8AC3E}">
        <p14:creationId xmlns:p14="http://schemas.microsoft.com/office/powerpoint/2010/main" val="2168541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2E3B5-5359-2C3C-B72F-C4025FC2BA4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697A0D-66E0-9762-7797-FFAA7C4A5F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1576F0-4FA8-2B1F-EA40-73E7AAF5D6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980C68F-6B78-904C-BFB0-C14062E2C6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E0D54E-EC6D-DF37-77BF-0CD772005B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83DDFB5-D701-76FF-4EFA-764CE2C021F3}"/>
              </a:ext>
            </a:extLst>
          </p:cNvPr>
          <p:cNvSpPr>
            <a:spLocks noGrp="1"/>
          </p:cNvSpPr>
          <p:nvPr>
            <p:ph type="dt" sz="half" idx="10"/>
          </p:nvPr>
        </p:nvSpPr>
        <p:spPr/>
        <p:txBody>
          <a:bodyPr/>
          <a:lstStyle/>
          <a:p>
            <a:fld id="{0F99D69D-956A-4EB2-BA8C-D71901C34989}" type="datetimeFigureOut">
              <a:rPr lang="en-IN" smtClean="0"/>
              <a:t>24-11-2022</a:t>
            </a:fld>
            <a:endParaRPr lang="en-IN"/>
          </a:p>
        </p:txBody>
      </p:sp>
      <p:sp>
        <p:nvSpPr>
          <p:cNvPr id="8" name="Footer Placeholder 7">
            <a:extLst>
              <a:ext uri="{FF2B5EF4-FFF2-40B4-BE49-F238E27FC236}">
                <a16:creationId xmlns:a16="http://schemas.microsoft.com/office/drawing/2014/main" id="{D344FF47-FA4F-F253-7936-1DBDC7DE380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9D3344C-F951-A995-A53C-2114EBB7C81C}"/>
              </a:ext>
            </a:extLst>
          </p:cNvPr>
          <p:cNvSpPr>
            <a:spLocks noGrp="1"/>
          </p:cNvSpPr>
          <p:nvPr>
            <p:ph type="sldNum" sz="quarter" idx="12"/>
          </p:nvPr>
        </p:nvSpPr>
        <p:spPr/>
        <p:txBody>
          <a:bodyPr/>
          <a:lstStyle/>
          <a:p>
            <a:fld id="{55E94C0B-4E19-433D-9C7C-50C45D50E1A8}" type="slidenum">
              <a:rPr lang="en-IN" smtClean="0"/>
              <a:t>‹#›</a:t>
            </a:fld>
            <a:endParaRPr lang="en-IN"/>
          </a:p>
        </p:txBody>
      </p:sp>
    </p:spTree>
    <p:extLst>
      <p:ext uri="{BB962C8B-B14F-4D97-AF65-F5344CB8AC3E}">
        <p14:creationId xmlns:p14="http://schemas.microsoft.com/office/powerpoint/2010/main" val="2309082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43FA5-4274-2948-F052-0E104146121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057895D-9DB8-59C4-E8D5-F9EA5DA91596}"/>
              </a:ext>
            </a:extLst>
          </p:cNvPr>
          <p:cNvSpPr>
            <a:spLocks noGrp="1"/>
          </p:cNvSpPr>
          <p:nvPr>
            <p:ph type="dt" sz="half" idx="10"/>
          </p:nvPr>
        </p:nvSpPr>
        <p:spPr/>
        <p:txBody>
          <a:bodyPr/>
          <a:lstStyle/>
          <a:p>
            <a:fld id="{0F99D69D-956A-4EB2-BA8C-D71901C34989}" type="datetimeFigureOut">
              <a:rPr lang="en-IN" smtClean="0"/>
              <a:t>24-11-2022</a:t>
            </a:fld>
            <a:endParaRPr lang="en-IN"/>
          </a:p>
        </p:txBody>
      </p:sp>
      <p:sp>
        <p:nvSpPr>
          <p:cNvPr id="4" name="Footer Placeholder 3">
            <a:extLst>
              <a:ext uri="{FF2B5EF4-FFF2-40B4-BE49-F238E27FC236}">
                <a16:creationId xmlns:a16="http://schemas.microsoft.com/office/drawing/2014/main" id="{5F6F096E-B786-A3B7-83FC-53596480830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F56D1BB-A6B3-6922-A05A-0896C9CA4709}"/>
              </a:ext>
            </a:extLst>
          </p:cNvPr>
          <p:cNvSpPr>
            <a:spLocks noGrp="1"/>
          </p:cNvSpPr>
          <p:nvPr>
            <p:ph type="sldNum" sz="quarter" idx="12"/>
          </p:nvPr>
        </p:nvSpPr>
        <p:spPr/>
        <p:txBody>
          <a:bodyPr/>
          <a:lstStyle/>
          <a:p>
            <a:fld id="{55E94C0B-4E19-433D-9C7C-50C45D50E1A8}" type="slidenum">
              <a:rPr lang="en-IN" smtClean="0"/>
              <a:t>‹#›</a:t>
            </a:fld>
            <a:endParaRPr lang="en-IN"/>
          </a:p>
        </p:txBody>
      </p:sp>
    </p:spTree>
    <p:extLst>
      <p:ext uri="{BB962C8B-B14F-4D97-AF65-F5344CB8AC3E}">
        <p14:creationId xmlns:p14="http://schemas.microsoft.com/office/powerpoint/2010/main" val="2761102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FDA1F7-CE14-7238-32AA-3EFB7DE6A3E6}"/>
              </a:ext>
            </a:extLst>
          </p:cNvPr>
          <p:cNvSpPr>
            <a:spLocks noGrp="1"/>
          </p:cNvSpPr>
          <p:nvPr>
            <p:ph type="dt" sz="half" idx="10"/>
          </p:nvPr>
        </p:nvSpPr>
        <p:spPr/>
        <p:txBody>
          <a:bodyPr/>
          <a:lstStyle/>
          <a:p>
            <a:fld id="{0F99D69D-956A-4EB2-BA8C-D71901C34989}" type="datetimeFigureOut">
              <a:rPr lang="en-IN" smtClean="0"/>
              <a:t>24-11-2022</a:t>
            </a:fld>
            <a:endParaRPr lang="en-IN"/>
          </a:p>
        </p:txBody>
      </p:sp>
      <p:sp>
        <p:nvSpPr>
          <p:cNvPr id="3" name="Footer Placeholder 2">
            <a:extLst>
              <a:ext uri="{FF2B5EF4-FFF2-40B4-BE49-F238E27FC236}">
                <a16:creationId xmlns:a16="http://schemas.microsoft.com/office/drawing/2014/main" id="{F42DFCF7-3611-37BB-8618-AE70503DF11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BA8556E-2880-7E45-EFCF-14D57EB092EF}"/>
              </a:ext>
            </a:extLst>
          </p:cNvPr>
          <p:cNvSpPr>
            <a:spLocks noGrp="1"/>
          </p:cNvSpPr>
          <p:nvPr>
            <p:ph type="sldNum" sz="quarter" idx="12"/>
          </p:nvPr>
        </p:nvSpPr>
        <p:spPr/>
        <p:txBody>
          <a:bodyPr/>
          <a:lstStyle/>
          <a:p>
            <a:fld id="{55E94C0B-4E19-433D-9C7C-50C45D50E1A8}" type="slidenum">
              <a:rPr lang="en-IN" smtClean="0"/>
              <a:t>‹#›</a:t>
            </a:fld>
            <a:endParaRPr lang="en-IN"/>
          </a:p>
        </p:txBody>
      </p:sp>
    </p:spTree>
    <p:extLst>
      <p:ext uri="{BB962C8B-B14F-4D97-AF65-F5344CB8AC3E}">
        <p14:creationId xmlns:p14="http://schemas.microsoft.com/office/powerpoint/2010/main" val="1333262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30232-07F8-A3C5-DE53-1222D436B1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190293D-CA6E-6DCF-45E7-F0C4CC465F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F933B25-6838-39E9-65A7-3B176160EB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D794EC-7EC1-BACC-1762-02F395303E11}"/>
              </a:ext>
            </a:extLst>
          </p:cNvPr>
          <p:cNvSpPr>
            <a:spLocks noGrp="1"/>
          </p:cNvSpPr>
          <p:nvPr>
            <p:ph type="dt" sz="half" idx="10"/>
          </p:nvPr>
        </p:nvSpPr>
        <p:spPr/>
        <p:txBody>
          <a:bodyPr/>
          <a:lstStyle/>
          <a:p>
            <a:fld id="{0F99D69D-956A-4EB2-BA8C-D71901C34989}" type="datetimeFigureOut">
              <a:rPr lang="en-IN" smtClean="0"/>
              <a:t>24-11-2022</a:t>
            </a:fld>
            <a:endParaRPr lang="en-IN"/>
          </a:p>
        </p:txBody>
      </p:sp>
      <p:sp>
        <p:nvSpPr>
          <p:cNvPr id="6" name="Footer Placeholder 5">
            <a:extLst>
              <a:ext uri="{FF2B5EF4-FFF2-40B4-BE49-F238E27FC236}">
                <a16:creationId xmlns:a16="http://schemas.microsoft.com/office/drawing/2014/main" id="{8FAF0AD9-6D9A-7049-60F0-443148EB01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3ABC39-7187-728B-24B6-1D0758AEACC0}"/>
              </a:ext>
            </a:extLst>
          </p:cNvPr>
          <p:cNvSpPr>
            <a:spLocks noGrp="1"/>
          </p:cNvSpPr>
          <p:nvPr>
            <p:ph type="sldNum" sz="quarter" idx="12"/>
          </p:nvPr>
        </p:nvSpPr>
        <p:spPr/>
        <p:txBody>
          <a:bodyPr/>
          <a:lstStyle/>
          <a:p>
            <a:fld id="{55E94C0B-4E19-433D-9C7C-50C45D50E1A8}" type="slidenum">
              <a:rPr lang="en-IN" smtClean="0"/>
              <a:t>‹#›</a:t>
            </a:fld>
            <a:endParaRPr lang="en-IN"/>
          </a:p>
        </p:txBody>
      </p:sp>
    </p:spTree>
    <p:extLst>
      <p:ext uri="{BB962C8B-B14F-4D97-AF65-F5344CB8AC3E}">
        <p14:creationId xmlns:p14="http://schemas.microsoft.com/office/powerpoint/2010/main" val="3988926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80EA1-8698-1788-284A-64B98E59A3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ED4F1C4-3C5F-B750-20F5-F96ADE750D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C628B6-8C8A-F668-ADE2-F56DE927AD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EA6EF5-B0BD-C192-5C4B-6F2A344D4662}"/>
              </a:ext>
            </a:extLst>
          </p:cNvPr>
          <p:cNvSpPr>
            <a:spLocks noGrp="1"/>
          </p:cNvSpPr>
          <p:nvPr>
            <p:ph type="dt" sz="half" idx="10"/>
          </p:nvPr>
        </p:nvSpPr>
        <p:spPr/>
        <p:txBody>
          <a:bodyPr/>
          <a:lstStyle/>
          <a:p>
            <a:fld id="{0F99D69D-956A-4EB2-BA8C-D71901C34989}" type="datetimeFigureOut">
              <a:rPr lang="en-IN" smtClean="0"/>
              <a:t>24-11-2022</a:t>
            </a:fld>
            <a:endParaRPr lang="en-IN"/>
          </a:p>
        </p:txBody>
      </p:sp>
      <p:sp>
        <p:nvSpPr>
          <p:cNvPr id="6" name="Footer Placeholder 5">
            <a:extLst>
              <a:ext uri="{FF2B5EF4-FFF2-40B4-BE49-F238E27FC236}">
                <a16:creationId xmlns:a16="http://schemas.microsoft.com/office/drawing/2014/main" id="{570020E1-F3E5-CA8A-B2EC-F8871AD71E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9CF7AE-9736-123C-0E3F-D9D74BE1713B}"/>
              </a:ext>
            </a:extLst>
          </p:cNvPr>
          <p:cNvSpPr>
            <a:spLocks noGrp="1"/>
          </p:cNvSpPr>
          <p:nvPr>
            <p:ph type="sldNum" sz="quarter" idx="12"/>
          </p:nvPr>
        </p:nvSpPr>
        <p:spPr/>
        <p:txBody>
          <a:bodyPr/>
          <a:lstStyle/>
          <a:p>
            <a:fld id="{55E94C0B-4E19-433D-9C7C-50C45D50E1A8}" type="slidenum">
              <a:rPr lang="en-IN" smtClean="0"/>
              <a:t>‹#›</a:t>
            </a:fld>
            <a:endParaRPr lang="en-IN"/>
          </a:p>
        </p:txBody>
      </p:sp>
    </p:spTree>
    <p:extLst>
      <p:ext uri="{BB962C8B-B14F-4D97-AF65-F5344CB8AC3E}">
        <p14:creationId xmlns:p14="http://schemas.microsoft.com/office/powerpoint/2010/main" val="3133964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4FB984-BBF2-B94A-AF35-77DB885244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DFF35A0-9D89-391F-BD15-E4AF274DBB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1D07B2-2260-6C1F-BAEF-28C6FA2E4F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99D69D-956A-4EB2-BA8C-D71901C34989}" type="datetimeFigureOut">
              <a:rPr lang="en-IN" smtClean="0"/>
              <a:t>24-11-2022</a:t>
            </a:fld>
            <a:endParaRPr lang="en-IN"/>
          </a:p>
        </p:txBody>
      </p:sp>
      <p:sp>
        <p:nvSpPr>
          <p:cNvPr id="5" name="Footer Placeholder 4">
            <a:extLst>
              <a:ext uri="{FF2B5EF4-FFF2-40B4-BE49-F238E27FC236}">
                <a16:creationId xmlns:a16="http://schemas.microsoft.com/office/drawing/2014/main" id="{A8285D01-630D-ED44-E46F-5AAABE6845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7806063-B985-11BA-0AB9-5915535509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E94C0B-4E19-433D-9C7C-50C45D50E1A8}" type="slidenum">
              <a:rPr lang="en-IN" smtClean="0"/>
              <a:t>‹#›</a:t>
            </a:fld>
            <a:endParaRPr lang="en-IN"/>
          </a:p>
        </p:txBody>
      </p:sp>
    </p:spTree>
    <p:extLst>
      <p:ext uri="{BB962C8B-B14F-4D97-AF65-F5344CB8AC3E}">
        <p14:creationId xmlns:p14="http://schemas.microsoft.com/office/powerpoint/2010/main" val="213845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nodejs.org/en/"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reactjs.org/"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reactnative.dev/docs/native-components-ios" TargetMode="External"/><Relationship Id="rId2" Type="http://schemas.openxmlformats.org/officeDocument/2006/relationships/hyperlink" Target="https://reactnative.dev/docs/native-components-android" TargetMode="External"/><Relationship Id="rId1" Type="http://schemas.openxmlformats.org/officeDocument/2006/relationships/slideLayout" Target="../slideLayouts/slideLayout2.xml"/><Relationship Id="rId4" Type="http://schemas.openxmlformats.org/officeDocument/2006/relationships/hyperlink" Target="https://reactnative.directory/"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reactnative.dev/docs/components-and-api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reactjs.org/"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www.rishabhsoft.com/blog/hybrid-mobile-app-developmen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C97FE-7763-DA3B-4499-6A2F1BF36298}"/>
              </a:ext>
            </a:extLst>
          </p:cNvPr>
          <p:cNvSpPr>
            <a:spLocks noGrp="1"/>
          </p:cNvSpPr>
          <p:nvPr>
            <p:ph type="ctrTitle"/>
          </p:nvPr>
        </p:nvSpPr>
        <p:spPr/>
        <p:txBody>
          <a:bodyPr/>
          <a:lstStyle/>
          <a:p>
            <a:r>
              <a:rPr lang="en-IN" dirty="0"/>
              <a:t>React Native</a:t>
            </a:r>
          </a:p>
        </p:txBody>
      </p:sp>
      <p:sp>
        <p:nvSpPr>
          <p:cNvPr id="3" name="Subtitle 2">
            <a:extLst>
              <a:ext uri="{FF2B5EF4-FFF2-40B4-BE49-F238E27FC236}">
                <a16:creationId xmlns:a16="http://schemas.microsoft.com/office/drawing/2014/main" id="{3ABCD803-8A1F-6C60-957A-66B8004A0B35}"/>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75947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3EEBC-F8EE-3720-69D4-1223D656970C}"/>
              </a:ext>
            </a:extLst>
          </p:cNvPr>
          <p:cNvSpPr>
            <a:spLocks noGrp="1"/>
          </p:cNvSpPr>
          <p:nvPr>
            <p:ph type="title"/>
          </p:nvPr>
        </p:nvSpPr>
        <p:spPr/>
        <p:txBody>
          <a:bodyPr>
            <a:normAutofit fontScale="90000"/>
          </a:bodyPr>
          <a:lstStyle/>
          <a:p>
            <a:r>
              <a:rPr lang="en-US" b="0" i="0" dirty="0">
                <a:solidFill>
                  <a:srgbClr val="51545C"/>
                </a:solidFill>
                <a:effectLst/>
                <a:latin typeface="Roboto" panose="02000000000000000000" pitchFamily="2" charset="0"/>
              </a:rPr>
              <a:t>What are The Most Popular Hybrid Mobile App Development Frameworks?</a:t>
            </a:r>
            <a:br>
              <a:rPr lang="en-US" b="0" i="0" dirty="0">
                <a:solidFill>
                  <a:srgbClr val="51545C"/>
                </a:solidFill>
                <a:effectLst/>
                <a:latin typeface="Roboto" panose="02000000000000000000" pitchFamily="2" charset="0"/>
              </a:rPr>
            </a:br>
            <a:endParaRPr lang="en-IN" dirty="0"/>
          </a:p>
        </p:txBody>
      </p:sp>
      <p:pic>
        <p:nvPicPr>
          <p:cNvPr id="2050" name="Picture 2" descr="Hybrid App Development Frameworks">
            <a:extLst>
              <a:ext uri="{FF2B5EF4-FFF2-40B4-BE49-F238E27FC236}">
                <a16:creationId xmlns:a16="http://schemas.microsoft.com/office/drawing/2014/main" id="{F0A660C9-D10E-1D61-FDD9-79C7F19877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198" y="1541546"/>
            <a:ext cx="9945604" cy="46263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3436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CCC06-B649-DA10-A338-BA4BACA6A42C}"/>
              </a:ext>
            </a:extLst>
          </p:cNvPr>
          <p:cNvSpPr>
            <a:spLocks noGrp="1"/>
          </p:cNvSpPr>
          <p:nvPr>
            <p:ph type="title"/>
          </p:nvPr>
        </p:nvSpPr>
        <p:spPr/>
        <p:txBody>
          <a:bodyPr/>
          <a:lstStyle/>
          <a:p>
            <a:r>
              <a:rPr lang="en-IN" dirty="0"/>
              <a:t>Introduction to React Native</a:t>
            </a:r>
          </a:p>
        </p:txBody>
      </p:sp>
      <p:sp>
        <p:nvSpPr>
          <p:cNvPr id="3" name="Content Placeholder 2">
            <a:extLst>
              <a:ext uri="{FF2B5EF4-FFF2-40B4-BE49-F238E27FC236}">
                <a16:creationId xmlns:a16="http://schemas.microsoft.com/office/drawing/2014/main" id="{F9976E9E-AB2D-364A-83A5-34B8BC126A32}"/>
              </a:ext>
            </a:extLst>
          </p:cNvPr>
          <p:cNvSpPr>
            <a:spLocks noGrp="1"/>
          </p:cNvSpPr>
          <p:nvPr>
            <p:ph idx="1"/>
          </p:nvPr>
        </p:nvSpPr>
        <p:spPr/>
        <p:txBody>
          <a:bodyPr>
            <a:normAutofit fontScale="92500" lnSpcReduction="20000"/>
          </a:bodyPr>
          <a:lstStyle/>
          <a:p>
            <a:r>
              <a:rPr lang="en-US" dirty="0"/>
              <a:t>Developed by Meta (Facebook)</a:t>
            </a:r>
          </a:p>
          <a:p>
            <a:r>
              <a:rPr lang="en-US" dirty="0"/>
              <a:t>React Native is based on React JS</a:t>
            </a:r>
          </a:p>
          <a:p>
            <a:r>
              <a:rPr lang="en-US" dirty="0"/>
              <a:t>Single codebase is used for both Android and iOS</a:t>
            </a:r>
          </a:p>
          <a:p>
            <a:r>
              <a:rPr lang="en-US" dirty="0"/>
              <a:t>It is beneficial for those who already know Java Script</a:t>
            </a:r>
          </a:p>
          <a:p>
            <a:r>
              <a:rPr lang="en-US" dirty="0"/>
              <a:t>It uses native components instead of web components as building blocks. </a:t>
            </a:r>
          </a:p>
          <a:p>
            <a:r>
              <a:rPr lang="en-US" dirty="0"/>
              <a:t>To understand basic structure of React Native, we must know basic React concepts, like JSX, components, state, and props</a:t>
            </a:r>
          </a:p>
          <a:p>
            <a:r>
              <a:rPr lang="en-US" dirty="0"/>
              <a:t>If you already know React, you still need to learn some React Native specific stuff, like the native components. </a:t>
            </a:r>
          </a:p>
          <a:p>
            <a:r>
              <a:rPr lang="en-US" dirty="0"/>
              <a:t>This training is aimed at all audiences, whether you have React experience or not.</a:t>
            </a:r>
            <a:endParaRPr lang="en-IN" dirty="0"/>
          </a:p>
        </p:txBody>
      </p:sp>
    </p:spTree>
    <p:extLst>
      <p:ext uri="{BB962C8B-B14F-4D97-AF65-F5344CB8AC3E}">
        <p14:creationId xmlns:p14="http://schemas.microsoft.com/office/powerpoint/2010/main" val="170034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9160B-77E1-F064-739D-4B96CFA8E2B6}"/>
              </a:ext>
            </a:extLst>
          </p:cNvPr>
          <p:cNvSpPr>
            <a:spLocks noGrp="1"/>
          </p:cNvSpPr>
          <p:nvPr>
            <p:ph type="title"/>
          </p:nvPr>
        </p:nvSpPr>
        <p:spPr/>
        <p:txBody>
          <a:bodyPr/>
          <a:lstStyle/>
          <a:p>
            <a:r>
              <a:rPr lang="en-IN" dirty="0"/>
              <a:t>Advantages</a:t>
            </a:r>
          </a:p>
        </p:txBody>
      </p:sp>
      <p:sp>
        <p:nvSpPr>
          <p:cNvPr id="3" name="Content Placeholder 2">
            <a:extLst>
              <a:ext uri="{FF2B5EF4-FFF2-40B4-BE49-F238E27FC236}">
                <a16:creationId xmlns:a16="http://schemas.microsoft.com/office/drawing/2014/main" id="{DBA9C090-46A3-7871-4B86-7910ABB75414}"/>
              </a:ext>
            </a:extLst>
          </p:cNvPr>
          <p:cNvSpPr>
            <a:spLocks noGrp="1"/>
          </p:cNvSpPr>
          <p:nvPr>
            <p:ph idx="1"/>
          </p:nvPr>
        </p:nvSpPr>
        <p:spPr/>
        <p:txBody>
          <a:bodyPr/>
          <a:lstStyle/>
          <a:p>
            <a:r>
              <a:rPr lang="en-IN" dirty="0"/>
              <a:t>Single codebase for both the platforms</a:t>
            </a:r>
          </a:p>
          <a:p>
            <a:r>
              <a:rPr lang="en-IN" dirty="0"/>
              <a:t>Hot Reload</a:t>
            </a:r>
          </a:p>
          <a:p>
            <a:r>
              <a:rPr lang="en-IN" dirty="0"/>
              <a:t>Strong Performance</a:t>
            </a:r>
          </a:p>
          <a:p>
            <a:r>
              <a:rPr lang="en-IN" dirty="0"/>
              <a:t>Active community support</a:t>
            </a:r>
          </a:p>
        </p:txBody>
      </p:sp>
    </p:spTree>
    <p:extLst>
      <p:ext uri="{BB962C8B-B14F-4D97-AF65-F5344CB8AC3E}">
        <p14:creationId xmlns:p14="http://schemas.microsoft.com/office/powerpoint/2010/main" val="479580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DF4B3-9257-A8CD-8068-F89798068799}"/>
              </a:ext>
            </a:extLst>
          </p:cNvPr>
          <p:cNvSpPr>
            <a:spLocks noGrp="1"/>
          </p:cNvSpPr>
          <p:nvPr>
            <p:ph type="title"/>
          </p:nvPr>
        </p:nvSpPr>
        <p:spPr/>
        <p:txBody>
          <a:bodyPr/>
          <a:lstStyle/>
          <a:p>
            <a:r>
              <a:rPr lang="en-IN" dirty="0"/>
              <a:t>Disadvantages</a:t>
            </a:r>
          </a:p>
        </p:txBody>
      </p:sp>
      <p:sp>
        <p:nvSpPr>
          <p:cNvPr id="3" name="Content Placeholder 2">
            <a:extLst>
              <a:ext uri="{FF2B5EF4-FFF2-40B4-BE49-F238E27FC236}">
                <a16:creationId xmlns:a16="http://schemas.microsoft.com/office/drawing/2014/main" id="{2C821312-1724-FA47-78FB-21DFE3E34F61}"/>
              </a:ext>
            </a:extLst>
          </p:cNvPr>
          <p:cNvSpPr>
            <a:spLocks noGrp="1"/>
          </p:cNvSpPr>
          <p:nvPr>
            <p:ph idx="1"/>
          </p:nvPr>
        </p:nvSpPr>
        <p:spPr/>
        <p:txBody>
          <a:bodyPr/>
          <a:lstStyle/>
          <a:p>
            <a:r>
              <a:rPr lang="en-IN" dirty="0"/>
              <a:t>Sometimes code becomes very confusing</a:t>
            </a:r>
          </a:p>
          <a:p>
            <a:r>
              <a:rPr lang="en-IN" dirty="0"/>
              <a:t>In the beginning you find it hard</a:t>
            </a:r>
          </a:p>
          <a:p>
            <a:r>
              <a:rPr lang="en-IN" dirty="0"/>
              <a:t>Native development still needed</a:t>
            </a:r>
          </a:p>
        </p:txBody>
      </p:sp>
    </p:spTree>
    <p:extLst>
      <p:ext uri="{BB962C8B-B14F-4D97-AF65-F5344CB8AC3E}">
        <p14:creationId xmlns:p14="http://schemas.microsoft.com/office/powerpoint/2010/main" val="2372535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F1E16-5386-8CC0-1547-DF384C225943}"/>
              </a:ext>
            </a:extLst>
          </p:cNvPr>
          <p:cNvSpPr>
            <a:spLocks noGrp="1"/>
          </p:cNvSpPr>
          <p:nvPr>
            <p:ph type="title"/>
          </p:nvPr>
        </p:nvSpPr>
        <p:spPr/>
        <p:txBody>
          <a:bodyPr/>
          <a:lstStyle/>
          <a:p>
            <a:r>
              <a:rPr lang="en-IN" dirty="0"/>
              <a:t>Setting up the development environment</a:t>
            </a:r>
          </a:p>
        </p:txBody>
      </p:sp>
      <p:sp>
        <p:nvSpPr>
          <p:cNvPr id="3" name="Content Placeholder 2">
            <a:extLst>
              <a:ext uri="{FF2B5EF4-FFF2-40B4-BE49-F238E27FC236}">
                <a16:creationId xmlns:a16="http://schemas.microsoft.com/office/drawing/2014/main" id="{C3B21F3A-A393-B622-5144-56A8436A5CB4}"/>
              </a:ext>
            </a:extLst>
          </p:cNvPr>
          <p:cNvSpPr>
            <a:spLocks noGrp="1"/>
          </p:cNvSpPr>
          <p:nvPr>
            <p:ph idx="1"/>
          </p:nvPr>
        </p:nvSpPr>
        <p:spPr/>
        <p:txBody>
          <a:bodyPr>
            <a:normAutofit/>
          </a:bodyPr>
          <a:lstStyle/>
          <a:p>
            <a:r>
              <a:rPr lang="en-IN" sz="2000" dirty="0"/>
              <a:t>For windows/</a:t>
            </a:r>
            <a:r>
              <a:rPr lang="en-IN" sz="2000" dirty="0" err="1"/>
              <a:t>ios</a:t>
            </a:r>
            <a:r>
              <a:rPr lang="en-IN" sz="2000" dirty="0"/>
              <a:t>:</a:t>
            </a:r>
          </a:p>
          <a:p>
            <a:pPr lvl="1"/>
            <a:r>
              <a:rPr lang="en-IN" sz="2000" dirty="0"/>
              <a:t>Install Node from </a:t>
            </a:r>
            <a:r>
              <a:rPr lang="en-IN" sz="2000" b="1" u="sng" dirty="0">
                <a:hlinkClick r:id="rId3"/>
              </a:rPr>
              <a:t>https://nodejs.org/en/</a:t>
            </a:r>
            <a:r>
              <a:rPr lang="en-IN" sz="2000" b="1" u="sng" dirty="0"/>
              <a:t> </a:t>
            </a:r>
            <a:r>
              <a:rPr lang="en-IN" sz="2000" dirty="0"/>
              <a:t>(</a:t>
            </a:r>
            <a:r>
              <a:rPr lang="en-IN" sz="2000" dirty="0" err="1"/>
              <a:t>Recommeded</a:t>
            </a:r>
            <a:r>
              <a:rPr lang="en-IN" sz="2000" dirty="0"/>
              <a:t> to download LTS version)</a:t>
            </a:r>
          </a:p>
          <a:p>
            <a:pPr lvl="1"/>
            <a:r>
              <a:rPr lang="en-IN" sz="2000" dirty="0"/>
              <a:t>Check </a:t>
            </a:r>
            <a:r>
              <a:rPr lang="en-IN" sz="2000" b="1" dirty="0"/>
              <a:t>node --version</a:t>
            </a:r>
          </a:p>
          <a:p>
            <a:pPr lvl="1"/>
            <a:r>
              <a:rPr lang="en-IN" sz="2000" dirty="0"/>
              <a:t>Install expo cli using </a:t>
            </a:r>
            <a:r>
              <a:rPr lang="en-IN" sz="2000" b="1" dirty="0" err="1"/>
              <a:t>npm</a:t>
            </a:r>
            <a:r>
              <a:rPr lang="en-IN" sz="2000" b="1" dirty="0"/>
              <a:t> install -g expo-cli</a:t>
            </a:r>
          </a:p>
          <a:p>
            <a:pPr lvl="1"/>
            <a:endParaRPr lang="en-IN" sz="2000" b="1" dirty="0"/>
          </a:p>
          <a:p>
            <a:pPr lvl="1"/>
            <a:endParaRPr lang="en-IN" sz="2000" b="1" dirty="0"/>
          </a:p>
          <a:p>
            <a:pPr lvl="1"/>
            <a:endParaRPr lang="en-IN" sz="2000" b="1" dirty="0"/>
          </a:p>
          <a:p>
            <a:pPr lvl="1"/>
            <a:r>
              <a:rPr lang="en-IN" sz="2000" dirty="0"/>
              <a:t>Install Android Studio/</a:t>
            </a:r>
            <a:r>
              <a:rPr lang="en-IN" sz="2000" dirty="0" err="1"/>
              <a:t>Xcode</a:t>
            </a:r>
            <a:endParaRPr lang="en-IN" sz="2000" dirty="0"/>
          </a:p>
          <a:p>
            <a:pPr marL="914400" lvl="2" indent="0">
              <a:buNone/>
            </a:pPr>
            <a:r>
              <a:rPr lang="en-IN" dirty="0"/>
              <a:t>https://developer.android.com/studio</a:t>
            </a:r>
          </a:p>
          <a:p>
            <a:pPr marL="914400" lvl="2" indent="0">
              <a:buNone/>
            </a:pPr>
            <a:r>
              <a:rPr lang="en-IN" dirty="0"/>
              <a:t>https://developer.apple.com/</a:t>
            </a:r>
          </a:p>
        </p:txBody>
      </p:sp>
      <p:pic>
        <p:nvPicPr>
          <p:cNvPr id="5" name="Picture 4">
            <a:extLst>
              <a:ext uri="{FF2B5EF4-FFF2-40B4-BE49-F238E27FC236}">
                <a16:creationId xmlns:a16="http://schemas.microsoft.com/office/drawing/2014/main" id="{81BBC3A0-410C-3B6E-D699-F6650913F1E7}"/>
              </a:ext>
            </a:extLst>
          </p:cNvPr>
          <p:cNvPicPr>
            <a:picLocks noChangeAspect="1"/>
          </p:cNvPicPr>
          <p:nvPr/>
        </p:nvPicPr>
        <p:blipFill>
          <a:blip r:embed="rId4"/>
          <a:stretch>
            <a:fillRect/>
          </a:stretch>
        </p:blipFill>
        <p:spPr>
          <a:xfrm>
            <a:off x="5804168" y="3121227"/>
            <a:ext cx="6285013" cy="3371648"/>
          </a:xfrm>
          <a:prstGeom prst="rect">
            <a:avLst/>
          </a:prstGeom>
        </p:spPr>
      </p:pic>
    </p:spTree>
    <p:extLst>
      <p:ext uri="{BB962C8B-B14F-4D97-AF65-F5344CB8AC3E}">
        <p14:creationId xmlns:p14="http://schemas.microsoft.com/office/powerpoint/2010/main" val="3331312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5529B-B94B-6F6F-BB12-B576C3B59C1A}"/>
              </a:ext>
            </a:extLst>
          </p:cNvPr>
          <p:cNvSpPr>
            <a:spLocks noGrp="1"/>
          </p:cNvSpPr>
          <p:nvPr>
            <p:ph type="title"/>
          </p:nvPr>
        </p:nvSpPr>
        <p:spPr/>
        <p:txBody>
          <a:bodyPr/>
          <a:lstStyle/>
          <a:p>
            <a:r>
              <a:rPr lang="en-IN" dirty="0"/>
              <a:t>Create first react native project</a:t>
            </a:r>
          </a:p>
        </p:txBody>
      </p:sp>
      <p:pic>
        <p:nvPicPr>
          <p:cNvPr id="5" name="Content Placeholder 4">
            <a:extLst>
              <a:ext uri="{FF2B5EF4-FFF2-40B4-BE49-F238E27FC236}">
                <a16:creationId xmlns:a16="http://schemas.microsoft.com/office/drawing/2014/main" id="{2638133B-FB84-829C-F97D-5AAC2D4D08F4}"/>
              </a:ext>
            </a:extLst>
          </p:cNvPr>
          <p:cNvPicPr>
            <a:picLocks noGrp="1" noChangeAspect="1"/>
          </p:cNvPicPr>
          <p:nvPr>
            <p:ph idx="1"/>
          </p:nvPr>
        </p:nvPicPr>
        <p:blipFill>
          <a:blip r:embed="rId2"/>
          <a:stretch>
            <a:fillRect/>
          </a:stretch>
        </p:blipFill>
        <p:spPr>
          <a:xfrm>
            <a:off x="1371190" y="2610523"/>
            <a:ext cx="9449619" cy="2781541"/>
          </a:xfrm>
        </p:spPr>
      </p:pic>
    </p:spTree>
    <p:extLst>
      <p:ext uri="{BB962C8B-B14F-4D97-AF65-F5344CB8AC3E}">
        <p14:creationId xmlns:p14="http://schemas.microsoft.com/office/powerpoint/2010/main" val="1200617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2A9F8-CE91-B465-3A4B-6D232845E56E}"/>
              </a:ext>
            </a:extLst>
          </p:cNvPr>
          <p:cNvSpPr>
            <a:spLocks noGrp="1"/>
          </p:cNvSpPr>
          <p:nvPr>
            <p:ph type="title"/>
          </p:nvPr>
        </p:nvSpPr>
        <p:spPr/>
        <p:txBody>
          <a:bodyPr/>
          <a:lstStyle/>
          <a:p>
            <a:r>
              <a:rPr lang="en-IN" dirty="0"/>
              <a:t>Setup</a:t>
            </a:r>
          </a:p>
        </p:txBody>
      </p:sp>
      <p:sp>
        <p:nvSpPr>
          <p:cNvPr id="3" name="Content Placeholder 2">
            <a:extLst>
              <a:ext uri="{FF2B5EF4-FFF2-40B4-BE49-F238E27FC236}">
                <a16:creationId xmlns:a16="http://schemas.microsoft.com/office/drawing/2014/main" id="{C848685D-CAA9-E72C-D5C0-5DEB450458E0}"/>
              </a:ext>
            </a:extLst>
          </p:cNvPr>
          <p:cNvSpPr>
            <a:spLocks noGrp="1"/>
          </p:cNvSpPr>
          <p:nvPr>
            <p:ph idx="1"/>
          </p:nvPr>
        </p:nvSpPr>
        <p:spPr/>
        <p:txBody>
          <a:bodyPr/>
          <a:lstStyle/>
          <a:p>
            <a:r>
              <a:rPr lang="en-IN" dirty="0"/>
              <a:t>Setup Completion – Expo and React Native CLI </a:t>
            </a:r>
          </a:p>
        </p:txBody>
      </p:sp>
    </p:spTree>
    <p:extLst>
      <p:ext uri="{BB962C8B-B14F-4D97-AF65-F5344CB8AC3E}">
        <p14:creationId xmlns:p14="http://schemas.microsoft.com/office/powerpoint/2010/main" val="3749126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E06B-2D5D-9AFA-7001-396DB4B7E5ED}"/>
              </a:ext>
            </a:extLst>
          </p:cNvPr>
          <p:cNvSpPr>
            <a:spLocks noGrp="1"/>
          </p:cNvSpPr>
          <p:nvPr>
            <p:ph type="title"/>
          </p:nvPr>
        </p:nvSpPr>
        <p:spPr/>
        <p:txBody>
          <a:bodyPr/>
          <a:lstStyle/>
          <a:p>
            <a:r>
              <a:rPr lang="en-IN" dirty="0"/>
              <a:t>Hello World Example</a:t>
            </a:r>
          </a:p>
        </p:txBody>
      </p:sp>
      <p:sp>
        <p:nvSpPr>
          <p:cNvPr id="3" name="Content Placeholder 2">
            <a:extLst>
              <a:ext uri="{FF2B5EF4-FFF2-40B4-BE49-F238E27FC236}">
                <a16:creationId xmlns:a16="http://schemas.microsoft.com/office/drawing/2014/main" id="{0896AD32-448A-FF8E-42FE-BE9CAD69AC48}"/>
              </a:ext>
            </a:extLst>
          </p:cNvPr>
          <p:cNvSpPr>
            <a:spLocks noGrp="1"/>
          </p:cNvSpPr>
          <p:nvPr>
            <p:ph idx="1"/>
          </p:nvPr>
        </p:nvSpPr>
        <p:spPr>
          <a:xfrm>
            <a:off x="838200" y="1392488"/>
            <a:ext cx="10515600" cy="4351338"/>
          </a:xfrm>
        </p:spPr>
        <p:txBody>
          <a:bodyPr>
            <a:noAutofit/>
          </a:bodyPr>
          <a:lstStyle/>
          <a:p>
            <a:pPr marL="0" indent="0">
              <a:buNone/>
            </a:pPr>
            <a:r>
              <a:rPr lang="en-IN" sz="1400" b="1" dirty="0">
                <a:solidFill>
                  <a:srgbClr val="0070C0"/>
                </a:solidFill>
              </a:rPr>
              <a:t>import React from 'react';</a:t>
            </a:r>
          </a:p>
          <a:p>
            <a:pPr marL="0" indent="0">
              <a:buNone/>
            </a:pPr>
            <a:r>
              <a:rPr lang="en-IN" sz="1400" b="1" dirty="0">
                <a:solidFill>
                  <a:srgbClr val="0070C0"/>
                </a:solidFill>
              </a:rPr>
              <a:t>import { Text, View } from 'react-native';</a:t>
            </a:r>
          </a:p>
          <a:p>
            <a:pPr marL="0" indent="0">
              <a:buNone/>
            </a:pPr>
            <a:endParaRPr lang="en-IN" sz="1400" b="1" dirty="0">
              <a:solidFill>
                <a:srgbClr val="0070C0"/>
              </a:solidFill>
            </a:endParaRPr>
          </a:p>
          <a:p>
            <a:pPr marL="0" indent="0">
              <a:buNone/>
            </a:pPr>
            <a:r>
              <a:rPr lang="en-IN" sz="1400" b="1" dirty="0" err="1">
                <a:solidFill>
                  <a:srgbClr val="0070C0"/>
                </a:solidFill>
              </a:rPr>
              <a:t>const</a:t>
            </a:r>
            <a:r>
              <a:rPr lang="en-IN" sz="1400" b="1" dirty="0">
                <a:solidFill>
                  <a:srgbClr val="0070C0"/>
                </a:solidFill>
              </a:rPr>
              <a:t> </a:t>
            </a:r>
            <a:r>
              <a:rPr lang="en-IN" sz="1400" b="1" dirty="0" err="1">
                <a:solidFill>
                  <a:srgbClr val="0070C0"/>
                </a:solidFill>
              </a:rPr>
              <a:t>HelloWorldApp</a:t>
            </a:r>
            <a:r>
              <a:rPr lang="en-IN" sz="1400" b="1" dirty="0">
                <a:solidFill>
                  <a:srgbClr val="0070C0"/>
                </a:solidFill>
              </a:rPr>
              <a:t> = () =&gt; {</a:t>
            </a:r>
          </a:p>
          <a:p>
            <a:pPr marL="0" indent="0">
              <a:buNone/>
            </a:pPr>
            <a:r>
              <a:rPr lang="en-IN" sz="1400" b="1" dirty="0">
                <a:solidFill>
                  <a:srgbClr val="0070C0"/>
                </a:solidFill>
              </a:rPr>
              <a:t>  return (</a:t>
            </a:r>
          </a:p>
          <a:p>
            <a:pPr marL="0" indent="0">
              <a:buNone/>
            </a:pPr>
            <a:r>
              <a:rPr lang="en-IN" sz="1400" b="1" dirty="0">
                <a:solidFill>
                  <a:srgbClr val="0070C0"/>
                </a:solidFill>
              </a:rPr>
              <a:t>    &lt;View</a:t>
            </a:r>
          </a:p>
          <a:p>
            <a:pPr marL="0" indent="0">
              <a:buNone/>
            </a:pPr>
            <a:r>
              <a:rPr lang="en-IN" sz="1400" b="1" dirty="0">
                <a:solidFill>
                  <a:srgbClr val="0070C0"/>
                </a:solidFill>
              </a:rPr>
              <a:t>      style={{</a:t>
            </a:r>
          </a:p>
          <a:p>
            <a:pPr marL="0" indent="0">
              <a:buNone/>
            </a:pPr>
            <a:r>
              <a:rPr lang="en-IN" sz="1400" b="1" dirty="0">
                <a:solidFill>
                  <a:srgbClr val="0070C0"/>
                </a:solidFill>
              </a:rPr>
              <a:t>        flex: 1,</a:t>
            </a:r>
          </a:p>
          <a:p>
            <a:pPr marL="0" indent="0">
              <a:buNone/>
            </a:pPr>
            <a:r>
              <a:rPr lang="en-IN" sz="1400" b="1" dirty="0">
                <a:solidFill>
                  <a:srgbClr val="0070C0"/>
                </a:solidFill>
              </a:rPr>
              <a:t>        </a:t>
            </a:r>
            <a:r>
              <a:rPr lang="en-IN" sz="1400" b="1" dirty="0" err="1">
                <a:solidFill>
                  <a:srgbClr val="0070C0"/>
                </a:solidFill>
              </a:rPr>
              <a:t>justifyContent</a:t>
            </a:r>
            <a:r>
              <a:rPr lang="en-IN" sz="1400" b="1" dirty="0">
                <a:solidFill>
                  <a:srgbClr val="0070C0"/>
                </a:solidFill>
              </a:rPr>
              <a:t>: "</a:t>
            </a:r>
            <a:r>
              <a:rPr lang="en-IN" sz="1400" b="1" dirty="0" err="1">
                <a:solidFill>
                  <a:srgbClr val="0070C0"/>
                </a:solidFill>
              </a:rPr>
              <a:t>center</a:t>
            </a:r>
            <a:r>
              <a:rPr lang="en-IN" sz="1400" b="1" dirty="0">
                <a:solidFill>
                  <a:srgbClr val="0070C0"/>
                </a:solidFill>
              </a:rPr>
              <a:t>",</a:t>
            </a:r>
          </a:p>
          <a:p>
            <a:pPr marL="0" indent="0">
              <a:buNone/>
            </a:pPr>
            <a:r>
              <a:rPr lang="en-IN" sz="1400" b="1" dirty="0">
                <a:solidFill>
                  <a:srgbClr val="0070C0"/>
                </a:solidFill>
              </a:rPr>
              <a:t>        </a:t>
            </a:r>
            <a:r>
              <a:rPr lang="en-IN" sz="1400" b="1" dirty="0" err="1">
                <a:solidFill>
                  <a:srgbClr val="0070C0"/>
                </a:solidFill>
              </a:rPr>
              <a:t>alignItems</a:t>
            </a:r>
            <a:r>
              <a:rPr lang="en-IN" sz="1400" b="1" dirty="0">
                <a:solidFill>
                  <a:srgbClr val="0070C0"/>
                </a:solidFill>
              </a:rPr>
              <a:t>: "</a:t>
            </a:r>
            <a:r>
              <a:rPr lang="en-IN" sz="1400" b="1" dirty="0" err="1">
                <a:solidFill>
                  <a:srgbClr val="0070C0"/>
                </a:solidFill>
              </a:rPr>
              <a:t>center</a:t>
            </a:r>
            <a:r>
              <a:rPr lang="en-IN" sz="1400" b="1" dirty="0">
                <a:solidFill>
                  <a:srgbClr val="0070C0"/>
                </a:solidFill>
              </a:rPr>
              <a:t>"</a:t>
            </a:r>
          </a:p>
          <a:p>
            <a:pPr marL="0" indent="0">
              <a:buNone/>
            </a:pPr>
            <a:r>
              <a:rPr lang="en-IN" sz="1400" b="1" dirty="0">
                <a:solidFill>
                  <a:srgbClr val="0070C0"/>
                </a:solidFill>
              </a:rPr>
              <a:t>      }}&gt;</a:t>
            </a:r>
          </a:p>
          <a:p>
            <a:pPr marL="0" indent="0">
              <a:buNone/>
            </a:pPr>
            <a:r>
              <a:rPr lang="en-IN" sz="1400" b="1" dirty="0">
                <a:solidFill>
                  <a:srgbClr val="0070C0"/>
                </a:solidFill>
              </a:rPr>
              <a:t>      &lt;Text&gt;Hello, world!&lt;/Text&gt;</a:t>
            </a:r>
          </a:p>
          <a:p>
            <a:pPr marL="0" indent="0">
              <a:buNone/>
            </a:pPr>
            <a:r>
              <a:rPr lang="en-IN" sz="1400" b="1" dirty="0">
                <a:solidFill>
                  <a:srgbClr val="0070C0"/>
                </a:solidFill>
              </a:rPr>
              <a:t>    &lt;/View&gt;</a:t>
            </a:r>
          </a:p>
          <a:p>
            <a:pPr marL="0" indent="0">
              <a:buNone/>
            </a:pPr>
            <a:r>
              <a:rPr lang="en-IN" sz="1400" b="1" dirty="0">
                <a:solidFill>
                  <a:srgbClr val="0070C0"/>
                </a:solidFill>
              </a:rPr>
              <a:t>  )</a:t>
            </a:r>
          </a:p>
          <a:p>
            <a:pPr marL="0" indent="0">
              <a:buNone/>
            </a:pPr>
            <a:r>
              <a:rPr lang="en-IN" sz="1400" b="1" dirty="0">
                <a:solidFill>
                  <a:srgbClr val="0070C0"/>
                </a:solidFill>
              </a:rPr>
              <a:t>}</a:t>
            </a:r>
          </a:p>
          <a:p>
            <a:pPr marL="0" indent="0">
              <a:buNone/>
            </a:pPr>
            <a:r>
              <a:rPr lang="en-IN" sz="1400" b="1" dirty="0">
                <a:solidFill>
                  <a:srgbClr val="0070C0"/>
                </a:solidFill>
              </a:rPr>
              <a:t>export default </a:t>
            </a:r>
            <a:r>
              <a:rPr lang="en-IN" sz="1400" b="1" dirty="0" err="1">
                <a:solidFill>
                  <a:srgbClr val="0070C0"/>
                </a:solidFill>
              </a:rPr>
              <a:t>HelloWorldApp</a:t>
            </a:r>
            <a:r>
              <a:rPr lang="en-IN" sz="1400" b="1" dirty="0">
                <a:solidFill>
                  <a:srgbClr val="0070C0"/>
                </a:solidFill>
              </a:rPr>
              <a:t>;</a:t>
            </a:r>
          </a:p>
        </p:txBody>
      </p:sp>
    </p:spTree>
    <p:extLst>
      <p:ext uri="{BB962C8B-B14F-4D97-AF65-F5344CB8AC3E}">
        <p14:creationId xmlns:p14="http://schemas.microsoft.com/office/powerpoint/2010/main" val="101457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766ED-AB1C-061E-7DE2-46112B9981CC}"/>
              </a:ext>
            </a:extLst>
          </p:cNvPr>
          <p:cNvSpPr>
            <a:spLocks noGrp="1"/>
          </p:cNvSpPr>
          <p:nvPr>
            <p:ph type="title"/>
          </p:nvPr>
        </p:nvSpPr>
        <p:spPr/>
        <p:txBody>
          <a:bodyPr/>
          <a:lstStyle/>
          <a:p>
            <a:r>
              <a:rPr lang="en-US" b="1" i="0" dirty="0">
                <a:solidFill>
                  <a:srgbClr val="1C1E21"/>
                </a:solidFill>
                <a:effectLst/>
                <a:latin typeface="Optimistic Display"/>
              </a:rPr>
              <a:t>Core Components and Native Components</a:t>
            </a:r>
            <a:br>
              <a:rPr lang="en-US" b="1" i="0" dirty="0">
                <a:solidFill>
                  <a:srgbClr val="1C1E21"/>
                </a:solidFill>
                <a:effectLst/>
                <a:latin typeface="Optimistic Display"/>
              </a:rPr>
            </a:br>
            <a:endParaRPr lang="en-IN" dirty="0"/>
          </a:p>
        </p:txBody>
      </p:sp>
      <p:sp>
        <p:nvSpPr>
          <p:cNvPr id="3" name="Content Placeholder 2">
            <a:extLst>
              <a:ext uri="{FF2B5EF4-FFF2-40B4-BE49-F238E27FC236}">
                <a16:creationId xmlns:a16="http://schemas.microsoft.com/office/drawing/2014/main" id="{88A31D6A-C405-C765-A425-99220B1AA702}"/>
              </a:ext>
            </a:extLst>
          </p:cNvPr>
          <p:cNvSpPr>
            <a:spLocks noGrp="1"/>
          </p:cNvSpPr>
          <p:nvPr>
            <p:ph idx="1"/>
          </p:nvPr>
        </p:nvSpPr>
        <p:spPr/>
        <p:txBody>
          <a:bodyPr/>
          <a:lstStyle/>
          <a:p>
            <a:r>
              <a:rPr lang="en-US" b="0" i="0" dirty="0">
                <a:solidFill>
                  <a:srgbClr val="1C1E21"/>
                </a:solidFill>
                <a:effectLst/>
                <a:latin typeface="Optimistic Display"/>
              </a:rPr>
              <a:t>React Native is an open source framework for building Android and iOS applications using </a:t>
            </a:r>
            <a:r>
              <a:rPr lang="en-US" b="0" i="0" dirty="0">
                <a:effectLst/>
                <a:latin typeface="Optimistic Display"/>
                <a:hlinkClick r:id="rId2"/>
              </a:rPr>
              <a:t>React</a:t>
            </a:r>
            <a:r>
              <a:rPr lang="en-US" b="0" i="0" dirty="0">
                <a:solidFill>
                  <a:srgbClr val="1C1E21"/>
                </a:solidFill>
                <a:effectLst/>
                <a:latin typeface="Optimistic Display"/>
              </a:rPr>
              <a:t> and the app platform’s native capabilities. </a:t>
            </a:r>
          </a:p>
          <a:p>
            <a:r>
              <a:rPr lang="en-US" b="0" i="0" dirty="0">
                <a:solidFill>
                  <a:srgbClr val="1C1E21"/>
                </a:solidFill>
                <a:effectLst/>
                <a:latin typeface="Optimistic Display"/>
              </a:rPr>
              <a:t>With React Native</a:t>
            </a:r>
            <a:r>
              <a:rPr lang="en-US" b="0" i="0">
                <a:solidFill>
                  <a:srgbClr val="1C1E21"/>
                </a:solidFill>
                <a:effectLst/>
                <a:latin typeface="Optimistic Display"/>
              </a:rPr>
              <a:t>, you </a:t>
            </a:r>
            <a:r>
              <a:rPr lang="en-US" b="0" i="0" dirty="0">
                <a:solidFill>
                  <a:srgbClr val="1C1E21"/>
                </a:solidFill>
                <a:effectLst/>
                <a:latin typeface="Optimistic Display"/>
              </a:rPr>
              <a:t>use JavaScript to </a:t>
            </a:r>
            <a:r>
              <a:rPr lang="en-US" b="0" i="0">
                <a:solidFill>
                  <a:srgbClr val="1C1E21"/>
                </a:solidFill>
                <a:effectLst/>
                <a:latin typeface="Optimistic Display"/>
              </a:rPr>
              <a:t>access your </a:t>
            </a:r>
            <a:r>
              <a:rPr lang="en-US" b="0" i="0" dirty="0">
                <a:solidFill>
                  <a:srgbClr val="1C1E21"/>
                </a:solidFill>
                <a:effectLst/>
                <a:latin typeface="Optimistic Display"/>
              </a:rPr>
              <a:t>platform’s APIs as well as to describe the appearance and behavior </a:t>
            </a:r>
            <a:r>
              <a:rPr lang="en-US" b="0" i="0">
                <a:solidFill>
                  <a:srgbClr val="1C1E21"/>
                </a:solidFill>
                <a:effectLst/>
                <a:latin typeface="Optimistic Display"/>
              </a:rPr>
              <a:t>of your </a:t>
            </a:r>
            <a:r>
              <a:rPr lang="en-US" b="0" i="0" dirty="0">
                <a:solidFill>
                  <a:srgbClr val="1C1E21"/>
                </a:solidFill>
                <a:effectLst/>
                <a:latin typeface="Optimistic Display"/>
              </a:rPr>
              <a:t>UI using React components: bundles of reusable, nestable code. </a:t>
            </a:r>
          </a:p>
          <a:p>
            <a:r>
              <a:rPr lang="en-US" b="0" i="0" dirty="0">
                <a:solidFill>
                  <a:srgbClr val="1C1E21"/>
                </a:solidFill>
                <a:effectLst/>
                <a:latin typeface="Optimistic Display"/>
              </a:rPr>
              <a:t>First, let’s cover how components work in React Native.</a:t>
            </a:r>
            <a:endParaRPr lang="en-IN" dirty="0"/>
          </a:p>
        </p:txBody>
      </p:sp>
    </p:spTree>
    <p:extLst>
      <p:ext uri="{BB962C8B-B14F-4D97-AF65-F5344CB8AC3E}">
        <p14:creationId xmlns:p14="http://schemas.microsoft.com/office/powerpoint/2010/main" val="2590571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A882F-0BC0-6580-AA53-1CF21ACAD2BF}"/>
              </a:ext>
            </a:extLst>
          </p:cNvPr>
          <p:cNvSpPr>
            <a:spLocks noGrp="1"/>
          </p:cNvSpPr>
          <p:nvPr>
            <p:ph type="title"/>
          </p:nvPr>
        </p:nvSpPr>
        <p:spPr/>
        <p:txBody>
          <a:bodyPr/>
          <a:lstStyle/>
          <a:p>
            <a:r>
              <a:rPr lang="en-IN" b="1" i="0" dirty="0">
                <a:solidFill>
                  <a:srgbClr val="1C1E21"/>
                </a:solidFill>
                <a:effectLst/>
                <a:latin typeface="Optimistic Display"/>
              </a:rPr>
              <a:t>Views and mobile development</a:t>
            </a:r>
            <a:endParaRPr lang="en-IN" dirty="0"/>
          </a:p>
        </p:txBody>
      </p:sp>
      <p:sp>
        <p:nvSpPr>
          <p:cNvPr id="3" name="Content Placeholder 2">
            <a:extLst>
              <a:ext uri="{FF2B5EF4-FFF2-40B4-BE49-F238E27FC236}">
                <a16:creationId xmlns:a16="http://schemas.microsoft.com/office/drawing/2014/main" id="{129B18A7-0BE8-406E-19D0-51E467194B44}"/>
              </a:ext>
            </a:extLst>
          </p:cNvPr>
          <p:cNvSpPr>
            <a:spLocks noGrp="1"/>
          </p:cNvSpPr>
          <p:nvPr>
            <p:ph idx="1"/>
          </p:nvPr>
        </p:nvSpPr>
        <p:spPr>
          <a:xfrm>
            <a:off x="586273" y="1597702"/>
            <a:ext cx="5144531" cy="4887393"/>
          </a:xfrm>
        </p:spPr>
        <p:txBody>
          <a:bodyPr>
            <a:normAutofit/>
          </a:bodyPr>
          <a:lstStyle/>
          <a:p>
            <a:r>
              <a:rPr lang="en-US" sz="2400" b="0" i="0" dirty="0">
                <a:solidFill>
                  <a:srgbClr val="1C1E21"/>
                </a:solidFill>
                <a:effectLst/>
                <a:latin typeface="Optimistic Display"/>
              </a:rPr>
              <a:t>In Android and iOS development, a </a:t>
            </a:r>
            <a:r>
              <a:rPr lang="en-US" sz="2400" b="1" i="0" dirty="0">
                <a:solidFill>
                  <a:srgbClr val="1C1E21"/>
                </a:solidFill>
                <a:effectLst/>
                <a:latin typeface="Optimistic Display"/>
              </a:rPr>
              <a:t>view</a:t>
            </a:r>
            <a:r>
              <a:rPr lang="en-US" sz="2400" b="0" i="0" dirty="0">
                <a:solidFill>
                  <a:srgbClr val="1C1E21"/>
                </a:solidFill>
                <a:effectLst/>
                <a:latin typeface="Optimistic Display"/>
              </a:rPr>
              <a:t> is the basic building block of UI: a small rectangular element on the screen which can be used to display text, images, or respond to user input. </a:t>
            </a:r>
          </a:p>
          <a:p>
            <a:r>
              <a:rPr lang="en-US" sz="2400" b="0" i="0" dirty="0">
                <a:solidFill>
                  <a:srgbClr val="1C1E21"/>
                </a:solidFill>
                <a:effectLst/>
                <a:latin typeface="Optimistic Display"/>
              </a:rPr>
              <a:t>Even the smallest visual elements of an app, like a line of text or a button, are kinds of views. Some kinds of views can contain other views. It’s views all the way down!</a:t>
            </a:r>
          </a:p>
          <a:p>
            <a:pPr marL="0" indent="0">
              <a:buNone/>
            </a:pPr>
            <a:endParaRPr lang="en-IN" sz="2400" dirty="0"/>
          </a:p>
        </p:txBody>
      </p:sp>
      <p:pic>
        <p:nvPicPr>
          <p:cNvPr id="6" name="Picture 5">
            <a:extLst>
              <a:ext uri="{FF2B5EF4-FFF2-40B4-BE49-F238E27FC236}">
                <a16:creationId xmlns:a16="http://schemas.microsoft.com/office/drawing/2014/main" id="{5AF3C308-A40D-06E3-E4AA-2846D53F3699}"/>
              </a:ext>
            </a:extLst>
          </p:cNvPr>
          <p:cNvPicPr>
            <a:picLocks noChangeAspect="1"/>
          </p:cNvPicPr>
          <p:nvPr/>
        </p:nvPicPr>
        <p:blipFill>
          <a:blip r:embed="rId2"/>
          <a:stretch>
            <a:fillRect/>
          </a:stretch>
        </p:blipFill>
        <p:spPr>
          <a:xfrm>
            <a:off x="5757333" y="1597702"/>
            <a:ext cx="6361032" cy="4476527"/>
          </a:xfrm>
          <a:prstGeom prst="rect">
            <a:avLst/>
          </a:prstGeom>
        </p:spPr>
      </p:pic>
    </p:spTree>
    <p:extLst>
      <p:ext uri="{BB962C8B-B14F-4D97-AF65-F5344CB8AC3E}">
        <p14:creationId xmlns:p14="http://schemas.microsoft.com/office/powerpoint/2010/main" val="3864130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9F0D0-3D8D-5019-7214-604652929290}"/>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01F967F7-AA7E-A7F6-B84A-A15AEC5A9152}"/>
              </a:ext>
            </a:extLst>
          </p:cNvPr>
          <p:cNvSpPr>
            <a:spLocks noGrp="1"/>
          </p:cNvSpPr>
          <p:nvPr>
            <p:ph idx="1"/>
          </p:nvPr>
        </p:nvSpPr>
        <p:spPr/>
        <p:txBody>
          <a:bodyPr>
            <a:normAutofit fontScale="62500" lnSpcReduction="20000"/>
          </a:bodyPr>
          <a:lstStyle/>
          <a:p>
            <a:r>
              <a:rPr lang="en-IN" dirty="0"/>
              <a:t>Let’s know each other</a:t>
            </a:r>
          </a:p>
          <a:p>
            <a:r>
              <a:rPr lang="en-IN" dirty="0"/>
              <a:t>A word on hybrid mobile development</a:t>
            </a:r>
          </a:p>
          <a:p>
            <a:r>
              <a:rPr lang="en-IN" dirty="0"/>
              <a:t>Setting up the development environment</a:t>
            </a:r>
          </a:p>
          <a:p>
            <a:r>
              <a:rPr lang="en-IN" dirty="0"/>
              <a:t>Node, </a:t>
            </a:r>
            <a:r>
              <a:rPr lang="en-IN" dirty="0" err="1"/>
              <a:t>Xcode</a:t>
            </a:r>
            <a:r>
              <a:rPr lang="en-IN" dirty="0"/>
              <a:t>, Android Studio</a:t>
            </a:r>
          </a:p>
          <a:p>
            <a:r>
              <a:rPr lang="en-IN" dirty="0"/>
              <a:t>React Native CLI</a:t>
            </a:r>
          </a:p>
          <a:p>
            <a:r>
              <a:rPr lang="en-IN" dirty="0"/>
              <a:t>Creating And Running HelloWorld React Native</a:t>
            </a:r>
          </a:p>
          <a:p>
            <a:r>
              <a:rPr lang="en-IN" dirty="0"/>
              <a:t>Birds view on mobile platforms </a:t>
            </a:r>
            <a:r>
              <a:rPr lang="en-IN" dirty="0" err="1"/>
              <a:t>ios</a:t>
            </a:r>
            <a:r>
              <a:rPr lang="en-IN" dirty="0"/>
              <a:t> and android</a:t>
            </a:r>
          </a:p>
          <a:p>
            <a:r>
              <a:rPr lang="en-IN" dirty="0"/>
              <a:t>Introduction to React Native</a:t>
            </a:r>
          </a:p>
          <a:p>
            <a:r>
              <a:rPr lang="en-IN" dirty="0"/>
              <a:t>Core Components and Native Components</a:t>
            </a:r>
          </a:p>
          <a:p>
            <a:r>
              <a:rPr lang="en-IN" dirty="0"/>
              <a:t>React Fundamentals</a:t>
            </a:r>
          </a:p>
          <a:p>
            <a:r>
              <a:rPr lang="en-IN" dirty="0"/>
              <a:t>Handling Text Input</a:t>
            </a:r>
          </a:p>
          <a:p>
            <a:r>
              <a:rPr lang="en-IN" dirty="0"/>
              <a:t>Using a </a:t>
            </a:r>
            <a:r>
              <a:rPr lang="en-IN" dirty="0" err="1"/>
              <a:t>ScrollView</a:t>
            </a:r>
            <a:endParaRPr lang="en-IN" dirty="0"/>
          </a:p>
          <a:p>
            <a:r>
              <a:rPr lang="en-IN" dirty="0"/>
              <a:t>Using List Views</a:t>
            </a:r>
          </a:p>
          <a:p>
            <a:pPr marL="0" indent="0">
              <a:buNone/>
            </a:pPr>
            <a:endParaRPr lang="en-IN" dirty="0"/>
          </a:p>
        </p:txBody>
      </p:sp>
    </p:spTree>
    <p:extLst>
      <p:ext uri="{BB962C8B-B14F-4D97-AF65-F5344CB8AC3E}">
        <p14:creationId xmlns:p14="http://schemas.microsoft.com/office/powerpoint/2010/main" val="36526910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CD0F9-014A-6A50-1B0D-59FC2C2F6007}"/>
              </a:ext>
            </a:extLst>
          </p:cNvPr>
          <p:cNvSpPr>
            <a:spLocks noGrp="1"/>
          </p:cNvSpPr>
          <p:nvPr>
            <p:ph type="title"/>
          </p:nvPr>
        </p:nvSpPr>
        <p:spPr/>
        <p:txBody>
          <a:bodyPr/>
          <a:lstStyle/>
          <a:p>
            <a:r>
              <a:rPr lang="en-IN" b="1" i="0" dirty="0">
                <a:solidFill>
                  <a:srgbClr val="1C1E21"/>
                </a:solidFill>
                <a:effectLst/>
                <a:latin typeface="Optimistic Display"/>
              </a:rPr>
              <a:t>Native Components</a:t>
            </a:r>
            <a:br>
              <a:rPr lang="en-IN" b="1" i="0" dirty="0">
                <a:solidFill>
                  <a:srgbClr val="1C1E21"/>
                </a:solidFill>
                <a:effectLst/>
                <a:latin typeface="Optimistic Display"/>
              </a:rPr>
            </a:br>
            <a:endParaRPr lang="en-IN" dirty="0"/>
          </a:p>
        </p:txBody>
      </p:sp>
      <p:sp>
        <p:nvSpPr>
          <p:cNvPr id="3" name="Content Placeholder 2">
            <a:extLst>
              <a:ext uri="{FF2B5EF4-FFF2-40B4-BE49-F238E27FC236}">
                <a16:creationId xmlns:a16="http://schemas.microsoft.com/office/drawing/2014/main" id="{42FB7467-5DB2-E2D6-9319-D5A986E6DFD7}"/>
              </a:ext>
            </a:extLst>
          </p:cNvPr>
          <p:cNvSpPr>
            <a:spLocks noGrp="1"/>
          </p:cNvSpPr>
          <p:nvPr>
            <p:ph idx="1"/>
          </p:nvPr>
        </p:nvSpPr>
        <p:spPr/>
        <p:txBody>
          <a:bodyPr>
            <a:normAutofit fontScale="77500" lnSpcReduction="20000"/>
          </a:bodyPr>
          <a:lstStyle/>
          <a:p>
            <a:pPr algn="l"/>
            <a:r>
              <a:rPr lang="en-US" b="0" i="0" dirty="0">
                <a:solidFill>
                  <a:srgbClr val="1C1E21"/>
                </a:solidFill>
                <a:effectLst/>
                <a:latin typeface="Optimistic Display"/>
              </a:rPr>
              <a:t>In Android development, we write views in Kotlin or Java; </a:t>
            </a:r>
          </a:p>
          <a:p>
            <a:pPr algn="l"/>
            <a:r>
              <a:rPr lang="en-US" dirty="0">
                <a:solidFill>
                  <a:srgbClr val="1C1E21"/>
                </a:solidFill>
                <a:latin typeface="Optimistic Display"/>
              </a:rPr>
              <a:t>I</a:t>
            </a:r>
            <a:r>
              <a:rPr lang="en-US" b="0" i="0" dirty="0">
                <a:solidFill>
                  <a:srgbClr val="1C1E21"/>
                </a:solidFill>
                <a:effectLst/>
                <a:latin typeface="Optimistic Display"/>
              </a:rPr>
              <a:t>n iOS development, we use Swift or Objective-C. </a:t>
            </a:r>
          </a:p>
          <a:p>
            <a:pPr algn="l"/>
            <a:r>
              <a:rPr lang="en-US" b="0" i="0" dirty="0">
                <a:solidFill>
                  <a:srgbClr val="1C1E21"/>
                </a:solidFill>
                <a:effectLst/>
                <a:latin typeface="Optimistic Display"/>
              </a:rPr>
              <a:t>With React Native, we can invoke these views with JavaScript using React components. </a:t>
            </a:r>
          </a:p>
          <a:p>
            <a:pPr algn="l"/>
            <a:r>
              <a:rPr lang="en-US" b="0" i="0" dirty="0">
                <a:solidFill>
                  <a:srgbClr val="1C1E21"/>
                </a:solidFill>
                <a:effectLst/>
                <a:latin typeface="Optimistic Display"/>
              </a:rPr>
              <a:t>At runtime, React Native creates the corresponding Android and iOS views for those components. Because React Native components are backed by the same views as Android and iOS, React Native apps look, feel, and perform like any other apps. </a:t>
            </a:r>
          </a:p>
          <a:p>
            <a:pPr algn="l"/>
            <a:r>
              <a:rPr lang="en-US" b="0" i="0" dirty="0">
                <a:solidFill>
                  <a:srgbClr val="1C1E21"/>
                </a:solidFill>
                <a:effectLst/>
                <a:latin typeface="Optimistic Display"/>
              </a:rPr>
              <a:t>We call these platform-backed components </a:t>
            </a:r>
            <a:r>
              <a:rPr lang="en-US" b="1" i="0" dirty="0">
                <a:solidFill>
                  <a:srgbClr val="1C1E21"/>
                </a:solidFill>
                <a:effectLst/>
                <a:latin typeface="Optimistic Display"/>
              </a:rPr>
              <a:t>Native Components.</a:t>
            </a:r>
            <a:endParaRPr lang="en-US" b="0" i="0" dirty="0">
              <a:solidFill>
                <a:srgbClr val="1C1E21"/>
              </a:solidFill>
              <a:effectLst/>
              <a:latin typeface="Optimistic Display"/>
            </a:endParaRPr>
          </a:p>
          <a:p>
            <a:pPr algn="l"/>
            <a:r>
              <a:rPr lang="en-US" b="0" i="0" dirty="0">
                <a:solidFill>
                  <a:srgbClr val="1C1E21"/>
                </a:solidFill>
                <a:effectLst/>
                <a:latin typeface="Optimistic Display"/>
              </a:rPr>
              <a:t>React Native comes with a set of essential, ready-to-use Native Components we can use to start building our app today. These are React Native's </a:t>
            </a:r>
            <a:r>
              <a:rPr lang="en-US" b="1" i="0" dirty="0">
                <a:solidFill>
                  <a:srgbClr val="1C1E21"/>
                </a:solidFill>
                <a:effectLst/>
                <a:latin typeface="Optimistic Display"/>
              </a:rPr>
              <a:t>Core Components</a:t>
            </a:r>
            <a:r>
              <a:rPr lang="en-US" b="0" i="0" dirty="0">
                <a:solidFill>
                  <a:srgbClr val="1C1E21"/>
                </a:solidFill>
                <a:effectLst/>
                <a:latin typeface="Optimistic Display"/>
              </a:rPr>
              <a:t>.</a:t>
            </a:r>
          </a:p>
          <a:p>
            <a:pPr algn="l"/>
            <a:r>
              <a:rPr lang="en-US" b="0" i="0" dirty="0">
                <a:solidFill>
                  <a:srgbClr val="1C1E21"/>
                </a:solidFill>
                <a:effectLst/>
                <a:latin typeface="Optimistic Display"/>
              </a:rPr>
              <a:t>React Native also lets us build our own Native Components for </a:t>
            </a:r>
            <a:r>
              <a:rPr lang="en-US" b="0" i="0" dirty="0">
                <a:solidFill>
                  <a:srgbClr val="1C1E21"/>
                </a:solidFill>
                <a:effectLst/>
                <a:latin typeface="Optimistic Display"/>
                <a:hlinkClick r:id="rId2"/>
              </a:rPr>
              <a:t>Android</a:t>
            </a:r>
            <a:r>
              <a:rPr lang="en-US" b="0" i="0" dirty="0">
                <a:solidFill>
                  <a:srgbClr val="1C1E21"/>
                </a:solidFill>
                <a:effectLst/>
                <a:latin typeface="Optimistic Display"/>
              </a:rPr>
              <a:t> and </a:t>
            </a:r>
            <a:r>
              <a:rPr lang="en-US" b="0" i="0" dirty="0">
                <a:solidFill>
                  <a:srgbClr val="1C1E21"/>
                </a:solidFill>
                <a:effectLst/>
                <a:latin typeface="Optimistic Display"/>
                <a:hlinkClick r:id="rId3"/>
              </a:rPr>
              <a:t>iOS</a:t>
            </a:r>
            <a:r>
              <a:rPr lang="en-US" b="0" i="0" dirty="0">
                <a:solidFill>
                  <a:srgbClr val="1C1E21"/>
                </a:solidFill>
                <a:effectLst/>
                <a:latin typeface="Optimistic Display"/>
              </a:rPr>
              <a:t> to suit our app’s unique needs. </a:t>
            </a:r>
          </a:p>
          <a:p>
            <a:pPr algn="l"/>
            <a:r>
              <a:rPr lang="en-US" b="0" i="0" dirty="0">
                <a:solidFill>
                  <a:srgbClr val="1C1E21"/>
                </a:solidFill>
                <a:effectLst/>
                <a:latin typeface="Optimistic Display"/>
              </a:rPr>
              <a:t>We also have a thriving ecosystem of these </a:t>
            </a:r>
            <a:r>
              <a:rPr lang="en-US" b="1" i="0" dirty="0">
                <a:solidFill>
                  <a:srgbClr val="1C1E21"/>
                </a:solidFill>
                <a:effectLst/>
                <a:latin typeface="Optimistic Display"/>
              </a:rPr>
              <a:t>community-contributed components.</a:t>
            </a:r>
            <a:r>
              <a:rPr lang="en-US" b="0" i="0" dirty="0">
                <a:solidFill>
                  <a:srgbClr val="1C1E21"/>
                </a:solidFill>
                <a:effectLst/>
                <a:latin typeface="Optimistic Display"/>
              </a:rPr>
              <a:t> Check out </a:t>
            </a:r>
            <a:r>
              <a:rPr lang="en-US" b="0" i="0" dirty="0">
                <a:solidFill>
                  <a:srgbClr val="1C1E21"/>
                </a:solidFill>
                <a:effectLst/>
                <a:latin typeface="Optimistic Display"/>
                <a:hlinkClick r:id="rId4"/>
              </a:rPr>
              <a:t>Native Directory</a:t>
            </a:r>
            <a:r>
              <a:rPr lang="en-US" b="0" i="0" dirty="0">
                <a:solidFill>
                  <a:srgbClr val="1C1E21"/>
                </a:solidFill>
                <a:effectLst/>
                <a:latin typeface="Optimistic Display"/>
              </a:rPr>
              <a:t> to find what the community has been creating.</a:t>
            </a:r>
          </a:p>
          <a:p>
            <a:endParaRPr lang="en-IN" dirty="0"/>
          </a:p>
        </p:txBody>
      </p:sp>
    </p:spTree>
    <p:extLst>
      <p:ext uri="{BB962C8B-B14F-4D97-AF65-F5344CB8AC3E}">
        <p14:creationId xmlns:p14="http://schemas.microsoft.com/office/powerpoint/2010/main" val="3468460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CD0F9-014A-6A50-1B0D-59FC2C2F6007}"/>
              </a:ext>
            </a:extLst>
          </p:cNvPr>
          <p:cNvSpPr>
            <a:spLocks noGrp="1"/>
          </p:cNvSpPr>
          <p:nvPr>
            <p:ph type="title"/>
          </p:nvPr>
        </p:nvSpPr>
        <p:spPr/>
        <p:txBody>
          <a:bodyPr/>
          <a:lstStyle/>
          <a:p>
            <a:r>
              <a:rPr lang="en-IN" b="1" dirty="0">
                <a:solidFill>
                  <a:srgbClr val="1C1E21"/>
                </a:solidFill>
                <a:latin typeface="Optimistic Display"/>
              </a:rPr>
              <a:t>Core</a:t>
            </a:r>
            <a:r>
              <a:rPr lang="en-IN" b="1" i="0" dirty="0">
                <a:solidFill>
                  <a:srgbClr val="1C1E21"/>
                </a:solidFill>
                <a:effectLst/>
                <a:latin typeface="Optimistic Display"/>
              </a:rPr>
              <a:t> Components</a:t>
            </a:r>
            <a:br>
              <a:rPr lang="en-IN" b="1" i="0" dirty="0">
                <a:solidFill>
                  <a:srgbClr val="1C1E21"/>
                </a:solidFill>
                <a:effectLst/>
                <a:latin typeface="Optimistic Display"/>
              </a:rPr>
            </a:br>
            <a:endParaRPr lang="en-IN" dirty="0"/>
          </a:p>
        </p:txBody>
      </p:sp>
      <p:sp>
        <p:nvSpPr>
          <p:cNvPr id="3" name="Content Placeholder 2">
            <a:extLst>
              <a:ext uri="{FF2B5EF4-FFF2-40B4-BE49-F238E27FC236}">
                <a16:creationId xmlns:a16="http://schemas.microsoft.com/office/drawing/2014/main" id="{42FB7467-5DB2-E2D6-9319-D5A986E6DFD7}"/>
              </a:ext>
            </a:extLst>
          </p:cNvPr>
          <p:cNvSpPr>
            <a:spLocks noGrp="1"/>
          </p:cNvSpPr>
          <p:nvPr>
            <p:ph idx="1"/>
          </p:nvPr>
        </p:nvSpPr>
        <p:spPr/>
        <p:txBody>
          <a:bodyPr>
            <a:normAutofit/>
          </a:bodyPr>
          <a:lstStyle/>
          <a:p>
            <a:r>
              <a:rPr lang="en-US" sz="2000" b="0" i="0" dirty="0">
                <a:solidFill>
                  <a:srgbClr val="1C1E21"/>
                </a:solidFill>
                <a:effectLst/>
                <a:latin typeface="Optimistic Display"/>
              </a:rPr>
              <a:t>React Native has many Core Components for everything from controls to activity indicators. </a:t>
            </a:r>
          </a:p>
          <a:p>
            <a:r>
              <a:rPr lang="en-US" sz="2000" dirty="0">
                <a:solidFill>
                  <a:srgbClr val="1C1E21"/>
                </a:solidFill>
                <a:latin typeface="Optimistic Display"/>
              </a:rPr>
              <a:t>We</a:t>
            </a:r>
            <a:r>
              <a:rPr lang="en-US" sz="2000" b="0" i="0" dirty="0">
                <a:solidFill>
                  <a:srgbClr val="1C1E21"/>
                </a:solidFill>
                <a:effectLst/>
                <a:latin typeface="Optimistic Display"/>
              </a:rPr>
              <a:t> can find them all </a:t>
            </a:r>
            <a:r>
              <a:rPr lang="en-US" sz="2000" b="0" i="0" dirty="0">
                <a:effectLst/>
                <a:latin typeface="Optimistic Display"/>
                <a:hlinkClick r:id="rId3"/>
              </a:rPr>
              <a:t>documented in the API section</a:t>
            </a:r>
            <a:r>
              <a:rPr lang="en-US" sz="2000" b="0" i="0" dirty="0">
                <a:solidFill>
                  <a:srgbClr val="1C1E21"/>
                </a:solidFill>
                <a:effectLst/>
                <a:latin typeface="Optimistic Display"/>
              </a:rPr>
              <a:t>. </a:t>
            </a:r>
          </a:p>
          <a:p>
            <a:r>
              <a:rPr lang="en-US" sz="2000" b="0" i="0" dirty="0">
                <a:solidFill>
                  <a:srgbClr val="1C1E21"/>
                </a:solidFill>
                <a:effectLst/>
                <a:latin typeface="Optimistic Display"/>
              </a:rPr>
              <a:t>We will mostly work with the following Core Components:</a:t>
            </a:r>
          </a:p>
          <a:p>
            <a:pPr marL="0" indent="0">
              <a:buNone/>
            </a:pPr>
            <a:endParaRPr lang="en-IN" sz="2000" dirty="0"/>
          </a:p>
        </p:txBody>
      </p:sp>
      <p:pic>
        <p:nvPicPr>
          <p:cNvPr id="5" name="Picture 4">
            <a:extLst>
              <a:ext uri="{FF2B5EF4-FFF2-40B4-BE49-F238E27FC236}">
                <a16:creationId xmlns:a16="http://schemas.microsoft.com/office/drawing/2014/main" id="{7414E2C7-5575-B120-4812-E8D2727ABEB8}"/>
              </a:ext>
            </a:extLst>
          </p:cNvPr>
          <p:cNvPicPr>
            <a:picLocks noChangeAspect="1"/>
          </p:cNvPicPr>
          <p:nvPr/>
        </p:nvPicPr>
        <p:blipFill>
          <a:blip r:embed="rId4"/>
          <a:stretch>
            <a:fillRect/>
          </a:stretch>
        </p:blipFill>
        <p:spPr>
          <a:xfrm>
            <a:off x="2512001" y="2978786"/>
            <a:ext cx="8003599" cy="3744240"/>
          </a:xfrm>
          <a:prstGeom prst="rect">
            <a:avLst/>
          </a:prstGeom>
        </p:spPr>
      </p:pic>
    </p:spTree>
    <p:extLst>
      <p:ext uri="{BB962C8B-B14F-4D97-AF65-F5344CB8AC3E}">
        <p14:creationId xmlns:p14="http://schemas.microsoft.com/office/powerpoint/2010/main" val="23132690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CD0F9-014A-6A50-1B0D-59FC2C2F6007}"/>
              </a:ext>
            </a:extLst>
          </p:cNvPr>
          <p:cNvSpPr>
            <a:spLocks noGrp="1"/>
          </p:cNvSpPr>
          <p:nvPr>
            <p:ph type="title"/>
          </p:nvPr>
        </p:nvSpPr>
        <p:spPr/>
        <p:txBody>
          <a:bodyPr/>
          <a:lstStyle/>
          <a:p>
            <a:r>
              <a:rPr lang="en-IN" b="1" dirty="0">
                <a:solidFill>
                  <a:srgbClr val="1C1E21"/>
                </a:solidFill>
                <a:latin typeface="Optimistic Display"/>
              </a:rPr>
              <a:t>Core</a:t>
            </a:r>
            <a:r>
              <a:rPr lang="en-IN" b="1" i="0" dirty="0">
                <a:solidFill>
                  <a:srgbClr val="1C1E21"/>
                </a:solidFill>
                <a:effectLst/>
                <a:latin typeface="Optimistic Display"/>
              </a:rPr>
              <a:t> Components</a:t>
            </a:r>
            <a:br>
              <a:rPr lang="en-IN" b="1" i="0" dirty="0">
                <a:solidFill>
                  <a:srgbClr val="1C1E21"/>
                </a:solidFill>
                <a:effectLst/>
                <a:latin typeface="Optimistic Display"/>
              </a:rPr>
            </a:br>
            <a:endParaRPr lang="en-IN" dirty="0"/>
          </a:p>
        </p:txBody>
      </p:sp>
      <p:sp>
        <p:nvSpPr>
          <p:cNvPr id="3" name="Content Placeholder 2">
            <a:extLst>
              <a:ext uri="{FF2B5EF4-FFF2-40B4-BE49-F238E27FC236}">
                <a16:creationId xmlns:a16="http://schemas.microsoft.com/office/drawing/2014/main" id="{42FB7467-5DB2-E2D6-9319-D5A986E6DFD7}"/>
              </a:ext>
            </a:extLst>
          </p:cNvPr>
          <p:cNvSpPr>
            <a:spLocks noGrp="1"/>
          </p:cNvSpPr>
          <p:nvPr>
            <p:ph idx="1"/>
          </p:nvPr>
        </p:nvSpPr>
        <p:spPr/>
        <p:txBody>
          <a:bodyPr>
            <a:normAutofit/>
          </a:bodyPr>
          <a:lstStyle/>
          <a:p>
            <a:r>
              <a:rPr lang="en-US" sz="2000" b="0" i="0" dirty="0">
                <a:solidFill>
                  <a:srgbClr val="1C1E21"/>
                </a:solidFill>
                <a:effectLst/>
                <a:latin typeface="Optimistic Display"/>
              </a:rPr>
              <a:t>DEMO</a:t>
            </a:r>
          </a:p>
          <a:p>
            <a:pPr marL="0" indent="0">
              <a:buNone/>
            </a:pPr>
            <a:r>
              <a:rPr lang="en-US" sz="2000" dirty="0">
                <a:solidFill>
                  <a:srgbClr val="1C1E21"/>
                </a:solidFill>
                <a:latin typeface="Optimistic Display"/>
              </a:rPr>
              <a:t>HelloWorldApp.js</a:t>
            </a:r>
            <a:endParaRPr lang="en-US" sz="2000" b="0" i="0" dirty="0">
              <a:solidFill>
                <a:srgbClr val="1C1E21"/>
              </a:solidFill>
              <a:effectLst/>
              <a:latin typeface="Optimistic Display"/>
            </a:endParaRPr>
          </a:p>
          <a:p>
            <a:pPr marL="0" indent="0">
              <a:buNone/>
            </a:pPr>
            <a:endParaRPr lang="en-IN" sz="2000" dirty="0"/>
          </a:p>
        </p:txBody>
      </p:sp>
    </p:spTree>
    <p:extLst>
      <p:ext uri="{BB962C8B-B14F-4D97-AF65-F5344CB8AC3E}">
        <p14:creationId xmlns:p14="http://schemas.microsoft.com/office/powerpoint/2010/main" val="9648988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62D10-4866-8419-F696-30C53B8BD1A6}"/>
              </a:ext>
            </a:extLst>
          </p:cNvPr>
          <p:cNvSpPr>
            <a:spLocks noGrp="1"/>
          </p:cNvSpPr>
          <p:nvPr>
            <p:ph type="title"/>
          </p:nvPr>
        </p:nvSpPr>
        <p:spPr/>
        <p:txBody>
          <a:bodyPr/>
          <a:lstStyle/>
          <a:p>
            <a:r>
              <a:rPr lang="en-IN" b="1" i="0" dirty="0">
                <a:solidFill>
                  <a:srgbClr val="1C1E21"/>
                </a:solidFill>
                <a:effectLst/>
                <a:latin typeface="Optimistic Display"/>
              </a:rPr>
              <a:t>React Fundamentals</a:t>
            </a:r>
            <a:endParaRPr lang="en-IN" dirty="0"/>
          </a:p>
        </p:txBody>
      </p:sp>
      <p:sp>
        <p:nvSpPr>
          <p:cNvPr id="3" name="Content Placeholder 2">
            <a:extLst>
              <a:ext uri="{FF2B5EF4-FFF2-40B4-BE49-F238E27FC236}">
                <a16:creationId xmlns:a16="http://schemas.microsoft.com/office/drawing/2014/main" id="{947990A7-BA0F-FED0-68FD-818C6085F3EC}"/>
              </a:ext>
            </a:extLst>
          </p:cNvPr>
          <p:cNvSpPr>
            <a:spLocks noGrp="1"/>
          </p:cNvSpPr>
          <p:nvPr>
            <p:ph idx="1"/>
          </p:nvPr>
        </p:nvSpPr>
        <p:spPr/>
        <p:txBody>
          <a:bodyPr/>
          <a:lstStyle/>
          <a:p>
            <a:pPr algn="l"/>
            <a:r>
              <a:rPr lang="en-US" b="0" i="0" dirty="0">
                <a:solidFill>
                  <a:srgbClr val="1C1E21"/>
                </a:solidFill>
                <a:effectLst/>
                <a:latin typeface="Optimistic Display"/>
              </a:rPr>
              <a:t>React Native runs on </a:t>
            </a:r>
            <a:r>
              <a:rPr lang="en-US" b="0" i="0" dirty="0">
                <a:solidFill>
                  <a:srgbClr val="1C1E21"/>
                </a:solidFill>
                <a:effectLst/>
                <a:latin typeface="Optimistic Display"/>
                <a:hlinkClick r:id="rId2"/>
              </a:rPr>
              <a:t>React</a:t>
            </a:r>
            <a:r>
              <a:rPr lang="en-US" b="0" i="0" dirty="0">
                <a:solidFill>
                  <a:srgbClr val="1C1E21"/>
                </a:solidFill>
                <a:effectLst/>
                <a:latin typeface="Optimistic Display"/>
              </a:rPr>
              <a:t>, a popular open source library for building user interfaces with JavaScript. </a:t>
            </a:r>
          </a:p>
          <a:p>
            <a:pPr algn="l"/>
            <a:r>
              <a:rPr lang="en-US" b="0" i="0" dirty="0">
                <a:solidFill>
                  <a:srgbClr val="1C1E21"/>
                </a:solidFill>
                <a:effectLst/>
                <a:latin typeface="Optimistic Display"/>
              </a:rPr>
              <a:t>To make the most of React Native, it helps to understand React itself. </a:t>
            </a:r>
          </a:p>
          <a:p>
            <a:pPr algn="l"/>
            <a:r>
              <a:rPr lang="en-US" b="0" i="0" dirty="0">
                <a:solidFill>
                  <a:srgbClr val="1C1E21"/>
                </a:solidFill>
                <a:effectLst/>
                <a:latin typeface="Optimistic Display"/>
              </a:rPr>
              <a:t>We’re going to cover the core concepts behind React:</a:t>
            </a:r>
          </a:p>
          <a:p>
            <a:pPr lvl="1"/>
            <a:r>
              <a:rPr lang="en-US" b="0" i="0" dirty="0">
                <a:solidFill>
                  <a:srgbClr val="1C1E21"/>
                </a:solidFill>
                <a:effectLst/>
                <a:latin typeface="Optimistic Display"/>
              </a:rPr>
              <a:t>components</a:t>
            </a:r>
          </a:p>
          <a:p>
            <a:pPr lvl="1"/>
            <a:r>
              <a:rPr lang="en-US" b="0" i="0" dirty="0">
                <a:solidFill>
                  <a:srgbClr val="1C1E21"/>
                </a:solidFill>
                <a:effectLst/>
                <a:latin typeface="Optimistic Display"/>
              </a:rPr>
              <a:t>JSX</a:t>
            </a:r>
          </a:p>
          <a:p>
            <a:pPr lvl="1"/>
            <a:r>
              <a:rPr lang="en-US" b="0" i="0" dirty="0">
                <a:solidFill>
                  <a:srgbClr val="1C1E21"/>
                </a:solidFill>
                <a:effectLst/>
                <a:latin typeface="Optimistic Display"/>
              </a:rPr>
              <a:t>props</a:t>
            </a:r>
          </a:p>
          <a:p>
            <a:pPr lvl="1"/>
            <a:r>
              <a:rPr lang="en-US" b="0" i="0" dirty="0">
                <a:solidFill>
                  <a:srgbClr val="1C1E21"/>
                </a:solidFill>
                <a:effectLst/>
                <a:latin typeface="Optimistic Display"/>
              </a:rPr>
              <a:t>state</a:t>
            </a:r>
          </a:p>
          <a:p>
            <a:pPr marL="0" indent="0">
              <a:buNone/>
            </a:pPr>
            <a:endParaRPr lang="en-IN" dirty="0"/>
          </a:p>
        </p:txBody>
      </p:sp>
    </p:spTree>
    <p:extLst>
      <p:ext uri="{BB962C8B-B14F-4D97-AF65-F5344CB8AC3E}">
        <p14:creationId xmlns:p14="http://schemas.microsoft.com/office/powerpoint/2010/main" val="15679298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350D8-3FB9-D2C7-6823-D467FECF141D}"/>
              </a:ext>
            </a:extLst>
          </p:cNvPr>
          <p:cNvSpPr>
            <a:spLocks noGrp="1"/>
          </p:cNvSpPr>
          <p:nvPr>
            <p:ph type="title"/>
          </p:nvPr>
        </p:nvSpPr>
        <p:spPr/>
        <p:txBody>
          <a:bodyPr/>
          <a:lstStyle/>
          <a:p>
            <a:r>
              <a:rPr lang="en-IN" b="1" dirty="0">
                <a:solidFill>
                  <a:srgbClr val="1C1E21"/>
                </a:solidFill>
                <a:latin typeface="Optimistic Display"/>
              </a:rPr>
              <a:t>Your first component</a:t>
            </a:r>
            <a:endParaRPr lang="en-IN" dirty="0"/>
          </a:p>
        </p:txBody>
      </p:sp>
      <p:sp>
        <p:nvSpPr>
          <p:cNvPr id="3" name="Content Placeholder 2">
            <a:extLst>
              <a:ext uri="{FF2B5EF4-FFF2-40B4-BE49-F238E27FC236}">
                <a16:creationId xmlns:a16="http://schemas.microsoft.com/office/drawing/2014/main" id="{9A026D15-7317-4BF5-0677-A7DFE18371E1}"/>
              </a:ext>
            </a:extLst>
          </p:cNvPr>
          <p:cNvSpPr>
            <a:spLocks noGrp="1"/>
          </p:cNvSpPr>
          <p:nvPr>
            <p:ph idx="1"/>
          </p:nvPr>
        </p:nvSpPr>
        <p:spPr>
          <a:xfrm>
            <a:off x="838200" y="1643079"/>
            <a:ext cx="4424265" cy="4575175"/>
          </a:xfrm>
        </p:spPr>
        <p:txBody>
          <a:bodyPr>
            <a:normAutofit/>
          </a:bodyPr>
          <a:lstStyle/>
          <a:p>
            <a:pPr marL="0" indent="0">
              <a:buNone/>
            </a:pPr>
            <a:r>
              <a:rPr lang="en-IN" sz="1800" b="1" dirty="0"/>
              <a:t>Function Component</a:t>
            </a:r>
          </a:p>
          <a:p>
            <a:pPr marL="0" indent="0">
              <a:buNone/>
            </a:pPr>
            <a:r>
              <a:rPr lang="en-US" sz="1800" dirty="0"/>
              <a:t>import React from 'react';</a:t>
            </a:r>
          </a:p>
          <a:p>
            <a:pPr marL="0" indent="0">
              <a:buNone/>
            </a:pPr>
            <a:r>
              <a:rPr lang="en-US" sz="1800" dirty="0"/>
              <a:t>import { Text } from 'react-native';</a:t>
            </a:r>
          </a:p>
          <a:p>
            <a:pPr marL="0" indent="0">
              <a:buNone/>
            </a:pPr>
            <a:endParaRPr lang="en-US" sz="1800" dirty="0"/>
          </a:p>
          <a:p>
            <a:pPr marL="0" indent="0">
              <a:buNone/>
            </a:pPr>
            <a:r>
              <a:rPr lang="en-US" sz="1800" dirty="0"/>
              <a:t>const HelloWorld = () =&gt; {</a:t>
            </a:r>
          </a:p>
          <a:p>
            <a:pPr marL="0" indent="0">
              <a:buNone/>
            </a:pPr>
            <a:r>
              <a:rPr lang="en-US" sz="1800" dirty="0"/>
              <a:t>  return (</a:t>
            </a:r>
          </a:p>
          <a:p>
            <a:pPr marL="0" indent="0">
              <a:buNone/>
            </a:pPr>
            <a:r>
              <a:rPr lang="en-US" sz="1800" dirty="0"/>
              <a:t>    &lt;Text&gt;Hello, How are you ? Good Morning everyone !&lt;/Text&gt;</a:t>
            </a:r>
          </a:p>
          <a:p>
            <a:pPr marL="0" indent="0">
              <a:buNone/>
            </a:pPr>
            <a:r>
              <a:rPr lang="en-US" sz="1800" dirty="0"/>
              <a:t>  );</a:t>
            </a:r>
          </a:p>
          <a:p>
            <a:pPr marL="0" indent="0">
              <a:buNone/>
            </a:pPr>
            <a:r>
              <a:rPr lang="en-US" sz="1800" dirty="0"/>
              <a:t>}</a:t>
            </a:r>
          </a:p>
          <a:p>
            <a:pPr marL="0" indent="0">
              <a:buNone/>
            </a:pPr>
            <a:endParaRPr lang="en-US" sz="1800" dirty="0"/>
          </a:p>
          <a:p>
            <a:pPr marL="0" indent="0">
              <a:buNone/>
            </a:pPr>
            <a:r>
              <a:rPr lang="en-US" sz="1800" dirty="0"/>
              <a:t>export default HelloWorld;</a:t>
            </a:r>
            <a:endParaRPr lang="en-IN" sz="1800" dirty="0"/>
          </a:p>
          <a:p>
            <a:pPr marL="0" indent="0">
              <a:buNone/>
            </a:pPr>
            <a:endParaRPr lang="en-IN" sz="1800" dirty="0"/>
          </a:p>
        </p:txBody>
      </p:sp>
      <p:sp>
        <p:nvSpPr>
          <p:cNvPr id="4" name="Content Placeholder 2">
            <a:extLst>
              <a:ext uri="{FF2B5EF4-FFF2-40B4-BE49-F238E27FC236}">
                <a16:creationId xmlns:a16="http://schemas.microsoft.com/office/drawing/2014/main" id="{E42B68B8-5CD4-7586-10A9-995ED259DC8E}"/>
              </a:ext>
            </a:extLst>
          </p:cNvPr>
          <p:cNvSpPr txBox="1">
            <a:spLocks/>
          </p:cNvSpPr>
          <p:nvPr/>
        </p:nvSpPr>
        <p:spPr>
          <a:xfrm>
            <a:off x="5861180" y="1595469"/>
            <a:ext cx="4424265" cy="4575175"/>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b="1" dirty="0"/>
              <a:t>Class Component</a:t>
            </a:r>
          </a:p>
          <a:p>
            <a:pPr marL="0" indent="0">
              <a:buFont typeface="Arial" panose="020B0604020202020204" pitchFamily="34" charset="0"/>
              <a:buNone/>
            </a:pPr>
            <a:r>
              <a:rPr lang="en-US" dirty="0"/>
              <a:t>import React, { Component } from 'react';</a:t>
            </a:r>
          </a:p>
          <a:p>
            <a:pPr marL="0" indent="0">
              <a:buFont typeface="Arial" panose="020B0604020202020204" pitchFamily="34" charset="0"/>
              <a:buNone/>
            </a:pPr>
            <a:r>
              <a:rPr lang="en-US" dirty="0"/>
              <a:t>import { Text } from 'react-native';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class </a:t>
            </a:r>
            <a:r>
              <a:rPr lang="en-US" sz="2800" dirty="0"/>
              <a:t>HelloWorld</a:t>
            </a:r>
            <a:r>
              <a:rPr lang="en-US" dirty="0"/>
              <a:t> extends Component {</a:t>
            </a:r>
          </a:p>
          <a:p>
            <a:pPr marL="0" indent="0">
              <a:buFont typeface="Arial" panose="020B0604020202020204" pitchFamily="34" charset="0"/>
              <a:buNone/>
            </a:pPr>
            <a:r>
              <a:rPr lang="en-US" dirty="0"/>
              <a:t>  render() {</a:t>
            </a:r>
          </a:p>
          <a:p>
            <a:pPr marL="0" indent="0">
              <a:buFont typeface="Arial" panose="020B0604020202020204" pitchFamily="34" charset="0"/>
              <a:buNone/>
            </a:pPr>
            <a:r>
              <a:rPr lang="en-US" dirty="0"/>
              <a:t>    return (</a:t>
            </a:r>
          </a:p>
          <a:p>
            <a:pPr marL="0" indent="0">
              <a:buFont typeface="Arial" panose="020B0604020202020204" pitchFamily="34" charset="0"/>
              <a:buNone/>
            </a:pPr>
            <a:r>
              <a:rPr lang="en-US" dirty="0"/>
              <a:t>      </a:t>
            </a:r>
            <a:r>
              <a:rPr lang="en-US" sz="2800" dirty="0"/>
              <a:t> &lt;Text&gt;Hello, How are you ? Good Morning everyone !&lt;/Text&gt;</a:t>
            </a:r>
          </a:p>
          <a:p>
            <a:pPr marL="0" indent="0">
              <a:buFont typeface="Arial" panose="020B0604020202020204" pitchFamily="34" charset="0"/>
              <a:buNone/>
            </a:pPr>
            <a:r>
              <a:rPr lang="en-US" dirty="0"/>
              <a:t>    );</a:t>
            </a:r>
          </a:p>
          <a:p>
            <a:pPr marL="0" indent="0">
              <a:buFont typeface="Arial" panose="020B0604020202020204" pitchFamily="34" charset="0"/>
              <a:buNone/>
            </a:pPr>
            <a:r>
              <a:rPr lang="en-US" dirty="0"/>
              <a:t>  }</a:t>
            </a:r>
          </a:p>
          <a:p>
            <a:pPr marL="0" indent="0">
              <a:buFont typeface="Arial" panose="020B0604020202020204" pitchFamily="34" charset="0"/>
              <a:buNone/>
            </a:pP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export default </a:t>
            </a:r>
            <a:r>
              <a:rPr lang="en-US" sz="2800" dirty="0"/>
              <a:t>HelloWorld</a:t>
            </a:r>
            <a:r>
              <a:rPr lang="en-US" dirty="0"/>
              <a:t>;</a:t>
            </a:r>
            <a:endParaRPr lang="en-IN" dirty="0"/>
          </a:p>
        </p:txBody>
      </p:sp>
      <p:sp>
        <p:nvSpPr>
          <p:cNvPr id="6" name="TextBox 5">
            <a:extLst>
              <a:ext uri="{FF2B5EF4-FFF2-40B4-BE49-F238E27FC236}">
                <a16:creationId xmlns:a16="http://schemas.microsoft.com/office/drawing/2014/main" id="{541DC630-C9FE-4EB6-BF1C-578BF1EA1537}"/>
              </a:ext>
            </a:extLst>
          </p:cNvPr>
          <p:cNvSpPr txBox="1"/>
          <p:nvPr/>
        </p:nvSpPr>
        <p:spPr>
          <a:xfrm>
            <a:off x="3163078" y="6044978"/>
            <a:ext cx="7959011" cy="369332"/>
          </a:xfrm>
          <a:prstGeom prst="rect">
            <a:avLst/>
          </a:prstGeom>
          <a:noFill/>
        </p:spPr>
        <p:txBody>
          <a:bodyPr wrap="square">
            <a:spAutoFit/>
          </a:bodyPr>
          <a:lstStyle/>
          <a:p>
            <a:r>
              <a:rPr lang="en-US" b="1" dirty="0"/>
              <a:t>Class components tend to be a bit more verbose than function components.</a:t>
            </a:r>
            <a:endParaRPr lang="en-IN" b="1" dirty="0"/>
          </a:p>
        </p:txBody>
      </p:sp>
    </p:spTree>
    <p:extLst>
      <p:ext uri="{BB962C8B-B14F-4D97-AF65-F5344CB8AC3E}">
        <p14:creationId xmlns:p14="http://schemas.microsoft.com/office/powerpoint/2010/main" val="26238701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7BE81-32A0-F84C-26E1-EC996A5A8DFC}"/>
              </a:ext>
            </a:extLst>
          </p:cNvPr>
          <p:cNvSpPr>
            <a:spLocks noGrp="1"/>
          </p:cNvSpPr>
          <p:nvPr>
            <p:ph type="title"/>
          </p:nvPr>
        </p:nvSpPr>
        <p:spPr/>
        <p:txBody>
          <a:bodyPr/>
          <a:lstStyle/>
          <a:p>
            <a:r>
              <a:rPr lang="en-IN" b="1" dirty="0">
                <a:solidFill>
                  <a:srgbClr val="1C1E21"/>
                </a:solidFill>
                <a:latin typeface="Optimistic Display"/>
              </a:rPr>
              <a:t>JSX</a:t>
            </a:r>
            <a:endParaRPr lang="en-IN" dirty="0"/>
          </a:p>
        </p:txBody>
      </p:sp>
      <p:sp>
        <p:nvSpPr>
          <p:cNvPr id="3" name="Content Placeholder 2">
            <a:extLst>
              <a:ext uri="{FF2B5EF4-FFF2-40B4-BE49-F238E27FC236}">
                <a16:creationId xmlns:a16="http://schemas.microsoft.com/office/drawing/2014/main" id="{DF4D9CBA-8B6B-7403-069B-4D8B181C3BF1}"/>
              </a:ext>
            </a:extLst>
          </p:cNvPr>
          <p:cNvSpPr>
            <a:spLocks noGrp="1"/>
          </p:cNvSpPr>
          <p:nvPr>
            <p:ph idx="1"/>
          </p:nvPr>
        </p:nvSpPr>
        <p:spPr/>
        <p:txBody>
          <a:bodyPr/>
          <a:lstStyle/>
          <a:p>
            <a:r>
              <a:rPr lang="en-US" dirty="0"/>
              <a:t>React and React Native use JSX, </a:t>
            </a:r>
          </a:p>
          <a:p>
            <a:pPr marL="457200" lvl="1" indent="0">
              <a:buNone/>
            </a:pPr>
            <a:r>
              <a:rPr lang="en-US" dirty="0"/>
              <a:t>a syntax that lets you write elements inside JavaScript like so: </a:t>
            </a:r>
          </a:p>
          <a:p>
            <a:pPr marL="457200" lvl="1" indent="0">
              <a:buNone/>
            </a:pPr>
            <a:r>
              <a:rPr lang="en-US" dirty="0"/>
              <a:t>		&lt;Text&gt;Hello, I am your trainer!&lt;/Text&gt; </a:t>
            </a:r>
          </a:p>
          <a:p>
            <a:pPr marL="457200" lvl="1" indent="0">
              <a:buNone/>
            </a:pPr>
            <a:r>
              <a:rPr lang="en-US" dirty="0"/>
              <a:t>The React docs have a comprehensive guide to JSX you can refer to learn even more. </a:t>
            </a:r>
          </a:p>
          <a:p>
            <a:pPr marL="457200" lvl="1" indent="0">
              <a:buNone/>
            </a:pPr>
            <a:r>
              <a:rPr lang="en-US" dirty="0"/>
              <a:t>Because JSX is JavaScript, you can use variables inside it. </a:t>
            </a:r>
          </a:p>
          <a:p>
            <a:pPr marL="457200" lvl="1" indent="0">
              <a:buNone/>
            </a:pPr>
            <a:r>
              <a:rPr lang="en-US" dirty="0"/>
              <a:t>Here you are declaring a name for the trainer, name, and embedding it with curly braces inside &lt;Text&gt;.</a:t>
            </a:r>
            <a:endParaRPr lang="en-IN" dirty="0"/>
          </a:p>
        </p:txBody>
      </p:sp>
    </p:spTree>
    <p:extLst>
      <p:ext uri="{BB962C8B-B14F-4D97-AF65-F5344CB8AC3E}">
        <p14:creationId xmlns:p14="http://schemas.microsoft.com/office/powerpoint/2010/main" val="21484249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7BE81-32A0-F84C-26E1-EC996A5A8DFC}"/>
              </a:ext>
            </a:extLst>
          </p:cNvPr>
          <p:cNvSpPr>
            <a:spLocks noGrp="1"/>
          </p:cNvSpPr>
          <p:nvPr>
            <p:ph type="title"/>
          </p:nvPr>
        </p:nvSpPr>
        <p:spPr/>
        <p:txBody>
          <a:bodyPr/>
          <a:lstStyle/>
          <a:p>
            <a:r>
              <a:rPr lang="en-IN" b="1" dirty="0">
                <a:solidFill>
                  <a:srgbClr val="1C1E21"/>
                </a:solidFill>
                <a:latin typeface="Optimistic Display"/>
              </a:rPr>
              <a:t>JSX - example</a:t>
            </a:r>
            <a:endParaRPr lang="en-IN" dirty="0"/>
          </a:p>
        </p:txBody>
      </p:sp>
      <p:sp>
        <p:nvSpPr>
          <p:cNvPr id="3" name="Content Placeholder 2">
            <a:extLst>
              <a:ext uri="{FF2B5EF4-FFF2-40B4-BE49-F238E27FC236}">
                <a16:creationId xmlns:a16="http://schemas.microsoft.com/office/drawing/2014/main" id="{DF4D9CBA-8B6B-7403-069B-4D8B181C3BF1}"/>
              </a:ext>
            </a:extLst>
          </p:cNvPr>
          <p:cNvSpPr>
            <a:spLocks noGrp="1"/>
          </p:cNvSpPr>
          <p:nvPr>
            <p:ph idx="1"/>
          </p:nvPr>
        </p:nvSpPr>
        <p:spPr/>
        <p:txBody>
          <a:bodyPr>
            <a:normAutofit fontScale="85000" lnSpcReduction="20000"/>
          </a:bodyPr>
          <a:lstStyle/>
          <a:p>
            <a:pPr marL="0" indent="0">
              <a:buNone/>
            </a:pPr>
            <a:r>
              <a:rPr lang="en-IN" dirty="0"/>
              <a:t>import React from 'react';</a:t>
            </a:r>
          </a:p>
          <a:p>
            <a:pPr marL="0" indent="0">
              <a:buNone/>
            </a:pPr>
            <a:r>
              <a:rPr lang="en-IN" dirty="0"/>
              <a:t>import { Text } from 'react-native';</a:t>
            </a:r>
          </a:p>
          <a:p>
            <a:pPr marL="0" indent="0">
              <a:buNone/>
            </a:pPr>
            <a:endParaRPr lang="en-IN" dirty="0"/>
          </a:p>
          <a:p>
            <a:pPr marL="0" indent="0">
              <a:buNone/>
            </a:pPr>
            <a:r>
              <a:rPr lang="en-IN" dirty="0" err="1"/>
              <a:t>const</a:t>
            </a:r>
            <a:r>
              <a:rPr lang="en-IN" dirty="0"/>
              <a:t> HelloWorld = () =&gt; {</a:t>
            </a:r>
          </a:p>
          <a:p>
            <a:pPr marL="0" indent="0">
              <a:buNone/>
            </a:pPr>
            <a:r>
              <a:rPr lang="en-IN" dirty="0"/>
              <a:t>  </a:t>
            </a:r>
            <a:r>
              <a:rPr lang="en-IN" dirty="0" err="1"/>
              <a:t>const</a:t>
            </a:r>
            <a:r>
              <a:rPr lang="en-IN" dirty="0"/>
              <a:t> name = “Prabhat";</a:t>
            </a:r>
          </a:p>
          <a:p>
            <a:pPr marL="0" indent="0">
              <a:buNone/>
            </a:pPr>
            <a:r>
              <a:rPr lang="en-IN" dirty="0"/>
              <a:t>  return (</a:t>
            </a:r>
          </a:p>
          <a:p>
            <a:pPr marL="0" indent="0">
              <a:buNone/>
            </a:pPr>
            <a:r>
              <a:rPr lang="en-IN" dirty="0"/>
              <a:t>    &lt;Text&gt;Hello, I am {name}!&lt;/Text&gt;</a:t>
            </a:r>
          </a:p>
          <a:p>
            <a:pPr marL="0" indent="0">
              <a:buNone/>
            </a:pPr>
            <a:r>
              <a:rPr lang="en-IN" dirty="0"/>
              <a:t>  );</a:t>
            </a:r>
          </a:p>
          <a:p>
            <a:pPr marL="0" indent="0">
              <a:buNone/>
            </a:pPr>
            <a:r>
              <a:rPr lang="en-IN" dirty="0"/>
              <a:t>}</a:t>
            </a:r>
          </a:p>
          <a:p>
            <a:pPr marL="0" indent="0">
              <a:buNone/>
            </a:pPr>
            <a:endParaRPr lang="en-IN" dirty="0"/>
          </a:p>
          <a:p>
            <a:pPr marL="0" indent="0">
              <a:buNone/>
            </a:pPr>
            <a:r>
              <a:rPr lang="en-IN" dirty="0"/>
              <a:t>export default HelloWorld;</a:t>
            </a:r>
          </a:p>
        </p:txBody>
      </p:sp>
    </p:spTree>
    <p:extLst>
      <p:ext uri="{BB962C8B-B14F-4D97-AF65-F5344CB8AC3E}">
        <p14:creationId xmlns:p14="http://schemas.microsoft.com/office/powerpoint/2010/main" val="35826598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7BE81-32A0-F84C-26E1-EC996A5A8DFC}"/>
              </a:ext>
            </a:extLst>
          </p:cNvPr>
          <p:cNvSpPr>
            <a:spLocks noGrp="1"/>
          </p:cNvSpPr>
          <p:nvPr>
            <p:ph type="title"/>
          </p:nvPr>
        </p:nvSpPr>
        <p:spPr/>
        <p:txBody>
          <a:bodyPr/>
          <a:lstStyle/>
          <a:p>
            <a:r>
              <a:rPr lang="en-IN" b="1" dirty="0">
                <a:solidFill>
                  <a:srgbClr val="1C1E21"/>
                </a:solidFill>
                <a:latin typeface="Optimistic Display"/>
              </a:rPr>
              <a:t>JSX  - example</a:t>
            </a:r>
            <a:endParaRPr lang="en-IN" dirty="0"/>
          </a:p>
        </p:txBody>
      </p:sp>
      <p:sp>
        <p:nvSpPr>
          <p:cNvPr id="3" name="Content Placeholder 2">
            <a:extLst>
              <a:ext uri="{FF2B5EF4-FFF2-40B4-BE49-F238E27FC236}">
                <a16:creationId xmlns:a16="http://schemas.microsoft.com/office/drawing/2014/main" id="{DF4D9CBA-8B6B-7403-069B-4D8B181C3BF1}"/>
              </a:ext>
            </a:extLst>
          </p:cNvPr>
          <p:cNvSpPr>
            <a:spLocks noGrp="1"/>
          </p:cNvSpPr>
          <p:nvPr>
            <p:ph idx="1"/>
          </p:nvPr>
        </p:nvSpPr>
        <p:spPr>
          <a:xfrm>
            <a:off x="410547" y="1446245"/>
            <a:ext cx="11439331" cy="5150498"/>
          </a:xfrm>
        </p:spPr>
        <p:txBody>
          <a:bodyPr>
            <a:normAutofit fontScale="55000" lnSpcReduction="20000"/>
          </a:bodyPr>
          <a:lstStyle/>
          <a:p>
            <a:pPr marL="0" indent="0">
              <a:buNone/>
            </a:pPr>
            <a:r>
              <a:rPr lang="en-US" dirty="0"/>
              <a:t>Any JavaScript expression will work between curly braces, including function calls like {</a:t>
            </a:r>
            <a:r>
              <a:rPr lang="en-US" dirty="0" err="1"/>
              <a:t>getFullName</a:t>
            </a:r>
            <a:r>
              <a:rPr lang="en-US" dirty="0"/>
              <a:t>(“Narendra", “</a:t>
            </a:r>
            <a:r>
              <a:rPr lang="en-US" dirty="0" err="1"/>
              <a:t>Damodar</a:t>
            </a:r>
            <a:r>
              <a:rPr lang="en-US" dirty="0"/>
              <a:t> Das", “Modi")}:</a:t>
            </a:r>
          </a:p>
          <a:p>
            <a:pPr marL="0" indent="0">
              <a:buNone/>
            </a:pPr>
            <a:endParaRPr lang="en-US" dirty="0"/>
          </a:p>
          <a:p>
            <a:pPr marL="0" indent="0">
              <a:buNone/>
            </a:pPr>
            <a:r>
              <a:rPr lang="en-IN" dirty="0"/>
              <a:t>import React from 'react';</a:t>
            </a:r>
          </a:p>
          <a:p>
            <a:pPr marL="0" indent="0">
              <a:buNone/>
            </a:pPr>
            <a:r>
              <a:rPr lang="en-IN" dirty="0"/>
              <a:t>import { Text } from 'react-native';</a:t>
            </a:r>
          </a:p>
          <a:p>
            <a:pPr marL="0" indent="0">
              <a:buNone/>
            </a:pPr>
            <a:endParaRPr lang="en-IN" dirty="0"/>
          </a:p>
          <a:p>
            <a:pPr marL="0" indent="0">
              <a:buNone/>
            </a:pPr>
            <a:r>
              <a:rPr lang="en-IN" dirty="0" err="1"/>
              <a:t>const</a:t>
            </a:r>
            <a:r>
              <a:rPr lang="en-IN" dirty="0"/>
              <a:t> </a:t>
            </a:r>
            <a:r>
              <a:rPr lang="en-IN" dirty="0" err="1"/>
              <a:t>getFullName</a:t>
            </a:r>
            <a:r>
              <a:rPr lang="en-IN" dirty="0"/>
              <a:t> = (</a:t>
            </a:r>
            <a:r>
              <a:rPr lang="en-IN" dirty="0" err="1"/>
              <a:t>firstName</a:t>
            </a:r>
            <a:r>
              <a:rPr lang="en-IN" dirty="0"/>
              <a:t>, </a:t>
            </a:r>
            <a:r>
              <a:rPr lang="en-IN" dirty="0" err="1"/>
              <a:t>secondName</a:t>
            </a:r>
            <a:r>
              <a:rPr lang="en-IN" dirty="0"/>
              <a:t>, </a:t>
            </a:r>
            <a:r>
              <a:rPr lang="en-IN" dirty="0" err="1"/>
              <a:t>thirdName</a:t>
            </a:r>
            <a:r>
              <a:rPr lang="en-IN" dirty="0"/>
              <a:t>) =&gt; {</a:t>
            </a:r>
          </a:p>
          <a:p>
            <a:pPr marL="0" indent="0">
              <a:buNone/>
            </a:pPr>
            <a:r>
              <a:rPr lang="en-IN" dirty="0"/>
              <a:t>  return </a:t>
            </a:r>
            <a:r>
              <a:rPr lang="en-IN" dirty="0" err="1"/>
              <a:t>firstName</a:t>
            </a:r>
            <a:r>
              <a:rPr lang="en-IN" dirty="0"/>
              <a:t> + " " + </a:t>
            </a:r>
            <a:r>
              <a:rPr lang="en-IN" dirty="0" err="1"/>
              <a:t>secondName</a:t>
            </a:r>
            <a:r>
              <a:rPr lang="en-IN" dirty="0"/>
              <a:t> + " " + </a:t>
            </a:r>
            <a:r>
              <a:rPr lang="en-IN" dirty="0" err="1"/>
              <a:t>thirdName</a:t>
            </a:r>
            <a:r>
              <a:rPr lang="en-IN" dirty="0"/>
              <a:t>;</a:t>
            </a:r>
          </a:p>
          <a:p>
            <a:pPr marL="0" indent="0">
              <a:buNone/>
            </a:pPr>
            <a:r>
              <a:rPr lang="en-IN" dirty="0"/>
              <a:t>}</a:t>
            </a:r>
          </a:p>
          <a:p>
            <a:pPr marL="0" indent="0">
              <a:buNone/>
            </a:pPr>
            <a:endParaRPr lang="en-IN" dirty="0"/>
          </a:p>
          <a:p>
            <a:pPr marL="0" indent="0">
              <a:buNone/>
            </a:pPr>
            <a:r>
              <a:rPr lang="en-IN" dirty="0" err="1"/>
              <a:t>const</a:t>
            </a:r>
            <a:r>
              <a:rPr lang="en-IN" dirty="0"/>
              <a:t> Hello = () =&gt; {</a:t>
            </a:r>
          </a:p>
          <a:p>
            <a:pPr marL="0" indent="0">
              <a:buNone/>
            </a:pPr>
            <a:r>
              <a:rPr lang="en-IN" dirty="0"/>
              <a:t>  return (</a:t>
            </a:r>
          </a:p>
          <a:p>
            <a:pPr marL="0" indent="0">
              <a:buNone/>
            </a:pPr>
            <a:r>
              <a:rPr lang="en-IN" dirty="0"/>
              <a:t>    &lt;Text&gt;</a:t>
            </a:r>
          </a:p>
          <a:p>
            <a:pPr marL="0" indent="0">
              <a:buNone/>
            </a:pPr>
            <a:r>
              <a:rPr lang="en-IN" dirty="0"/>
              <a:t>      Hello, I am {</a:t>
            </a:r>
            <a:r>
              <a:rPr lang="en-US" dirty="0" err="1"/>
              <a:t>getFullName</a:t>
            </a:r>
            <a:r>
              <a:rPr lang="en-US" dirty="0"/>
              <a:t>(“Narendra", “</a:t>
            </a:r>
            <a:r>
              <a:rPr lang="en-US" dirty="0" err="1"/>
              <a:t>Damodar</a:t>
            </a:r>
            <a:r>
              <a:rPr lang="en-US" dirty="0"/>
              <a:t> Das", “Modi")</a:t>
            </a:r>
            <a:r>
              <a:rPr lang="en-IN" dirty="0"/>
              <a:t>}!</a:t>
            </a:r>
          </a:p>
          <a:p>
            <a:pPr marL="0" indent="0">
              <a:buNone/>
            </a:pPr>
            <a:r>
              <a:rPr lang="en-IN" dirty="0"/>
              <a:t>    &lt;/Text&gt;</a:t>
            </a:r>
          </a:p>
          <a:p>
            <a:pPr marL="0" indent="0">
              <a:buNone/>
            </a:pPr>
            <a:r>
              <a:rPr lang="en-IN" dirty="0"/>
              <a:t>  );</a:t>
            </a:r>
          </a:p>
          <a:p>
            <a:pPr marL="0" indent="0">
              <a:buNone/>
            </a:pPr>
            <a:r>
              <a:rPr lang="en-IN" dirty="0"/>
              <a:t>}</a:t>
            </a:r>
          </a:p>
          <a:p>
            <a:pPr marL="0" indent="0">
              <a:buNone/>
            </a:pPr>
            <a:r>
              <a:rPr lang="en-IN" dirty="0"/>
              <a:t>export default Hello;</a:t>
            </a:r>
          </a:p>
        </p:txBody>
      </p:sp>
    </p:spTree>
    <p:extLst>
      <p:ext uri="{BB962C8B-B14F-4D97-AF65-F5344CB8AC3E}">
        <p14:creationId xmlns:p14="http://schemas.microsoft.com/office/powerpoint/2010/main" val="22620617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FFD9F-1242-4728-4EAB-D47B8C3DB4C1}"/>
              </a:ext>
            </a:extLst>
          </p:cNvPr>
          <p:cNvSpPr>
            <a:spLocks noGrp="1"/>
          </p:cNvSpPr>
          <p:nvPr>
            <p:ph type="title"/>
          </p:nvPr>
        </p:nvSpPr>
        <p:spPr/>
        <p:txBody>
          <a:bodyPr/>
          <a:lstStyle/>
          <a:p>
            <a:r>
              <a:rPr lang="en-IN" b="1" dirty="0">
                <a:solidFill>
                  <a:srgbClr val="1C1E21"/>
                </a:solidFill>
                <a:latin typeface="Optimistic Display"/>
              </a:rPr>
              <a:t>Custom Components</a:t>
            </a:r>
            <a:endParaRPr lang="en-IN" dirty="0"/>
          </a:p>
        </p:txBody>
      </p:sp>
      <p:sp>
        <p:nvSpPr>
          <p:cNvPr id="3" name="Content Placeholder 2">
            <a:extLst>
              <a:ext uri="{FF2B5EF4-FFF2-40B4-BE49-F238E27FC236}">
                <a16:creationId xmlns:a16="http://schemas.microsoft.com/office/drawing/2014/main" id="{6C37047E-0523-88C1-DB2F-0810D5CD72D1}"/>
              </a:ext>
            </a:extLst>
          </p:cNvPr>
          <p:cNvSpPr>
            <a:spLocks noGrp="1"/>
          </p:cNvSpPr>
          <p:nvPr>
            <p:ph idx="1"/>
          </p:nvPr>
        </p:nvSpPr>
        <p:spPr>
          <a:xfrm>
            <a:off x="838200" y="1530220"/>
            <a:ext cx="5805196" cy="4646743"/>
          </a:xfrm>
        </p:spPr>
        <p:txBody>
          <a:bodyPr>
            <a:normAutofit/>
          </a:bodyPr>
          <a:lstStyle/>
          <a:p>
            <a:r>
              <a:rPr lang="en-US" sz="2000" dirty="0"/>
              <a:t>We’ve already met React Native’s Core Components. </a:t>
            </a:r>
          </a:p>
          <a:p>
            <a:r>
              <a:rPr lang="en-US" sz="2000" dirty="0"/>
              <a:t>React lets us nest these components inside each other to create new components. </a:t>
            </a:r>
          </a:p>
          <a:p>
            <a:r>
              <a:rPr lang="en-US" sz="2000" dirty="0"/>
              <a:t>These nestable, reusable components are at the heart of the React paradigm.</a:t>
            </a:r>
          </a:p>
          <a:p>
            <a:r>
              <a:rPr lang="en-US" sz="2000" dirty="0"/>
              <a:t>For example, we can nest Text and </a:t>
            </a:r>
            <a:r>
              <a:rPr lang="en-US" sz="2000" dirty="0" err="1"/>
              <a:t>TextInput</a:t>
            </a:r>
            <a:r>
              <a:rPr lang="en-US" sz="2000" dirty="0"/>
              <a:t> inside a View below, and React Native will render them together:</a:t>
            </a:r>
          </a:p>
          <a:p>
            <a:pPr marL="0" indent="0">
              <a:buNone/>
            </a:pPr>
            <a:endParaRPr lang="en-IN" dirty="0"/>
          </a:p>
        </p:txBody>
      </p:sp>
      <p:sp>
        <p:nvSpPr>
          <p:cNvPr id="5" name="Content Placeholder 2">
            <a:extLst>
              <a:ext uri="{FF2B5EF4-FFF2-40B4-BE49-F238E27FC236}">
                <a16:creationId xmlns:a16="http://schemas.microsoft.com/office/drawing/2014/main" id="{4626C053-A1E7-C99F-DB20-D5DEE4D69151}"/>
              </a:ext>
            </a:extLst>
          </p:cNvPr>
          <p:cNvSpPr txBox="1">
            <a:spLocks/>
          </p:cNvSpPr>
          <p:nvPr/>
        </p:nvSpPr>
        <p:spPr>
          <a:xfrm>
            <a:off x="7091264" y="1138335"/>
            <a:ext cx="4404049" cy="5523771"/>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b="1" dirty="0"/>
              <a:t>import React from 'react';</a:t>
            </a:r>
          </a:p>
          <a:p>
            <a:pPr marL="0" indent="0">
              <a:buFont typeface="Arial" panose="020B0604020202020204" pitchFamily="34" charset="0"/>
              <a:buNone/>
            </a:pPr>
            <a:r>
              <a:rPr lang="en-IN" b="1" dirty="0"/>
              <a:t>import { Text, </a:t>
            </a:r>
            <a:r>
              <a:rPr lang="en-IN" b="1" dirty="0" err="1"/>
              <a:t>TextInput</a:t>
            </a:r>
            <a:r>
              <a:rPr lang="en-IN" b="1" dirty="0"/>
              <a:t>, View } from 'react-native';</a:t>
            </a:r>
          </a:p>
          <a:p>
            <a:pPr marL="0" indent="0">
              <a:buFont typeface="Arial" panose="020B0604020202020204" pitchFamily="34" charset="0"/>
              <a:buNone/>
            </a:pPr>
            <a:endParaRPr lang="en-IN" b="1" dirty="0"/>
          </a:p>
          <a:p>
            <a:pPr marL="0" indent="0">
              <a:buFont typeface="Arial" panose="020B0604020202020204" pitchFamily="34" charset="0"/>
              <a:buNone/>
            </a:pPr>
            <a:r>
              <a:rPr lang="en-IN" b="1" dirty="0" err="1"/>
              <a:t>const</a:t>
            </a:r>
            <a:r>
              <a:rPr lang="en-IN" b="1" dirty="0"/>
              <a:t> Cat = () =&gt; {</a:t>
            </a:r>
          </a:p>
          <a:p>
            <a:pPr marL="0" indent="0">
              <a:buFont typeface="Arial" panose="020B0604020202020204" pitchFamily="34" charset="0"/>
              <a:buNone/>
            </a:pPr>
            <a:r>
              <a:rPr lang="en-IN" b="1" dirty="0"/>
              <a:t>  return (</a:t>
            </a:r>
          </a:p>
          <a:p>
            <a:pPr marL="0" indent="0">
              <a:buFont typeface="Arial" panose="020B0604020202020204" pitchFamily="34" charset="0"/>
              <a:buNone/>
            </a:pPr>
            <a:r>
              <a:rPr lang="en-IN" b="1" dirty="0"/>
              <a:t>    &lt;View&gt;</a:t>
            </a:r>
          </a:p>
          <a:p>
            <a:pPr marL="0" indent="0">
              <a:buFont typeface="Arial" panose="020B0604020202020204" pitchFamily="34" charset="0"/>
              <a:buNone/>
            </a:pPr>
            <a:r>
              <a:rPr lang="en-IN" b="1" dirty="0"/>
              <a:t>      &lt;Text&gt;Hello, I am...&lt;/Text&gt;</a:t>
            </a:r>
          </a:p>
          <a:p>
            <a:pPr marL="0" indent="0">
              <a:buFont typeface="Arial" panose="020B0604020202020204" pitchFamily="34" charset="0"/>
              <a:buNone/>
            </a:pPr>
            <a:r>
              <a:rPr lang="en-IN" b="1" dirty="0"/>
              <a:t>      &lt;</a:t>
            </a:r>
            <a:r>
              <a:rPr lang="en-IN" b="1" dirty="0" err="1"/>
              <a:t>TextInput</a:t>
            </a:r>
            <a:endParaRPr lang="en-IN" b="1" dirty="0"/>
          </a:p>
          <a:p>
            <a:pPr marL="0" indent="0">
              <a:buFont typeface="Arial" panose="020B0604020202020204" pitchFamily="34" charset="0"/>
              <a:buNone/>
            </a:pPr>
            <a:r>
              <a:rPr lang="en-IN" b="1" dirty="0"/>
              <a:t>        style={{</a:t>
            </a:r>
          </a:p>
          <a:p>
            <a:pPr marL="0" indent="0">
              <a:buFont typeface="Arial" panose="020B0604020202020204" pitchFamily="34" charset="0"/>
              <a:buNone/>
            </a:pPr>
            <a:r>
              <a:rPr lang="en-IN" b="1" dirty="0"/>
              <a:t>          height: 40,</a:t>
            </a:r>
          </a:p>
          <a:p>
            <a:pPr marL="0" indent="0">
              <a:buFont typeface="Arial" panose="020B0604020202020204" pitchFamily="34" charset="0"/>
              <a:buNone/>
            </a:pPr>
            <a:r>
              <a:rPr lang="en-IN" b="1" dirty="0"/>
              <a:t>          </a:t>
            </a:r>
            <a:r>
              <a:rPr lang="en-IN" b="1" dirty="0" err="1"/>
              <a:t>borderColor</a:t>
            </a:r>
            <a:r>
              <a:rPr lang="en-IN" b="1" dirty="0"/>
              <a:t>: '</a:t>
            </a:r>
            <a:r>
              <a:rPr lang="en-IN" b="1" dirty="0" err="1"/>
              <a:t>gray</a:t>
            </a:r>
            <a:r>
              <a:rPr lang="en-IN" b="1" dirty="0"/>
              <a:t>',</a:t>
            </a:r>
          </a:p>
          <a:p>
            <a:pPr marL="0" indent="0">
              <a:buFont typeface="Arial" panose="020B0604020202020204" pitchFamily="34" charset="0"/>
              <a:buNone/>
            </a:pPr>
            <a:r>
              <a:rPr lang="en-IN" b="1" dirty="0"/>
              <a:t>          </a:t>
            </a:r>
            <a:r>
              <a:rPr lang="en-IN" b="1" dirty="0" err="1"/>
              <a:t>borderWidth</a:t>
            </a:r>
            <a:r>
              <a:rPr lang="en-IN" b="1" dirty="0"/>
              <a:t>: 1</a:t>
            </a:r>
          </a:p>
          <a:p>
            <a:pPr marL="0" indent="0">
              <a:buFont typeface="Arial" panose="020B0604020202020204" pitchFamily="34" charset="0"/>
              <a:buNone/>
            </a:pPr>
            <a:r>
              <a:rPr lang="en-IN" b="1" dirty="0"/>
              <a:t>        }}</a:t>
            </a:r>
          </a:p>
          <a:p>
            <a:pPr marL="0" indent="0">
              <a:buFont typeface="Arial" panose="020B0604020202020204" pitchFamily="34" charset="0"/>
              <a:buNone/>
            </a:pPr>
            <a:r>
              <a:rPr lang="en-IN" b="1" dirty="0"/>
              <a:t>        </a:t>
            </a:r>
            <a:r>
              <a:rPr lang="en-IN" b="1" dirty="0" err="1"/>
              <a:t>defaultValue</a:t>
            </a:r>
            <a:r>
              <a:rPr lang="en-IN" b="1" dirty="0"/>
              <a:t>="Name me!"</a:t>
            </a:r>
          </a:p>
          <a:p>
            <a:pPr marL="0" indent="0">
              <a:buFont typeface="Arial" panose="020B0604020202020204" pitchFamily="34" charset="0"/>
              <a:buNone/>
            </a:pPr>
            <a:r>
              <a:rPr lang="en-IN" b="1" dirty="0"/>
              <a:t>      /&gt;</a:t>
            </a:r>
          </a:p>
          <a:p>
            <a:pPr marL="0" indent="0">
              <a:buFont typeface="Arial" panose="020B0604020202020204" pitchFamily="34" charset="0"/>
              <a:buNone/>
            </a:pPr>
            <a:r>
              <a:rPr lang="en-IN" b="1" dirty="0"/>
              <a:t>    &lt;/View&gt;</a:t>
            </a:r>
          </a:p>
          <a:p>
            <a:pPr marL="0" indent="0">
              <a:buFont typeface="Arial" panose="020B0604020202020204" pitchFamily="34" charset="0"/>
              <a:buNone/>
            </a:pPr>
            <a:r>
              <a:rPr lang="en-IN" b="1" dirty="0"/>
              <a:t>  );</a:t>
            </a:r>
          </a:p>
          <a:p>
            <a:pPr marL="0" indent="0">
              <a:buFont typeface="Arial" panose="020B0604020202020204" pitchFamily="34" charset="0"/>
              <a:buNone/>
            </a:pPr>
            <a:r>
              <a:rPr lang="en-IN" b="1" dirty="0"/>
              <a:t>}</a:t>
            </a:r>
          </a:p>
          <a:p>
            <a:pPr marL="0" indent="0">
              <a:buFont typeface="Arial" panose="020B0604020202020204" pitchFamily="34" charset="0"/>
              <a:buNone/>
            </a:pPr>
            <a:endParaRPr lang="en-IN" b="1" dirty="0"/>
          </a:p>
          <a:p>
            <a:pPr marL="0" indent="0">
              <a:buFont typeface="Arial" panose="020B0604020202020204" pitchFamily="34" charset="0"/>
              <a:buNone/>
            </a:pPr>
            <a:r>
              <a:rPr lang="en-IN" b="1" dirty="0"/>
              <a:t>export default Cat;</a:t>
            </a:r>
          </a:p>
        </p:txBody>
      </p:sp>
    </p:spTree>
    <p:extLst>
      <p:ext uri="{BB962C8B-B14F-4D97-AF65-F5344CB8AC3E}">
        <p14:creationId xmlns:p14="http://schemas.microsoft.com/office/powerpoint/2010/main" val="4833219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FFD9F-1242-4728-4EAB-D47B8C3DB4C1}"/>
              </a:ext>
            </a:extLst>
          </p:cNvPr>
          <p:cNvSpPr>
            <a:spLocks noGrp="1"/>
          </p:cNvSpPr>
          <p:nvPr>
            <p:ph type="title"/>
          </p:nvPr>
        </p:nvSpPr>
        <p:spPr/>
        <p:txBody>
          <a:bodyPr/>
          <a:lstStyle/>
          <a:p>
            <a:r>
              <a:rPr lang="en-IN" b="1" dirty="0">
                <a:solidFill>
                  <a:srgbClr val="1C1E21"/>
                </a:solidFill>
                <a:latin typeface="Optimistic Display"/>
              </a:rPr>
              <a:t>Custom Components - example</a:t>
            </a:r>
            <a:endParaRPr lang="en-IN" dirty="0"/>
          </a:p>
        </p:txBody>
      </p:sp>
      <p:sp>
        <p:nvSpPr>
          <p:cNvPr id="3" name="Content Placeholder 2">
            <a:extLst>
              <a:ext uri="{FF2B5EF4-FFF2-40B4-BE49-F238E27FC236}">
                <a16:creationId xmlns:a16="http://schemas.microsoft.com/office/drawing/2014/main" id="{6C37047E-0523-88C1-DB2F-0810D5CD72D1}"/>
              </a:ext>
            </a:extLst>
          </p:cNvPr>
          <p:cNvSpPr>
            <a:spLocks noGrp="1"/>
          </p:cNvSpPr>
          <p:nvPr>
            <p:ph idx="1"/>
          </p:nvPr>
        </p:nvSpPr>
        <p:spPr>
          <a:xfrm>
            <a:off x="248478" y="1353702"/>
            <a:ext cx="6394918" cy="4823262"/>
          </a:xfrm>
        </p:spPr>
        <p:txBody>
          <a:bodyPr>
            <a:normAutofit fontScale="70000" lnSpcReduction="20000"/>
          </a:bodyPr>
          <a:lstStyle/>
          <a:p>
            <a:pPr marL="0" indent="0">
              <a:buNone/>
            </a:pPr>
            <a:r>
              <a:rPr lang="en-US" dirty="0"/>
              <a:t>Multiple Components:</a:t>
            </a:r>
          </a:p>
          <a:p>
            <a:pPr marL="0" indent="0">
              <a:buNone/>
            </a:pPr>
            <a:r>
              <a:rPr lang="en-US" dirty="0"/>
              <a:t>We can render this component multiple times and in multiple places without repeating our code by using &lt;Cat&gt;:</a:t>
            </a:r>
          </a:p>
          <a:p>
            <a:pPr marL="0" indent="0">
              <a:buNone/>
            </a:pPr>
            <a:endParaRPr lang="en-US" dirty="0"/>
          </a:p>
          <a:p>
            <a:pPr marL="0" indent="0">
              <a:buFont typeface="Arial" panose="020B0604020202020204" pitchFamily="34" charset="0"/>
              <a:buNone/>
            </a:pPr>
            <a:r>
              <a:rPr lang="en-IN" sz="2800" b="1" dirty="0"/>
              <a:t>import React from 'react';</a:t>
            </a:r>
          </a:p>
          <a:p>
            <a:pPr marL="0" indent="0">
              <a:buFont typeface="Arial" panose="020B0604020202020204" pitchFamily="34" charset="0"/>
              <a:buNone/>
            </a:pPr>
            <a:r>
              <a:rPr lang="en-IN" sz="2800" b="1" dirty="0"/>
              <a:t>import { Text, View } from 'react-native';</a:t>
            </a:r>
          </a:p>
          <a:p>
            <a:pPr marL="0" indent="0">
              <a:buFont typeface="Arial" panose="020B0604020202020204" pitchFamily="34" charset="0"/>
              <a:buNone/>
            </a:pPr>
            <a:endParaRPr lang="en-IN" sz="2800" b="1" dirty="0"/>
          </a:p>
          <a:p>
            <a:pPr marL="0" indent="0">
              <a:buFont typeface="Arial" panose="020B0604020202020204" pitchFamily="34" charset="0"/>
              <a:buNone/>
            </a:pPr>
            <a:r>
              <a:rPr lang="en-IN" sz="2800" b="1" dirty="0" err="1"/>
              <a:t>const</a:t>
            </a:r>
            <a:r>
              <a:rPr lang="en-IN" sz="2800" b="1" dirty="0"/>
              <a:t> Cat = () =&gt; {</a:t>
            </a:r>
          </a:p>
          <a:p>
            <a:pPr marL="0" indent="0">
              <a:buFont typeface="Arial" panose="020B0604020202020204" pitchFamily="34" charset="0"/>
              <a:buNone/>
            </a:pPr>
            <a:r>
              <a:rPr lang="en-IN" sz="2800" b="1" dirty="0"/>
              <a:t>  return (</a:t>
            </a:r>
          </a:p>
          <a:p>
            <a:pPr marL="0" indent="0">
              <a:buFont typeface="Arial" panose="020B0604020202020204" pitchFamily="34" charset="0"/>
              <a:buNone/>
            </a:pPr>
            <a:r>
              <a:rPr lang="en-IN" sz="2800" b="1" dirty="0"/>
              <a:t>    &lt;View&gt;</a:t>
            </a:r>
          </a:p>
          <a:p>
            <a:pPr marL="0" indent="0">
              <a:buFont typeface="Arial" panose="020B0604020202020204" pitchFamily="34" charset="0"/>
              <a:buNone/>
            </a:pPr>
            <a:r>
              <a:rPr lang="en-IN" sz="2800" b="1" dirty="0"/>
              <a:t>      &lt;Text&gt;I am also a cat!&lt;/Text&gt;</a:t>
            </a:r>
          </a:p>
          <a:p>
            <a:pPr marL="0" indent="0">
              <a:buFont typeface="Arial" panose="020B0604020202020204" pitchFamily="34" charset="0"/>
              <a:buNone/>
            </a:pPr>
            <a:r>
              <a:rPr lang="en-IN" sz="2800" b="1" dirty="0"/>
              <a:t>    &lt;/View&gt;</a:t>
            </a:r>
          </a:p>
          <a:p>
            <a:pPr marL="0" indent="0">
              <a:buFont typeface="Arial" panose="020B0604020202020204" pitchFamily="34" charset="0"/>
              <a:buNone/>
            </a:pPr>
            <a:r>
              <a:rPr lang="en-IN" sz="2800" b="1" dirty="0"/>
              <a:t>  );</a:t>
            </a:r>
          </a:p>
          <a:p>
            <a:pPr marL="0" indent="0">
              <a:buFont typeface="Arial" panose="020B0604020202020204" pitchFamily="34" charset="0"/>
              <a:buNone/>
            </a:pPr>
            <a:r>
              <a:rPr lang="en-IN" sz="2800" b="1" dirty="0"/>
              <a:t>}</a:t>
            </a:r>
          </a:p>
          <a:p>
            <a:pPr marL="0" indent="0">
              <a:buNone/>
            </a:pPr>
            <a:endParaRPr lang="en-IN" dirty="0"/>
          </a:p>
        </p:txBody>
      </p:sp>
      <p:sp>
        <p:nvSpPr>
          <p:cNvPr id="5" name="Content Placeholder 2">
            <a:extLst>
              <a:ext uri="{FF2B5EF4-FFF2-40B4-BE49-F238E27FC236}">
                <a16:creationId xmlns:a16="http://schemas.microsoft.com/office/drawing/2014/main" id="{4626C053-A1E7-C99F-DB20-D5DEE4D69151}"/>
              </a:ext>
            </a:extLst>
          </p:cNvPr>
          <p:cNvSpPr txBox="1">
            <a:spLocks/>
          </p:cNvSpPr>
          <p:nvPr/>
        </p:nvSpPr>
        <p:spPr>
          <a:xfrm>
            <a:off x="5188225" y="1870535"/>
            <a:ext cx="6483761" cy="34965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IN" sz="2000" b="1" dirty="0"/>
          </a:p>
          <a:p>
            <a:pPr marL="0" indent="0">
              <a:buFont typeface="Arial" panose="020B0604020202020204" pitchFamily="34" charset="0"/>
              <a:buNone/>
            </a:pPr>
            <a:r>
              <a:rPr lang="en-IN" sz="2000" b="1" dirty="0" err="1"/>
              <a:t>const</a:t>
            </a:r>
            <a:r>
              <a:rPr lang="en-IN" sz="2000" b="1" dirty="0"/>
              <a:t> Cafe = () =&gt; {</a:t>
            </a:r>
          </a:p>
          <a:p>
            <a:pPr marL="0" indent="0">
              <a:buFont typeface="Arial" panose="020B0604020202020204" pitchFamily="34" charset="0"/>
              <a:buNone/>
            </a:pPr>
            <a:r>
              <a:rPr lang="en-IN" sz="2000" b="1" dirty="0"/>
              <a:t>  return (</a:t>
            </a:r>
          </a:p>
          <a:p>
            <a:pPr marL="0" indent="0">
              <a:buFont typeface="Arial" panose="020B0604020202020204" pitchFamily="34" charset="0"/>
              <a:buNone/>
            </a:pPr>
            <a:r>
              <a:rPr lang="en-IN" sz="2000" b="1" dirty="0"/>
              <a:t>    &lt;View&gt;</a:t>
            </a:r>
          </a:p>
          <a:p>
            <a:pPr marL="0" indent="0">
              <a:buFont typeface="Arial" panose="020B0604020202020204" pitchFamily="34" charset="0"/>
              <a:buNone/>
            </a:pPr>
            <a:r>
              <a:rPr lang="en-IN" sz="2000" b="1" dirty="0"/>
              <a:t>      &lt;Text&gt;Welcome!&lt;/Text&gt;</a:t>
            </a:r>
          </a:p>
          <a:p>
            <a:pPr marL="0" indent="0">
              <a:buFont typeface="Arial" panose="020B0604020202020204" pitchFamily="34" charset="0"/>
              <a:buNone/>
            </a:pPr>
            <a:r>
              <a:rPr lang="en-IN" sz="2000" b="1" dirty="0"/>
              <a:t>      &lt;Cat /&gt;</a:t>
            </a:r>
          </a:p>
          <a:p>
            <a:pPr marL="0" indent="0">
              <a:buFont typeface="Arial" panose="020B0604020202020204" pitchFamily="34" charset="0"/>
              <a:buNone/>
            </a:pPr>
            <a:r>
              <a:rPr lang="en-IN" sz="2000" b="1" dirty="0"/>
              <a:t>      &lt;Cat /&gt;</a:t>
            </a:r>
          </a:p>
          <a:p>
            <a:pPr marL="0" indent="0">
              <a:buFont typeface="Arial" panose="020B0604020202020204" pitchFamily="34" charset="0"/>
              <a:buNone/>
            </a:pPr>
            <a:r>
              <a:rPr lang="en-IN" sz="2000" b="1" dirty="0"/>
              <a:t>      &lt;Cat /&gt;</a:t>
            </a:r>
          </a:p>
          <a:p>
            <a:pPr marL="0" indent="0">
              <a:buFont typeface="Arial" panose="020B0604020202020204" pitchFamily="34" charset="0"/>
              <a:buNone/>
            </a:pPr>
            <a:r>
              <a:rPr lang="en-IN" sz="2000" b="1" dirty="0"/>
              <a:t>    &lt;/View&gt;</a:t>
            </a:r>
          </a:p>
          <a:p>
            <a:pPr marL="0" indent="0">
              <a:buFont typeface="Arial" panose="020B0604020202020204" pitchFamily="34" charset="0"/>
              <a:buNone/>
            </a:pPr>
            <a:r>
              <a:rPr lang="en-IN" sz="2000" b="1" dirty="0"/>
              <a:t>  );</a:t>
            </a:r>
          </a:p>
          <a:p>
            <a:pPr marL="0" indent="0">
              <a:buFont typeface="Arial" panose="020B0604020202020204" pitchFamily="34" charset="0"/>
              <a:buNone/>
            </a:pPr>
            <a:r>
              <a:rPr lang="en-IN" sz="2000" b="1" dirty="0"/>
              <a:t>}</a:t>
            </a:r>
          </a:p>
          <a:p>
            <a:pPr marL="0" indent="0">
              <a:buFont typeface="Arial" panose="020B0604020202020204" pitchFamily="34" charset="0"/>
              <a:buNone/>
            </a:pPr>
            <a:r>
              <a:rPr lang="en-IN" sz="2000" b="1" dirty="0"/>
              <a:t>export default Cafe;</a:t>
            </a:r>
          </a:p>
        </p:txBody>
      </p:sp>
    </p:spTree>
    <p:extLst>
      <p:ext uri="{BB962C8B-B14F-4D97-AF65-F5344CB8AC3E}">
        <p14:creationId xmlns:p14="http://schemas.microsoft.com/office/powerpoint/2010/main" val="1325178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BC1BE-5A3D-E76E-815D-FB3E556279A2}"/>
              </a:ext>
            </a:extLst>
          </p:cNvPr>
          <p:cNvSpPr>
            <a:spLocks noGrp="1"/>
          </p:cNvSpPr>
          <p:nvPr>
            <p:ph type="title"/>
          </p:nvPr>
        </p:nvSpPr>
        <p:spPr/>
        <p:txBody>
          <a:bodyPr/>
          <a:lstStyle/>
          <a:p>
            <a:r>
              <a:rPr lang="en-IN" dirty="0"/>
              <a:t>Let’s know each other</a:t>
            </a:r>
          </a:p>
        </p:txBody>
      </p:sp>
      <p:sp>
        <p:nvSpPr>
          <p:cNvPr id="3" name="Content Placeholder 2">
            <a:extLst>
              <a:ext uri="{FF2B5EF4-FFF2-40B4-BE49-F238E27FC236}">
                <a16:creationId xmlns:a16="http://schemas.microsoft.com/office/drawing/2014/main" id="{AF05FD38-FBAC-9E0E-D86B-25D3C59AD752}"/>
              </a:ext>
            </a:extLst>
          </p:cNvPr>
          <p:cNvSpPr>
            <a:spLocks noGrp="1"/>
          </p:cNvSpPr>
          <p:nvPr>
            <p:ph idx="1"/>
          </p:nvPr>
        </p:nvSpPr>
        <p:spPr/>
        <p:txBody>
          <a:bodyPr/>
          <a:lstStyle/>
          <a:p>
            <a:r>
              <a:rPr lang="en-IN" dirty="0"/>
              <a:t>Who am I ?</a:t>
            </a:r>
          </a:p>
          <a:p>
            <a:r>
              <a:rPr lang="en-IN" dirty="0"/>
              <a:t>Programming Experience</a:t>
            </a:r>
          </a:p>
          <a:p>
            <a:r>
              <a:rPr lang="en-IN" dirty="0"/>
              <a:t>City you like most</a:t>
            </a:r>
          </a:p>
        </p:txBody>
      </p:sp>
    </p:spTree>
    <p:extLst>
      <p:ext uri="{BB962C8B-B14F-4D97-AF65-F5344CB8AC3E}">
        <p14:creationId xmlns:p14="http://schemas.microsoft.com/office/powerpoint/2010/main" val="27322380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C40D3-A57D-727B-B2D8-FB958A187817}"/>
              </a:ext>
            </a:extLst>
          </p:cNvPr>
          <p:cNvSpPr>
            <a:spLocks noGrp="1"/>
          </p:cNvSpPr>
          <p:nvPr>
            <p:ph type="title"/>
          </p:nvPr>
        </p:nvSpPr>
        <p:spPr/>
        <p:txBody>
          <a:bodyPr/>
          <a:lstStyle/>
          <a:p>
            <a:r>
              <a:rPr lang="en-IN" b="1" dirty="0">
                <a:solidFill>
                  <a:srgbClr val="1C1E21"/>
                </a:solidFill>
                <a:latin typeface="Optimistic Display"/>
              </a:rPr>
              <a:t>Props</a:t>
            </a:r>
            <a:endParaRPr lang="en-IN" dirty="0"/>
          </a:p>
        </p:txBody>
      </p:sp>
      <p:sp>
        <p:nvSpPr>
          <p:cNvPr id="3" name="Content Placeholder 2">
            <a:extLst>
              <a:ext uri="{FF2B5EF4-FFF2-40B4-BE49-F238E27FC236}">
                <a16:creationId xmlns:a16="http://schemas.microsoft.com/office/drawing/2014/main" id="{953BDB6E-8423-7EE2-947A-364641D9A067}"/>
              </a:ext>
            </a:extLst>
          </p:cNvPr>
          <p:cNvSpPr>
            <a:spLocks noGrp="1"/>
          </p:cNvSpPr>
          <p:nvPr>
            <p:ph idx="1"/>
          </p:nvPr>
        </p:nvSpPr>
        <p:spPr>
          <a:xfrm>
            <a:off x="838200" y="1825625"/>
            <a:ext cx="6149009" cy="4667250"/>
          </a:xfrm>
        </p:spPr>
        <p:txBody>
          <a:bodyPr/>
          <a:lstStyle/>
          <a:p>
            <a:r>
              <a:rPr lang="en-US" dirty="0"/>
              <a:t>Props is short for “properties”. </a:t>
            </a:r>
          </a:p>
          <a:p>
            <a:r>
              <a:rPr lang="en-US" dirty="0"/>
              <a:t>Props let us customize React components. </a:t>
            </a:r>
          </a:p>
          <a:p>
            <a:r>
              <a:rPr lang="en-US" dirty="0"/>
              <a:t>For example, here you pass each &lt;Cat&gt; a different name(multiple props) for Cat to render:</a:t>
            </a:r>
          </a:p>
          <a:p>
            <a:pPr marL="0" indent="0">
              <a:buNone/>
            </a:pPr>
            <a:r>
              <a:rPr lang="en-US" dirty="0"/>
              <a:t>	</a:t>
            </a:r>
            <a:endParaRPr lang="en-IN" dirty="0"/>
          </a:p>
        </p:txBody>
      </p:sp>
      <p:sp>
        <p:nvSpPr>
          <p:cNvPr id="7" name="Content Placeholder 2">
            <a:extLst>
              <a:ext uri="{FF2B5EF4-FFF2-40B4-BE49-F238E27FC236}">
                <a16:creationId xmlns:a16="http://schemas.microsoft.com/office/drawing/2014/main" id="{7504260E-9D12-AA7D-5866-582BFD78E007}"/>
              </a:ext>
            </a:extLst>
          </p:cNvPr>
          <p:cNvSpPr txBox="1">
            <a:spLocks/>
          </p:cNvSpPr>
          <p:nvPr/>
        </p:nvSpPr>
        <p:spPr>
          <a:xfrm>
            <a:off x="7987747" y="113471"/>
            <a:ext cx="3501887" cy="381717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200" b="1" dirty="0">
                <a:solidFill>
                  <a:schemeClr val="accent5">
                    <a:lumMod val="75000"/>
                  </a:schemeClr>
                </a:solidFill>
              </a:rPr>
              <a:t>import React from 'react';</a:t>
            </a:r>
          </a:p>
          <a:p>
            <a:pPr marL="0" indent="0">
              <a:buNone/>
            </a:pPr>
            <a:r>
              <a:rPr lang="en-IN" sz="1200" b="1" dirty="0">
                <a:solidFill>
                  <a:schemeClr val="accent5">
                    <a:lumMod val="75000"/>
                  </a:schemeClr>
                </a:solidFill>
              </a:rPr>
              <a:t>import { Text, View } from 'react-native';</a:t>
            </a:r>
          </a:p>
          <a:p>
            <a:pPr marL="0" indent="0">
              <a:buNone/>
            </a:pPr>
            <a:endParaRPr lang="en-IN" sz="1200" b="1" dirty="0">
              <a:solidFill>
                <a:schemeClr val="accent5">
                  <a:lumMod val="75000"/>
                </a:schemeClr>
              </a:solidFill>
            </a:endParaRPr>
          </a:p>
          <a:p>
            <a:pPr marL="0" indent="0">
              <a:buNone/>
            </a:pPr>
            <a:r>
              <a:rPr lang="en-IN" sz="1200" b="1" dirty="0" err="1">
                <a:solidFill>
                  <a:schemeClr val="accent5">
                    <a:lumMod val="75000"/>
                  </a:schemeClr>
                </a:solidFill>
              </a:rPr>
              <a:t>const</a:t>
            </a:r>
            <a:r>
              <a:rPr lang="en-IN" sz="1200" b="1" dirty="0">
                <a:solidFill>
                  <a:schemeClr val="accent5">
                    <a:lumMod val="75000"/>
                  </a:schemeClr>
                </a:solidFill>
              </a:rPr>
              <a:t> Cat = (props) =&gt; {</a:t>
            </a:r>
          </a:p>
          <a:p>
            <a:pPr marL="0" indent="0">
              <a:buNone/>
            </a:pPr>
            <a:r>
              <a:rPr lang="en-IN" sz="1200" b="1" dirty="0">
                <a:solidFill>
                  <a:schemeClr val="accent5">
                    <a:lumMod val="75000"/>
                  </a:schemeClr>
                </a:solidFill>
              </a:rPr>
              <a:t>  return (</a:t>
            </a:r>
          </a:p>
          <a:p>
            <a:pPr marL="0" indent="0">
              <a:buNone/>
            </a:pPr>
            <a:r>
              <a:rPr lang="en-IN" sz="1200" b="1" dirty="0">
                <a:solidFill>
                  <a:schemeClr val="accent5">
                    <a:lumMod val="75000"/>
                  </a:schemeClr>
                </a:solidFill>
              </a:rPr>
              <a:t>    &lt;View&gt;</a:t>
            </a:r>
          </a:p>
          <a:p>
            <a:pPr marL="0" indent="0">
              <a:buNone/>
            </a:pPr>
            <a:r>
              <a:rPr lang="en-IN" sz="1200" b="1" dirty="0">
                <a:solidFill>
                  <a:schemeClr val="accent5">
                    <a:lumMod val="75000"/>
                  </a:schemeClr>
                </a:solidFill>
              </a:rPr>
              <a:t>      &lt;Text&gt;Hello, I am {props.name}!&lt;/Text&gt;</a:t>
            </a:r>
          </a:p>
          <a:p>
            <a:pPr marL="0" indent="0">
              <a:buNone/>
            </a:pPr>
            <a:r>
              <a:rPr lang="en-IN" sz="1200" b="1" dirty="0">
                <a:solidFill>
                  <a:schemeClr val="accent5">
                    <a:lumMod val="75000"/>
                  </a:schemeClr>
                </a:solidFill>
              </a:rPr>
              <a:t>    &lt;/View&gt;</a:t>
            </a:r>
          </a:p>
          <a:p>
            <a:pPr marL="0" indent="0">
              <a:buNone/>
            </a:pPr>
            <a:r>
              <a:rPr lang="en-IN" sz="1200" b="1" dirty="0">
                <a:solidFill>
                  <a:schemeClr val="accent5">
                    <a:lumMod val="75000"/>
                  </a:schemeClr>
                </a:solidFill>
              </a:rPr>
              <a:t>  );</a:t>
            </a:r>
          </a:p>
          <a:p>
            <a:pPr marL="0" indent="0">
              <a:buNone/>
            </a:pPr>
            <a:r>
              <a:rPr lang="en-IN" sz="1200" b="1" dirty="0">
                <a:solidFill>
                  <a:schemeClr val="accent5">
                    <a:lumMod val="75000"/>
                  </a:schemeClr>
                </a:solidFill>
              </a:rPr>
              <a:t>}</a:t>
            </a:r>
          </a:p>
          <a:p>
            <a:pPr marL="0" indent="0">
              <a:buNone/>
            </a:pPr>
            <a:endParaRPr lang="en-IN" sz="1200" b="1" dirty="0">
              <a:solidFill>
                <a:schemeClr val="accent5">
                  <a:lumMod val="75000"/>
                </a:schemeClr>
              </a:solidFill>
            </a:endParaRPr>
          </a:p>
          <a:p>
            <a:pPr marL="0" indent="0">
              <a:buNone/>
            </a:pPr>
            <a:r>
              <a:rPr lang="en-IN" sz="1200" b="1" dirty="0" err="1">
                <a:solidFill>
                  <a:schemeClr val="accent5">
                    <a:lumMod val="75000"/>
                  </a:schemeClr>
                </a:solidFill>
              </a:rPr>
              <a:t>const</a:t>
            </a:r>
            <a:r>
              <a:rPr lang="en-IN" sz="1200" b="1" dirty="0">
                <a:solidFill>
                  <a:schemeClr val="accent5">
                    <a:lumMod val="75000"/>
                  </a:schemeClr>
                </a:solidFill>
              </a:rPr>
              <a:t> Cafe = () =&gt; {</a:t>
            </a:r>
          </a:p>
          <a:p>
            <a:pPr marL="0" indent="0">
              <a:buNone/>
            </a:pPr>
            <a:r>
              <a:rPr lang="en-IN" sz="1200" b="1" dirty="0">
                <a:solidFill>
                  <a:schemeClr val="accent5">
                    <a:lumMod val="75000"/>
                  </a:schemeClr>
                </a:solidFill>
              </a:rPr>
              <a:t>  return (</a:t>
            </a:r>
          </a:p>
          <a:p>
            <a:pPr marL="0" indent="0">
              <a:buNone/>
            </a:pPr>
            <a:r>
              <a:rPr lang="en-IN" sz="1200" b="1" dirty="0">
                <a:solidFill>
                  <a:schemeClr val="accent5">
                    <a:lumMod val="75000"/>
                  </a:schemeClr>
                </a:solidFill>
              </a:rPr>
              <a:t>    &lt;View&gt;</a:t>
            </a:r>
          </a:p>
          <a:p>
            <a:pPr marL="0" indent="0">
              <a:buNone/>
            </a:pPr>
            <a:r>
              <a:rPr lang="en-IN" sz="1200" b="1" dirty="0">
                <a:solidFill>
                  <a:schemeClr val="accent5">
                    <a:lumMod val="75000"/>
                  </a:schemeClr>
                </a:solidFill>
              </a:rPr>
              <a:t>      &lt;Cat name="Maru" /&gt;</a:t>
            </a:r>
          </a:p>
          <a:p>
            <a:pPr marL="0" indent="0">
              <a:buNone/>
            </a:pPr>
            <a:r>
              <a:rPr lang="en-IN" sz="1200" b="1" dirty="0">
                <a:solidFill>
                  <a:schemeClr val="accent5">
                    <a:lumMod val="75000"/>
                  </a:schemeClr>
                </a:solidFill>
              </a:rPr>
              <a:t>      &lt;Cat name="</a:t>
            </a:r>
            <a:r>
              <a:rPr lang="en-IN" sz="1200" b="1" dirty="0" err="1">
                <a:solidFill>
                  <a:schemeClr val="accent5">
                    <a:lumMod val="75000"/>
                  </a:schemeClr>
                </a:solidFill>
              </a:rPr>
              <a:t>Jellylorum</a:t>
            </a:r>
            <a:r>
              <a:rPr lang="en-IN" sz="1200" b="1" dirty="0">
                <a:solidFill>
                  <a:schemeClr val="accent5">
                    <a:lumMod val="75000"/>
                  </a:schemeClr>
                </a:solidFill>
              </a:rPr>
              <a:t>" /&gt;</a:t>
            </a:r>
          </a:p>
          <a:p>
            <a:pPr marL="0" indent="0">
              <a:buNone/>
            </a:pPr>
            <a:r>
              <a:rPr lang="en-IN" sz="1200" b="1" dirty="0">
                <a:solidFill>
                  <a:schemeClr val="accent5">
                    <a:lumMod val="75000"/>
                  </a:schemeClr>
                </a:solidFill>
              </a:rPr>
              <a:t>      &lt;Cat name="Spot" /&gt;</a:t>
            </a:r>
          </a:p>
          <a:p>
            <a:pPr marL="0" indent="0">
              <a:buNone/>
            </a:pPr>
            <a:r>
              <a:rPr lang="en-IN" sz="1200" b="1" dirty="0">
                <a:solidFill>
                  <a:schemeClr val="accent5">
                    <a:lumMod val="75000"/>
                  </a:schemeClr>
                </a:solidFill>
              </a:rPr>
              <a:t>    &lt;/View&gt;</a:t>
            </a:r>
          </a:p>
          <a:p>
            <a:pPr marL="0" indent="0">
              <a:buNone/>
            </a:pPr>
            <a:r>
              <a:rPr lang="en-IN" sz="1200" b="1" dirty="0">
                <a:solidFill>
                  <a:schemeClr val="accent5">
                    <a:lumMod val="75000"/>
                  </a:schemeClr>
                </a:solidFill>
              </a:rPr>
              <a:t>  );</a:t>
            </a:r>
          </a:p>
          <a:p>
            <a:pPr marL="0" indent="0">
              <a:buNone/>
            </a:pPr>
            <a:r>
              <a:rPr lang="en-IN" sz="1200" b="1" dirty="0">
                <a:solidFill>
                  <a:schemeClr val="accent5">
                    <a:lumMod val="75000"/>
                  </a:schemeClr>
                </a:solidFill>
              </a:rPr>
              <a:t>}</a:t>
            </a:r>
          </a:p>
          <a:p>
            <a:pPr marL="0" indent="0">
              <a:buNone/>
            </a:pPr>
            <a:endParaRPr lang="en-IN" sz="1200" b="1" dirty="0">
              <a:solidFill>
                <a:schemeClr val="accent5">
                  <a:lumMod val="75000"/>
                </a:schemeClr>
              </a:solidFill>
            </a:endParaRPr>
          </a:p>
          <a:p>
            <a:pPr marL="0" indent="0">
              <a:buNone/>
            </a:pPr>
            <a:r>
              <a:rPr lang="en-IN" sz="1200" b="1" dirty="0">
                <a:solidFill>
                  <a:schemeClr val="accent5">
                    <a:lumMod val="75000"/>
                  </a:schemeClr>
                </a:solidFill>
              </a:rPr>
              <a:t>export default Cafe;</a:t>
            </a:r>
          </a:p>
        </p:txBody>
      </p:sp>
    </p:spTree>
    <p:extLst>
      <p:ext uri="{BB962C8B-B14F-4D97-AF65-F5344CB8AC3E}">
        <p14:creationId xmlns:p14="http://schemas.microsoft.com/office/powerpoint/2010/main" val="11042224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C40D3-A57D-727B-B2D8-FB958A187817}"/>
              </a:ext>
            </a:extLst>
          </p:cNvPr>
          <p:cNvSpPr>
            <a:spLocks noGrp="1"/>
          </p:cNvSpPr>
          <p:nvPr>
            <p:ph type="title"/>
          </p:nvPr>
        </p:nvSpPr>
        <p:spPr/>
        <p:txBody>
          <a:bodyPr/>
          <a:lstStyle/>
          <a:p>
            <a:r>
              <a:rPr lang="en-IN" b="1" dirty="0">
                <a:solidFill>
                  <a:srgbClr val="1C1E21"/>
                </a:solidFill>
                <a:latin typeface="Optimistic Display"/>
              </a:rPr>
              <a:t>Props</a:t>
            </a:r>
            <a:endParaRPr lang="en-IN" dirty="0"/>
          </a:p>
        </p:txBody>
      </p:sp>
      <p:sp>
        <p:nvSpPr>
          <p:cNvPr id="3" name="Content Placeholder 2">
            <a:extLst>
              <a:ext uri="{FF2B5EF4-FFF2-40B4-BE49-F238E27FC236}">
                <a16:creationId xmlns:a16="http://schemas.microsoft.com/office/drawing/2014/main" id="{953BDB6E-8423-7EE2-947A-364641D9A067}"/>
              </a:ext>
            </a:extLst>
          </p:cNvPr>
          <p:cNvSpPr>
            <a:spLocks noGrp="1"/>
          </p:cNvSpPr>
          <p:nvPr>
            <p:ph idx="1"/>
          </p:nvPr>
        </p:nvSpPr>
        <p:spPr>
          <a:xfrm>
            <a:off x="838200" y="1825625"/>
            <a:ext cx="6149009" cy="4667250"/>
          </a:xfrm>
        </p:spPr>
        <p:txBody>
          <a:bodyPr/>
          <a:lstStyle/>
          <a:p>
            <a:pPr marL="0" indent="0">
              <a:buNone/>
            </a:pPr>
            <a:r>
              <a:rPr lang="en-US" dirty="0"/>
              <a:t>Most of React Native’s Core Components can be customized with props, too. </a:t>
            </a:r>
          </a:p>
          <a:p>
            <a:pPr marL="0" indent="0">
              <a:buNone/>
            </a:pPr>
            <a:r>
              <a:rPr lang="en-US" dirty="0"/>
              <a:t>For example, when using Image, you pass it a prop named source to define what image it shows:	</a:t>
            </a:r>
            <a:endParaRPr lang="en-IN" dirty="0"/>
          </a:p>
        </p:txBody>
      </p:sp>
      <p:sp>
        <p:nvSpPr>
          <p:cNvPr id="7" name="Content Placeholder 2">
            <a:extLst>
              <a:ext uri="{FF2B5EF4-FFF2-40B4-BE49-F238E27FC236}">
                <a16:creationId xmlns:a16="http://schemas.microsoft.com/office/drawing/2014/main" id="{7504260E-9D12-AA7D-5866-582BFD78E007}"/>
              </a:ext>
            </a:extLst>
          </p:cNvPr>
          <p:cNvSpPr txBox="1">
            <a:spLocks/>
          </p:cNvSpPr>
          <p:nvPr/>
        </p:nvSpPr>
        <p:spPr>
          <a:xfrm>
            <a:off x="7639877" y="635828"/>
            <a:ext cx="3501887" cy="381717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600" b="1" dirty="0">
                <a:solidFill>
                  <a:schemeClr val="accent5">
                    <a:lumMod val="75000"/>
                  </a:schemeClr>
                </a:solidFill>
              </a:rPr>
              <a:t>import React from 'react';</a:t>
            </a:r>
          </a:p>
          <a:p>
            <a:pPr marL="0" indent="0">
              <a:buNone/>
            </a:pPr>
            <a:r>
              <a:rPr lang="en-IN" sz="1600" b="1" dirty="0">
                <a:solidFill>
                  <a:schemeClr val="accent5">
                    <a:lumMod val="75000"/>
                  </a:schemeClr>
                </a:solidFill>
              </a:rPr>
              <a:t>import { Text, View, Image } from 'react-native';</a:t>
            </a:r>
          </a:p>
          <a:p>
            <a:pPr marL="0" indent="0">
              <a:buNone/>
            </a:pPr>
            <a:endParaRPr lang="en-IN" sz="1600" b="1" dirty="0">
              <a:solidFill>
                <a:schemeClr val="accent5">
                  <a:lumMod val="75000"/>
                </a:schemeClr>
              </a:solidFill>
            </a:endParaRPr>
          </a:p>
          <a:p>
            <a:pPr marL="0" indent="0">
              <a:buNone/>
            </a:pPr>
            <a:r>
              <a:rPr lang="en-IN" sz="1600" b="1" dirty="0" err="1">
                <a:solidFill>
                  <a:schemeClr val="accent5">
                    <a:lumMod val="75000"/>
                  </a:schemeClr>
                </a:solidFill>
              </a:rPr>
              <a:t>const</a:t>
            </a:r>
            <a:r>
              <a:rPr lang="en-IN" sz="1600" b="1" dirty="0">
                <a:solidFill>
                  <a:schemeClr val="accent5">
                    <a:lumMod val="75000"/>
                  </a:schemeClr>
                </a:solidFill>
              </a:rPr>
              <a:t> </a:t>
            </a:r>
            <a:r>
              <a:rPr lang="en-IN" sz="1600" b="1" dirty="0" err="1">
                <a:solidFill>
                  <a:schemeClr val="accent5">
                    <a:lumMod val="75000"/>
                  </a:schemeClr>
                </a:solidFill>
              </a:rPr>
              <a:t>CatApp</a:t>
            </a:r>
            <a:r>
              <a:rPr lang="en-IN" sz="1600" b="1" dirty="0">
                <a:solidFill>
                  <a:schemeClr val="accent5">
                    <a:lumMod val="75000"/>
                  </a:schemeClr>
                </a:solidFill>
              </a:rPr>
              <a:t> = () =&gt; {</a:t>
            </a:r>
          </a:p>
          <a:p>
            <a:pPr marL="0" indent="0">
              <a:buNone/>
            </a:pPr>
            <a:r>
              <a:rPr lang="en-IN" sz="1600" b="1" dirty="0">
                <a:solidFill>
                  <a:schemeClr val="accent5">
                    <a:lumMod val="75000"/>
                  </a:schemeClr>
                </a:solidFill>
              </a:rPr>
              <a:t>  return (</a:t>
            </a:r>
          </a:p>
          <a:p>
            <a:pPr marL="0" indent="0">
              <a:buNone/>
            </a:pPr>
            <a:r>
              <a:rPr lang="en-IN" sz="1600" b="1" dirty="0">
                <a:solidFill>
                  <a:schemeClr val="accent5">
                    <a:lumMod val="75000"/>
                  </a:schemeClr>
                </a:solidFill>
              </a:rPr>
              <a:t>    &lt;View&gt;</a:t>
            </a:r>
          </a:p>
          <a:p>
            <a:pPr marL="0" indent="0">
              <a:buNone/>
            </a:pPr>
            <a:r>
              <a:rPr lang="en-IN" sz="1600" b="1" dirty="0">
                <a:solidFill>
                  <a:schemeClr val="accent5">
                    <a:lumMod val="75000"/>
                  </a:schemeClr>
                </a:solidFill>
              </a:rPr>
              <a:t>      &lt;Image</a:t>
            </a:r>
          </a:p>
          <a:p>
            <a:pPr marL="0" indent="0">
              <a:buNone/>
            </a:pPr>
            <a:r>
              <a:rPr lang="en-IN" sz="1600" b="1" dirty="0">
                <a:solidFill>
                  <a:schemeClr val="accent5">
                    <a:lumMod val="75000"/>
                  </a:schemeClr>
                </a:solidFill>
              </a:rPr>
              <a:t>        source={{</a:t>
            </a:r>
            <a:r>
              <a:rPr lang="en-IN" sz="1600" b="1" dirty="0" err="1">
                <a:solidFill>
                  <a:schemeClr val="accent5">
                    <a:lumMod val="75000"/>
                  </a:schemeClr>
                </a:solidFill>
              </a:rPr>
              <a:t>uri</a:t>
            </a:r>
            <a:r>
              <a:rPr lang="en-IN" sz="1600" b="1" dirty="0">
                <a:solidFill>
                  <a:schemeClr val="accent5">
                    <a:lumMod val="75000"/>
                  </a:schemeClr>
                </a:solidFill>
              </a:rPr>
              <a:t>: "https://reactnative.dev/docs/assets/p_cat1.png"}}</a:t>
            </a:r>
          </a:p>
          <a:p>
            <a:pPr marL="0" indent="0">
              <a:buNone/>
            </a:pPr>
            <a:r>
              <a:rPr lang="en-IN" sz="1600" b="1" dirty="0">
                <a:solidFill>
                  <a:schemeClr val="accent5">
                    <a:lumMod val="75000"/>
                  </a:schemeClr>
                </a:solidFill>
              </a:rPr>
              <a:t>        style={{width: 200, height: 200}}</a:t>
            </a:r>
          </a:p>
          <a:p>
            <a:pPr marL="0" indent="0">
              <a:buNone/>
            </a:pPr>
            <a:r>
              <a:rPr lang="en-IN" sz="1600" b="1" dirty="0">
                <a:solidFill>
                  <a:schemeClr val="accent5">
                    <a:lumMod val="75000"/>
                  </a:schemeClr>
                </a:solidFill>
              </a:rPr>
              <a:t>      /&gt;</a:t>
            </a:r>
          </a:p>
          <a:p>
            <a:pPr marL="0" indent="0">
              <a:buNone/>
            </a:pPr>
            <a:r>
              <a:rPr lang="en-IN" sz="1600" b="1" dirty="0">
                <a:solidFill>
                  <a:schemeClr val="accent5">
                    <a:lumMod val="75000"/>
                  </a:schemeClr>
                </a:solidFill>
              </a:rPr>
              <a:t>      &lt;Text&gt;Hello, I am your cat!&lt;/Text&gt;</a:t>
            </a:r>
          </a:p>
          <a:p>
            <a:pPr marL="0" indent="0">
              <a:buNone/>
            </a:pPr>
            <a:r>
              <a:rPr lang="en-IN" sz="1600" b="1" dirty="0">
                <a:solidFill>
                  <a:schemeClr val="accent5">
                    <a:lumMod val="75000"/>
                  </a:schemeClr>
                </a:solidFill>
              </a:rPr>
              <a:t>    &lt;/View&gt;</a:t>
            </a:r>
          </a:p>
          <a:p>
            <a:pPr marL="0" indent="0">
              <a:buNone/>
            </a:pPr>
            <a:r>
              <a:rPr lang="en-IN" sz="1600" b="1" dirty="0">
                <a:solidFill>
                  <a:schemeClr val="accent5">
                    <a:lumMod val="75000"/>
                  </a:schemeClr>
                </a:solidFill>
              </a:rPr>
              <a:t>  );</a:t>
            </a:r>
          </a:p>
          <a:p>
            <a:pPr marL="0" indent="0">
              <a:buNone/>
            </a:pPr>
            <a:r>
              <a:rPr lang="en-IN" sz="1600" b="1" dirty="0">
                <a:solidFill>
                  <a:schemeClr val="accent5">
                    <a:lumMod val="75000"/>
                  </a:schemeClr>
                </a:solidFill>
              </a:rPr>
              <a:t>}</a:t>
            </a:r>
          </a:p>
          <a:p>
            <a:pPr marL="0" indent="0">
              <a:buNone/>
            </a:pPr>
            <a:endParaRPr lang="en-IN" sz="1600" b="1" dirty="0">
              <a:solidFill>
                <a:schemeClr val="accent5">
                  <a:lumMod val="75000"/>
                </a:schemeClr>
              </a:solidFill>
            </a:endParaRPr>
          </a:p>
          <a:p>
            <a:pPr marL="0" indent="0">
              <a:buNone/>
            </a:pPr>
            <a:r>
              <a:rPr lang="en-IN" sz="1600" b="1" dirty="0">
                <a:solidFill>
                  <a:schemeClr val="accent5">
                    <a:lumMod val="75000"/>
                  </a:schemeClr>
                </a:solidFill>
              </a:rPr>
              <a:t>export default </a:t>
            </a:r>
            <a:r>
              <a:rPr lang="en-IN" sz="1600" b="1" dirty="0" err="1">
                <a:solidFill>
                  <a:schemeClr val="accent5">
                    <a:lumMod val="75000"/>
                  </a:schemeClr>
                </a:solidFill>
              </a:rPr>
              <a:t>CatApp</a:t>
            </a:r>
            <a:r>
              <a:rPr lang="en-IN" sz="1600" b="1" dirty="0">
                <a:solidFill>
                  <a:schemeClr val="accent5">
                    <a:lumMod val="75000"/>
                  </a:schemeClr>
                </a:solidFill>
              </a:rPr>
              <a:t>;</a:t>
            </a:r>
          </a:p>
        </p:txBody>
      </p:sp>
    </p:spTree>
    <p:extLst>
      <p:ext uri="{BB962C8B-B14F-4D97-AF65-F5344CB8AC3E}">
        <p14:creationId xmlns:p14="http://schemas.microsoft.com/office/powerpoint/2010/main" val="13683670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5E67C-DCF1-7EA5-3C20-58812CB56666}"/>
              </a:ext>
            </a:extLst>
          </p:cNvPr>
          <p:cNvSpPr>
            <a:spLocks noGrp="1"/>
          </p:cNvSpPr>
          <p:nvPr>
            <p:ph type="title"/>
          </p:nvPr>
        </p:nvSpPr>
        <p:spPr/>
        <p:txBody>
          <a:bodyPr/>
          <a:lstStyle/>
          <a:p>
            <a:r>
              <a:rPr lang="en-IN" b="1" dirty="0">
                <a:solidFill>
                  <a:srgbClr val="1C1E21"/>
                </a:solidFill>
                <a:latin typeface="Optimistic Display"/>
              </a:rPr>
              <a:t>Note</a:t>
            </a:r>
            <a:endParaRPr lang="en-IN" dirty="0"/>
          </a:p>
        </p:txBody>
      </p:sp>
      <p:sp>
        <p:nvSpPr>
          <p:cNvPr id="3" name="Content Placeholder 2">
            <a:extLst>
              <a:ext uri="{FF2B5EF4-FFF2-40B4-BE49-F238E27FC236}">
                <a16:creationId xmlns:a16="http://schemas.microsoft.com/office/drawing/2014/main" id="{ED116255-A9B8-341E-6C63-8324BD5DF0E0}"/>
              </a:ext>
            </a:extLst>
          </p:cNvPr>
          <p:cNvSpPr>
            <a:spLocks noGrp="1"/>
          </p:cNvSpPr>
          <p:nvPr>
            <p:ph idx="1"/>
          </p:nvPr>
        </p:nvSpPr>
        <p:spPr/>
        <p:txBody>
          <a:bodyPr>
            <a:normAutofit fontScale="92500" lnSpcReduction="10000"/>
          </a:bodyPr>
          <a:lstStyle/>
          <a:p>
            <a:r>
              <a:rPr lang="en-US" dirty="0"/>
              <a:t>Notice the double curly braces {{ }} surrounding style‘s width and height. In JSX, JavaScript values are referenced with {}. </a:t>
            </a:r>
          </a:p>
          <a:p>
            <a:r>
              <a:rPr lang="en-US" dirty="0"/>
              <a:t>This is handy if you are passing something other than a string as props, like an array or number: &lt;Cat food={["fish", "kibble"]} age={2} /&gt;. </a:t>
            </a:r>
          </a:p>
          <a:p>
            <a:r>
              <a:rPr lang="en-US" dirty="0"/>
              <a:t>However, JS objects are also denoted with curly braces: {width: 200, height: 200}. Therefore, to pass a JS object in JSX, you must wrap the object in another pair of curly braces: {{width: 200, height: 200}}</a:t>
            </a:r>
          </a:p>
          <a:p>
            <a:endParaRPr lang="en-US" dirty="0"/>
          </a:p>
          <a:p>
            <a:pPr marL="0" indent="0">
              <a:buNone/>
            </a:pPr>
            <a:r>
              <a:rPr lang="en-US" dirty="0"/>
              <a:t>We can build many things with props and the Core Components Text, Image, and View! </a:t>
            </a:r>
          </a:p>
          <a:p>
            <a:pPr marL="0" indent="0">
              <a:buNone/>
            </a:pPr>
            <a:r>
              <a:rPr lang="en-US" dirty="0"/>
              <a:t>But to build something interactive, we’ll need state.</a:t>
            </a:r>
            <a:endParaRPr lang="en-IN" dirty="0"/>
          </a:p>
        </p:txBody>
      </p:sp>
    </p:spTree>
    <p:extLst>
      <p:ext uri="{BB962C8B-B14F-4D97-AF65-F5344CB8AC3E}">
        <p14:creationId xmlns:p14="http://schemas.microsoft.com/office/powerpoint/2010/main" val="26357849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5E67C-DCF1-7EA5-3C20-58812CB56666}"/>
              </a:ext>
            </a:extLst>
          </p:cNvPr>
          <p:cNvSpPr>
            <a:spLocks noGrp="1"/>
          </p:cNvSpPr>
          <p:nvPr>
            <p:ph type="title"/>
          </p:nvPr>
        </p:nvSpPr>
        <p:spPr/>
        <p:txBody>
          <a:bodyPr/>
          <a:lstStyle/>
          <a:p>
            <a:r>
              <a:rPr lang="en-IN" b="1" dirty="0">
                <a:solidFill>
                  <a:srgbClr val="1C1E21"/>
                </a:solidFill>
                <a:latin typeface="Optimistic Display"/>
              </a:rPr>
              <a:t>State</a:t>
            </a:r>
            <a:endParaRPr lang="en-IN" dirty="0"/>
          </a:p>
        </p:txBody>
      </p:sp>
      <p:sp>
        <p:nvSpPr>
          <p:cNvPr id="3" name="Content Placeholder 2">
            <a:extLst>
              <a:ext uri="{FF2B5EF4-FFF2-40B4-BE49-F238E27FC236}">
                <a16:creationId xmlns:a16="http://schemas.microsoft.com/office/drawing/2014/main" id="{ED116255-A9B8-341E-6C63-8324BD5DF0E0}"/>
              </a:ext>
            </a:extLst>
          </p:cNvPr>
          <p:cNvSpPr>
            <a:spLocks noGrp="1"/>
          </p:cNvSpPr>
          <p:nvPr>
            <p:ph idx="1"/>
          </p:nvPr>
        </p:nvSpPr>
        <p:spPr/>
        <p:txBody>
          <a:bodyPr>
            <a:normAutofit/>
          </a:bodyPr>
          <a:lstStyle/>
          <a:p>
            <a:r>
              <a:rPr lang="en-US" b="1" i="0" dirty="0">
                <a:solidFill>
                  <a:srgbClr val="1C1E21"/>
                </a:solidFill>
                <a:effectLst/>
                <a:latin typeface="Optimistic Display"/>
              </a:rPr>
              <a:t>State</a:t>
            </a:r>
            <a:r>
              <a:rPr lang="en-US" b="0" i="0" dirty="0">
                <a:solidFill>
                  <a:srgbClr val="1C1E21"/>
                </a:solidFill>
                <a:effectLst/>
                <a:latin typeface="Optimistic Display"/>
              </a:rPr>
              <a:t> is like a component’s personal data storage. </a:t>
            </a:r>
          </a:p>
          <a:p>
            <a:r>
              <a:rPr lang="en-US" b="0" i="0" dirty="0">
                <a:solidFill>
                  <a:srgbClr val="1C1E21"/>
                </a:solidFill>
                <a:effectLst/>
                <a:latin typeface="Optimistic Display"/>
              </a:rPr>
              <a:t>State is useful for handling data that changes over time or that comes from user interaction. </a:t>
            </a:r>
          </a:p>
          <a:p>
            <a:r>
              <a:rPr lang="en-US" b="0" i="0" dirty="0">
                <a:solidFill>
                  <a:srgbClr val="1C1E21"/>
                </a:solidFill>
                <a:effectLst/>
                <a:latin typeface="Optimistic Display"/>
              </a:rPr>
              <a:t>State gives your components memory!</a:t>
            </a:r>
          </a:p>
          <a:p>
            <a:endParaRPr lang="en-US" dirty="0">
              <a:solidFill>
                <a:srgbClr val="1C1E21"/>
              </a:solidFill>
              <a:latin typeface="Optimistic Display"/>
            </a:endParaRPr>
          </a:p>
          <a:p>
            <a:r>
              <a:rPr lang="en-US" i="1" dirty="0">
                <a:solidFill>
                  <a:srgbClr val="1C1E21"/>
                </a:solidFill>
                <a:effectLst/>
                <a:latin typeface="Optimistic Display"/>
              </a:rPr>
              <a:t>As a general rule, use props to configure a component when it renders. Use state to keep track of any component data that you expect to change over time.</a:t>
            </a:r>
          </a:p>
          <a:p>
            <a:endParaRPr lang="en-IN" i="1" dirty="0"/>
          </a:p>
        </p:txBody>
      </p:sp>
    </p:spTree>
    <p:extLst>
      <p:ext uri="{BB962C8B-B14F-4D97-AF65-F5344CB8AC3E}">
        <p14:creationId xmlns:p14="http://schemas.microsoft.com/office/powerpoint/2010/main" val="29265033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5E67C-DCF1-7EA5-3C20-58812CB56666}"/>
              </a:ext>
            </a:extLst>
          </p:cNvPr>
          <p:cNvSpPr>
            <a:spLocks noGrp="1"/>
          </p:cNvSpPr>
          <p:nvPr>
            <p:ph type="title"/>
          </p:nvPr>
        </p:nvSpPr>
        <p:spPr/>
        <p:txBody>
          <a:bodyPr/>
          <a:lstStyle/>
          <a:p>
            <a:r>
              <a:rPr lang="en-IN" b="1" dirty="0">
                <a:solidFill>
                  <a:srgbClr val="1C1E21"/>
                </a:solidFill>
                <a:latin typeface="Optimistic Display"/>
              </a:rPr>
              <a:t>State</a:t>
            </a:r>
            <a:endParaRPr lang="en-IN" dirty="0"/>
          </a:p>
        </p:txBody>
      </p:sp>
      <p:sp>
        <p:nvSpPr>
          <p:cNvPr id="3" name="Content Placeholder 2">
            <a:extLst>
              <a:ext uri="{FF2B5EF4-FFF2-40B4-BE49-F238E27FC236}">
                <a16:creationId xmlns:a16="http://schemas.microsoft.com/office/drawing/2014/main" id="{ED116255-A9B8-341E-6C63-8324BD5DF0E0}"/>
              </a:ext>
            </a:extLst>
          </p:cNvPr>
          <p:cNvSpPr>
            <a:spLocks noGrp="1"/>
          </p:cNvSpPr>
          <p:nvPr>
            <p:ph idx="1"/>
          </p:nvPr>
        </p:nvSpPr>
        <p:spPr/>
        <p:txBody>
          <a:bodyPr>
            <a:normAutofit/>
          </a:bodyPr>
          <a:lstStyle/>
          <a:p>
            <a:r>
              <a:rPr lang="en-IN" i="1" dirty="0"/>
              <a:t>Example</a:t>
            </a:r>
          </a:p>
          <a:p>
            <a:pPr lvl="1"/>
            <a:r>
              <a:rPr lang="en-US" b="0" i="0" dirty="0">
                <a:solidFill>
                  <a:srgbClr val="1C1E21"/>
                </a:solidFill>
                <a:effectLst/>
                <a:latin typeface="Optimistic Display"/>
              </a:rPr>
              <a:t>The following example takes place in a cat cafe where two hungry cats are waiting to be fed. </a:t>
            </a:r>
          </a:p>
          <a:p>
            <a:pPr lvl="1"/>
            <a:r>
              <a:rPr lang="en-US" b="0" i="0" dirty="0">
                <a:solidFill>
                  <a:srgbClr val="1C1E21"/>
                </a:solidFill>
                <a:effectLst/>
                <a:latin typeface="Optimistic Display"/>
              </a:rPr>
              <a:t>Their hunger, which we expect to change over time (unlike their names), is stored as state. </a:t>
            </a:r>
          </a:p>
          <a:p>
            <a:pPr lvl="1"/>
            <a:r>
              <a:rPr lang="en-US" b="0" i="0" dirty="0">
                <a:solidFill>
                  <a:srgbClr val="1C1E21"/>
                </a:solidFill>
                <a:effectLst/>
                <a:latin typeface="Optimistic Display"/>
              </a:rPr>
              <a:t>To feed the cats, press their buttons—which will update their state.</a:t>
            </a:r>
            <a:endParaRPr lang="en-IN" i="1" dirty="0"/>
          </a:p>
        </p:txBody>
      </p:sp>
    </p:spTree>
    <p:extLst>
      <p:ext uri="{BB962C8B-B14F-4D97-AF65-F5344CB8AC3E}">
        <p14:creationId xmlns:p14="http://schemas.microsoft.com/office/powerpoint/2010/main" val="34045909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5E67C-DCF1-7EA5-3C20-58812CB56666}"/>
              </a:ext>
            </a:extLst>
          </p:cNvPr>
          <p:cNvSpPr>
            <a:spLocks noGrp="1"/>
          </p:cNvSpPr>
          <p:nvPr>
            <p:ph type="title"/>
          </p:nvPr>
        </p:nvSpPr>
        <p:spPr/>
        <p:txBody>
          <a:bodyPr/>
          <a:lstStyle/>
          <a:p>
            <a:r>
              <a:rPr lang="en-IN" b="1" dirty="0">
                <a:solidFill>
                  <a:srgbClr val="1C1E21"/>
                </a:solidFill>
                <a:latin typeface="Optimistic Display"/>
              </a:rPr>
              <a:t>State</a:t>
            </a:r>
            <a:endParaRPr lang="en-IN" dirty="0"/>
          </a:p>
        </p:txBody>
      </p:sp>
      <p:sp>
        <p:nvSpPr>
          <p:cNvPr id="3" name="Content Placeholder 2">
            <a:extLst>
              <a:ext uri="{FF2B5EF4-FFF2-40B4-BE49-F238E27FC236}">
                <a16:creationId xmlns:a16="http://schemas.microsoft.com/office/drawing/2014/main" id="{ED116255-A9B8-341E-6C63-8324BD5DF0E0}"/>
              </a:ext>
            </a:extLst>
          </p:cNvPr>
          <p:cNvSpPr>
            <a:spLocks noGrp="1"/>
          </p:cNvSpPr>
          <p:nvPr>
            <p:ph idx="1"/>
          </p:nvPr>
        </p:nvSpPr>
        <p:spPr>
          <a:xfrm>
            <a:off x="546653" y="1389097"/>
            <a:ext cx="5549348" cy="5103778"/>
          </a:xfrm>
        </p:spPr>
        <p:txBody>
          <a:bodyPr>
            <a:normAutofit lnSpcReduction="10000"/>
          </a:bodyPr>
          <a:lstStyle/>
          <a:p>
            <a:r>
              <a:rPr lang="en-IN" sz="2400" i="1" dirty="0"/>
              <a:t>Example using Functional Component</a:t>
            </a:r>
          </a:p>
          <a:p>
            <a:pPr marL="0" indent="0">
              <a:buNone/>
            </a:pPr>
            <a:r>
              <a:rPr lang="en-US" sz="2400" i="1" dirty="0"/>
              <a:t>We can add state to a component by calling </a:t>
            </a:r>
            <a:r>
              <a:rPr lang="en-US" sz="2400" i="1" dirty="0" err="1"/>
              <a:t>React’s</a:t>
            </a:r>
            <a:r>
              <a:rPr lang="en-US" sz="2400" i="1" dirty="0"/>
              <a:t> </a:t>
            </a:r>
            <a:r>
              <a:rPr lang="en-US" sz="2400" i="1" dirty="0" err="1"/>
              <a:t>useState</a:t>
            </a:r>
            <a:r>
              <a:rPr lang="en-US" sz="2400" i="1" dirty="0"/>
              <a:t> Hook. </a:t>
            </a:r>
          </a:p>
          <a:p>
            <a:pPr marL="0" indent="0">
              <a:buNone/>
            </a:pPr>
            <a:r>
              <a:rPr lang="en-US" sz="2400" i="1" dirty="0"/>
              <a:t>A Hook is a kind of function that lets you “hook into” React features. </a:t>
            </a:r>
          </a:p>
          <a:p>
            <a:pPr marL="0" indent="0">
              <a:buNone/>
            </a:pPr>
            <a:r>
              <a:rPr lang="en-US" sz="2400" i="1" dirty="0"/>
              <a:t>For example, </a:t>
            </a:r>
            <a:r>
              <a:rPr lang="en-US" sz="2400" i="1" dirty="0" err="1"/>
              <a:t>useState</a:t>
            </a:r>
            <a:r>
              <a:rPr lang="en-US" sz="2400" i="1" dirty="0"/>
              <a:t> is a Hook that lets you add state to function components.</a:t>
            </a:r>
          </a:p>
          <a:p>
            <a:pPr marL="0" indent="0">
              <a:buNone/>
            </a:pPr>
            <a:r>
              <a:rPr lang="en-US" sz="2400" i="1" dirty="0"/>
              <a:t>For reference :</a:t>
            </a:r>
          </a:p>
          <a:p>
            <a:pPr marL="0" indent="0">
              <a:buNone/>
            </a:pPr>
            <a:r>
              <a:rPr lang="en-US" sz="2400" i="1" dirty="0"/>
              <a:t>State.js</a:t>
            </a:r>
          </a:p>
          <a:p>
            <a:pPr marL="0" indent="0">
              <a:buNone/>
            </a:pPr>
            <a:endParaRPr lang="en-IN" sz="2400" i="1" dirty="0"/>
          </a:p>
          <a:p>
            <a:r>
              <a:rPr lang="en-IN" sz="2400" i="1" dirty="0"/>
              <a:t>Example using Class Component</a:t>
            </a:r>
          </a:p>
          <a:p>
            <a:pPr marL="0" indent="0">
              <a:buNone/>
            </a:pPr>
            <a:r>
              <a:rPr lang="en-US" sz="2400" i="1" dirty="0"/>
              <a:t>For reference :</a:t>
            </a:r>
          </a:p>
          <a:p>
            <a:pPr marL="0" indent="0">
              <a:buNone/>
            </a:pPr>
            <a:r>
              <a:rPr lang="en-US" sz="2400" i="1" dirty="0"/>
              <a:t>StateClassComponent.js</a:t>
            </a:r>
          </a:p>
          <a:p>
            <a:pPr marL="0" indent="0">
              <a:buNone/>
            </a:pPr>
            <a:endParaRPr lang="en-IN" sz="2400" i="1" dirty="0"/>
          </a:p>
          <a:p>
            <a:endParaRPr lang="en-IN" sz="2400" i="1" dirty="0"/>
          </a:p>
          <a:p>
            <a:pPr marL="0" indent="0">
              <a:buNone/>
            </a:pPr>
            <a:endParaRPr lang="en-US" sz="2400" i="1" dirty="0"/>
          </a:p>
          <a:p>
            <a:pPr marL="0" indent="0">
              <a:buNone/>
            </a:pPr>
            <a:endParaRPr lang="en-IN" sz="2400" i="1" dirty="0"/>
          </a:p>
        </p:txBody>
      </p:sp>
      <p:sp>
        <p:nvSpPr>
          <p:cNvPr id="6" name="Content Placeholder 2">
            <a:extLst>
              <a:ext uri="{FF2B5EF4-FFF2-40B4-BE49-F238E27FC236}">
                <a16:creationId xmlns:a16="http://schemas.microsoft.com/office/drawing/2014/main" id="{8228F33C-AD30-C8D2-DDE0-6CA90E6B11B5}"/>
              </a:ext>
            </a:extLst>
          </p:cNvPr>
          <p:cNvSpPr txBox="1">
            <a:spLocks/>
          </p:cNvSpPr>
          <p:nvPr/>
        </p:nvSpPr>
        <p:spPr>
          <a:xfrm>
            <a:off x="5970339" y="87993"/>
            <a:ext cx="5960918" cy="404974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1000" i="1" dirty="0"/>
              <a:t>import React, { </a:t>
            </a:r>
            <a:r>
              <a:rPr lang="en-IN" sz="1000" i="1" dirty="0" err="1"/>
              <a:t>useState</a:t>
            </a:r>
            <a:r>
              <a:rPr lang="en-IN" sz="1000" i="1" dirty="0"/>
              <a:t> } from "react";</a:t>
            </a:r>
          </a:p>
          <a:p>
            <a:pPr marL="0" indent="0">
              <a:buFont typeface="Arial" panose="020B0604020202020204" pitchFamily="34" charset="0"/>
              <a:buNone/>
            </a:pPr>
            <a:r>
              <a:rPr lang="en-IN" sz="1000" i="1" dirty="0"/>
              <a:t>import { Button, Text, View } from "react-native";</a:t>
            </a:r>
          </a:p>
          <a:p>
            <a:pPr marL="0" indent="0">
              <a:buFont typeface="Arial" panose="020B0604020202020204" pitchFamily="34" charset="0"/>
              <a:buNone/>
            </a:pPr>
            <a:r>
              <a:rPr lang="en-IN" sz="1000" i="1" dirty="0" err="1"/>
              <a:t>const</a:t>
            </a:r>
            <a:r>
              <a:rPr lang="en-IN" sz="1000" i="1" dirty="0"/>
              <a:t> Cat = (props) =&gt; {</a:t>
            </a:r>
          </a:p>
          <a:p>
            <a:pPr marL="0" indent="0">
              <a:buFont typeface="Arial" panose="020B0604020202020204" pitchFamily="34" charset="0"/>
              <a:buNone/>
            </a:pPr>
            <a:r>
              <a:rPr lang="en-IN" sz="1000" i="1" dirty="0"/>
              <a:t>  </a:t>
            </a:r>
            <a:r>
              <a:rPr lang="en-IN" sz="1000" i="1" dirty="0" err="1"/>
              <a:t>const</a:t>
            </a:r>
            <a:r>
              <a:rPr lang="en-IN" sz="1000" i="1" dirty="0"/>
              <a:t> [</a:t>
            </a:r>
            <a:r>
              <a:rPr lang="en-IN" sz="1000" i="1" dirty="0" err="1"/>
              <a:t>isHungry</a:t>
            </a:r>
            <a:r>
              <a:rPr lang="en-IN" sz="1000" i="1" dirty="0"/>
              <a:t>, </a:t>
            </a:r>
            <a:r>
              <a:rPr lang="en-IN" sz="1000" i="1" dirty="0" err="1"/>
              <a:t>setIsHungry</a:t>
            </a:r>
            <a:r>
              <a:rPr lang="en-IN" sz="1000" i="1" dirty="0"/>
              <a:t>] = </a:t>
            </a:r>
            <a:r>
              <a:rPr lang="en-IN" sz="1000" i="1" dirty="0" err="1"/>
              <a:t>useState</a:t>
            </a:r>
            <a:r>
              <a:rPr lang="en-IN" sz="1000" i="1" dirty="0"/>
              <a:t>(true);</a:t>
            </a:r>
          </a:p>
          <a:p>
            <a:pPr marL="0" indent="0">
              <a:buFont typeface="Arial" panose="020B0604020202020204" pitchFamily="34" charset="0"/>
              <a:buNone/>
            </a:pPr>
            <a:r>
              <a:rPr lang="en-IN" sz="1000" i="1" dirty="0"/>
              <a:t>  return (</a:t>
            </a:r>
          </a:p>
          <a:p>
            <a:pPr marL="0" indent="0">
              <a:buFont typeface="Arial" panose="020B0604020202020204" pitchFamily="34" charset="0"/>
              <a:buNone/>
            </a:pPr>
            <a:r>
              <a:rPr lang="en-IN" sz="1000" i="1" dirty="0"/>
              <a:t>    &lt;View&gt;</a:t>
            </a:r>
          </a:p>
          <a:p>
            <a:pPr marL="0" indent="0">
              <a:buFont typeface="Arial" panose="020B0604020202020204" pitchFamily="34" charset="0"/>
              <a:buNone/>
            </a:pPr>
            <a:r>
              <a:rPr lang="en-IN" sz="1000" i="1" dirty="0"/>
              <a:t>      &lt;Text&gt;</a:t>
            </a:r>
          </a:p>
          <a:p>
            <a:pPr marL="0" indent="0">
              <a:buFont typeface="Arial" panose="020B0604020202020204" pitchFamily="34" charset="0"/>
              <a:buNone/>
            </a:pPr>
            <a:r>
              <a:rPr lang="en-IN" sz="1000" i="1" dirty="0"/>
              <a:t>        I am {props.name}, and I am {</a:t>
            </a:r>
            <a:r>
              <a:rPr lang="en-IN" sz="1000" i="1" dirty="0" err="1"/>
              <a:t>isHungry</a:t>
            </a:r>
            <a:r>
              <a:rPr lang="en-IN" sz="1000" i="1" dirty="0"/>
              <a:t> ? "hungry" : "full"}!</a:t>
            </a:r>
          </a:p>
          <a:p>
            <a:pPr marL="0" indent="0">
              <a:buFont typeface="Arial" panose="020B0604020202020204" pitchFamily="34" charset="0"/>
              <a:buNone/>
            </a:pPr>
            <a:r>
              <a:rPr lang="en-IN" sz="1000" i="1" dirty="0"/>
              <a:t>      &lt;/Text&gt;</a:t>
            </a:r>
          </a:p>
          <a:p>
            <a:pPr marL="0" indent="0">
              <a:buFont typeface="Arial" panose="020B0604020202020204" pitchFamily="34" charset="0"/>
              <a:buNone/>
            </a:pPr>
            <a:r>
              <a:rPr lang="en-IN" sz="1000" i="1" dirty="0"/>
              <a:t>      &lt;Button</a:t>
            </a:r>
          </a:p>
          <a:p>
            <a:pPr marL="0" indent="0">
              <a:buFont typeface="Arial" panose="020B0604020202020204" pitchFamily="34" charset="0"/>
              <a:buNone/>
            </a:pPr>
            <a:r>
              <a:rPr lang="en-IN" sz="1000" i="1" dirty="0"/>
              <a:t>        </a:t>
            </a:r>
            <a:r>
              <a:rPr lang="en-IN" sz="1000" i="1" dirty="0" err="1"/>
              <a:t>onPress</a:t>
            </a:r>
            <a:r>
              <a:rPr lang="en-IN" sz="1000" i="1" dirty="0"/>
              <a:t>={() =&gt; {</a:t>
            </a:r>
          </a:p>
          <a:p>
            <a:pPr marL="0" indent="0">
              <a:buFont typeface="Arial" panose="020B0604020202020204" pitchFamily="34" charset="0"/>
              <a:buNone/>
            </a:pPr>
            <a:r>
              <a:rPr lang="en-IN" sz="1000" i="1" dirty="0"/>
              <a:t>          </a:t>
            </a:r>
            <a:r>
              <a:rPr lang="en-IN" sz="1000" i="1" dirty="0" err="1"/>
              <a:t>setIsHungry</a:t>
            </a:r>
            <a:r>
              <a:rPr lang="en-IN" sz="1000" i="1" dirty="0"/>
              <a:t>(false);</a:t>
            </a:r>
          </a:p>
          <a:p>
            <a:pPr marL="0" indent="0">
              <a:buFont typeface="Arial" panose="020B0604020202020204" pitchFamily="34" charset="0"/>
              <a:buNone/>
            </a:pPr>
            <a:r>
              <a:rPr lang="en-IN" sz="1000" i="1" dirty="0"/>
              <a:t>        }}</a:t>
            </a:r>
          </a:p>
          <a:p>
            <a:pPr marL="0" indent="0">
              <a:buFont typeface="Arial" panose="020B0604020202020204" pitchFamily="34" charset="0"/>
              <a:buNone/>
            </a:pPr>
            <a:r>
              <a:rPr lang="en-IN" sz="1000" i="1" dirty="0"/>
              <a:t>        disabled={!</a:t>
            </a:r>
            <a:r>
              <a:rPr lang="en-IN" sz="1000" i="1" dirty="0" err="1"/>
              <a:t>isHungry</a:t>
            </a:r>
            <a:r>
              <a:rPr lang="en-IN" sz="1000" i="1" dirty="0"/>
              <a:t>}</a:t>
            </a:r>
          </a:p>
          <a:p>
            <a:pPr marL="0" indent="0">
              <a:buFont typeface="Arial" panose="020B0604020202020204" pitchFamily="34" charset="0"/>
              <a:buNone/>
            </a:pPr>
            <a:r>
              <a:rPr lang="en-IN" sz="1000" i="1" dirty="0"/>
              <a:t>        title={</a:t>
            </a:r>
            <a:r>
              <a:rPr lang="en-IN" sz="1000" i="1" dirty="0" err="1"/>
              <a:t>isHungry</a:t>
            </a:r>
            <a:r>
              <a:rPr lang="en-IN" sz="1000" i="1" dirty="0"/>
              <a:t> ? "Pour me some milk, please!" : "Thank you!"}</a:t>
            </a:r>
          </a:p>
          <a:p>
            <a:pPr marL="0" indent="0">
              <a:buFont typeface="Arial" panose="020B0604020202020204" pitchFamily="34" charset="0"/>
              <a:buNone/>
            </a:pPr>
            <a:r>
              <a:rPr lang="en-IN" sz="1000" i="1" dirty="0"/>
              <a:t>      /&gt;</a:t>
            </a:r>
          </a:p>
          <a:p>
            <a:pPr marL="0" indent="0">
              <a:buFont typeface="Arial" panose="020B0604020202020204" pitchFamily="34" charset="0"/>
              <a:buNone/>
            </a:pPr>
            <a:r>
              <a:rPr lang="en-IN" sz="1000" i="1" dirty="0"/>
              <a:t>    &lt;/View&gt;</a:t>
            </a:r>
          </a:p>
          <a:p>
            <a:pPr marL="0" indent="0">
              <a:buFont typeface="Arial" panose="020B0604020202020204" pitchFamily="34" charset="0"/>
              <a:buNone/>
            </a:pPr>
            <a:r>
              <a:rPr lang="en-IN" sz="1000" i="1" dirty="0"/>
              <a:t>  );</a:t>
            </a:r>
          </a:p>
          <a:p>
            <a:pPr marL="0" indent="0">
              <a:buFont typeface="Arial" panose="020B0604020202020204" pitchFamily="34" charset="0"/>
              <a:buNone/>
            </a:pPr>
            <a:r>
              <a:rPr lang="en-IN" sz="1000" i="1" dirty="0"/>
              <a:t>}</a:t>
            </a:r>
          </a:p>
          <a:p>
            <a:pPr marL="0" indent="0">
              <a:buFont typeface="Arial" panose="020B0604020202020204" pitchFamily="34" charset="0"/>
              <a:buNone/>
            </a:pPr>
            <a:r>
              <a:rPr lang="en-US" sz="1000" i="1" dirty="0"/>
              <a:t>const Cafe = () =&gt; {</a:t>
            </a:r>
          </a:p>
          <a:p>
            <a:pPr marL="0" indent="0">
              <a:buFont typeface="Arial" panose="020B0604020202020204" pitchFamily="34" charset="0"/>
              <a:buNone/>
            </a:pPr>
            <a:r>
              <a:rPr lang="en-US" sz="1000" i="1" dirty="0"/>
              <a:t>  return (</a:t>
            </a:r>
          </a:p>
          <a:p>
            <a:pPr marL="0" indent="0">
              <a:buFont typeface="Arial" panose="020B0604020202020204" pitchFamily="34" charset="0"/>
              <a:buNone/>
            </a:pPr>
            <a:r>
              <a:rPr lang="en-US" sz="1000" i="1" dirty="0"/>
              <a:t>    &lt;&gt;</a:t>
            </a:r>
          </a:p>
          <a:p>
            <a:pPr marL="0" indent="0">
              <a:buFont typeface="Arial" panose="020B0604020202020204" pitchFamily="34" charset="0"/>
              <a:buNone/>
            </a:pPr>
            <a:r>
              <a:rPr lang="en-US" sz="1000" i="1" dirty="0"/>
              <a:t>      &lt;Cat name="</a:t>
            </a:r>
            <a:r>
              <a:rPr lang="en-US" sz="1000" i="1" dirty="0" err="1"/>
              <a:t>Munkustrap</a:t>
            </a:r>
            <a:r>
              <a:rPr lang="en-US" sz="1000" i="1" dirty="0"/>
              <a:t>" /&gt;</a:t>
            </a:r>
          </a:p>
          <a:p>
            <a:pPr marL="0" indent="0">
              <a:buFont typeface="Arial" panose="020B0604020202020204" pitchFamily="34" charset="0"/>
              <a:buNone/>
            </a:pPr>
            <a:r>
              <a:rPr lang="en-US" sz="1000" i="1" dirty="0"/>
              <a:t>      &lt;Cat name="Spot" /&gt;</a:t>
            </a:r>
          </a:p>
          <a:p>
            <a:pPr marL="0" indent="0">
              <a:buFont typeface="Arial" panose="020B0604020202020204" pitchFamily="34" charset="0"/>
              <a:buNone/>
            </a:pPr>
            <a:r>
              <a:rPr lang="en-US" sz="1000" i="1" dirty="0"/>
              <a:t>    &lt;/&gt;</a:t>
            </a:r>
          </a:p>
          <a:p>
            <a:pPr marL="0" indent="0">
              <a:buFont typeface="Arial" panose="020B0604020202020204" pitchFamily="34" charset="0"/>
              <a:buNone/>
            </a:pPr>
            <a:r>
              <a:rPr lang="en-US" sz="1000" i="1" dirty="0"/>
              <a:t>  );</a:t>
            </a:r>
          </a:p>
          <a:p>
            <a:pPr marL="0" indent="0">
              <a:buFont typeface="Arial" panose="020B0604020202020204" pitchFamily="34" charset="0"/>
              <a:buNone/>
            </a:pPr>
            <a:r>
              <a:rPr lang="en-US" sz="1000" i="1" dirty="0"/>
              <a:t>}</a:t>
            </a:r>
          </a:p>
          <a:p>
            <a:pPr marL="0" indent="0">
              <a:buFont typeface="Arial" panose="020B0604020202020204" pitchFamily="34" charset="0"/>
              <a:buNone/>
            </a:pPr>
            <a:r>
              <a:rPr lang="en-US" sz="1000" i="1" dirty="0"/>
              <a:t>export default Cafe;</a:t>
            </a:r>
            <a:endParaRPr lang="en-IN" sz="1000" i="1" dirty="0"/>
          </a:p>
        </p:txBody>
      </p:sp>
    </p:spTree>
    <p:extLst>
      <p:ext uri="{BB962C8B-B14F-4D97-AF65-F5344CB8AC3E}">
        <p14:creationId xmlns:p14="http://schemas.microsoft.com/office/powerpoint/2010/main" val="35021096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871D8-4993-0EF6-BE92-33D08404B385}"/>
              </a:ext>
            </a:extLst>
          </p:cNvPr>
          <p:cNvSpPr>
            <a:spLocks noGrp="1"/>
          </p:cNvSpPr>
          <p:nvPr>
            <p:ph type="title"/>
          </p:nvPr>
        </p:nvSpPr>
        <p:spPr/>
        <p:txBody>
          <a:bodyPr/>
          <a:lstStyle/>
          <a:p>
            <a:r>
              <a:rPr lang="en-IN" b="1" i="0" dirty="0">
                <a:solidFill>
                  <a:srgbClr val="1C1E21"/>
                </a:solidFill>
                <a:effectLst/>
                <a:latin typeface="Optimistic Display"/>
              </a:rPr>
              <a:t>Handling Text Input</a:t>
            </a:r>
            <a:endParaRPr lang="en-IN" dirty="0"/>
          </a:p>
        </p:txBody>
      </p:sp>
      <p:sp>
        <p:nvSpPr>
          <p:cNvPr id="3" name="Content Placeholder 2">
            <a:extLst>
              <a:ext uri="{FF2B5EF4-FFF2-40B4-BE49-F238E27FC236}">
                <a16:creationId xmlns:a16="http://schemas.microsoft.com/office/drawing/2014/main" id="{8B8C2184-D321-94C3-43BC-5D925F44780F}"/>
              </a:ext>
            </a:extLst>
          </p:cNvPr>
          <p:cNvSpPr>
            <a:spLocks noGrp="1"/>
          </p:cNvSpPr>
          <p:nvPr>
            <p:ph idx="1"/>
          </p:nvPr>
        </p:nvSpPr>
        <p:spPr/>
        <p:txBody>
          <a:bodyPr/>
          <a:lstStyle/>
          <a:p>
            <a:r>
              <a:rPr lang="en-US" b="1" dirty="0" err="1"/>
              <a:t>TextInput</a:t>
            </a:r>
            <a:r>
              <a:rPr lang="en-US" dirty="0"/>
              <a:t> is a Core Component that allows the user to enter text. </a:t>
            </a:r>
          </a:p>
          <a:p>
            <a:r>
              <a:rPr lang="en-US" dirty="0"/>
              <a:t>It has an </a:t>
            </a:r>
            <a:r>
              <a:rPr lang="en-US" b="1" dirty="0" err="1"/>
              <a:t>onChangeText</a:t>
            </a:r>
            <a:r>
              <a:rPr lang="en-US" dirty="0"/>
              <a:t> prop that takes a function to be called every time the text changed, and an </a:t>
            </a:r>
            <a:r>
              <a:rPr lang="en-US" b="1" dirty="0" err="1"/>
              <a:t>onSubmitEditing</a:t>
            </a:r>
            <a:r>
              <a:rPr lang="en-US" dirty="0"/>
              <a:t> prop that takes a function to be called when the text is submitted.</a:t>
            </a:r>
          </a:p>
          <a:p>
            <a:endParaRPr lang="en-US" dirty="0"/>
          </a:p>
          <a:p>
            <a:r>
              <a:rPr lang="en-US" dirty="0"/>
              <a:t>For example, let's say that as the user types</a:t>
            </a:r>
            <a:r>
              <a:rPr lang="en-US"/>
              <a:t>, you're </a:t>
            </a:r>
            <a:r>
              <a:rPr lang="en-US" dirty="0"/>
              <a:t>translating their words into a different language. </a:t>
            </a:r>
          </a:p>
          <a:p>
            <a:pPr marL="0" indent="0">
              <a:buNone/>
            </a:pPr>
            <a:r>
              <a:rPr lang="en-US" dirty="0"/>
              <a:t>   In this new language, every single word is written the same way: 🍕. </a:t>
            </a:r>
          </a:p>
          <a:p>
            <a:pPr marL="0" indent="0">
              <a:buNone/>
            </a:pPr>
            <a:r>
              <a:rPr lang="en-US" dirty="0"/>
              <a:t>   So the sentence "Hello there Bob" would be translated as "🍕 🍕 🍕".</a:t>
            </a:r>
            <a:endParaRPr lang="en-IN" dirty="0"/>
          </a:p>
        </p:txBody>
      </p:sp>
    </p:spTree>
    <p:extLst>
      <p:ext uri="{BB962C8B-B14F-4D97-AF65-F5344CB8AC3E}">
        <p14:creationId xmlns:p14="http://schemas.microsoft.com/office/powerpoint/2010/main" val="13486362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871D8-4993-0EF6-BE92-33D08404B385}"/>
              </a:ext>
            </a:extLst>
          </p:cNvPr>
          <p:cNvSpPr>
            <a:spLocks noGrp="1"/>
          </p:cNvSpPr>
          <p:nvPr>
            <p:ph type="title"/>
          </p:nvPr>
        </p:nvSpPr>
        <p:spPr/>
        <p:txBody>
          <a:bodyPr/>
          <a:lstStyle/>
          <a:p>
            <a:pPr algn="ctr"/>
            <a:r>
              <a:rPr lang="en-IN" b="1" i="0" dirty="0">
                <a:solidFill>
                  <a:srgbClr val="1C1E21"/>
                </a:solidFill>
                <a:effectLst/>
                <a:latin typeface="Optimistic Display"/>
              </a:rPr>
              <a:t>Handling Text Input - Example</a:t>
            </a:r>
            <a:endParaRPr lang="en-IN" dirty="0"/>
          </a:p>
        </p:txBody>
      </p:sp>
      <p:pic>
        <p:nvPicPr>
          <p:cNvPr id="5" name="Content Placeholder 4">
            <a:extLst>
              <a:ext uri="{FF2B5EF4-FFF2-40B4-BE49-F238E27FC236}">
                <a16:creationId xmlns:a16="http://schemas.microsoft.com/office/drawing/2014/main" id="{2BCC9592-4FFE-46D3-1542-E2B5BEC96ED1}"/>
              </a:ext>
            </a:extLst>
          </p:cNvPr>
          <p:cNvPicPr>
            <a:picLocks noGrp="1" noChangeAspect="1"/>
          </p:cNvPicPr>
          <p:nvPr>
            <p:ph idx="1"/>
          </p:nvPr>
        </p:nvPicPr>
        <p:blipFill>
          <a:blip r:embed="rId3"/>
          <a:stretch>
            <a:fillRect/>
          </a:stretch>
        </p:blipFill>
        <p:spPr>
          <a:xfrm>
            <a:off x="4086431" y="1252378"/>
            <a:ext cx="7667782" cy="5240497"/>
          </a:xfrm>
        </p:spPr>
      </p:pic>
      <p:sp>
        <p:nvSpPr>
          <p:cNvPr id="7" name="TextBox 6">
            <a:extLst>
              <a:ext uri="{FF2B5EF4-FFF2-40B4-BE49-F238E27FC236}">
                <a16:creationId xmlns:a16="http://schemas.microsoft.com/office/drawing/2014/main" id="{66FF7950-BF41-F3DA-CE46-5E3EFA4F139B}"/>
              </a:ext>
            </a:extLst>
          </p:cNvPr>
          <p:cNvSpPr txBox="1"/>
          <p:nvPr/>
        </p:nvSpPr>
        <p:spPr>
          <a:xfrm>
            <a:off x="838200" y="1690688"/>
            <a:ext cx="6096000" cy="369332"/>
          </a:xfrm>
          <a:prstGeom prst="rect">
            <a:avLst/>
          </a:prstGeom>
          <a:noFill/>
        </p:spPr>
        <p:txBody>
          <a:bodyPr wrap="square">
            <a:spAutoFit/>
          </a:bodyPr>
          <a:lstStyle/>
          <a:p>
            <a:r>
              <a:rPr lang="en-IN" b="1" dirty="0"/>
              <a:t>DEMO  - PizzaTranslator.js</a:t>
            </a:r>
          </a:p>
        </p:txBody>
      </p:sp>
    </p:spTree>
    <p:extLst>
      <p:ext uri="{BB962C8B-B14F-4D97-AF65-F5344CB8AC3E}">
        <p14:creationId xmlns:p14="http://schemas.microsoft.com/office/powerpoint/2010/main" val="20601321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5B902-15BC-331C-6676-CCDD321C76D9}"/>
              </a:ext>
            </a:extLst>
          </p:cNvPr>
          <p:cNvSpPr>
            <a:spLocks noGrp="1"/>
          </p:cNvSpPr>
          <p:nvPr>
            <p:ph type="title"/>
          </p:nvPr>
        </p:nvSpPr>
        <p:spPr/>
        <p:txBody>
          <a:bodyPr/>
          <a:lstStyle/>
          <a:p>
            <a:r>
              <a:rPr lang="en-IN" b="1" i="0" dirty="0">
                <a:solidFill>
                  <a:srgbClr val="1C1E21"/>
                </a:solidFill>
                <a:effectLst/>
                <a:latin typeface="Optimistic Display"/>
              </a:rPr>
              <a:t>Using a </a:t>
            </a:r>
            <a:r>
              <a:rPr lang="en-IN" b="1" i="0" dirty="0" err="1">
                <a:solidFill>
                  <a:srgbClr val="1C1E21"/>
                </a:solidFill>
                <a:effectLst/>
                <a:latin typeface="Optimistic Display"/>
              </a:rPr>
              <a:t>ScrollView</a:t>
            </a:r>
            <a:endParaRPr lang="en-IN" dirty="0"/>
          </a:p>
        </p:txBody>
      </p:sp>
      <p:sp>
        <p:nvSpPr>
          <p:cNvPr id="3" name="Content Placeholder 2">
            <a:extLst>
              <a:ext uri="{FF2B5EF4-FFF2-40B4-BE49-F238E27FC236}">
                <a16:creationId xmlns:a16="http://schemas.microsoft.com/office/drawing/2014/main" id="{A86BF90C-9B1C-DA5C-F88E-8F543DA2D8AD}"/>
              </a:ext>
            </a:extLst>
          </p:cNvPr>
          <p:cNvSpPr>
            <a:spLocks noGrp="1"/>
          </p:cNvSpPr>
          <p:nvPr>
            <p:ph idx="1"/>
          </p:nvPr>
        </p:nvSpPr>
        <p:spPr/>
        <p:txBody>
          <a:bodyPr/>
          <a:lstStyle/>
          <a:p>
            <a:r>
              <a:rPr lang="en-US" dirty="0"/>
              <a:t>The </a:t>
            </a:r>
            <a:r>
              <a:rPr lang="en-US" dirty="0" err="1"/>
              <a:t>ScrollView</a:t>
            </a:r>
            <a:r>
              <a:rPr lang="en-US" dirty="0"/>
              <a:t> is a generic scrolling container that can contain multiple components and views. </a:t>
            </a:r>
          </a:p>
          <a:p>
            <a:r>
              <a:rPr lang="en-US" dirty="0"/>
              <a:t>The scrollable items can be heterogeneous, </a:t>
            </a:r>
            <a:r>
              <a:rPr lang="en-US"/>
              <a:t>and you </a:t>
            </a:r>
            <a:r>
              <a:rPr lang="en-US" dirty="0"/>
              <a:t>can scroll both vertically and horizontally (by setting the horizontal property).</a:t>
            </a:r>
          </a:p>
          <a:p>
            <a:endParaRPr lang="en-US" dirty="0"/>
          </a:p>
          <a:p>
            <a:r>
              <a:rPr lang="en-US" dirty="0"/>
              <a:t>This example creates a vertical </a:t>
            </a:r>
            <a:r>
              <a:rPr lang="en-US" dirty="0" err="1"/>
              <a:t>ScrollView</a:t>
            </a:r>
            <a:r>
              <a:rPr lang="en-US" dirty="0"/>
              <a:t> with both images and text mixed together.</a:t>
            </a:r>
            <a:endParaRPr lang="en-IN" dirty="0"/>
          </a:p>
        </p:txBody>
      </p:sp>
    </p:spTree>
    <p:extLst>
      <p:ext uri="{BB962C8B-B14F-4D97-AF65-F5344CB8AC3E}">
        <p14:creationId xmlns:p14="http://schemas.microsoft.com/office/powerpoint/2010/main" val="27045998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5B902-15BC-331C-6676-CCDD321C76D9}"/>
              </a:ext>
            </a:extLst>
          </p:cNvPr>
          <p:cNvSpPr>
            <a:spLocks noGrp="1"/>
          </p:cNvSpPr>
          <p:nvPr>
            <p:ph type="title"/>
          </p:nvPr>
        </p:nvSpPr>
        <p:spPr/>
        <p:txBody>
          <a:bodyPr/>
          <a:lstStyle/>
          <a:p>
            <a:r>
              <a:rPr lang="en-IN" b="1" i="0" dirty="0">
                <a:solidFill>
                  <a:srgbClr val="1C1E21"/>
                </a:solidFill>
                <a:effectLst/>
                <a:latin typeface="Optimistic Display"/>
              </a:rPr>
              <a:t>Using a </a:t>
            </a:r>
            <a:r>
              <a:rPr lang="en-IN" b="1" i="0" dirty="0" err="1">
                <a:solidFill>
                  <a:srgbClr val="1C1E21"/>
                </a:solidFill>
                <a:effectLst/>
                <a:latin typeface="Optimistic Display"/>
              </a:rPr>
              <a:t>ScrollView</a:t>
            </a:r>
            <a:r>
              <a:rPr lang="en-IN" b="1" i="0" dirty="0">
                <a:solidFill>
                  <a:srgbClr val="1C1E21"/>
                </a:solidFill>
                <a:effectLst/>
                <a:latin typeface="Optimistic Display"/>
              </a:rPr>
              <a:t> - Example</a:t>
            </a:r>
            <a:endParaRPr lang="en-IN" dirty="0"/>
          </a:p>
        </p:txBody>
      </p:sp>
      <p:sp>
        <p:nvSpPr>
          <p:cNvPr id="3" name="Content Placeholder 2">
            <a:extLst>
              <a:ext uri="{FF2B5EF4-FFF2-40B4-BE49-F238E27FC236}">
                <a16:creationId xmlns:a16="http://schemas.microsoft.com/office/drawing/2014/main" id="{A86BF90C-9B1C-DA5C-F88E-8F543DA2D8AD}"/>
              </a:ext>
            </a:extLst>
          </p:cNvPr>
          <p:cNvSpPr>
            <a:spLocks noGrp="1"/>
          </p:cNvSpPr>
          <p:nvPr>
            <p:ph idx="1"/>
          </p:nvPr>
        </p:nvSpPr>
        <p:spPr/>
        <p:txBody>
          <a:bodyPr/>
          <a:lstStyle/>
          <a:p>
            <a:r>
              <a:rPr lang="en-IN" dirty="0"/>
              <a:t>Demo </a:t>
            </a:r>
          </a:p>
          <a:p>
            <a:pPr marL="0" indent="0">
              <a:buNone/>
            </a:pPr>
            <a:r>
              <a:rPr lang="en-IN" dirty="0"/>
              <a:t>ScrollViewApp.js</a:t>
            </a:r>
          </a:p>
        </p:txBody>
      </p:sp>
    </p:spTree>
    <p:extLst>
      <p:ext uri="{BB962C8B-B14F-4D97-AF65-F5344CB8AC3E}">
        <p14:creationId xmlns:p14="http://schemas.microsoft.com/office/powerpoint/2010/main" val="157294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B398-AC93-5DEB-6EBB-4854A6D4DF37}"/>
              </a:ext>
            </a:extLst>
          </p:cNvPr>
          <p:cNvSpPr>
            <a:spLocks noGrp="1"/>
          </p:cNvSpPr>
          <p:nvPr>
            <p:ph type="title"/>
          </p:nvPr>
        </p:nvSpPr>
        <p:spPr/>
        <p:txBody>
          <a:bodyPr/>
          <a:lstStyle/>
          <a:p>
            <a:r>
              <a:rPr lang="en-IN" dirty="0"/>
              <a:t>A word on hybrid mobile development</a:t>
            </a:r>
            <a:br>
              <a:rPr lang="en-IN" dirty="0"/>
            </a:br>
            <a:endParaRPr lang="en-IN" dirty="0"/>
          </a:p>
        </p:txBody>
      </p:sp>
      <p:sp>
        <p:nvSpPr>
          <p:cNvPr id="3" name="Content Placeholder 2">
            <a:extLst>
              <a:ext uri="{FF2B5EF4-FFF2-40B4-BE49-F238E27FC236}">
                <a16:creationId xmlns:a16="http://schemas.microsoft.com/office/drawing/2014/main" id="{542AAA6B-126A-35DB-6A01-92F891E41E3A}"/>
              </a:ext>
            </a:extLst>
          </p:cNvPr>
          <p:cNvSpPr>
            <a:spLocks noGrp="1"/>
          </p:cNvSpPr>
          <p:nvPr>
            <p:ph idx="1"/>
          </p:nvPr>
        </p:nvSpPr>
        <p:spPr/>
        <p:txBody>
          <a:bodyPr/>
          <a:lstStyle/>
          <a:p>
            <a:pPr algn="l" fontAlgn="base">
              <a:buFont typeface="Arial" panose="020B0604020202020204" pitchFamily="34" charset="0"/>
              <a:buChar char="•"/>
            </a:pPr>
            <a:r>
              <a:rPr lang="en-US" b="0" i="0" dirty="0">
                <a:solidFill>
                  <a:srgbClr val="51545C"/>
                </a:solidFill>
                <a:effectLst/>
                <a:latin typeface="Roboto" panose="02000000000000000000" pitchFamily="2" charset="0"/>
              </a:rPr>
              <a:t>Hybrid vs Native App: What’s the Difference</a:t>
            </a:r>
          </a:p>
          <a:p>
            <a:pPr algn="l" fontAlgn="base">
              <a:buFont typeface="Arial" panose="020B0604020202020204" pitchFamily="34" charset="0"/>
              <a:buChar char="•"/>
            </a:pPr>
            <a:r>
              <a:rPr lang="en-US" b="0" i="0" dirty="0">
                <a:solidFill>
                  <a:srgbClr val="51545C"/>
                </a:solidFill>
                <a:effectLst/>
                <a:latin typeface="Roboto" panose="02000000000000000000" pitchFamily="2" charset="0"/>
              </a:rPr>
              <a:t>What is Hybrid App Development?</a:t>
            </a:r>
          </a:p>
          <a:p>
            <a:pPr algn="l" fontAlgn="base">
              <a:buFont typeface="Arial" panose="020B0604020202020204" pitchFamily="34" charset="0"/>
              <a:buChar char="•"/>
            </a:pPr>
            <a:r>
              <a:rPr lang="en-US" b="0" i="0" dirty="0">
                <a:solidFill>
                  <a:srgbClr val="51545C"/>
                </a:solidFill>
                <a:effectLst/>
                <a:latin typeface="Roboto" panose="02000000000000000000" pitchFamily="2" charset="0"/>
              </a:rPr>
              <a:t>What Are Hybrid Apps?</a:t>
            </a:r>
          </a:p>
          <a:p>
            <a:pPr algn="l" fontAlgn="base">
              <a:buFont typeface="Arial" panose="020B0604020202020204" pitchFamily="34" charset="0"/>
              <a:buChar char="•"/>
            </a:pPr>
            <a:r>
              <a:rPr lang="en-US" b="0" i="0" dirty="0">
                <a:solidFill>
                  <a:srgbClr val="51545C"/>
                </a:solidFill>
                <a:effectLst/>
                <a:latin typeface="Roboto" panose="02000000000000000000" pitchFamily="2" charset="0"/>
              </a:rPr>
              <a:t>Why Choose Hybrid Mobile App Development?</a:t>
            </a:r>
          </a:p>
          <a:p>
            <a:pPr algn="l" fontAlgn="base">
              <a:buFont typeface="Arial" panose="020B0604020202020204" pitchFamily="34" charset="0"/>
              <a:buChar char="•"/>
            </a:pPr>
            <a:r>
              <a:rPr lang="en-US" b="0" i="0" dirty="0">
                <a:solidFill>
                  <a:srgbClr val="51545C"/>
                </a:solidFill>
                <a:effectLst/>
                <a:latin typeface="Roboto" panose="02000000000000000000" pitchFamily="2" charset="0"/>
              </a:rPr>
              <a:t>Key Benefits of Hybrid App Development</a:t>
            </a:r>
          </a:p>
          <a:p>
            <a:pPr algn="l" fontAlgn="base">
              <a:buFont typeface="Arial" panose="020B0604020202020204" pitchFamily="34" charset="0"/>
              <a:buChar char="•"/>
            </a:pPr>
            <a:r>
              <a:rPr lang="en-US" b="0" i="0" dirty="0">
                <a:solidFill>
                  <a:srgbClr val="51545C"/>
                </a:solidFill>
                <a:effectLst/>
                <a:latin typeface="Roboto" panose="02000000000000000000" pitchFamily="2" charset="0"/>
              </a:rPr>
              <a:t>What are The Most Popular Hybrid Mobile App Development Frameworks?</a:t>
            </a:r>
          </a:p>
          <a:p>
            <a:pPr marL="0" indent="0">
              <a:buNone/>
            </a:pPr>
            <a:endParaRPr lang="en-IN" dirty="0"/>
          </a:p>
        </p:txBody>
      </p:sp>
    </p:spTree>
    <p:extLst>
      <p:ext uri="{BB962C8B-B14F-4D97-AF65-F5344CB8AC3E}">
        <p14:creationId xmlns:p14="http://schemas.microsoft.com/office/powerpoint/2010/main" val="10300265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4995C-2BB5-4B7F-1068-204181FA7654}"/>
              </a:ext>
            </a:extLst>
          </p:cNvPr>
          <p:cNvSpPr>
            <a:spLocks noGrp="1"/>
          </p:cNvSpPr>
          <p:nvPr>
            <p:ph type="title"/>
          </p:nvPr>
        </p:nvSpPr>
        <p:spPr/>
        <p:txBody>
          <a:bodyPr/>
          <a:lstStyle/>
          <a:p>
            <a:r>
              <a:rPr lang="en-IN" b="1" i="0" dirty="0">
                <a:solidFill>
                  <a:srgbClr val="1C1E21"/>
                </a:solidFill>
                <a:effectLst/>
                <a:latin typeface="Optimistic Display"/>
              </a:rPr>
              <a:t>Using a </a:t>
            </a:r>
            <a:r>
              <a:rPr lang="en-IN" b="1" i="0" dirty="0" err="1">
                <a:solidFill>
                  <a:srgbClr val="1C1E21"/>
                </a:solidFill>
                <a:effectLst/>
                <a:latin typeface="Optimistic Display"/>
              </a:rPr>
              <a:t>ScrollView</a:t>
            </a:r>
            <a:endParaRPr lang="en-IN" dirty="0"/>
          </a:p>
        </p:txBody>
      </p:sp>
      <p:sp>
        <p:nvSpPr>
          <p:cNvPr id="3" name="Content Placeholder 2">
            <a:extLst>
              <a:ext uri="{FF2B5EF4-FFF2-40B4-BE49-F238E27FC236}">
                <a16:creationId xmlns:a16="http://schemas.microsoft.com/office/drawing/2014/main" id="{6F354AD9-1A72-00C7-F512-343A977517DA}"/>
              </a:ext>
            </a:extLst>
          </p:cNvPr>
          <p:cNvSpPr>
            <a:spLocks noGrp="1"/>
          </p:cNvSpPr>
          <p:nvPr>
            <p:ph idx="1"/>
          </p:nvPr>
        </p:nvSpPr>
        <p:spPr/>
        <p:txBody>
          <a:bodyPr>
            <a:normAutofit fontScale="85000" lnSpcReduction="10000"/>
          </a:bodyPr>
          <a:lstStyle/>
          <a:p>
            <a:r>
              <a:rPr lang="en-US" dirty="0" err="1"/>
              <a:t>ScrollViews</a:t>
            </a:r>
            <a:r>
              <a:rPr lang="en-US" dirty="0"/>
              <a:t> can be configured to allow paging through views using swiping gestures by using the </a:t>
            </a:r>
            <a:r>
              <a:rPr lang="en-US" dirty="0" err="1"/>
              <a:t>pagingEnabled</a:t>
            </a:r>
            <a:r>
              <a:rPr lang="en-US" dirty="0"/>
              <a:t> props. Swiping horizontally between views can also be implemented on Android using the </a:t>
            </a:r>
            <a:r>
              <a:rPr lang="en-US" dirty="0" err="1"/>
              <a:t>ViewPager</a:t>
            </a:r>
            <a:r>
              <a:rPr lang="en-US" dirty="0"/>
              <a:t> component.</a:t>
            </a:r>
          </a:p>
          <a:p>
            <a:endParaRPr lang="en-US" dirty="0"/>
          </a:p>
          <a:p>
            <a:r>
              <a:rPr lang="en-US" dirty="0"/>
              <a:t>On iOS a </a:t>
            </a:r>
            <a:r>
              <a:rPr lang="en-US" dirty="0" err="1"/>
              <a:t>ScrollView</a:t>
            </a:r>
            <a:r>
              <a:rPr lang="en-US" dirty="0"/>
              <a:t> with a single item can be used to allow the user to zoom content. Set up the </a:t>
            </a:r>
            <a:r>
              <a:rPr lang="en-US" dirty="0" err="1"/>
              <a:t>maximumZoomScale</a:t>
            </a:r>
            <a:r>
              <a:rPr lang="en-US" dirty="0"/>
              <a:t> and </a:t>
            </a:r>
            <a:r>
              <a:rPr lang="en-US" dirty="0" err="1"/>
              <a:t>minimumZoomScale</a:t>
            </a:r>
            <a:r>
              <a:rPr lang="en-US" dirty="0"/>
              <a:t> props </a:t>
            </a:r>
            <a:r>
              <a:rPr lang="en-US"/>
              <a:t>and your </a:t>
            </a:r>
            <a:r>
              <a:rPr lang="en-US" dirty="0"/>
              <a:t>user will be able to use pinch and expand gestures to zoom in and out.</a:t>
            </a:r>
          </a:p>
          <a:p>
            <a:endParaRPr lang="en-US" dirty="0"/>
          </a:p>
          <a:p>
            <a:r>
              <a:rPr lang="en-US" dirty="0"/>
              <a:t>The </a:t>
            </a:r>
            <a:r>
              <a:rPr lang="en-US" dirty="0" err="1"/>
              <a:t>ScrollView</a:t>
            </a:r>
            <a:r>
              <a:rPr lang="en-US" dirty="0"/>
              <a:t> works best to present a small number of things of a limited size. All the elements and views of a </a:t>
            </a:r>
            <a:r>
              <a:rPr lang="en-US" dirty="0" err="1"/>
              <a:t>ScrollView</a:t>
            </a:r>
            <a:r>
              <a:rPr lang="en-US" dirty="0"/>
              <a:t> are rendered, even if they are not currently shown on the screen. </a:t>
            </a:r>
            <a:r>
              <a:rPr lang="en-US"/>
              <a:t>If you </a:t>
            </a:r>
            <a:r>
              <a:rPr lang="en-US" dirty="0"/>
              <a:t>have a long list of items which cannot fit on the screen</a:t>
            </a:r>
            <a:r>
              <a:rPr lang="en-US"/>
              <a:t>, you </a:t>
            </a:r>
            <a:r>
              <a:rPr lang="en-US" dirty="0"/>
              <a:t>should use a </a:t>
            </a:r>
            <a:r>
              <a:rPr lang="en-US" dirty="0" err="1"/>
              <a:t>FlatList</a:t>
            </a:r>
            <a:r>
              <a:rPr lang="en-US" dirty="0"/>
              <a:t> instead. So let's learn about list views next.</a:t>
            </a:r>
            <a:endParaRPr lang="en-IN" dirty="0"/>
          </a:p>
        </p:txBody>
      </p:sp>
    </p:spTree>
    <p:extLst>
      <p:ext uri="{BB962C8B-B14F-4D97-AF65-F5344CB8AC3E}">
        <p14:creationId xmlns:p14="http://schemas.microsoft.com/office/powerpoint/2010/main" val="23852068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4995C-2BB5-4B7F-1068-204181FA7654}"/>
              </a:ext>
            </a:extLst>
          </p:cNvPr>
          <p:cNvSpPr>
            <a:spLocks noGrp="1"/>
          </p:cNvSpPr>
          <p:nvPr>
            <p:ph type="title"/>
          </p:nvPr>
        </p:nvSpPr>
        <p:spPr/>
        <p:txBody>
          <a:bodyPr/>
          <a:lstStyle/>
          <a:p>
            <a:r>
              <a:rPr lang="en-IN" b="1" i="0" dirty="0">
                <a:solidFill>
                  <a:srgbClr val="1C1E21"/>
                </a:solidFill>
                <a:effectLst/>
                <a:latin typeface="Optimistic Display"/>
              </a:rPr>
              <a:t>Using List Views</a:t>
            </a:r>
            <a:endParaRPr lang="en-IN" dirty="0"/>
          </a:p>
        </p:txBody>
      </p:sp>
      <p:sp>
        <p:nvSpPr>
          <p:cNvPr id="3" name="Content Placeholder 2">
            <a:extLst>
              <a:ext uri="{FF2B5EF4-FFF2-40B4-BE49-F238E27FC236}">
                <a16:creationId xmlns:a16="http://schemas.microsoft.com/office/drawing/2014/main" id="{6F354AD9-1A72-00C7-F512-343A977517DA}"/>
              </a:ext>
            </a:extLst>
          </p:cNvPr>
          <p:cNvSpPr>
            <a:spLocks noGrp="1"/>
          </p:cNvSpPr>
          <p:nvPr>
            <p:ph idx="1"/>
          </p:nvPr>
        </p:nvSpPr>
        <p:spPr/>
        <p:txBody>
          <a:bodyPr>
            <a:normAutofit fontScale="77500" lnSpcReduction="20000"/>
          </a:bodyPr>
          <a:lstStyle/>
          <a:p>
            <a:r>
              <a:rPr lang="en-US" dirty="0"/>
              <a:t>React Native provides a suite of components for presenting lists of data. Generally</a:t>
            </a:r>
            <a:r>
              <a:rPr lang="en-US"/>
              <a:t>, you'll </a:t>
            </a:r>
            <a:r>
              <a:rPr lang="en-US" dirty="0"/>
              <a:t>want to use either </a:t>
            </a:r>
            <a:r>
              <a:rPr lang="en-US" b="1" dirty="0" err="1"/>
              <a:t>FlatList</a:t>
            </a:r>
            <a:r>
              <a:rPr lang="en-US" dirty="0"/>
              <a:t> or </a:t>
            </a:r>
            <a:r>
              <a:rPr lang="en-US" b="1" dirty="0" err="1"/>
              <a:t>SectionList</a:t>
            </a:r>
            <a:r>
              <a:rPr lang="en-US" dirty="0"/>
              <a:t>.</a:t>
            </a:r>
          </a:p>
          <a:p>
            <a:r>
              <a:rPr lang="en-US" b="0" i="0" dirty="0">
                <a:solidFill>
                  <a:srgbClr val="1C1E21"/>
                </a:solidFill>
                <a:effectLst/>
                <a:latin typeface="Optimistic Display"/>
              </a:rPr>
              <a:t>One of the most common uses for a list view is displaying data </a:t>
            </a:r>
            <a:r>
              <a:rPr lang="en-US" b="0" i="0">
                <a:solidFill>
                  <a:srgbClr val="1C1E21"/>
                </a:solidFill>
                <a:effectLst/>
                <a:latin typeface="Optimistic Display"/>
              </a:rPr>
              <a:t>that you </a:t>
            </a:r>
            <a:r>
              <a:rPr lang="en-US" b="0" i="0" dirty="0">
                <a:solidFill>
                  <a:srgbClr val="1C1E21"/>
                </a:solidFill>
                <a:effectLst/>
                <a:latin typeface="Optimistic Display"/>
              </a:rPr>
              <a:t>fetch from a server.</a:t>
            </a:r>
          </a:p>
          <a:p>
            <a:pPr marL="0" indent="0">
              <a:buNone/>
            </a:pPr>
            <a:endParaRPr lang="en-US" dirty="0"/>
          </a:p>
          <a:p>
            <a:r>
              <a:rPr lang="en-US" dirty="0"/>
              <a:t>The </a:t>
            </a:r>
            <a:r>
              <a:rPr lang="en-US" b="1" dirty="0" err="1"/>
              <a:t>FlatList</a:t>
            </a:r>
            <a:r>
              <a:rPr lang="en-US" dirty="0"/>
              <a:t> component displays a scrolling list of changing, but similarly structured, data. </a:t>
            </a:r>
          </a:p>
          <a:p>
            <a:r>
              <a:rPr lang="en-US" b="1" dirty="0" err="1"/>
              <a:t>FlatList</a:t>
            </a:r>
            <a:r>
              <a:rPr lang="en-US" dirty="0"/>
              <a:t> works well for long lists of data, where the number of items might change over time. </a:t>
            </a:r>
          </a:p>
          <a:p>
            <a:r>
              <a:rPr lang="en-US" dirty="0"/>
              <a:t>Unlike the more generic </a:t>
            </a:r>
            <a:r>
              <a:rPr lang="en-US" b="1" dirty="0" err="1"/>
              <a:t>ScrollView</a:t>
            </a:r>
            <a:r>
              <a:rPr lang="en-US" dirty="0"/>
              <a:t>, the </a:t>
            </a:r>
            <a:r>
              <a:rPr lang="en-US" b="1" dirty="0" err="1"/>
              <a:t>FlatList</a:t>
            </a:r>
            <a:r>
              <a:rPr lang="en-US" dirty="0"/>
              <a:t> only renders elements that are currently showing on the screen, not all the elements at once.</a:t>
            </a:r>
          </a:p>
          <a:p>
            <a:endParaRPr lang="en-US" dirty="0"/>
          </a:p>
          <a:p>
            <a:r>
              <a:rPr lang="en-US" dirty="0"/>
              <a:t>The </a:t>
            </a:r>
            <a:r>
              <a:rPr lang="en-US" b="1" dirty="0" err="1"/>
              <a:t>FlatList</a:t>
            </a:r>
            <a:r>
              <a:rPr lang="en-US" dirty="0"/>
              <a:t> component requires two props:</a:t>
            </a:r>
          </a:p>
          <a:p>
            <a:pPr lvl="1"/>
            <a:r>
              <a:rPr lang="en-US" b="1" dirty="0"/>
              <a:t>data</a:t>
            </a:r>
            <a:r>
              <a:rPr lang="en-US" dirty="0"/>
              <a:t> is the source of information for the list. </a:t>
            </a:r>
          </a:p>
          <a:p>
            <a:pPr lvl="1"/>
            <a:r>
              <a:rPr lang="en-US" b="1" dirty="0" err="1"/>
              <a:t>renderItem</a:t>
            </a:r>
            <a:r>
              <a:rPr lang="en-US" dirty="0"/>
              <a:t> takes one item from the source and returns a formatted component to render.</a:t>
            </a:r>
            <a:endParaRPr lang="en-IN" dirty="0"/>
          </a:p>
        </p:txBody>
      </p:sp>
    </p:spTree>
    <p:extLst>
      <p:ext uri="{BB962C8B-B14F-4D97-AF65-F5344CB8AC3E}">
        <p14:creationId xmlns:p14="http://schemas.microsoft.com/office/powerpoint/2010/main" val="34824290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4995C-2BB5-4B7F-1068-204181FA7654}"/>
              </a:ext>
            </a:extLst>
          </p:cNvPr>
          <p:cNvSpPr>
            <a:spLocks noGrp="1"/>
          </p:cNvSpPr>
          <p:nvPr>
            <p:ph type="title"/>
          </p:nvPr>
        </p:nvSpPr>
        <p:spPr/>
        <p:txBody>
          <a:bodyPr/>
          <a:lstStyle/>
          <a:p>
            <a:r>
              <a:rPr lang="en-IN" b="1" i="0" dirty="0">
                <a:solidFill>
                  <a:srgbClr val="1C1E21"/>
                </a:solidFill>
                <a:effectLst/>
                <a:latin typeface="Optimistic Display"/>
              </a:rPr>
              <a:t>Using List Views – Flat List example</a:t>
            </a:r>
            <a:endParaRPr lang="en-IN" dirty="0"/>
          </a:p>
        </p:txBody>
      </p:sp>
      <p:sp>
        <p:nvSpPr>
          <p:cNvPr id="3" name="Content Placeholder 2">
            <a:extLst>
              <a:ext uri="{FF2B5EF4-FFF2-40B4-BE49-F238E27FC236}">
                <a16:creationId xmlns:a16="http://schemas.microsoft.com/office/drawing/2014/main" id="{6F354AD9-1A72-00C7-F512-343A977517DA}"/>
              </a:ext>
            </a:extLst>
          </p:cNvPr>
          <p:cNvSpPr>
            <a:spLocks noGrp="1"/>
          </p:cNvSpPr>
          <p:nvPr>
            <p:ph idx="1"/>
          </p:nvPr>
        </p:nvSpPr>
        <p:spPr/>
        <p:txBody>
          <a:bodyPr>
            <a:normAutofit/>
          </a:bodyPr>
          <a:lstStyle/>
          <a:p>
            <a:pPr marL="0" indent="0">
              <a:buNone/>
            </a:pPr>
            <a:r>
              <a:rPr lang="en-US" dirty="0"/>
              <a:t>This example creates a basic </a:t>
            </a:r>
            <a:r>
              <a:rPr lang="en-US" b="1" dirty="0" err="1"/>
              <a:t>FlatList</a:t>
            </a:r>
            <a:r>
              <a:rPr lang="en-US" dirty="0"/>
              <a:t> of hardcoded data. </a:t>
            </a:r>
          </a:p>
          <a:p>
            <a:pPr marL="0" indent="0">
              <a:buNone/>
            </a:pPr>
            <a:r>
              <a:rPr lang="en-US" dirty="0"/>
              <a:t>Each item in the data props is rendered as a Text component. </a:t>
            </a:r>
          </a:p>
          <a:p>
            <a:pPr marL="0" indent="0">
              <a:buNone/>
            </a:pPr>
            <a:r>
              <a:rPr lang="en-US" dirty="0"/>
              <a:t>The </a:t>
            </a:r>
            <a:r>
              <a:rPr lang="en-US" b="1" dirty="0" err="1"/>
              <a:t>FlatListBasics</a:t>
            </a:r>
            <a:r>
              <a:rPr lang="en-US" dirty="0"/>
              <a:t> component then renders the </a:t>
            </a:r>
            <a:r>
              <a:rPr lang="en-US" b="1" dirty="0" err="1"/>
              <a:t>FlatList</a:t>
            </a:r>
            <a:r>
              <a:rPr lang="en-US" dirty="0"/>
              <a:t> and all </a:t>
            </a:r>
            <a:r>
              <a:rPr lang="en-US" b="1" dirty="0"/>
              <a:t>Text</a:t>
            </a:r>
            <a:r>
              <a:rPr lang="en-US" dirty="0"/>
              <a:t> components.</a:t>
            </a:r>
          </a:p>
          <a:p>
            <a:pPr marL="0" indent="0">
              <a:buNone/>
            </a:pPr>
            <a:endParaRPr lang="en-US" dirty="0"/>
          </a:p>
          <a:p>
            <a:pPr marL="0" indent="0">
              <a:buNone/>
            </a:pPr>
            <a:endParaRPr lang="en-US" dirty="0"/>
          </a:p>
          <a:p>
            <a:pPr marL="0" indent="0">
              <a:buNone/>
            </a:pPr>
            <a:r>
              <a:rPr lang="en-US" dirty="0"/>
              <a:t>DEMO  - FlatListBasics.js</a:t>
            </a:r>
            <a:endParaRPr lang="en-IN" dirty="0"/>
          </a:p>
        </p:txBody>
      </p:sp>
    </p:spTree>
    <p:extLst>
      <p:ext uri="{BB962C8B-B14F-4D97-AF65-F5344CB8AC3E}">
        <p14:creationId xmlns:p14="http://schemas.microsoft.com/office/powerpoint/2010/main" val="16589885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4995C-2BB5-4B7F-1068-204181FA7654}"/>
              </a:ext>
            </a:extLst>
          </p:cNvPr>
          <p:cNvSpPr>
            <a:spLocks noGrp="1"/>
          </p:cNvSpPr>
          <p:nvPr>
            <p:ph type="title"/>
          </p:nvPr>
        </p:nvSpPr>
        <p:spPr/>
        <p:txBody>
          <a:bodyPr/>
          <a:lstStyle/>
          <a:p>
            <a:r>
              <a:rPr lang="en-IN" b="1" i="0" dirty="0">
                <a:solidFill>
                  <a:srgbClr val="1C1E21"/>
                </a:solidFill>
                <a:effectLst/>
                <a:latin typeface="Optimistic Display"/>
              </a:rPr>
              <a:t>Using List Views – </a:t>
            </a:r>
            <a:r>
              <a:rPr lang="en-IN" b="1" dirty="0">
                <a:solidFill>
                  <a:srgbClr val="1C1E21"/>
                </a:solidFill>
                <a:latin typeface="Optimistic Display"/>
              </a:rPr>
              <a:t>Section</a:t>
            </a:r>
            <a:r>
              <a:rPr lang="en-IN" b="1" i="0" dirty="0">
                <a:solidFill>
                  <a:srgbClr val="1C1E21"/>
                </a:solidFill>
                <a:effectLst/>
                <a:latin typeface="Optimistic Display"/>
              </a:rPr>
              <a:t> List example</a:t>
            </a:r>
            <a:endParaRPr lang="en-IN" dirty="0"/>
          </a:p>
        </p:txBody>
      </p:sp>
      <p:sp>
        <p:nvSpPr>
          <p:cNvPr id="3" name="Content Placeholder 2">
            <a:extLst>
              <a:ext uri="{FF2B5EF4-FFF2-40B4-BE49-F238E27FC236}">
                <a16:creationId xmlns:a16="http://schemas.microsoft.com/office/drawing/2014/main" id="{6F354AD9-1A72-00C7-F512-343A977517DA}"/>
              </a:ext>
            </a:extLst>
          </p:cNvPr>
          <p:cNvSpPr>
            <a:spLocks noGrp="1"/>
          </p:cNvSpPr>
          <p:nvPr>
            <p:ph idx="1"/>
          </p:nvPr>
        </p:nvSpPr>
        <p:spPr/>
        <p:txBody>
          <a:bodyPr>
            <a:normAutofit/>
          </a:bodyPr>
          <a:lstStyle/>
          <a:p>
            <a:pPr marL="0" indent="0">
              <a:buNone/>
            </a:pPr>
            <a:endParaRPr lang="en-US" dirty="0"/>
          </a:p>
          <a:p>
            <a:pPr marL="0" indent="0">
              <a:buNone/>
            </a:pPr>
            <a:r>
              <a:rPr lang="en-US"/>
              <a:t>If you </a:t>
            </a:r>
            <a:r>
              <a:rPr lang="en-US" dirty="0"/>
              <a:t>want to render a set of data broken into logical sections, maybe with section headers, similar to </a:t>
            </a:r>
            <a:r>
              <a:rPr lang="en-US" b="1" dirty="0" err="1"/>
              <a:t>UITableViews</a:t>
            </a:r>
            <a:r>
              <a:rPr lang="en-US" dirty="0"/>
              <a:t> on iOS, then a </a:t>
            </a:r>
            <a:r>
              <a:rPr lang="en-US" b="1" dirty="0" err="1"/>
              <a:t>SectionList</a:t>
            </a:r>
            <a:r>
              <a:rPr lang="en-US" dirty="0"/>
              <a:t> is the way to go.</a:t>
            </a:r>
          </a:p>
          <a:p>
            <a:pPr marL="0" indent="0">
              <a:buNone/>
            </a:pPr>
            <a:endParaRPr lang="en-US" dirty="0"/>
          </a:p>
          <a:p>
            <a:pPr marL="0" indent="0">
              <a:buNone/>
            </a:pPr>
            <a:r>
              <a:rPr lang="en-US" dirty="0"/>
              <a:t>DEMO  - SectionListBasics.js</a:t>
            </a:r>
            <a:endParaRPr lang="en-IN" dirty="0"/>
          </a:p>
        </p:txBody>
      </p:sp>
    </p:spTree>
    <p:extLst>
      <p:ext uri="{BB962C8B-B14F-4D97-AF65-F5344CB8AC3E}">
        <p14:creationId xmlns:p14="http://schemas.microsoft.com/office/powerpoint/2010/main" val="30290008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436DD-ED5A-5D97-994D-BBEEDC2BB627}"/>
              </a:ext>
            </a:extLst>
          </p:cNvPr>
          <p:cNvSpPr>
            <a:spLocks noGrp="1"/>
          </p:cNvSpPr>
          <p:nvPr>
            <p:ph type="title"/>
          </p:nvPr>
        </p:nvSpPr>
        <p:spPr/>
        <p:txBody>
          <a:bodyPr/>
          <a:lstStyle/>
          <a:p>
            <a:r>
              <a:rPr lang="en-IN" dirty="0"/>
              <a:t>References		</a:t>
            </a:r>
          </a:p>
        </p:txBody>
      </p:sp>
      <p:sp>
        <p:nvSpPr>
          <p:cNvPr id="3" name="Content Placeholder 2">
            <a:extLst>
              <a:ext uri="{FF2B5EF4-FFF2-40B4-BE49-F238E27FC236}">
                <a16:creationId xmlns:a16="http://schemas.microsoft.com/office/drawing/2014/main" id="{D6629058-E30E-59F5-699C-25EDC0D1BA3A}"/>
              </a:ext>
            </a:extLst>
          </p:cNvPr>
          <p:cNvSpPr>
            <a:spLocks noGrp="1"/>
          </p:cNvSpPr>
          <p:nvPr>
            <p:ph idx="1"/>
          </p:nvPr>
        </p:nvSpPr>
        <p:spPr/>
        <p:txBody>
          <a:bodyPr/>
          <a:lstStyle/>
          <a:p>
            <a:r>
              <a:rPr lang="en-IN" dirty="0">
                <a:hlinkClick r:id="rId2"/>
              </a:rPr>
              <a:t>https://www.rishabhsoft.com/blog/hybrid-mobile-app-development</a:t>
            </a:r>
            <a:endParaRPr lang="en-IN" dirty="0"/>
          </a:p>
          <a:p>
            <a:r>
              <a:rPr lang="en-IN" dirty="0"/>
              <a:t>https://reactnative.dev/docs/getting-started</a:t>
            </a:r>
          </a:p>
        </p:txBody>
      </p:sp>
    </p:spTree>
    <p:extLst>
      <p:ext uri="{BB962C8B-B14F-4D97-AF65-F5344CB8AC3E}">
        <p14:creationId xmlns:p14="http://schemas.microsoft.com/office/powerpoint/2010/main" val="3294417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2D0D6-1D61-5163-6750-A056F39BC9C1}"/>
              </a:ext>
            </a:extLst>
          </p:cNvPr>
          <p:cNvSpPr>
            <a:spLocks noGrp="1"/>
          </p:cNvSpPr>
          <p:nvPr>
            <p:ph type="title"/>
          </p:nvPr>
        </p:nvSpPr>
        <p:spPr/>
        <p:txBody>
          <a:bodyPr>
            <a:normAutofit fontScale="90000"/>
          </a:bodyPr>
          <a:lstStyle/>
          <a:p>
            <a:r>
              <a:rPr lang="en-US" b="0" i="0" dirty="0">
                <a:solidFill>
                  <a:srgbClr val="51545C"/>
                </a:solidFill>
                <a:effectLst/>
                <a:latin typeface="Roboto" panose="02000000000000000000" pitchFamily="2" charset="0"/>
              </a:rPr>
              <a:t>Hybrid vs Native App: What’s the Difference</a:t>
            </a:r>
            <a:br>
              <a:rPr lang="en-US" b="0" i="0" dirty="0">
                <a:solidFill>
                  <a:srgbClr val="51545C"/>
                </a:solidFill>
                <a:effectLst/>
                <a:latin typeface="Roboto" panose="02000000000000000000" pitchFamily="2" charset="0"/>
              </a:rPr>
            </a:br>
            <a:endParaRPr lang="en-IN" dirty="0"/>
          </a:p>
        </p:txBody>
      </p:sp>
      <p:pic>
        <p:nvPicPr>
          <p:cNvPr id="9" name="Picture 8">
            <a:extLst>
              <a:ext uri="{FF2B5EF4-FFF2-40B4-BE49-F238E27FC236}">
                <a16:creationId xmlns:a16="http://schemas.microsoft.com/office/drawing/2014/main" id="{5ADF5AD3-98E8-6F14-DAA0-FDFEF7931C90}"/>
              </a:ext>
            </a:extLst>
          </p:cNvPr>
          <p:cNvPicPr>
            <a:picLocks noChangeAspect="1"/>
          </p:cNvPicPr>
          <p:nvPr/>
        </p:nvPicPr>
        <p:blipFill>
          <a:blip r:embed="rId2"/>
          <a:stretch>
            <a:fillRect/>
          </a:stretch>
        </p:blipFill>
        <p:spPr>
          <a:xfrm>
            <a:off x="432823" y="2043405"/>
            <a:ext cx="11603121" cy="2950282"/>
          </a:xfrm>
          <a:prstGeom prst="rect">
            <a:avLst/>
          </a:prstGeom>
        </p:spPr>
      </p:pic>
    </p:spTree>
    <p:extLst>
      <p:ext uri="{BB962C8B-B14F-4D97-AF65-F5344CB8AC3E}">
        <p14:creationId xmlns:p14="http://schemas.microsoft.com/office/powerpoint/2010/main" val="2988144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ED350-7F9D-7830-48DC-18678E0285D6}"/>
              </a:ext>
            </a:extLst>
          </p:cNvPr>
          <p:cNvSpPr>
            <a:spLocks noGrp="1"/>
          </p:cNvSpPr>
          <p:nvPr>
            <p:ph type="title"/>
          </p:nvPr>
        </p:nvSpPr>
        <p:spPr/>
        <p:txBody>
          <a:bodyPr/>
          <a:lstStyle/>
          <a:p>
            <a:r>
              <a:rPr lang="en-US" b="0" i="0" dirty="0">
                <a:solidFill>
                  <a:srgbClr val="51545C"/>
                </a:solidFill>
                <a:effectLst/>
                <a:latin typeface="Roboto" panose="02000000000000000000" pitchFamily="2" charset="0"/>
              </a:rPr>
              <a:t>What is Hybrid App Development?</a:t>
            </a:r>
            <a:br>
              <a:rPr lang="en-US" b="0" i="0" dirty="0">
                <a:solidFill>
                  <a:srgbClr val="51545C"/>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1EC2A929-1453-D4B6-A07B-6FAE6C7D4D9F}"/>
              </a:ext>
            </a:extLst>
          </p:cNvPr>
          <p:cNvSpPr>
            <a:spLocks noGrp="1"/>
          </p:cNvSpPr>
          <p:nvPr>
            <p:ph idx="1"/>
          </p:nvPr>
        </p:nvSpPr>
        <p:spPr/>
        <p:txBody>
          <a:bodyPr>
            <a:normAutofit/>
          </a:bodyPr>
          <a:lstStyle/>
          <a:p>
            <a:pPr algn="l" fontAlgn="base"/>
            <a:r>
              <a:rPr lang="en-US" b="0" i="0" dirty="0">
                <a:solidFill>
                  <a:srgbClr val="51545C"/>
                </a:solidFill>
                <a:effectLst/>
                <a:latin typeface="Roboto" panose="02000000000000000000" pitchFamily="2" charset="0"/>
              </a:rPr>
              <a:t>Creating a single mobile application that is compatible with various operating systems – Android and iOS.</a:t>
            </a:r>
          </a:p>
          <a:p>
            <a:pPr algn="l" fontAlgn="base"/>
            <a:r>
              <a:rPr lang="en-US" b="0" i="0" dirty="0">
                <a:solidFill>
                  <a:srgbClr val="51545C"/>
                </a:solidFill>
                <a:effectLst/>
                <a:latin typeface="Roboto" panose="02000000000000000000" pitchFamily="2" charset="0"/>
              </a:rPr>
              <a:t>Write the code once, run everywhere to build an app. </a:t>
            </a:r>
          </a:p>
          <a:p>
            <a:pPr algn="l" fontAlgn="base"/>
            <a:r>
              <a:rPr lang="en-US" b="0" i="0" dirty="0">
                <a:solidFill>
                  <a:srgbClr val="51545C"/>
                </a:solidFill>
                <a:effectLst/>
                <a:latin typeface="Roboto" panose="02000000000000000000" pitchFamily="2" charset="0"/>
              </a:rPr>
              <a:t>Leverages different plugins to enable unrestrained access to the features of the mobile device. </a:t>
            </a:r>
          </a:p>
          <a:p>
            <a:pPr algn="l" fontAlgn="base"/>
            <a:r>
              <a:rPr lang="en-US" b="0" i="0" dirty="0">
                <a:solidFill>
                  <a:srgbClr val="51545C"/>
                </a:solidFill>
                <a:effectLst/>
                <a:latin typeface="Roboto" panose="02000000000000000000" pitchFamily="2" charset="0"/>
              </a:rPr>
              <a:t>Web technologies like HTML5, CSS and JavaScript are the core of these apps while deploying a native container. </a:t>
            </a:r>
          </a:p>
          <a:p>
            <a:pPr algn="l" fontAlgn="base"/>
            <a:r>
              <a:rPr lang="en-US" b="0" i="0" dirty="0">
                <a:solidFill>
                  <a:srgbClr val="51545C"/>
                </a:solidFill>
                <a:effectLst/>
                <a:latin typeface="Roboto" panose="02000000000000000000" pitchFamily="2" charset="0"/>
              </a:rPr>
              <a:t>Some popular  apps- Twitter, Instagram, Uber, Gmail, and more.</a:t>
            </a:r>
          </a:p>
          <a:p>
            <a:endParaRPr lang="en-IN" dirty="0"/>
          </a:p>
        </p:txBody>
      </p:sp>
    </p:spTree>
    <p:extLst>
      <p:ext uri="{BB962C8B-B14F-4D97-AF65-F5344CB8AC3E}">
        <p14:creationId xmlns:p14="http://schemas.microsoft.com/office/powerpoint/2010/main" val="2790947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E3C44-B7B0-5E69-F532-3916AE5DB0A3}"/>
              </a:ext>
            </a:extLst>
          </p:cNvPr>
          <p:cNvSpPr>
            <a:spLocks noGrp="1"/>
          </p:cNvSpPr>
          <p:nvPr>
            <p:ph type="title"/>
          </p:nvPr>
        </p:nvSpPr>
        <p:spPr/>
        <p:txBody>
          <a:bodyPr/>
          <a:lstStyle/>
          <a:p>
            <a:r>
              <a:rPr lang="en-US" b="0" i="0" dirty="0">
                <a:solidFill>
                  <a:srgbClr val="51545C"/>
                </a:solidFill>
                <a:effectLst/>
                <a:latin typeface="Roboto" panose="02000000000000000000" pitchFamily="2" charset="0"/>
              </a:rPr>
              <a:t>What Are Hybrid Apps?</a:t>
            </a:r>
            <a:br>
              <a:rPr lang="en-US" b="0" i="0" dirty="0">
                <a:solidFill>
                  <a:srgbClr val="51545C"/>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2440E9E7-FB19-2914-FA82-9E1D149F2EC3}"/>
              </a:ext>
            </a:extLst>
          </p:cNvPr>
          <p:cNvSpPr>
            <a:spLocks noGrp="1"/>
          </p:cNvSpPr>
          <p:nvPr>
            <p:ph idx="1"/>
          </p:nvPr>
        </p:nvSpPr>
        <p:spPr/>
        <p:txBody>
          <a:bodyPr/>
          <a:lstStyle/>
          <a:p>
            <a:pPr marL="0" indent="0">
              <a:buNone/>
            </a:pPr>
            <a:r>
              <a:rPr lang="en-US" dirty="0"/>
              <a:t>It is a software application that combines elements of both native apps and web applications. </a:t>
            </a:r>
          </a:p>
          <a:p>
            <a:pPr marL="0" indent="0">
              <a:buNone/>
            </a:pPr>
            <a:r>
              <a:rPr lang="en-US" dirty="0"/>
              <a:t>They are primarily web applications in a native app environment that connect with the mobile platform capabilities embedded in the app.</a:t>
            </a:r>
            <a:endParaRPr lang="en-IN" dirty="0"/>
          </a:p>
        </p:txBody>
      </p:sp>
    </p:spTree>
    <p:extLst>
      <p:ext uri="{BB962C8B-B14F-4D97-AF65-F5344CB8AC3E}">
        <p14:creationId xmlns:p14="http://schemas.microsoft.com/office/powerpoint/2010/main" val="1567241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77425-58B9-FFA8-0087-083528E78F83}"/>
              </a:ext>
            </a:extLst>
          </p:cNvPr>
          <p:cNvSpPr>
            <a:spLocks noGrp="1"/>
          </p:cNvSpPr>
          <p:nvPr>
            <p:ph type="title"/>
          </p:nvPr>
        </p:nvSpPr>
        <p:spPr/>
        <p:txBody>
          <a:bodyPr>
            <a:normAutofit fontScale="90000"/>
          </a:bodyPr>
          <a:lstStyle/>
          <a:p>
            <a:r>
              <a:rPr lang="en-US" b="0" i="0" dirty="0">
                <a:solidFill>
                  <a:srgbClr val="51545C"/>
                </a:solidFill>
                <a:effectLst/>
                <a:latin typeface="Roboto" panose="02000000000000000000" pitchFamily="2" charset="0"/>
              </a:rPr>
              <a:t>Why Choose Hybrid Mobile App Development?</a:t>
            </a:r>
            <a:br>
              <a:rPr lang="en-US" b="0" i="0" dirty="0">
                <a:solidFill>
                  <a:srgbClr val="51545C"/>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2BA6C2EF-0991-D0B2-7F70-CA4FDD7E6FA9}"/>
              </a:ext>
            </a:extLst>
          </p:cNvPr>
          <p:cNvSpPr>
            <a:spLocks noGrp="1"/>
          </p:cNvSpPr>
          <p:nvPr>
            <p:ph idx="1"/>
          </p:nvPr>
        </p:nvSpPr>
        <p:spPr/>
        <p:txBody>
          <a:bodyPr/>
          <a:lstStyle/>
          <a:p>
            <a:r>
              <a:rPr lang="en-US" dirty="0"/>
              <a:t>Hybrid apps use shared code to deploy across multiple platforms – Android and iOS. </a:t>
            </a:r>
          </a:p>
          <a:p>
            <a:r>
              <a:rPr lang="en-US" dirty="0"/>
              <a:t>It offers a perfect blend of both native and web features. </a:t>
            </a:r>
          </a:p>
          <a:p>
            <a:r>
              <a:rPr lang="en-US" dirty="0"/>
              <a:t>It provides a unique avenue for enterprises looking for an app that works on various devices to expand their business operations. </a:t>
            </a:r>
          </a:p>
          <a:p>
            <a:r>
              <a:rPr lang="en-US" dirty="0"/>
              <a:t>It lets you engage customers irrespective of the platform they use. Whether you want an app to entice, be a game, or take photos, these types of apps offer tons of excellent options to leap into the mobility world.</a:t>
            </a:r>
            <a:endParaRPr lang="en-IN" dirty="0"/>
          </a:p>
        </p:txBody>
      </p:sp>
    </p:spTree>
    <p:extLst>
      <p:ext uri="{BB962C8B-B14F-4D97-AF65-F5344CB8AC3E}">
        <p14:creationId xmlns:p14="http://schemas.microsoft.com/office/powerpoint/2010/main" val="1307104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FC7CA-A9C3-A9B8-98CE-CF338702941D}"/>
              </a:ext>
            </a:extLst>
          </p:cNvPr>
          <p:cNvSpPr>
            <a:spLocks noGrp="1"/>
          </p:cNvSpPr>
          <p:nvPr>
            <p:ph type="title"/>
          </p:nvPr>
        </p:nvSpPr>
        <p:spPr/>
        <p:txBody>
          <a:bodyPr/>
          <a:lstStyle/>
          <a:p>
            <a:r>
              <a:rPr lang="en-US" b="0" i="0" dirty="0">
                <a:solidFill>
                  <a:srgbClr val="51545C"/>
                </a:solidFill>
                <a:effectLst/>
                <a:latin typeface="Roboto" panose="02000000000000000000" pitchFamily="2" charset="0"/>
              </a:rPr>
              <a:t>Key Benefits of Hybrid App Development</a:t>
            </a:r>
            <a:endParaRPr lang="en-IN" dirty="0"/>
          </a:p>
        </p:txBody>
      </p:sp>
      <p:pic>
        <p:nvPicPr>
          <p:cNvPr id="1026" name="Picture 2">
            <a:extLst>
              <a:ext uri="{FF2B5EF4-FFF2-40B4-BE49-F238E27FC236}">
                <a16:creationId xmlns:a16="http://schemas.microsoft.com/office/drawing/2014/main" id="{4F7AE75A-F605-9654-801B-9B640C24A3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8937" y="1690688"/>
            <a:ext cx="9660857" cy="4504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15628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TotalTime>
  <Words>5371</Words>
  <Application>Microsoft Office PowerPoint</Application>
  <PresentationFormat>Widescreen</PresentationFormat>
  <Paragraphs>475</Paragraphs>
  <Slides>44</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Calibri Light</vt:lpstr>
      <vt:lpstr>Optimistic Display</vt:lpstr>
      <vt:lpstr>Roboto</vt:lpstr>
      <vt:lpstr>Office Theme</vt:lpstr>
      <vt:lpstr>React Native</vt:lpstr>
      <vt:lpstr>Agenda</vt:lpstr>
      <vt:lpstr>Let’s know each other</vt:lpstr>
      <vt:lpstr>A word on hybrid mobile development </vt:lpstr>
      <vt:lpstr>Hybrid vs Native App: What’s the Difference </vt:lpstr>
      <vt:lpstr>What is Hybrid App Development? </vt:lpstr>
      <vt:lpstr>What Are Hybrid Apps? </vt:lpstr>
      <vt:lpstr>Why Choose Hybrid Mobile App Development? </vt:lpstr>
      <vt:lpstr>Key Benefits of Hybrid App Development</vt:lpstr>
      <vt:lpstr>What are The Most Popular Hybrid Mobile App Development Frameworks? </vt:lpstr>
      <vt:lpstr>Introduction to React Native</vt:lpstr>
      <vt:lpstr>Advantages</vt:lpstr>
      <vt:lpstr>Disadvantages</vt:lpstr>
      <vt:lpstr>Setting up the development environment</vt:lpstr>
      <vt:lpstr>Create first react native project</vt:lpstr>
      <vt:lpstr>Setup</vt:lpstr>
      <vt:lpstr>Hello World Example</vt:lpstr>
      <vt:lpstr>Core Components and Native Components </vt:lpstr>
      <vt:lpstr>Views and mobile development</vt:lpstr>
      <vt:lpstr>Native Components </vt:lpstr>
      <vt:lpstr>Core Components </vt:lpstr>
      <vt:lpstr>Core Components </vt:lpstr>
      <vt:lpstr>React Fundamentals</vt:lpstr>
      <vt:lpstr>Your first component</vt:lpstr>
      <vt:lpstr>JSX</vt:lpstr>
      <vt:lpstr>JSX - example</vt:lpstr>
      <vt:lpstr>JSX  - example</vt:lpstr>
      <vt:lpstr>Custom Components</vt:lpstr>
      <vt:lpstr>Custom Components - example</vt:lpstr>
      <vt:lpstr>Props</vt:lpstr>
      <vt:lpstr>Props</vt:lpstr>
      <vt:lpstr>Note</vt:lpstr>
      <vt:lpstr>State</vt:lpstr>
      <vt:lpstr>State</vt:lpstr>
      <vt:lpstr>State</vt:lpstr>
      <vt:lpstr>Handling Text Input</vt:lpstr>
      <vt:lpstr>Handling Text Input - Example</vt:lpstr>
      <vt:lpstr>Using a ScrollView</vt:lpstr>
      <vt:lpstr>Using a ScrollView - Example</vt:lpstr>
      <vt:lpstr>Using a ScrollView</vt:lpstr>
      <vt:lpstr>Using List Views</vt:lpstr>
      <vt:lpstr>Using List Views – Flat List example</vt:lpstr>
      <vt:lpstr>Using List Views – Section List example</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Native</dc:title>
  <dc:creator>Prabhat Shahi</dc:creator>
  <cp:lastModifiedBy>Prabhat Shahi</cp:lastModifiedBy>
  <cp:revision>18</cp:revision>
  <dcterms:created xsi:type="dcterms:W3CDTF">2022-11-23T16:13:12Z</dcterms:created>
  <dcterms:modified xsi:type="dcterms:W3CDTF">2022-11-24T03:22:17Z</dcterms:modified>
</cp:coreProperties>
</file>