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D1175-9098-4FAA-8D8B-A23A581B516C}" type="datetimeFigureOut">
              <a:rPr lang="en-IN" smtClean="0"/>
              <a:t>28-11-2022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6E1A2-196C-48CB-A2E6-B0CE305E08CF}" type="slidenum">
              <a:rPr lang="en-IN" smtClean="0"/>
              <a:t>‹#›</a:t>
            </a:fld>
            <a:endParaRPr lang="en-IN"/>
          </a:p>
        </p:txBody>
      </p:sp>
    </p:spTree>
    <p:extLst>
      <p:ext uri="{BB962C8B-B14F-4D97-AF65-F5344CB8AC3E}">
        <p14:creationId xmlns:p14="http://schemas.microsoft.com/office/powerpoint/2010/main" val="242405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actnative.dev/docs/text"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reactnative.dev/docs/height-and-width"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actnative.dev/docs/flexbo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Optimistic Display"/>
              </a:rPr>
              <a:t>One common pattern is to make your component accept a style prop which in turn is used to style subcomponents. You can use this to make styles "cascade" the way they do in CSS.</a:t>
            </a:r>
          </a:p>
          <a:p>
            <a:pPr algn="l"/>
            <a:r>
              <a:rPr lang="en-US" b="0" i="0" dirty="0">
                <a:solidFill>
                  <a:srgbClr val="1C1E21"/>
                </a:solidFill>
                <a:effectLst/>
                <a:latin typeface="Optimistic Display"/>
              </a:rPr>
              <a:t>There are a lot more ways to customize the text style. </a:t>
            </a:r>
          </a:p>
          <a:p>
            <a:pPr algn="l"/>
            <a:r>
              <a:rPr lang="en-US" b="0" i="0" dirty="0">
                <a:solidFill>
                  <a:srgbClr val="1C1E21"/>
                </a:solidFill>
                <a:effectLst/>
                <a:latin typeface="Optimistic Display"/>
              </a:rPr>
              <a:t>Check out the </a:t>
            </a:r>
            <a:r>
              <a:rPr lang="en-US" b="0" i="0" dirty="0">
                <a:solidFill>
                  <a:srgbClr val="1C1E21"/>
                </a:solidFill>
                <a:effectLst/>
                <a:latin typeface="Optimistic Display"/>
                <a:hlinkClick r:id="rId3"/>
              </a:rPr>
              <a:t>Text component reference</a:t>
            </a:r>
            <a:r>
              <a:rPr lang="en-US" b="0" i="0" dirty="0">
                <a:solidFill>
                  <a:srgbClr val="1C1E21"/>
                </a:solidFill>
                <a:effectLst/>
                <a:latin typeface="Optimistic Display"/>
              </a:rPr>
              <a:t> for a complete list.</a:t>
            </a:r>
          </a:p>
          <a:p>
            <a:pPr algn="l"/>
            <a:r>
              <a:rPr lang="en-US" b="0" i="0" dirty="0">
                <a:solidFill>
                  <a:srgbClr val="1C1E21"/>
                </a:solidFill>
                <a:effectLst/>
                <a:latin typeface="Optimistic Display"/>
              </a:rPr>
              <a:t>Now you can make your text beautiful. </a:t>
            </a:r>
          </a:p>
          <a:p>
            <a:pPr algn="l"/>
            <a:r>
              <a:rPr lang="en-US" b="0" i="0" dirty="0">
                <a:solidFill>
                  <a:srgbClr val="1C1E21"/>
                </a:solidFill>
                <a:effectLst/>
                <a:latin typeface="Optimistic Display"/>
              </a:rPr>
              <a:t>The next step in becoming a style expert is to </a:t>
            </a:r>
            <a:r>
              <a:rPr lang="en-US" b="0" i="0" dirty="0">
                <a:solidFill>
                  <a:srgbClr val="1C1E21"/>
                </a:solidFill>
                <a:effectLst/>
                <a:latin typeface="Optimistic Display"/>
                <a:hlinkClick r:id="rId4"/>
              </a:rPr>
              <a:t>learn how to control component size</a:t>
            </a:r>
            <a:r>
              <a:rPr lang="en-US" b="0" i="0" dirty="0">
                <a:solidFill>
                  <a:srgbClr val="1C1E21"/>
                </a:solidFill>
                <a:effectLst/>
                <a:latin typeface="Optimistic Display"/>
              </a:rPr>
              <a:t>.</a:t>
            </a:r>
          </a:p>
          <a:p>
            <a:endParaRPr lang="en-IN" dirty="0"/>
          </a:p>
        </p:txBody>
      </p:sp>
      <p:sp>
        <p:nvSpPr>
          <p:cNvPr id="4" name="Slide Number Placeholder 3"/>
          <p:cNvSpPr>
            <a:spLocks noGrp="1"/>
          </p:cNvSpPr>
          <p:nvPr>
            <p:ph type="sldNum" sz="quarter" idx="5"/>
          </p:nvPr>
        </p:nvSpPr>
        <p:spPr/>
        <p:txBody>
          <a:bodyPr/>
          <a:lstStyle/>
          <a:p>
            <a:fld id="{FDB6E1A2-196C-48CB-A2E6-B0CE305E08CF}" type="slidenum">
              <a:rPr lang="en-IN" smtClean="0"/>
              <a:t>2</a:t>
            </a:fld>
            <a:endParaRPr lang="en-IN"/>
          </a:p>
        </p:txBody>
      </p:sp>
    </p:spTree>
    <p:extLst>
      <p:ext uri="{BB962C8B-B14F-4D97-AF65-F5344CB8AC3E}">
        <p14:creationId xmlns:p14="http://schemas.microsoft.com/office/powerpoint/2010/main" val="100722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Setting dimensions this way is common for components whose size should always be fixed to a number of points and not calculated based on screen size.</a:t>
            </a:r>
            <a:endParaRPr lang="en-IN" dirty="0"/>
          </a:p>
        </p:txBody>
      </p:sp>
      <p:sp>
        <p:nvSpPr>
          <p:cNvPr id="4" name="Slide Number Placeholder 3"/>
          <p:cNvSpPr>
            <a:spLocks noGrp="1"/>
          </p:cNvSpPr>
          <p:nvPr>
            <p:ph type="sldNum" sz="quarter" idx="5"/>
          </p:nvPr>
        </p:nvSpPr>
        <p:spPr/>
        <p:txBody>
          <a:bodyPr/>
          <a:lstStyle/>
          <a:p>
            <a:fld id="{FDB6E1A2-196C-48CB-A2E6-B0CE305E08CF}" type="slidenum">
              <a:rPr lang="en-IN" smtClean="0"/>
              <a:t>3</a:t>
            </a:fld>
            <a:endParaRPr lang="en-IN"/>
          </a:p>
        </p:txBody>
      </p:sp>
    </p:spTree>
    <p:extLst>
      <p:ext uri="{BB962C8B-B14F-4D97-AF65-F5344CB8AC3E}">
        <p14:creationId xmlns:p14="http://schemas.microsoft.com/office/powerpoint/2010/main" val="422764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Optimistic Display"/>
              </a:rPr>
              <a:t>After you can control a component's size, the next step is to </a:t>
            </a:r>
            <a:r>
              <a:rPr lang="en-US" b="0" i="0" dirty="0">
                <a:effectLst/>
                <a:latin typeface="Optimistic Display"/>
                <a:hlinkClick r:id="rId3"/>
              </a:rPr>
              <a:t>learn how to lay it out on the screen</a:t>
            </a:r>
            <a:r>
              <a:rPr lang="en-US" b="0" i="0" dirty="0">
                <a:solidFill>
                  <a:srgbClr val="1C1E21"/>
                </a:solidFill>
                <a:effectLst/>
                <a:latin typeface="Optimistic Display"/>
              </a:rPr>
              <a:t>.</a:t>
            </a:r>
            <a:endParaRPr lang="en-IN" dirty="0"/>
          </a:p>
        </p:txBody>
      </p:sp>
      <p:sp>
        <p:nvSpPr>
          <p:cNvPr id="4" name="Slide Number Placeholder 3"/>
          <p:cNvSpPr>
            <a:spLocks noGrp="1"/>
          </p:cNvSpPr>
          <p:nvPr>
            <p:ph type="sldNum" sz="quarter" idx="5"/>
          </p:nvPr>
        </p:nvSpPr>
        <p:spPr/>
        <p:txBody>
          <a:bodyPr/>
          <a:lstStyle/>
          <a:p>
            <a:fld id="{FDB6E1A2-196C-48CB-A2E6-B0CE305E08CF}" type="slidenum">
              <a:rPr lang="en-IN" smtClean="0"/>
              <a:t>4</a:t>
            </a:fld>
            <a:endParaRPr lang="en-IN"/>
          </a:p>
        </p:txBody>
      </p:sp>
    </p:spTree>
    <p:extLst>
      <p:ext uri="{BB962C8B-B14F-4D97-AF65-F5344CB8AC3E}">
        <p14:creationId xmlns:p14="http://schemas.microsoft.com/office/powerpoint/2010/main" val="77778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B6E1A2-196C-48CB-A2E6-B0CE305E08CF}" type="slidenum">
              <a:rPr lang="en-IN" smtClean="0"/>
              <a:t>5</a:t>
            </a:fld>
            <a:endParaRPr lang="en-IN"/>
          </a:p>
        </p:txBody>
      </p:sp>
    </p:spTree>
    <p:extLst>
      <p:ext uri="{BB962C8B-B14F-4D97-AF65-F5344CB8AC3E}">
        <p14:creationId xmlns:p14="http://schemas.microsoft.com/office/powerpoint/2010/main" val="3421354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3800"/>
                </a:solidFill>
                <a:effectLst/>
                <a:latin typeface="Optimistic Display"/>
              </a:rPr>
              <a:t>Flexbox works the same way in React Native as it does in CSS on the web, with a few exceptions. The defaults are different, with </a:t>
            </a:r>
            <a:r>
              <a:rPr lang="en-US" dirty="0" err="1"/>
              <a:t>flexDirection</a:t>
            </a:r>
            <a:r>
              <a:rPr lang="en-US" b="0" i="0" dirty="0">
                <a:solidFill>
                  <a:srgbClr val="4D3800"/>
                </a:solidFill>
                <a:effectLst/>
                <a:latin typeface="Optimistic Display"/>
              </a:rPr>
              <a:t> defaulting to </a:t>
            </a:r>
            <a:r>
              <a:rPr lang="en-US" dirty="0"/>
              <a:t>column</a:t>
            </a:r>
            <a:r>
              <a:rPr lang="en-US" b="0" i="0" dirty="0">
                <a:solidFill>
                  <a:srgbClr val="4D3800"/>
                </a:solidFill>
                <a:effectLst/>
                <a:latin typeface="Optimistic Display"/>
              </a:rPr>
              <a:t> instead of </a:t>
            </a:r>
            <a:r>
              <a:rPr lang="en-US" dirty="0"/>
              <a:t>row</a:t>
            </a:r>
            <a:r>
              <a:rPr lang="en-US" b="0" i="0" dirty="0">
                <a:solidFill>
                  <a:srgbClr val="4D3800"/>
                </a:solidFill>
                <a:effectLst/>
                <a:latin typeface="Optimistic Display"/>
              </a:rPr>
              <a:t>, </a:t>
            </a:r>
            <a:r>
              <a:rPr lang="en-US" dirty="0" err="1"/>
              <a:t>alignContent</a:t>
            </a:r>
            <a:r>
              <a:rPr lang="en-US" b="0" i="0" dirty="0">
                <a:solidFill>
                  <a:srgbClr val="4D3800"/>
                </a:solidFill>
                <a:effectLst/>
                <a:latin typeface="Optimistic Display"/>
              </a:rPr>
              <a:t> defaulting to </a:t>
            </a:r>
            <a:r>
              <a:rPr lang="en-US" dirty="0"/>
              <a:t>flex-start</a:t>
            </a:r>
            <a:r>
              <a:rPr lang="en-US" b="0" i="0" dirty="0">
                <a:solidFill>
                  <a:srgbClr val="4D3800"/>
                </a:solidFill>
                <a:effectLst/>
                <a:latin typeface="Optimistic Display"/>
              </a:rPr>
              <a:t> instead of </a:t>
            </a:r>
            <a:r>
              <a:rPr lang="en-US" dirty="0"/>
              <a:t>stretch</a:t>
            </a:r>
            <a:r>
              <a:rPr lang="en-US" b="0" i="0" dirty="0">
                <a:solidFill>
                  <a:srgbClr val="4D3800"/>
                </a:solidFill>
                <a:effectLst/>
                <a:latin typeface="Optimistic Display"/>
              </a:rPr>
              <a:t>, </a:t>
            </a:r>
            <a:r>
              <a:rPr lang="en-US" dirty="0" err="1"/>
              <a:t>flexShrink</a:t>
            </a:r>
            <a:r>
              <a:rPr lang="en-US" b="0" i="0" dirty="0">
                <a:solidFill>
                  <a:srgbClr val="4D3800"/>
                </a:solidFill>
                <a:effectLst/>
                <a:latin typeface="Optimistic Display"/>
              </a:rPr>
              <a:t> defaulting to </a:t>
            </a:r>
            <a:r>
              <a:rPr lang="en-US" dirty="0"/>
              <a:t>0</a:t>
            </a:r>
            <a:r>
              <a:rPr lang="en-US" b="0" i="0" dirty="0">
                <a:solidFill>
                  <a:srgbClr val="4D3800"/>
                </a:solidFill>
                <a:effectLst/>
                <a:latin typeface="Optimistic Display"/>
              </a:rPr>
              <a:t> instead of </a:t>
            </a:r>
            <a:r>
              <a:rPr lang="en-US" dirty="0"/>
              <a:t>1</a:t>
            </a:r>
            <a:r>
              <a:rPr lang="en-US" b="0" i="0" dirty="0">
                <a:solidFill>
                  <a:srgbClr val="4D3800"/>
                </a:solidFill>
                <a:effectLst/>
                <a:latin typeface="Optimistic Display"/>
              </a:rPr>
              <a:t>, the </a:t>
            </a:r>
            <a:r>
              <a:rPr lang="en-US" dirty="0"/>
              <a:t>flex</a:t>
            </a:r>
            <a:r>
              <a:rPr lang="en-US" b="0" i="0" dirty="0">
                <a:solidFill>
                  <a:srgbClr val="4D3800"/>
                </a:solidFill>
                <a:effectLst/>
                <a:latin typeface="Optimistic Display"/>
              </a:rPr>
              <a:t> parameter only supporting a single number.</a:t>
            </a:r>
            <a:endParaRPr lang="en-IN" dirty="0"/>
          </a:p>
        </p:txBody>
      </p:sp>
      <p:sp>
        <p:nvSpPr>
          <p:cNvPr id="4" name="Slide Number Placeholder 3"/>
          <p:cNvSpPr>
            <a:spLocks noGrp="1"/>
          </p:cNvSpPr>
          <p:nvPr>
            <p:ph type="sldNum" sz="quarter" idx="5"/>
          </p:nvPr>
        </p:nvSpPr>
        <p:spPr/>
        <p:txBody>
          <a:bodyPr/>
          <a:lstStyle/>
          <a:p>
            <a:fld id="{FDB6E1A2-196C-48CB-A2E6-B0CE305E08CF}" type="slidenum">
              <a:rPr lang="en-IN" smtClean="0"/>
              <a:t>6</a:t>
            </a:fld>
            <a:endParaRPr lang="en-IN"/>
          </a:p>
        </p:txBody>
      </p:sp>
    </p:spTree>
    <p:extLst>
      <p:ext uri="{BB962C8B-B14F-4D97-AF65-F5344CB8AC3E}">
        <p14:creationId xmlns:p14="http://schemas.microsoft.com/office/powerpoint/2010/main" val="78975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B6E1A2-196C-48CB-A2E6-B0CE305E08CF}" type="slidenum">
              <a:rPr lang="en-IN" smtClean="0"/>
              <a:t>7</a:t>
            </a:fld>
            <a:endParaRPr lang="en-IN"/>
          </a:p>
        </p:txBody>
      </p:sp>
    </p:spTree>
    <p:extLst>
      <p:ext uri="{BB962C8B-B14F-4D97-AF65-F5344CB8AC3E}">
        <p14:creationId xmlns:p14="http://schemas.microsoft.com/office/powerpoint/2010/main" val="3484418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8C11-1143-68A7-9BEA-4241582639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992D50-8C37-2787-6638-9A318C407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62FEE9-D244-9943-BE0D-B120F1F2E2BF}"/>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5" name="Footer Placeholder 4">
            <a:extLst>
              <a:ext uri="{FF2B5EF4-FFF2-40B4-BE49-F238E27FC236}">
                <a16:creationId xmlns:a16="http://schemas.microsoft.com/office/drawing/2014/main" id="{05162E6D-7E85-AA12-31F0-B251C0419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7246D4-A2E0-B759-4EE1-1B9680E6CA85}"/>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129254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35BE-0DD3-9E7E-CF56-2C730860C8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DD78CB-33D0-1FAE-1057-F491B6861F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4C3FB0-FF7B-D456-299C-38EFC0B39C56}"/>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5" name="Footer Placeholder 4">
            <a:extLst>
              <a:ext uri="{FF2B5EF4-FFF2-40B4-BE49-F238E27FC236}">
                <a16:creationId xmlns:a16="http://schemas.microsoft.com/office/drawing/2014/main" id="{C84161BC-4062-FF17-528E-55B950411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A4F79-F42A-2690-F6D9-6E47130E0B0D}"/>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297490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8DA365-B693-CCE4-35D4-59E2E44FB1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2E6014-5A08-F527-D4FB-0CD14FDD72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7701D-0351-8FDA-0DA8-7E69201D31CA}"/>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5" name="Footer Placeholder 4">
            <a:extLst>
              <a:ext uri="{FF2B5EF4-FFF2-40B4-BE49-F238E27FC236}">
                <a16:creationId xmlns:a16="http://schemas.microsoft.com/office/drawing/2014/main" id="{3CD8FD67-1339-7D9D-CABB-3267FD18F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84910-9EA0-E71D-996D-DC8FC84EA0F5}"/>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224266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1C3-9473-F263-BA8E-69DE0A8D23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EEF5BE-FEAC-CF2B-BBDA-E939BE70B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92BB84-C02A-6F52-EAB2-56A4575C46B0}"/>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5" name="Footer Placeholder 4">
            <a:extLst>
              <a:ext uri="{FF2B5EF4-FFF2-40B4-BE49-F238E27FC236}">
                <a16:creationId xmlns:a16="http://schemas.microsoft.com/office/drawing/2014/main" id="{51CEC49C-DC08-F586-35E5-C1F56D05C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A7B63-8AC7-CAFA-0075-26676707CC4D}"/>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411936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8C91-1E5F-57A4-784E-A0C29471B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862C37-0F53-037B-435B-571FA7956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F1DC12-31A7-E27E-E231-1262C203D3A3}"/>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5" name="Footer Placeholder 4">
            <a:extLst>
              <a:ext uri="{FF2B5EF4-FFF2-40B4-BE49-F238E27FC236}">
                <a16:creationId xmlns:a16="http://schemas.microsoft.com/office/drawing/2014/main" id="{EC8F73A9-0706-B58B-0165-A731E37B7D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55D4EE-125E-6E0F-ECBD-762E7080B6BA}"/>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316307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7AC6-262F-0C89-FFE4-1F17DED358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A8681C-D737-820F-9555-CA21B2D684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B8F0D0-F515-7470-1F71-BD234BF26F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E96FB1-CADC-6BE5-AC36-1903E7CDE8CB}"/>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6" name="Footer Placeholder 5">
            <a:extLst>
              <a:ext uri="{FF2B5EF4-FFF2-40B4-BE49-F238E27FC236}">
                <a16:creationId xmlns:a16="http://schemas.microsoft.com/office/drawing/2014/main" id="{D7F28D79-E437-AEFA-8A31-D960A7624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5DF464-4CA3-6084-1DD9-B3C851D91428}"/>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417498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BBC5-2C9D-E57A-3668-374CF6DBD7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B1A213-313E-2D9E-8DBE-4C5C9508D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8FD4C8-BF35-FE1D-EC10-44A87E19D4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8D6385-42E3-630E-217D-64C7AA805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BA947-6D38-E566-D541-4F7BC9723B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00123B-4521-299F-4B4D-6FD872BD0F3D}"/>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8" name="Footer Placeholder 7">
            <a:extLst>
              <a:ext uri="{FF2B5EF4-FFF2-40B4-BE49-F238E27FC236}">
                <a16:creationId xmlns:a16="http://schemas.microsoft.com/office/drawing/2014/main" id="{3D4E0A73-D5EA-B6D4-B8A8-C36C5311F7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1FF2C6-2427-1188-4174-A4BC3854118C}"/>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311397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64E2-1284-460E-6071-2ECFEBFCCA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F7AA71-158F-400C-D88E-5D666C0F0F39}"/>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4" name="Footer Placeholder 3">
            <a:extLst>
              <a:ext uri="{FF2B5EF4-FFF2-40B4-BE49-F238E27FC236}">
                <a16:creationId xmlns:a16="http://schemas.microsoft.com/office/drawing/2014/main" id="{9E4EC119-A4BF-D368-B6B5-0FE6569360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6408AF-4A24-40BC-AAD2-074287F3BC55}"/>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97227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69569E-62D3-CF23-CA49-632E0B5BBACA}"/>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3" name="Footer Placeholder 2">
            <a:extLst>
              <a:ext uri="{FF2B5EF4-FFF2-40B4-BE49-F238E27FC236}">
                <a16:creationId xmlns:a16="http://schemas.microsoft.com/office/drawing/2014/main" id="{27C91F45-0B09-E87A-3614-018E594D36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4EE105-B957-110F-F91D-C8A45CE83031}"/>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58001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1BAC-6C3A-737D-F419-4115EE32A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FEA5A0-9C5D-7C44-A91E-8611E7C7C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773411-D8B1-E341-B187-3DEAC4AE3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8E4E31-7597-D4F8-4951-1CEF2F80E64B}"/>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6" name="Footer Placeholder 5">
            <a:extLst>
              <a:ext uri="{FF2B5EF4-FFF2-40B4-BE49-F238E27FC236}">
                <a16:creationId xmlns:a16="http://schemas.microsoft.com/office/drawing/2014/main" id="{68AF3BDA-AF82-C7E5-EBFC-5A1EF6F91E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56EBE6-A809-BFB2-A00D-FEB331F18A68}"/>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213327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6BA2-890C-677B-D175-64A5BE4C5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216B6D-A87E-15AC-3C5A-EFB0CFED4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257562-B447-4315-087D-5D272BC63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FACD5-414B-D18D-5933-648336B31833}"/>
              </a:ext>
            </a:extLst>
          </p:cNvPr>
          <p:cNvSpPr>
            <a:spLocks noGrp="1"/>
          </p:cNvSpPr>
          <p:nvPr>
            <p:ph type="dt" sz="half" idx="10"/>
          </p:nvPr>
        </p:nvSpPr>
        <p:spPr/>
        <p:txBody>
          <a:bodyPr/>
          <a:lstStyle/>
          <a:p>
            <a:fld id="{11DC787F-EF2E-40E8-BDB0-67F90BA2EF04}" type="datetimeFigureOut">
              <a:rPr lang="en-IN" smtClean="0"/>
              <a:t>28-11-2022</a:t>
            </a:fld>
            <a:endParaRPr lang="en-IN"/>
          </a:p>
        </p:txBody>
      </p:sp>
      <p:sp>
        <p:nvSpPr>
          <p:cNvPr id="6" name="Footer Placeholder 5">
            <a:extLst>
              <a:ext uri="{FF2B5EF4-FFF2-40B4-BE49-F238E27FC236}">
                <a16:creationId xmlns:a16="http://schemas.microsoft.com/office/drawing/2014/main" id="{94870B07-6AC4-39A4-B1B1-3CA3A1F1C9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D74CE9-AD63-B590-CF0D-B7395D1AFAFF}"/>
              </a:ext>
            </a:extLst>
          </p:cNvPr>
          <p:cNvSpPr>
            <a:spLocks noGrp="1"/>
          </p:cNvSpPr>
          <p:nvPr>
            <p:ph type="sldNum" sz="quarter" idx="12"/>
          </p:nvPr>
        </p:nvSpPr>
        <p:spPr/>
        <p:txBody>
          <a:bodyPr/>
          <a:lstStyle/>
          <a:p>
            <a:fld id="{AB77938E-B9E3-49F9-87AA-12FA7334FAAF}" type="slidenum">
              <a:rPr lang="en-IN" smtClean="0"/>
              <a:t>‹#›</a:t>
            </a:fld>
            <a:endParaRPr lang="en-IN"/>
          </a:p>
        </p:txBody>
      </p:sp>
    </p:spTree>
    <p:extLst>
      <p:ext uri="{BB962C8B-B14F-4D97-AF65-F5344CB8AC3E}">
        <p14:creationId xmlns:p14="http://schemas.microsoft.com/office/powerpoint/2010/main" val="235181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0E8A8-BC99-9CC0-CF1B-40A062836A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D2597C-B736-0275-D9AB-F67799A38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3F2FB8-6761-B7B3-63A6-C5D58B50C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C787F-EF2E-40E8-BDB0-67F90BA2EF04}" type="datetimeFigureOut">
              <a:rPr lang="en-IN" smtClean="0"/>
              <a:t>28-11-2022</a:t>
            </a:fld>
            <a:endParaRPr lang="en-IN"/>
          </a:p>
        </p:txBody>
      </p:sp>
      <p:sp>
        <p:nvSpPr>
          <p:cNvPr id="5" name="Footer Placeholder 4">
            <a:extLst>
              <a:ext uri="{FF2B5EF4-FFF2-40B4-BE49-F238E27FC236}">
                <a16:creationId xmlns:a16="http://schemas.microsoft.com/office/drawing/2014/main" id="{5BAE3D4D-B8F9-76C3-271B-49122F8786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BA27E5-4B04-C792-1E2D-FC94C543F4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7938E-B9E3-49F9-87AA-12FA7334FAAF}" type="slidenum">
              <a:rPr lang="en-IN" smtClean="0"/>
              <a:t>‹#›</a:t>
            </a:fld>
            <a:endParaRPr lang="en-IN"/>
          </a:p>
        </p:txBody>
      </p:sp>
    </p:spTree>
    <p:extLst>
      <p:ext uri="{BB962C8B-B14F-4D97-AF65-F5344CB8AC3E}">
        <p14:creationId xmlns:p14="http://schemas.microsoft.com/office/powerpoint/2010/main" val="22558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058A-4913-EBE5-9DF9-A28465FEFCF1}"/>
              </a:ext>
            </a:extLst>
          </p:cNvPr>
          <p:cNvSpPr>
            <a:spLocks noGrp="1"/>
          </p:cNvSpPr>
          <p:nvPr>
            <p:ph type="ctrTitle"/>
          </p:nvPr>
        </p:nvSpPr>
        <p:spPr/>
        <p:txBody>
          <a:bodyPr/>
          <a:lstStyle/>
          <a:p>
            <a:r>
              <a:rPr lang="en-IN" dirty="0"/>
              <a:t>React Native</a:t>
            </a:r>
          </a:p>
        </p:txBody>
      </p:sp>
      <p:sp>
        <p:nvSpPr>
          <p:cNvPr id="3" name="Subtitle 2">
            <a:extLst>
              <a:ext uri="{FF2B5EF4-FFF2-40B4-BE49-F238E27FC236}">
                <a16:creationId xmlns:a16="http://schemas.microsoft.com/office/drawing/2014/main" id="{AE0C80FE-2B82-B3E2-EF08-A539BA78B519}"/>
              </a:ext>
            </a:extLst>
          </p:cNvPr>
          <p:cNvSpPr>
            <a:spLocks noGrp="1"/>
          </p:cNvSpPr>
          <p:nvPr>
            <p:ph type="subTitle" idx="1"/>
          </p:nvPr>
        </p:nvSpPr>
        <p:spPr/>
        <p:txBody>
          <a:bodyPr/>
          <a:lstStyle/>
          <a:p>
            <a:r>
              <a:rPr lang="en-IN" dirty="0"/>
              <a:t>Design and Interaction</a:t>
            </a:r>
          </a:p>
        </p:txBody>
      </p:sp>
    </p:spTree>
    <p:extLst>
      <p:ext uri="{BB962C8B-B14F-4D97-AF65-F5344CB8AC3E}">
        <p14:creationId xmlns:p14="http://schemas.microsoft.com/office/powerpoint/2010/main" val="198310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837C-855D-1A4E-EDA4-1E03F1DBFFEE}"/>
              </a:ext>
            </a:extLst>
          </p:cNvPr>
          <p:cNvSpPr>
            <a:spLocks noGrp="1"/>
          </p:cNvSpPr>
          <p:nvPr>
            <p:ph type="title"/>
          </p:nvPr>
        </p:nvSpPr>
        <p:spPr/>
        <p:txBody>
          <a:bodyPr/>
          <a:lstStyle/>
          <a:p>
            <a:r>
              <a:rPr lang="en-IN" b="1" i="0" dirty="0">
                <a:solidFill>
                  <a:srgbClr val="1C1E21"/>
                </a:solidFill>
                <a:effectLst/>
                <a:latin typeface="Optimistic Display"/>
              </a:rPr>
              <a:t>Justify Content</a:t>
            </a:r>
            <a:endParaRPr lang="en-IN" dirty="0"/>
          </a:p>
        </p:txBody>
      </p:sp>
      <p:sp>
        <p:nvSpPr>
          <p:cNvPr id="3" name="Content Placeholder 2">
            <a:extLst>
              <a:ext uri="{FF2B5EF4-FFF2-40B4-BE49-F238E27FC236}">
                <a16:creationId xmlns:a16="http://schemas.microsoft.com/office/drawing/2014/main" id="{D72CD0BE-8CB9-DAFC-2B09-BD2A5D7DFD82}"/>
              </a:ext>
            </a:extLst>
          </p:cNvPr>
          <p:cNvSpPr>
            <a:spLocks noGrp="1"/>
          </p:cNvSpPr>
          <p:nvPr>
            <p:ph idx="1"/>
          </p:nvPr>
        </p:nvSpPr>
        <p:spPr/>
        <p:txBody>
          <a:bodyPr>
            <a:normAutofit fontScale="40000" lnSpcReduction="20000"/>
          </a:bodyPr>
          <a:lstStyle/>
          <a:p>
            <a:pPr marL="0" indent="0">
              <a:buNone/>
            </a:pPr>
            <a:r>
              <a:rPr lang="en-US" b="1" dirty="0" err="1"/>
              <a:t>justifyContent</a:t>
            </a:r>
            <a:r>
              <a:rPr lang="en-US" dirty="0"/>
              <a:t> describes how to align children within the main axis of their container.</a:t>
            </a:r>
          </a:p>
          <a:p>
            <a:pPr marL="0" indent="0">
              <a:buNone/>
            </a:pPr>
            <a:r>
              <a:rPr lang="en-US" dirty="0"/>
              <a:t> For example, you can use this property to center a child horizontally within a container with </a:t>
            </a:r>
            <a:r>
              <a:rPr lang="en-US" b="1" dirty="0" err="1"/>
              <a:t>flexDirection</a:t>
            </a:r>
            <a:r>
              <a:rPr lang="en-US" dirty="0"/>
              <a:t> set to row or vertically within a container with </a:t>
            </a:r>
            <a:r>
              <a:rPr lang="en-US" b="1" dirty="0" err="1"/>
              <a:t>flexDirection</a:t>
            </a:r>
            <a:r>
              <a:rPr lang="en-US" dirty="0"/>
              <a:t> set to column.</a:t>
            </a:r>
          </a:p>
          <a:p>
            <a:pPr marL="0" indent="0">
              <a:buNone/>
            </a:pPr>
            <a:endParaRPr lang="en-US" dirty="0"/>
          </a:p>
          <a:p>
            <a:r>
              <a:rPr lang="en-US" dirty="0"/>
              <a:t>flex-start(default value) Align children of a container to the start of the container's main axis.</a:t>
            </a:r>
          </a:p>
          <a:p>
            <a:endParaRPr lang="en-US" dirty="0"/>
          </a:p>
          <a:p>
            <a:r>
              <a:rPr lang="en-US" dirty="0"/>
              <a:t>flex-end Align children of a container to the end of the container's main axis.</a:t>
            </a:r>
          </a:p>
          <a:p>
            <a:endParaRPr lang="en-US" dirty="0"/>
          </a:p>
          <a:p>
            <a:r>
              <a:rPr lang="en-US" dirty="0"/>
              <a:t>center Align children of a container in the center of the container's main axis.</a:t>
            </a:r>
          </a:p>
          <a:p>
            <a:endParaRPr lang="en-US" dirty="0"/>
          </a:p>
          <a:p>
            <a:r>
              <a:rPr lang="en-US" dirty="0"/>
              <a:t>space-between Evenly space off children across the container's main axis, distributing the remaining space between the children.</a:t>
            </a:r>
          </a:p>
          <a:p>
            <a:endParaRPr lang="en-US" dirty="0"/>
          </a:p>
          <a:p>
            <a:r>
              <a:rPr lang="en-US" dirty="0"/>
              <a:t>space-around Evenly space off children across the container's main axis, distributing the remaining space around the children. Compared to space-between, using space-around will result in space being distributed to the beginning of the first child and end of the last child.</a:t>
            </a:r>
          </a:p>
          <a:p>
            <a:endParaRPr lang="en-US" dirty="0"/>
          </a:p>
          <a:p>
            <a:r>
              <a:rPr lang="en-US" dirty="0"/>
              <a:t>space-evenly Evenly distribute children within the alignment container along the main axis. The spacing between each pair of adjacent items, the main-start edge and the first item, and the main-end edge and the last item, are all exactly the same.</a:t>
            </a:r>
          </a:p>
          <a:p>
            <a:pPr marL="0" indent="0">
              <a:buNone/>
            </a:pPr>
            <a:r>
              <a:rPr lang="en-US" dirty="0"/>
              <a:t>DEMO –DirectionLayout.js</a:t>
            </a:r>
            <a:endParaRPr lang="en-IN" dirty="0"/>
          </a:p>
        </p:txBody>
      </p:sp>
    </p:spTree>
    <p:extLst>
      <p:ext uri="{BB962C8B-B14F-4D97-AF65-F5344CB8AC3E}">
        <p14:creationId xmlns:p14="http://schemas.microsoft.com/office/powerpoint/2010/main" val="134132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E362-C370-18BB-9E78-8A1DBD967A88}"/>
              </a:ext>
            </a:extLst>
          </p:cNvPr>
          <p:cNvSpPr>
            <a:spLocks noGrp="1"/>
          </p:cNvSpPr>
          <p:nvPr>
            <p:ph type="title"/>
          </p:nvPr>
        </p:nvSpPr>
        <p:spPr/>
        <p:txBody>
          <a:bodyPr/>
          <a:lstStyle/>
          <a:p>
            <a:r>
              <a:rPr lang="en-IN" b="1" i="0" dirty="0">
                <a:solidFill>
                  <a:srgbClr val="1C1E21"/>
                </a:solidFill>
                <a:effectLst/>
                <a:latin typeface="Optimistic Display"/>
              </a:rPr>
              <a:t>Align Items</a:t>
            </a:r>
            <a:endParaRPr lang="en-IN" dirty="0"/>
          </a:p>
        </p:txBody>
      </p:sp>
      <p:sp>
        <p:nvSpPr>
          <p:cNvPr id="3" name="Content Placeholder 2">
            <a:extLst>
              <a:ext uri="{FF2B5EF4-FFF2-40B4-BE49-F238E27FC236}">
                <a16:creationId xmlns:a16="http://schemas.microsoft.com/office/drawing/2014/main" id="{10B9DF23-B9B7-D309-6BF4-7A8DE84AAF5D}"/>
              </a:ext>
            </a:extLst>
          </p:cNvPr>
          <p:cNvSpPr>
            <a:spLocks noGrp="1"/>
          </p:cNvSpPr>
          <p:nvPr>
            <p:ph idx="1"/>
          </p:nvPr>
        </p:nvSpPr>
        <p:spPr/>
        <p:txBody>
          <a:bodyPr>
            <a:normAutofit fontScale="55000" lnSpcReduction="20000"/>
          </a:bodyPr>
          <a:lstStyle/>
          <a:p>
            <a:pPr marL="0" indent="0">
              <a:buNone/>
            </a:pPr>
            <a:r>
              <a:rPr lang="en-US" dirty="0" err="1"/>
              <a:t>alignItems</a:t>
            </a:r>
            <a:r>
              <a:rPr lang="en-US" dirty="0"/>
              <a:t> describes how to align children along the cross axis of their container. </a:t>
            </a:r>
          </a:p>
          <a:p>
            <a:pPr marL="0" indent="0">
              <a:buNone/>
            </a:pPr>
            <a:r>
              <a:rPr lang="en-US" dirty="0"/>
              <a:t>It is very similar to </a:t>
            </a:r>
            <a:r>
              <a:rPr lang="en-US" dirty="0" err="1"/>
              <a:t>justifyContent</a:t>
            </a:r>
            <a:r>
              <a:rPr lang="en-US" dirty="0"/>
              <a:t> but instead of applying to the main axis, </a:t>
            </a:r>
            <a:r>
              <a:rPr lang="en-US" dirty="0" err="1"/>
              <a:t>alignItems</a:t>
            </a:r>
            <a:r>
              <a:rPr lang="en-US" dirty="0"/>
              <a:t> applies to the cross axis.</a:t>
            </a:r>
          </a:p>
          <a:p>
            <a:pPr marL="0" indent="0">
              <a:buNone/>
            </a:pPr>
            <a:endParaRPr lang="en-US" dirty="0"/>
          </a:p>
          <a:p>
            <a:r>
              <a:rPr lang="en-US" dirty="0"/>
              <a:t>stretch (default value) Stretch children of a container to match the height of the container's cross axis.</a:t>
            </a:r>
          </a:p>
          <a:p>
            <a:endParaRPr lang="en-US" dirty="0"/>
          </a:p>
          <a:p>
            <a:r>
              <a:rPr lang="en-US" dirty="0"/>
              <a:t>flex-start Align children of a container to the start of the container's cross axis.</a:t>
            </a:r>
          </a:p>
          <a:p>
            <a:endParaRPr lang="en-US" dirty="0"/>
          </a:p>
          <a:p>
            <a:r>
              <a:rPr lang="en-US" dirty="0"/>
              <a:t>flex-end Align children of a container to the end of the container's cross axis.</a:t>
            </a:r>
          </a:p>
          <a:p>
            <a:endParaRPr lang="en-US" dirty="0"/>
          </a:p>
          <a:p>
            <a:r>
              <a:rPr lang="en-US" dirty="0"/>
              <a:t>center Align children of a container in the center of the container's cross axis.</a:t>
            </a:r>
          </a:p>
          <a:p>
            <a:endParaRPr lang="en-US" dirty="0"/>
          </a:p>
          <a:p>
            <a:r>
              <a:rPr lang="en-US" dirty="0"/>
              <a:t>baseline Align children of a container along a common baseline. Individual children can be set to be the reference baseline for their parents.</a:t>
            </a:r>
          </a:p>
          <a:p>
            <a:endParaRPr lang="en-US" dirty="0"/>
          </a:p>
          <a:p>
            <a:pPr marL="0" indent="0">
              <a:buNone/>
            </a:pPr>
            <a:r>
              <a:rPr lang="en-US" dirty="0"/>
              <a:t>DEMO- </a:t>
            </a:r>
            <a:r>
              <a:rPr lang="en-US" err="1"/>
              <a:t>AlignItemsLayout</a:t>
            </a:r>
            <a:r>
              <a:rPr lang="en-US"/>
              <a:t>.js</a:t>
            </a:r>
            <a:endParaRPr lang="en-IN" dirty="0"/>
          </a:p>
        </p:txBody>
      </p:sp>
    </p:spTree>
    <p:extLst>
      <p:ext uri="{BB962C8B-B14F-4D97-AF65-F5344CB8AC3E}">
        <p14:creationId xmlns:p14="http://schemas.microsoft.com/office/powerpoint/2010/main" val="159324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D908-10CB-BEB2-727E-BAA9B82B723E}"/>
              </a:ext>
            </a:extLst>
          </p:cNvPr>
          <p:cNvSpPr>
            <a:spLocks noGrp="1"/>
          </p:cNvSpPr>
          <p:nvPr>
            <p:ph type="title"/>
          </p:nvPr>
        </p:nvSpPr>
        <p:spPr/>
        <p:txBody>
          <a:bodyPr/>
          <a:lstStyle/>
          <a:p>
            <a:r>
              <a:rPr lang="en-IN" dirty="0"/>
              <a:t>Style</a:t>
            </a:r>
          </a:p>
        </p:txBody>
      </p:sp>
      <p:sp>
        <p:nvSpPr>
          <p:cNvPr id="3" name="Content Placeholder 2">
            <a:extLst>
              <a:ext uri="{FF2B5EF4-FFF2-40B4-BE49-F238E27FC236}">
                <a16:creationId xmlns:a16="http://schemas.microsoft.com/office/drawing/2014/main" id="{A25DDCE5-E34E-808C-128A-F6E6BC0F820D}"/>
              </a:ext>
            </a:extLst>
          </p:cNvPr>
          <p:cNvSpPr>
            <a:spLocks noGrp="1"/>
          </p:cNvSpPr>
          <p:nvPr>
            <p:ph idx="1"/>
          </p:nvPr>
        </p:nvSpPr>
        <p:spPr/>
        <p:txBody>
          <a:bodyPr>
            <a:normAutofit fontScale="77500" lnSpcReduction="20000"/>
          </a:bodyPr>
          <a:lstStyle/>
          <a:p>
            <a:r>
              <a:rPr lang="en-US" dirty="0"/>
              <a:t>With React Native, we style our application using JavaScript. </a:t>
            </a:r>
          </a:p>
          <a:p>
            <a:r>
              <a:rPr lang="en-US" dirty="0"/>
              <a:t>All of the core components accept a prop named style. </a:t>
            </a:r>
          </a:p>
          <a:p>
            <a:r>
              <a:rPr lang="en-US" dirty="0"/>
              <a:t>The style names and values usually match how CSS works on the web, except names are written using camel casing, e.g. </a:t>
            </a:r>
            <a:r>
              <a:rPr lang="en-US" dirty="0" err="1"/>
              <a:t>backgroundColor</a:t>
            </a:r>
            <a:r>
              <a:rPr lang="en-US" dirty="0"/>
              <a:t> rather than background-color.</a:t>
            </a:r>
          </a:p>
          <a:p>
            <a:endParaRPr lang="en-US" dirty="0"/>
          </a:p>
          <a:p>
            <a:r>
              <a:rPr lang="en-US" dirty="0"/>
              <a:t>The style prop can be a plain old JavaScript object. </a:t>
            </a:r>
          </a:p>
          <a:p>
            <a:r>
              <a:rPr lang="en-US" dirty="0"/>
              <a:t>That's what we usually use for example code. </a:t>
            </a:r>
          </a:p>
          <a:p>
            <a:r>
              <a:rPr lang="en-US" dirty="0"/>
              <a:t>We can also pass an array of styles - the last style in the array has precedence, so we can use this to inherit styles.</a:t>
            </a:r>
          </a:p>
          <a:p>
            <a:r>
              <a:rPr lang="en-US" dirty="0"/>
              <a:t>As a component grows in complexity, it is often cleaner to use </a:t>
            </a:r>
            <a:r>
              <a:rPr lang="en-US" dirty="0" err="1"/>
              <a:t>StyleSheet.create</a:t>
            </a:r>
            <a:r>
              <a:rPr lang="en-US" dirty="0"/>
              <a:t> to define several styles in one place. </a:t>
            </a:r>
          </a:p>
          <a:p>
            <a:r>
              <a:rPr lang="en-US" dirty="0"/>
              <a:t>Here's an example:  </a:t>
            </a:r>
          </a:p>
          <a:p>
            <a:pPr marL="0" indent="0">
              <a:buNone/>
            </a:pPr>
            <a:r>
              <a:rPr lang="en-US" dirty="0"/>
              <a:t>   </a:t>
            </a:r>
            <a:r>
              <a:rPr lang="en-US" b="1" dirty="0"/>
              <a:t>Styles.js</a:t>
            </a:r>
            <a:endParaRPr lang="en-IN" b="1" dirty="0"/>
          </a:p>
        </p:txBody>
      </p:sp>
    </p:spTree>
    <p:extLst>
      <p:ext uri="{BB962C8B-B14F-4D97-AF65-F5344CB8AC3E}">
        <p14:creationId xmlns:p14="http://schemas.microsoft.com/office/powerpoint/2010/main" val="54321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5634-B927-0F75-DE4C-686E1DCD68BC}"/>
              </a:ext>
            </a:extLst>
          </p:cNvPr>
          <p:cNvSpPr>
            <a:spLocks noGrp="1"/>
          </p:cNvSpPr>
          <p:nvPr>
            <p:ph type="title"/>
          </p:nvPr>
        </p:nvSpPr>
        <p:spPr/>
        <p:txBody>
          <a:bodyPr/>
          <a:lstStyle/>
          <a:p>
            <a:r>
              <a:rPr lang="en-IN" b="1" i="0" dirty="0">
                <a:solidFill>
                  <a:srgbClr val="1C1E21"/>
                </a:solidFill>
                <a:effectLst/>
                <a:latin typeface="Optimistic Display"/>
              </a:rPr>
              <a:t>Height and Width</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F4A72C6C-A78E-5545-A138-13700A117887}"/>
              </a:ext>
            </a:extLst>
          </p:cNvPr>
          <p:cNvSpPr>
            <a:spLocks noGrp="1"/>
          </p:cNvSpPr>
          <p:nvPr>
            <p:ph idx="1"/>
          </p:nvPr>
        </p:nvSpPr>
        <p:spPr/>
        <p:txBody>
          <a:bodyPr>
            <a:normAutofit fontScale="70000" lnSpcReduction="20000"/>
          </a:bodyPr>
          <a:lstStyle/>
          <a:p>
            <a:pPr marL="0" indent="0">
              <a:buNone/>
            </a:pPr>
            <a:r>
              <a:rPr lang="en-US" b="0" i="0" dirty="0">
                <a:solidFill>
                  <a:srgbClr val="1C1E21"/>
                </a:solidFill>
                <a:effectLst/>
                <a:latin typeface="Optimistic Display"/>
              </a:rPr>
              <a:t>A component's height and width determine its size on the screen.</a:t>
            </a:r>
          </a:p>
          <a:p>
            <a:pPr marL="0" indent="0">
              <a:buNone/>
            </a:pPr>
            <a:r>
              <a:rPr lang="en-IN" b="1" i="0" dirty="0">
                <a:solidFill>
                  <a:srgbClr val="1C1E21"/>
                </a:solidFill>
                <a:effectLst/>
                <a:latin typeface="Optimistic Display"/>
              </a:rPr>
              <a:t>Fixed Dimensions</a:t>
            </a:r>
          </a:p>
          <a:p>
            <a:pPr marL="0" indent="0">
              <a:buNone/>
            </a:pPr>
            <a:r>
              <a:rPr lang="en-US" dirty="0"/>
              <a:t>The general way to set the dimensions of a component is by adding a fixed width and height to style.</a:t>
            </a:r>
          </a:p>
          <a:p>
            <a:pPr marL="0" indent="0">
              <a:buNone/>
            </a:pPr>
            <a:r>
              <a:rPr lang="en-US" dirty="0"/>
              <a:t> All dimensions in React Native are unitless, and represent density-independent pixels.</a:t>
            </a:r>
          </a:p>
          <a:p>
            <a:pPr marL="0" indent="0">
              <a:buNone/>
            </a:pPr>
            <a:endParaRPr lang="en-US" dirty="0"/>
          </a:p>
          <a:p>
            <a:pPr marL="0" indent="0">
              <a:buNone/>
            </a:pPr>
            <a:r>
              <a:rPr lang="en-US" dirty="0"/>
              <a:t>DEMO – FixedDimensionsBasics.js</a:t>
            </a:r>
          </a:p>
          <a:p>
            <a:pPr marL="0" indent="0">
              <a:buNone/>
            </a:pPr>
            <a:endParaRPr lang="en-US" dirty="0"/>
          </a:p>
          <a:p>
            <a:pPr marL="0" indent="0" algn="l">
              <a:buNone/>
            </a:pPr>
            <a:r>
              <a:rPr lang="en-US" b="1" i="0" cap="all" dirty="0">
                <a:solidFill>
                  <a:srgbClr val="4D3800"/>
                </a:solidFill>
                <a:effectLst/>
                <a:latin typeface="Optimistic Display"/>
              </a:rPr>
              <a:t>Note:</a:t>
            </a:r>
          </a:p>
          <a:p>
            <a:pPr marL="0" indent="0" algn="l">
              <a:buNone/>
            </a:pPr>
            <a:r>
              <a:rPr lang="en-US" b="0" i="1" dirty="0">
                <a:solidFill>
                  <a:srgbClr val="4D3800"/>
                </a:solidFill>
                <a:effectLst/>
                <a:latin typeface="Optimistic Display"/>
              </a:rPr>
              <a:t>There is no universal mapping from points to physical units of measurement. </a:t>
            </a:r>
          </a:p>
          <a:p>
            <a:pPr marL="0" indent="0" algn="l">
              <a:buNone/>
            </a:pPr>
            <a:r>
              <a:rPr lang="en-US" b="0" i="1" dirty="0">
                <a:solidFill>
                  <a:srgbClr val="4D3800"/>
                </a:solidFill>
                <a:effectLst/>
                <a:latin typeface="Optimistic Display"/>
              </a:rPr>
              <a:t>This means that a component with fixed dimensions might not have the same physical size, across different devices and screen sizes. </a:t>
            </a:r>
          </a:p>
          <a:p>
            <a:pPr marL="0" indent="0" algn="l">
              <a:buNone/>
            </a:pPr>
            <a:r>
              <a:rPr lang="en-US" b="0" i="1" dirty="0">
                <a:solidFill>
                  <a:srgbClr val="4D3800"/>
                </a:solidFill>
                <a:effectLst/>
                <a:latin typeface="Optimistic Display"/>
              </a:rPr>
              <a:t>However, this difference is unnoticeable for most use cases.</a:t>
            </a:r>
          </a:p>
          <a:p>
            <a:pPr marL="0" indent="0">
              <a:buNone/>
            </a:pPr>
            <a:endParaRPr lang="en-IN" dirty="0"/>
          </a:p>
        </p:txBody>
      </p:sp>
    </p:spTree>
    <p:extLst>
      <p:ext uri="{BB962C8B-B14F-4D97-AF65-F5344CB8AC3E}">
        <p14:creationId xmlns:p14="http://schemas.microsoft.com/office/powerpoint/2010/main" val="131279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5634-B927-0F75-DE4C-686E1DCD68BC}"/>
              </a:ext>
            </a:extLst>
          </p:cNvPr>
          <p:cNvSpPr>
            <a:spLocks noGrp="1"/>
          </p:cNvSpPr>
          <p:nvPr>
            <p:ph type="title"/>
          </p:nvPr>
        </p:nvSpPr>
        <p:spPr/>
        <p:txBody>
          <a:bodyPr/>
          <a:lstStyle/>
          <a:p>
            <a:r>
              <a:rPr lang="en-IN" b="1" i="0" dirty="0">
                <a:solidFill>
                  <a:srgbClr val="1C1E21"/>
                </a:solidFill>
                <a:effectLst/>
                <a:latin typeface="Optimistic Display"/>
              </a:rPr>
              <a:t>Height and Width</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F4A72C6C-A78E-5545-A138-13700A117887}"/>
              </a:ext>
            </a:extLst>
          </p:cNvPr>
          <p:cNvSpPr>
            <a:spLocks noGrp="1"/>
          </p:cNvSpPr>
          <p:nvPr>
            <p:ph idx="1"/>
          </p:nvPr>
        </p:nvSpPr>
        <p:spPr/>
        <p:txBody>
          <a:bodyPr>
            <a:normAutofit fontScale="85000" lnSpcReduction="20000"/>
          </a:bodyPr>
          <a:lstStyle/>
          <a:p>
            <a:pPr marL="0" indent="0">
              <a:buNone/>
            </a:pPr>
            <a:r>
              <a:rPr lang="en-IN" b="1" i="0" dirty="0">
                <a:solidFill>
                  <a:srgbClr val="1C1E21"/>
                </a:solidFill>
                <a:effectLst/>
                <a:latin typeface="Optimistic Display"/>
              </a:rPr>
              <a:t>Flex Dimensions</a:t>
            </a:r>
          </a:p>
          <a:p>
            <a:pPr marL="0" indent="0">
              <a:buNone/>
            </a:pPr>
            <a:r>
              <a:rPr lang="en-US" dirty="0"/>
              <a:t>Use flex in a component's style to have the component expand and shrink dynamically based on available space. </a:t>
            </a:r>
          </a:p>
          <a:p>
            <a:pPr marL="0" indent="0">
              <a:buNone/>
            </a:pPr>
            <a:r>
              <a:rPr lang="en-US" dirty="0"/>
              <a:t>Normally we will use flex: 1, which tells a component to fill all available space, shared evenly amongst other components with the same parent. The larger the flex given, the higher the ratio of space a component will take compared to its siblings.</a:t>
            </a:r>
          </a:p>
          <a:p>
            <a:pPr marL="0" indent="0">
              <a:buNone/>
            </a:pPr>
            <a:r>
              <a:rPr lang="en-US" dirty="0"/>
              <a:t>DEMO –FlexDimensionsBasics.js</a:t>
            </a:r>
          </a:p>
          <a:p>
            <a:pPr marL="0" indent="0">
              <a:buNone/>
            </a:pPr>
            <a:endParaRPr lang="en-US" dirty="0"/>
          </a:p>
          <a:p>
            <a:pPr marL="0" indent="0">
              <a:buNone/>
            </a:pPr>
            <a:r>
              <a:rPr lang="en-US" b="1" dirty="0"/>
              <a:t>NOTE:</a:t>
            </a:r>
          </a:p>
          <a:p>
            <a:pPr marL="0" indent="0">
              <a:buNone/>
            </a:pPr>
            <a:r>
              <a:rPr lang="en-US" i="1" dirty="0"/>
              <a:t>A component can only expand to fill available space if its parent has dimensions greater than 0. </a:t>
            </a:r>
          </a:p>
          <a:p>
            <a:pPr marL="0" indent="0">
              <a:buNone/>
            </a:pPr>
            <a:r>
              <a:rPr lang="en-US" i="1" dirty="0"/>
              <a:t>If a parent does not have either a fixed </a:t>
            </a:r>
            <a:r>
              <a:rPr lang="en-US" b="1" dirty="0"/>
              <a:t>width</a:t>
            </a:r>
            <a:r>
              <a:rPr lang="en-US" i="1" dirty="0"/>
              <a:t> and </a:t>
            </a:r>
            <a:r>
              <a:rPr lang="en-US" b="1" dirty="0"/>
              <a:t>height</a:t>
            </a:r>
            <a:r>
              <a:rPr lang="en-US" i="1" dirty="0"/>
              <a:t> or </a:t>
            </a:r>
            <a:r>
              <a:rPr lang="en-US" b="1" dirty="0"/>
              <a:t>flex</a:t>
            </a:r>
            <a:r>
              <a:rPr lang="en-US" i="1" dirty="0"/>
              <a:t>, the parent will have dimensions of 0 and the </a:t>
            </a:r>
            <a:r>
              <a:rPr lang="en-US" b="1" dirty="0"/>
              <a:t>flex</a:t>
            </a:r>
            <a:r>
              <a:rPr lang="en-US" i="1" dirty="0"/>
              <a:t> children will not be visible.</a:t>
            </a:r>
            <a:endParaRPr lang="en-IN" i="1" dirty="0"/>
          </a:p>
        </p:txBody>
      </p:sp>
    </p:spTree>
    <p:extLst>
      <p:ext uri="{BB962C8B-B14F-4D97-AF65-F5344CB8AC3E}">
        <p14:creationId xmlns:p14="http://schemas.microsoft.com/office/powerpoint/2010/main" val="135124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5634-B927-0F75-DE4C-686E1DCD68BC}"/>
              </a:ext>
            </a:extLst>
          </p:cNvPr>
          <p:cNvSpPr>
            <a:spLocks noGrp="1"/>
          </p:cNvSpPr>
          <p:nvPr>
            <p:ph type="title"/>
          </p:nvPr>
        </p:nvSpPr>
        <p:spPr/>
        <p:txBody>
          <a:bodyPr/>
          <a:lstStyle/>
          <a:p>
            <a:r>
              <a:rPr lang="en-IN" b="1" i="0" dirty="0">
                <a:solidFill>
                  <a:srgbClr val="1C1E21"/>
                </a:solidFill>
                <a:effectLst/>
                <a:latin typeface="Optimistic Display"/>
              </a:rPr>
              <a:t>Height and Width</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F4A72C6C-A78E-5545-A138-13700A117887}"/>
              </a:ext>
            </a:extLst>
          </p:cNvPr>
          <p:cNvSpPr>
            <a:spLocks noGrp="1"/>
          </p:cNvSpPr>
          <p:nvPr>
            <p:ph idx="1"/>
          </p:nvPr>
        </p:nvSpPr>
        <p:spPr/>
        <p:txBody>
          <a:bodyPr>
            <a:normAutofit/>
          </a:bodyPr>
          <a:lstStyle/>
          <a:p>
            <a:pPr marL="0" indent="0">
              <a:buNone/>
            </a:pPr>
            <a:r>
              <a:rPr lang="en-IN" b="1" dirty="0">
                <a:solidFill>
                  <a:srgbClr val="1C1E21"/>
                </a:solidFill>
                <a:latin typeface="Optimistic Display"/>
              </a:rPr>
              <a:t>Percentage </a:t>
            </a:r>
            <a:r>
              <a:rPr lang="en-IN" b="1" i="0" dirty="0">
                <a:solidFill>
                  <a:srgbClr val="1C1E21"/>
                </a:solidFill>
                <a:effectLst/>
                <a:latin typeface="Optimistic Display"/>
              </a:rPr>
              <a:t>Dimensions</a:t>
            </a:r>
          </a:p>
          <a:p>
            <a:pPr marL="0" indent="0">
              <a:buNone/>
            </a:pPr>
            <a:r>
              <a:rPr lang="en-US" dirty="0"/>
              <a:t>If we want to fill a certain portion of the screen, but you don't want to use the flex layout, we can use percentage values in the component's style. </a:t>
            </a:r>
          </a:p>
          <a:p>
            <a:pPr marL="0" indent="0">
              <a:buNone/>
            </a:pPr>
            <a:r>
              <a:rPr lang="en-US" dirty="0"/>
              <a:t>Similar to flex dimensions, percentage dimensions require parent with a defined size.</a:t>
            </a:r>
          </a:p>
          <a:p>
            <a:pPr marL="0" indent="0">
              <a:buNone/>
            </a:pPr>
            <a:endParaRPr lang="en-US" dirty="0"/>
          </a:p>
          <a:p>
            <a:pPr marL="0" indent="0">
              <a:buNone/>
            </a:pPr>
            <a:r>
              <a:rPr lang="en-US" dirty="0"/>
              <a:t>DEMO –PercentageDimensionsBasics.js</a:t>
            </a:r>
          </a:p>
          <a:p>
            <a:pPr marL="0" indent="0">
              <a:buNone/>
            </a:pPr>
            <a:endParaRPr lang="en-US" dirty="0"/>
          </a:p>
        </p:txBody>
      </p:sp>
    </p:spTree>
    <p:extLst>
      <p:ext uri="{BB962C8B-B14F-4D97-AF65-F5344CB8AC3E}">
        <p14:creationId xmlns:p14="http://schemas.microsoft.com/office/powerpoint/2010/main" val="423777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CDE4-BA02-C382-8F4E-C0FAD9788882}"/>
              </a:ext>
            </a:extLst>
          </p:cNvPr>
          <p:cNvSpPr>
            <a:spLocks noGrp="1"/>
          </p:cNvSpPr>
          <p:nvPr>
            <p:ph type="title"/>
          </p:nvPr>
        </p:nvSpPr>
        <p:spPr/>
        <p:txBody>
          <a:bodyPr/>
          <a:lstStyle/>
          <a:p>
            <a:r>
              <a:rPr lang="en-IN" b="1" i="0" dirty="0">
                <a:solidFill>
                  <a:srgbClr val="1C1E21"/>
                </a:solidFill>
                <a:effectLst/>
                <a:latin typeface="Optimistic Display"/>
              </a:rPr>
              <a:t>Layout with Flexbox</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1D690DDA-C95C-4C40-8928-EF67C60EC0A2}"/>
              </a:ext>
            </a:extLst>
          </p:cNvPr>
          <p:cNvSpPr>
            <a:spLocks noGrp="1"/>
          </p:cNvSpPr>
          <p:nvPr>
            <p:ph idx="1"/>
          </p:nvPr>
        </p:nvSpPr>
        <p:spPr/>
        <p:txBody>
          <a:bodyPr/>
          <a:lstStyle/>
          <a:p>
            <a:pPr marL="0" indent="0">
              <a:buNone/>
            </a:pPr>
            <a:r>
              <a:rPr lang="en-US" dirty="0"/>
              <a:t>A component can specify the layout of its children using the Flexbox algorithm. </a:t>
            </a:r>
          </a:p>
          <a:p>
            <a:pPr marL="0" indent="0">
              <a:buNone/>
            </a:pPr>
            <a:r>
              <a:rPr lang="en-US" dirty="0"/>
              <a:t>Flexbox is designed to provide a consistent layout on different screen sizes.</a:t>
            </a:r>
          </a:p>
          <a:p>
            <a:pPr marL="0" indent="0">
              <a:buNone/>
            </a:pPr>
            <a:endParaRPr lang="en-US" dirty="0"/>
          </a:p>
          <a:p>
            <a:pPr marL="0" indent="0">
              <a:buNone/>
            </a:pPr>
            <a:r>
              <a:rPr lang="en-US" dirty="0"/>
              <a:t>We will normally use a combination of </a:t>
            </a:r>
            <a:r>
              <a:rPr lang="en-US" b="1" dirty="0" err="1"/>
              <a:t>flexDirection</a:t>
            </a:r>
            <a:r>
              <a:rPr lang="en-US" dirty="0"/>
              <a:t>, </a:t>
            </a:r>
            <a:r>
              <a:rPr lang="en-US" b="1" dirty="0" err="1"/>
              <a:t>alignItems</a:t>
            </a:r>
            <a:r>
              <a:rPr lang="en-US" dirty="0"/>
              <a:t>, and </a:t>
            </a:r>
            <a:r>
              <a:rPr lang="en-US" b="1" dirty="0" err="1"/>
              <a:t>justifyContent</a:t>
            </a:r>
            <a:r>
              <a:rPr lang="en-US" dirty="0"/>
              <a:t> to achieve the right layout.</a:t>
            </a:r>
            <a:endParaRPr lang="en-IN" dirty="0"/>
          </a:p>
        </p:txBody>
      </p:sp>
    </p:spTree>
    <p:extLst>
      <p:ext uri="{BB962C8B-B14F-4D97-AF65-F5344CB8AC3E}">
        <p14:creationId xmlns:p14="http://schemas.microsoft.com/office/powerpoint/2010/main" val="315571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CDE4-BA02-C382-8F4E-C0FAD9788882}"/>
              </a:ext>
            </a:extLst>
          </p:cNvPr>
          <p:cNvSpPr>
            <a:spLocks noGrp="1"/>
          </p:cNvSpPr>
          <p:nvPr>
            <p:ph type="title"/>
          </p:nvPr>
        </p:nvSpPr>
        <p:spPr/>
        <p:txBody>
          <a:bodyPr/>
          <a:lstStyle/>
          <a:p>
            <a:r>
              <a:rPr lang="en-IN" b="1" i="0" dirty="0">
                <a:solidFill>
                  <a:srgbClr val="1C1E21"/>
                </a:solidFill>
                <a:effectLst/>
                <a:latin typeface="Optimistic Display"/>
              </a:rPr>
              <a:t>Flex</a:t>
            </a:r>
            <a:br>
              <a:rPr lang="en-IN" b="1" i="0" dirty="0">
                <a:solidFill>
                  <a:srgbClr val="1C1E21"/>
                </a:solidFill>
                <a:effectLst/>
                <a:latin typeface="Optimistic Display"/>
              </a:rPr>
            </a:br>
            <a:endParaRPr lang="en-IN" dirty="0"/>
          </a:p>
        </p:txBody>
      </p:sp>
      <p:sp>
        <p:nvSpPr>
          <p:cNvPr id="3" name="Content Placeholder 2">
            <a:extLst>
              <a:ext uri="{FF2B5EF4-FFF2-40B4-BE49-F238E27FC236}">
                <a16:creationId xmlns:a16="http://schemas.microsoft.com/office/drawing/2014/main" id="{1D690DDA-C95C-4C40-8928-EF67C60EC0A2}"/>
              </a:ext>
            </a:extLst>
          </p:cNvPr>
          <p:cNvSpPr>
            <a:spLocks noGrp="1"/>
          </p:cNvSpPr>
          <p:nvPr>
            <p:ph idx="1"/>
          </p:nvPr>
        </p:nvSpPr>
        <p:spPr/>
        <p:txBody>
          <a:bodyPr>
            <a:normAutofit fontScale="92500" lnSpcReduction="20000"/>
          </a:bodyPr>
          <a:lstStyle/>
          <a:p>
            <a:pPr marL="0" indent="0">
              <a:buNone/>
            </a:pPr>
            <a:r>
              <a:rPr lang="en-US" b="1" dirty="0"/>
              <a:t>flex </a:t>
            </a:r>
            <a:r>
              <a:rPr lang="en-US" dirty="0"/>
              <a:t>will define how our items are going to </a:t>
            </a:r>
            <a:r>
              <a:rPr lang="en-US" b="1" dirty="0"/>
              <a:t>“fill” </a:t>
            </a:r>
            <a:r>
              <a:rPr lang="en-US" dirty="0"/>
              <a:t>over the available space along our main axis.</a:t>
            </a:r>
          </a:p>
          <a:p>
            <a:pPr marL="0" indent="0">
              <a:buNone/>
            </a:pPr>
            <a:r>
              <a:rPr lang="en-US" dirty="0"/>
              <a:t>Space will be divided according to each element's flex property.</a:t>
            </a:r>
          </a:p>
          <a:p>
            <a:pPr marL="0" indent="0">
              <a:buNone/>
            </a:pPr>
            <a:endParaRPr lang="en-US" dirty="0"/>
          </a:p>
          <a:p>
            <a:pPr marL="0" indent="0">
              <a:buNone/>
            </a:pPr>
            <a:r>
              <a:rPr lang="en-US" dirty="0"/>
              <a:t>In the following example,</a:t>
            </a:r>
          </a:p>
          <a:p>
            <a:pPr marL="0" indent="0">
              <a:buNone/>
            </a:pPr>
            <a:r>
              <a:rPr lang="en-US" dirty="0"/>
              <a:t>the red, yellow, and green views are all children in the container view that has flex: 1 set. </a:t>
            </a:r>
          </a:p>
          <a:p>
            <a:pPr marL="0" indent="0">
              <a:buNone/>
            </a:pPr>
            <a:r>
              <a:rPr lang="en-US" dirty="0"/>
              <a:t>The red view uses flex: 1 , the yellow view uses flex: 2, and the green view uses flex: 3 . </a:t>
            </a:r>
          </a:p>
          <a:p>
            <a:pPr marL="0" indent="0">
              <a:buNone/>
            </a:pPr>
            <a:r>
              <a:rPr lang="en-US" dirty="0"/>
              <a:t>1+2+3 = 6, which means that the red view will get 1/6 of the space, the yellow 2/6 of the space, and the green 3/6 of the space.</a:t>
            </a:r>
          </a:p>
          <a:p>
            <a:pPr marL="0" indent="0">
              <a:buNone/>
            </a:pPr>
            <a:r>
              <a:rPr lang="en-US" dirty="0"/>
              <a:t>DEMO- Flex.js</a:t>
            </a:r>
            <a:endParaRPr lang="en-IN" dirty="0"/>
          </a:p>
        </p:txBody>
      </p:sp>
    </p:spTree>
    <p:extLst>
      <p:ext uri="{BB962C8B-B14F-4D97-AF65-F5344CB8AC3E}">
        <p14:creationId xmlns:p14="http://schemas.microsoft.com/office/powerpoint/2010/main" val="236034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837C-855D-1A4E-EDA4-1E03F1DBFFEE}"/>
              </a:ext>
            </a:extLst>
          </p:cNvPr>
          <p:cNvSpPr>
            <a:spLocks noGrp="1"/>
          </p:cNvSpPr>
          <p:nvPr>
            <p:ph type="title"/>
          </p:nvPr>
        </p:nvSpPr>
        <p:spPr/>
        <p:txBody>
          <a:bodyPr/>
          <a:lstStyle/>
          <a:p>
            <a:r>
              <a:rPr lang="en-IN" b="1" i="0" dirty="0">
                <a:solidFill>
                  <a:srgbClr val="1C1E21"/>
                </a:solidFill>
                <a:effectLst/>
                <a:latin typeface="Optimistic Display"/>
              </a:rPr>
              <a:t>Flex Direction</a:t>
            </a:r>
            <a:endParaRPr lang="en-IN" dirty="0"/>
          </a:p>
        </p:txBody>
      </p:sp>
      <p:sp>
        <p:nvSpPr>
          <p:cNvPr id="3" name="Content Placeholder 2">
            <a:extLst>
              <a:ext uri="{FF2B5EF4-FFF2-40B4-BE49-F238E27FC236}">
                <a16:creationId xmlns:a16="http://schemas.microsoft.com/office/drawing/2014/main" id="{D72CD0BE-8CB9-DAFC-2B09-BD2A5D7DFD82}"/>
              </a:ext>
            </a:extLst>
          </p:cNvPr>
          <p:cNvSpPr>
            <a:spLocks noGrp="1"/>
          </p:cNvSpPr>
          <p:nvPr>
            <p:ph idx="1"/>
          </p:nvPr>
        </p:nvSpPr>
        <p:spPr/>
        <p:txBody>
          <a:bodyPr>
            <a:normAutofit fontScale="55000" lnSpcReduction="20000"/>
          </a:bodyPr>
          <a:lstStyle/>
          <a:p>
            <a:r>
              <a:rPr lang="en-US" b="1" dirty="0" err="1"/>
              <a:t>flexDirection</a:t>
            </a:r>
            <a:r>
              <a:rPr lang="en-US" dirty="0"/>
              <a:t> controls the direction in which the children of a node are laid out. This is also referred to as the main axis. The cross axis is the axis perpendicular to the main axis, or the axis which the wrapping lines are laid out in.</a:t>
            </a:r>
          </a:p>
          <a:p>
            <a:endParaRPr lang="en-US" dirty="0"/>
          </a:p>
          <a:p>
            <a:r>
              <a:rPr lang="en-US" b="1" dirty="0"/>
              <a:t>column (default value)</a:t>
            </a:r>
            <a:r>
              <a:rPr lang="en-US" dirty="0"/>
              <a:t> Align children from top to bottom. If wrapping is enabled, then the next line will start to the right of the first item on the top of the container.</a:t>
            </a:r>
          </a:p>
          <a:p>
            <a:endParaRPr lang="en-US" dirty="0"/>
          </a:p>
          <a:p>
            <a:r>
              <a:rPr lang="en-US" b="1" dirty="0"/>
              <a:t>row</a:t>
            </a:r>
            <a:r>
              <a:rPr lang="en-US" dirty="0"/>
              <a:t> Align children from left to right. If wrapping is enabled, then the next line will start under the first item on the left of the container.</a:t>
            </a:r>
          </a:p>
          <a:p>
            <a:endParaRPr lang="en-US" dirty="0"/>
          </a:p>
          <a:p>
            <a:r>
              <a:rPr lang="en-US" b="1" dirty="0"/>
              <a:t>column-reverse</a:t>
            </a:r>
            <a:r>
              <a:rPr lang="en-US" dirty="0"/>
              <a:t> Align children from bottom to top. If wrapping is enabled, then the next line will start to the right of the first item on the bottom of the container.</a:t>
            </a:r>
          </a:p>
          <a:p>
            <a:endParaRPr lang="en-US" dirty="0"/>
          </a:p>
          <a:p>
            <a:r>
              <a:rPr lang="en-US" b="1" dirty="0"/>
              <a:t>row-reverse</a:t>
            </a:r>
            <a:r>
              <a:rPr lang="en-US" dirty="0"/>
              <a:t> Align children from right to left. If wrapping is enabled, then the next line will start under the first item on the right of the container.</a:t>
            </a:r>
          </a:p>
          <a:p>
            <a:pPr marL="0" indent="0">
              <a:buNone/>
            </a:pPr>
            <a:endParaRPr lang="en-US" dirty="0"/>
          </a:p>
          <a:p>
            <a:pPr marL="0" indent="0">
              <a:buNone/>
            </a:pPr>
            <a:r>
              <a:rPr lang="en-US" dirty="0"/>
              <a:t>DEMO – FlexDirectionBasics.js</a:t>
            </a:r>
            <a:endParaRPr lang="en-IN" dirty="0"/>
          </a:p>
        </p:txBody>
      </p:sp>
    </p:spTree>
    <p:extLst>
      <p:ext uri="{BB962C8B-B14F-4D97-AF65-F5344CB8AC3E}">
        <p14:creationId xmlns:p14="http://schemas.microsoft.com/office/powerpoint/2010/main" val="13998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837C-855D-1A4E-EDA4-1E03F1DBFFEE}"/>
              </a:ext>
            </a:extLst>
          </p:cNvPr>
          <p:cNvSpPr>
            <a:spLocks noGrp="1"/>
          </p:cNvSpPr>
          <p:nvPr>
            <p:ph type="title"/>
          </p:nvPr>
        </p:nvSpPr>
        <p:spPr/>
        <p:txBody>
          <a:bodyPr/>
          <a:lstStyle/>
          <a:p>
            <a:r>
              <a:rPr lang="en-IN" b="1" dirty="0">
                <a:solidFill>
                  <a:srgbClr val="1C1E21"/>
                </a:solidFill>
                <a:latin typeface="Optimistic Display"/>
              </a:rPr>
              <a:t>Layout</a:t>
            </a:r>
            <a:r>
              <a:rPr lang="en-IN" b="1" i="0" dirty="0">
                <a:solidFill>
                  <a:srgbClr val="1C1E21"/>
                </a:solidFill>
                <a:effectLst/>
                <a:latin typeface="Optimistic Display"/>
              </a:rPr>
              <a:t> Direction</a:t>
            </a:r>
            <a:endParaRPr lang="en-IN" dirty="0"/>
          </a:p>
        </p:txBody>
      </p:sp>
      <p:sp>
        <p:nvSpPr>
          <p:cNvPr id="3" name="Content Placeholder 2">
            <a:extLst>
              <a:ext uri="{FF2B5EF4-FFF2-40B4-BE49-F238E27FC236}">
                <a16:creationId xmlns:a16="http://schemas.microsoft.com/office/drawing/2014/main" id="{D72CD0BE-8CB9-DAFC-2B09-BD2A5D7DFD82}"/>
              </a:ext>
            </a:extLst>
          </p:cNvPr>
          <p:cNvSpPr>
            <a:spLocks noGrp="1"/>
          </p:cNvSpPr>
          <p:nvPr>
            <p:ph idx="1"/>
          </p:nvPr>
        </p:nvSpPr>
        <p:spPr/>
        <p:txBody>
          <a:bodyPr>
            <a:normAutofit fontScale="92500" lnSpcReduction="10000"/>
          </a:bodyPr>
          <a:lstStyle/>
          <a:p>
            <a:pPr marL="0" indent="0">
              <a:buNone/>
            </a:pPr>
            <a:r>
              <a:rPr lang="en-US" dirty="0"/>
              <a:t>Layout </a:t>
            </a:r>
            <a:r>
              <a:rPr lang="en-US" b="1" dirty="0"/>
              <a:t>direction</a:t>
            </a:r>
            <a:r>
              <a:rPr lang="en-US" dirty="0"/>
              <a:t> specifies the direction in which children and text in a hierarchy should be laid out. Layout direction also affects what edge </a:t>
            </a:r>
            <a:r>
              <a:rPr lang="en-US" b="1" dirty="0"/>
              <a:t>start</a:t>
            </a:r>
            <a:r>
              <a:rPr lang="en-US" dirty="0"/>
              <a:t> and </a:t>
            </a:r>
            <a:r>
              <a:rPr lang="en-US" b="1" dirty="0"/>
              <a:t>end</a:t>
            </a:r>
            <a:r>
              <a:rPr lang="en-US" dirty="0"/>
              <a:t> refer to. By default, React Native lays out with LTR layout direction. In this mode </a:t>
            </a:r>
            <a:r>
              <a:rPr lang="en-US" b="1" dirty="0"/>
              <a:t>start</a:t>
            </a:r>
            <a:r>
              <a:rPr lang="en-US" dirty="0"/>
              <a:t> refers to left and </a:t>
            </a:r>
            <a:r>
              <a:rPr lang="en-US" b="1" dirty="0"/>
              <a:t>end</a:t>
            </a:r>
            <a:r>
              <a:rPr lang="en-US" dirty="0"/>
              <a:t> refers to right.</a:t>
            </a:r>
          </a:p>
          <a:p>
            <a:pPr marL="0" indent="0">
              <a:buNone/>
            </a:pPr>
            <a:endParaRPr lang="en-US" dirty="0"/>
          </a:p>
          <a:p>
            <a:r>
              <a:rPr lang="en-US" b="1" dirty="0"/>
              <a:t>LTR (default value) </a:t>
            </a:r>
            <a:r>
              <a:rPr lang="en-US" dirty="0"/>
              <a:t>Text and children are laid out from left to right. Margin and padding applied to the start of an element are applied on the left side.</a:t>
            </a:r>
          </a:p>
          <a:p>
            <a:endParaRPr lang="en-US" dirty="0"/>
          </a:p>
          <a:p>
            <a:r>
              <a:rPr lang="en-US" b="1" dirty="0"/>
              <a:t>RTL</a:t>
            </a:r>
            <a:r>
              <a:rPr lang="en-US" dirty="0"/>
              <a:t> Text and children are laid out from right to left. Margin and padding applied to the start of an element are applied on the right side.</a:t>
            </a:r>
          </a:p>
          <a:p>
            <a:pPr marL="0" indent="0">
              <a:buNone/>
            </a:pPr>
            <a:r>
              <a:rPr lang="en-US" dirty="0"/>
              <a:t>DEMO –DirectionLayout.js</a:t>
            </a:r>
            <a:endParaRPr lang="en-IN" dirty="0"/>
          </a:p>
        </p:txBody>
      </p:sp>
    </p:spTree>
    <p:extLst>
      <p:ext uri="{BB962C8B-B14F-4D97-AF65-F5344CB8AC3E}">
        <p14:creationId xmlns:p14="http://schemas.microsoft.com/office/powerpoint/2010/main" val="1323463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1461</Words>
  <Application>Microsoft Office PowerPoint</Application>
  <PresentationFormat>Widescreen</PresentationFormat>
  <Paragraphs>118</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Optimistic Display</vt:lpstr>
      <vt:lpstr>Office Theme</vt:lpstr>
      <vt:lpstr>React Native</vt:lpstr>
      <vt:lpstr>Style</vt:lpstr>
      <vt:lpstr>Height and Width </vt:lpstr>
      <vt:lpstr>Height and Width </vt:lpstr>
      <vt:lpstr>Height and Width </vt:lpstr>
      <vt:lpstr>Layout with Flexbox </vt:lpstr>
      <vt:lpstr>Flex </vt:lpstr>
      <vt:lpstr>Flex Direction</vt:lpstr>
      <vt:lpstr>Layout Direction</vt:lpstr>
      <vt:lpstr>Justify Content</vt:lpstr>
      <vt:lpstr>Align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Native</dc:title>
  <dc:creator>Prabhat Shahi</dc:creator>
  <cp:lastModifiedBy>Prabhat Shahi</cp:lastModifiedBy>
  <cp:revision>14</cp:revision>
  <dcterms:created xsi:type="dcterms:W3CDTF">2022-11-28T00:58:16Z</dcterms:created>
  <dcterms:modified xsi:type="dcterms:W3CDTF">2022-11-28T01:30:13Z</dcterms:modified>
</cp:coreProperties>
</file>