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16" r:id="rId7"/>
    <p:sldId id="261" r:id="rId8"/>
    <p:sldId id="262" r:id="rId9"/>
    <p:sldId id="263" r:id="rId10"/>
    <p:sldId id="317" r:id="rId11"/>
    <p:sldId id="264" r:id="rId12"/>
    <p:sldId id="265" r:id="rId13"/>
    <p:sldId id="266" r:id="rId14"/>
    <p:sldId id="267" r:id="rId15"/>
    <p:sldId id="318" r:id="rId16"/>
    <p:sldId id="320" r:id="rId17"/>
    <p:sldId id="269" r:id="rId18"/>
    <p:sldId id="321" r:id="rId19"/>
    <p:sldId id="322" r:id="rId20"/>
    <p:sldId id="323" r:id="rId21"/>
    <p:sldId id="324" r:id="rId22"/>
    <p:sldId id="270" r:id="rId23"/>
    <p:sldId id="271" r:id="rId24"/>
    <p:sldId id="272" r:id="rId25"/>
    <p:sldId id="274" r:id="rId26"/>
    <p:sldId id="275" r:id="rId27"/>
    <p:sldId id="276" r:id="rId28"/>
    <p:sldId id="277" r:id="rId29"/>
    <p:sldId id="278" r:id="rId30"/>
    <p:sldId id="279" r:id="rId31"/>
    <p:sldId id="284" r:id="rId32"/>
    <p:sldId id="285" r:id="rId33"/>
    <p:sldId id="286" r:id="rId34"/>
    <p:sldId id="287" r:id="rId35"/>
    <p:sldId id="288" r:id="rId36"/>
    <p:sldId id="289" r:id="rId37"/>
    <p:sldId id="290" r:id="rId38"/>
    <p:sldId id="291" r:id="rId39"/>
    <p:sldId id="292" r:id="rId40"/>
    <p:sldId id="293" r:id="rId41"/>
    <p:sldId id="294" r:id="rId42"/>
    <p:sldId id="302" r:id="rId43"/>
    <p:sldId id="296" r:id="rId44"/>
    <p:sldId id="297" r:id="rId45"/>
    <p:sldId id="298" r:id="rId46"/>
    <p:sldId id="299" r:id="rId47"/>
    <p:sldId id="300" r:id="rId48"/>
    <p:sldId id="301"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D64964-1458-480C-8176-AF272AAE1045}"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455D3-EA87-4C3C-9244-CED1F8DA60A4}" type="slidenum">
              <a:rPr lang="en-US" smtClean="0"/>
              <a:t>‹#›</a:t>
            </a:fld>
            <a:endParaRPr lang="en-US"/>
          </a:p>
        </p:txBody>
      </p:sp>
    </p:spTree>
    <p:extLst>
      <p:ext uri="{BB962C8B-B14F-4D97-AF65-F5344CB8AC3E}">
        <p14:creationId xmlns:p14="http://schemas.microsoft.com/office/powerpoint/2010/main" val="286019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64964-1458-480C-8176-AF272AAE1045}"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455D3-EA87-4C3C-9244-CED1F8DA60A4}" type="slidenum">
              <a:rPr lang="en-US" smtClean="0"/>
              <a:t>‹#›</a:t>
            </a:fld>
            <a:endParaRPr lang="en-US"/>
          </a:p>
        </p:txBody>
      </p:sp>
    </p:spTree>
    <p:extLst>
      <p:ext uri="{BB962C8B-B14F-4D97-AF65-F5344CB8AC3E}">
        <p14:creationId xmlns:p14="http://schemas.microsoft.com/office/powerpoint/2010/main" val="392106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64964-1458-480C-8176-AF272AAE1045}"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455D3-EA87-4C3C-9244-CED1F8DA60A4}" type="slidenum">
              <a:rPr lang="en-US" smtClean="0"/>
              <a:t>‹#›</a:t>
            </a:fld>
            <a:endParaRPr lang="en-US"/>
          </a:p>
        </p:txBody>
      </p:sp>
    </p:spTree>
    <p:extLst>
      <p:ext uri="{BB962C8B-B14F-4D97-AF65-F5344CB8AC3E}">
        <p14:creationId xmlns:p14="http://schemas.microsoft.com/office/powerpoint/2010/main" val="323163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64964-1458-480C-8176-AF272AAE1045}"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455D3-EA87-4C3C-9244-CED1F8DA60A4}" type="slidenum">
              <a:rPr lang="en-US" smtClean="0"/>
              <a:t>‹#›</a:t>
            </a:fld>
            <a:endParaRPr lang="en-US"/>
          </a:p>
        </p:txBody>
      </p:sp>
    </p:spTree>
    <p:extLst>
      <p:ext uri="{BB962C8B-B14F-4D97-AF65-F5344CB8AC3E}">
        <p14:creationId xmlns:p14="http://schemas.microsoft.com/office/powerpoint/2010/main" val="61622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D64964-1458-480C-8176-AF272AAE1045}"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455D3-EA87-4C3C-9244-CED1F8DA60A4}" type="slidenum">
              <a:rPr lang="en-US" smtClean="0"/>
              <a:t>‹#›</a:t>
            </a:fld>
            <a:endParaRPr lang="en-US"/>
          </a:p>
        </p:txBody>
      </p:sp>
    </p:spTree>
    <p:extLst>
      <p:ext uri="{BB962C8B-B14F-4D97-AF65-F5344CB8AC3E}">
        <p14:creationId xmlns:p14="http://schemas.microsoft.com/office/powerpoint/2010/main" val="292113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D64964-1458-480C-8176-AF272AAE1045}"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455D3-EA87-4C3C-9244-CED1F8DA60A4}" type="slidenum">
              <a:rPr lang="en-US" smtClean="0"/>
              <a:t>‹#›</a:t>
            </a:fld>
            <a:endParaRPr lang="en-US"/>
          </a:p>
        </p:txBody>
      </p:sp>
    </p:spTree>
    <p:extLst>
      <p:ext uri="{BB962C8B-B14F-4D97-AF65-F5344CB8AC3E}">
        <p14:creationId xmlns:p14="http://schemas.microsoft.com/office/powerpoint/2010/main" val="414774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D64964-1458-480C-8176-AF272AAE1045}"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7455D3-EA87-4C3C-9244-CED1F8DA60A4}" type="slidenum">
              <a:rPr lang="en-US" smtClean="0"/>
              <a:t>‹#›</a:t>
            </a:fld>
            <a:endParaRPr lang="en-US"/>
          </a:p>
        </p:txBody>
      </p:sp>
    </p:spTree>
    <p:extLst>
      <p:ext uri="{BB962C8B-B14F-4D97-AF65-F5344CB8AC3E}">
        <p14:creationId xmlns:p14="http://schemas.microsoft.com/office/powerpoint/2010/main" val="69187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64964-1458-480C-8176-AF272AAE1045}" type="datetimeFigureOut">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7455D3-EA87-4C3C-9244-CED1F8DA60A4}" type="slidenum">
              <a:rPr lang="en-US" smtClean="0"/>
              <a:t>‹#›</a:t>
            </a:fld>
            <a:endParaRPr lang="en-US"/>
          </a:p>
        </p:txBody>
      </p:sp>
    </p:spTree>
    <p:extLst>
      <p:ext uri="{BB962C8B-B14F-4D97-AF65-F5344CB8AC3E}">
        <p14:creationId xmlns:p14="http://schemas.microsoft.com/office/powerpoint/2010/main" val="188902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64964-1458-480C-8176-AF272AAE1045}" type="datetimeFigureOut">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7455D3-EA87-4C3C-9244-CED1F8DA60A4}" type="slidenum">
              <a:rPr lang="en-US" smtClean="0"/>
              <a:t>‹#›</a:t>
            </a:fld>
            <a:endParaRPr lang="en-US"/>
          </a:p>
        </p:txBody>
      </p:sp>
    </p:spTree>
    <p:extLst>
      <p:ext uri="{BB962C8B-B14F-4D97-AF65-F5344CB8AC3E}">
        <p14:creationId xmlns:p14="http://schemas.microsoft.com/office/powerpoint/2010/main" val="1608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D64964-1458-480C-8176-AF272AAE1045}"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455D3-EA87-4C3C-9244-CED1F8DA60A4}" type="slidenum">
              <a:rPr lang="en-US" smtClean="0"/>
              <a:t>‹#›</a:t>
            </a:fld>
            <a:endParaRPr lang="en-US"/>
          </a:p>
        </p:txBody>
      </p:sp>
    </p:spTree>
    <p:extLst>
      <p:ext uri="{BB962C8B-B14F-4D97-AF65-F5344CB8AC3E}">
        <p14:creationId xmlns:p14="http://schemas.microsoft.com/office/powerpoint/2010/main" val="392715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D64964-1458-480C-8176-AF272AAE1045}"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455D3-EA87-4C3C-9244-CED1F8DA60A4}" type="slidenum">
              <a:rPr lang="en-US" smtClean="0"/>
              <a:t>‹#›</a:t>
            </a:fld>
            <a:endParaRPr lang="en-US"/>
          </a:p>
        </p:txBody>
      </p:sp>
    </p:spTree>
    <p:extLst>
      <p:ext uri="{BB962C8B-B14F-4D97-AF65-F5344CB8AC3E}">
        <p14:creationId xmlns:p14="http://schemas.microsoft.com/office/powerpoint/2010/main" val="161644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64964-1458-480C-8176-AF272AAE1045}" type="datetimeFigureOut">
              <a:rPr lang="en-US" smtClean="0"/>
              <a:t>5/29/2019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7455D3-EA87-4C3C-9244-CED1F8DA60A4}" type="slidenum">
              <a:rPr lang="en-US" smtClean="0"/>
              <a:t>‹#›</a:t>
            </a:fld>
            <a:endParaRPr lang="en-US"/>
          </a:p>
        </p:txBody>
      </p:sp>
    </p:spTree>
    <p:extLst>
      <p:ext uri="{BB962C8B-B14F-4D97-AF65-F5344CB8AC3E}">
        <p14:creationId xmlns:p14="http://schemas.microsoft.com/office/powerpoint/2010/main" val="3868093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6990" y="968222"/>
            <a:ext cx="9144000" cy="3837509"/>
          </a:xfrm>
        </p:spPr>
        <p:txBody>
          <a:bodyPr>
            <a:normAutofit/>
          </a:bodyPr>
          <a:lstStyle/>
          <a:p>
            <a:r>
              <a:rPr lang="en-US" sz="8000" dirty="0" smtClean="0">
                <a:latin typeface="Times New Roman" pitchFamily="18" charset="0"/>
                <a:cs typeface="Times New Roman" pitchFamily="18" charset="0"/>
              </a:rPr>
              <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Intel 8085</a:t>
            </a:r>
            <a:r>
              <a:rPr lang="en-US" sz="8000" dirty="0">
                <a:latin typeface="Times New Roman" pitchFamily="18" charset="0"/>
                <a:cs typeface="Times New Roman" pitchFamily="18" charset="0"/>
              </a:rPr>
              <a:t/>
            </a:r>
            <a:br>
              <a:rPr lang="en-US" sz="8000" dirty="0">
                <a:latin typeface="Times New Roman" pitchFamily="18" charset="0"/>
                <a:cs typeface="Times New Roman" pitchFamily="18" charset="0"/>
              </a:rPr>
            </a:br>
            <a:endParaRPr lang="en-US" sz="8000" dirty="0">
              <a:latin typeface="Times New Roman" pitchFamily="18" charset="0"/>
              <a:cs typeface="Times New Roman" pitchFamily="18" charset="0"/>
            </a:endParaRPr>
          </a:p>
        </p:txBody>
      </p:sp>
    </p:spTree>
    <p:extLst>
      <p:ext uri="{BB962C8B-B14F-4D97-AF65-F5344CB8AC3E}">
        <p14:creationId xmlns:p14="http://schemas.microsoft.com/office/powerpoint/2010/main" val="115140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processor 8085 pin diagramको लागि तस्बिर परिणाम"/>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545622" y="194410"/>
            <a:ext cx="4691900" cy="60289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84987" y="6223381"/>
            <a:ext cx="2715359" cy="400110"/>
          </a:xfrm>
          <a:prstGeom prst="rect">
            <a:avLst/>
          </a:prstGeom>
        </p:spPr>
        <p:txBody>
          <a:bodyPr wrap="none">
            <a:spAutoFit/>
          </a:bodyPr>
          <a:lstStyle/>
          <a:p>
            <a:r>
              <a:rPr lang="en-US" sz="2000" dirty="0" smtClean="0"/>
              <a:t>Fig: Pin </a:t>
            </a:r>
            <a:r>
              <a:rPr lang="en-US" sz="2000" dirty="0"/>
              <a:t>Diagram </a:t>
            </a:r>
            <a:r>
              <a:rPr lang="en-US" sz="2000" dirty="0" smtClean="0"/>
              <a:t>of </a:t>
            </a:r>
            <a:r>
              <a:rPr lang="en-US" sz="2000" dirty="0"/>
              <a:t>8085</a:t>
            </a:r>
          </a:p>
        </p:txBody>
      </p:sp>
      <p:sp>
        <p:nvSpPr>
          <p:cNvPr id="5" name="Rectangle 4"/>
          <p:cNvSpPr/>
          <p:nvPr/>
        </p:nvSpPr>
        <p:spPr>
          <a:xfrm>
            <a:off x="728391" y="1120533"/>
            <a:ext cx="2762295" cy="646331"/>
          </a:xfrm>
          <a:prstGeom prst="rect">
            <a:avLst/>
          </a:prstGeom>
        </p:spPr>
        <p:txBody>
          <a:bodyPr wrap="none">
            <a:spAutoFit/>
          </a:bodyPr>
          <a:lstStyle/>
          <a:p>
            <a:r>
              <a:rPr lang="en-US" dirty="0">
                <a:latin typeface="Times New Roman" pitchFamily="18" charset="0"/>
                <a:cs typeface="Times New Roman" pitchFamily="18" charset="0"/>
              </a:rPr>
              <a:t>SID (Serial Input Data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SOD (Serial Output Data). </a:t>
            </a:r>
            <a:endParaRPr lang="en-US" dirty="0"/>
          </a:p>
        </p:txBody>
      </p:sp>
    </p:spTree>
    <p:extLst>
      <p:ext uri="{BB962C8B-B14F-4D97-AF65-F5344CB8AC3E}">
        <p14:creationId xmlns:p14="http://schemas.microsoft.com/office/powerpoint/2010/main" val="3688611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255942"/>
            <a:ext cx="11941791" cy="1325563"/>
          </a:xfrm>
        </p:spPr>
        <p:txBody>
          <a:bodyPr>
            <a:normAutofit/>
          </a:bodyPr>
          <a:lstStyle/>
          <a:p>
            <a:pPr algn="ctr"/>
            <a:r>
              <a:rPr lang="en-US" sz="4000" b="1" dirty="0">
                <a:latin typeface="Times New Roman" pitchFamily="18" charset="0"/>
                <a:cs typeface="Times New Roman" pitchFamily="18" charset="0"/>
              </a:rPr>
              <a:t>Characteristics (features) of 8085A microprocessor </a:t>
            </a: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&amp; </a:t>
            </a:r>
            <a:r>
              <a:rPr lang="en-US" sz="4000" b="1" dirty="0">
                <a:latin typeface="Times New Roman" pitchFamily="18" charset="0"/>
                <a:cs typeface="Times New Roman" pitchFamily="18" charset="0"/>
              </a:rPr>
              <a:t>its signals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18364" y="1569492"/>
            <a:ext cx="11805314" cy="5117911"/>
          </a:xfrm>
        </p:spPr>
        <p:txBody>
          <a:bodyPr>
            <a:normAutofit fontScale="92500" lnSpcReduction="20000"/>
          </a:bodyPr>
          <a:lstStyle/>
          <a:p>
            <a:r>
              <a:rPr lang="en-US" dirty="0">
                <a:latin typeface="Times New Roman" pitchFamily="18" charset="0"/>
                <a:cs typeface="Times New Roman" pitchFamily="18" charset="0"/>
              </a:rPr>
              <a:t>The 8085A (commonly known as 8085) is a 8-bit general purpose microprocessor capable of addressing 64K of memory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device has 40 pins, require a +5V single power supply and can operate with a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single phase clock. </a:t>
            </a: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1. </a:t>
            </a:r>
            <a:r>
              <a:rPr lang="en-US" b="1" dirty="0">
                <a:latin typeface="Times New Roman" pitchFamily="18" charset="0"/>
                <a:cs typeface="Times New Roman" pitchFamily="18" charset="0"/>
              </a:rPr>
              <a:t>Address bus: </a:t>
            </a:r>
            <a:endParaRPr lang="en-US" b="1"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8085 has 16 signal lines that are used as the address bus; however, these lines are split into two segments A15-A8 and AD7- AD0</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eight signals A15-A8 are unidirectional and used as high order bus</a:t>
            </a:r>
            <a:r>
              <a:rPr lang="en-US" dirty="0" smtClean="0">
                <a:latin typeface="Times New Roman" pitchFamily="18" charset="0"/>
                <a:cs typeface="Times New Roman" pitchFamily="18" charset="0"/>
              </a:rPr>
              <a:t>.</a:t>
            </a:r>
          </a:p>
          <a:p>
            <a:pPr marL="0" indent="0">
              <a:buNone/>
            </a:pPr>
            <a:r>
              <a:rPr lang="en-US" b="1" dirty="0" smtClean="0">
                <a:latin typeface="Times New Roman" pitchFamily="18" charset="0"/>
                <a:cs typeface="Times New Roman" pitchFamily="18" charset="0"/>
              </a:rPr>
              <a:t>2</a:t>
            </a:r>
            <a:r>
              <a:rPr lang="en-US" b="1" dirty="0">
                <a:latin typeface="Times New Roman" pitchFamily="18" charset="0"/>
                <a:cs typeface="Times New Roman" pitchFamily="18" charset="0"/>
              </a:rPr>
              <a:t>. Data bus</a:t>
            </a:r>
            <a:r>
              <a:rPr lang="en-US" b="1" dirty="0" smtClean="0">
                <a:latin typeface="Times New Roman" pitchFamily="18" charset="0"/>
                <a:cs typeface="Times New Roman" pitchFamily="18" charset="0"/>
              </a:rPr>
              <a:t>:</a:t>
            </a:r>
          </a:p>
          <a:p>
            <a:pPr lvl="1"/>
            <a:r>
              <a:rPr lang="en-US" b="1" dirty="0" smtClean="0">
                <a:latin typeface="Times New Roman" pitchFamily="18" charset="0"/>
                <a:cs typeface="Times New Roman" pitchFamily="18" charset="0"/>
              </a:rPr>
              <a:t> </a:t>
            </a:r>
            <a:r>
              <a:rPr lang="en-US" dirty="0">
                <a:latin typeface="Times New Roman" pitchFamily="18" charset="0"/>
                <a:cs typeface="Times New Roman" pitchFamily="18" charset="0"/>
              </a:rPr>
              <a:t>The signal lines AD7- AD0 are bidirectional, they serve a dual purpose. They are used the low order address bus as well as data </a:t>
            </a:r>
            <a:r>
              <a:rPr lang="en-US" dirty="0" smtClean="0">
                <a:latin typeface="Times New Roman" pitchFamily="18" charset="0"/>
                <a:cs typeface="Times New Roman" pitchFamily="18" charset="0"/>
              </a:rPr>
              <a:t>bus.</a:t>
            </a:r>
          </a:p>
          <a:p>
            <a:pPr marL="0" indent="0">
              <a:buNone/>
            </a:pPr>
            <a:r>
              <a:rPr lang="en-US" b="1" dirty="0" smtClean="0">
                <a:latin typeface="Times New Roman" pitchFamily="18" charset="0"/>
                <a:cs typeface="Times New Roman" pitchFamily="18" charset="0"/>
              </a:rPr>
              <a:t>3. Control and status signals:</a:t>
            </a:r>
          </a:p>
          <a:p>
            <a:pPr lvl="1"/>
            <a:r>
              <a:rPr lang="en-US" b="1" dirty="0" smtClean="0">
                <a:latin typeface="Times New Roman" pitchFamily="18" charset="0"/>
                <a:cs typeface="Times New Roman" pitchFamily="18" charset="0"/>
              </a:rPr>
              <a:t> </a:t>
            </a:r>
            <a:r>
              <a:rPr lang="en-US" dirty="0">
                <a:latin typeface="Times New Roman" pitchFamily="18" charset="0"/>
                <a:cs typeface="Times New Roman" pitchFamily="18" charset="0"/>
              </a:rPr>
              <a:t>This group of signals includes two control signals </a:t>
            </a:r>
            <a:r>
              <a:rPr lang="en-US" dirty="0" smtClean="0">
                <a:latin typeface="Times New Roman" pitchFamily="18" charset="0"/>
                <a:cs typeface="Times New Roman" pitchFamily="18" charset="0"/>
              </a:rPr>
              <a:t>(RD and WR), </a:t>
            </a:r>
            <a:r>
              <a:rPr lang="en-US" dirty="0">
                <a:latin typeface="Times New Roman" pitchFamily="18" charset="0"/>
                <a:cs typeface="Times New Roman" pitchFamily="18" charset="0"/>
              </a:rPr>
              <a:t>three status signals (</a:t>
            </a:r>
            <a:r>
              <a:rPr lang="en-US" dirty="0" smtClean="0">
                <a:latin typeface="Times New Roman" pitchFamily="18" charset="0"/>
                <a:cs typeface="Times New Roman" pitchFamily="18" charset="0"/>
              </a:rPr>
              <a:t>IO/M ,S1 </a:t>
            </a:r>
            <a:r>
              <a:rPr lang="en-US" dirty="0">
                <a:latin typeface="Times New Roman" pitchFamily="18" charset="0"/>
                <a:cs typeface="Times New Roman" pitchFamily="18" charset="0"/>
              </a:rPr>
              <a:t>and S0) to identify the nature of the operation, and one special signals (ALE) to indicate the beginning of the operation. </a:t>
            </a:r>
          </a:p>
        </p:txBody>
      </p:sp>
    </p:spTree>
    <p:extLst>
      <p:ext uri="{BB962C8B-B14F-4D97-AF65-F5344CB8AC3E}">
        <p14:creationId xmlns:p14="http://schemas.microsoft.com/office/powerpoint/2010/main" val="1679970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286606"/>
            <a:ext cx="11682484" cy="6332560"/>
          </a:xfrm>
        </p:spPr>
        <p:txBody>
          <a:bodyPr>
            <a:normAutofit/>
          </a:bodyPr>
          <a:lstStyle/>
          <a:p>
            <a:pPr algn="just"/>
            <a:r>
              <a:rPr lang="en-US" b="1" dirty="0" smtClean="0">
                <a:latin typeface="Times New Roman" pitchFamily="18" charset="0"/>
                <a:cs typeface="Times New Roman" pitchFamily="18" charset="0"/>
              </a:rPr>
              <a:t>ALE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Address Latch Enable: This is a positive going pulse generated every time the 8085 begins an operation (machine cycle): it indicates that the bits AD7-AD0 are address </a:t>
            </a:r>
            <a:r>
              <a:rPr lang="en-US" dirty="0" smtClean="0">
                <a:latin typeface="Times New Roman" pitchFamily="18" charset="0"/>
                <a:cs typeface="Times New Roman" pitchFamily="18" charset="0"/>
              </a:rPr>
              <a:t>bits, when pulse goes high. Otherwise indicates data. </a:t>
            </a:r>
          </a:p>
          <a:p>
            <a:pPr algn="just"/>
            <a:r>
              <a:rPr lang="en-US" b="1" dirty="0" smtClean="0">
                <a:latin typeface="Times New Roman" pitchFamily="18" charset="0"/>
                <a:cs typeface="Times New Roman" pitchFamily="18" charset="0"/>
              </a:rPr>
              <a:t>Read</a:t>
            </a:r>
            <a:r>
              <a:rPr lang="en-US" dirty="0">
                <a:latin typeface="Times New Roman" pitchFamily="18" charset="0"/>
                <a:cs typeface="Times New Roman" pitchFamily="18" charset="0"/>
              </a:rPr>
              <a:t>: this is a read control signal(active low). This signal indicates that the selected I/O or memory device is to be read and data are available on the data bus. </a:t>
            </a:r>
          </a:p>
          <a:p>
            <a:pPr algn="just"/>
            <a:r>
              <a:rPr lang="en-US" b="1" dirty="0" smtClean="0">
                <a:latin typeface="Times New Roman" pitchFamily="18" charset="0"/>
                <a:cs typeface="Times New Roman" pitchFamily="18" charset="0"/>
              </a:rPr>
              <a:t>Write</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This is a write control signal (active low) . This signal indicates that the data on the data bus are to be written into a selected memory or I/O location. </a:t>
            </a:r>
          </a:p>
          <a:p>
            <a:pPr algn="just"/>
            <a:r>
              <a:rPr lang="en-US" b="1" dirty="0" smtClean="0">
                <a:latin typeface="Times New Roman" pitchFamily="18" charset="0"/>
                <a:cs typeface="Times New Roman" pitchFamily="18" charset="0"/>
              </a:rPr>
              <a:t>IO/M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This is a status signal used to differentiate between I/O and memory operations. When it is high , it indicates an I/O operation; When it is low indicates a memory operation. This signal is combined with (Read) and (Write) to generate I/O and memory signals. </a:t>
            </a:r>
          </a:p>
          <a:p>
            <a:pPr algn="just"/>
            <a:r>
              <a:rPr lang="en-US" b="1" dirty="0" smtClean="0">
                <a:latin typeface="Times New Roman" pitchFamily="18" charset="0"/>
                <a:cs typeface="Times New Roman" pitchFamily="18" charset="0"/>
              </a:rPr>
              <a:t>S1 and </a:t>
            </a:r>
            <a:r>
              <a:rPr lang="en-US" b="1" dirty="0">
                <a:latin typeface="Times New Roman" pitchFamily="18" charset="0"/>
                <a:cs typeface="Times New Roman" pitchFamily="18" charset="0"/>
              </a:rPr>
              <a:t>S0 </a:t>
            </a:r>
            <a:r>
              <a:rPr lang="en-US" dirty="0">
                <a:latin typeface="Times New Roman" pitchFamily="18" charset="0"/>
                <a:cs typeface="Times New Roman" pitchFamily="18" charset="0"/>
              </a:rPr>
              <a:t>: These status signals, similar to IO/M, can identify various operations, but they are rarely used in small systems. </a:t>
            </a:r>
          </a:p>
        </p:txBody>
      </p:sp>
    </p:spTree>
    <p:extLst>
      <p:ext uri="{BB962C8B-B14F-4D97-AF65-F5344CB8AC3E}">
        <p14:creationId xmlns:p14="http://schemas.microsoft.com/office/powerpoint/2010/main" val="2151358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136478"/>
            <a:ext cx="11928144" cy="6469038"/>
          </a:xfrm>
        </p:spPr>
        <p:txBody>
          <a:bodyPr>
            <a:normAutofit fontScale="92500"/>
          </a:bodyPr>
          <a:lstStyle/>
          <a:p>
            <a:r>
              <a:rPr lang="en-US" b="1" dirty="0">
                <a:latin typeface="Times New Roman" pitchFamily="18" charset="0"/>
                <a:cs typeface="Times New Roman" pitchFamily="18" charset="0"/>
              </a:rPr>
              <a:t>4. Power Supply and Clock frequency: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VCC</a:t>
            </a:r>
            <a:r>
              <a:rPr lang="en-US" dirty="0">
                <a:latin typeface="Times New Roman" pitchFamily="18" charset="0"/>
                <a:cs typeface="Times New Roman" pitchFamily="18" charset="0"/>
              </a:rPr>
              <a:t>: +5V power supply </a:t>
            </a:r>
          </a:p>
          <a:p>
            <a:r>
              <a:rPr lang="en-US" dirty="0" smtClean="0">
                <a:latin typeface="Times New Roman" pitchFamily="18" charset="0"/>
                <a:cs typeface="Times New Roman" pitchFamily="18" charset="0"/>
              </a:rPr>
              <a:t>VSS</a:t>
            </a:r>
            <a:r>
              <a:rPr lang="en-US" dirty="0">
                <a:latin typeface="Times New Roman" pitchFamily="18" charset="0"/>
                <a:cs typeface="Times New Roman" pitchFamily="18" charset="0"/>
              </a:rPr>
              <a:t>: Ground reference </a:t>
            </a:r>
          </a:p>
          <a:p>
            <a:r>
              <a:rPr lang="en-US" dirty="0" smtClean="0">
                <a:latin typeface="Times New Roman" pitchFamily="18" charset="0"/>
                <a:cs typeface="Times New Roman" pitchFamily="18" charset="0"/>
              </a:rPr>
              <a:t>X1 </a:t>
            </a:r>
            <a:r>
              <a:rPr lang="en-US" dirty="0">
                <a:latin typeface="Times New Roman" pitchFamily="18" charset="0"/>
                <a:cs typeface="Times New Roman" pitchFamily="18" charset="0"/>
              </a:rPr>
              <a:t>and X2: A crystal (RC or LC network) is connected at these two pins for frequency. </a:t>
            </a:r>
          </a:p>
          <a:p>
            <a:r>
              <a:rPr lang="en-US" dirty="0">
                <a:latin typeface="Times New Roman" pitchFamily="18" charset="0"/>
                <a:cs typeface="Times New Roman" pitchFamily="18" charset="0"/>
              </a:rPr>
              <a:t>CLK OUT: It can be used as the system clock for other devices. </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Externally </a:t>
            </a:r>
            <a:r>
              <a:rPr lang="en-US" b="1" dirty="0">
                <a:latin typeface="Times New Roman" pitchFamily="18" charset="0"/>
                <a:cs typeface="Times New Roman" pitchFamily="18" charset="0"/>
              </a:rPr>
              <a:t>Initiated signals: </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INTR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input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interrupt request, used as a general purpose interrupt</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INTA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(Output): This is used to acknowledge an Interrupt. </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RST </a:t>
            </a:r>
            <a:r>
              <a:rPr lang="en-US" b="1" dirty="0">
                <a:latin typeface="Times New Roman" pitchFamily="18" charset="0"/>
                <a:cs typeface="Times New Roman" pitchFamily="18" charset="0"/>
              </a:rPr>
              <a:t>7.5, 6.5, 5.5 </a:t>
            </a:r>
            <a:r>
              <a:rPr lang="en-US" dirty="0">
                <a:latin typeface="Times New Roman" pitchFamily="18" charset="0"/>
                <a:cs typeface="Times New Roman" pitchFamily="18" charset="0"/>
              </a:rPr>
              <a:t>(inputs): These are vectored interrupts that transfer the program control to specific memory locations.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They </a:t>
            </a:r>
            <a:r>
              <a:rPr lang="en-US" dirty="0">
                <a:latin typeface="Times New Roman" pitchFamily="18" charset="0"/>
                <a:cs typeface="Times New Roman" pitchFamily="18" charset="0"/>
              </a:rPr>
              <a:t>have higher priorities than INTR interrupt</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Among </a:t>
            </a:r>
            <a:r>
              <a:rPr lang="en-US" dirty="0">
                <a:latin typeface="Times New Roman" pitchFamily="18" charset="0"/>
                <a:cs typeface="Times New Roman" pitchFamily="18" charset="0"/>
              </a:rPr>
              <a:t>these three, the priority order is 7.5, 6.5, and 5.5. </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TRAP </a:t>
            </a:r>
            <a:r>
              <a:rPr lang="en-US" b="1" dirty="0">
                <a:latin typeface="Times New Roman" pitchFamily="18" charset="0"/>
                <a:cs typeface="Times New Roman" pitchFamily="18" charset="0"/>
              </a:rPr>
              <a:t>(input): </a:t>
            </a:r>
            <a:r>
              <a:rPr lang="en-US" dirty="0">
                <a:latin typeface="Times New Roman" pitchFamily="18" charset="0"/>
                <a:cs typeface="Times New Roman" pitchFamily="18" charset="0"/>
              </a:rPr>
              <a:t>This is a non-</a:t>
            </a:r>
            <a:r>
              <a:rPr lang="en-US" dirty="0" err="1">
                <a:latin typeface="Times New Roman" pitchFamily="18" charset="0"/>
                <a:cs typeface="Times New Roman" pitchFamily="18" charset="0"/>
              </a:rPr>
              <a:t>maskable</a:t>
            </a:r>
            <a:r>
              <a:rPr lang="en-US" dirty="0">
                <a:latin typeface="Times New Roman" pitchFamily="18" charset="0"/>
                <a:cs typeface="Times New Roman" pitchFamily="18" charset="0"/>
              </a:rPr>
              <a:t> interrupt with highest priority.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721418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245660"/>
            <a:ext cx="11723427" cy="6482686"/>
          </a:xfrm>
        </p:spPr>
        <p:txBody>
          <a:bodyPr>
            <a:normAutofit lnSpcReduction="10000"/>
          </a:bodyPr>
          <a:lstStyle/>
          <a:p>
            <a:r>
              <a:rPr lang="en-US" b="1" dirty="0">
                <a:latin typeface="Times New Roman" pitchFamily="18" charset="0"/>
                <a:cs typeface="Times New Roman" pitchFamily="18" charset="0"/>
              </a:rPr>
              <a:t>HOLD (input): </a:t>
            </a:r>
            <a:r>
              <a:rPr lang="en-US" dirty="0">
                <a:latin typeface="Times New Roman" pitchFamily="18" charset="0"/>
                <a:cs typeface="Times New Roman" pitchFamily="18" charset="0"/>
              </a:rPr>
              <a:t>This signal indicates that a peripheral such as a DMA( Direct Memory Access) controller is requesting use of Address and data bus. </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HLDA </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output</a:t>
            </a:r>
            <a:r>
              <a:rPr lang="en-US" dirty="0">
                <a:latin typeface="Times New Roman" pitchFamily="18" charset="0"/>
                <a:cs typeface="Times New Roman" pitchFamily="18" charset="0"/>
              </a:rPr>
              <a:t>): Hold Acknowledge: This signal acknowledges the HOLD request </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READY (Input) : </a:t>
            </a:r>
            <a:r>
              <a:rPr lang="en-US" dirty="0">
                <a:latin typeface="Times New Roman" pitchFamily="18" charset="0"/>
                <a:cs typeface="Times New Roman" pitchFamily="18" charset="0"/>
              </a:rPr>
              <a:t>This signal is used to delay the microprocessor Read or Write cycles until a slow- responding peripheral is ready to send or accept data. When this signal goes low, the microprocessor waits for an integral number of clock cycles until it goes high</a:t>
            </a:r>
            <a:r>
              <a:rPr lang="en-US"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RESETIN: </a:t>
            </a:r>
            <a:r>
              <a:rPr lang="en-US" dirty="0">
                <a:latin typeface="Times New Roman" pitchFamily="18" charset="0"/>
                <a:cs typeface="Times New Roman" pitchFamily="18" charset="0"/>
              </a:rPr>
              <a:t>When the signal on this pin goes low, the program counter is set to zero, the buses are tri-stated, and MPU is reset. </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RESET OUT: </a:t>
            </a:r>
            <a:r>
              <a:rPr lang="en-US" dirty="0">
                <a:latin typeface="Times New Roman" pitchFamily="18" charset="0"/>
                <a:cs typeface="Times New Roman" pitchFamily="18" charset="0"/>
              </a:rPr>
              <a:t>This signal indicates that the MPU is being reset. The signal can be used to reset other devices. </a:t>
            </a:r>
          </a:p>
          <a:p>
            <a:r>
              <a:rPr lang="en-US" b="1" dirty="0">
                <a:latin typeface="Times New Roman" pitchFamily="18" charset="0"/>
                <a:cs typeface="Times New Roman" pitchFamily="18" charset="0"/>
              </a:rPr>
              <a:t>Serial I/O ports: </a:t>
            </a:r>
            <a:r>
              <a:rPr lang="en-US" dirty="0">
                <a:latin typeface="Times New Roman" pitchFamily="18" charset="0"/>
                <a:cs typeface="Times New Roman" pitchFamily="18" charset="0"/>
              </a:rPr>
              <a:t>The 8085 has two signals to implement the serial transmission: SID (Serial Input Data) and SOD (Serial Output Data). In serial transmission, data bits are sent over a single line, one bit at a time, such as the transmission over telephone lines. </a:t>
            </a:r>
          </a:p>
          <a:p>
            <a:endParaRPr lang="en-US" dirty="0"/>
          </a:p>
        </p:txBody>
      </p:sp>
    </p:spTree>
    <p:extLst>
      <p:ext uri="{BB962C8B-B14F-4D97-AF65-F5344CB8AC3E}">
        <p14:creationId xmlns:p14="http://schemas.microsoft.com/office/powerpoint/2010/main" val="3063412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7672" y="2770495"/>
            <a:ext cx="11436824" cy="2215991"/>
          </a:xfrm>
          <a:prstGeom prst="rect">
            <a:avLst/>
          </a:prstGeom>
        </p:spPr>
        <p:txBody>
          <a:bodyPr wrap="square">
            <a:spAutoFit/>
          </a:bodyPr>
          <a:lstStyle/>
          <a:p>
            <a:r>
              <a:rPr lang="en-US" sz="6600" dirty="0">
                <a:latin typeface="Times New Roman" pitchFamily="18" charset="0"/>
                <a:cs typeface="Times New Roman" pitchFamily="18" charset="0"/>
              </a:rPr>
              <a:t>Introduction to 8085 Instructions</a:t>
            </a:r>
            <a:r>
              <a:rPr lang="en-US" sz="7200" dirty="0">
                <a:latin typeface="Times New Roman" pitchFamily="18" charset="0"/>
                <a:cs typeface="Times New Roman" pitchFamily="18" charset="0"/>
              </a:rPr>
              <a:t/>
            </a:r>
            <a:br>
              <a:rPr lang="en-US" sz="7200" dirty="0">
                <a:latin typeface="Times New Roman" pitchFamily="18" charset="0"/>
                <a:cs typeface="Times New Roman" pitchFamily="18" charset="0"/>
              </a:rPr>
            </a:br>
            <a:endParaRPr 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302144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7" y="313898"/>
            <a:ext cx="11532359" cy="6186309"/>
          </a:xfrm>
          <a:prstGeom prst="rect">
            <a:avLst/>
          </a:prstGeom>
        </p:spPr>
        <p:txBody>
          <a:bodyPr wrap="square">
            <a:spAutoFit/>
          </a:bodyPr>
          <a:lstStyle/>
          <a:p>
            <a:r>
              <a:rPr lang="en-US" sz="3200" b="1" dirty="0">
                <a:latin typeface="Times New Roman" pitchFamily="18" charset="0"/>
                <a:cs typeface="Times New Roman" pitchFamily="18" charset="0"/>
              </a:rPr>
              <a:t>Instruction and Data </a:t>
            </a:r>
            <a:r>
              <a:rPr lang="en-US" sz="3200" b="1" dirty="0" smtClean="0">
                <a:latin typeface="Times New Roman" pitchFamily="18" charset="0"/>
                <a:cs typeface="Times New Roman" pitchFamily="18" charset="0"/>
              </a:rPr>
              <a:t>Formats</a:t>
            </a:r>
          </a:p>
          <a:p>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Each </a:t>
            </a:r>
            <a:r>
              <a:rPr lang="en-US" sz="2800" dirty="0">
                <a:latin typeface="Times New Roman" pitchFamily="18" charset="0"/>
                <a:cs typeface="Times New Roman" pitchFamily="18" charset="0"/>
              </a:rPr>
              <a:t>instruction has two </a:t>
            </a:r>
            <a:r>
              <a:rPr lang="en-US" sz="2800" dirty="0" smtClean="0">
                <a:latin typeface="Times New Roman" pitchFamily="18" charset="0"/>
                <a:cs typeface="Times New Roman" pitchFamily="18" charset="0"/>
              </a:rPr>
              <a:t>parts.</a:t>
            </a:r>
          </a:p>
          <a:p>
            <a:pPr marL="457200" indent="-457200">
              <a:buFont typeface="Arial" pitchFamily="34" charset="0"/>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first part is the task or operation to </a:t>
            </a:r>
            <a:r>
              <a:rPr lang="en-US" sz="2800" dirty="0" smtClean="0">
                <a:latin typeface="Times New Roman" pitchFamily="18" charset="0"/>
                <a:cs typeface="Times New Roman" pitchFamily="18" charset="0"/>
              </a:rPr>
              <a:t>be performed</a:t>
            </a:r>
            <a:r>
              <a:rPr lang="en-US" sz="2800" dirty="0">
                <a:latin typeface="Times New Roman" pitchFamily="18" charset="0"/>
                <a:cs typeface="Times New Roman" pitchFamily="18" charset="0"/>
              </a:rPr>
              <a: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This </a:t>
            </a:r>
            <a:r>
              <a:rPr lang="en-US" sz="2800" dirty="0">
                <a:latin typeface="Times New Roman" pitchFamily="18" charset="0"/>
                <a:cs typeface="Times New Roman" pitchFamily="18" charset="0"/>
              </a:rPr>
              <a:t>part is called the “</a:t>
            </a:r>
            <a:r>
              <a:rPr lang="en-US" sz="2800" dirty="0" err="1">
                <a:solidFill>
                  <a:srgbClr val="FF0000"/>
                </a:solidFill>
                <a:latin typeface="Times New Roman" pitchFamily="18" charset="0"/>
                <a:cs typeface="Times New Roman" pitchFamily="18" charset="0"/>
              </a:rPr>
              <a:t>opcode</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op</a:t>
            </a:r>
            <a:r>
              <a:rPr lang="en-US" sz="2800" dirty="0">
                <a:latin typeface="Times New Roman" pitchFamily="18" charset="0"/>
                <a:cs typeface="Times New Roman" pitchFamily="18" charset="0"/>
              </a:rPr>
              <a:t>eration </a:t>
            </a:r>
            <a:r>
              <a:rPr lang="en-US" sz="2800" dirty="0">
                <a:solidFill>
                  <a:srgbClr val="FF0000"/>
                </a:solidFill>
                <a:latin typeface="Times New Roman" pitchFamily="18" charset="0"/>
                <a:cs typeface="Times New Roman" pitchFamily="18" charset="0"/>
              </a:rPr>
              <a:t>code</a:t>
            </a:r>
            <a:r>
              <a:rPr lang="en-US" sz="2800" dirty="0" smtClean="0">
                <a:latin typeface="Times New Roman" pitchFamily="18" charset="0"/>
                <a:cs typeface="Times New Roman" pitchFamily="18" charset="0"/>
              </a:rPr>
              <a:t>).</a:t>
            </a:r>
          </a:p>
          <a:p>
            <a:pPr marL="457200" indent="-457200">
              <a:buFont typeface="Arial" pitchFamily="34" charset="0"/>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second part is the data to be operated on</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Called </a:t>
            </a:r>
            <a:r>
              <a:rPr lang="en-US" sz="2800" dirty="0">
                <a:latin typeface="Times New Roman" pitchFamily="18" charset="0"/>
                <a:cs typeface="Times New Roman" pitchFamily="18" charset="0"/>
              </a:rPr>
              <a:t>the “</a:t>
            </a:r>
            <a:r>
              <a:rPr lang="en-US" sz="2800" dirty="0">
                <a:solidFill>
                  <a:srgbClr val="FF0000"/>
                </a:solidFill>
                <a:latin typeface="Times New Roman" pitchFamily="18" charset="0"/>
                <a:cs typeface="Times New Roman" pitchFamily="18" charset="0"/>
              </a:rPr>
              <a:t>operand</a:t>
            </a:r>
            <a:r>
              <a:rPr lang="en-US" sz="2800" dirty="0" smtClean="0">
                <a:latin typeface="Times New Roman" pitchFamily="18" charset="0"/>
                <a:cs typeface="Times New Roman" pitchFamily="18" charset="0"/>
              </a:rPr>
              <a:t>”.</a:t>
            </a:r>
          </a:p>
          <a:p>
            <a:pPr marL="457200" indent="-457200">
              <a:buFont typeface="Arial" pitchFamily="34" charset="0"/>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operand (or data) can be specified in various ways.</a:t>
            </a:r>
          </a:p>
          <a:p>
            <a:pPr marL="457200" indent="-457200">
              <a:buFont typeface="Arial" pitchFamily="34" charset="0"/>
              <a:buChar char="•"/>
            </a:pPr>
            <a:r>
              <a:rPr lang="en-US" sz="2800" dirty="0">
                <a:latin typeface="Times New Roman" pitchFamily="18" charset="0"/>
                <a:cs typeface="Times New Roman" pitchFamily="18" charset="0"/>
              </a:rPr>
              <a:t>It may include 8-bit (or 16-bit) data, an internal register, a memory location, or an 8-bit (or 16-bit) address. </a:t>
            </a:r>
            <a:endParaRPr lang="en-US" sz="2800" dirty="0" smtClean="0">
              <a:latin typeface="Times New Roman" pitchFamily="18" charset="0"/>
              <a:cs typeface="Times New Roman" pitchFamily="18" charset="0"/>
            </a:endParaRPr>
          </a:p>
          <a:p>
            <a:pPr marL="457200" indent="-457200">
              <a:buFont typeface="Arial" pitchFamily="34" charset="0"/>
              <a:buChar char="•"/>
            </a:pPr>
            <a:endParaRPr lang="en-US" sz="2800" dirty="0">
              <a:latin typeface="Times New Roman" pitchFamily="18" charset="0"/>
              <a:cs typeface="Times New Roman" pitchFamily="18" charset="0"/>
            </a:endParaRPr>
          </a:p>
          <a:p>
            <a:pPr marL="457200" indent="-457200">
              <a:buFont typeface="Arial" pitchFamily="34" charset="0"/>
              <a:buChar char="•"/>
            </a:pPr>
            <a:r>
              <a:rPr lang="en-US" sz="2800" b="1" dirty="0" smtClean="0">
                <a:latin typeface="Times New Roman" pitchFamily="18" charset="0"/>
                <a:cs typeface="Times New Roman" pitchFamily="18" charset="0"/>
              </a:rPr>
              <a:t>Example:      </a:t>
            </a:r>
            <a:r>
              <a:rPr lang="en-US" sz="2800" b="1" dirty="0">
                <a:latin typeface="Times New Roman" pitchFamily="18" charset="0"/>
                <a:cs typeface="Times New Roman" pitchFamily="18" charset="0"/>
              </a:rPr>
              <a:t>ADD R1, R0 </a:t>
            </a:r>
          </a:p>
          <a:p>
            <a:r>
              <a:rPr lang="en-US" sz="2800" dirty="0">
                <a:latin typeface="Times New Roman" pitchFamily="18" charset="0"/>
                <a:cs typeface="Times New Roman" pitchFamily="18" charset="0"/>
              </a:rPr>
              <a:t>Here R0 is the source register and R1 is the destination register. The instruction adds the contents of R0 with the content of R1 and stores result in R1. </a:t>
            </a:r>
          </a:p>
        </p:txBody>
      </p:sp>
    </p:spTree>
    <p:extLst>
      <p:ext uri="{BB962C8B-B14F-4D97-AF65-F5344CB8AC3E}">
        <p14:creationId xmlns:p14="http://schemas.microsoft.com/office/powerpoint/2010/main" val="2358484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16" y="477676"/>
            <a:ext cx="11778018" cy="5486400"/>
          </a:xfrm>
        </p:spPr>
        <p:txBody>
          <a:bodyPr>
            <a:normAutofit lnSpcReduction="10000"/>
          </a:bodyPr>
          <a:lstStyle/>
          <a:p>
            <a:pPr marL="0" indent="0" algn="just">
              <a:buNone/>
            </a:pPr>
            <a:r>
              <a:rPr lang="en-US" sz="3600" b="1" dirty="0">
                <a:latin typeface="Times New Roman" pitchFamily="18" charset="0"/>
                <a:cs typeface="Times New Roman" pitchFamily="18" charset="0"/>
              </a:rPr>
              <a:t>Instruction </a:t>
            </a:r>
            <a:r>
              <a:rPr lang="en-US" sz="3600" b="1" dirty="0" smtClean="0">
                <a:latin typeface="Times New Roman" pitchFamily="18" charset="0"/>
                <a:cs typeface="Times New Roman" pitchFamily="18" charset="0"/>
              </a:rPr>
              <a:t>Size</a:t>
            </a:r>
          </a:p>
          <a:p>
            <a:pPr marL="0" indent="0" algn="just">
              <a:buNone/>
            </a:pPr>
            <a:r>
              <a:rPr lang="en-US" dirty="0" smtClean="0">
                <a:latin typeface="Times New Roman" pitchFamily="18" charset="0"/>
                <a:cs typeface="Times New Roman" pitchFamily="18" charset="0"/>
              </a:rPr>
              <a:t>Depending </a:t>
            </a:r>
            <a:r>
              <a:rPr lang="en-US" dirty="0">
                <a:latin typeface="Times New Roman" pitchFamily="18" charset="0"/>
                <a:cs typeface="Times New Roman" pitchFamily="18" charset="0"/>
              </a:rPr>
              <a:t>on the number of address specified in instruction sheet, the instruction format can be classified into the categories. </a:t>
            </a:r>
          </a:p>
          <a:p>
            <a:pPr algn="just"/>
            <a:r>
              <a:rPr lang="en-US" b="1" dirty="0" smtClean="0">
                <a:latin typeface="Times New Roman" pitchFamily="18" charset="0"/>
                <a:cs typeface="Times New Roman" pitchFamily="18" charset="0"/>
              </a:rPr>
              <a:t>One </a:t>
            </a:r>
            <a:r>
              <a:rPr lang="en-US" b="1" dirty="0">
                <a:latin typeface="Times New Roman" pitchFamily="18" charset="0"/>
                <a:cs typeface="Times New Roman" pitchFamily="18" charset="0"/>
              </a:rPr>
              <a:t>address format </a:t>
            </a:r>
            <a:r>
              <a:rPr lang="en-US" dirty="0">
                <a:latin typeface="Times New Roman" pitchFamily="18" charset="0"/>
                <a:cs typeface="Times New Roman" pitchFamily="18" charset="0"/>
              </a:rPr>
              <a:t>(1 byte instruction)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Here 1 byte will be Op-code and operand will be default. </a:t>
            </a:r>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ADD </a:t>
            </a:r>
            <a:r>
              <a:rPr lang="en-US" dirty="0" smtClean="0">
                <a:latin typeface="Times New Roman" pitchFamily="18" charset="0"/>
                <a:cs typeface="Times New Roman" pitchFamily="18" charset="0"/>
              </a:rPr>
              <a:t>B</a:t>
            </a:r>
            <a:r>
              <a:rPr lang="en-US" dirty="0">
                <a:latin typeface="Times New Roman" pitchFamily="18" charset="0"/>
                <a:cs typeface="Times New Roman" pitchFamily="18" charset="0"/>
              </a:rPr>
              <a:t>, MOV A,B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Two </a:t>
            </a:r>
            <a:r>
              <a:rPr lang="en-US" b="1" dirty="0">
                <a:latin typeface="Times New Roman" pitchFamily="18" charset="0"/>
                <a:cs typeface="Times New Roman" pitchFamily="18" charset="0"/>
              </a:rPr>
              <a:t>address format </a:t>
            </a:r>
            <a:r>
              <a:rPr lang="en-US" dirty="0">
                <a:latin typeface="Times New Roman" pitchFamily="18" charset="0"/>
                <a:cs typeface="Times New Roman" pitchFamily="18" charset="0"/>
              </a:rPr>
              <a:t>(2 byte instruction) :Here first byte will be Op-code and second byte will be the </a:t>
            </a:r>
            <a:r>
              <a:rPr lang="en-US" dirty="0" smtClean="0">
                <a:latin typeface="Times New Roman" pitchFamily="18" charset="0"/>
                <a:cs typeface="Times New Roman" pitchFamily="18" charset="0"/>
              </a:rPr>
              <a:t>operand/data(8-bit data). E.g. MVI A, 8-bit Data </a:t>
            </a:r>
          </a:p>
          <a:p>
            <a:pPr algn="just"/>
            <a:endParaRPr lang="en-US" dirty="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Three </a:t>
            </a:r>
            <a:r>
              <a:rPr lang="en-US" b="1" dirty="0">
                <a:latin typeface="Times New Roman" pitchFamily="18" charset="0"/>
                <a:cs typeface="Times New Roman" pitchFamily="18" charset="0"/>
              </a:rPr>
              <a:t>address format </a:t>
            </a:r>
            <a:r>
              <a:rPr lang="en-US" dirty="0">
                <a:latin typeface="Times New Roman" pitchFamily="18" charset="0"/>
                <a:cs typeface="Times New Roman" pitchFamily="18" charset="0"/>
              </a:rPr>
              <a:t>(3 byte instruction): Here first byte will be Op-code, second and third byte will be </a:t>
            </a:r>
            <a:r>
              <a:rPr lang="en-US" dirty="0" smtClean="0">
                <a:latin typeface="Times New Roman" pitchFamily="18" charset="0"/>
                <a:cs typeface="Times New Roman" pitchFamily="18" charset="0"/>
              </a:rPr>
              <a:t>operands/data(16-bit data). </a:t>
            </a:r>
            <a:r>
              <a:rPr lang="en-US" dirty="0">
                <a:latin typeface="Times New Roman" pitchFamily="18" charset="0"/>
                <a:cs typeface="Times New Roman" pitchFamily="18" charset="0"/>
              </a:rPr>
              <a:t>That is </a:t>
            </a:r>
            <a:r>
              <a:rPr lang="en-US" dirty="0" smtClean="0">
                <a:latin typeface="Times New Roman" pitchFamily="18" charset="0"/>
                <a:cs typeface="Times New Roman" pitchFamily="18" charset="0"/>
              </a:rPr>
              <a:t>2nd </a:t>
            </a:r>
            <a:r>
              <a:rPr lang="en-US" dirty="0">
                <a:latin typeface="Times New Roman" pitchFamily="18" charset="0"/>
                <a:cs typeface="Times New Roman" pitchFamily="18" charset="0"/>
              </a:rPr>
              <a:t>byte- lower order data. 3rd byte – higher order </a:t>
            </a:r>
            <a:r>
              <a:rPr lang="en-US" dirty="0" smtClean="0">
                <a:latin typeface="Times New Roman" pitchFamily="18" charset="0"/>
                <a:cs typeface="Times New Roman" pitchFamily="18" charset="0"/>
              </a:rPr>
              <a:t>data. E.g</a:t>
            </a:r>
            <a:r>
              <a:rPr lang="en-US" dirty="0">
                <a:latin typeface="Times New Roman" pitchFamily="18" charset="0"/>
                <a:cs typeface="Times New Roman" pitchFamily="18" charset="0"/>
              </a:rPr>
              <a:t>. LXI B, 4050 </a:t>
            </a:r>
          </a:p>
        </p:txBody>
      </p:sp>
    </p:spTree>
    <p:extLst>
      <p:ext uri="{BB962C8B-B14F-4D97-AF65-F5344CB8AC3E}">
        <p14:creationId xmlns:p14="http://schemas.microsoft.com/office/powerpoint/2010/main" val="862332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327547"/>
            <a:ext cx="11026254" cy="1363142"/>
          </a:xfrm>
        </p:spPr>
        <p:txBody>
          <a:bodyPr/>
          <a:lstStyle/>
          <a:p>
            <a:r>
              <a:rPr lang="en-US" b="1" dirty="0">
                <a:latin typeface="Times New Roman" pitchFamily="18" charset="0"/>
                <a:cs typeface="Times New Roman" pitchFamily="18" charset="0"/>
              </a:rPr>
              <a:t>Addressing modes: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54842" y="1460310"/>
            <a:ext cx="10998958" cy="4716653"/>
          </a:xfrm>
        </p:spPr>
        <p:txBody>
          <a:bodyPr>
            <a:norm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various format (way) of specifying the operands are called addressing mode.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 </a:t>
            </a:r>
            <a:r>
              <a:rPr lang="en-US" dirty="0">
                <a:latin typeface="Times New Roman" pitchFamily="18" charset="0"/>
                <a:cs typeface="Times New Roman" pitchFamily="18" charset="0"/>
              </a:rPr>
              <a:t>addressing mode specifies where the operands are located rather than their nature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8085 has 5 addressing mode</a:t>
            </a:r>
            <a:r>
              <a:rPr lang="en-US" dirty="0" smtClean="0">
                <a:latin typeface="Times New Roman" pitchFamily="18" charset="0"/>
                <a:cs typeface="Times New Roman" pitchFamily="18" charset="0"/>
              </a:rPr>
              <a:t>:</a:t>
            </a:r>
          </a:p>
          <a:p>
            <a:pPr lvl="1"/>
            <a:r>
              <a:rPr lang="en-US" dirty="0">
                <a:latin typeface="Times New Roman" pitchFamily="18" charset="0"/>
                <a:cs typeface="Times New Roman" pitchFamily="18" charset="0"/>
              </a:rPr>
              <a:t>Direct addressing mode</a:t>
            </a:r>
            <a:r>
              <a:rPr lang="en-US" dirty="0" smtClean="0">
                <a:latin typeface="Times New Roman" pitchFamily="18" charset="0"/>
                <a:cs typeface="Times New Roman" pitchFamily="18" charset="0"/>
              </a:rPr>
              <a:t> </a:t>
            </a:r>
          </a:p>
          <a:p>
            <a:pPr lvl="1"/>
            <a:r>
              <a:rPr lang="en-US" dirty="0">
                <a:latin typeface="Times New Roman" pitchFamily="18" charset="0"/>
                <a:cs typeface="Times New Roman" pitchFamily="18" charset="0"/>
              </a:rPr>
              <a:t>Register Direct addressing </a:t>
            </a:r>
            <a:r>
              <a:rPr lang="en-US" dirty="0" smtClean="0">
                <a:latin typeface="Times New Roman" pitchFamily="18" charset="0"/>
                <a:cs typeface="Times New Roman" pitchFamily="18" charset="0"/>
              </a:rPr>
              <a:t>mode</a:t>
            </a:r>
          </a:p>
          <a:p>
            <a:pPr lvl="1"/>
            <a:r>
              <a:rPr lang="en-US" dirty="0">
                <a:latin typeface="Times New Roman" pitchFamily="18" charset="0"/>
                <a:cs typeface="Times New Roman" pitchFamily="18" charset="0"/>
              </a:rPr>
              <a:t>Register Indirect addressing </a:t>
            </a:r>
            <a:r>
              <a:rPr lang="en-US" dirty="0" smtClean="0">
                <a:latin typeface="Times New Roman" pitchFamily="18" charset="0"/>
                <a:cs typeface="Times New Roman" pitchFamily="18" charset="0"/>
              </a:rPr>
              <a:t>mode</a:t>
            </a:r>
          </a:p>
          <a:p>
            <a:pPr lvl="1"/>
            <a:r>
              <a:rPr lang="en-US" dirty="0" smtClean="0">
                <a:latin typeface="Times New Roman" pitchFamily="18" charset="0"/>
                <a:cs typeface="Times New Roman" pitchFamily="18" charset="0"/>
              </a:rPr>
              <a:t>Immediate </a:t>
            </a:r>
            <a:r>
              <a:rPr lang="en-US" dirty="0">
                <a:latin typeface="Times New Roman" pitchFamily="18" charset="0"/>
                <a:cs typeface="Times New Roman" pitchFamily="18" charset="0"/>
              </a:rPr>
              <a:t>addressing </a:t>
            </a:r>
            <a:r>
              <a:rPr lang="en-US" dirty="0" smtClean="0">
                <a:latin typeface="Times New Roman" pitchFamily="18" charset="0"/>
                <a:cs typeface="Times New Roman" pitchFamily="18" charset="0"/>
              </a:rPr>
              <a:t>mode</a:t>
            </a:r>
          </a:p>
          <a:p>
            <a:pPr lvl="1"/>
            <a:r>
              <a:rPr lang="en-US" dirty="0">
                <a:latin typeface="Times New Roman" pitchFamily="18" charset="0"/>
                <a:cs typeface="Times New Roman" pitchFamily="18" charset="0"/>
              </a:rPr>
              <a:t>Implied or Inherent addressing mode</a:t>
            </a:r>
          </a:p>
        </p:txBody>
      </p:sp>
    </p:spTree>
    <p:extLst>
      <p:ext uri="{BB962C8B-B14F-4D97-AF65-F5344CB8AC3E}">
        <p14:creationId xmlns:p14="http://schemas.microsoft.com/office/powerpoint/2010/main" val="2733460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251" y="327546"/>
            <a:ext cx="11573301" cy="5923129"/>
          </a:xfrm>
        </p:spPr>
        <p:txBody>
          <a:bodyPr>
            <a:normAutofit lnSpcReduction="10000"/>
          </a:bodyPr>
          <a:lstStyle/>
          <a:p>
            <a:pPr marL="0" indent="0">
              <a:buNone/>
            </a:pPr>
            <a:r>
              <a:rPr lang="en-US" b="1" dirty="0" smtClean="0">
                <a:latin typeface="Times New Roman" pitchFamily="18" charset="0"/>
                <a:cs typeface="Times New Roman" pitchFamily="18" charset="0"/>
              </a:rPr>
              <a:t>1. Direct </a:t>
            </a:r>
            <a:r>
              <a:rPr lang="en-US" b="1" dirty="0">
                <a:latin typeface="Times New Roman" pitchFamily="18" charset="0"/>
                <a:cs typeface="Times New Roman" pitchFamily="18" charset="0"/>
              </a:rPr>
              <a:t>addressing mode: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instruction using this mode specifies the effective address as part of instruction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instruction size either 2-bytes or 3-bytes with first byte op-code followed by 1 or 2 bytes of address of data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 g. LDA </a:t>
            </a:r>
            <a:r>
              <a:rPr lang="en-US" dirty="0" smtClean="0">
                <a:latin typeface="Times New Roman" pitchFamily="18" charset="0"/>
                <a:cs typeface="Times New Roman" pitchFamily="18" charset="0"/>
              </a:rPr>
              <a:t>9500H</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a:t>
            </a:r>
            <a:r>
              <a:rPr lang="en-US" dirty="0" smtClean="0">
                <a:latin typeface="Times New Roman" pitchFamily="18" charset="0"/>
                <a:cs typeface="Times New Roman" pitchFamily="18" charset="0"/>
              </a:rPr>
              <a:t>40H </a:t>
            </a: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type of addressing is called absolute addressing.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2. Register </a:t>
            </a:r>
            <a:r>
              <a:rPr lang="en-US" b="1" dirty="0">
                <a:latin typeface="Times New Roman" pitchFamily="18" charset="0"/>
                <a:cs typeface="Times New Roman" pitchFamily="18" charset="0"/>
              </a:rPr>
              <a:t>Direct addressing mode: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mode specifies the register or register pair that contains the data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 g. MOV A, </a:t>
            </a:r>
            <a:r>
              <a:rPr lang="en-US" dirty="0" smtClean="0">
                <a:latin typeface="Times New Roman" pitchFamily="18" charset="0"/>
                <a:cs typeface="Times New Roman" pitchFamily="18" charset="0"/>
              </a:rPr>
              <a:t>B</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Here register B contains data rather than address of the data</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13306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465729" y="27296"/>
            <a:ext cx="9507071" cy="6674968"/>
          </a:xfrm>
        </p:spPr>
      </p:pic>
      <p:sp>
        <p:nvSpPr>
          <p:cNvPr id="3" name="Rectangle 2"/>
          <p:cNvSpPr/>
          <p:nvPr/>
        </p:nvSpPr>
        <p:spPr>
          <a:xfrm>
            <a:off x="284944" y="6237028"/>
            <a:ext cx="5924787" cy="369332"/>
          </a:xfrm>
          <a:prstGeom prst="rect">
            <a:avLst/>
          </a:prstGeom>
        </p:spPr>
        <p:txBody>
          <a:bodyPr wrap="square">
            <a:spAutoFit/>
          </a:bodyPr>
          <a:lstStyle/>
          <a:p>
            <a:r>
              <a:rPr lang="en-US" dirty="0" smtClean="0">
                <a:latin typeface="Times New Roman" pitchFamily="18" charset="0"/>
                <a:cs typeface="Times New Roman" pitchFamily="18" charset="0"/>
              </a:rPr>
              <a:t>Fig: Functional Block Diagram of 8085A microprocessor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37707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4" y="382137"/>
            <a:ext cx="11805314" cy="6209732"/>
          </a:xfrm>
        </p:spPr>
        <p:txBody>
          <a:bodyPr>
            <a:normAutofit fontScale="92500" lnSpcReduction="10000"/>
          </a:bodyPr>
          <a:lstStyle/>
          <a:p>
            <a:pPr marL="0" indent="0">
              <a:buNone/>
            </a:pPr>
            <a:r>
              <a:rPr lang="en-US" b="1" dirty="0" smtClean="0">
                <a:latin typeface="Times New Roman" pitchFamily="18" charset="0"/>
                <a:cs typeface="Times New Roman" pitchFamily="18" charset="0"/>
              </a:rPr>
              <a:t>3. Register </a:t>
            </a:r>
            <a:r>
              <a:rPr lang="en-US" b="1" dirty="0">
                <a:latin typeface="Times New Roman" pitchFamily="18" charset="0"/>
                <a:cs typeface="Times New Roman" pitchFamily="18" charset="0"/>
              </a:rPr>
              <a:t>Indirect addressing mode: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this mode the address part of the instruction specifies the memory whose contents are the address of the operand.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 </a:t>
            </a:r>
            <a:r>
              <a:rPr lang="en-US" dirty="0">
                <a:latin typeface="Times New Roman" pitchFamily="18" charset="0"/>
                <a:cs typeface="Times New Roman" pitchFamily="18" charset="0"/>
              </a:rPr>
              <a:t>in this type of addressing mode, it is the address of the address rather than address itself</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(One operand is register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 g. MOV R, </a:t>
            </a:r>
            <a:r>
              <a:rPr lang="en-US" dirty="0" smtClean="0">
                <a:latin typeface="Times New Roman" pitchFamily="18" charset="0"/>
                <a:cs typeface="Times New Roman" pitchFamily="18" charset="0"/>
              </a:rPr>
              <a:t>M	 </a:t>
            </a:r>
            <a:r>
              <a:rPr lang="en-US" dirty="0">
                <a:latin typeface="Times New Roman" pitchFamily="18" charset="0"/>
                <a:cs typeface="Times New Roman" pitchFamily="18" charset="0"/>
              </a:rPr>
              <a:t>MOV M, </a:t>
            </a:r>
            <a:r>
              <a:rPr lang="en-US" dirty="0" smtClean="0">
                <a:latin typeface="Times New Roman" pitchFamily="18" charset="0"/>
                <a:cs typeface="Times New Roman" pitchFamily="18" charset="0"/>
              </a:rPr>
              <a:t>R	 </a:t>
            </a:r>
            <a:r>
              <a:rPr lang="en-US" dirty="0">
                <a:latin typeface="Times New Roman" pitchFamily="18" charset="0"/>
                <a:cs typeface="Times New Roman" pitchFamily="18" charset="0"/>
              </a:rPr>
              <a:t>STAX, LDAX etc</a:t>
            </a:r>
            <a:r>
              <a:rPr lang="en-US" dirty="0" smtClean="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STAX </a:t>
            </a:r>
            <a:r>
              <a:rPr lang="en-US" dirty="0">
                <a:latin typeface="Times New Roman" pitchFamily="18" charset="0"/>
                <a:cs typeface="Times New Roman" pitchFamily="18" charset="0"/>
              </a:rPr>
              <a:t>B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4. Immediate </a:t>
            </a:r>
            <a:r>
              <a:rPr lang="en-US" b="1" dirty="0">
                <a:latin typeface="Times New Roman" pitchFamily="18" charset="0"/>
                <a:cs typeface="Times New Roman" pitchFamily="18" charset="0"/>
              </a:rPr>
              <a:t>addressing mode: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mode, the operand position is the immediate data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8-bit data, instruction size is 2 bytes and for 16 bit data, instruction size is 3 bytes.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MVI A, 32H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LXI </a:t>
            </a:r>
            <a:r>
              <a:rPr lang="en-US" dirty="0">
                <a:latin typeface="Times New Roman" pitchFamily="18" charset="0"/>
                <a:cs typeface="Times New Roman" pitchFamily="18" charset="0"/>
              </a:rPr>
              <a:t>B, 4567H </a:t>
            </a:r>
          </a:p>
        </p:txBody>
      </p:sp>
    </p:spTree>
    <p:extLst>
      <p:ext uri="{BB962C8B-B14F-4D97-AF65-F5344CB8AC3E}">
        <p14:creationId xmlns:p14="http://schemas.microsoft.com/office/powerpoint/2010/main" val="507838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46" y="477672"/>
            <a:ext cx="11026254" cy="5699291"/>
          </a:xfrm>
        </p:spPr>
        <p:txBody>
          <a:bodyPr/>
          <a:lstStyle/>
          <a:p>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5. Implied or Inherent addressing mode: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instructions of this mode </a:t>
            </a:r>
            <a:r>
              <a:rPr lang="en-US" dirty="0" smtClean="0">
                <a:latin typeface="Times New Roman" pitchFamily="18" charset="0"/>
                <a:cs typeface="Times New Roman" pitchFamily="18" charset="0"/>
              </a:rPr>
              <a:t>do not </a:t>
            </a:r>
            <a:r>
              <a:rPr lang="en-US" dirty="0">
                <a:latin typeface="Times New Roman" pitchFamily="18" charset="0"/>
                <a:cs typeface="Times New Roman" pitchFamily="18" charset="0"/>
              </a:rPr>
              <a:t>have operands.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NOP: No operation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HLT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Halt</a:t>
            </a:r>
          </a:p>
          <a:p>
            <a:pPr marL="0" indent="0">
              <a:buNone/>
            </a:pPr>
            <a:r>
              <a:rPr lang="en-US" dirty="0" smtClean="0">
                <a:latin typeface="Times New Roman" pitchFamily="18" charset="0"/>
                <a:cs typeface="Times New Roman" pitchFamily="18" charset="0"/>
              </a:rPr>
              <a:t>	EI</a:t>
            </a:r>
            <a:r>
              <a:rPr lang="en-US" dirty="0">
                <a:latin typeface="Times New Roman" pitchFamily="18" charset="0"/>
                <a:cs typeface="Times New Roman" pitchFamily="18" charset="0"/>
              </a:rPr>
              <a:t>: Enable </a:t>
            </a:r>
            <a:r>
              <a:rPr lang="en-US" dirty="0" smtClean="0">
                <a:latin typeface="Times New Roman" pitchFamily="18" charset="0"/>
                <a:cs typeface="Times New Roman" pitchFamily="18" charset="0"/>
              </a:rPr>
              <a:t>interrupt</a:t>
            </a:r>
          </a:p>
          <a:p>
            <a:pPr marL="0" indent="0">
              <a:buNone/>
            </a:pPr>
            <a:r>
              <a:rPr lang="en-US" dirty="0" smtClean="0">
                <a:latin typeface="Times New Roman" pitchFamily="18" charset="0"/>
                <a:cs typeface="Times New Roman" pitchFamily="18" charset="0"/>
              </a:rPr>
              <a:t>	DI</a:t>
            </a:r>
            <a:r>
              <a:rPr lang="en-US" dirty="0">
                <a:latin typeface="Times New Roman" pitchFamily="18" charset="0"/>
                <a:cs typeface="Times New Roman" pitchFamily="18" charset="0"/>
              </a:rPr>
              <a:t>: Disable interrupt </a:t>
            </a:r>
          </a:p>
        </p:txBody>
      </p:sp>
    </p:spTree>
    <p:extLst>
      <p:ext uri="{BB962C8B-B14F-4D97-AF65-F5344CB8AC3E}">
        <p14:creationId xmlns:p14="http://schemas.microsoft.com/office/powerpoint/2010/main" val="1072177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272955"/>
            <a:ext cx="11928143" cy="6277970"/>
          </a:xfrm>
        </p:spPr>
        <p:txBody>
          <a:bodyPr>
            <a:normAutofit/>
          </a:bodyPr>
          <a:lstStyle/>
          <a:p>
            <a:pPr marL="0" indent="0">
              <a:buNone/>
            </a:pPr>
            <a:r>
              <a:rPr lang="en-US" sz="3200" b="1" dirty="0">
                <a:latin typeface="Times New Roman" pitchFamily="18" charset="0"/>
                <a:cs typeface="Times New Roman" pitchFamily="18" charset="0"/>
              </a:rPr>
              <a:t>Classification of an instruction </a:t>
            </a:r>
            <a:endParaRPr lang="en-US" sz="3200" b="1"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instruction is a binary pattern designed inside a microprocessor to perform a specific function (task). The entire group of instructions called the instruction set. The 8085 instruction set can be classified in to 5- different groups. </a:t>
            </a:r>
          </a:p>
          <a:p>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transfer </a:t>
            </a:r>
            <a:r>
              <a:rPr lang="en-US" dirty="0" smtClean="0">
                <a:latin typeface="Times New Roman" pitchFamily="18" charset="0"/>
                <a:cs typeface="Times New Roman" pitchFamily="18" charset="0"/>
              </a:rPr>
              <a:t>group</a:t>
            </a:r>
          </a:p>
          <a:p>
            <a:r>
              <a:rPr lang="en-US" dirty="0" smtClean="0">
                <a:latin typeface="Times New Roman" pitchFamily="18" charset="0"/>
                <a:cs typeface="Times New Roman" pitchFamily="18" charset="0"/>
              </a:rPr>
              <a:t>Arithmetic group </a:t>
            </a:r>
          </a:p>
          <a:p>
            <a:r>
              <a:rPr lang="en-US" dirty="0" smtClean="0">
                <a:latin typeface="Times New Roman" pitchFamily="18" charset="0"/>
                <a:cs typeface="Times New Roman" pitchFamily="18" charset="0"/>
              </a:rPr>
              <a:t>Logical group </a:t>
            </a:r>
          </a:p>
          <a:p>
            <a:r>
              <a:rPr lang="en-US" dirty="0" smtClean="0">
                <a:latin typeface="Times New Roman" pitchFamily="18" charset="0"/>
                <a:cs typeface="Times New Roman" pitchFamily="18" charset="0"/>
              </a:rPr>
              <a:t>Branching group</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Miscellaneous </a:t>
            </a:r>
            <a:r>
              <a:rPr lang="en-US" dirty="0">
                <a:latin typeface="Times New Roman" pitchFamily="18" charset="0"/>
                <a:cs typeface="Times New Roman" pitchFamily="18" charset="0"/>
              </a:rPr>
              <a:t>group: The instructions relating to stack operation, controlling purposes such as interrupt operations are fall under miscellaneous group including machine control like HLT, NOP.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38030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368490"/>
            <a:ext cx="11163868" cy="6018662"/>
          </a:xfrm>
        </p:spPr>
        <p:txBody>
          <a:bodyPr>
            <a:normAutofit fontScale="92500" lnSpcReduction="10000"/>
          </a:bodyPr>
          <a:lstStyle/>
          <a:p>
            <a:pPr marL="0" indent="0" algn="just">
              <a:buNone/>
            </a:pPr>
            <a:r>
              <a:rPr lang="en-US" sz="3200" b="1" dirty="0">
                <a:latin typeface="Times New Roman" pitchFamily="18" charset="0"/>
                <a:cs typeface="Times New Roman" pitchFamily="18" charset="0"/>
              </a:rPr>
              <a:t>Data transfer group instructions: </a:t>
            </a:r>
            <a:endParaRPr lang="en-US" sz="3200"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group of instruction copy data from a source location to destination location without modifying the contents of the source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transfer of data may be between the registers or between register and memory or between an I/O device and accumulator</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None of these instructions changes the flag.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instructions of this group are: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1. MOV Rd, </a:t>
            </a:r>
            <a:r>
              <a:rPr lang="en-US" b="1" dirty="0" err="1">
                <a:latin typeface="Times New Roman" pitchFamily="18" charset="0"/>
                <a:cs typeface="Times New Roman" pitchFamily="18" charset="0"/>
              </a:rPr>
              <a:t>Rs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(move register instruction) </a:t>
            </a:r>
          </a:p>
          <a:p>
            <a:r>
              <a:rPr lang="en-US" dirty="0">
                <a:latin typeface="Times New Roman" pitchFamily="18" charset="0"/>
                <a:cs typeface="Times New Roman" pitchFamily="18" charset="0"/>
              </a:rPr>
              <a:t>1 byte instruction </a:t>
            </a:r>
          </a:p>
          <a:p>
            <a:r>
              <a:rPr lang="en-US" dirty="0">
                <a:latin typeface="Times New Roman" pitchFamily="18" charset="0"/>
                <a:cs typeface="Times New Roman" pitchFamily="18" charset="0"/>
              </a:rPr>
              <a:t>Copies data from source register(</a:t>
            </a:r>
            <a:r>
              <a:rPr lang="en-US" dirty="0" err="1">
                <a:latin typeface="Times New Roman" pitchFamily="18" charset="0"/>
                <a:cs typeface="Times New Roman" pitchFamily="18" charset="0"/>
              </a:rPr>
              <a:t>Rs</a:t>
            </a:r>
            <a:r>
              <a:rPr lang="en-US" dirty="0">
                <a:latin typeface="Times New Roman" pitchFamily="18" charset="0"/>
                <a:cs typeface="Times New Roman" pitchFamily="18" charset="0"/>
              </a:rPr>
              <a:t>) to destination register(Rd). </a:t>
            </a:r>
          </a:p>
          <a:p>
            <a:r>
              <a:rPr lang="en-US" dirty="0">
                <a:latin typeface="Times New Roman" pitchFamily="18" charset="0"/>
                <a:cs typeface="Times New Roman" pitchFamily="18" charset="0"/>
              </a:rPr>
              <a:t>Rd &amp; </a:t>
            </a:r>
            <a:r>
              <a:rPr lang="en-US" dirty="0" err="1">
                <a:latin typeface="Times New Roman" pitchFamily="18" charset="0"/>
                <a:cs typeface="Times New Roman" pitchFamily="18" charset="0"/>
              </a:rPr>
              <a:t>Rs</a:t>
            </a:r>
            <a:r>
              <a:rPr lang="en-US" dirty="0">
                <a:latin typeface="Times New Roman" pitchFamily="18" charset="0"/>
                <a:cs typeface="Times New Roman" pitchFamily="18" charset="0"/>
              </a:rPr>
              <a:t> may be A, B, C, D, E, H &amp; L </a:t>
            </a:r>
          </a:p>
          <a:p>
            <a:r>
              <a:rPr lang="en-US" dirty="0">
                <a:latin typeface="Times New Roman" pitchFamily="18" charset="0"/>
                <a:cs typeface="Times New Roman" pitchFamily="18" charset="0"/>
              </a:rPr>
              <a:t>E.g. MOV A, B </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84875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8" y="300249"/>
            <a:ext cx="11546006" cy="6264323"/>
          </a:xfrm>
        </p:spPr>
        <p:txBody>
          <a:bodyPr>
            <a:noAutofit/>
          </a:bodyPr>
          <a:lstStyle/>
          <a:p>
            <a:pPr marL="0" indent="0">
              <a:buNone/>
            </a:pPr>
            <a:r>
              <a:rPr lang="en-US" sz="2400" b="1" dirty="0" smtClean="0">
                <a:latin typeface="Times New Roman" pitchFamily="18" charset="0"/>
                <a:cs typeface="Times New Roman" pitchFamily="18" charset="0"/>
              </a:rPr>
              <a:t>2. MVI </a:t>
            </a:r>
            <a:r>
              <a:rPr lang="en-US" sz="2400" b="1" dirty="0">
                <a:latin typeface="Times New Roman" pitchFamily="18" charset="0"/>
                <a:cs typeface="Times New Roman" pitchFamily="18" charset="0"/>
              </a:rPr>
              <a:t>R, 8 bit data </a:t>
            </a:r>
            <a:r>
              <a:rPr lang="en-US" sz="2400" dirty="0">
                <a:latin typeface="Times New Roman" pitchFamily="18" charset="0"/>
                <a:cs typeface="Times New Roman" pitchFamily="18" charset="0"/>
              </a:rPr>
              <a:t>(move immediate instruction) </a:t>
            </a:r>
          </a:p>
          <a:p>
            <a:r>
              <a:rPr lang="en-US" sz="2400" dirty="0" smtClean="0">
                <a:latin typeface="Times New Roman" pitchFamily="18" charset="0"/>
                <a:cs typeface="Times New Roman" pitchFamily="18" charset="0"/>
              </a:rPr>
              <a:t>2 </a:t>
            </a:r>
            <a:r>
              <a:rPr lang="en-US" sz="2400" dirty="0">
                <a:latin typeface="Times New Roman" pitchFamily="18" charset="0"/>
                <a:cs typeface="Times New Roman" pitchFamily="18" charset="0"/>
              </a:rPr>
              <a:t>byte instruction </a:t>
            </a:r>
          </a:p>
          <a:p>
            <a:r>
              <a:rPr lang="en-US" sz="2400" dirty="0" smtClean="0">
                <a:latin typeface="Times New Roman" pitchFamily="18" charset="0"/>
                <a:cs typeface="Times New Roman" pitchFamily="18" charset="0"/>
              </a:rPr>
              <a:t>Loads </a:t>
            </a:r>
            <a:r>
              <a:rPr lang="en-US" sz="2400" dirty="0">
                <a:latin typeface="Times New Roman" pitchFamily="18" charset="0"/>
                <a:cs typeface="Times New Roman" pitchFamily="18" charset="0"/>
              </a:rPr>
              <a:t>the second byte ( 8 bit immediate data) into the register specified. </a:t>
            </a:r>
          </a:p>
          <a:p>
            <a:r>
              <a:rPr lang="pt-BR" sz="2400" dirty="0" smtClean="0">
                <a:latin typeface="Times New Roman" pitchFamily="18" charset="0"/>
                <a:cs typeface="Times New Roman" pitchFamily="18" charset="0"/>
              </a:rPr>
              <a:t>R </a:t>
            </a:r>
            <a:r>
              <a:rPr lang="pt-BR" sz="2400" dirty="0">
                <a:latin typeface="Times New Roman" pitchFamily="18" charset="0"/>
                <a:cs typeface="Times New Roman" pitchFamily="18" charset="0"/>
              </a:rPr>
              <a:t>may be A, B, C, D, E, H &amp; L </a:t>
            </a:r>
          </a:p>
          <a:p>
            <a:r>
              <a:rPr lang="pt-BR" sz="2400" dirty="0" smtClean="0">
                <a:latin typeface="Times New Roman" pitchFamily="18" charset="0"/>
                <a:cs typeface="Times New Roman" pitchFamily="18" charset="0"/>
              </a:rPr>
              <a:t>E.g</a:t>
            </a:r>
            <a:r>
              <a:rPr lang="pt-BR" sz="2400" dirty="0">
                <a:latin typeface="Times New Roman" pitchFamily="18" charset="0"/>
                <a:cs typeface="Times New Roman" pitchFamily="18" charset="0"/>
              </a:rPr>
              <a:t>. MVI C, </a:t>
            </a:r>
            <a:r>
              <a:rPr lang="pt-BR" sz="2400" dirty="0" smtClean="0">
                <a:latin typeface="Times New Roman" pitchFamily="18" charset="0"/>
                <a:cs typeface="Times New Roman" pitchFamily="18" charset="0"/>
              </a:rPr>
              <a:t>53H</a:t>
            </a:r>
          </a:p>
          <a:p>
            <a:endParaRPr lang="pt-BR"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3. MOV M, R </a:t>
            </a:r>
            <a:r>
              <a:rPr lang="en-US" sz="2400" dirty="0">
                <a:latin typeface="Times New Roman" pitchFamily="18" charset="0"/>
                <a:cs typeface="Times New Roman" pitchFamily="18" charset="0"/>
              </a:rPr>
              <a:t>(Move to memory from register) </a:t>
            </a:r>
          </a:p>
          <a:p>
            <a:r>
              <a:rPr lang="en-US" sz="2400" dirty="0" smtClean="0">
                <a:latin typeface="Times New Roman" pitchFamily="18" charset="0"/>
                <a:cs typeface="Times New Roman" pitchFamily="18" charset="0"/>
              </a:rPr>
              <a:t>Copy </a:t>
            </a:r>
            <a:r>
              <a:rPr lang="en-US" sz="2400" dirty="0">
                <a:latin typeface="Times New Roman" pitchFamily="18" charset="0"/>
                <a:cs typeface="Times New Roman" pitchFamily="18" charset="0"/>
              </a:rPr>
              <a:t>the contents of the specified register to memory. Here memory is the location specified by contents of the HL register pair. </a:t>
            </a:r>
          </a:p>
          <a:p>
            <a:r>
              <a:rPr lang="en-US" sz="2400" dirty="0" smtClean="0">
                <a:latin typeface="Times New Roman" pitchFamily="18" charset="0"/>
                <a:cs typeface="Times New Roman" pitchFamily="18" charset="0"/>
              </a:rPr>
              <a:t>E.g</a:t>
            </a:r>
            <a:r>
              <a:rPr lang="en-US" sz="2400" dirty="0">
                <a:latin typeface="Times New Roman" pitchFamily="18" charset="0"/>
                <a:cs typeface="Times New Roman" pitchFamily="18" charset="0"/>
              </a:rPr>
              <a:t>. MOV M, B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4. </a:t>
            </a:r>
            <a:r>
              <a:rPr lang="en-US" sz="2400" b="1" dirty="0">
                <a:latin typeface="Times New Roman" pitchFamily="18" charset="0"/>
                <a:cs typeface="Times New Roman" pitchFamily="18" charset="0"/>
              </a:rPr>
              <a:t>MOV R, M </a:t>
            </a:r>
            <a:r>
              <a:rPr lang="en-US" sz="2400" dirty="0">
                <a:latin typeface="Times New Roman" pitchFamily="18" charset="0"/>
                <a:cs typeface="Times New Roman" pitchFamily="18" charset="0"/>
              </a:rPr>
              <a:t>(move to register from memory) </a:t>
            </a:r>
          </a:p>
          <a:p>
            <a:r>
              <a:rPr lang="en-US" sz="2400" dirty="0" smtClean="0">
                <a:latin typeface="Times New Roman" pitchFamily="18" charset="0"/>
                <a:cs typeface="Times New Roman" pitchFamily="18" charset="0"/>
              </a:rPr>
              <a:t>Copy </a:t>
            </a:r>
            <a:r>
              <a:rPr lang="en-US" sz="2400" dirty="0">
                <a:latin typeface="Times New Roman" pitchFamily="18" charset="0"/>
                <a:cs typeface="Times New Roman" pitchFamily="18" charset="0"/>
              </a:rPr>
              <a:t>the contents of memory location specified by HL pair to specified register. </a:t>
            </a:r>
          </a:p>
          <a:p>
            <a:r>
              <a:rPr lang="en-US" sz="2400" dirty="0" smtClean="0">
                <a:latin typeface="Times New Roman" pitchFamily="18" charset="0"/>
                <a:cs typeface="Times New Roman" pitchFamily="18" charset="0"/>
              </a:rPr>
              <a:t>E</a:t>
            </a:r>
            <a:r>
              <a:rPr lang="en-US" sz="2400" dirty="0">
                <a:latin typeface="Times New Roman" pitchFamily="18" charset="0"/>
                <a:cs typeface="Times New Roman" pitchFamily="18" charset="0"/>
              </a:rPr>
              <a:t>. g. MOV B, M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0095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3" y="204716"/>
            <a:ext cx="11614245" cy="5972247"/>
          </a:xfrm>
        </p:spPr>
        <p:txBody>
          <a:bodyPr>
            <a:normAutofit fontScale="92500" lnSpcReduction="20000"/>
          </a:bodyPr>
          <a:lstStyle/>
          <a:p>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5. LXI </a:t>
            </a:r>
            <a:r>
              <a:rPr lang="en-US" b="1" dirty="0">
                <a:latin typeface="Times New Roman" pitchFamily="18" charset="0"/>
                <a:cs typeface="Times New Roman" pitchFamily="18" charset="0"/>
              </a:rPr>
              <a:t>RP, 2 bytes data </a:t>
            </a:r>
            <a:r>
              <a:rPr lang="en-US" dirty="0">
                <a:latin typeface="Times New Roman" pitchFamily="18" charset="0"/>
                <a:cs typeface="Times New Roman" pitchFamily="18" charset="0"/>
              </a:rPr>
              <a:t>(load register pair) </a:t>
            </a:r>
          </a:p>
          <a:p>
            <a:r>
              <a:rPr lang="en-US" dirty="0" smtClean="0">
                <a:latin typeface="Times New Roman" pitchFamily="18" charset="0"/>
                <a:cs typeface="Times New Roman" pitchFamily="18" charset="0"/>
              </a:rPr>
              <a:t>3-byte </a:t>
            </a:r>
            <a:r>
              <a:rPr lang="en-US" dirty="0">
                <a:latin typeface="Times New Roman" pitchFamily="18" charset="0"/>
                <a:cs typeface="Times New Roman" pitchFamily="18" charset="0"/>
              </a:rPr>
              <a:t>instruction </a:t>
            </a:r>
          </a:p>
          <a:p>
            <a:r>
              <a:rPr lang="en-US" dirty="0" smtClean="0">
                <a:latin typeface="Times New Roman" pitchFamily="18" charset="0"/>
                <a:cs typeface="Times New Roman" pitchFamily="18" charset="0"/>
              </a:rPr>
              <a:t>Load </a:t>
            </a:r>
            <a:r>
              <a:rPr lang="en-US" dirty="0">
                <a:latin typeface="Times New Roman" pitchFamily="18" charset="0"/>
                <a:cs typeface="Times New Roman" pitchFamily="18" charset="0"/>
              </a:rPr>
              <a:t>immediate data to register pair </a:t>
            </a:r>
          </a:p>
          <a:p>
            <a:r>
              <a:rPr lang="en-US" dirty="0" smtClean="0">
                <a:latin typeface="Times New Roman" pitchFamily="18" charset="0"/>
                <a:cs typeface="Times New Roman" pitchFamily="18" charset="0"/>
              </a:rPr>
              <a:t>Register </a:t>
            </a:r>
            <a:r>
              <a:rPr lang="en-US" dirty="0">
                <a:latin typeface="Times New Roman" pitchFamily="18" charset="0"/>
                <a:cs typeface="Times New Roman" pitchFamily="18" charset="0"/>
              </a:rPr>
              <a:t>pair may be BC, DE, HL &amp; SP(Stack pointer) </a:t>
            </a:r>
          </a:p>
          <a:p>
            <a:pPr marL="569913"/>
            <a:r>
              <a:rPr lang="en-US" dirty="0" smtClean="0">
                <a:latin typeface="Times New Roman" pitchFamily="18" charset="0"/>
                <a:cs typeface="Times New Roman" pitchFamily="18" charset="0"/>
              </a:rPr>
              <a:t>1st </a:t>
            </a:r>
            <a:r>
              <a:rPr lang="en-US" dirty="0">
                <a:latin typeface="Times New Roman" pitchFamily="18" charset="0"/>
                <a:cs typeface="Times New Roman" pitchFamily="18" charset="0"/>
              </a:rPr>
              <a:t>byte- Op-code </a:t>
            </a:r>
          </a:p>
          <a:p>
            <a:pPr marL="569913"/>
            <a:r>
              <a:rPr lang="en-US" dirty="0" smtClean="0">
                <a:latin typeface="Times New Roman" pitchFamily="18" charset="0"/>
                <a:cs typeface="Times New Roman" pitchFamily="18" charset="0"/>
              </a:rPr>
              <a:t>2nd </a:t>
            </a:r>
            <a:r>
              <a:rPr lang="en-US" dirty="0">
                <a:latin typeface="Times New Roman" pitchFamily="18" charset="0"/>
                <a:cs typeface="Times New Roman" pitchFamily="18" charset="0"/>
              </a:rPr>
              <a:t>byte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lower order data </a:t>
            </a:r>
          </a:p>
          <a:p>
            <a:pPr marL="569913"/>
            <a:r>
              <a:rPr lang="en-US" dirty="0" smtClean="0">
                <a:latin typeface="Times New Roman" pitchFamily="18" charset="0"/>
                <a:cs typeface="Times New Roman" pitchFamily="18" charset="0"/>
              </a:rPr>
              <a:t>3rd byte - </a:t>
            </a:r>
            <a:r>
              <a:rPr lang="en-US" dirty="0">
                <a:latin typeface="Times New Roman" pitchFamily="18" charset="0"/>
                <a:cs typeface="Times New Roman" pitchFamily="18" charset="0"/>
              </a:rPr>
              <a:t>higher order data </a:t>
            </a:r>
          </a:p>
          <a:p>
            <a:r>
              <a:rPr lang="pt-BR" dirty="0" smtClean="0">
                <a:latin typeface="Times New Roman" pitchFamily="18" charset="0"/>
                <a:cs typeface="Times New Roman" pitchFamily="18" charset="0"/>
              </a:rPr>
              <a:t>E.g</a:t>
            </a:r>
            <a:r>
              <a:rPr lang="pt-BR" dirty="0">
                <a:latin typeface="Times New Roman" pitchFamily="18" charset="0"/>
                <a:cs typeface="Times New Roman" pitchFamily="18" charset="0"/>
              </a:rPr>
              <a:t>. </a:t>
            </a:r>
            <a:r>
              <a:rPr lang="pt-BR" dirty="0" smtClean="0">
                <a:latin typeface="Times New Roman" pitchFamily="18" charset="0"/>
                <a:cs typeface="Times New Roman" pitchFamily="18" charset="0"/>
              </a:rPr>
              <a:t>LXI B, </a:t>
            </a:r>
            <a:r>
              <a:rPr lang="pt-BR" dirty="0">
                <a:latin typeface="Times New Roman" pitchFamily="18" charset="0"/>
                <a:cs typeface="Times New Roman" pitchFamily="18" charset="0"/>
              </a:rPr>
              <a:t>4532H; </a:t>
            </a:r>
            <a:r>
              <a:rPr lang="pt-BR" dirty="0" smtClean="0">
                <a:latin typeface="Times New Roman" pitchFamily="18" charset="0"/>
                <a:cs typeface="Times New Roman" pitchFamily="18" charset="0"/>
              </a:rPr>
              <a:t>		B </a:t>
            </a:r>
            <a:r>
              <a:rPr lang="pt-BR" dirty="0" smtClean="0">
                <a:latin typeface="Times New Roman" pitchFamily="18" charset="0"/>
                <a:cs typeface="Times New Roman" pitchFamily="18" charset="0"/>
                <a:sym typeface="Wingdings" pitchFamily="2" charset="2"/>
              </a:rPr>
              <a:t></a:t>
            </a:r>
            <a:r>
              <a:rPr lang="pt-BR" dirty="0" smtClean="0">
                <a:latin typeface="Times New Roman" pitchFamily="18" charset="0"/>
                <a:cs typeface="Times New Roman" pitchFamily="18" charset="0"/>
              </a:rPr>
              <a:t>45</a:t>
            </a:r>
            <a:r>
              <a:rPr lang="pt-BR" dirty="0">
                <a:latin typeface="Times New Roman" pitchFamily="18" charset="0"/>
                <a:cs typeface="Times New Roman" pitchFamily="18" charset="0"/>
              </a:rPr>
              <a:t>, C </a:t>
            </a:r>
            <a:r>
              <a:rPr lang="pt-BR" dirty="0" smtClean="0">
                <a:latin typeface="Times New Roman" pitchFamily="18" charset="0"/>
                <a:cs typeface="Times New Roman" pitchFamily="18" charset="0"/>
                <a:sym typeface="Wingdings" pitchFamily="2" charset="2"/>
              </a:rPr>
              <a:t></a:t>
            </a:r>
            <a:r>
              <a:rPr lang="pt-BR" dirty="0" smtClean="0">
                <a:latin typeface="Times New Roman" pitchFamily="18" charset="0"/>
                <a:cs typeface="Times New Roman" pitchFamily="18" charset="0"/>
              </a:rPr>
              <a:t>32H</a:t>
            </a:r>
          </a:p>
          <a:p>
            <a:pPr marL="0" indent="0">
              <a:buNone/>
            </a:pPr>
            <a:r>
              <a:rPr lang="pt-BR" dirty="0" smtClean="0">
                <a:latin typeface="Times New Roman" pitchFamily="18" charset="0"/>
                <a:cs typeface="Times New Roman" pitchFamily="18" charset="0"/>
              </a:rPr>
              <a:t> </a:t>
            </a:r>
            <a:endParaRPr lang="pt-BR"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6. MVI </a:t>
            </a:r>
            <a:r>
              <a:rPr lang="en-US" b="1" dirty="0">
                <a:latin typeface="Times New Roman" pitchFamily="18" charset="0"/>
                <a:cs typeface="Times New Roman" pitchFamily="18" charset="0"/>
              </a:rPr>
              <a:t>M, data </a:t>
            </a:r>
            <a:r>
              <a:rPr lang="en-US" dirty="0">
                <a:latin typeface="Times New Roman" pitchFamily="18" charset="0"/>
                <a:cs typeface="Times New Roman" pitchFamily="18" charset="0"/>
              </a:rPr>
              <a:t>(load memory immediate) </a:t>
            </a:r>
          </a:p>
          <a:p>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Loads </a:t>
            </a:r>
            <a:r>
              <a:rPr lang="en-US" dirty="0">
                <a:latin typeface="Times New Roman" pitchFamily="18" charset="0"/>
                <a:cs typeface="Times New Roman" pitchFamily="18" charset="0"/>
              </a:rPr>
              <a:t>the 8-bit data to the memory location whose address is specified by </a:t>
            </a:r>
            <a:r>
              <a:rPr lang="en-US" dirty="0" smtClean="0">
                <a:latin typeface="Times New Roman" pitchFamily="18" charset="0"/>
                <a:cs typeface="Times New Roman" pitchFamily="18" charset="0"/>
              </a:rPr>
              <a:t>the contents </a:t>
            </a:r>
            <a:r>
              <a:rPr lang="en-US" dirty="0">
                <a:latin typeface="Times New Roman" pitchFamily="18" charset="0"/>
                <a:cs typeface="Times New Roman" pitchFamily="18" charset="0"/>
              </a:rPr>
              <a:t>of HL pair. E.g. MVI M , 35H; </a:t>
            </a:r>
            <a:r>
              <a:rPr lang="en-US" dirty="0" smtClean="0">
                <a:latin typeface="Times New Roman" pitchFamily="18" charset="0"/>
                <a:cs typeface="Times New Roman" pitchFamily="18" charset="0"/>
              </a:rPr>
              <a:t>	[HL] </a:t>
            </a:r>
            <a:r>
              <a:rPr lang="en-US" dirty="0" smtClean="0">
                <a:latin typeface="Times New Roman" pitchFamily="18" charset="0"/>
                <a:cs typeface="Times New Roman" pitchFamily="18" charset="0"/>
                <a:sym typeface="Wingdings" pitchFamily="2" charset="2"/>
              </a:rPr>
              <a:t></a:t>
            </a:r>
            <a:r>
              <a:rPr lang="en-US" dirty="0" smtClean="0">
                <a:latin typeface="Times New Roman" pitchFamily="18" charset="0"/>
                <a:cs typeface="Times New Roman" pitchFamily="18" charset="0"/>
              </a:rPr>
              <a:t>35H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432304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251" y="464027"/>
            <a:ext cx="11559653" cy="5876712"/>
          </a:xfrm>
        </p:spPr>
        <p:txBody>
          <a:bodyPr>
            <a:normAutofit fontScale="92500" lnSpcReduction="10000"/>
          </a:bodyPr>
          <a:lstStyle/>
          <a:p>
            <a:pPr marL="0" indent="0">
              <a:buNone/>
            </a:pPr>
            <a:r>
              <a:rPr lang="en-US" dirty="0" smtClean="0">
                <a:latin typeface="Times New Roman" pitchFamily="18" charset="0"/>
                <a:cs typeface="Times New Roman" pitchFamily="18" charset="0"/>
              </a:rPr>
              <a:t>7. </a:t>
            </a:r>
            <a:r>
              <a:rPr lang="en-US" b="1" dirty="0" smtClean="0">
                <a:latin typeface="Times New Roman" pitchFamily="18" charset="0"/>
                <a:cs typeface="Times New Roman" pitchFamily="18" charset="0"/>
              </a:rPr>
              <a:t>LDA </a:t>
            </a:r>
            <a:r>
              <a:rPr lang="en-US" b="1" dirty="0">
                <a:latin typeface="Times New Roman" pitchFamily="18" charset="0"/>
                <a:cs typeface="Times New Roman" pitchFamily="18" charset="0"/>
              </a:rPr>
              <a:t>4035H </a:t>
            </a:r>
            <a:r>
              <a:rPr lang="en-US" dirty="0">
                <a:latin typeface="Times New Roman" pitchFamily="18" charset="0"/>
                <a:cs typeface="Times New Roman" pitchFamily="18" charset="0"/>
              </a:rPr>
              <a:t>(Load accumulator direct) </a:t>
            </a:r>
          </a:p>
          <a:p>
            <a:r>
              <a:rPr lang="en-US" dirty="0" smtClean="0">
                <a:latin typeface="Times New Roman" pitchFamily="18" charset="0"/>
                <a:cs typeface="Times New Roman" pitchFamily="18" charset="0"/>
              </a:rPr>
              <a:t>3-byte </a:t>
            </a:r>
            <a:r>
              <a:rPr lang="en-US" dirty="0">
                <a:latin typeface="Times New Roman" pitchFamily="18" charset="0"/>
                <a:cs typeface="Times New Roman" pitchFamily="18" charset="0"/>
              </a:rPr>
              <a:t>instruction </a:t>
            </a:r>
          </a:p>
          <a:p>
            <a:r>
              <a:rPr lang="en-US" dirty="0" smtClean="0">
                <a:latin typeface="Times New Roman" pitchFamily="18" charset="0"/>
                <a:cs typeface="Times New Roman" pitchFamily="18" charset="0"/>
              </a:rPr>
              <a:t>Loads </a:t>
            </a:r>
            <a:r>
              <a:rPr lang="en-US" dirty="0">
                <a:latin typeface="Times New Roman" pitchFamily="18" charset="0"/>
                <a:cs typeface="Times New Roman" pitchFamily="18" charset="0"/>
              </a:rPr>
              <a:t>the accumulator with the contents of memory location whose address is specified by 16 bit address. </a:t>
            </a:r>
          </a:p>
          <a:p>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sym typeface="Wingdings" pitchFamily="2" charset="2"/>
              </a:rPr>
              <a:t></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4035H</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8. LDAX </a:t>
            </a:r>
            <a:r>
              <a:rPr lang="en-US" b="1" dirty="0">
                <a:latin typeface="Times New Roman" pitchFamily="18" charset="0"/>
                <a:cs typeface="Times New Roman" pitchFamily="18" charset="0"/>
              </a:rPr>
              <a:t>RP </a:t>
            </a:r>
            <a:r>
              <a:rPr lang="en-US" dirty="0">
                <a:latin typeface="Times New Roman" pitchFamily="18" charset="0"/>
                <a:cs typeface="Times New Roman" pitchFamily="18" charset="0"/>
              </a:rPr>
              <a:t>(Load accumulator indirect) </a:t>
            </a: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Loads </a:t>
            </a:r>
            <a:r>
              <a:rPr lang="en-US" dirty="0">
                <a:latin typeface="Times New Roman" pitchFamily="18" charset="0"/>
                <a:cs typeface="Times New Roman" pitchFamily="18" charset="0"/>
              </a:rPr>
              <a:t>the contents of memory location pointed by the contents of register pair to accumulator. </a:t>
            </a:r>
          </a:p>
          <a:p>
            <a:r>
              <a:rPr lang="pt-BR" dirty="0" smtClean="0">
                <a:latin typeface="Times New Roman" pitchFamily="18" charset="0"/>
                <a:cs typeface="Times New Roman" pitchFamily="18" charset="0"/>
              </a:rPr>
              <a:t>E</a:t>
            </a:r>
            <a:r>
              <a:rPr lang="pt-BR" dirty="0">
                <a:latin typeface="Times New Roman" pitchFamily="18" charset="0"/>
                <a:cs typeface="Times New Roman" pitchFamily="18" charset="0"/>
              </a:rPr>
              <a:t>. g. LDAX B </a:t>
            </a:r>
            <a:r>
              <a:rPr lang="pt-BR" dirty="0" smtClean="0">
                <a:latin typeface="Times New Roman" pitchFamily="18" charset="0"/>
                <a:cs typeface="Times New Roman" pitchFamily="18" charset="0"/>
              </a:rPr>
              <a:t>      [</a:t>
            </a:r>
            <a:r>
              <a:rPr lang="pt-BR" dirty="0">
                <a:latin typeface="Times New Roman" pitchFamily="18" charset="0"/>
                <a:cs typeface="Times New Roman" pitchFamily="18" charset="0"/>
              </a:rPr>
              <a:t>A] </a:t>
            </a:r>
            <a:r>
              <a:rPr lang="pt-BR" dirty="0" smtClean="0">
                <a:latin typeface="Times New Roman" pitchFamily="18" charset="0"/>
                <a:cs typeface="Times New Roman" pitchFamily="18" charset="0"/>
                <a:sym typeface="Wingdings" pitchFamily="2" charset="2"/>
              </a:rPr>
              <a:t></a:t>
            </a:r>
            <a:r>
              <a:rPr lang="pt-BR" dirty="0" smtClean="0">
                <a:latin typeface="Times New Roman" pitchFamily="18" charset="0"/>
                <a:cs typeface="Times New Roman" pitchFamily="18" charset="0"/>
              </a:rPr>
              <a:t>[[</a:t>
            </a:r>
            <a:r>
              <a:rPr lang="pt-BR" dirty="0">
                <a:latin typeface="Times New Roman" pitchFamily="18" charset="0"/>
                <a:cs typeface="Times New Roman" pitchFamily="18" charset="0"/>
              </a:rPr>
              <a:t>BC]] </a:t>
            </a:r>
          </a:p>
          <a:p>
            <a:r>
              <a:rPr lang="pt-BR" dirty="0">
                <a:latin typeface="Times New Roman" pitchFamily="18" charset="0"/>
                <a:cs typeface="Times New Roman" pitchFamily="18" charset="0"/>
              </a:rPr>
              <a:t>LXI B, </a:t>
            </a:r>
            <a:r>
              <a:rPr lang="pt-BR" dirty="0" smtClean="0">
                <a:latin typeface="Times New Roman" pitchFamily="18" charset="0"/>
                <a:cs typeface="Times New Roman" pitchFamily="18" charset="0"/>
              </a:rPr>
              <a:t>9000H	</a:t>
            </a:r>
            <a:r>
              <a:rPr lang="pt-BR" dirty="0" smtClean="0">
                <a:latin typeface="Times New Roman" pitchFamily="18" charset="0"/>
                <a:cs typeface="Times New Roman" pitchFamily="18" charset="0"/>
                <a:sym typeface="Wingdings" pitchFamily="2" charset="2"/>
              </a:rPr>
              <a:t></a:t>
            </a:r>
            <a:r>
              <a:rPr lang="pt-BR" dirty="0" smtClean="0">
                <a:latin typeface="Times New Roman" pitchFamily="18" charset="0"/>
                <a:cs typeface="Times New Roman" pitchFamily="18" charset="0"/>
              </a:rPr>
              <a:t> </a:t>
            </a:r>
            <a:r>
              <a:rPr lang="pt-BR" dirty="0">
                <a:latin typeface="Times New Roman" pitchFamily="18" charset="0"/>
                <a:cs typeface="Times New Roman" pitchFamily="18" charset="0"/>
              </a:rPr>
              <a:t>B= 90, C= 00 </a:t>
            </a:r>
          </a:p>
          <a:p>
            <a:r>
              <a:rPr lang="en-US" dirty="0">
                <a:latin typeface="Times New Roman" pitchFamily="18" charset="0"/>
                <a:cs typeface="Times New Roman" pitchFamily="18" charset="0"/>
              </a:rPr>
              <a:t>LDAX B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Wingdings" pitchFamily="2" charset="2"/>
              </a:rPr>
              <a:t></a:t>
            </a:r>
            <a:r>
              <a:rPr lang="en-US" dirty="0" smtClean="0">
                <a:latin typeface="Times New Roman" pitchFamily="18" charset="0"/>
                <a:cs typeface="Times New Roman" pitchFamily="18" charset="0"/>
              </a:rPr>
              <a:t>A</a:t>
            </a:r>
            <a:r>
              <a:rPr lang="en-US" dirty="0">
                <a:latin typeface="Times New Roman" pitchFamily="18" charset="0"/>
                <a:cs typeface="Times New Roman" pitchFamily="18" charset="0"/>
              </a:rPr>
              <a:t>= [9000] </a:t>
            </a:r>
          </a:p>
        </p:txBody>
      </p:sp>
    </p:spTree>
    <p:extLst>
      <p:ext uri="{BB962C8B-B14F-4D97-AF65-F5344CB8AC3E}">
        <p14:creationId xmlns:p14="http://schemas.microsoft.com/office/powerpoint/2010/main" val="4121366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436729"/>
            <a:ext cx="11436824" cy="5808473"/>
          </a:xfrm>
        </p:spPr>
        <p:txBody>
          <a:bodyPr>
            <a:normAutofit/>
          </a:bodyPr>
          <a:lstStyle/>
          <a:p>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9. STA </a:t>
            </a:r>
            <a:r>
              <a:rPr lang="en-US" b="1" dirty="0">
                <a:latin typeface="Times New Roman" pitchFamily="18" charset="0"/>
                <a:cs typeface="Times New Roman" pitchFamily="18" charset="0"/>
              </a:rPr>
              <a:t>16-bit address </a:t>
            </a:r>
            <a:r>
              <a:rPr lang="en-US" dirty="0">
                <a:latin typeface="Times New Roman" pitchFamily="18" charset="0"/>
                <a:cs typeface="Times New Roman" pitchFamily="18" charset="0"/>
              </a:rPr>
              <a:t>(store accumulator contents direct) </a:t>
            </a:r>
          </a:p>
          <a:p>
            <a:r>
              <a:rPr lang="en-US" dirty="0" smtClean="0">
                <a:latin typeface="Times New Roman" pitchFamily="18" charset="0"/>
                <a:cs typeface="Times New Roman" pitchFamily="18" charset="0"/>
              </a:rPr>
              <a:t>3-byte </a:t>
            </a:r>
            <a:r>
              <a:rPr lang="en-US" dirty="0">
                <a:latin typeface="Times New Roman" pitchFamily="18" charset="0"/>
                <a:cs typeface="Times New Roman" pitchFamily="18" charset="0"/>
              </a:rPr>
              <a:t>instruction. </a:t>
            </a:r>
          </a:p>
          <a:p>
            <a:r>
              <a:rPr lang="en-US" dirty="0" smtClean="0">
                <a:latin typeface="Times New Roman" pitchFamily="18" charset="0"/>
                <a:cs typeface="Times New Roman" pitchFamily="18" charset="0"/>
              </a:rPr>
              <a:t>Stores </a:t>
            </a:r>
            <a:r>
              <a:rPr lang="en-US" dirty="0">
                <a:latin typeface="Times New Roman" pitchFamily="18" charset="0"/>
                <a:cs typeface="Times New Roman" pitchFamily="18" charset="0"/>
              </a:rPr>
              <a:t>the contents of accumulator to specified address </a:t>
            </a:r>
          </a:p>
          <a:p>
            <a:r>
              <a:rPr lang="it-IT" dirty="0" smtClean="0">
                <a:latin typeface="Times New Roman" pitchFamily="18" charset="0"/>
                <a:cs typeface="Times New Roman" pitchFamily="18" charset="0"/>
              </a:rPr>
              <a:t>E.g</a:t>
            </a:r>
            <a:r>
              <a:rPr lang="it-IT" dirty="0">
                <a:latin typeface="Times New Roman" pitchFamily="18" charset="0"/>
                <a:cs typeface="Times New Roman" pitchFamily="18" charset="0"/>
              </a:rPr>
              <a:t>. STA FA00H </a:t>
            </a:r>
            <a:r>
              <a:rPr lang="it-IT" dirty="0" smtClean="0">
                <a:latin typeface="Times New Roman" pitchFamily="18" charset="0"/>
                <a:cs typeface="Times New Roman" pitchFamily="18" charset="0"/>
              </a:rPr>
              <a:t>		[</a:t>
            </a:r>
            <a:r>
              <a:rPr lang="it-IT" dirty="0">
                <a:latin typeface="Times New Roman" pitchFamily="18" charset="0"/>
                <a:cs typeface="Times New Roman" pitchFamily="18" charset="0"/>
              </a:rPr>
              <a:t>FA00</a:t>
            </a:r>
            <a:r>
              <a:rPr lang="it-IT" dirty="0" smtClean="0">
                <a:latin typeface="Times New Roman" pitchFamily="18" charset="0"/>
                <a:cs typeface="Times New Roman" pitchFamily="18" charset="0"/>
              </a:rPr>
              <a:t>]</a:t>
            </a:r>
            <a:r>
              <a:rPr lang="it-IT" dirty="0" smtClean="0">
                <a:latin typeface="Times New Roman" pitchFamily="18" charset="0"/>
                <a:cs typeface="Times New Roman" pitchFamily="18" charset="0"/>
                <a:sym typeface="Wingdings" pitchFamily="2" charset="2"/>
              </a:rPr>
              <a:t></a:t>
            </a:r>
            <a:r>
              <a:rPr lang="it-IT" dirty="0" smtClean="0">
                <a:latin typeface="Times New Roman" pitchFamily="18" charset="0"/>
                <a:cs typeface="Times New Roman" pitchFamily="18" charset="0"/>
              </a:rPr>
              <a:t>[</a:t>
            </a:r>
            <a:r>
              <a:rPr lang="it-IT" dirty="0">
                <a:latin typeface="Times New Roman" pitchFamily="18" charset="0"/>
                <a:cs typeface="Times New Roman" pitchFamily="18" charset="0"/>
              </a:rPr>
              <a:t>A] </a:t>
            </a:r>
            <a:endParaRPr lang="it-IT" dirty="0" smtClean="0">
              <a:latin typeface="Times New Roman" pitchFamily="18" charset="0"/>
              <a:cs typeface="Times New Roman" pitchFamily="18" charset="0"/>
            </a:endParaRPr>
          </a:p>
          <a:p>
            <a:endParaRPr lang="it-IT"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10. STAX </a:t>
            </a:r>
            <a:r>
              <a:rPr lang="en-US" b="1" dirty="0">
                <a:latin typeface="Times New Roman" pitchFamily="18" charset="0"/>
                <a:cs typeface="Times New Roman" pitchFamily="18" charset="0"/>
              </a:rPr>
              <a:t>RP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RP</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A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Stores </a:t>
            </a:r>
            <a:r>
              <a:rPr lang="en-US" dirty="0">
                <a:latin typeface="Times New Roman" pitchFamily="18" charset="0"/>
                <a:cs typeface="Times New Roman" pitchFamily="18" charset="0"/>
              </a:rPr>
              <a:t>the contents of accumulator to memory location specified by the contents of register pair.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STAX B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32694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313899"/>
            <a:ext cx="11696132" cy="5863064"/>
          </a:xfrm>
        </p:spPr>
        <p:txBody>
          <a:bodyPr>
            <a:normAutofit/>
          </a:bodyPr>
          <a:lstStyle/>
          <a:p>
            <a:pPr marL="0" indent="0">
              <a:buNone/>
            </a:pPr>
            <a:r>
              <a:rPr lang="en-US" b="1" dirty="0" smtClean="0">
                <a:latin typeface="Times New Roman" pitchFamily="18" charset="0"/>
                <a:cs typeface="Times New Roman" pitchFamily="18" charset="0"/>
              </a:rPr>
              <a:t>11. IN </a:t>
            </a:r>
            <a:r>
              <a:rPr lang="en-US" b="1" dirty="0">
                <a:latin typeface="Times New Roman" pitchFamily="18" charset="0"/>
                <a:cs typeface="Times New Roman" pitchFamily="18" charset="0"/>
              </a:rPr>
              <a:t>8-bit </a:t>
            </a:r>
            <a:r>
              <a:rPr lang="en-US" b="1" dirty="0" smtClean="0">
                <a:latin typeface="Times New Roman" pitchFamily="18" charset="0"/>
                <a:cs typeface="Times New Roman" pitchFamily="18" charset="0"/>
              </a:rPr>
              <a:t>port address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2-byte </a:t>
            </a:r>
            <a:r>
              <a:rPr lang="en-US" dirty="0">
                <a:latin typeface="Times New Roman" pitchFamily="18" charset="0"/>
                <a:cs typeface="Times New Roman" pitchFamily="18" charset="0"/>
              </a:rPr>
              <a:t>instruction </a:t>
            </a:r>
          </a:p>
          <a:p>
            <a:r>
              <a:rPr lang="en-US" dirty="0" smtClean="0">
                <a:latin typeface="Times New Roman" pitchFamily="18" charset="0"/>
                <a:cs typeface="Times New Roman" pitchFamily="18" charset="0"/>
              </a:rPr>
              <a:t>Read </a:t>
            </a:r>
            <a:r>
              <a:rPr lang="en-US" dirty="0">
                <a:latin typeface="Times New Roman" pitchFamily="18" charset="0"/>
                <a:cs typeface="Times New Roman" pitchFamily="18" charset="0"/>
              </a:rPr>
              <a:t>data from the input port address specified in the second byte and loads data into the accumulator </a:t>
            </a:r>
            <a:r>
              <a:rPr lang="en-US" dirty="0" smtClean="0">
                <a:latin typeface="Times New Roman" pitchFamily="18" charset="0"/>
                <a:cs typeface="Times New Roman" pitchFamily="18" charset="0"/>
              </a:rPr>
              <a:t>i.e</a:t>
            </a:r>
            <a:r>
              <a:rPr lang="en-US" dirty="0">
                <a:latin typeface="Times New Roman" pitchFamily="18" charset="0"/>
                <a:cs typeface="Times New Roman" pitchFamily="18" charset="0"/>
              </a:rPr>
              <a:t>. input port content to accumulator: </a:t>
            </a:r>
          </a:p>
          <a:p>
            <a:r>
              <a:rPr lang="pt-BR" dirty="0" smtClean="0">
                <a:latin typeface="Times New Roman" pitchFamily="18" charset="0"/>
                <a:cs typeface="Times New Roman" pitchFamily="18" charset="0"/>
              </a:rPr>
              <a:t>E</a:t>
            </a:r>
            <a:r>
              <a:rPr lang="pt-BR" dirty="0">
                <a:latin typeface="Times New Roman" pitchFamily="18" charset="0"/>
                <a:cs typeface="Times New Roman" pitchFamily="18" charset="0"/>
              </a:rPr>
              <a:t>. g. IN </a:t>
            </a:r>
            <a:r>
              <a:rPr lang="pt-BR" dirty="0" smtClean="0">
                <a:latin typeface="Times New Roman" pitchFamily="18" charset="0"/>
                <a:cs typeface="Times New Roman" pitchFamily="18" charset="0"/>
              </a:rPr>
              <a:t>40H</a:t>
            </a:r>
          </a:p>
          <a:p>
            <a:pPr marL="0" indent="0">
              <a:buNone/>
            </a:pPr>
            <a:endParaRPr lang="pt-BR" dirty="0">
              <a:latin typeface="Times New Roman" pitchFamily="18" charset="0"/>
              <a:cs typeface="Times New Roman" pitchFamily="18" charset="0"/>
            </a:endParaRPr>
          </a:p>
          <a:p>
            <a:pPr marL="0" indent="0">
              <a:buNone/>
            </a:pPr>
            <a:r>
              <a:rPr lang="pt-BR" b="1" dirty="0" smtClean="0">
                <a:latin typeface="Times New Roman" pitchFamily="18" charset="0"/>
                <a:cs typeface="Times New Roman" pitchFamily="18" charset="0"/>
              </a:rPr>
              <a:t>12.</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OUT 8-bit </a:t>
            </a:r>
            <a:r>
              <a:rPr lang="en-US" b="1" dirty="0" smtClean="0">
                <a:latin typeface="Times New Roman" pitchFamily="18" charset="0"/>
                <a:cs typeface="Times New Roman" pitchFamily="18" charset="0"/>
              </a:rPr>
              <a:t>port address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2-byte </a:t>
            </a:r>
            <a:r>
              <a:rPr lang="en-US" dirty="0">
                <a:latin typeface="Times New Roman" pitchFamily="18" charset="0"/>
                <a:cs typeface="Times New Roman" pitchFamily="18" charset="0"/>
              </a:rPr>
              <a:t>instruction </a:t>
            </a:r>
          </a:p>
          <a:p>
            <a:r>
              <a:rPr lang="en-US" dirty="0" smtClean="0">
                <a:latin typeface="Times New Roman" pitchFamily="18" charset="0"/>
                <a:cs typeface="Times New Roman" pitchFamily="18" charset="0"/>
              </a:rPr>
              <a:t>Copies </a:t>
            </a:r>
            <a:r>
              <a:rPr lang="en-US" dirty="0">
                <a:latin typeface="Times New Roman" pitchFamily="18" charset="0"/>
                <a:cs typeface="Times New Roman" pitchFamily="18" charset="0"/>
              </a:rPr>
              <a:t>the contents of the accumulator to the output port address specified in the 2nd byte. That means accumulator to output port: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OUT </a:t>
            </a:r>
            <a:r>
              <a:rPr lang="en-US" dirty="0" smtClean="0">
                <a:latin typeface="Times New Roman" pitchFamily="18" charset="0"/>
                <a:cs typeface="Times New Roman" pitchFamily="18" charset="0"/>
              </a:rPr>
              <a:t>40H</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3381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28" y="477672"/>
            <a:ext cx="10917072" cy="5699291"/>
          </a:xfrm>
        </p:spPr>
        <p:txBody>
          <a:bodyPr>
            <a:normAutofit/>
          </a:bodyPr>
          <a:lstStyle/>
          <a:p>
            <a:pPr marL="0" indent="0">
              <a:buNone/>
            </a:pPr>
            <a:r>
              <a:rPr lang="en-US" b="1" dirty="0" smtClean="0">
                <a:latin typeface="Times New Roman" pitchFamily="18" charset="0"/>
                <a:cs typeface="Times New Roman" pitchFamily="18" charset="0"/>
              </a:rPr>
              <a:t>13. LHLD </a:t>
            </a:r>
            <a:r>
              <a:rPr lang="en-US" b="1" dirty="0">
                <a:latin typeface="Times New Roman" pitchFamily="18" charset="0"/>
                <a:cs typeface="Times New Roman" pitchFamily="18" charset="0"/>
              </a:rPr>
              <a:t>16-bit address </a:t>
            </a:r>
            <a:r>
              <a:rPr lang="en-US" dirty="0">
                <a:latin typeface="Times New Roman" pitchFamily="18" charset="0"/>
                <a:cs typeface="Times New Roman" pitchFamily="18" charset="0"/>
              </a:rPr>
              <a:t>( Load HL directly) </a:t>
            </a:r>
          </a:p>
          <a:p>
            <a:r>
              <a:rPr lang="en-US" dirty="0" smtClean="0">
                <a:latin typeface="Times New Roman" pitchFamily="18" charset="0"/>
                <a:cs typeface="Times New Roman" pitchFamily="18" charset="0"/>
              </a:rPr>
              <a:t>3-byte </a:t>
            </a:r>
            <a:r>
              <a:rPr lang="en-US" dirty="0">
                <a:latin typeface="Times New Roman" pitchFamily="18" charset="0"/>
                <a:cs typeface="Times New Roman" pitchFamily="18" charset="0"/>
              </a:rPr>
              <a:t>instruction. </a:t>
            </a:r>
          </a:p>
          <a:p>
            <a:r>
              <a:rPr lang="en-US" dirty="0" smtClean="0">
                <a:latin typeface="Times New Roman" pitchFamily="18" charset="0"/>
                <a:cs typeface="Times New Roman" pitchFamily="18" charset="0"/>
              </a:rPr>
              <a:t>Loads </a:t>
            </a:r>
            <a:r>
              <a:rPr lang="en-US" dirty="0">
                <a:latin typeface="Times New Roman" pitchFamily="18" charset="0"/>
                <a:cs typeface="Times New Roman" pitchFamily="18" charset="0"/>
              </a:rPr>
              <a:t>the contents of specified memory location to L –register and contents of next higher location to H-register. </a:t>
            </a:r>
          </a:p>
          <a:p>
            <a:r>
              <a:rPr lang="en-US" dirty="0">
                <a:latin typeface="Times New Roman" pitchFamily="18" charset="0"/>
                <a:cs typeface="Times New Roman" pitchFamily="18" charset="0"/>
              </a:rPr>
              <a:t>E.g. </a:t>
            </a:r>
            <a:r>
              <a:rPr lang="en-US" dirty="0" smtClean="0">
                <a:latin typeface="Times New Roman" pitchFamily="18" charset="0"/>
                <a:cs typeface="Times New Roman" pitchFamily="18" charset="0"/>
              </a:rPr>
              <a:t>LHLD </a:t>
            </a:r>
            <a:r>
              <a:rPr lang="en-US" dirty="0">
                <a:latin typeface="Times New Roman" pitchFamily="18" charset="0"/>
                <a:cs typeface="Times New Roman" pitchFamily="18" charset="0"/>
              </a:rPr>
              <a:t>9500H </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14. SHLD </a:t>
            </a:r>
            <a:r>
              <a:rPr lang="en-US" b="1" dirty="0">
                <a:latin typeface="Times New Roman" pitchFamily="18" charset="0"/>
                <a:cs typeface="Times New Roman" pitchFamily="18" charset="0"/>
              </a:rPr>
              <a:t>16-bit address </a:t>
            </a:r>
            <a:r>
              <a:rPr lang="en-US" dirty="0">
                <a:latin typeface="Times New Roman" pitchFamily="18" charset="0"/>
                <a:cs typeface="Times New Roman" pitchFamily="18" charset="0"/>
              </a:rPr>
              <a:t>(store HL directly) </a:t>
            </a:r>
          </a:p>
          <a:p>
            <a:r>
              <a:rPr lang="en-US" dirty="0" smtClean="0">
                <a:latin typeface="Times New Roman" pitchFamily="18" charset="0"/>
                <a:cs typeface="Times New Roman" pitchFamily="18" charset="0"/>
              </a:rPr>
              <a:t>Opposite </a:t>
            </a:r>
            <a:r>
              <a:rPr lang="en-US" dirty="0">
                <a:latin typeface="Times New Roman" pitchFamily="18" charset="0"/>
                <a:cs typeface="Times New Roman" pitchFamily="18" charset="0"/>
              </a:rPr>
              <a:t>to LHLD. </a:t>
            </a:r>
          </a:p>
          <a:p>
            <a:r>
              <a:rPr lang="en-US" dirty="0" smtClean="0">
                <a:latin typeface="Times New Roman" pitchFamily="18" charset="0"/>
                <a:cs typeface="Times New Roman" pitchFamily="18" charset="0"/>
              </a:rPr>
              <a:t>Stores </a:t>
            </a:r>
            <a:r>
              <a:rPr lang="en-US" dirty="0">
                <a:latin typeface="Times New Roman" pitchFamily="18" charset="0"/>
                <a:cs typeface="Times New Roman" pitchFamily="18" charset="0"/>
              </a:rPr>
              <a:t>the contents of L-register to specified memory location and contents of H-register to next higher memory location. </a:t>
            </a:r>
          </a:p>
          <a:p>
            <a:r>
              <a:rPr lang="pt-BR" dirty="0" smtClean="0">
                <a:latin typeface="Times New Roman" pitchFamily="18" charset="0"/>
                <a:cs typeface="Times New Roman" pitchFamily="18" charset="0"/>
              </a:rPr>
              <a:t>E.g</a:t>
            </a:r>
            <a:r>
              <a:rPr lang="pt-BR" dirty="0">
                <a:latin typeface="Times New Roman" pitchFamily="18" charset="0"/>
                <a:cs typeface="Times New Roman" pitchFamily="18" charset="0"/>
              </a:rPr>
              <a:t>. </a:t>
            </a:r>
            <a:r>
              <a:rPr lang="pt-BR" dirty="0" smtClean="0">
                <a:latin typeface="Times New Roman" pitchFamily="18" charset="0"/>
                <a:cs typeface="Times New Roman" pitchFamily="18" charset="0"/>
              </a:rPr>
              <a:t>SHLD, </a:t>
            </a:r>
            <a:r>
              <a:rPr lang="pt-BR" dirty="0">
                <a:latin typeface="Times New Roman" pitchFamily="18" charset="0"/>
                <a:cs typeface="Times New Roman" pitchFamily="18" charset="0"/>
              </a:rPr>
              <a:t>9500H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06296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7" y="245660"/>
            <a:ext cx="11600597" cy="1363142"/>
          </a:xfrm>
        </p:spPr>
        <p:txBody>
          <a:bodyPr>
            <a:normAutofit/>
          </a:bodyPr>
          <a:lstStyle/>
          <a:p>
            <a:r>
              <a:rPr lang="en-US" b="1" dirty="0" smtClean="0">
                <a:latin typeface="Times New Roman" pitchFamily="18" charset="0"/>
                <a:cs typeface="Times New Roman" pitchFamily="18" charset="0"/>
              </a:rPr>
              <a:t>Internal </a:t>
            </a:r>
            <a:r>
              <a:rPr lang="en-US" b="1" dirty="0">
                <a:latin typeface="Times New Roman" pitchFamily="18" charset="0"/>
                <a:cs typeface="Times New Roman" pitchFamily="18" charset="0"/>
              </a:rPr>
              <a:t>Architecture of 8 bit microprocessor and its registers: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72957" y="1743211"/>
            <a:ext cx="11600597" cy="4474696"/>
          </a:xfrm>
        </p:spPr>
        <p:txBody>
          <a:bodyPr>
            <a:normAutofit fontScale="92500" lnSpcReduction="10000"/>
          </a:bodyPr>
          <a:lstStyle/>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Intel </a:t>
            </a:r>
            <a:r>
              <a:rPr lang="en-US" dirty="0" smtClean="0">
                <a:latin typeface="Times New Roman" pitchFamily="18" charset="0"/>
                <a:cs typeface="Times New Roman" pitchFamily="18" charset="0"/>
              </a:rPr>
              <a:t>8085A </a:t>
            </a:r>
            <a:r>
              <a:rPr lang="en-US" dirty="0">
                <a:latin typeface="Times New Roman" pitchFamily="18" charset="0"/>
                <a:cs typeface="Times New Roman" pitchFamily="18" charset="0"/>
              </a:rPr>
              <a:t>is a </a:t>
            </a:r>
            <a:r>
              <a:rPr lang="en-US" dirty="0" smtClean="0">
                <a:latin typeface="Times New Roman" pitchFamily="18" charset="0"/>
                <a:cs typeface="Times New Roman" pitchFamily="18" charset="0"/>
              </a:rPr>
              <a:t>8 </a:t>
            </a:r>
            <a:r>
              <a:rPr lang="en-US" dirty="0">
                <a:latin typeface="Times New Roman" pitchFamily="18" charset="0"/>
                <a:cs typeface="Times New Roman" pitchFamily="18" charset="0"/>
              </a:rPr>
              <a:t>bit general purpose microprocessor capable of addressing 64K of </a:t>
            </a:r>
            <a:r>
              <a:rPr lang="en-US" dirty="0" smtClean="0">
                <a:latin typeface="Times New Roman" pitchFamily="18" charset="0"/>
                <a:cs typeface="Times New Roman" pitchFamily="18" charset="0"/>
              </a:rPr>
              <a:t>memory. </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main components of 8085A are array of registers, the arithmetic logic unit, the encoder/decoder, and timing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control circuits linked by an internal data bus. </a:t>
            </a:r>
            <a:endParaRPr lang="en-US" dirty="0" smtClean="0">
              <a:latin typeface="Times New Roman" pitchFamily="18" charset="0"/>
              <a:cs typeface="Times New Roman" pitchFamily="18" charset="0"/>
            </a:endParaRPr>
          </a:p>
          <a:p>
            <a:pPr marL="514350" indent="-514350" algn="just">
              <a:buAutoNum type="arabicPeriod"/>
            </a:pPr>
            <a:r>
              <a:rPr lang="en-US" b="1" dirty="0" smtClean="0">
                <a:latin typeface="Times New Roman" pitchFamily="18" charset="0"/>
                <a:cs typeface="Times New Roman" pitchFamily="18" charset="0"/>
              </a:rPr>
              <a:t>ALU</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arithmetic logic unit performs the computing </a:t>
            </a:r>
            <a:r>
              <a:rPr lang="en-US" dirty="0" smtClean="0">
                <a:latin typeface="Times New Roman" pitchFamily="18" charset="0"/>
                <a:cs typeface="Times New Roman" pitchFamily="18" charset="0"/>
              </a:rPr>
              <a:t>functions.</a:t>
            </a:r>
          </a:p>
          <a:p>
            <a:pPr algn="just"/>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t includes the accumulator</a:t>
            </a:r>
            <a:r>
              <a:rPr lang="en-US" dirty="0">
                <a:latin typeface="Times New Roman" pitchFamily="18" charset="0"/>
                <a:cs typeface="Times New Roman" pitchFamily="18" charset="0"/>
              </a:rPr>
              <a:t>, the temporary register, the arithmetic and logic circuits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five flags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temporary register is used to hold data during an arithmetic/logic operation.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result is stored in the </a:t>
            </a:r>
            <a:r>
              <a:rPr lang="en-US" dirty="0" smtClean="0">
                <a:latin typeface="Times New Roman" pitchFamily="18" charset="0"/>
                <a:cs typeface="Times New Roman" pitchFamily="18" charset="0"/>
              </a:rPr>
              <a:t>accumulator.</a:t>
            </a:r>
          </a:p>
          <a:p>
            <a:pPr algn="just"/>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flags (flip-flops) are set or reset according to the result of the operation.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21087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768" y="638270"/>
            <a:ext cx="10515600" cy="4351338"/>
          </a:xfrm>
        </p:spPr>
        <p:txBody>
          <a:bodyPr/>
          <a:lstStyle/>
          <a:p>
            <a:pPr marL="0" indent="0">
              <a:buNone/>
            </a:pPr>
            <a:r>
              <a:rPr lang="en-US" b="1" dirty="0" smtClean="0"/>
              <a:t>15. </a:t>
            </a:r>
            <a:r>
              <a:rPr lang="en-US" b="1" dirty="0" smtClean="0">
                <a:latin typeface="Times New Roman" pitchFamily="18" charset="0"/>
                <a:cs typeface="Times New Roman" pitchFamily="18" charset="0"/>
              </a:rPr>
              <a:t>XCHG </a:t>
            </a:r>
            <a:r>
              <a:rPr lang="en-US" dirty="0">
                <a:latin typeface="Times New Roman" pitchFamily="18" charset="0"/>
                <a:cs typeface="Times New Roman" pitchFamily="18" charset="0"/>
              </a:rPr>
              <a:t>(Exchange) </a:t>
            </a:r>
          </a:p>
          <a:p>
            <a:r>
              <a:rPr lang="en-US" dirty="0" smtClean="0">
                <a:latin typeface="Times New Roman" pitchFamily="18" charset="0"/>
                <a:cs typeface="Times New Roman" pitchFamily="18" charset="0"/>
              </a:rPr>
              <a:t>Exchanges </a:t>
            </a:r>
            <a:r>
              <a:rPr lang="en-US" dirty="0">
                <a:latin typeface="Times New Roman" pitchFamily="18" charset="0"/>
                <a:cs typeface="Times New Roman" pitchFamily="18" charset="0"/>
              </a:rPr>
              <a:t>DE pair with HL pair. </a:t>
            </a:r>
            <a:endParaRPr lang="en-US" dirty="0" smtClean="0">
              <a:latin typeface="Times New Roman" pitchFamily="18" charset="0"/>
              <a:cs typeface="Times New Roman" pitchFamily="18" charset="0"/>
            </a:endParaRPr>
          </a:p>
          <a:p>
            <a:pPr>
              <a:tabLst>
                <a:tab pos="627063" algn="l"/>
              </a:tabLst>
            </a:pPr>
            <a:r>
              <a:rPr lang="pt-BR" dirty="0" smtClean="0">
                <a:latin typeface="Times New Roman" pitchFamily="18" charset="0"/>
                <a:cs typeface="Times New Roman" pitchFamily="18" charset="0"/>
              </a:rPr>
              <a:t>Eg: </a:t>
            </a:r>
          </a:p>
          <a:p>
            <a:pPr marL="0" indent="0">
              <a:buNone/>
              <a:tabLst>
                <a:tab pos="627063" algn="l"/>
              </a:tabLst>
            </a:pPr>
            <a:r>
              <a:rPr lang="pt-BR" dirty="0" smtClean="0">
                <a:latin typeface="Times New Roman" pitchFamily="18" charset="0"/>
                <a:cs typeface="Times New Roman" pitchFamily="18" charset="0"/>
              </a:rPr>
              <a:t>LXI </a:t>
            </a:r>
            <a:r>
              <a:rPr lang="pt-BR" dirty="0">
                <a:latin typeface="Times New Roman" pitchFamily="18" charset="0"/>
                <a:cs typeface="Times New Roman" pitchFamily="18" charset="0"/>
              </a:rPr>
              <a:t>H, 7500H </a:t>
            </a:r>
            <a:r>
              <a:rPr lang="pt-BR" dirty="0" smtClean="0">
                <a:latin typeface="Times New Roman" pitchFamily="18" charset="0"/>
                <a:cs typeface="Times New Roman" pitchFamily="18" charset="0"/>
              </a:rPr>
              <a:t>		H</a:t>
            </a:r>
            <a:r>
              <a:rPr lang="pt-BR" dirty="0">
                <a:latin typeface="Times New Roman" pitchFamily="18" charset="0"/>
                <a:cs typeface="Times New Roman" pitchFamily="18" charset="0"/>
              </a:rPr>
              <a:t>= 75, L=00 </a:t>
            </a:r>
            <a:endParaRPr lang="pt-BR" dirty="0" smtClean="0">
              <a:latin typeface="Times New Roman" pitchFamily="18" charset="0"/>
              <a:cs typeface="Times New Roman" pitchFamily="18" charset="0"/>
            </a:endParaRPr>
          </a:p>
          <a:p>
            <a:pPr marL="0" indent="0">
              <a:buNone/>
              <a:tabLst>
                <a:tab pos="627063" algn="l"/>
              </a:tabLst>
            </a:pPr>
            <a:r>
              <a:rPr lang="pt-BR" dirty="0" smtClean="0">
                <a:latin typeface="Times New Roman" pitchFamily="18" charset="0"/>
                <a:cs typeface="Times New Roman" pitchFamily="18" charset="0"/>
              </a:rPr>
              <a:t>LXI </a:t>
            </a:r>
            <a:r>
              <a:rPr lang="pt-BR" dirty="0">
                <a:latin typeface="Times New Roman" pitchFamily="18" charset="0"/>
                <a:cs typeface="Times New Roman" pitchFamily="18" charset="0"/>
              </a:rPr>
              <a:t>D, </a:t>
            </a:r>
            <a:r>
              <a:rPr lang="pt-BR" dirty="0" smtClean="0">
                <a:latin typeface="Times New Roman" pitchFamily="18" charset="0"/>
                <a:cs typeface="Times New Roman" pitchFamily="18" charset="0"/>
              </a:rPr>
              <a:t>9532H 		</a:t>
            </a:r>
            <a:r>
              <a:rPr lang="en-US" dirty="0" smtClean="0">
                <a:latin typeface="Times New Roman" pitchFamily="18" charset="0"/>
                <a:cs typeface="Times New Roman" pitchFamily="18" charset="0"/>
              </a:rPr>
              <a:t>D=95</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E=32</a:t>
            </a:r>
            <a:endParaRPr lang="en-US" dirty="0">
              <a:latin typeface="Times New Roman" pitchFamily="18" charset="0"/>
              <a:cs typeface="Times New Roman" pitchFamily="18" charset="0"/>
            </a:endParaRPr>
          </a:p>
          <a:p>
            <a:pPr marL="0" indent="0">
              <a:buNone/>
              <a:tabLst>
                <a:tab pos="627063" algn="l"/>
              </a:tabLst>
            </a:pPr>
            <a:r>
              <a:rPr lang="pt-BR" dirty="0" smtClean="0">
                <a:latin typeface="Times New Roman" pitchFamily="18" charset="0"/>
                <a:cs typeface="Times New Roman" pitchFamily="18" charset="0"/>
              </a:rPr>
              <a:t>XCHG 			H=95</a:t>
            </a:r>
            <a:r>
              <a:rPr lang="pt-BR" dirty="0">
                <a:latin typeface="Times New Roman" pitchFamily="18" charset="0"/>
                <a:cs typeface="Times New Roman" pitchFamily="18" charset="0"/>
              </a:rPr>
              <a:t>, L=32 </a:t>
            </a:r>
            <a:r>
              <a:rPr lang="pt-BR" dirty="0" smtClean="0">
                <a:latin typeface="Times New Roman" pitchFamily="18" charset="0"/>
                <a:cs typeface="Times New Roman" pitchFamily="18" charset="0"/>
              </a:rPr>
              <a:t>		D=75 </a:t>
            </a:r>
            <a:r>
              <a:rPr lang="pt-BR" dirty="0">
                <a:latin typeface="Times New Roman" pitchFamily="18" charset="0"/>
                <a:cs typeface="Times New Roman" pitchFamily="18" charset="0"/>
              </a:rPr>
              <a:t>E=00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27781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60" y="395785"/>
            <a:ext cx="11108140" cy="5781178"/>
          </a:xfrm>
        </p:spPr>
        <p:txBody>
          <a:bodyPr/>
          <a:lstStyle/>
          <a:p>
            <a:pPr marL="0" indent="0">
              <a:buNone/>
            </a:pPr>
            <a:r>
              <a:rPr lang="en-US" sz="3200" b="1" dirty="0">
                <a:latin typeface="Times New Roman" pitchFamily="18" charset="0"/>
                <a:cs typeface="Times New Roman" pitchFamily="18" charset="0"/>
              </a:rPr>
              <a:t>Arithmetic group </a:t>
            </a:r>
            <a:r>
              <a:rPr lang="en-US" sz="3200" b="1" dirty="0" smtClean="0">
                <a:latin typeface="Times New Roman" pitchFamily="18" charset="0"/>
                <a:cs typeface="Times New Roman" pitchFamily="18" charset="0"/>
              </a:rPr>
              <a:t>Instructions</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8085 microprocessor performs various arithmetic operations such as addition, subtraction, increment and decrement</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arithmetic operations have the following mnemonics. </a:t>
            </a: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1. ADD </a:t>
            </a:r>
            <a:r>
              <a:rPr lang="en-US" b="1" dirty="0">
                <a:latin typeface="Times New Roman" pitchFamily="18" charset="0"/>
                <a:cs typeface="Times New Roman" pitchFamily="18" charset="0"/>
              </a:rPr>
              <a:t>R/M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add instruction. </a:t>
            </a:r>
          </a:p>
          <a:p>
            <a:r>
              <a:rPr lang="en-US" dirty="0" smtClean="0">
                <a:latin typeface="Times New Roman" pitchFamily="18" charset="0"/>
                <a:cs typeface="Times New Roman" pitchFamily="18" charset="0"/>
              </a:rPr>
              <a:t>Adds </a:t>
            </a:r>
            <a:r>
              <a:rPr lang="en-US" dirty="0">
                <a:latin typeface="Times New Roman" pitchFamily="18" charset="0"/>
                <a:cs typeface="Times New Roman" pitchFamily="18" charset="0"/>
              </a:rPr>
              <a:t>the contents of register/memory to the contents of the accumulator and stores the result in accumulator. </a:t>
            </a: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Add </a:t>
            </a:r>
            <a:r>
              <a:rPr lang="en-US" dirty="0" smtClean="0">
                <a:latin typeface="Times New Roman" pitchFamily="18" charset="0"/>
                <a:cs typeface="Times New Roman" pitchFamily="18" charset="0"/>
              </a:rPr>
              <a:t>B  		</a:t>
            </a:r>
            <a:r>
              <a:rPr lang="en-US" dirty="0" smtClean="0"/>
              <a:t>A </a:t>
            </a:r>
            <a:r>
              <a:rPr lang="en-US" dirty="0" smtClean="0">
                <a:sym typeface="Wingdings" pitchFamily="2" charset="2"/>
              </a:rPr>
              <a:t></a:t>
            </a:r>
            <a:r>
              <a:rPr lang="en-US" dirty="0" smtClean="0"/>
              <a:t>[</a:t>
            </a:r>
            <a:r>
              <a:rPr lang="en-US" dirty="0"/>
              <a:t>A] + [B]</a:t>
            </a:r>
            <a:br>
              <a:rPr lang="en-US" dirty="0"/>
            </a:b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49881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395785"/>
            <a:ext cx="11750722" cy="5781178"/>
          </a:xfrm>
        </p:spPr>
        <p:txBody>
          <a:bodyPr>
            <a:normAutofit/>
          </a:bodyPr>
          <a:lstStyle/>
          <a:p>
            <a:pPr marL="0" indent="0">
              <a:buNone/>
            </a:pPr>
            <a:r>
              <a:rPr lang="en-US" b="1" dirty="0" smtClean="0">
                <a:latin typeface="Times New Roman" pitchFamily="18" charset="0"/>
                <a:cs typeface="Times New Roman" pitchFamily="18" charset="0"/>
              </a:rPr>
              <a:t>2. ADI </a:t>
            </a:r>
            <a:r>
              <a:rPr lang="en-US" b="1" dirty="0">
                <a:latin typeface="Times New Roman" pitchFamily="18" charset="0"/>
                <a:cs typeface="Times New Roman" pitchFamily="18" charset="0"/>
              </a:rPr>
              <a:t>8 bit data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byte add immediate instruction. </a:t>
            </a:r>
          </a:p>
          <a:p>
            <a:r>
              <a:rPr lang="en-US" dirty="0" smtClean="0">
                <a:latin typeface="Times New Roman" pitchFamily="18" charset="0"/>
                <a:cs typeface="Times New Roman" pitchFamily="18" charset="0"/>
              </a:rPr>
              <a:t>Adds </a:t>
            </a:r>
            <a:r>
              <a:rPr lang="en-US" dirty="0">
                <a:latin typeface="Times New Roman" pitchFamily="18" charset="0"/>
                <a:cs typeface="Times New Roman" pitchFamily="18" charset="0"/>
              </a:rPr>
              <a:t>the 8 bit data with the contents of accumulator and stores result in accumulator. </a:t>
            </a:r>
          </a:p>
          <a:p>
            <a:r>
              <a:rPr lang="it-IT" dirty="0" smtClean="0">
                <a:latin typeface="Times New Roman" pitchFamily="18" charset="0"/>
                <a:cs typeface="Times New Roman" pitchFamily="18" charset="0"/>
              </a:rPr>
              <a:t>E.g</a:t>
            </a:r>
            <a:r>
              <a:rPr lang="it-IT" dirty="0">
                <a:latin typeface="Times New Roman" pitchFamily="18" charset="0"/>
                <a:cs typeface="Times New Roman" pitchFamily="18" charset="0"/>
              </a:rPr>
              <a:t>. ADI 9BH </a:t>
            </a:r>
            <a:r>
              <a:rPr lang="it-IT" dirty="0" smtClean="0">
                <a:latin typeface="Times New Roman" pitchFamily="18" charset="0"/>
                <a:cs typeface="Times New Roman" pitchFamily="18" charset="0"/>
              </a:rPr>
              <a:t>			</a:t>
            </a:r>
            <a:r>
              <a:rPr lang="en-US" dirty="0"/>
              <a:t> A </a:t>
            </a:r>
            <a:r>
              <a:rPr lang="en-US" dirty="0" smtClean="0">
                <a:sym typeface="Wingdings" pitchFamily="2" charset="2"/>
              </a:rPr>
              <a:t> </a:t>
            </a:r>
            <a:r>
              <a:rPr lang="en-US" dirty="0" smtClean="0"/>
              <a:t>A+9BH</a:t>
            </a:r>
            <a:endParaRPr lang="it-IT" dirty="0" smtClean="0">
              <a:latin typeface="Times New Roman" pitchFamily="18" charset="0"/>
              <a:cs typeface="Times New Roman" pitchFamily="18" charset="0"/>
            </a:endParaRPr>
          </a:p>
          <a:p>
            <a:pPr marL="0" indent="0">
              <a:buNone/>
            </a:pPr>
            <a:r>
              <a:rPr lang="it-IT" dirty="0" smtClean="0">
                <a:latin typeface="Times New Roman" pitchFamily="18" charset="0"/>
                <a:cs typeface="Times New Roman" pitchFamily="18" charset="0"/>
              </a:rPr>
              <a:t> </a:t>
            </a:r>
          </a:p>
          <a:p>
            <a:pPr marL="0" indent="0">
              <a:buNone/>
            </a:pPr>
            <a:r>
              <a:rPr lang="en-US" b="1" dirty="0" smtClean="0">
                <a:latin typeface="Times New Roman" pitchFamily="18" charset="0"/>
                <a:cs typeface="Times New Roman" pitchFamily="18" charset="0"/>
              </a:rPr>
              <a:t>3. </a:t>
            </a:r>
            <a:r>
              <a:rPr lang="en-US" b="1" dirty="0">
                <a:latin typeface="Times New Roman" pitchFamily="18" charset="0"/>
                <a:cs typeface="Times New Roman" pitchFamily="18" charset="0"/>
              </a:rPr>
              <a:t>SUB R/M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subtract instruction. </a:t>
            </a:r>
          </a:p>
          <a:p>
            <a:r>
              <a:rPr lang="en-US" dirty="0" smtClean="0">
                <a:latin typeface="Times New Roman" pitchFamily="18" charset="0"/>
                <a:cs typeface="Times New Roman" pitchFamily="18" charset="0"/>
              </a:rPr>
              <a:t>Subtracts </a:t>
            </a:r>
            <a:r>
              <a:rPr lang="en-US" dirty="0">
                <a:latin typeface="Times New Roman" pitchFamily="18" charset="0"/>
                <a:cs typeface="Times New Roman" pitchFamily="18" charset="0"/>
              </a:rPr>
              <a:t>the contents of specified </a:t>
            </a:r>
            <a:r>
              <a:rPr lang="en-US" dirty="0" smtClean="0">
                <a:latin typeface="Times New Roman" pitchFamily="18" charset="0"/>
                <a:cs typeface="Times New Roman" pitchFamily="18" charset="0"/>
              </a:rPr>
              <a:t>register/memory </a:t>
            </a:r>
            <a:r>
              <a:rPr lang="en-US" dirty="0">
                <a:latin typeface="Times New Roman" pitchFamily="18" charset="0"/>
                <a:cs typeface="Times New Roman" pitchFamily="18" charset="0"/>
              </a:rPr>
              <a:t>with the contents of accumulator and stores the result in accumulator. </a:t>
            </a:r>
          </a:p>
          <a:p>
            <a:r>
              <a:rPr lang="pt-BR" dirty="0" smtClean="0">
                <a:latin typeface="Times New Roman" pitchFamily="18" charset="0"/>
                <a:cs typeface="Times New Roman" pitchFamily="18" charset="0"/>
              </a:rPr>
              <a:t>E.g</a:t>
            </a:r>
            <a:r>
              <a:rPr lang="pt-BR" dirty="0">
                <a:latin typeface="Times New Roman" pitchFamily="18" charset="0"/>
                <a:cs typeface="Times New Roman" pitchFamily="18" charset="0"/>
              </a:rPr>
              <a:t>. SUB </a:t>
            </a:r>
            <a:r>
              <a:rPr lang="pt-BR" dirty="0" smtClean="0">
                <a:latin typeface="Times New Roman" pitchFamily="18" charset="0"/>
                <a:cs typeface="Times New Roman" pitchFamily="18" charset="0"/>
              </a:rPr>
              <a:t>D 			</a:t>
            </a:r>
            <a:r>
              <a:rPr lang="en-US" dirty="0" smtClean="0"/>
              <a:t>A </a:t>
            </a:r>
            <a:r>
              <a:rPr lang="en-US" dirty="0">
                <a:sym typeface="Wingdings" pitchFamily="2" charset="2"/>
              </a:rPr>
              <a:t></a:t>
            </a:r>
            <a:r>
              <a:rPr lang="en-US" dirty="0"/>
              <a:t>[A] </a:t>
            </a:r>
            <a:r>
              <a:rPr lang="en-US" dirty="0" smtClean="0"/>
              <a:t>- [D]</a:t>
            </a:r>
            <a:endParaRPr lang="pt-BR"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872674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59" y="218364"/>
            <a:ext cx="11600597" cy="6400800"/>
          </a:xfrm>
        </p:spPr>
        <p:txBody>
          <a:bodyPr>
            <a:normAutofit lnSpcReduction="10000"/>
          </a:bodyPr>
          <a:lstStyle/>
          <a:p>
            <a:pPr marL="0" indent="0">
              <a:buNone/>
            </a:pPr>
            <a:r>
              <a:rPr lang="en-US" b="1" dirty="0" smtClean="0">
                <a:latin typeface="Times New Roman" pitchFamily="18" charset="0"/>
                <a:cs typeface="Times New Roman" pitchFamily="18" charset="0"/>
              </a:rPr>
              <a:t>4. SUI </a:t>
            </a:r>
            <a:r>
              <a:rPr lang="en-US" b="1" dirty="0">
                <a:latin typeface="Times New Roman" pitchFamily="18" charset="0"/>
                <a:cs typeface="Times New Roman" pitchFamily="18" charset="0"/>
              </a:rPr>
              <a:t>8 bit data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byte subtract immediate instruction. </a:t>
            </a:r>
          </a:p>
          <a:p>
            <a:r>
              <a:rPr lang="en-US" dirty="0" smtClean="0">
                <a:latin typeface="Times New Roman" pitchFamily="18" charset="0"/>
                <a:cs typeface="Times New Roman" pitchFamily="18" charset="0"/>
              </a:rPr>
              <a:t>Subtracts </a:t>
            </a:r>
            <a:r>
              <a:rPr lang="en-US" dirty="0">
                <a:latin typeface="Times New Roman" pitchFamily="18" charset="0"/>
                <a:cs typeface="Times New Roman" pitchFamily="18" charset="0"/>
              </a:rPr>
              <a:t>the 8 bit data from the contents of accumulator stores result in accumulator. </a:t>
            </a:r>
          </a:p>
          <a:p>
            <a:r>
              <a:rPr lang="pt-BR" dirty="0" smtClean="0">
                <a:latin typeface="Times New Roman" pitchFamily="18" charset="0"/>
                <a:cs typeface="Times New Roman" pitchFamily="18" charset="0"/>
              </a:rPr>
              <a:t>E</a:t>
            </a:r>
            <a:r>
              <a:rPr lang="pt-BR" dirty="0">
                <a:latin typeface="Times New Roman" pitchFamily="18" charset="0"/>
                <a:cs typeface="Times New Roman" pitchFamily="18" charset="0"/>
              </a:rPr>
              <a:t>. g. SUI D3H; </a:t>
            </a:r>
            <a:r>
              <a:rPr lang="pt-BR" dirty="0" smtClean="0">
                <a:latin typeface="Times New Roman" pitchFamily="18" charset="0"/>
                <a:cs typeface="Times New Roman" pitchFamily="18" charset="0"/>
              </a:rPr>
              <a:t>			A </a:t>
            </a:r>
            <a:r>
              <a:rPr lang="pt-BR" dirty="0" smtClean="0">
                <a:latin typeface="Times New Roman" pitchFamily="18" charset="0"/>
                <a:cs typeface="Times New Roman" pitchFamily="18" charset="0"/>
                <a:sym typeface="Wingdings" pitchFamily="2" charset="2"/>
              </a:rPr>
              <a:t> </a:t>
            </a:r>
            <a:r>
              <a:rPr lang="pt-BR" dirty="0" smtClean="0">
                <a:latin typeface="Times New Roman" pitchFamily="18" charset="0"/>
                <a:cs typeface="Times New Roman" pitchFamily="18" charset="0"/>
              </a:rPr>
              <a:t>A - D3H </a:t>
            </a:r>
          </a:p>
          <a:p>
            <a:endParaRPr lang="pt-BR" dirty="0">
              <a:latin typeface="Times New Roman" pitchFamily="18" charset="0"/>
              <a:cs typeface="Times New Roman" pitchFamily="18" charset="0"/>
            </a:endParaRPr>
          </a:p>
          <a:p>
            <a:pPr marL="0" indent="0">
              <a:buNone/>
            </a:pPr>
            <a:r>
              <a:rPr lang="pt-BR" b="1" dirty="0" smtClean="0">
                <a:latin typeface="Times New Roman" pitchFamily="18" charset="0"/>
                <a:cs typeface="Times New Roman" pitchFamily="18" charset="0"/>
              </a:rPr>
              <a:t>5. INR </a:t>
            </a:r>
            <a:r>
              <a:rPr lang="pt-BR" b="1" dirty="0">
                <a:latin typeface="Times New Roman" pitchFamily="18" charset="0"/>
                <a:cs typeface="Times New Roman" pitchFamily="18" charset="0"/>
              </a:rPr>
              <a:t>R/M, DCR R/M </a:t>
            </a:r>
            <a:endParaRPr lang="pt-BR" dirty="0">
              <a:latin typeface="Times New Roman" pitchFamily="18" charset="0"/>
              <a:cs typeface="Times New Roman" pitchFamily="18" charset="0"/>
            </a:endParaRP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increment and decrement instructions. </a:t>
            </a: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and decrease the contents of R(register) or M(memory) by 1 respectively. </a:t>
            </a:r>
          </a:p>
          <a:p>
            <a:r>
              <a:rPr lang="de-DE" dirty="0" smtClean="0">
                <a:latin typeface="Times New Roman" pitchFamily="18" charset="0"/>
                <a:cs typeface="Times New Roman" pitchFamily="18" charset="0"/>
              </a:rPr>
              <a:t>E.g</a:t>
            </a:r>
            <a:r>
              <a:rPr lang="de-DE" dirty="0">
                <a:latin typeface="Times New Roman" pitchFamily="18" charset="0"/>
                <a:cs typeface="Times New Roman" pitchFamily="18" charset="0"/>
              </a:rPr>
              <a:t>. DCR B ; </a:t>
            </a:r>
            <a:r>
              <a:rPr lang="de-DE" dirty="0" smtClean="0">
                <a:latin typeface="Times New Roman" pitchFamily="18" charset="0"/>
                <a:cs typeface="Times New Roman" pitchFamily="18" charset="0"/>
              </a:rPr>
              <a:t>		B=B-1 </a:t>
            </a:r>
            <a:endParaRPr lang="de-DE"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DCR </a:t>
            </a:r>
            <a:r>
              <a:rPr lang="en-US" dirty="0">
                <a:latin typeface="Times New Roman" pitchFamily="18" charset="0"/>
                <a:cs typeface="Times New Roman" pitchFamily="18" charset="0"/>
              </a:rPr>
              <a:t>M ;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HL] = [HL]-1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INR </a:t>
            </a:r>
            <a:r>
              <a:rPr lang="en-US" dirty="0">
                <a:latin typeface="Times New Roman" pitchFamily="18" charset="0"/>
                <a:cs typeface="Times New Roman" pitchFamily="18" charset="0"/>
              </a:rPr>
              <a:t>A ; </a:t>
            </a:r>
            <a:r>
              <a:rPr lang="en-US" dirty="0" smtClean="0">
                <a:latin typeface="Times New Roman" pitchFamily="18" charset="0"/>
                <a:cs typeface="Times New Roman" pitchFamily="18" charset="0"/>
              </a:rPr>
              <a:t>		A=A+1 </a:t>
            </a:r>
          </a:p>
          <a:p>
            <a:pPr marL="0" indent="0">
              <a:buNone/>
            </a:pPr>
            <a:r>
              <a:rPr lang="en-US" dirty="0" smtClean="0">
                <a:latin typeface="Times New Roman" pitchFamily="18" charset="0"/>
                <a:cs typeface="Times New Roman" pitchFamily="18" charset="0"/>
              </a:rPr>
              <a:t>	INR </a:t>
            </a:r>
            <a:r>
              <a:rPr lang="en-US" dirty="0">
                <a:latin typeface="Times New Roman" pitchFamily="18" charset="0"/>
                <a:cs typeface="Times New Roman" pitchFamily="18" charset="0"/>
              </a:rPr>
              <a:t>M ;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HL] +1 </a:t>
            </a: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423816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272954"/>
            <a:ext cx="11668836" cy="6223379"/>
          </a:xfrm>
        </p:spPr>
        <p:txBody>
          <a:bodyPr>
            <a:normAutofit fontScale="92500" lnSpcReduction="10000"/>
          </a:bodyPr>
          <a:lstStyle/>
          <a:p>
            <a:pPr marL="0" indent="0">
              <a:buNone/>
            </a:pPr>
            <a:r>
              <a:rPr lang="en-US" b="1" dirty="0" smtClean="0">
                <a:latin typeface="Times New Roman" pitchFamily="18" charset="0"/>
                <a:cs typeface="Times New Roman" pitchFamily="18" charset="0"/>
              </a:rPr>
              <a:t>6. INX </a:t>
            </a:r>
            <a:r>
              <a:rPr lang="en-US" b="1" dirty="0" err="1">
                <a:latin typeface="Times New Roman" pitchFamily="18" charset="0"/>
                <a:cs typeface="Times New Roman" pitchFamily="18" charset="0"/>
              </a:rPr>
              <a:t>Rp</a:t>
            </a:r>
            <a:r>
              <a:rPr lang="en-US" b="1" dirty="0">
                <a:latin typeface="Times New Roman" pitchFamily="18" charset="0"/>
                <a:cs typeface="Times New Roman" pitchFamily="18" charset="0"/>
              </a:rPr>
              <a:t>, DCX RP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Increase </a:t>
            </a:r>
            <a:r>
              <a:rPr lang="en-US" dirty="0">
                <a:latin typeface="Times New Roman" pitchFamily="18" charset="0"/>
                <a:cs typeface="Times New Roman" pitchFamily="18" charset="0"/>
              </a:rPr>
              <a:t>and decrease the register pair by 1. </a:t>
            </a:r>
          </a:p>
          <a:p>
            <a:r>
              <a:rPr lang="en-US" dirty="0" smtClean="0">
                <a:latin typeface="Times New Roman" pitchFamily="18" charset="0"/>
                <a:cs typeface="Times New Roman" pitchFamily="18" charset="0"/>
              </a:rPr>
              <a:t>Acts </a:t>
            </a:r>
            <a:r>
              <a:rPr lang="en-US" dirty="0">
                <a:latin typeface="Times New Roman" pitchFamily="18" charset="0"/>
                <a:cs typeface="Times New Roman" pitchFamily="18" charset="0"/>
              </a:rPr>
              <a:t>as 16 bit counter made from the contents of 2 registers (1 byte instruction) </a:t>
            </a: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INX B </a:t>
            </a:r>
            <a:r>
              <a:rPr lang="en-US" dirty="0" smtClean="0">
                <a:latin typeface="Times New Roman" pitchFamily="18" charset="0"/>
                <a:cs typeface="Times New Roman" pitchFamily="18" charset="0"/>
              </a:rPr>
              <a:t>;		BC=BC+1 </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DCX </a:t>
            </a:r>
            <a:r>
              <a:rPr lang="en-US" dirty="0">
                <a:latin typeface="Times New Roman" pitchFamily="18" charset="0"/>
                <a:cs typeface="Times New Roman" pitchFamily="18" charset="0"/>
              </a:rPr>
              <a:t>D </a:t>
            </a:r>
            <a:r>
              <a:rPr lang="en-US" dirty="0" smtClean="0">
                <a:latin typeface="Times New Roman" pitchFamily="18" charset="0"/>
                <a:cs typeface="Times New Roman" pitchFamily="18" charset="0"/>
              </a:rPr>
              <a:t>;		DE=DE-1 </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514350" indent="-514350">
              <a:buAutoNum type="arabicPeriod" startAt="7"/>
            </a:pPr>
            <a:r>
              <a:rPr lang="en-US" b="1" dirty="0" smtClean="0">
                <a:latin typeface="Times New Roman" pitchFamily="18" charset="0"/>
                <a:cs typeface="Times New Roman" pitchFamily="18" charset="0"/>
              </a:rPr>
              <a:t>ADC </a:t>
            </a:r>
            <a:r>
              <a:rPr lang="en-US" b="1" dirty="0">
                <a:latin typeface="Times New Roman" pitchFamily="18" charset="0"/>
                <a:cs typeface="Times New Roman" pitchFamily="18" charset="0"/>
              </a:rPr>
              <a:t>R/M and ACI 8-bit data </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ADC R/M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addition with carry (1 byte)) </a:t>
            </a:r>
          </a:p>
          <a:p>
            <a:r>
              <a:rPr lang="it-IT" b="1" dirty="0" smtClean="0">
                <a:latin typeface="Times New Roman" pitchFamily="18" charset="0"/>
                <a:cs typeface="Times New Roman" pitchFamily="18" charset="0"/>
              </a:rPr>
              <a:t>ACI </a:t>
            </a:r>
            <a:r>
              <a:rPr lang="it-IT" b="1" dirty="0">
                <a:latin typeface="Times New Roman" pitchFamily="18" charset="0"/>
                <a:cs typeface="Times New Roman" pitchFamily="18" charset="0"/>
              </a:rPr>
              <a:t>8-bit </a:t>
            </a:r>
            <a:r>
              <a:rPr lang="it-IT" b="1" dirty="0" smtClean="0">
                <a:latin typeface="Times New Roman" pitchFamily="18" charset="0"/>
                <a:cs typeface="Times New Roman" pitchFamily="18" charset="0"/>
              </a:rPr>
              <a:t>data </a:t>
            </a:r>
            <a:r>
              <a:rPr lang="it-IT" dirty="0" smtClean="0">
                <a:latin typeface="Times New Roman" pitchFamily="18" charset="0"/>
                <a:cs typeface="Times New Roman" pitchFamily="18" charset="0"/>
              </a:rPr>
              <a:t>( immediate addition with carry </a:t>
            </a:r>
            <a:r>
              <a:rPr lang="it-IT" dirty="0">
                <a:latin typeface="Times New Roman" pitchFamily="18" charset="0"/>
                <a:cs typeface="Times New Roman" pitchFamily="18" charset="0"/>
              </a:rPr>
              <a:t>(2 byte). </a:t>
            </a:r>
          </a:p>
          <a:p>
            <a:r>
              <a:rPr lang="en-US" dirty="0" smtClean="0">
                <a:latin typeface="Times New Roman" pitchFamily="18" charset="0"/>
                <a:cs typeface="Times New Roman" pitchFamily="18" charset="0"/>
              </a:rPr>
              <a:t>Adds </a:t>
            </a:r>
            <a:r>
              <a:rPr lang="en-US" dirty="0">
                <a:latin typeface="Times New Roman" pitchFamily="18" charset="0"/>
                <a:cs typeface="Times New Roman" pitchFamily="18" charset="0"/>
              </a:rPr>
              <a:t>the contents of register or 8 bit data whatever used suitably with </a:t>
            </a:r>
            <a:r>
              <a:rPr lang="en-US" dirty="0" smtClean="0">
                <a:latin typeface="Times New Roman" pitchFamily="18" charset="0"/>
                <a:cs typeface="Times New Roman" pitchFamily="18" charset="0"/>
              </a:rPr>
              <a:t>the Previous </a:t>
            </a:r>
            <a:r>
              <a:rPr lang="en-US" dirty="0">
                <a:latin typeface="Times New Roman" pitchFamily="18" charset="0"/>
                <a:cs typeface="Times New Roman" pitchFamily="18" charset="0"/>
              </a:rPr>
              <a:t>carry. </a:t>
            </a: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ADC B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A+B+</a:t>
            </a:r>
            <a:r>
              <a:rPr lang="en-US" b="1" dirty="0" smtClean="0">
                <a:latin typeface="Times New Roman" pitchFamily="18" charset="0"/>
                <a:cs typeface="Times New Roman" pitchFamily="18" charset="0"/>
              </a:rPr>
              <a:t>CY </a:t>
            </a:r>
            <a:endParaRPr lang="en-US" dirty="0">
              <a:latin typeface="Times New Roman" pitchFamily="18" charset="0"/>
              <a:cs typeface="Times New Roman" pitchFamily="18" charset="0"/>
            </a:endParaRPr>
          </a:p>
          <a:p>
            <a:pPr marL="0" indent="0">
              <a:buNone/>
            </a:pPr>
            <a:r>
              <a:rPr lang="pt-BR" dirty="0" smtClean="0">
                <a:latin typeface="Times New Roman" pitchFamily="18" charset="0"/>
                <a:cs typeface="Times New Roman" pitchFamily="18" charset="0"/>
              </a:rPr>
              <a:t>	ACI </a:t>
            </a:r>
            <a:r>
              <a:rPr lang="pt-BR" dirty="0">
                <a:latin typeface="Times New Roman" pitchFamily="18" charset="0"/>
                <a:cs typeface="Times New Roman" pitchFamily="18" charset="0"/>
              </a:rPr>
              <a:t>70H ; </a:t>
            </a:r>
            <a:r>
              <a:rPr lang="pt-BR" dirty="0" smtClean="0">
                <a:latin typeface="Times New Roman" pitchFamily="18" charset="0"/>
                <a:cs typeface="Times New Roman" pitchFamily="18" charset="0"/>
              </a:rPr>
              <a:t>		A  </a:t>
            </a:r>
            <a:r>
              <a:rPr lang="pt-BR" dirty="0" smtClean="0">
                <a:latin typeface="Times New Roman" pitchFamily="18" charset="0"/>
                <a:cs typeface="Times New Roman" pitchFamily="18" charset="0"/>
                <a:sym typeface="Wingdings" pitchFamily="2" charset="2"/>
              </a:rPr>
              <a:t> </a:t>
            </a:r>
            <a:r>
              <a:rPr lang="pt-BR" dirty="0" smtClean="0">
                <a:latin typeface="Times New Roman" pitchFamily="18" charset="0"/>
                <a:cs typeface="Times New Roman" pitchFamily="18" charset="0"/>
              </a:rPr>
              <a:t>A </a:t>
            </a:r>
            <a:r>
              <a:rPr lang="pt-BR" dirty="0">
                <a:latin typeface="Times New Roman" pitchFamily="18" charset="0"/>
                <a:cs typeface="Times New Roman" pitchFamily="18" charset="0"/>
              </a:rPr>
              <a:t>+ 70+</a:t>
            </a:r>
            <a:r>
              <a:rPr lang="pt-BR" b="1" dirty="0">
                <a:latin typeface="Times New Roman" pitchFamily="18" charset="0"/>
                <a:cs typeface="Times New Roman" pitchFamily="18" charset="0"/>
              </a:rPr>
              <a:t>CY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176002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3" y="300250"/>
            <a:ext cx="11696131" cy="6346209"/>
          </a:xfrm>
        </p:spPr>
        <p:txBody>
          <a:bodyPr>
            <a:normAutofit/>
          </a:bodyPr>
          <a:lstStyle/>
          <a:p>
            <a:pPr marL="0" indent="0">
              <a:buNone/>
            </a:pPr>
            <a:r>
              <a:rPr lang="en-US" b="1" dirty="0" smtClean="0">
                <a:latin typeface="Times New Roman" pitchFamily="18" charset="0"/>
                <a:cs typeface="Times New Roman" pitchFamily="18" charset="0"/>
              </a:rPr>
              <a:t>8. SBB </a:t>
            </a:r>
            <a:r>
              <a:rPr lang="en-US" b="1" dirty="0">
                <a:latin typeface="Times New Roman" pitchFamily="18" charset="0"/>
                <a:cs typeface="Times New Roman" pitchFamily="18" charset="0"/>
              </a:rPr>
              <a:t>B/M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Subtracts </a:t>
            </a:r>
            <a:r>
              <a:rPr lang="en-US" dirty="0">
                <a:latin typeface="Times New Roman" pitchFamily="18" charset="0"/>
                <a:cs typeface="Times New Roman" pitchFamily="18" charset="0"/>
              </a:rPr>
              <a:t>the contents of register or memory from the contents of accumulator and stores the result in accumulator. </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.g</a:t>
            </a:r>
            <a:r>
              <a:rPr lang="en-US" dirty="0">
                <a:latin typeface="Times New Roman" pitchFamily="18" charset="0"/>
                <a:cs typeface="Times New Roman" pitchFamily="18" charset="0"/>
              </a:rPr>
              <a:t>. SBB D ; </a:t>
            </a:r>
            <a:r>
              <a:rPr lang="en-US" dirty="0" smtClean="0">
                <a:latin typeface="Times New Roman" pitchFamily="18" charset="0"/>
                <a:cs typeface="Times New Roman" pitchFamily="18" charset="0"/>
              </a:rPr>
              <a:t>		A =A-D-</a:t>
            </a:r>
            <a:r>
              <a:rPr lang="en-US" b="1" dirty="0" smtClean="0">
                <a:latin typeface="Times New Roman" pitchFamily="18" charset="0"/>
                <a:cs typeface="Times New Roman" pitchFamily="18" charset="0"/>
              </a:rPr>
              <a:t>Borrow </a:t>
            </a:r>
          </a:p>
          <a:p>
            <a:pPr marL="0" indent="0">
              <a:buNone/>
            </a:pPr>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9. SBI </a:t>
            </a:r>
            <a:r>
              <a:rPr lang="en-US" b="1" dirty="0">
                <a:latin typeface="Times New Roman" pitchFamily="18" charset="0"/>
                <a:cs typeface="Times New Roman" pitchFamily="18" charset="0"/>
              </a:rPr>
              <a:t>8 bit data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Subtracts </a:t>
            </a:r>
            <a:r>
              <a:rPr lang="en-US" dirty="0">
                <a:latin typeface="Times New Roman" pitchFamily="18" charset="0"/>
                <a:cs typeface="Times New Roman" pitchFamily="18" charset="0"/>
              </a:rPr>
              <a:t>the 8-bit immediate data from the content of the accumulator and stores the result in accumulator. </a:t>
            </a:r>
          </a:p>
          <a:p>
            <a:r>
              <a:rPr lang="pt-BR" dirty="0" smtClean="0">
                <a:latin typeface="Times New Roman" pitchFamily="18" charset="0"/>
                <a:cs typeface="Times New Roman" pitchFamily="18" charset="0"/>
              </a:rPr>
              <a:t>E.g</a:t>
            </a:r>
            <a:r>
              <a:rPr lang="pt-BR" dirty="0">
                <a:latin typeface="Times New Roman" pitchFamily="18" charset="0"/>
                <a:cs typeface="Times New Roman" pitchFamily="18" charset="0"/>
              </a:rPr>
              <a:t>. SBI 70H ; </a:t>
            </a:r>
            <a:r>
              <a:rPr lang="pt-BR" dirty="0" smtClean="0">
                <a:latin typeface="Times New Roman" pitchFamily="18" charset="0"/>
                <a:cs typeface="Times New Roman" pitchFamily="18" charset="0"/>
              </a:rPr>
              <a:t>		A =A-70-</a:t>
            </a:r>
            <a:r>
              <a:rPr lang="pt-BR" b="1" dirty="0" smtClean="0">
                <a:latin typeface="Times New Roman" pitchFamily="18" charset="0"/>
                <a:cs typeface="Times New Roman" pitchFamily="18" charset="0"/>
              </a:rPr>
              <a:t>Borrow </a:t>
            </a:r>
            <a:endParaRPr lang="pt-BR"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554097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60" y="382137"/>
            <a:ext cx="11108140" cy="5794826"/>
          </a:xfrm>
        </p:spPr>
        <p:txBody>
          <a:bodyPr/>
          <a:lstStyle/>
          <a:p>
            <a:pPr marL="0" indent="0">
              <a:buNone/>
            </a:pPr>
            <a:r>
              <a:rPr lang="en-US" b="1" dirty="0" smtClean="0">
                <a:latin typeface="Times New Roman" pitchFamily="18" charset="0"/>
                <a:cs typeface="Times New Roman" pitchFamily="18" charset="0"/>
              </a:rPr>
              <a:t>10. DAD </a:t>
            </a:r>
            <a:r>
              <a:rPr lang="en-US" b="1" dirty="0" err="1">
                <a:latin typeface="Times New Roman" pitchFamily="18" charset="0"/>
                <a:cs typeface="Times New Roman" pitchFamily="18" charset="0"/>
              </a:rPr>
              <a:t>Rp</a:t>
            </a:r>
            <a:r>
              <a:rPr lang="en-US" b="1" dirty="0">
                <a:latin typeface="Times New Roman" pitchFamily="18" charset="0"/>
                <a:cs typeface="Times New Roman" pitchFamily="18" charset="0"/>
              </a:rPr>
              <a:t>(double addition)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Adds </a:t>
            </a:r>
            <a:r>
              <a:rPr lang="en-US" dirty="0">
                <a:latin typeface="Times New Roman" pitchFamily="18" charset="0"/>
                <a:cs typeface="Times New Roman" pitchFamily="18" charset="0"/>
              </a:rPr>
              <a:t>register pair with HL pair and store the 16 bit result in HL pair. </a:t>
            </a:r>
          </a:p>
          <a:p>
            <a:r>
              <a:rPr lang="pt-BR" dirty="0" smtClean="0">
                <a:latin typeface="Times New Roman" pitchFamily="18" charset="0"/>
                <a:cs typeface="Times New Roman" pitchFamily="18" charset="0"/>
              </a:rPr>
              <a:t>E.g.</a:t>
            </a:r>
          </a:p>
          <a:p>
            <a:r>
              <a:rPr lang="pt-BR" dirty="0" smtClean="0">
                <a:latin typeface="Times New Roman" pitchFamily="18" charset="0"/>
                <a:cs typeface="Times New Roman" pitchFamily="18" charset="0"/>
              </a:rPr>
              <a:t>LXI </a:t>
            </a:r>
            <a:r>
              <a:rPr lang="pt-BR" dirty="0">
                <a:latin typeface="Times New Roman" pitchFamily="18" charset="0"/>
                <a:cs typeface="Times New Roman" pitchFamily="18" charset="0"/>
              </a:rPr>
              <a:t>H, 7320H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LXI B, 4220H </a:t>
            </a:r>
          </a:p>
          <a:p>
            <a:r>
              <a:rPr lang="en-US" dirty="0">
                <a:latin typeface="Times New Roman" pitchFamily="18" charset="0"/>
                <a:cs typeface="Times New Roman" pitchFamily="18" charset="0"/>
              </a:rPr>
              <a:t>DAD B; </a:t>
            </a:r>
            <a:r>
              <a:rPr lang="en-US" dirty="0" smtClean="0">
                <a:latin typeface="Times New Roman" pitchFamily="18" charset="0"/>
                <a:cs typeface="Times New Roman" pitchFamily="18" charset="0"/>
              </a:rPr>
              <a:t>		HL = HL+BC = 7320+4220 = B540</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47991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063" y="610974"/>
            <a:ext cx="11390194" cy="4351338"/>
          </a:xfrm>
        </p:spPr>
        <p:txBody>
          <a:bodyPr>
            <a:normAutofit lnSpcReduction="10000"/>
          </a:bodyPr>
          <a:lstStyle/>
          <a:p>
            <a:pPr marL="0" indent="0">
              <a:buNone/>
            </a:pPr>
            <a:r>
              <a:rPr lang="en-US" dirty="0" smtClean="0">
                <a:latin typeface="Times New Roman" pitchFamily="18" charset="0"/>
                <a:cs typeface="Times New Roman" pitchFamily="18" charset="0"/>
              </a:rPr>
              <a:t>11. </a:t>
            </a:r>
            <a:r>
              <a:rPr lang="en-US" b="1" dirty="0" smtClean="0">
                <a:latin typeface="Times New Roman" pitchFamily="18" charset="0"/>
                <a:cs typeface="Times New Roman" pitchFamily="18" charset="0"/>
              </a:rPr>
              <a:t>DAA </a:t>
            </a:r>
            <a:r>
              <a:rPr lang="en-US" b="1" dirty="0">
                <a:latin typeface="Times New Roman" pitchFamily="18" charset="0"/>
                <a:cs typeface="Times New Roman" pitchFamily="18" charset="0"/>
              </a:rPr>
              <a:t>(Decimal adjustment accumulator)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only after addition. </a:t>
            </a: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content of accumulator is changed from binary to two 4-bit BCD </a:t>
            </a:r>
            <a:r>
              <a:rPr lang="en-US" dirty="0" smtClean="0">
                <a:latin typeface="Times New Roman" pitchFamily="18" charset="0"/>
                <a:cs typeface="Times New Roman" pitchFamily="18" charset="0"/>
              </a:rPr>
              <a:t>digits.</a:t>
            </a:r>
          </a:p>
          <a:p>
            <a:r>
              <a:rPr lang="pt-BR" dirty="0" smtClean="0">
                <a:latin typeface="Times New Roman" pitchFamily="18" charset="0"/>
                <a:cs typeface="Times New Roman" pitchFamily="18" charset="0"/>
              </a:rPr>
              <a:t>E.g. </a:t>
            </a:r>
          </a:p>
          <a:p>
            <a:r>
              <a:rPr lang="pt-BR" dirty="0" smtClean="0">
                <a:latin typeface="Times New Roman" pitchFamily="18" charset="0"/>
                <a:cs typeface="Times New Roman" pitchFamily="18" charset="0"/>
              </a:rPr>
              <a:t>MVI </a:t>
            </a:r>
            <a:r>
              <a:rPr lang="pt-BR" dirty="0">
                <a:latin typeface="Times New Roman" pitchFamily="18" charset="0"/>
                <a:cs typeface="Times New Roman" pitchFamily="18" charset="0"/>
              </a:rPr>
              <a:t>A, 78H ; </a:t>
            </a:r>
            <a:r>
              <a:rPr lang="pt-BR" dirty="0" smtClean="0">
                <a:latin typeface="Times New Roman" pitchFamily="18" charset="0"/>
                <a:cs typeface="Times New Roman" pitchFamily="18" charset="0"/>
              </a:rPr>
              <a:t>		A=78 </a:t>
            </a:r>
            <a:endParaRPr lang="pt-BR" dirty="0">
              <a:latin typeface="Times New Roman" pitchFamily="18" charset="0"/>
              <a:cs typeface="Times New Roman" pitchFamily="18" charset="0"/>
            </a:endParaRPr>
          </a:p>
          <a:p>
            <a:r>
              <a:rPr lang="pt-BR" dirty="0">
                <a:latin typeface="Times New Roman" pitchFamily="18" charset="0"/>
                <a:cs typeface="Times New Roman" pitchFamily="18" charset="0"/>
              </a:rPr>
              <a:t>MVI B, 42H ; </a:t>
            </a:r>
            <a:r>
              <a:rPr lang="pt-BR" dirty="0" smtClean="0">
                <a:latin typeface="Times New Roman" pitchFamily="18" charset="0"/>
                <a:cs typeface="Times New Roman" pitchFamily="18" charset="0"/>
              </a:rPr>
              <a:t>		B=42 </a:t>
            </a:r>
          </a:p>
          <a:p>
            <a:r>
              <a:rPr lang="pt-BR" dirty="0" smtClean="0">
                <a:latin typeface="Times New Roman" pitchFamily="18" charset="0"/>
                <a:cs typeface="Times New Roman" pitchFamily="18" charset="0"/>
              </a:rPr>
              <a:t>ADD </a:t>
            </a:r>
            <a:r>
              <a:rPr lang="pt-BR" dirty="0">
                <a:latin typeface="Times New Roman" pitchFamily="18" charset="0"/>
                <a:cs typeface="Times New Roman" pitchFamily="18" charset="0"/>
              </a:rPr>
              <a:t>B ; </a:t>
            </a:r>
            <a:r>
              <a:rPr lang="pt-BR" dirty="0" smtClean="0">
                <a:latin typeface="Times New Roman" pitchFamily="18" charset="0"/>
                <a:cs typeface="Times New Roman" pitchFamily="18" charset="0"/>
              </a:rPr>
              <a:t>			A=A+B </a:t>
            </a:r>
          </a:p>
          <a:p>
            <a:r>
              <a:rPr lang="pt-BR" dirty="0" smtClean="0">
                <a:latin typeface="Times New Roman" pitchFamily="18" charset="0"/>
                <a:cs typeface="Times New Roman" pitchFamily="18" charset="0"/>
              </a:rPr>
              <a:t>DAA </a:t>
            </a:r>
            <a:r>
              <a:rPr lang="pt-BR" dirty="0">
                <a:latin typeface="Times New Roman" pitchFamily="18" charset="0"/>
                <a:cs typeface="Times New Roman" pitchFamily="18" charset="0"/>
              </a:rPr>
              <a:t>; </a:t>
            </a:r>
            <a:r>
              <a:rPr lang="pt-BR" dirty="0" smtClean="0">
                <a:latin typeface="Times New Roman" pitchFamily="18" charset="0"/>
                <a:cs typeface="Times New Roman" pitchFamily="18" charset="0"/>
              </a:rPr>
              <a:t>			A=20</a:t>
            </a:r>
            <a:r>
              <a:rPr lang="pt-BR" dirty="0">
                <a:latin typeface="Times New Roman" pitchFamily="18" charset="0"/>
                <a:cs typeface="Times New Roman" pitchFamily="18" charset="0"/>
              </a:rPr>
              <a:t>, CY=1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07480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993" y="351666"/>
            <a:ext cx="11676797" cy="5803474"/>
          </a:xfrm>
        </p:spPr>
        <p:txBody>
          <a:bodyPr>
            <a:normAutofit lnSpcReduction="10000"/>
          </a:bodyPr>
          <a:lstStyle/>
          <a:p>
            <a:r>
              <a:rPr lang="en-US" dirty="0">
                <a:latin typeface="Times New Roman" pitchFamily="18" charset="0"/>
                <a:cs typeface="Times New Roman" pitchFamily="18" charset="0"/>
              </a:rPr>
              <a:t>The arithmetic operation add and subtract are performed in relation to the contents of accumulator.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features of these instructions are </a:t>
            </a:r>
          </a:p>
          <a:p>
            <a:pPr marL="0" indent="0">
              <a:buNone/>
            </a:pPr>
            <a:r>
              <a:rPr lang="en-US" dirty="0">
                <a:latin typeface="Times New Roman" pitchFamily="18" charset="0"/>
                <a:cs typeface="Times New Roman" pitchFamily="18" charset="0"/>
              </a:rPr>
              <a:t>1) They assume implicitly that the accumulator is one of the operands. </a:t>
            </a:r>
          </a:p>
          <a:p>
            <a:pPr marL="0" indent="0">
              <a:buNone/>
            </a:pPr>
            <a:r>
              <a:rPr lang="en-US" dirty="0">
                <a:latin typeface="Times New Roman" pitchFamily="18" charset="0"/>
                <a:cs typeface="Times New Roman" pitchFamily="18" charset="0"/>
              </a:rPr>
              <a:t>2) They modify all the flags according to the data conditions of the result. </a:t>
            </a:r>
          </a:p>
          <a:p>
            <a:pPr marL="0" indent="0">
              <a:buNone/>
            </a:pPr>
            <a:r>
              <a:rPr lang="en-US" dirty="0">
                <a:latin typeface="Times New Roman" pitchFamily="18" charset="0"/>
                <a:cs typeface="Times New Roman" pitchFamily="18" charset="0"/>
              </a:rPr>
              <a:t>3) They place the result in the accumulator. </a:t>
            </a:r>
          </a:p>
          <a:p>
            <a:pPr marL="0" indent="0">
              <a:buNone/>
            </a:pPr>
            <a:r>
              <a:rPr lang="en-US" dirty="0">
                <a:latin typeface="Times New Roman" pitchFamily="18" charset="0"/>
                <a:cs typeface="Times New Roman" pitchFamily="18" charset="0"/>
              </a:rPr>
              <a:t>4) They do not affect the contents of operand register or memory. </a:t>
            </a: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But </a:t>
            </a:r>
            <a:r>
              <a:rPr lang="en-US" dirty="0">
                <a:latin typeface="Times New Roman" pitchFamily="18" charset="0"/>
                <a:cs typeface="Times New Roman" pitchFamily="18" charset="0"/>
              </a:rPr>
              <a:t>the INR and DCR operations can be performed in any register or memory. These instructions </a:t>
            </a:r>
          </a:p>
          <a:p>
            <a:pPr marL="0" indent="0">
              <a:buNone/>
            </a:pPr>
            <a:r>
              <a:rPr lang="en-US" dirty="0">
                <a:latin typeface="Times New Roman" pitchFamily="18" charset="0"/>
                <a:cs typeface="Times New Roman" pitchFamily="18" charset="0"/>
              </a:rPr>
              <a:t>1) Affect the contents of specified register or memory. </a:t>
            </a:r>
          </a:p>
          <a:p>
            <a:pPr marL="0" indent="0">
              <a:buNone/>
            </a:pPr>
            <a:r>
              <a:rPr lang="en-US" dirty="0">
                <a:latin typeface="Times New Roman" pitchFamily="18" charset="0"/>
                <a:cs typeface="Times New Roman" pitchFamily="18" charset="0"/>
              </a:rPr>
              <a:t>2) Affect the flag except carry flag.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44781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423081"/>
            <a:ext cx="11532359" cy="6059606"/>
          </a:xfrm>
        </p:spPr>
        <p:txBody>
          <a:bodyPr>
            <a:normAutofit lnSpcReduction="10000"/>
          </a:bodyPr>
          <a:lstStyle/>
          <a:p>
            <a:pPr marL="0" indent="0">
              <a:buNone/>
            </a:pPr>
            <a:r>
              <a:rPr lang="en-US" sz="3200" b="1" dirty="0">
                <a:latin typeface="Times New Roman" pitchFamily="18" charset="0"/>
                <a:cs typeface="Times New Roman" pitchFamily="18" charset="0"/>
              </a:rPr>
              <a:t>Logical Group Instructions: </a:t>
            </a:r>
            <a:endParaRPr lang="en-US" sz="32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microprocessor is basically a programmable logic chip. It can perform all the logic functions of the hardwired logic through its instruction set.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8085 instruction set includes such logic functions as AND, OR, XOR and NOT (Complement):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following features hold true for all logic instructions: </a:t>
            </a:r>
          </a:p>
          <a:p>
            <a:pPr marL="0" indent="0">
              <a:buNone/>
            </a:pPr>
            <a:r>
              <a:rPr lang="en-US" dirty="0">
                <a:latin typeface="Times New Roman" pitchFamily="18" charset="0"/>
                <a:cs typeface="Times New Roman" pitchFamily="18" charset="0"/>
              </a:rPr>
              <a:t>1) The instructions implicitly assume that the accumulator is one of the operands. </a:t>
            </a:r>
          </a:p>
          <a:p>
            <a:pPr marL="0" indent="0">
              <a:buNone/>
            </a:pPr>
            <a:r>
              <a:rPr lang="en-US" dirty="0">
                <a:latin typeface="Times New Roman" pitchFamily="18" charset="0"/>
                <a:cs typeface="Times New Roman" pitchFamily="18" charset="0"/>
              </a:rPr>
              <a:t>2) All instructions reset (clear) carry flag except for complement where flag remain unchanged. </a:t>
            </a:r>
          </a:p>
          <a:p>
            <a:pPr marL="0" indent="0">
              <a:buNone/>
            </a:pPr>
            <a:r>
              <a:rPr lang="en-US" dirty="0">
                <a:latin typeface="Times New Roman" pitchFamily="18" charset="0"/>
                <a:cs typeface="Times New Roman" pitchFamily="18" charset="0"/>
              </a:rPr>
              <a:t>3) They modify Z, P &amp; S flags according to the data conditions of the result. </a:t>
            </a:r>
          </a:p>
          <a:p>
            <a:pPr marL="0" indent="0">
              <a:buNone/>
            </a:pPr>
            <a:r>
              <a:rPr lang="en-US" dirty="0">
                <a:latin typeface="Times New Roman" pitchFamily="18" charset="0"/>
                <a:cs typeface="Times New Roman" pitchFamily="18" charset="0"/>
              </a:rPr>
              <a:t>4) Place the result in the accumulator. </a:t>
            </a:r>
          </a:p>
          <a:p>
            <a:pPr marL="0" indent="0">
              <a:buNone/>
            </a:pPr>
            <a:r>
              <a:rPr lang="en-US" dirty="0">
                <a:latin typeface="Times New Roman" pitchFamily="18" charset="0"/>
                <a:cs typeface="Times New Roman" pitchFamily="18" charset="0"/>
              </a:rPr>
              <a:t>5) They do not affect the contents of the operand register. </a:t>
            </a:r>
          </a:p>
        </p:txBody>
      </p:sp>
    </p:spTree>
    <p:extLst>
      <p:ext uri="{BB962C8B-B14F-4D97-AF65-F5344CB8AC3E}">
        <p14:creationId xmlns:p14="http://schemas.microsoft.com/office/powerpoint/2010/main" val="193034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354842"/>
            <a:ext cx="11941791" cy="6209730"/>
          </a:xfrm>
        </p:spPr>
        <p:txBody>
          <a:bodyPr>
            <a:normAutofit fontScale="92500" lnSpcReduction="10000"/>
          </a:bodyPr>
          <a:lstStyle/>
          <a:p>
            <a:pPr marL="0" indent="0" algn="just">
              <a:buNone/>
            </a:pPr>
            <a:r>
              <a:rPr lang="en-US" b="1" dirty="0" smtClean="0">
                <a:latin typeface="Times New Roman" pitchFamily="18" charset="0"/>
                <a:cs typeface="Times New Roman" pitchFamily="18" charset="0"/>
              </a:rPr>
              <a:t>2. Accumulator (register A):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register is used to store the 8-bit data and to perform arithmetic and logic operations and 8085 microprocessor is called accumulator based microprocessor. </a:t>
            </a:r>
          </a:p>
          <a:p>
            <a:pPr algn="just"/>
            <a:r>
              <a:rPr lang="en-US" dirty="0" smtClean="0">
                <a:latin typeface="Times New Roman" pitchFamily="18" charset="0"/>
                <a:cs typeface="Times New Roman" pitchFamily="18" charset="0"/>
              </a:rPr>
              <a:t>When data is read from input port, it first moved to accumulator and when data is sent to output port, it must be first placed in accumulator. </a:t>
            </a:r>
          </a:p>
          <a:p>
            <a:pPr marL="0" indent="0" algn="just">
              <a:buNone/>
            </a:pPr>
            <a:endParaRPr lang="en-US"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3. Temporary registers(W &amp; Z): </a:t>
            </a:r>
          </a:p>
          <a:p>
            <a:pPr algn="just"/>
            <a:r>
              <a:rPr lang="en-US" dirty="0" smtClean="0">
                <a:latin typeface="Times New Roman" pitchFamily="18" charset="0"/>
                <a:cs typeface="Times New Roman" pitchFamily="18" charset="0"/>
              </a:rPr>
              <a:t>They are 8 bit registers not accessible to the programmer.</a:t>
            </a:r>
          </a:p>
          <a:p>
            <a:pPr algn="just"/>
            <a:r>
              <a:rPr lang="en-US" dirty="0" smtClean="0">
                <a:latin typeface="Times New Roman" pitchFamily="18" charset="0"/>
                <a:cs typeface="Times New Roman" pitchFamily="18" charset="0"/>
              </a:rPr>
              <a:t> During program execution, 8085A places the data into it for a brief period. </a:t>
            </a:r>
          </a:p>
          <a:p>
            <a:pPr marL="0" indent="0" algn="just">
              <a:buNone/>
            </a:pPr>
            <a:endParaRPr lang="en-US" b="1"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4. Instruction register(IR): </a:t>
            </a:r>
          </a:p>
          <a:p>
            <a:pPr algn="just"/>
            <a:r>
              <a:rPr lang="en-US" dirty="0" smtClean="0">
                <a:latin typeface="Times New Roman" pitchFamily="18" charset="0"/>
                <a:cs typeface="Times New Roman" pitchFamily="18" charset="0"/>
              </a:rPr>
              <a:t>It is a 8 bit register not accessible to the programmer.</a:t>
            </a:r>
          </a:p>
          <a:p>
            <a:pPr algn="just"/>
            <a:r>
              <a:rPr lang="en-US" dirty="0" smtClean="0">
                <a:latin typeface="Times New Roman" pitchFamily="18" charset="0"/>
                <a:cs typeface="Times New Roman" pitchFamily="18" charset="0"/>
              </a:rPr>
              <a:t>It receives the operation codes of instruction from internal data bus and passes to the instruction decoder which decodes so that microprocessor knows which type of operation is to be performed. </a:t>
            </a:r>
          </a:p>
          <a:p>
            <a:pPr algn="just"/>
            <a:endParaRPr lang="en-US" dirty="0"/>
          </a:p>
        </p:txBody>
      </p:sp>
    </p:spTree>
    <p:extLst>
      <p:ext uri="{BB962C8B-B14F-4D97-AF65-F5344CB8AC3E}">
        <p14:creationId xmlns:p14="http://schemas.microsoft.com/office/powerpoint/2010/main" val="23446636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286603"/>
            <a:ext cx="11682483" cy="6182436"/>
          </a:xfrm>
        </p:spPr>
        <p:txBody>
          <a:bodyPr>
            <a:normAutofit/>
          </a:bodyPr>
          <a:lstStyle/>
          <a:p>
            <a:r>
              <a:rPr lang="en-US" b="1" dirty="0">
                <a:latin typeface="Times New Roman" pitchFamily="18" charset="0"/>
                <a:cs typeface="Times New Roman" pitchFamily="18" charset="0"/>
              </a:rPr>
              <a:t>The logical operations have the following instructions. </a:t>
            </a:r>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1. ANA R/M</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Logically </a:t>
            </a:r>
            <a:r>
              <a:rPr lang="en-US" dirty="0">
                <a:latin typeface="Times New Roman" pitchFamily="18" charset="0"/>
                <a:cs typeface="Times New Roman" pitchFamily="18" charset="0"/>
              </a:rPr>
              <a:t>AND the contents of register/memory with the contents of accumulator. </a:t>
            </a: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CY </a:t>
            </a:r>
            <a:r>
              <a:rPr lang="en-US" dirty="0">
                <a:latin typeface="Times New Roman" pitchFamily="18" charset="0"/>
                <a:cs typeface="Times New Roman" pitchFamily="18" charset="0"/>
              </a:rPr>
              <a:t>flag is reset and AC is set.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2. </a:t>
            </a:r>
            <a:r>
              <a:rPr lang="pl-PL" b="1" dirty="0" smtClean="0">
                <a:latin typeface="Times New Roman" pitchFamily="18" charset="0"/>
                <a:cs typeface="Times New Roman" pitchFamily="18" charset="0"/>
              </a:rPr>
              <a:t>ANI </a:t>
            </a:r>
            <a:r>
              <a:rPr lang="pl-PL" b="1" dirty="0">
                <a:latin typeface="Times New Roman" pitchFamily="18" charset="0"/>
                <a:cs typeface="Times New Roman" pitchFamily="18" charset="0"/>
              </a:rPr>
              <a:t>8 bit data </a:t>
            </a:r>
            <a:endParaRPr lang="pl-PL" dirty="0">
              <a:latin typeface="Times New Roman" pitchFamily="18" charset="0"/>
              <a:cs typeface="Times New Roman" pitchFamily="18" charset="0"/>
            </a:endParaRPr>
          </a:p>
          <a:p>
            <a:r>
              <a:rPr lang="en-US" dirty="0" smtClean="0">
                <a:latin typeface="Times New Roman" pitchFamily="18" charset="0"/>
                <a:cs typeface="Times New Roman" pitchFamily="18" charset="0"/>
              </a:rPr>
              <a:t>Logically </a:t>
            </a:r>
            <a:r>
              <a:rPr lang="en-US" dirty="0">
                <a:latin typeface="Times New Roman" pitchFamily="18" charset="0"/>
                <a:cs typeface="Times New Roman" pitchFamily="18" charset="0"/>
              </a:rPr>
              <a:t>AND 8 bit immediate data with the contents of accumulator. </a:t>
            </a:r>
          </a:p>
          <a:p>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CY </a:t>
            </a:r>
            <a:r>
              <a:rPr lang="en-US" dirty="0">
                <a:latin typeface="Times New Roman" pitchFamily="18" charset="0"/>
                <a:cs typeface="Times New Roman" pitchFamily="18" charset="0"/>
              </a:rPr>
              <a:t>flag is reset and AC is set. Others as per result </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75298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259307"/>
            <a:ext cx="11546006" cy="6209732"/>
          </a:xfrm>
        </p:spPr>
        <p:txBody>
          <a:bodyPr>
            <a:normAutofit fontScale="92500" lnSpcReduction="20000"/>
          </a:bodyPr>
          <a:lstStyle/>
          <a:p>
            <a:pPr marL="0" indent="0">
              <a:buNone/>
            </a:pPr>
            <a:r>
              <a:rPr lang="en-US" b="1" dirty="0" smtClean="0">
                <a:latin typeface="Times New Roman" pitchFamily="18" charset="0"/>
                <a:cs typeface="Times New Roman" pitchFamily="18" charset="0"/>
              </a:rPr>
              <a:t>3. ORA </a:t>
            </a:r>
            <a:r>
              <a:rPr lang="en-US" b="1" dirty="0">
                <a:latin typeface="Times New Roman" pitchFamily="18" charset="0"/>
                <a:cs typeface="Times New Roman" pitchFamily="18" charset="0"/>
              </a:rPr>
              <a:t>R/M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Logically </a:t>
            </a:r>
            <a:r>
              <a:rPr lang="en-US" dirty="0">
                <a:latin typeface="Times New Roman" pitchFamily="18" charset="0"/>
                <a:cs typeface="Times New Roman" pitchFamily="18" charset="0"/>
              </a:rPr>
              <a:t>OR the contents of register/memory with the contents of accumulator. </a:t>
            </a: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CY </a:t>
            </a:r>
            <a:r>
              <a:rPr lang="en-US" dirty="0">
                <a:latin typeface="Times New Roman" pitchFamily="18" charset="0"/>
                <a:cs typeface="Times New Roman" pitchFamily="18" charset="0"/>
              </a:rPr>
              <a:t>and AC is reset and other as per result. </a:t>
            </a:r>
          </a:p>
          <a:p>
            <a:pPr marL="0" indent="0">
              <a:buNone/>
            </a:pPr>
            <a:endParaRPr lang="nn-NO" b="1" dirty="0" smtClean="0">
              <a:latin typeface="Times New Roman" pitchFamily="18" charset="0"/>
              <a:cs typeface="Times New Roman" pitchFamily="18" charset="0"/>
            </a:endParaRPr>
          </a:p>
          <a:p>
            <a:pPr marL="0" indent="0">
              <a:buNone/>
            </a:pPr>
            <a:r>
              <a:rPr lang="nn-NO" b="1" dirty="0" smtClean="0">
                <a:latin typeface="Times New Roman" pitchFamily="18" charset="0"/>
                <a:cs typeface="Times New Roman" pitchFamily="18" charset="0"/>
              </a:rPr>
              <a:t>4. ORI </a:t>
            </a:r>
            <a:r>
              <a:rPr lang="nn-NO" b="1" dirty="0">
                <a:latin typeface="Times New Roman" pitchFamily="18" charset="0"/>
                <a:cs typeface="Times New Roman" pitchFamily="18" charset="0"/>
              </a:rPr>
              <a:t>8 bit data </a:t>
            </a:r>
            <a:endParaRPr lang="nn-NO" dirty="0">
              <a:latin typeface="Times New Roman" pitchFamily="18" charset="0"/>
              <a:cs typeface="Times New Roman" pitchFamily="18" charset="0"/>
            </a:endParaRPr>
          </a:p>
          <a:p>
            <a:r>
              <a:rPr lang="en-US" dirty="0" smtClean="0">
                <a:latin typeface="Times New Roman" pitchFamily="18" charset="0"/>
                <a:cs typeface="Times New Roman" pitchFamily="18" charset="0"/>
              </a:rPr>
              <a:t>Logically </a:t>
            </a:r>
            <a:r>
              <a:rPr lang="en-US" dirty="0">
                <a:latin typeface="Times New Roman" pitchFamily="18" charset="0"/>
                <a:cs typeface="Times New Roman" pitchFamily="18" charset="0"/>
              </a:rPr>
              <a:t>OR 8 bit immediate data with the contents of the accumulator. </a:t>
            </a:r>
          </a:p>
          <a:p>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CY </a:t>
            </a:r>
            <a:r>
              <a:rPr lang="en-US" dirty="0">
                <a:latin typeface="Times New Roman" pitchFamily="18" charset="0"/>
                <a:cs typeface="Times New Roman" pitchFamily="18" charset="0"/>
              </a:rPr>
              <a:t>and AC is reset and other as per result. </a:t>
            </a:r>
          </a:p>
          <a:p>
            <a:pPr marL="0" indent="0">
              <a:buNone/>
            </a:pPr>
            <a:endParaRPr lang="en-US" b="1"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5. XRA </a:t>
            </a:r>
            <a:r>
              <a:rPr lang="en-US" b="1" dirty="0">
                <a:latin typeface="Times New Roman" pitchFamily="18" charset="0"/>
                <a:cs typeface="Times New Roman" pitchFamily="18" charset="0"/>
              </a:rPr>
              <a:t>R/M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Logically </a:t>
            </a:r>
            <a:r>
              <a:rPr lang="en-US" dirty="0">
                <a:latin typeface="Times New Roman" pitchFamily="18" charset="0"/>
                <a:cs typeface="Times New Roman" pitchFamily="18" charset="0"/>
              </a:rPr>
              <a:t>exclusive OR the contents of register memory with the contents of accumulator. </a:t>
            </a: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CY </a:t>
            </a:r>
            <a:r>
              <a:rPr lang="en-US" dirty="0">
                <a:latin typeface="Times New Roman" pitchFamily="18" charset="0"/>
                <a:cs typeface="Times New Roman" pitchFamily="18" charset="0"/>
              </a:rPr>
              <a:t>and AC is reset and other as per result. </a:t>
            </a:r>
          </a:p>
        </p:txBody>
      </p:sp>
    </p:spTree>
    <p:extLst>
      <p:ext uri="{BB962C8B-B14F-4D97-AF65-F5344CB8AC3E}">
        <p14:creationId xmlns:p14="http://schemas.microsoft.com/office/powerpoint/2010/main" val="1631945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163773"/>
            <a:ext cx="11791666" cy="6013190"/>
          </a:xfrm>
        </p:spPr>
        <p:txBody>
          <a:bodyPr>
            <a:normAutofit/>
          </a:bodyPr>
          <a:lstStyle/>
          <a:p>
            <a:pPr marL="0" indent="0">
              <a:buNone/>
            </a:pPr>
            <a:r>
              <a:rPr lang="en-US" b="1" dirty="0" smtClean="0">
                <a:latin typeface="Times New Roman" pitchFamily="18" charset="0"/>
                <a:cs typeface="Times New Roman" pitchFamily="18" charset="0"/>
              </a:rPr>
              <a:t>6. XRI </a:t>
            </a:r>
            <a:r>
              <a:rPr lang="en-US" b="1" dirty="0">
                <a:latin typeface="Times New Roman" pitchFamily="18" charset="0"/>
                <a:cs typeface="Times New Roman" pitchFamily="18" charset="0"/>
              </a:rPr>
              <a:t>8 bit data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Logically </a:t>
            </a:r>
            <a:r>
              <a:rPr lang="en-US" dirty="0">
                <a:latin typeface="Times New Roman" pitchFamily="18" charset="0"/>
                <a:cs typeface="Times New Roman" pitchFamily="18" charset="0"/>
              </a:rPr>
              <a:t>Exclusive OR 8 bit data immediate with the content of accumulator. </a:t>
            </a:r>
          </a:p>
          <a:p>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CY </a:t>
            </a:r>
            <a:r>
              <a:rPr lang="en-US" dirty="0">
                <a:latin typeface="Times New Roman" pitchFamily="18" charset="0"/>
                <a:cs typeface="Times New Roman" pitchFamily="18" charset="0"/>
              </a:rPr>
              <a:t>and AC is reset and other as per result.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7. CMA </a:t>
            </a:r>
            <a:r>
              <a:rPr lang="en-US" dirty="0">
                <a:latin typeface="Times New Roman" pitchFamily="18" charset="0"/>
                <a:cs typeface="Times New Roman" pitchFamily="18" charset="0"/>
              </a:rPr>
              <a:t>(Complement accumulator) </a:t>
            </a: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Complements </a:t>
            </a:r>
            <a:r>
              <a:rPr lang="en-US" dirty="0">
                <a:latin typeface="Times New Roman" pitchFamily="18" charset="0"/>
                <a:cs typeface="Times New Roman" pitchFamily="18" charset="0"/>
              </a:rPr>
              <a:t>the contents of the accumulator. </a:t>
            </a:r>
          </a:p>
          <a:p>
            <a:r>
              <a:rPr lang="en-US" dirty="0" smtClean="0">
                <a:latin typeface="Times New Roman" pitchFamily="18" charset="0"/>
                <a:cs typeface="Times New Roman" pitchFamily="18" charset="0"/>
              </a:rPr>
              <a:t>No </a:t>
            </a:r>
            <a:r>
              <a:rPr lang="en-US" dirty="0">
                <a:latin typeface="Times New Roman" pitchFamily="18" charset="0"/>
                <a:cs typeface="Times New Roman" pitchFamily="18" charset="0"/>
              </a:rPr>
              <a:t>flags are affected. </a:t>
            </a:r>
          </a:p>
        </p:txBody>
      </p:sp>
    </p:spTree>
    <p:extLst>
      <p:ext uri="{BB962C8B-B14F-4D97-AF65-F5344CB8AC3E}">
        <p14:creationId xmlns:p14="http://schemas.microsoft.com/office/powerpoint/2010/main" val="459594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251" y="395785"/>
            <a:ext cx="11053549" cy="5781178"/>
          </a:xfrm>
        </p:spPr>
        <p:txBody>
          <a:bodyPr>
            <a:normAutofit/>
          </a:bodyPr>
          <a:lstStyle/>
          <a:p>
            <a:pPr marL="0" indent="0">
              <a:buNone/>
            </a:pPr>
            <a:r>
              <a:rPr lang="en-US" b="1" dirty="0">
                <a:latin typeface="Times New Roman" pitchFamily="18" charset="0"/>
                <a:cs typeface="Times New Roman" pitchFamily="18" charset="0"/>
              </a:rPr>
              <a:t>8</a:t>
            </a:r>
            <a:r>
              <a:rPr lang="en-US" b="1" dirty="0" smtClean="0">
                <a:latin typeface="Times New Roman" pitchFamily="18" charset="0"/>
                <a:cs typeface="Times New Roman" pitchFamily="18" charset="0"/>
              </a:rPr>
              <a:t>. Logically </a:t>
            </a:r>
            <a:r>
              <a:rPr lang="en-US" b="1" dirty="0">
                <a:latin typeface="Times New Roman" pitchFamily="18" charset="0"/>
                <a:cs typeface="Times New Roman" pitchFamily="18" charset="0"/>
              </a:rPr>
              <a:t>Compare </a:t>
            </a:r>
            <a:r>
              <a:rPr lang="en-US" b="1" dirty="0" smtClean="0">
                <a:latin typeface="Times New Roman" pitchFamily="18" charset="0"/>
                <a:cs typeface="Times New Roman" pitchFamily="18" charset="0"/>
              </a:rPr>
              <a:t>instructions </a:t>
            </a:r>
          </a:p>
          <a:p>
            <a:r>
              <a:rPr lang="en-US" b="1" dirty="0" smtClean="0">
                <a:latin typeface="Times New Roman" pitchFamily="18" charset="0"/>
                <a:cs typeface="Times New Roman" pitchFamily="18" charset="0"/>
              </a:rPr>
              <a:t>CMP </a:t>
            </a:r>
            <a:r>
              <a:rPr lang="en-US" b="1" dirty="0">
                <a:latin typeface="Times New Roman" pitchFamily="18" charset="0"/>
                <a:cs typeface="Times New Roman" pitchFamily="18" charset="0"/>
              </a:rPr>
              <a:t>R/M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1 byte instruction</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CPI </a:t>
            </a:r>
            <a:r>
              <a:rPr lang="en-US" b="1" dirty="0">
                <a:latin typeface="Times New Roman" pitchFamily="18" charset="0"/>
                <a:cs typeface="Times New Roman" pitchFamily="18" charset="0"/>
              </a:rPr>
              <a:t>8 bit data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2 byte instruction) </a:t>
            </a:r>
          </a:p>
          <a:p>
            <a:r>
              <a:rPr lang="en-US" dirty="0" smtClean="0">
                <a:latin typeface="Times New Roman" pitchFamily="18" charset="0"/>
                <a:cs typeface="Times New Roman" pitchFamily="18" charset="0"/>
              </a:rPr>
              <a:t>Compare </a:t>
            </a:r>
            <a:r>
              <a:rPr lang="en-US" dirty="0">
                <a:latin typeface="Times New Roman" pitchFamily="18" charset="0"/>
                <a:cs typeface="Times New Roman" pitchFamily="18" charset="0"/>
              </a:rPr>
              <a:t>the contents of register/ memory and 8 bit data with the contents of accumulator. </a:t>
            </a:r>
          </a:p>
          <a:p>
            <a:r>
              <a:rPr lang="en-US" dirty="0" smtClean="0">
                <a:latin typeface="Times New Roman" pitchFamily="18" charset="0"/>
                <a:cs typeface="Times New Roman" pitchFamily="18" charset="0"/>
              </a:rPr>
              <a:t>Status </a:t>
            </a:r>
            <a:r>
              <a:rPr lang="en-US" dirty="0">
                <a:latin typeface="Times New Roman" pitchFamily="18" charset="0"/>
                <a:cs typeface="Times New Roman" pitchFamily="18" charset="0"/>
              </a:rPr>
              <a:t>is shown by flags &amp; all flags are modified.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	Case 			CY	 </a:t>
            </a:r>
            <a:r>
              <a:rPr lang="en-US" b="1" dirty="0">
                <a:latin typeface="Times New Roman" pitchFamily="18" charset="0"/>
                <a:cs typeface="Times New Roman" pitchFamily="18" charset="0"/>
              </a:rPr>
              <a:t>Z </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A]&lt;[R/M] or 8 </a:t>
            </a:r>
            <a:r>
              <a:rPr lang="en-US" dirty="0" smtClean="0">
                <a:latin typeface="Times New Roman" pitchFamily="18" charset="0"/>
                <a:cs typeface="Times New Roman" pitchFamily="18" charset="0"/>
              </a:rPr>
              <a:t>bit	 1	 </a:t>
            </a:r>
            <a:r>
              <a:rPr lang="en-US" dirty="0">
                <a:latin typeface="Times New Roman" pitchFamily="18" charset="0"/>
                <a:cs typeface="Times New Roman" pitchFamily="18" charset="0"/>
              </a:rPr>
              <a:t>0 </a:t>
            </a:r>
            <a:r>
              <a:rPr lang="en-US" dirty="0" smtClean="0">
                <a:latin typeface="Times New Roman" pitchFamily="18" charset="0"/>
                <a:cs typeface="Times New Roman" pitchFamily="18" charset="0"/>
              </a:rPr>
              <a:t>	A-R&lt;0</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[A]=[R/M] or 8 </a:t>
            </a:r>
            <a:r>
              <a:rPr lang="en-US" dirty="0" smtClean="0">
                <a:latin typeface="Times New Roman" pitchFamily="18" charset="0"/>
                <a:cs typeface="Times New Roman" pitchFamily="18" charset="0"/>
              </a:rPr>
              <a:t>bit	 0	 1	 A-R=0</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[A]&gt;[R/M] or 8 bit </a:t>
            </a:r>
            <a:r>
              <a:rPr lang="en-US" dirty="0" smtClean="0">
                <a:latin typeface="Times New Roman" pitchFamily="18" charset="0"/>
                <a:cs typeface="Times New Roman" pitchFamily="18" charset="0"/>
              </a:rPr>
              <a:t>	 0	 0	 </a:t>
            </a:r>
            <a:r>
              <a:rPr lang="en-US" dirty="0">
                <a:latin typeface="Times New Roman" pitchFamily="18" charset="0"/>
                <a:cs typeface="Times New Roman" pitchFamily="18" charset="0"/>
              </a:rPr>
              <a:t>A-R&gt;0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73073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218364"/>
            <a:ext cx="10971663" cy="5958599"/>
          </a:xfrm>
        </p:spPr>
        <p:txBody>
          <a:bodyPr/>
          <a:lstStyle/>
          <a:p>
            <a:pPr marL="0" indent="0">
              <a:buNone/>
            </a:pPr>
            <a:r>
              <a:rPr lang="en-US" b="1" dirty="0" smtClean="0">
                <a:latin typeface="Times New Roman" pitchFamily="18" charset="0"/>
                <a:cs typeface="Times New Roman" pitchFamily="18" charset="0"/>
              </a:rPr>
              <a:t>9. Logical </a:t>
            </a:r>
            <a:r>
              <a:rPr lang="en-US" b="1" dirty="0">
                <a:latin typeface="Times New Roman" pitchFamily="18" charset="0"/>
                <a:cs typeface="Times New Roman" pitchFamily="18" charset="0"/>
              </a:rPr>
              <a:t>Rotate instructions </a:t>
            </a:r>
            <a:endParaRPr lang="en-US" b="1"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group has four instructions, two are for rotating left and two are for rotating right. The instructions are: </a:t>
            </a: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a. RLC</a:t>
            </a:r>
            <a:r>
              <a:rPr lang="en-US" b="1" dirty="0">
                <a:latin typeface="Times New Roman" pitchFamily="18" charset="0"/>
                <a:cs typeface="Times New Roman" pitchFamily="18" charset="0"/>
              </a:rPr>
              <a:t>: Rotate accumulator left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bit is shifted to the adjacent left position. Bit D7 becomes D0.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carry flag is modified according to D7. </a:t>
            </a:r>
            <a:endParaRPr lang="en-US" dirty="0" smtClean="0">
              <a:latin typeface="Times New Roman" pitchFamily="18" charset="0"/>
              <a:cs typeface="Times New Roman" pitchFamily="18" charset="0"/>
            </a:endParaRPr>
          </a:p>
          <a:p>
            <a:r>
              <a:rPr lang="pl-PL" dirty="0">
                <a:latin typeface="Times New Roman" pitchFamily="18" charset="0"/>
                <a:cs typeface="Times New Roman" pitchFamily="18" charset="0"/>
              </a:rPr>
              <a:t>CY= </a:t>
            </a:r>
            <a:r>
              <a:rPr lang="pl-PL" dirty="0" smtClean="0">
                <a:latin typeface="Times New Roman" pitchFamily="18" charset="0"/>
                <a:cs typeface="Times New Roman" pitchFamily="18" charset="0"/>
              </a:rPr>
              <a:t>D7, </a:t>
            </a:r>
            <a:r>
              <a:rPr lang="pl-PL" dirty="0">
                <a:latin typeface="Times New Roman" pitchFamily="18" charset="0"/>
                <a:cs typeface="Times New Roman" pitchFamily="18" charset="0"/>
              </a:rPr>
              <a:t>D7= D6, D6=D5,……,D1=D0, </a:t>
            </a:r>
            <a:r>
              <a:rPr lang="pl-PL" dirty="0" smtClean="0">
                <a:latin typeface="Times New Roman" pitchFamily="18" charset="0"/>
                <a:cs typeface="Times New Roman" pitchFamily="18" charset="0"/>
              </a:rPr>
              <a:t>D0=D7</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507064" y="4442997"/>
            <a:ext cx="5949723" cy="1067899"/>
          </a:xfrm>
          <a:prstGeom prst="rect">
            <a:avLst/>
          </a:prstGeom>
        </p:spPr>
      </p:pic>
    </p:spTree>
    <p:extLst>
      <p:ext uri="{BB962C8B-B14F-4D97-AF65-F5344CB8AC3E}">
        <p14:creationId xmlns:p14="http://schemas.microsoft.com/office/powerpoint/2010/main" val="2836343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695923"/>
            <a:ext cx="11218460" cy="5685644"/>
          </a:xfrm>
        </p:spPr>
        <p:txBody>
          <a:bodyPr/>
          <a:lstStyle/>
          <a:p>
            <a:pPr marL="0" indent="0">
              <a:buNone/>
            </a:pPr>
            <a:r>
              <a:rPr lang="en-US" b="1" dirty="0" smtClean="0">
                <a:latin typeface="Times New Roman" pitchFamily="18" charset="0"/>
                <a:cs typeface="Times New Roman" pitchFamily="18" charset="0"/>
              </a:rPr>
              <a:t>b. RAL</a:t>
            </a:r>
            <a:r>
              <a:rPr lang="en-US" b="1" dirty="0">
                <a:latin typeface="Times New Roman" pitchFamily="18" charset="0"/>
                <a:cs typeface="Times New Roman" pitchFamily="18" charset="0"/>
              </a:rPr>
              <a:t>: Rotate accumulator left through carry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bit is shifted to the adjacent left position. Bit D7 becomes the carry bit and the carry bit is shifted into D0.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carry flag is modified according to D7. </a:t>
            </a:r>
            <a:endParaRPr lang="en-US" dirty="0" smtClean="0">
              <a:latin typeface="Times New Roman" pitchFamily="18" charset="0"/>
              <a:cs typeface="Times New Roman" pitchFamily="18" charset="0"/>
            </a:endParaRPr>
          </a:p>
          <a:p>
            <a:r>
              <a:rPr lang="pl-PL" dirty="0">
                <a:latin typeface="Times New Roman" pitchFamily="18" charset="0"/>
                <a:cs typeface="Times New Roman" pitchFamily="18" charset="0"/>
              </a:rPr>
              <a:t>CY= D7, D7= D6, D6=D5,……,D1=D0, D0=CY</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422809" y="3538745"/>
            <a:ext cx="6317155" cy="1114792"/>
          </a:xfrm>
          <a:prstGeom prst="rect">
            <a:avLst/>
          </a:prstGeom>
        </p:spPr>
      </p:pic>
    </p:spTree>
    <p:extLst>
      <p:ext uri="{BB962C8B-B14F-4D97-AF65-F5344CB8AC3E}">
        <p14:creationId xmlns:p14="http://schemas.microsoft.com/office/powerpoint/2010/main" val="73863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251" y="477672"/>
            <a:ext cx="11121788" cy="5931303"/>
          </a:xfrm>
        </p:spPr>
        <p:txBody>
          <a:bodyPr/>
          <a:lstStyle/>
          <a:p>
            <a:pPr marL="0" indent="0">
              <a:buNone/>
            </a:pPr>
            <a:r>
              <a:rPr lang="en-US" b="1" dirty="0" smtClean="0">
                <a:latin typeface="Times New Roman" pitchFamily="18" charset="0"/>
                <a:cs typeface="Times New Roman" pitchFamily="18" charset="0"/>
              </a:rPr>
              <a:t>c. RRC</a:t>
            </a:r>
            <a:r>
              <a:rPr lang="en-US" b="1" dirty="0">
                <a:latin typeface="Times New Roman" pitchFamily="18" charset="0"/>
                <a:cs typeface="Times New Roman" pitchFamily="18" charset="0"/>
              </a:rPr>
              <a:t>: rotate accumulator right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bit is shifted right to the adjacent position. Bit D0 becomes D7.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carry flag is modified according to D0. </a:t>
            </a:r>
          </a:p>
          <a:p>
            <a:r>
              <a:rPr lang="pl-PL" dirty="0" smtClean="0">
                <a:latin typeface="Times New Roman" pitchFamily="18" charset="0"/>
                <a:cs typeface="Times New Roman" pitchFamily="18" charset="0"/>
              </a:rPr>
              <a:t>CY</a:t>
            </a:r>
            <a:r>
              <a:rPr lang="pl-PL" dirty="0">
                <a:latin typeface="Times New Roman" pitchFamily="18" charset="0"/>
                <a:cs typeface="Times New Roman" pitchFamily="18" charset="0"/>
              </a:rPr>
              <a:t>= D0, D7= D0,……,</a:t>
            </a:r>
            <a:r>
              <a:rPr lang="pl-PL" dirty="0" smtClean="0">
                <a:latin typeface="Times New Roman" pitchFamily="18" charset="0"/>
                <a:cs typeface="Times New Roman" pitchFamily="18" charset="0"/>
              </a:rPr>
              <a:t>D0=D1</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809" y="2938270"/>
            <a:ext cx="6949509" cy="1483603"/>
          </a:xfrm>
          <a:prstGeom prst="rect">
            <a:avLst/>
          </a:prstGeom>
        </p:spPr>
      </p:pic>
    </p:spTree>
    <p:extLst>
      <p:ext uri="{BB962C8B-B14F-4D97-AF65-F5344CB8AC3E}">
        <p14:creationId xmlns:p14="http://schemas.microsoft.com/office/powerpoint/2010/main" val="3780231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477672"/>
            <a:ext cx="10998958" cy="5699291"/>
          </a:xfrm>
        </p:spPr>
        <p:txBody>
          <a:bodyPr>
            <a:normAutofit/>
          </a:bodyPr>
          <a:lstStyle/>
          <a:p>
            <a:pPr marL="0" indent="0">
              <a:buNone/>
            </a:pPr>
            <a:r>
              <a:rPr lang="en-US" b="1" dirty="0" smtClean="0">
                <a:latin typeface="Times New Roman" pitchFamily="18" charset="0"/>
                <a:cs typeface="Times New Roman" pitchFamily="18" charset="0"/>
              </a:rPr>
              <a:t>d. RAR</a:t>
            </a:r>
            <a:r>
              <a:rPr lang="en-US" b="1" dirty="0">
                <a:latin typeface="Times New Roman" pitchFamily="18" charset="0"/>
                <a:cs typeface="Times New Roman" pitchFamily="18" charset="0"/>
              </a:rPr>
              <a:t>: Rotate accumulator right through carry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bit is shifted right to the adjacent position. Bit D0 becomes the carry bit and the carry bit is shifted into D7.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CY= D0 , D0= D1, ……..D7 = CY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Others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10. CMC </a:t>
            </a:r>
            <a:r>
              <a:rPr lang="en-US" dirty="0">
                <a:latin typeface="Times New Roman" pitchFamily="18" charset="0"/>
                <a:cs typeface="Times New Roman" pitchFamily="18" charset="0"/>
              </a:rPr>
              <a:t>– Complement </a:t>
            </a:r>
            <a:r>
              <a:rPr lang="en-US" dirty="0" smtClean="0">
                <a:latin typeface="Times New Roman" pitchFamily="18" charset="0"/>
                <a:cs typeface="Times New Roman" pitchFamily="18" charset="0"/>
              </a:rPr>
              <a:t>carry</a:t>
            </a:r>
          </a:p>
          <a:p>
            <a:pPr marL="0" indent="0">
              <a:buNone/>
            </a:pPr>
            <a:r>
              <a:rPr lang="en-US" dirty="0" smtClean="0">
                <a:latin typeface="Times New Roman" pitchFamily="18" charset="0"/>
                <a:cs typeface="Times New Roman" pitchFamily="18" charset="0"/>
              </a:rPr>
              <a:t>11.STC- </a:t>
            </a:r>
            <a:r>
              <a:rPr lang="en-US" dirty="0">
                <a:latin typeface="Times New Roman" pitchFamily="18" charset="0"/>
                <a:cs typeface="Times New Roman" pitchFamily="18" charset="0"/>
              </a:rPr>
              <a:t>set carry </a:t>
            </a:r>
            <a:r>
              <a:rPr lang="en-US" dirty="0" smtClean="0">
                <a:latin typeface="Times New Roman" pitchFamily="18" charset="0"/>
                <a:cs typeface="Times New Roman" pitchFamily="18" charset="0"/>
              </a:rPr>
              <a:t>flag</a:t>
            </a:r>
          </a:p>
          <a:p>
            <a:pPr marL="0" indent="0">
              <a:buNone/>
            </a:pPr>
            <a:r>
              <a:rPr lang="en-US" dirty="0" smtClean="0">
                <a:latin typeface="Times New Roman" pitchFamily="18" charset="0"/>
                <a:cs typeface="Times New Roman" pitchFamily="18" charset="0"/>
              </a:rPr>
              <a:t>12. CMA – Complement Accumulator </a:t>
            </a:r>
            <a:r>
              <a:rPr lang="en-US" dirty="0" smtClean="0">
                <a:latin typeface="Times New Roman" pitchFamily="18" charset="0"/>
                <a:cs typeface="Times New Roman" pitchFamily="18" charset="0"/>
                <a:sym typeface="Wingdings" pitchFamily="2" charset="2"/>
              </a:rPr>
              <a:t></a:t>
            </a:r>
            <a:r>
              <a:rPr lang="en-US" dirty="0" smtClean="0">
                <a:latin typeface="Times New Roman" pitchFamily="18" charset="0"/>
                <a:cs typeface="Times New Roman" pitchFamily="18" charset="0"/>
              </a:rPr>
              <a:t>No flags effected</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859" y="2363300"/>
            <a:ext cx="6337302" cy="1206378"/>
          </a:xfrm>
          <a:prstGeom prst="rect">
            <a:avLst/>
          </a:prstGeom>
        </p:spPr>
      </p:pic>
    </p:spTree>
    <p:extLst>
      <p:ext uri="{BB962C8B-B14F-4D97-AF65-F5344CB8AC3E}">
        <p14:creationId xmlns:p14="http://schemas.microsoft.com/office/powerpoint/2010/main" val="823651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436728"/>
            <a:ext cx="11709779" cy="5740235"/>
          </a:xfrm>
        </p:spPr>
        <p:txBody>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rotate instructions are primarily used in arithmetic multiply and </a:t>
            </a:r>
            <a:r>
              <a:rPr lang="en-US" dirty="0" smtClean="0">
                <a:latin typeface="Times New Roman" pitchFamily="18" charset="0"/>
                <a:cs typeface="Times New Roman" pitchFamily="18" charset="0"/>
              </a:rPr>
              <a:t>divide operations </a:t>
            </a:r>
            <a:r>
              <a:rPr lang="en-US" dirty="0">
                <a:latin typeface="Times New Roman" pitchFamily="18" charset="0"/>
                <a:cs typeface="Times New Roman" pitchFamily="18" charset="0"/>
              </a:rPr>
              <a:t>and for serial data transfer. </a:t>
            </a:r>
          </a:p>
          <a:p>
            <a:r>
              <a:rPr lang="en-US" dirty="0">
                <a:latin typeface="Times New Roman" pitchFamily="18" charset="0"/>
                <a:cs typeface="Times New Roman" pitchFamily="18" charset="0"/>
              </a:rPr>
              <a:t>For e.g. If A=0000 </a:t>
            </a:r>
            <a:r>
              <a:rPr lang="en-US" dirty="0" smtClean="0">
                <a:latin typeface="Times New Roman" pitchFamily="18" charset="0"/>
                <a:cs typeface="Times New Roman" pitchFamily="18" charset="0"/>
              </a:rPr>
              <a:t>1000 = 08H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By rotating 08H right: A=0000 0100=04. </a:t>
            </a:r>
          </a:p>
          <a:p>
            <a:pPr marL="0" indent="0">
              <a:buNone/>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This is equivalent to division by 2</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By rotating 08H left: A= 0001 0000 =10H </a:t>
            </a:r>
          </a:p>
          <a:p>
            <a:pPr marL="0" indent="0">
              <a:buNone/>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This is equivalent to multiplication by 2 (10H = 16</a:t>
            </a:r>
            <a:r>
              <a:rPr lang="en-US" baseline="-25000" dirty="0">
                <a:latin typeface="Times New Roman" pitchFamily="18" charset="0"/>
                <a:cs typeface="Times New Roman" pitchFamily="18" charset="0"/>
              </a:rPr>
              <a:t>10</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764499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3" y="313898"/>
            <a:ext cx="11778019" cy="6086901"/>
          </a:xfrm>
        </p:spPr>
        <p:txBody>
          <a:bodyPr>
            <a:normAutofit/>
          </a:bodyPr>
          <a:lstStyle/>
          <a:p>
            <a:pPr marL="0" indent="0">
              <a:buNone/>
            </a:pPr>
            <a:r>
              <a:rPr lang="en-US" sz="3200" b="1" dirty="0">
                <a:latin typeface="Times New Roman" pitchFamily="18" charset="0"/>
                <a:cs typeface="Times New Roman" pitchFamily="18" charset="0"/>
              </a:rPr>
              <a:t>Branching Group Instructions</a:t>
            </a:r>
            <a:r>
              <a:rPr lang="en-US" sz="3200"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microprocessor is a sequential machine; it executes machine codes from one memory location to the next.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branching instructions instruct the microprocessor to go to a different memory location and the microprocessor continues executing machine codes from that new location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branching instructions are the most powerful instructions because they allow the microprocessor to change the sequence of a program, either </a:t>
            </a:r>
            <a:r>
              <a:rPr lang="en-US" dirty="0" smtClean="0">
                <a:latin typeface="Times New Roman" pitchFamily="18" charset="0"/>
                <a:cs typeface="Times New Roman" pitchFamily="18" charset="0"/>
              </a:rPr>
              <a:t>unconditionally or </a:t>
            </a:r>
            <a:r>
              <a:rPr lang="en-US" dirty="0">
                <a:latin typeface="Times New Roman" pitchFamily="18" charset="0"/>
                <a:cs typeface="Times New Roman" pitchFamily="18" charset="0"/>
              </a:rPr>
              <a:t>under certain test conditions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branching instruction code categorized in following three groups: </a:t>
            </a:r>
          </a:p>
          <a:p>
            <a:pPr marL="514350" indent="-514350">
              <a:buFont typeface="+mj-lt"/>
              <a:buAutoNum type="alphaLcPeriod"/>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Jump instructions </a:t>
            </a:r>
          </a:p>
          <a:p>
            <a:pPr marL="514350" indent="-514350">
              <a:buFont typeface="+mj-lt"/>
              <a:buAutoNum type="alphaLcPeriod"/>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Call and return instruction </a:t>
            </a:r>
          </a:p>
          <a:p>
            <a:pPr marL="514350" indent="-514350">
              <a:buFont typeface="+mj-lt"/>
              <a:buAutoNum type="alphaLcPeriod"/>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Restart instruction </a:t>
            </a:r>
          </a:p>
        </p:txBody>
      </p:sp>
    </p:spTree>
    <p:extLst>
      <p:ext uri="{BB962C8B-B14F-4D97-AF65-F5344CB8AC3E}">
        <p14:creationId xmlns:p14="http://schemas.microsoft.com/office/powerpoint/2010/main" val="166944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3" y="136478"/>
            <a:ext cx="11723427" cy="6578221"/>
          </a:xfrm>
        </p:spPr>
        <p:txBody>
          <a:bodyPr>
            <a:normAutofit/>
          </a:bodyPr>
          <a:lstStyle/>
          <a:p>
            <a:pPr marL="0" indent="0" algn="just">
              <a:buNone/>
            </a:pPr>
            <a:r>
              <a:rPr lang="en-US" b="1" dirty="0" smtClean="0">
                <a:latin typeface="Times New Roman" pitchFamily="18" charset="0"/>
                <a:cs typeface="Times New Roman" pitchFamily="18" charset="0"/>
              </a:rPr>
              <a:t>5. Register Array: </a:t>
            </a:r>
          </a:p>
          <a:p>
            <a:pPr marL="0" indent="0" algn="just">
              <a:buNone/>
            </a:pPr>
            <a:r>
              <a:rPr lang="en-US" b="1" dirty="0" smtClean="0">
                <a:latin typeface="Times New Roman" pitchFamily="18" charset="0"/>
                <a:cs typeface="Times New Roman" pitchFamily="18" charset="0"/>
              </a:rPr>
              <a:t>(Scratch pad registers B, C, D, E)</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It is a 8 bit register accessible to the programmers.</a:t>
            </a:r>
          </a:p>
          <a:p>
            <a:pPr algn="just"/>
            <a:r>
              <a:rPr lang="en-US" dirty="0" smtClean="0">
                <a:latin typeface="Times New Roman" pitchFamily="18" charset="0"/>
                <a:cs typeface="Times New Roman" pitchFamily="18" charset="0"/>
              </a:rPr>
              <a:t> Data can be stored upon it during program execution. </a:t>
            </a:r>
          </a:p>
          <a:p>
            <a:pPr algn="just"/>
            <a:r>
              <a:rPr lang="en-US" dirty="0" smtClean="0">
                <a:latin typeface="Times New Roman" pitchFamily="18" charset="0"/>
                <a:cs typeface="Times New Roman" pitchFamily="18" charset="0"/>
              </a:rPr>
              <a:t>These can be used individually as 8-bit registers or in pair BC, DE as 16 bit registers. </a:t>
            </a:r>
          </a:p>
          <a:p>
            <a:pPr algn="just"/>
            <a:r>
              <a:rPr lang="en-US" dirty="0" smtClean="0">
                <a:latin typeface="Times New Roman" pitchFamily="18" charset="0"/>
                <a:cs typeface="Times New Roman" pitchFamily="18" charset="0"/>
              </a:rPr>
              <a:t>The data can be directly added or transferred from one to another. </a:t>
            </a:r>
          </a:p>
          <a:p>
            <a:pPr algn="just"/>
            <a:r>
              <a:rPr lang="en-US" dirty="0" smtClean="0">
                <a:latin typeface="Times New Roman" pitchFamily="18" charset="0"/>
                <a:cs typeface="Times New Roman" pitchFamily="18" charset="0"/>
              </a:rPr>
              <a:t>Their contents may be incremented or decremented and combined logically with the content of the accumulator. </a:t>
            </a:r>
          </a:p>
          <a:p>
            <a:pPr marL="0" indent="0" algn="just">
              <a:buNone/>
            </a:pPr>
            <a:endParaRPr lang="en-US" b="1"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Register H &amp; L</a:t>
            </a:r>
            <a:r>
              <a:rPr lang="en-US" dirty="0" smtClean="0">
                <a:latin typeface="Times New Roman" pitchFamily="18" charset="0"/>
                <a:cs typeface="Times New Roman" pitchFamily="18" charset="0"/>
              </a:rPr>
              <a:t>: - They are 8 bit registers that can be used in same manner as scratch pad registers. </a:t>
            </a:r>
            <a:endParaRPr lang="en-US" dirty="0">
              <a:latin typeface="Times New Roman" pitchFamily="18" charset="0"/>
              <a:cs typeface="Times New Roman" pitchFamily="18" charset="0"/>
            </a:endParaRPr>
          </a:p>
          <a:p>
            <a:pPr marL="0" indent="0" algn="just">
              <a:buNone/>
            </a:pPr>
            <a:endParaRPr lang="en-US" b="1" dirty="0" smtClean="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112409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504969"/>
            <a:ext cx="11655189" cy="5909480"/>
          </a:xfrm>
        </p:spPr>
        <p:txBody>
          <a:bodyPr/>
          <a:lstStyle/>
          <a:p>
            <a:pPr marL="0" indent="0">
              <a:buNone/>
            </a:pPr>
            <a:r>
              <a:rPr lang="en-US" b="1" dirty="0" smtClean="0">
                <a:latin typeface="Times New Roman" pitchFamily="18" charset="0"/>
                <a:cs typeface="Times New Roman" pitchFamily="18" charset="0"/>
              </a:rPr>
              <a:t>a. Jump </a:t>
            </a:r>
            <a:r>
              <a:rPr lang="en-US" b="1" dirty="0">
                <a:latin typeface="Times New Roman" pitchFamily="18" charset="0"/>
                <a:cs typeface="Times New Roman" pitchFamily="18" charset="0"/>
              </a:rPr>
              <a:t>Instructions: </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jump instructions specify the memory location explicitly.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They </a:t>
            </a:r>
            <a:r>
              <a:rPr lang="en-US" dirty="0">
                <a:latin typeface="Times New Roman" pitchFamily="18" charset="0"/>
                <a:cs typeface="Times New Roman" pitchFamily="18" charset="0"/>
              </a:rPr>
              <a:t>are 3 byte instructions, one byte for the operation code followed by a 16 bit (2 byte) memory address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Jump instructions can be categorized into unconditional and conditional jump. </a:t>
            </a:r>
          </a:p>
        </p:txBody>
      </p:sp>
    </p:spTree>
    <p:extLst>
      <p:ext uri="{BB962C8B-B14F-4D97-AF65-F5344CB8AC3E}">
        <p14:creationId xmlns:p14="http://schemas.microsoft.com/office/powerpoint/2010/main" val="162148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327547"/>
            <a:ext cx="11737075" cy="6359856"/>
          </a:xfrm>
        </p:spPr>
        <p:txBody>
          <a:bodyPr>
            <a:normAutofit fontScale="92500" lnSpcReduction="20000"/>
          </a:bodyPr>
          <a:lstStyle/>
          <a:p>
            <a:pPr marL="0" indent="0">
              <a:buNone/>
            </a:pPr>
            <a:r>
              <a:rPr lang="en-US" b="1" dirty="0" smtClean="0">
                <a:latin typeface="Times New Roman" pitchFamily="18" charset="0"/>
                <a:cs typeface="Times New Roman" pitchFamily="18" charset="0"/>
              </a:rPr>
              <a:t>i. Unconditional Jump</a:t>
            </a:r>
          </a:p>
          <a:p>
            <a:r>
              <a:rPr lang="en-US" b="1" dirty="0" smtClean="0">
                <a:latin typeface="Times New Roman" pitchFamily="18" charset="0"/>
                <a:cs typeface="Times New Roman" pitchFamily="18" charset="0"/>
              </a:rPr>
              <a:t> </a:t>
            </a:r>
            <a:r>
              <a:rPr lang="en-US" dirty="0">
                <a:latin typeface="Times New Roman" pitchFamily="18" charset="0"/>
                <a:cs typeface="Times New Roman" pitchFamily="18" charset="0"/>
              </a:rPr>
              <a:t>8085 includes unconditional jump instruction to enable the programmer to set up continuous loops without depending only type of </a:t>
            </a:r>
            <a:r>
              <a:rPr lang="en-US" dirty="0" smtClean="0">
                <a:latin typeface="Times New Roman" pitchFamily="18" charset="0"/>
                <a:cs typeface="Times New Roman" pitchFamily="18" charset="0"/>
              </a:rPr>
              <a:t>conditions.</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E.g. JMP 16 bit address: loads the program counter by 16 bit address and jumps to specified memory location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E.g. JMP </a:t>
            </a:r>
            <a:r>
              <a:rPr lang="en-US" dirty="0" smtClean="0">
                <a:latin typeface="Times New Roman" pitchFamily="18" charset="0"/>
                <a:cs typeface="Times New Roman" pitchFamily="18" charset="0"/>
              </a:rPr>
              <a:t>4000H</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Here</a:t>
            </a:r>
            <a:r>
              <a:rPr lang="en-US" dirty="0">
                <a:latin typeface="Times New Roman" pitchFamily="18" charset="0"/>
                <a:cs typeface="Times New Roman" pitchFamily="18" charset="0"/>
              </a:rPr>
              <a:t>, 40H is higher order address and 00H is lower order address. The lower order byte enters first and then higher order.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jump location can also be specified using a label or </a:t>
            </a:r>
            <a:r>
              <a:rPr lang="en-US" dirty="0" smtClean="0">
                <a:latin typeface="Times New Roman" pitchFamily="18" charset="0"/>
                <a:cs typeface="Times New Roman" pitchFamily="18" charset="0"/>
              </a:rPr>
              <a:t>name.</a:t>
            </a:r>
          </a:p>
          <a:p>
            <a:r>
              <a:rPr lang="en-US" dirty="0">
                <a:latin typeface="Times New Roman" pitchFamily="18" charset="0"/>
                <a:cs typeface="Times New Roman" pitchFamily="18" charset="0"/>
              </a:rPr>
              <a:t>E.g. </a:t>
            </a:r>
            <a:r>
              <a:rPr lang="en-US" dirty="0" smtClean="0">
                <a:latin typeface="Times New Roman" pitchFamily="18" charset="0"/>
                <a:cs typeface="Times New Roman" pitchFamily="18" charset="0"/>
              </a:rPr>
              <a:t>  MVI </a:t>
            </a:r>
            <a:r>
              <a:rPr lang="en-US" dirty="0">
                <a:latin typeface="Times New Roman" pitchFamily="18" charset="0"/>
                <a:cs typeface="Times New Roman" pitchFamily="18" charset="0"/>
              </a:rPr>
              <a:t>A, 80H </a:t>
            </a:r>
            <a:r>
              <a:rPr lang="en-US" dirty="0" smtClean="0">
                <a:latin typeface="Times New Roman" pitchFamily="18" charset="0"/>
                <a:cs typeface="Times New Roman" pitchFamily="18" charset="0"/>
              </a:rPr>
              <a:t>		START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IN </a:t>
            </a:r>
            <a:r>
              <a:rPr lang="en-US" dirty="0">
                <a:latin typeface="Times New Roman" pitchFamily="18" charset="0"/>
                <a:cs typeface="Times New Roman" pitchFamily="18" charset="0"/>
              </a:rPr>
              <a:t>00H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OUT </a:t>
            </a:r>
            <a:r>
              <a:rPr lang="en-US" dirty="0">
                <a:latin typeface="Times New Roman" pitchFamily="18" charset="0"/>
                <a:cs typeface="Times New Roman" pitchFamily="18" charset="0"/>
              </a:rPr>
              <a:t>43H </a:t>
            </a:r>
            <a:r>
              <a:rPr lang="en-US" dirty="0" smtClean="0">
                <a:latin typeface="Times New Roman" pitchFamily="18" charset="0"/>
                <a:cs typeface="Times New Roman" pitchFamily="18" charset="0"/>
              </a:rPr>
              <a:t>				     OUT </a:t>
            </a:r>
            <a:r>
              <a:rPr lang="en-US" dirty="0">
                <a:latin typeface="Times New Roman" pitchFamily="18" charset="0"/>
                <a:cs typeface="Times New Roman" pitchFamily="18" charset="0"/>
              </a:rPr>
              <a:t>01H </a:t>
            </a:r>
          </a:p>
          <a:p>
            <a:pPr marL="0" indent="0">
              <a:buNone/>
            </a:pPr>
            <a:r>
              <a:rPr lang="en-US" dirty="0" smtClean="0">
                <a:latin typeface="Times New Roman" pitchFamily="18" charset="0"/>
                <a:cs typeface="Times New Roman" pitchFamily="18" charset="0"/>
              </a:rPr>
              <a:t>	MVI </a:t>
            </a:r>
            <a:r>
              <a:rPr lang="en-US" dirty="0">
                <a:latin typeface="Times New Roman" pitchFamily="18" charset="0"/>
                <a:cs typeface="Times New Roman" pitchFamily="18" charset="0"/>
              </a:rPr>
              <a:t>A, 00H </a:t>
            </a:r>
            <a:r>
              <a:rPr lang="en-US" dirty="0" smtClean="0">
                <a:latin typeface="Times New Roman" pitchFamily="18" charset="0"/>
                <a:cs typeface="Times New Roman" pitchFamily="18" charset="0"/>
              </a:rPr>
              <a:t>				     JMP </a:t>
            </a:r>
            <a:r>
              <a:rPr lang="en-US" dirty="0">
                <a:latin typeface="Times New Roman" pitchFamily="18" charset="0"/>
                <a:cs typeface="Times New Roman" pitchFamily="18" charset="0"/>
              </a:rPr>
              <a:t>START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L1</a:t>
            </a:r>
            <a:r>
              <a:rPr lang="en-US" dirty="0">
                <a:latin typeface="Times New Roman" pitchFamily="18" charset="0"/>
                <a:cs typeface="Times New Roman" pitchFamily="18" charset="0"/>
              </a:rPr>
              <a:t>: OUT 40H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INR </a:t>
            </a:r>
            <a:r>
              <a:rPr lang="en-US" dirty="0">
                <a:latin typeface="Times New Roman" pitchFamily="18" charset="0"/>
                <a:cs typeface="Times New Roman" pitchFamily="18" charset="0"/>
              </a:rPr>
              <a:t>A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JMP </a:t>
            </a:r>
            <a:r>
              <a:rPr lang="en-US" dirty="0">
                <a:latin typeface="Times New Roman" pitchFamily="18" charset="0"/>
                <a:cs typeface="Times New Roman" pitchFamily="18" charset="0"/>
              </a:rPr>
              <a:t>L1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HLT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06047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354842"/>
            <a:ext cx="11682484" cy="5822121"/>
          </a:xfrm>
        </p:spPr>
        <p:txBody>
          <a:bodyPr>
            <a:normAutofit/>
          </a:bodyPr>
          <a:lstStyle/>
          <a:p>
            <a:pPr marL="0" indent="0">
              <a:buNone/>
            </a:pPr>
            <a:r>
              <a:rPr lang="en-US" b="1" dirty="0" smtClean="0">
                <a:latin typeface="Times New Roman" pitchFamily="18" charset="0"/>
                <a:cs typeface="Times New Roman" pitchFamily="18" charset="0"/>
              </a:rPr>
              <a:t>ii. Conditional Jump</a:t>
            </a:r>
          </a:p>
          <a:p>
            <a:r>
              <a:rPr lang="en-US" b="1" dirty="0" smtClean="0">
                <a:latin typeface="Times New Roman" pitchFamily="18" charset="0"/>
                <a:cs typeface="Times New Roman" pitchFamily="18" charset="0"/>
              </a:rPr>
              <a:t> </a:t>
            </a:r>
            <a:r>
              <a:rPr lang="en-US" dirty="0">
                <a:latin typeface="Times New Roman" pitchFamily="18" charset="0"/>
                <a:cs typeface="Times New Roman" pitchFamily="18" charset="0"/>
              </a:rPr>
              <a:t>The conditional jump instructions allow the microprocessor to make decisions based on certain conditions indicated by the flags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After logic and arithmetic operations, flags are </a:t>
            </a:r>
            <a:r>
              <a:rPr lang="en-US" dirty="0" smtClean="0">
                <a:latin typeface="Times New Roman" pitchFamily="18" charset="0"/>
                <a:cs typeface="Times New Roman" pitchFamily="18" charset="0"/>
              </a:rPr>
              <a:t>set </a:t>
            </a:r>
            <a:r>
              <a:rPr lang="en-US" dirty="0">
                <a:latin typeface="Times New Roman" pitchFamily="18" charset="0"/>
                <a:cs typeface="Times New Roman" pitchFamily="18" charset="0"/>
              </a:rPr>
              <a:t>or reset to reflect the condition of data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These instructions check the flag conditions and make decisions to change or not to change the sequence of program.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four flags namely carry, zero, sign and parity used by the jump instruction</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374875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0" y="313899"/>
            <a:ext cx="11382232" cy="6005014"/>
          </a:xfrm>
        </p:spPr>
        <p:txBody>
          <a:bodyPr>
            <a:normAutofit/>
          </a:bodyPr>
          <a:lstStyle/>
          <a:p>
            <a:pPr marL="0" indent="0">
              <a:buNone/>
            </a:pPr>
            <a:r>
              <a:rPr lang="en-US" sz="3200" b="1" dirty="0" smtClean="0">
                <a:latin typeface="Times New Roman" pitchFamily="18" charset="0"/>
                <a:cs typeface="Times New Roman" pitchFamily="18" charset="0"/>
              </a:rPr>
              <a:t>Mnemonics </a:t>
            </a:r>
            <a:r>
              <a:rPr lang="en-US" sz="3200" b="1" dirty="0">
                <a:latin typeface="Times New Roman" pitchFamily="18" charset="0"/>
                <a:cs typeface="Times New Roman" pitchFamily="18" charset="0"/>
              </a:rPr>
              <a:t>Description </a:t>
            </a:r>
            <a:endParaRPr lang="en-US" sz="32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JC </a:t>
            </a:r>
            <a:r>
              <a:rPr lang="en-US" dirty="0">
                <a:latin typeface="Times New Roman" pitchFamily="18" charset="0"/>
                <a:cs typeface="Times New Roman" pitchFamily="18" charset="0"/>
              </a:rPr>
              <a:t>16 bit </a:t>
            </a:r>
            <a:r>
              <a:rPr lang="en-US" dirty="0" smtClean="0">
                <a:latin typeface="Times New Roman" pitchFamily="18" charset="0"/>
                <a:cs typeface="Times New Roman" pitchFamily="18" charset="0"/>
              </a:rPr>
              <a:t>Jump </a:t>
            </a:r>
            <a:r>
              <a:rPr lang="en-US" dirty="0">
                <a:latin typeface="Times New Roman" pitchFamily="18" charset="0"/>
                <a:cs typeface="Times New Roman" pitchFamily="18" charset="0"/>
              </a:rPr>
              <a:t>on carry (if CY=1)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JNC </a:t>
            </a:r>
            <a:r>
              <a:rPr lang="en-US" dirty="0">
                <a:latin typeface="Times New Roman" pitchFamily="18" charset="0"/>
                <a:cs typeface="Times New Roman" pitchFamily="18" charset="0"/>
              </a:rPr>
              <a:t>16 bit Jump on if no carry (if CY=0</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JZ </a:t>
            </a:r>
            <a:r>
              <a:rPr lang="en-US" dirty="0">
                <a:latin typeface="Times New Roman" pitchFamily="18" charset="0"/>
                <a:cs typeface="Times New Roman" pitchFamily="18" charset="0"/>
              </a:rPr>
              <a:t>16bit Jump on zero (if Z=1)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JNZ </a:t>
            </a:r>
            <a:r>
              <a:rPr lang="en-US" dirty="0">
                <a:latin typeface="Times New Roman" pitchFamily="18" charset="0"/>
                <a:cs typeface="Times New Roman" pitchFamily="18" charset="0"/>
              </a:rPr>
              <a:t>16bit jump on if no zero (if Z=0)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JP </a:t>
            </a:r>
            <a:r>
              <a:rPr lang="en-US" dirty="0">
                <a:latin typeface="Times New Roman" pitchFamily="18" charset="0"/>
                <a:cs typeface="Times New Roman" pitchFamily="18" charset="0"/>
              </a:rPr>
              <a:t>16bit jump on positive (if S=0)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JM </a:t>
            </a:r>
            <a:r>
              <a:rPr lang="en-US" dirty="0">
                <a:latin typeface="Times New Roman" pitchFamily="18" charset="0"/>
                <a:cs typeface="Times New Roman" pitchFamily="18" charset="0"/>
              </a:rPr>
              <a:t>16bit jump on negative (if S=1)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JPE </a:t>
            </a:r>
            <a:r>
              <a:rPr lang="en-US" dirty="0">
                <a:latin typeface="Times New Roman" pitchFamily="18" charset="0"/>
                <a:cs typeface="Times New Roman" pitchFamily="18" charset="0"/>
              </a:rPr>
              <a:t>16bit Jump on parity even (if P=1</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JPO </a:t>
            </a:r>
            <a:r>
              <a:rPr lang="en-US" dirty="0">
                <a:latin typeface="Times New Roman" pitchFamily="18" charset="0"/>
                <a:cs typeface="Times New Roman" pitchFamily="18" charset="0"/>
              </a:rPr>
              <a:t>16bit Jump on parity odd (if P=0)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938253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341194"/>
            <a:ext cx="11190027" cy="5835769"/>
          </a:xfrm>
        </p:spPr>
        <p:txBody>
          <a:bodyPr>
            <a:normAutofit lnSpcReduction="10000"/>
          </a:bodyPr>
          <a:lstStyle/>
          <a:p>
            <a:pPr marL="0" indent="0">
              <a:buNone/>
            </a:pPr>
            <a:r>
              <a:rPr lang="en-US" sz="3200" b="1" dirty="0" smtClean="0">
                <a:latin typeface="Times New Roman" pitchFamily="18" charset="0"/>
                <a:cs typeface="Times New Roman" pitchFamily="18" charset="0"/>
              </a:rPr>
              <a:t>b. Call </a:t>
            </a:r>
            <a:r>
              <a:rPr lang="en-US" sz="3200" b="1" dirty="0">
                <a:latin typeface="Times New Roman" pitchFamily="18" charset="0"/>
                <a:cs typeface="Times New Roman" pitchFamily="18" charset="0"/>
              </a:rPr>
              <a:t>and return instructions: (Subroutine) </a:t>
            </a:r>
            <a:endParaRPr lang="en-US" sz="3200" b="1" dirty="0" smtClean="0">
              <a:latin typeface="Times New Roman" pitchFamily="18" charset="0"/>
              <a:cs typeface="Times New Roman" pitchFamily="18" charset="0"/>
            </a:endParaRPr>
          </a:p>
          <a:p>
            <a:r>
              <a:rPr lang="en-US" dirty="0">
                <a:latin typeface="Times New Roman" pitchFamily="18" charset="0"/>
                <a:cs typeface="Times New Roman" pitchFamily="18" charset="0"/>
              </a:rPr>
              <a:t>Call and return instructions are associated with subroutine technique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subroutine is a group of instructions that perform a subtask</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subroutine is written as a separate unit apart from the main program and the microprocessor transfers the program execution sequence from main program to subroutine whenever it is called to perform a task</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the completion of subroutine task microprocessor returns to main program.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subroutine technique eliminates the need to write a subtask repeatedly, thus it uses memory efficiently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Before </a:t>
            </a:r>
            <a:r>
              <a:rPr lang="en-US" dirty="0">
                <a:latin typeface="Times New Roman" pitchFamily="18" charset="0"/>
                <a:cs typeface="Times New Roman" pitchFamily="18" charset="0"/>
              </a:rPr>
              <a:t>implementing the subroutine, the stack must be defined; the stack is used to store the memory address of the instruction in the main program that follows the subroutines call</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135911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60" y="259307"/>
            <a:ext cx="11108140" cy="5917656"/>
          </a:xfrm>
        </p:spPr>
        <p:txBody>
          <a:bodyPr>
            <a:normAutofit/>
          </a:bodyPr>
          <a:lstStyle/>
          <a:p>
            <a:pPr marL="0" indent="0">
              <a:buNone/>
            </a:pPr>
            <a:r>
              <a:rPr lang="en-US" b="1" dirty="0" smtClean="0">
                <a:latin typeface="Times New Roman" pitchFamily="18" charset="0"/>
                <a:cs typeface="Times New Roman" pitchFamily="18" charset="0"/>
              </a:rPr>
              <a:t>1. CALL </a:t>
            </a:r>
            <a:r>
              <a:rPr lang="en-US" b="1" dirty="0">
                <a:latin typeface="Times New Roman" pitchFamily="18" charset="0"/>
                <a:cs typeface="Times New Roman" pitchFamily="18" charset="0"/>
              </a:rPr>
              <a:t>16 bit memory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Call </a:t>
            </a:r>
            <a:r>
              <a:rPr lang="en-US" dirty="0">
                <a:latin typeface="Times New Roman" pitchFamily="18" charset="0"/>
                <a:cs typeface="Times New Roman" pitchFamily="18" charset="0"/>
              </a:rPr>
              <a:t>subroutine unconditionally. </a:t>
            </a:r>
          </a:p>
          <a:p>
            <a:r>
              <a:rPr lang="en-US" dirty="0" smtClean="0">
                <a:latin typeface="Times New Roman" pitchFamily="18" charset="0"/>
                <a:cs typeface="Times New Roman" pitchFamily="18" charset="0"/>
              </a:rPr>
              <a:t>3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Saves </a:t>
            </a:r>
            <a:r>
              <a:rPr lang="en-US" dirty="0">
                <a:latin typeface="Times New Roman" pitchFamily="18" charset="0"/>
                <a:cs typeface="Times New Roman" pitchFamily="18" charset="0"/>
              </a:rPr>
              <a:t>the contents of program counter on the stack pointer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Loads </a:t>
            </a:r>
            <a:r>
              <a:rPr lang="en-US" dirty="0">
                <a:latin typeface="Times New Roman" pitchFamily="18" charset="0"/>
                <a:cs typeface="Times New Roman" pitchFamily="18" charset="0"/>
              </a:rPr>
              <a:t>the PC by jump address (16 bit memory) and executes the subroutine.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2. RET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Returns </a:t>
            </a:r>
            <a:r>
              <a:rPr lang="en-US" dirty="0">
                <a:latin typeface="Times New Roman" pitchFamily="18" charset="0"/>
                <a:cs typeface="Times New Roman" pitchFamily="18" charset="0"/>
              </a:rPr>
              <a:t>from the subroutine unconditionally. </a:t>
            </a: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Inserts </a:t>
            </a:r>
            <a:r>
              <a:rPr lang="en-US" dirty="0">
                <a:latin typeface="Times New Roman" pitchFamily="18" charset="0"/>
                <a:cs typeface="Times New Roman" pitchFamily="18" charset="0"/>
              </a:rPr>
              <a:t>the contents of stack pointer to program counter. </a:t>
            </a:r>
          </a:p>
        </p:txBody>
      </p:sp>
    </p:spTree>
    <p:extLst>
      <p:ext uri="{BB962C8B-B14F-4D97-AF65-F5344CB8AC3E}">
        <p14:creationId xmlns:p14="http://schemas.microsoft.com/office/powerpoint/2010/main" val="88332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641445"/>
            <a:ext cx="11600597" cy="5535518"/>
          </a:xfrm>
        </p:spPr>
        <p:txBody>
          <a:bodyPr/>
          <a:lstStyle/>
          <a:p>
            <a:pPr marL="0" indent="0">
              <a:buNone/>
            </a:pPr>
            <a:r>
              <a:rPr lang="en-US" b="1" dirty="0">
                <a:latin typeface="Times New Roman" pitchFamily="18" charset="0"/>
                <a:cs typeface="Times New Roman" pitchFamily="18" charset="0"/>
              </a:rPr>
              <a:t>3</a:t>
            </a:r>
            <a:r>
              <a:rPr lang="en-US" b="1" dirty="0" smtClean="0">
                <a:latin typeface="Times New Roman" pitchFamily="18" charset="0"/>
                <a:cs typeface="Times New Roman" pitchFamily="18" charset="0"/>
              </a:rPr>
              <a:t>. CC</a:t>
            </a:r>
            <a:r>
              <a:rPr lang="en-US" b="1" dirty="0">
                <a:latin typeface="Times New Roman" pitchFamily="18" charset="0"/>
                <a:cs typeface="Times New Roman" pitchFamily="18" charset="0"/>
              </a:rPr>
              <a:t>, CNC, CZ, CNZ, CP, CM, CPE, CPO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Call subroutine conditionally. </a:t>
            </a:r>
          </a:p>
          <a:p>
            <a:r>
              <a:rPr lang="en-US" dirty="0">
                <a:latin typeface="Times New Roman" pitchFamily="18" charset="0"/>
                <a:cs typeface="Times New Roman" pitchFamily="18" charset="0"/>
              </a:rPr>
              <a:t>– Same as CALL except that it executes on the basis of flag conditions</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4. RC</a:t>
            </a:r>
            <a:r>
              <a:rPr lang="en-US" b="1" dirty="0">
                <a:latin typeface="Times New Roman" pitchFamily="18" charset="0"/>
                <a:cs typeface="Times New Roman" pitchFamily="18" charset="0"/>
              </a:rPr>
              <a:t>, RNC, RZ, RNZ, RP, RM, RPE, RPO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Return subroutine conditionally. </a:t>
            </a:r>
          </a:p>
          <a:p>
            <a:r>
              <a:rPr lang="en-US" dirty="0">
                <a:latin typeface="Times New Roman" pitchFamily="18" charset="0"/>
                <a:cs typeface="Times New Roman" pitchFamily="18" charset="0"/>
              </a:rPr>
              <a:t>– Same as RET except that if executes on the basis of flag conditions </a:t>
            </a:r>
          </a:p>
        </p:txBody>
      </p:sp>
    </p:spTree>
    <p:extLst>
      <p:ext uri="{BB962C8B-B14F-4D97-AF65-F5344CB8AC3E}">
        <p14:creationId xmlns:p14="http://schemas.microsoft.com/office/powerpoint/2010/main" val="27456008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272955"/>
            <a:ext cx="11423176" cy="6209732"/>
          </a:xfrm>
        </p:spPr>
        <p:txBody>
          <a:bodyPr>
            <a:normAutofit lnSpcReduction="10000"/>
          </a:bodyPr>
          <a:lstStyle/>
          <a:p>
            <a:pPr marL="0" indent="0">
              <a:buNone/>
            </a:pPr>
            <a:r>
              <a:rPr lang="en-US" b="1" dirty="0">
                <a:latin typeface="Times New Roman" pitchFamily="18" charset="0"/>
                <a:cs typeface="Times New Roman" pitchFamily="18" charset="0"/>
              </a:rPr>
              <a:t>Restart Instruction: </a:t>
            </a:r>
            <a:r>
              <a:rPr lang="en-US" dirty="0">
                <a:latin typeface="Times New Roman" pitchFamily="18" charset="0"/>
                <a:cs typeface="Times New Roman" pitchFamily="18" charset="0"/>
              </a:rPr>
              <a:t>8085 instruction set includes 8 restart instructions (RST). These are 1 byte instructions and transfer the program execution to a specific location. </a:t>
            </a:r>
            <a:endParaRPr lang="en-US"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Restart instruction </a:t>
            </a:r>
            <a:r>
              <a:rPr lang="en-US" b="1" dirty="0" smtClean="0">
                <a:latin typeface="Times New Roman" pitchFamily="18" charset="0"/>
                <a:cs typeface="Times New Roman" pitchFamily="18" charset="0"/>
              </a:rPr>
              <a:t>	Hex </a:t>
            </a:r>
            <a:r>
              <a:rPr lang="en-US" b="1" dirty="0">
                <a:latin typeface="Times New Roman" pitchFamily="18" charset="0"/>
                <a:cs typeface="Times New Roman" pitchFamily="18" charset="0"/>
              </a:rPr>
              <a:t>Code </a:t>
            </a:r>
            <a:r>
              <a:rPr lang="en-US" b="1" dirty="0" smtClean="0">
                <a:latin typeface="Times New Roman" pitchFamily="18" charset="0"/>
                <a:cs typeface="Times New Roman" pitchFamily="18" charset="0"/>
              </a:rPr>
              <a:t>	Call </a:t>
            </a:r>
            <a:r>
              <a:rPr lang="en-US" b="1" dirty="0">
                <a:latin typeface="Times New Roman" pitchFamily="18" charset="0"/>
                <a:cs typeface="Times New Roman" pitchFamily="18" charset="0"/>
              </a:rPr>
              <a:t>location in hex </a:t>
            </a:r>
            <a:endParaRPr lang="en-US" dirty="0" smtClean="0">
              <a:latin typeface="Times New Roman" pitchFamily="18" charset="0"/>
              <a:cs typeface="Times New Roman" pitchFamily="18" charset="0"/>
            </a:endParaRPr>
          </a:p>
          <a:p>
            <a:pPr marL="457200" lvl="1" indent="0">
              <a:buNone/>
            </a:pPr>
            <a:r>
              <a:rPr lang="en-US" dirty="0" smtClean="0">
                <a:latin typeface="Times New Roman" pitchFamily="18" charset="0"/>
                <a:cs typeface="Times New Roman" pitchFamily="18" charset="0"/>
              </a:rPr>
              <a:t>RST </a:t>
            </a:r>
            <a:r>
              <a:rPr lang="en-US" dirty="0">
                <a:latin typeface="Times New Roman" pitchFamily="18" charset="0"/>
                <a:cs typeface="Times New Roman" pitchFamily="18" charset="0"/>
              </a:rPr>
              <a:t>0 </a:t>
            </a:r>
            <a:r>
              <a:rPr lang="en-US" dirty="0" smtClean="0">
                <a:latin typeface="Times New Roman" pitchFamily="18" charset="0"/>
                <a:cs typeface="Times New Roman" pitchFamily="18" charset="0"/>
              </a:rPr>
              <a:t>			   C7		 	0000H </a:t>
            </a:r>
          </a:p>
          <a:p>
            <a:pPr marL="457200" lvl="1" indent="0">
              <a:buNone/>
            </a:pPr>
            <a:r>
              <a:rPr lang="en-US" dirty="0" smtClean="0">
                <a:latin typeface="Times New Roman" pitchFamily="18" charset="0"/>
                <a:cs typeface="Times New Roman" pitchFamily="18" charset="0"/>
              </a:rPr>
              <a:t>RST </a:t>
            </a:r>
            <a:r>
              <a:rPr lang="en-US" dirty="0">
                <a:latin typeface="Times New Roman" pitchFamily="18" charset="0"/>
                <a:cs typeface="Times New Roman" pitchFamily="18" charset="0"/>
              </a:rPr>
              <a:t>1 </a:t>
            </a:r>
            <a:r>
              <a:rPr lang="en-US" dirty="0" smtClean="0">
                <a:latin typeface="Times New Roman" pitchFamily="18" charset="0"/>
                <a:cs typeface="Times New Roman" pitchFamily="18" charset="0"/>
              </a:rPr>
              <a:t>			   CF 			0008H </a:t>
            </a:r>
          </a:p>
          <a:p>
            <a:pPr marL="457200" lvl="1" indent="0">
              <a:buNone/>
            </a:pPr>
            <a:r>
              <a:rPr lang="en-US" dirty="0" smtClean="0">
                <a:latin typeface="Times New Roman" pitchFamily="18" charset="0"/>
                <a:cs typeface="Times New Roman" pitchFamily="18" charset="0"/>
              </a:rPr>
              <a:t>RST </a:t>
            </a:r>
            <a:r>
              <a:rPr lang="en-US" dirty="0">
                <a:latin typeface="Times New Roman" pitchFamily="18" charset="0"/>
                <a:cs typeface="Times New Roman" pitchFamily="18" charset="0"/>
              </a:rPr>
              <a:t>2 </a:t>
            </a:r>
            <a:r>
              <a:rPr lang="en-US" dirty="0" smtClean="0">
                <a:latin typeface="Times New Roman" pitchFamily="18" charset="0"/>
                <a:cs typeface="Times New Roman" pitchFamily="18" charset="0"/>
              </a:rPr>
              <a:t>			   D7 			0010H</a:t>
            </a:r>
          </a:p>
          <a:p>
            <a:pPr marL="457200" lvl="1" indent="0">
              <a:buNone/>
            </a:pPr>
            <a:r>
              <a:rPr lang="en-US" dirty="0" smtClean="0">
                <a:latin typeface="Times New Roman" pitchFamily="18" charset="0"/>
                <a:cs typeface="Times New Roman" pitchFamily="18" charset="0"/>
              </a:rPr>
              <a:t>RST </a:t>
            </a:r>
            <a:r>
              <a:rPr lang="en-US" dirty="0">
                <a:latin typeface="Times New Roman" pitchFamily="18" charset="0"/>
                <a:cs typeface="Times New Roman" pitchFamily="18" charset="0"/>
              </a:rPr>
              <a:t>3 </a:t>
            </a:r>
            <a:r>
              <a:rPr lang="en-US" dirty="0" smtClean="0">
                <a:latin typeface="Times New Roman" pitchFamily="18" charset="0"/>
                <a:cs typeface="Times New Roman" pitchFamily="18" charset="0"/>
              </a:rPr>
              <a:t>			   DF		 	0018H</a:t>
            </a:r>
          </a:p>
          <a:p>
            <a:pPr marL="457200" lvl="1" indent="0">
              <a:buNone/>
            </a:pPr>
            <a:r>
              <a:rPr lang="en-US" dirty="0" smtClean="0">
                <a:latin typeface="Times New Roman" pitchFamily="18" charset="0"/>
                <a:cs typeface="Times New Roman" pitchFamily="18" charset="0"/>
              </a:rPr>
              <a:t>RST </a:t>
            </a:r>
            <a:r>
              <a:rPr lang="en-US" dirty="0">
                <a:latin typeface="Times New Roman" pitchFamily="18" charset="0"/>
                <a:cs typeface="Times New Roman" pitchFamily="18" charset="0"/>
              </a:rPr>
              <a:t>4 </a:t>
            </a:r>
            <a:r>
              <a:rPr lang="en-US" dirty="0" smtClean="0">
                <a:latin typeface="Times New Roman" pitchFamily="18" charset="0"/>
                <a:cs typeface="Times New Roman" pitchFamily="18" charset="0"/>
              </a:rPr>
              <a:t>			   E7 			0020H </a:t>
            </a:r>
          </a:p>
          <a:p>
            <a:pPr marL="457200" lvl="1" indent="0">
              <a:buNone/>
            </a:pPr>
            <a:r>
              <a:rPr lang="en-US" dirty="0" smtClean="0">
                <a:latin typeface="Times New Roman" pitchFamily="18" charset="0"/>
                <a:cs typeface="Times New Roman" pitchFamily="18" charset="0"/>
              </a:rPr>
              <a:t>RST </a:t>
            </a:r>
            <a:r>
              <a:rPr lang="en-US" dirty="0">
                <a:latin typeface="Times New Roman" pitchFamily="18" charset="0"/>
                <a:cs typeface="Times New Roman" pitchFamily="18" charset="0"/>
              </a:rPr>
              <a:t>5 </a:t>
            </a:r>
            <a:r>
              <a:rPr lang="en-US" dirty="0" smtClean="0">
                <a:latin typeface="Times New Roman" pitchFamily="18" charset="0"/>
                <a:cs typeface="Times New Roman" pitchFamily="18" charset="0"/>
              </a:rPr>
              <a:t>			   EF 			0028H </a:t>
            </a:r>
          </a:p>
          <a:p>
            <a:pPr marL="457200" lvl="1" indent="0">
              <a:buNone/>
            </a:pPr>
            <a:r>
              <a:rPr lang="en-US" dirty="0" smtClean="0">
                <a:latin typeface="Times New Roman" pitchFamily="18" charset="0"/>
                <a:cs typeface="Times New Roman" pitchFamily="18" charset="0"/>
              </a:rPr>
              <a:t>RST </a:t>
            </a:r>
            <a:r>
              <a:rPr lang="en-US" dirty="0">
                <a:latin typeface="Times New Roman" pitchFamily="18" charset="0"/>
                <a:cs typeface="Times New Roman" pitchFamily="18" charset="0"/>
              </a:rPr>
              <a:t>6 </a:t>
            </a:r>
            <a:r>
              <a:rPr lang="en-US" dirty="0" smtClean="0">
                <a:latin typeface="Times New Roman" pitchFamily="18" charset="0"/>
                <a:cs typeface="Times New Roman" pitchFamily="18" charset="0"/>
              </a:rPr>
              <a:t>			   F7 			0030H </a:t>
            </a:r>
          </a:p>
          <a:p>
            <a:pPr marL="457200" lvl="1" indent="0">
              <a:buNone/>
            </a:pPr>
            <a:r>
              <a:rPr lang="en-US" dirty="0" smtClean="0">
                <a:latin typeface="Times New Roman" pitchFamily="18" charset="0"/>
                <a:cs typeface="Times New Roman" pitchFamily="18" charset="0"/>
              </a:rPr>
              <a:t>RST </a:t>
            </a:r>
            <a:r>
              <a:rPr lang="en-US" dirty="0">
                <a:latin typeface="Times New Roman" pitchFamily="18" charset="0"/>
                <a:cs typeface="Times New Roman" pitchFamily="18" charset="0"/>
              </a:rPr>
              <a:t>7 </a:t>
            </a:r>
            <a:r>
              <a:rPr lang="en-US" dirty="0" smtClean="0">
                <a:latin typeface="Times New Roman" pitchFamily="18" charset="0"/>
                <a:cs typeface="Times New Roman" pitchFamily="18" charset="0"/>
              </a:rPr>
              <a:t>			   FF 			0038H </a:t>
            </a:r>
          </a:p>
          <a:p>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RST instruction is executed, the 8085 stores the contents of PC on SP and transfers the program to the restart location. Actually these restart instructions are inserted through additional hardware. These instructions are part of interrupt process. </a:t>
            </a:r>
          </a:p>
        </p:txBody>
      </p:sp>
    </p:spTree>
    <p:extLst>
      <p:ext uri="{BB962C8B-B14F-4D97-AF65-F5344CB8AC3E}">
        <p14:creationId xmlns:p14="http://schemas.microsoft.com/office/powerpoint/2010/main" val="6509126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8" y="-81888"/>
            <a:ext cx="11449340" cy="1499620"/>
          </a:xfrm>
        </p:spPr>
        <p:txBody>
          <a:bodyPr/>
          <a:lstStyle/>
          <a:p>
            <a:r>
              <a:rPr lang="en-US" b="1" dirty="0">
                <a:latin typeface="Times New Roman" pitchFamily="18" charset="0"/>
                <a:cs typeface="Times New Roman" pitchFamily="18" charset="0"/>
              </a:rPr>
              <a:t>Miscellaneous Group Instructions: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8364" y="1050878"/>
            <a:ext cx="11791666" cy="5513695"/>
          </a:xfrm>
        </p:spPr>
        <p:txBody>
          <a:bodyPr>
            <a:normAutofit fontScale="92500" lnSpcReduction="10000"/>
          </a:bodyPr>
          <a:lstStyle/>
          <a:p>
            <a:pPr marL="0" indent="0">
              <a:buNone/>
            </a:pPr>
            <a:r>
              <a:rPr lang="en-US" b="1" dirty="0">
                <a:latin typeface="Times New Roman" pitchFamily="18" charset="0"/>
                <a:cs typeface="Times New Roman" pitchFamily="18" charset="0"/>
              </a:rPr>
              <a:t>STACK </a:t>
            </a:r>
            <a:r>
              <a:rPr lang="en-US" dirty="0">
                <a:latin typeface="Times New Roman" pitchFamily="18" charset="0"/>
                <a:cs typeface="Times New Roman" pitchFamily="18" charset="0"/>
              </a:rPr>
              <a:t>The stack is defined as a set of memory location in R/W memory, specified by a programmer in a main memory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memory locations are used to store binary information temporarily during the execution of a program.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beginning of the stack is defined in the program by using the instruction LXI SP, 16 bit address.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Once </a:t>
            </a:r>
            <a:r>
              <a:rPr lang="en-US" dirty="0">
                <a:latin typeface="Times New Roman" pitchFamily="18" charset="0"/>
                <a:cs typeface="Times New Roman" pitchFamily="18" charset="0"/>
              </a:rPr>
              <a:t>the stack location is defined, it loads 16 bit address in the stack pointer register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Storing </a:t>
            </a:r>
            <a:r>
              <a:rPr lang="en-US" dirty="0">
                <a:latin typeface="Times New Roman" pitchFamily="18" charset="0"/>
                <a:cs typeface="Times New Roman" pitchFamily="18" charset="0"/>
              </a:rPr>
              <a:t>of data bytes for this operation takes place at the memory location that is one less than the address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LXI SP, 2099H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Here </a:t>
            </a:r>
            <a:r>
              <a:rPr lang="en-US" dirty="0">
                <a:latin typeface="Times New Roman" pitchFamily="18" charset="0"/>
                <a:cs typeface="Times New Roman" pitchFamily="18" charset="0"/>
              </a:rPr>
              <a:t>the storing of data bytes begins at 2098H and continuous in reverse order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2097H.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Therefore</a:t>
            </a:r>
            <a:r>
              <a:rPr lang="en-US" dirty="0">
                <a:latin typeface="Times New Roman" pitchFamily="18" charset="0"/>
                <a:cs typeface="Times New Roman" pitchFamily="18" charset="0"/>
              </a:rPr>
              <a:t>, the stack is initialized at the highest available memory location to prevent the program from being destroyed by the stack information.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69408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18363"/>
            <a:ext cx="11887200" cy="6264323"/>
          </a:xfrm>
        </p:spPr>
        <p:txBody>
          <a:bodyPr>
            <a:normAutofit fontScale="92500" lnSpcReduction="10000"/>
          </a:bodyPr>
          <a:lstStyle/>
          <a:p>
            <a:pPr marL="0" indent="0">
              <a:buNone/>
            </a:pPr>
            <a:r>
              <a:rPr lang="en-US" dirty="0">
                <a:latin typeface="Times New Roman" pitchFamily="18" charset="0"/>
                <a:cs typeface="Times New Roman" pitchFamily="18" charset="0"/>
              </a:rPr>
              <a:t>The stack instructions are: </a:t>
            </a:r>
          </a:p>
          <a:p>
            <a:pPr marL="0" indent="0">
              <a:buNone/>
            </a:pPr>
            <a:r>
              <a:rPr lang="en-US" b="1" dirty="0" smtClean="0">
                <a:latin typeface="Times New Roman" pitchFamily="18" charset="0"/>
                <a:cs typeface="Times New Roman" pitchFamily="18" charset="0"/>
              </a:rPr>
              <a:t>1. PUSH </a:t>
            </a:r>
            <a:r>
              <a:rPr lang="en-US" b="1" dirty="0" err="1">
                <a:latin typeface="Times New Roman" pitchFamily="18" charset="0"/>
                <a:cs typeface="Times New Roman" pitchFamily="18" charset="0"/>
              </a:rPr>
              <a:t>Rp</a:t>
            </a:r>
            <a:r>
              <a:rPr lang="en-US" b="1" dirty="0">
                <a:latin typeface="Times New Roman" pitchFamily="18" charset="0"/>
                <a:cs typeface="Times New Roman" pitchFamily="18" charset="0"/>
              </a:rPr>
              <a:t>/PSW </a:t>
            </a:r>
            <a:r>
              <a:rPr lang="en-US" dirty="0">
                <a:latin typeface="Times New Roman" pitchFamily="18" charset="0"/>
                <a:cs typeface="Times New Roman" pitchFamily="18" charset="0"/>
              </a:rPr>
              <a:t>(Store register pair on stack) </a:t>
            </a: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Copies </a:t>
            </a:r>
            <a:r>
              <a:rPr lang="en-US" dirty="0">
                <a:latin typeface="Times New Roman" pitchFamily="18" charset="0"/>
                <a:cs typeface="Times New Roman" pitchFamily="18" charset="0"/>
              </a:rPr>
              <a:t>the contents of specified register pair or program status </a:t>
            </a:r>
            <a:r>
              <a:rPr lang="en-US" dirty="0" smtClean="0">
                <a:latin typeface="Times New Roman" pitchFamily="18" charset="0"/>
                <a:cs typeface="Times New Roman" pitchFamily="18" charset="0"/>
              </a:rPr>
              <a:t>word (accumulator </a:t>
            </a:r>
            <a:r>
              <a:rPr lang="en-US" dirty="0">
                <a:latin typeface="Times New Roman" pitchFamily="18" charset="0"/>
                <a:cs typeface="Times New Roman" pitchFamily="18" charset="0"/>
              </a:rPr>
              <a:t>and flag) on the stack. </a:t>
            </a:r>
          </a:p>
          <a:p>
            <a:r>
              <a:rPr lang="en-US" dirty="0" smtClean="0">
                <a:latin typeface="Times New Roman" pitchFamily="18" charset="0"/>
                <a:cs typeface="Times New Roman" pitchFamily="18" charset="0"/>
              </a:rPr>
              <a:t>Stack </a:t>
            </a:r>
            <a:r>
              <a:rPr lang="en-US" dirty="0">
                <a:latin typeface="Times New Roman" pitchFamily="18" charset="0"/>
                <a:cs typeface="Times New Roman" pitchFamily="18" charset="0"/>
              </a:rPr>
              <a:t>pointer is decremented and content of high order register is copied. Then it is again decremented and content of low order register is copied.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2. POP </a:t>
            </a:r>
            <a:r>
              <a:rPr lang="en-US" b="1" dirty="0" err="1">
                <a:latin typeface="Times New Roman" pitchFamily="18" charset="0"/>
                <a:cs typeface="Times New Roman" pitchFamily="18" charset="0"/>
              </a:rPr>
              <a:t>Rp</a:t>
            </a:r>
            <a:r>
              <a:rPr lang="en-US" b="1" dirty="0">
                <a:latin typeface="Times New Roman" pitchFamily="18" charset="0"/>
                <a:cs typeface="Times New Roman" pitchFamily="18" charset="0"/>
              </a:rPr>
              <a:t>/PSW </a:t>
            </a:r>
            <a:r>
              <a:rPr lang="en-US" dirty="0">
                <a:latin typeface="Times New Roman" pitchFamily="18" charset="0"/>
                <a:cs typeface="Times New Roman" pitchFamily="18" charset="0"/>
              </a:rPr>
              <a:t>(retrieve register pair from stack) </a:t>
            </a:r>
          </a:p>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byte instruction. </a:t>
            </a:r>
          </a:p>
          <a:p>
            <a:r>
              <a:rPr lang="en-US" dirty="0" smtClean="0">
                <a:latin typeface="Times New Roman" pitchFamily="18" charset="0"/>
                <a:cs typeface="Times New Roman" pitchFamily="18" charset="0"/>
              </a:rPr>
              <a:t>Copies </a:t>
            </a:r>
            <a:r>
              <a:rPr lang="en-US" dirty="0">
                <a:latin typeface="Times New Roman" pitchFamily="18" charset="0"/>
                <a:cs typeface="Times New Roman" pitchFamily="18" charset="0"/>
              </a:rPr>
              <a:t>the contents of the top two memory locations of the stack into specified register pair or program status word.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content of memory location indicated by SP is copied into low order register and SP is incremented by 1. Then the content of next memory location is copied into high order register and SP is incremented by 1.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3263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365" y="559558"/>
            <a:ext cx="11709778" cy="5693866"/>
          </a:xfrm>
          <a:prstGeom prst="rect">
            <a:avLst/>
          </a:prstGeom>
        </p:spPr>
        <p:txBody>
          <a:bodyPr wrap="square">
            <a:spAutoFit/>
          </a:bodyPr>
          <a:lstStyle/>
          <a:p>
            <a:pPr algn="just"/>
            <a:r>
              <a:rPr lang="en-US" sz="2800" b="1" dirty="0">
                <a:latin typeface="Times New Roman" pitchFamily="18" charset="0"/>
                <a:cs typeface="Times New Roman" pitchFamily="18" charset="0"/>
              </a:rPr>
              <a:t>Stack Pointer (SP): </a:t>
            </a:r>
            <a:r>
              <a:rPr lang="en-US" sz="2800" dirty="0">
                <a:latin typeface="Times New Roman" pitchFamily="18" charset="0"/>
                <a:cs typeface="Times New Roman" pitchFamily="18" charset="0"/>
              </a:rPr>
              <a:t>- </a:t>
            </a:r>
          </a:p>
          <a:p>
            <a:pPr marL="457200" indent="-457200" algn="just">
              <a:buFont typeface="Arial" pitchFamily="34" charset="0"/>
              <a:buChar char="•"/>
            </a:pPr>
            <a:r>
              <a:rPr lang="en-US" sz="2800" dirty="0" smtClean="0">
                <a:latin typeface="Times New Roman" pitchFamily="18" charset="0"/>
                <a:cs typeface="Times New Roman" pitchFamily="18" charset="0"/>
              </a:rPr>
              <a:t>stack </a:t>
            </a:r>
            <a:r>
              <a:rPr lang="en-US" sz="2800" dirty="0">
                <a:latin typeface="Times New Roman" pitchFamily="18" charset="0"/>
                <a:cs typeface="Times New Roman" pitchFamily="18" charset="0"/>
              </a:rPr>
              <a:t>is an area of memory set aside for the purpose of storing data. </a:t>
            </a:r>
            <a:endParaRPr lang="en-US" sz="2800" dirty="0" smtClean="0">
              <a:latin typeface="Times New Roman" pitchFamily="18" charset="0"/>
              <a:cs typeface="Times New Roman" pitchFamily="18" charset="0"/>
            </a:endParaRPr>
          </a:p>
          <a:p>
            <a:pPr marL="457200" indent="-457200" algn="just">
              <a:buFont typeface="Arial" pitchFamily="34" charset="0"/>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location of the memory is defined by the 16 bit register called SP. </a:t>
            </a:r>
            <a:endParaRPr lang="en-US" sz="2800" dirty="0" smtClean="0">
              <a:latin typeface="Times New Roman" pitchFamily="18" charset="0"/>
              <a:cs typeface="Times New Roman" pitchFamily="18" charset="0"/>
            </a:endParaRPr>
          </a:p>
          <a:p>
            <a:pPr marL="457200" indent="-457200" algn="just">
              <a:buFont typeface="Arial" pitchFamily="34" charset="0"/>
              <a:buChar char="•"/>
            </a:pPr>
            <a:r>
              <a:rPr lang="en-US" sz="2800" dirty="0" smtClean="0">
                <a:latin typeface="Times New Roman" pitchFamily="18" charset="0"/>
                <a:cs typeface="Times New Roman" pitchFamily="18" charset="0"/>
              </a:rPr>
              <a:t>When </a:t>
            </a:r>
            <a:r>
              <a:rPr lang="en-US" sz="2800" dirty="0">
                <a:latin typeface="Times New Roman" pitchFamily="18" charset="0"/>
                <a:cs typeface="Times New Roman" pitchFamily="18" charset="0"/>
              </a:rPr>
              <a:t>a data is stored its value is decreased by 1 while it is increased by 1 when the data is retrieved</a:t>
            </a:r>
            <a:r>
              <a:rPr lang="en-US" sz="2800" dirty="0" smtClean="0">
                <a:latin typeface="Times New Roman" pitchFamily="18" charset="0"/>
                <a:cs typeface="Times New Roman" pitchFamily="18" charset="0"/>
              </a:rPr>
              <a:t>.</a:t>
            </a:r>
          </a:p>
          <a:p>
            <a:pPr marL="457200" indent="-457200" algn="just">
              <a:buFont typeface="Arial" pitchFamily="34" charset="0"/>
              <a:buChar char="•"/>
            </a:pPr>
            <a:endParaRPr lang="en-US" sz="2800"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Program Counter (PC): </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457200" indent="-457200" algn="just">
              <a:buFont typeface="Arial" pitchFamily="34" charset="0"/>
              <a:buChar char="•"/>
            </a:pPr>
            <a:r>
              <a:rPr lang="en-US" sz="2800" dirty="0" smtClean="0">
                <a:latin typeface="Times New Roman" pitchFamily="18" charset="0"/>
                <a:cs typeface="Times New Roman" pitchFamily="18" charset="0"/>
              </a:rPr>
              <a:t>Microprocessor </a:t>
            </a:r>
            <a:r>
              <a:rPr lang="en-US" sz="2800" dirty="0">
                <a:latin typeface="Times New Roman" pitchFamily="18" charset="0"/>
                <a:cs typeface="Times New Roman" pitchFamily="18" charset="0"/>
              </a:rPr>
              <a:t>uses the PC register to sequence the execution of the instructions.</a:t>
            </a:r>
          </a:p>
          <a:p>
            <a:pPr marL="457200" indent="-457200" algn="just">
              <a:buFont typeface="Arial" pitchFamily="34" charset="0"/>
              <a:buChar char="•"/>
            </a:pPr>
            <a:r>
              <a:rPr lang="en-US" sz="2800" dirty="0">
                <a:latin typeface="Times New Roman" pitchFamily="18" charset="0"/>
                <a:cs typeface="Times New Roman" pitchFamily="18" charset="0"/>
              </a:rPr>
              <a:t>The function of PC is to point to the memory address from which the next byte is to be fetched</a:t>
            </a:r>
          </a:p>
          <a:p>
            <a:pPr marL="457200" indent="-457200" algn="just">
              <a:buFont typeface="Arial" pitchFamily="34" charset="0"/>
              <a:buChar char="•"/>
            </a:pPr>
            <a:r>
              <a:rPr lang="en-US" sz="2800" dirty="0">
                <a:latin typeface="Times New Roman" pitchFamily="18" charset="0"/>
                <a:cs typeface="Times New Roman" pitchFamily="18" charset="0"/>
              </a:rPr>
              <a:t>When a byte is being fetched, the PC is incremented by one to point to the next memory location.</a:t>
            </a:r>
            <a:endParaRPr lang="en-US" sz="2800" dirty="0"/>
          </a:p>
        </p:txBody>
      </p:sp>
    </p:spTree>
    <p:extLst>
      <p:ext uri="{BB962C8B-B14F-4D97-AF65-F5344CB8AC3E}">
        <p14:creationId xmlns:p14="http://schemas.microsoft.com/office/powerpoint/2010/main" val="30440969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58669" y="772676"/>
            <a:ext cx="10470465" cy="4781965"/>
          </a:xfrm>
        </p:spPr>
      </p:pic>
    </p:spTree>
    <p:extLst>
      <p:ext uri="{BB962C8B-B14F-4D97-AF65-F5344CB8AC3E}">
        <p14:creationId xmlns:p14="http://schemas.microsoft.com/office/powerpoint/2010/main" val="3568644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58" y="488144"/>
            <a:ext cx="10515600" cy="4998256"/>
          </a:xfrm>
        </p:spPr>
        <p:txBody>
          <a:bodyPr>
            <a:normAutofit lnSpcReduction="10000"/>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XTHL – exchanges top of stack (TOS) with HL </a:t>
            </a:r>
          </a:p>
          <a:p>
            <a:r>
              <a:rPr lang="en-US" dirty="0" smtClean="0">
                <a:latin typeface="Times New Roman" pitchFamily="18" charset="0"/>
                <a:cs typeface="Times New Roman" pitchFamily="18" charset="0"/>
              </a:rPr>
              <a:t>SPHL </a:t>
            </a:r>
            <a:r>
              <a:rPr lang="en-US" dirty="0">
                <a:latin typeface="Times New Roman" pitchFamily="18" charset="0"/>
                <a:cs typeface="Times New Roman" pitchFamily="18" charset="0"/>
              </a:rPr>
              <a:t>– move HL to SP </a:t>
            </a:r>
          </a:p>
          <a:p>
            <a:r>
              <a:rPr lang="en-US" dirty="0" smtClean="0">
                <a:latin typeface="Times New Roman" pitchFamily="18" charset="0"/>
                <a:cs typeface="Times New Roman" pitchFamily="18" charset="0"/>
              </a:rPr>
              <a:t>PCHL </a:t>
            </a:r>
            <a:r>
              <a:rPr lang="en-US" dirty="0">
                <a:latin typeface="Times New Roman" pitchFamily="18" charset="0"/>
                <a:cs typeface="Times New Roman" pitchFamily="18" charset="0"/>
              </a:rPr>
              <a:t>– move HL to PC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Some instructions related to </a:t>
            </a:r>
            <a:r>
              <a:rPr lang="en-US" dirty="0" smtClean="0">
                <a:latin typeface="Times New Roman" pitchFamily="18" charset="0"/>
                <a:cs typeface="Times New Roman" pitchFamily="18" charset="0"/>
              </a:rPr>
              <a:t>interrupt:</a:t>
            </a:r>
          </a:p>
          <a:p>
            <a:r>
              <a:rPr lang="en-US" dirty="0" smtClean="0">
                <a:latin typeface="Times New Roman" pitchFamily="18" charset="0"/>
                <a:cs typeface="Times New Roman" pitchFamily="18" charset="0"/>
              </a:rPr>
              <a:t>DI </a:t>
            </a:r>
            <a:r>
              <a:rPr lang="en-US" dirty="0">
                <a:latin typeface="Times New Roman" pitchFamily="18" charset="0"/>
                <a:cs typeface="Times New Roman" pitchFamily="18" charset="0"/>
              </a:rPr>
              <a:t>– disable interrupt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EI </a:t>
            </a:r>
            <a:r>
              <a:rPr lang="en-US" dirty="0">
                <a:latin typeface="Times New Roman" pitchFamily="18" charset="0"/>
                <a:cs typeface="Times New Roman" pitchFamily="18" charset="0"/>
              </a:rPr>
              <a:t>– Enable interrupt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SIM </a:t>
            </a:r>
            <a:r>
              <a:rPr lang="en-US" dirty="0">
                <a:latin typeface="Times New Roman" pitchFamily="18" charset="0"/>
                <a:cs typeface="Times New Roman" pitchFamily="18" charset="0"/>
              </a:rPr>
              <a:t>– set interrupt mask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RIM </a:t>
            </a:r>
            <a:r>
              <a:rPr lang="en-US" dirty="0">
                <a:latin typeface="Times New Roman" pitchFamily="18" charset="0"/>
                <a:cs typeface="Times New Roman" pitchFamily="18" charset="0"/>
              </a:rPr>
              <a:t>– read interrupt mask </a:t>
            </a:r>
          </a:p>
        </p:txBody>
      </p:sp>
    </p:spTree>
    <p:extLst>
      <p:ext uri="{BB962C8B-B14F-4D97-AF65-F5344CB8AC3E}">
        <p14:creationId xmlns:p14="http://schemas.microsoft.com/office/powerpoint/2010/main" val="239351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259307"/>
            <a:ext cx="11655188" cy="6332562"/>
          </a:xfrm>
        </p:spPr>
        <p:txBody>
          <a:bodyPr>
            <a:normAutofit/>
          </a:bodyPr>
          <a:lstStyle/>
          <a:p>
            <a:pPr marL="0" indent="0" algn="just">
              <a:buNone/>
            </a:pPr>
            <a:r>
              <a:rPr lang="en-US" b="1" dirty="0">
                <a:latin typeface="Times New Roman" pitchFamily="18" charset="0"/>
                <a:cs typeface="Times New Roman" pitchFamily="18" charset="0"/>
              </a:rPr>
              <a:t>6. Flags: </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Register </a:t>
            </a:r>
            <a:r>
              <a:rPr lang="en-US" dirty="0">
                <a:latin typeface="Times New Roman" pitchFamily="18" charset="0"/>
                <a:cs typeface="Times New Roman" pitchFamily="18" charset="0"/>
              </a:rPr>
              <a:t>consists of five flip flops, each holding the status of different states separately is known as flag register and each flip flop are called flags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8085A can set or reset one or more of the flags and are sign(S), Zero (Z), Auxiliary Carry (AC) and Parity (P) and Carry (CY).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state of flags indicates the result of arithmetic and logical operations, which in turn can be used for decision making processes.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different flags are described as: </a:t>
            </a:r>
          </a:p>
          <a:p>
            <a:pPr marL="0" indent="0" algn="just">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850442" y="4359678"/>
            <a:ext cx="7949453" cy="1044835"/>
          </a:xfrm>
          <a:prstGeom prst="rect">
            <a:avLst/>
          </a:prstGeom>
        </p:spPr>
      </p:pic>
    </p:spTree>
    <p:extLst>
      <p:ext uri="{BB962C8B-B14F-4D97-AF65-F5344CB8AC3E}">
        <p14:creationId xmlns:p14="http://schemas.microsoft.com/office/powerpoint/2010/main" val="2429632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636" y="529086"/>
            <a:ext cx="11745042" cy="6008192"/>
          </a:xfrm>
        </p:spPr>
        <p:txBody>
          <a:bodyPr>
            <a:normAutofit fontScale="92500" lnSpcReduction="10000"/>
          </a:bodyPr>
          <a:lstStyle/>
          <a:p>
            <a:r>
              <a:rPr lang="en-US" b="1" dirty="0" smtClean="0">
                <a:latin typeface="Times New Roman" pitchFamily="18" charset="0"/>
                <a:cs typeface="Times New Roman" pitchFamily="18" charset="0"/>
              </a:rPr>
              <a:t>Carry</a:t>
            </a:r>
            <a:r>
              <a:rPr lang="en-US" dirty="0" smtClean="0">
                <a:latin typeface="Times New Roman" pitchFamily="18" charset="0"/>
                <a:cs typeface="Times New Roman" pitchFamily="18" charset="0"/>
              </a:rPr>
              <a:t>: - If the last operation generates a carry its status will 1 otherwise 0. It can handle the carry or borrow from one word to another.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Zero: </a:t>
            </a:r>
            <a:r>
              <a:rPr lang="en-US" dirty="0" smtClean="0">
                <a:latin typeface="Times New Roman" pitchFamily="18" charset="0"/>
                <a:cs typeface="Times New Roman" pitchFamily="18" charset="0"/>
              </a:rPr>
              <a:t>- If the result of last operation is zero, its status will be 1 otherwise 0. It is often used in loop control and in searching for particular data value.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Sign: - </a:t>
            </a:r>
            <a:r>
              <a:rPr lang="en-US" dirty="0" smtClean="0">
                <a:latin typeface="Times New Roman" pitchFamily="18" charset="0"/>
                <a:cs typeface="Times New Roman" pitchFamily="18" charset="0"/>
              </a:rPr>
              <a:t>If the most significant bit (MSB) of the result of the last operation is 1 (negative), then its status will be 1 otherwise 0.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Parity: </a:t>
            </a:r>
            <a:r>
              <a:rPr lang="en-US" dirty="0" smtClean="0">
                <a:latin typeface="Times New Roman" pitchFamily="18" charset="0"/>
                <a:cs typeface="Times New Roman" pitchFamily="18" charset="0"/>
              </a:rPr>
              <a:t>- If the result of the last operation has even number of 1’s (even parity), its status will be 1 otherwise 0.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Auxiliary carry: - </a:t>
            </a:r>
            <a:r>
              <a:rPr lang="en-US" dirty="0" smtClean="0">
                <a:latin typeface="Times New Roman" pitchFamily="18" charset="0"/>
                <a:cs typeface="Times New Roman" pitchFamily="18" charset="0"/>
              </a:rPr>
              <a:t>If the last operation generates a carry from the lower half word (lower nibble), its status will be 1 otherwise 0. Used for performing BCD arithmetic. </a:t>
            </a:r>
          </a:p>
        </p:txBody>
      </p:sp>
    </p:spTree>
    <p:extLst>
      <p:ext uri="{BB962C8B-B14F-4D97-AF65-F5344CB8AC3E}">
        <p14:creationId xmlns:p14="http://schemas.microsoft.com/office/powerpoint/2010/main" val="4155262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218364"/>
            <a:ext cx="11832609" cy="6196083"/>
          </a:xfrm>
        </p:spPr>
        <p:txBody>
          <a:bodyPr>
            <a:normAutofit/>
          </a:bodyPr>
          <a:lstStyle/>
          <a:p>
            <a:pPr marL="0" indent="0">
              <a:buNone/>
            </a:pPr>
            <a:r>
              <a:rPr lang="en-US" b="1" dirty="0" smtClean="0">
                <a:latin typeface="Times New Roman" pitchFamily="18" charset="0"/>
                <a:cs typeface="Times New Roman" pitchFamily="18" charset="0"/>
              </a:rPr>
              <a:t>7. Timing and Control Unit: </a:t>
            </a:r>
          </a:p>
          <a:p>
            <a:r>
              <a:rPr lang="en-US" dirty="0" smtClean="0">
                <a:latin typeface="Times New Roman" pitchFamily="18" charset="0"/>
                <a:cs typeface="Times New Roman" pitchFamily="18" charset="0"/>
              </a:rPr>
              <a:t>This unit synchronizes all the microprocessor operations with the clock and generates the control signals necessary for communication between the microprocessor and peripherals. </a:t>
            </a:r>
          </a:p>
          <a:p>
            <a:r>
              <a:rPr lang="en-US" dirty="0" smtClean="0">
                <a:latin typeface="Times New Roman" pitchFamily="18" charset="0"/>
                <a:cs typeface="Times New Roman" pitchFamily="18" charset="0"/>
              </a:rPr>
              <a:t>The control signals are similar to the sync pulse in an oscilloscope. </a:t>
            </a:r>
          </a:p>
          <a:p>
            <a:r>
              <a:rPr lang="en-US" dirty="0" smtClean="0">
                <a:latin typeface="Times New Roman" pitchFamily="18" charset="0"/>
                <a:cs typeface="Times New Roman" pitchFamily="18" charset="0"/>
              </a:rPr>
              <a:t>The RD and WR signals are sync pulses indicating the availability of data on the data bus. </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8. Interrupt controls: </a:t>
            </a:r>
            <a:r>
              <a:rPr lang="en-US" dirty="0" smtClean="0">
                <a:latin typeface="Times New Roman" pitchFamily="18" charset="0"/>
                <a:cs typeface="Times New Roman" pitchFamily="18" charset="0"/>
              </a:rPr>
              <a:t>The various interrupt controls signals (INTR, RST 5.5, RST 6.5, RST 7.5 and TRAP) are used to interrupt a microprocessor. </a:t>
            </a:r>
          </a:p>
          <a:p>
            <a:pPr marL="0" indent="0">
              <a:buNone/>
            </a:pPr>
            <a:endParaRPr lang="en-US" b="1"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9. Serial I/O controls: </a:t>
            </a:r>
            <a:r>
              <a:rPr lang="en-US" dirty="0" smtClean="0">
                <a:latin typeface="Times New Roman" pitchFamily="18" charset="0"/>
                <a:cs typeface="Times New Roman" pitchFamily="18" charset="0"/>
              </a:rPr>
              <a:t>Two serial I/O control signals (SID and SOD) are used to implement the serial data transmission.</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50135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4734</Words>
  <Application>Microsoft Office PowerPoint</Application>
  <PresentationFormat>Widescreen</PresentationFormat>
  <Paragraphs>507</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Times New Roman</vt:lpstr>
      <vt:lpstr>Wingdings</vt:lpstr>
      <vt:lpstr>Office Theme</vt:lpstr>
      <vt:lpstr> Intel 8085 </vt:lpstr>
      <vt:lpstr>PowerPoint Presentation</vt:lpstr>
      <vt:lpstr>Internal Architecture of 8 bit microprocessor and its registers: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(features) of 8085A microprocessor  &amp; its signals </vt:lpstr>
      <vt:lpstr>PowerPoint Presentation</vt:lpstr>
      <vt:lpstr>PowerPoint Presentation</vt:lpstr>
      <vt:lpstr>PowerPoint Presentation</vt:lpstr>
      <vt:lpstr>PowerPoint Presentation</vt:lpstr>
      <vt:lpstr>PowerPoint Presentation</vt:lpstr>
      <vt:lpstr>PowerPoint Presentation</vt:lpstr>
      <vt:lpstr>Addressing modes: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Miscellaneous Group Instructions: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dc:title>
  <dc:creator>USER</dc:creator>
  <cp:lastModifiedBy>Windows User</cp:lastModifiedBy>
  <cp:revision>128</cp:revision>
  <dcterms:created xsi:type="dcterms:W3CDTF">2016-05-31T13:44:55Z</dcterms:created>
  <dcterms:modified xsi:type="dcterms:W3CDTF">2019-05-29T16:55:42Z</dcterms:modified>
</cp:coreProperties>
</file>