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1" r:id="rId30"/>
    <p:sldId id="284" r:id="rId31"/>
    <p:sldId id="285" r:id="rId32"/>
    <p:sldId id="286" r:id="rId33"/>
    <p:sldId id="287" r:id="rId34"/>
    <p:sldId id="293" r:id="rId35"/>
    <p:sldId id="288" r:id="rId36"/>
    <p:sldId id="294" r:id="rId37"/>
    <p:sldId id="289" r:id="rId38"/>
    <p:sldId id="295" r:id="rId39"/>
    <p:sldId id="296" r:id="rId40"/>
    <p:sldId id="290" r:id="rId41"/>
    <p:sldId id="291" r:id="rId42"/>
    <p:sldId id="292"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11" r:id="rId56"/>
    <p:sldId id="312" r:id="rId57"/>
    <p:sldId id="313" r:id="rId58"/>
    <p:sldId id="314" r:id="rId59"/>
    <p:sldId id="315" r:id="rId60"/>
    <p:sldId id="316" r:id="rId61"/>
    <p:sldId id="317" r:id="rId62"/>
    <p:sldId id="318" r:id="rId63"/>
    <p:sldId id="319" r:id="rId64"/>
    <p:sldId id="320" r:id="rId65"/>
    <p:sldId id="29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autoAdjust="0"/>
  </p:normalViewPr>
  <p:slideViewPr>
    <p:cSldViewPr snapToGrid="0">
      <p:cViewPr varScale="1">
        <p:scale>
          <a:sx n="74" d="100"/>
          <a:sy n="74" d="100"/>
        </p:scale>
        <p:origin x="-552" y="-90"/>
      </p:cViewPr>
      <p:guideLst>
        <p:guide orient="horz" pos="2160"/>
        <p:guide pos="3840"/>
      </p:guideLst>
    </p:cSldViewPr>
  </p:slideViewPr>
  <p:outlineViewPr>
    <p:cViewPr>
      <p:scale>
        <a:sx n="33" d="100"/>
        <a:sy n="33" d="100"/>
      </p:scale>
      <p:origin x="0" y="244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23FED-DB6B-4745-AF47-07A95542E957}"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13522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23FED-DB6B-4745-AF47-07A95542E957}"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246862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23FED-DB6B-4745-AF47-07A95542E957}"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262810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23FED-DB6B-4745-AF47-07A95542E957}"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5838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723FED-DB6B-4745-AF47-07A95542E957}"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160241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23FED-DB6B-4745-AF47-07A95542E957}"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367191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23FED-DB6B-4745-AF47-07A95542E957}"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185438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23FED-DB6B-4745-AF47-07A95542E957}"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304632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23FED-DB6B-4745-AF47-07A95542E957}"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364699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23FED-DB6B-4745-AF47-07A95542E957}"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210918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723FED-DB6B-4745-AF47-07A95542E957}"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3AA83-C4F4-4835-BB50-41AD0320AA56}" type="slidenum">
              <a:rPr lang="en-US" smtClean="0"/>
              <a:t>‹#›</a:t>
            </a:fld>
            <a:endParaRPr lang="en-US"/>
          </a:p>
        </p:txBody>
      </p:sp>
    </p:spTree>
    <p:extLst>
      <p:ext uri="{BB962C8B-B14F-4D97-AF65-F5344CB8AC3E}">
        <p14:creationId xmlns:p14="http://schemas.microsoft.com/office/powerpoint/2010/main" val="18232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23FED-DB6B-4745-AF47-07A95542E957}" type="datetimeFigureOut">
              <a:rPr lang="en-US" smtClean="0"/>
              <a:t>5/28/2018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3AA83-C4F4-4835-BB50-41AD0320AA56}" type="slidenum">
              <a:rPr lang="en-US" smtClean="0"/>
              <a:t>‹#›</a:t>
            </a:fld>
            <a:endParaRPr lang="en-US"/>
          </a:p>
        </p:txBody>
      </p:sp>
    </p:spTree>
    <p:extLst>
      <p:ext uri="{BB962C8B-B14F-4D97-AF65-F5344CB8AC3E}">
        <p14:creationId xmlns:p14="http://schemas.microsoft.com/office/powerpoint/2010/main" val="14850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2638" y="2402005"/>
            <a:ext cx="9617123" cy="2228969"/>
          </a:xfrm>
        </p:spPr>
        <p:txBody>
          <a:bodyPr>
            <a:normAutofit/>
          </a:bodyPr>
          <a:lstStyle/>
          <a:p>
            <a:r>
              <a:rPr lang="en-US" sz="8000" b="1" dirty="0" smtClean="0">
                <a:latin typeface="Times New Roman" pitchFamily="18" charset="0"/>
                <a:cs typeface="Times New Roman" pitchFamily="18" charset="0"/>
              </a:rPr>
              <a:t>Intel 8086</a:t>
            </a: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261794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573206"/>
            <a:ext cx="11039901" cy="5603757"/>
          </a:xfrm>
        </p:spPr>
        <p:txBody>
          <a:bodyPr/>
          <a:lstStyle/>
          <a:p>
            <a:pPr marL="0" indent="0">
              <a:buNone/>
            </a:pPr>
            <a:r>
              <a:rPr lang="en-US" b="1" dirty="0" smtClean="0">
                <a:latin typeface="Times New Roman" pitchFamily="18" charset="0"/>
                <a:cs typeface="Times New Roman" pitchFamily="18" charset="0"/>
              </a:rPr>
              <a:t>-Flag </a:t>
            </a:r>
            <a:r>
              <a:rPr lang="en-US" b="1" dirty="0">
                <a:latin typeface="Times New Roman" pitchFamily="18" charset="0"/>
                <a:cs typeface="Times New Roman" pitchFamily="18" charset="0"/>
              </a:rPr>
              <a:t>register: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8086 has nine 1 bit flags. Out of 9 six are status and three are control flags. The control bits in the flag register can be set or reset by the programmer.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24412784"/>
              </p:ext>
            </p:extLst>
          </p:nvPr>
        </p:nvGraphicFramePr>
        <p:xfrm>
          <a:off x="866729" y="2829651"/>
          <a:ext cx="10363904" cy="741680"/>
        </p:xfrm>
        <a:graphic>
          <a:graphicData uri="http://schemas.openxmlformats.org/drawingml/2006/table">
            <a:tbl>
              <a:tblPr firstRow="1" bandRow="1">
                <a:tableStyleId>{5C22544A-7EE6-4342-B048-85BDC9FD1C3A}</a:tableStyleId>
              </a:tblPr>
              <a:tblGrid>
                <a:gridCol w="647744"/>
                <a:gridCol w="647744"/>
                <a:gridCol w="647744"/>
                <a:gridCol w="647744"/>
                <a:gridCol w="647744"/>
                <a:gridCol w="647744"/>
                <a:gridCol w="647744"/>
                <a:gridCol w="647744"/>
                <a:gridCol w="647744"/>
                <a:gridCol w="647744"/>
                <a:gridCol w="647744"/>
                <a:gridCol w="647744"/>
                <a:gridCol w="647744"/>
                <a:gridCol w="647744"/>
                <a:gridCol w="647744"/>
                <a:gridCol w="647744"/>
              </a:tblGrid>
              <a:tr h="370840">
                <a:tc>
                  <a:txBody>
                    <a:bodyPr/>
                    <a:lstStyle/>
                    <a:p>
                      <a:r>
                        <a:rPr lang="en-US" dirty="0" smtClean="0"/>
                        <a:t>D15</a:t>
                      </a:r>
                      <a:endParaRPr lang="en-US" dirty="0"/>
                    </a:p>
                  </a:txBody>
                  <a:tcPr/>
                </a:tc>
                <a:tc>
                  <a:txBody>
                    <a:bodyPr/>
                    <a:lstStyle/>
                    <a:p>
                      <a:r>
                        <a:rPr lang="en-US" dirty="0" smtClean="0"/>
                        <a:t>D14</a:t>
                      </a:r>
                      <a:endParaRPr lang="en-US" dirty="0"/>
                    </a:p>
                  </a:txBody>
                  <a:tcPr/>
                </a:tc>
                <a:tc>
                  <a:txBody>
                    <a:bodyPr/>
                    <a:lstStyle/>
                    <a:p>
                      <a:r>
                        <a:rPr lang="en-US" dirty="0" smtClean="0"/>
                        <a:t>D13</a:t>
                      </a:r>
                      <a:endParaRPr lang="en-US" dirty="0"/>
                    </a:p>
                  </a:txBody>
                  <a:tcPr/>
                </a:tc>
                <a:tc>
                  <a:txBody>
                    <a:bodyPr/>
                    <a:lstStyle/>
                    <a:p>
                      <a:r>
                        <a:rPr lang="en-US" dirty="0" smtClean="0"/>
                        <a:t>D12</a:t>
                      </a:r>
                      <a:endParaRPr lang="en-US" dirty="0"/>
                    </a:p>
                  </a:txBody>
                  <a:tcPr/>
                </a:tc>
                <a:tc>
                  <a:txBody>
                    <a:bodyPr/>
                    <a:lstStyle/>
                    <a:p>
                      <a:r>
                        <a:rPr lang="en-US" dirty="0" smtClean="0"/>
                        <a:t>D11</a:t>
                      </a:r>
                      <a:endParaRPr lang="en-US" dirty="0"/>
                    </a:p>
                  </a:txBody>
                  <a:tcPr/>
                </a:tc>
                <a:tc>
                  <a:txBody>
                    <a:bodyPr/>
                    <a:lstStyle/>
                    <a:p>
                      <a:r>
                        <a:rPr lang="en-US" dirty="0" smtClean="0"/>
                        <a:t>D10</a:t>
                      </a:r>
                      <a:endParaRPr lang="en-US" dirty="0"/>
                    </a:p>
                  </a:txBody>
                  <a:tcPr/>
                </a:tc>
                <a:tc>
                  <a:txBody>
                    <a:bodyPr/>
                    <a:lstStyle/>
                    <a:p>
                      <a:r>
                        <a:rPr lang="en-US" dirty="0" smtClean="0"/>
                        <a:t>D9</a:t>
                      </a:r>
                      <a:endParaRPr lang="en-US" dirty="0"/>
                    </a:p>
                  </a:txBody>
                  <a:tcPr/>
                </a:tc>
                <a:tc>
                  <a:txBody>
                    <a:bodyPr/>
                    <a:lstStyle/>
                    <a:p>
                      <a:r>
                        <a:rPr lang="en-US" dirty="0" smtClean="0"/>
                        <a:t>D8</a:t>
                      </a:r>
                      <a:endParaRPr lang="en-US" dirty="0"/>
                    </a:p>
                  </a:txBody>
                  <a:tcPr/>
                </a:tc>
                <a:tc>
                  <a:txBody>
                    <a:bodyPr/>
                    <a:lstStyle/>
                    <a:p>
                      <a:r>
                        <a:rPr lang="en-US" dirty="0" smtClean="0"/>
                        <a:t>D7</a:t>
                      </a:r>
                      <a:endParaRPr lang="en-US" dirty="0"/>
                    </a:p>
                  </a:txBody>
                  <a:tcPr/>
                </a:tc>
                <a:tc>
                  <a:txBody>
                    <a:bodyPr/>
                    <a:lstStyle/>
                    <a:p>
                      <a:r>
                        <a:rPr lang="en-US" dirty="0" smtClean="0"/>
                        <a:t>D6</a:t>
                      </a:r>
                      <a:endParaRPr lang="en-US" dirty="0"/>
                    </a:p>
                  </a:txBody>
                  <a:tcPr/>
                </a:tc>
                <a:tc>
                  <a:txBody>
                    <a:bodyPr/>
                    <a:lstStyle/>
                    <a:p>
                      <a:r>
                        <a:rPr lang="en-US" dirty="0" smtClean="0"/>
                        <a:t>D5</a:t>
                      </a:r>
                      <a:endParaRPr lang="en-US" dirty="0"/>
                    </a:p>
                  </a:txBody>
                  <a:tcPr/>
                </a:tc>
                <a:tc>
                  <a:txBody>
                    <a:bodyPr/>
                    <a:lstStyle/>
                    <a:p>
                      <a:r>
                        <a:rPr lang="en-US" dirty="0" smtClean="0"/>
                        <a:t>D4</a:t>
                      </a:r>
                      <a:endParaRPr lang="en-US" dirty="0"/>
                    </a:p>
                  </a:txBody>
                  <a:tcPr/>
                </a:tc>
                <a:tc>
                  <a:txBody>
                    <a:bodyPr/>
                    <a:lstStyle/>
                    <a:p>
                      <a:r>
                        <a:rPr lang="en-US" dirty="0" smtClean="0"/>
                        <a:t>D3</a:t>
                      </a:r>
                      <a:endParaRPr lang="en-US" dirty="0"/>
                    </a:p>
                  </a:txBody>
                  <a:tcPr/>
                </a:tc>
                <a:tc>
                  <a:txBody>
                    <a:bodyPr/>
                    <a:lstStyle/>
                    <a:p>
                      <a:r>
                        <a:rPr lang="en-US" dirty="0" smtClean="0"/>
                        <a:t>D2</a:t>
                      </a:r>
                      <a:endParaRPr lang="en-US" dirty="0"/>
                    </a:p>
                  </a:txBody>
                  <a:tcPr/>
                </a:tc>
                <a:tc>
                  <a:txBody>
                    <a:bodyPr/>
                    <a:lstStyle/>
                    <a:p>
                      <a:r>
                        <a:rPr lang="en-US" dirty="0" smtClean="0"/>
                        <a:t>D1</a:t>
                      </a:r>
                      <a:endParaRPr lang="en-US" dirty="0"/>
                    </a:p>
                  </a:txBody>
                  <a:tcPr/>
                </a:tc>
                <a:tc>
                  <a:txBody>
                    <a:bodyPr/>
                    <a:lstStyle/>
                    <a:p>
                      <a:r>
                        <a:rPr lang="en-US" dirty="0" smtClean="0"/>
                        <a:t>D0</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O</a:t>
                      </a:r>
                      <a:endParaRPr lang="en-US" dirty="0"/>
                    </a:p>
                  </a:txBody>
                  <a:tcPr/>
                </a:tc>
                <a:tc>
                  <a:txBody>
                    <a:bodyPr/>
                    <a:lstStyle/>
                    <a:p>
                      <a:r>
                        <a:rPr lang="en-US" dirty="0" smtClean="0"/>
                        <a:t>D</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S</a:t>
                      </a:r>
                      <a:endParaRPr lang="en-US" dirty="0"/>
                    </a:p>
                  </a:txBody>
                  <a:tcPr/>
                </a:tc>
                <a:tc>
                  <a:txBody>
                    <a:bodyPr/>
                    <a:lstStyle/>
                    <a:p>
                      <a:r>
                        <a:rPr lang="en-US" dirty="0" smtClean="0"/>
                        <a:t>Z</a:t>
                      </a:r>
                      <a:endParaRPr lang="en-US" dirty="0"/>
                    </a:p>
                  </a:txBody>
                  <a:tcPr/>
                </a:tc>
                <a:tc>
                  <a:txBody>
                    <a:bodyPr/>
                    <a:lstStyle/>
                    <a:p>
                      <a:endParaRPr lang="en-US" dirty="0"/>
                    </a:p>
                  </a:txBody>
                  <a:tcPr/>
                </a:tc>
                <a:tc>
                  <a:txBody>
                    <a:bodyPr/>
                    <a:lstStyle/>
                    <a:p>
                      <a:r>
                        <a:rPr lang="en-US" dirty="0" smtClean="0"/>
                        <a:t>A</a:t>
                      </a:r>
                      <a:endParaRPr lang="en-US" dirty="0"/>
                    </a:p>
                  </a:txBody>
                  <a:tcPr/>
                </a:tc>
                <a:tc>
                  <a:txBody>
                    <a:bodyPr/>
                    <a:lstStyle/>
                    <a:p>
                      <a:endParaRPr lang="en-US" dirty="0"/>
                    </a:p>
                  </a:txBody>
                  <a:tcPr/>
                </a:tc>
                <a:tc>
                  <a:txBody>
                    <a:bodyPr/>
                    <a:lstStyle/>
                    <a:p>
                      <a:r>
                        <a:rPr lang="en-US" dirty="0" smtClean="0"/>
                        <a:t>P</a:t>
                      </a:r>
                      <a:endParaRPr lang="en-US" dirty="0"/>
                    </a:p>
                  </a:txBody>
                  <a:tcPr/>
                </a:tc>
                <a:tc>
                  <a:txBody>
                    <a:bodyPr/>
                    <a:lstStyle/>
                    <a:p>
                      <a:endParaRPr lang="en-US" dirty="0"/>
                    </a:p>
                  </a:txBody>
                  <a:tcPr/>
                </a:tc>
                <a:tc>
                  <a:txBody>
                    <a:bodyPr/>
                    <a:lstStyle/>
                    <a:p>
                      <a:r>
                        <a:rPr lang="en-US" dirty="0" smtClean="0"/>
                        <a:t>C</a:t>
                      </a:r>
                      <a:endParaRPr lang="en-US" dirty="0"/>
                    </a:p>
                  </a:txBody>
                  <a:tcPr/>
                </a:tc>
              </a:tr>
            </a:tbl>
          </a:graphicData>
        </a:graphic>
      </p:graphicFrame>
    </p:spTree>
    <p:extLst>
      <p:ext uri="{BB962C8B-B14F-4D97-AF65-F5344CB8AC3E}">
        <p14:creationId xmlns:p14="http://schemas.microsoft.com/office/powerpoint/2010/main" val="290244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286602"/>
            <a:ext cx="11696131" cy="6086901"/>
          </a:xfrm>
        </p:spPr>
        <p:txBody>
          <a:bodyPr>
            <a:normAutofit/>
          </a:bodyPr>
          <a:lstStyle/>
          <a:p>
            <a:pPr algn="just"/>
            <a:r>
              <a:rPr lang="en-US" b="1" dirty="0" smtClean="0">
                <a:latin typeface="Times New Roman" pitchFamily="18" charset="0"/>
                <a:cs typeface="Times New Roman" pitchFamily="18" charset="0"/>
              </a:rPr>
              <a:t>O- </a:t>
            </a:r>
            <a:r>
              <a:rPr lang="en-US" b="1" dirty="0">
                <a:latin typeface="Times New Roman" pitchFamily="18" charset="0"/>
                <a:cs typeface="Times New Roman" pitchFamily="18" charset="0"/>
              </a:rPr>
              <a:t>Overflow flag </a:t>
            </a:r>
            <a:r>
              <a:rPr lang="en-US" dirty="0">
                <a:latin typeface="Times New Roman" pitchFamily="18" charset="0"/>
                <a:cs typeface="Times New Roman" pitchFamily="18" charset="0"/>
              </a:rPr>
              <a:t>This flag is set if an arithmetic overflow occurs, i.e. if the result of a signed operation is large enough to be accommodated in a destination register. </a:t>
            </a:r>
          </a:p>
          <a:p>
            <a:pPr algn="just"/>
            <a:r>
              <a:rPr lang="en-US" b="1" dirty="0" smtClean="0">
                <a:latin typeface="Times New Roman" pitchFamily="18" charset="0"/>
                <a:cs typeface="Times New Roman" pitchFamily="18" charset="0"/>
              </a:rPr>
              <a:t>D-Direction </a:t>
            </a:r>
            <a:r>
              <a:rPr lang="en-US" b="1" dirty="0">
                <a:latin typeface="Times New Roman" pitchFamily="18" charset="0"/>
                <a:cs typeface="Times New Roman" pitchFamily="18" charset="0"/>
              </a:rPr>
              <a:t>Flag </a:t>
            </a:r>
            <a:r>
              <a:rPr lang="en-US" dirty="0">
                <a:latin typeface="Times New Roman" pitchFamily="18" charset="0"/>
                <a:cs typeface="Times New Roman" pitchFamily="18" charset="0"/>
              </a:rPr>
              <a:t>This is used by string manipulation instructions. If this flag bit is ‘0</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string is processed beginning from the lowest address to the higher address, i.e. auto incrementing mode otherwise the string is processed from the highest address towards the lowest address, i.e. </a:t>
            </a:r>
            <a:r>
              <a:rPr lang="en-US" dirty="0" smtClean="0">
                <a:latin typeface="Times New Roman" pitchFamily="18" charset="0"/>
                <a:cs typeface="Times New Roman" pitchFamily="18" charset="0"/>
              </a:rPr>
              <a:t>auto decrementing </a:t>
            </a:r>
            <a:r>
              <a:rPr lang="en-US" dirty="0">
                <a:latin typeface="Times New Roman" pitchFamily="18" charset="0"/>
                <a:cs typeface="Times New Roman" pitchFamily="18" charset="0"/>
              </a:rPr>
              <a:t>mode. </a:t>
            </a:r>
          </a:p>
          <a:p>
            <a:pPr algn="just"/>
            <a:r>
              <a:rPr lang="en-US" b="1" dirty="0" smtClean="0">
                <a:latin typeface="Times New Roman" pitchFamily="18" charset="0"/>
                <a:cs typeface="Times New Roman" pitchFamily="18" charset="0"/>
              </a:rPr>
              <a:t>I-Interrupt </a:t>
            </a:r>
            <a:r>
              <a:rPr lang="en-US" b="1" dirty="0">
                <a:latin typeface="Times New Roman" pitchFamily="18" charset="0"/>
                <a:cs typeface="Times New Roman" pitchFamily="18" charset="0"/>
              </a:rPr>
              <a:t>flag </a:t>
            </a:r>
            <a:r>
              <a:rPr lang="en-US" dirty="0">
                <a:latin typeface="Times New Roman" pitchFamily="18" charset="0"/>
                <a:cs typeface="Times New Roman" pitchFamily="18" charset="0"/>
              </a:rPr>
              <a:t>If this flag is set the </a:t>
            </a:r>
            <a:r>
              <a:rPr lang="en-US" dirty="0" err="1">
                <a:latin typeface="Times New Roman" pitchFamily="18" charset="0"/>
                <a:cs typeface="Times New Roman" pitchFamily="18" charset="0"/>
              </a:rPr>
              <a:t>maskable</a:t>
            </a:r>
            <a:r>
              <a:rPr lang="en-US" dirty="0">
                <a:latin typeface="Times New Roman" pitchFamily="18" charset="0"/>
                <a:cs typeface="Times New Roman" pitchFamily="18" charset="0"/>
              </a:rPr>
              <a:t> interrupts are recognized by the CPU, otherwise they are ignored. </a:t>
            </a:r>
          </a:p>
          <a:p>
            <a:pPr algn="just"/>
            <a:r>
              <a:rPr lang="en-US" b="1" dirty="0" smtClean="0">
                <a:latin typeface="Times New Roman" pitchFamily="18" charset="0"/>
                <a:cs typeface="Times New Roman" pitchFamily="18" charset="0"/>
              </a:rPr>
              <a:t>T- </a:t>
            </a:r>
            <a:r>
              <a:rPr lang="en-US" b="1" dirty="0">
                <a:latin typeface="Times New Roman" pitchFamily="18" charset="0"/>
                <a:cs typeface="Times New Roman" pitchFamily="18" charset="0"/>
              </a:rPr>
              <a:t>Trap flag </a:t>
            </a:r>
            <a:r>
              <a:rPr lang="en-US" dirty="0">
                <a:latin typeface="Times New Roman" pitchFamily="18" charset="0"/>
                <a:cs typeface="Times New Roman" pitchFamily="18" charset="0"/>
              </a:rPr>
              <a:t>If this flag is set the processor enters the single step execution mode. In other words, a trap interrupt is generated after execution of each instruction. The processor executes the current instruction and the control is transferred to the Trap interrupt service routine. </a:t>
            </a:r>
          </a:p>
        </p:txBody>
      </p:sp>
    </p:spTree>
    <p:extLst>
      <p:ext uri="{BB962C8B-B14F-4D97-AF65-F5344CB8AC3E}">
        <p14:creationId xmlns:p14="http://schemas.microsoft.com/office/powerpoint/2010/main" val="44208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3" y="532263"/>
            <a:ext cx="11600597" cy="5644700"/>
          </a:xfrm>
        </p:spPr>
        <p:txBody>
          <a:bodyPr>
            <a:normAutofit/>
          </a:bodyPr>
          <a:lstStyle/>
          <a:p>
            <a:r>
              <a:rPr lang="en-US" b="1" dirty="0" smtClean="0">
                <a:latin typeface="Times New Roman" pitchFamily="18" charset="0"/>
                <a:cs typeface="Times New Roman" pitchFamily="18" charset="0"/>
              </a:rPr>
              <a:t>S </a:t>
            </a:r>
            <a:r>
              <a:rPr lang="en-US" b="1" dirty="0">
                <a:latin typeface="Times New Roman" pitchFamily="18" charset="0"/>
                <a:cs typeface="Times New Roman" pitchFamily="18" charset="0"/>
              </a:rPr>
              <a:t>- Sign flag: </a:t>
            </a:r>
            <a:r>
              <a:rPr lang="en-US" dirty="0">
                <a:latin typeface="Times New Roman" pitchFamily="18" charset="0"/>
                <a:cs typeface="Times New Roman" pitchFamily="18" charset="0"/>
              </a:rPr>
              <a:t>This flag is set when the result of any computation is negative. For signed computations, the sign flag equals the MSB of the result. </a:t>
            </a:r>
          </a:p>
          <a:p>
            <a:r>
              <a:rPr lang="en-US" b="1" dirty="0" smtClean="0">
                <a:latin typeface="Times New Roman" pitchFamily="18" charset="0"/>
                <a:cs typeface="Times New Roman" pitchFamily="18" charset="0"/>
              </a:rPr>
              <a:t>Z- </a:t>
            </a:r>
            <a:r>
              <a:rPr lang="en-US" b="1" dirty="0">
                <a:latin typeface="Times New Roman" pitchFamily="18" charset="0"/>
                <a:cs typeface="Times New Roman" pitchFamily="18" charset="0"/>
              </a:rPr>
              <a:t>Zero </a:t>
            </a:r>
            <a:r>
              <a:rPr lang="en-US" dirty="0">
                <a:latin typeface="Times New Roman" pitchFamily="18" charset="0"/>
                <a:cs typeface="Times New Roman" pitchFamily="18" charset="0"/>
              </a:rPr>
              <a:t>This flag is set when the result of the computation is or comparison performed by the previous instruction is zero. 1 for zero result, 0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nonzero result </a:t>
            </a:r>
          </a:p>
          <a:p>
            <a:r>
              <a:rPr lang="en-US" b="1" dirty="0" smtClean="0">
                <a:latin typeface="Times New Roman" pitchFamily="18" charset="0"/>
                <a:cs typeface="Times New Roman" pitchFamily="18" charset="0"/>
              </a:rPr>
              <a:t>A- </a:t>
            </a:r>
            <a:r>
              <a:rPr lang="en-US" b="1" dirty="0">
                <a:latin typeface="Times New Roman" pitchFamily="18" charset="0"/>
                <a:cs typeface="Times New Roman" pitchFamily="18" charset="0"/>
              </a:rPr>
              <a:t>Auxiliary Carry </a:t>
            </a:r>
            <a:r>
              <a:rPr lang="en-US" dirty="0">
                <a:latin typeface="Times New Roman" pitchFamily="18" charset="0"/>
                <a:cs typeface="Times New Roman" pitchFamily="18" charset="0"/>
              </a:rPr>
              <a:t>This is set if there is a carry from the lowest nibble, i.e. bit three during the addition or borrow for the lowest nibble i.e. bit three, during subtraction. </a:t>
            </a:r>
          </a:p>
          <a:p>
            <a:r>
              <a:rPr lang="en-US" b="1" dirty="0" smtClean="0">
                <a:latin typeface="Times New Roman" pitchFamily="18" charset="0"/>
                <a:cs typeface="Times New Roman" pitchFamily="18" charset="0"/>
              </a:rPr>
              <a:t>P- </a:t>
            </a:r>
            <a:r>
              <a:rPr lang="en-US" b="1" dirty="0">
                <a:latin typeface="Times New Roman" pitchFamily="18" charset="0"/>
                <a:cs typeface="Times New Roman" pitchFamily="18" charset="0"/>
              </a:rPr>
              <a:t>Parity flag </a:t>
            </a:r>
            <a:r>
              <a:rPr lang="en-US" dirty="0">
                <a:latin typeface="Times New Roman" pitchFamily="18" charset="0"/>
                <a:cs typeface="Times New Roman" pitchFamily="18" charset="0"/>
              </a:rPr>
              <a:t>This flag is set to 1 if the lower byte of the result contains even number of 1s otherwise reset. </a:t>
            </a:r>
          </a:p>
          <a:p>
            <a:r>
              <a:rPr lang="en-US" b="1" dirty="0" smtClean="0">
                <a:latin typeface="Times New Roman" pitchFamily="18" charset="0"/>
                <a:cs typeface="Times New Roman" pitchFamily="18" charset="0"/>
              </a:rPr>
              <a:t>C-Carry </a:t>
            </a:r>
            <a:r>
              <a:rPr lang="en-US" b="1" dirty="0">
                <a:latin typeface="Times New Roman" pitchFamily="18" charset="0"/>
                <a:cs typeface="Times New Roman" pitchFamily="18" charset="0"/>
              </a:rPr>
              <a:t>flag </a:t>
            </a:r>
            <a:r>
              <a:rPr lang="en-US" dirty="0">
                <a:latin typeface="Times New Roman" pitchFamily="18" charset="0"/>
                <a:cs typeface="Times New Roman" pitchFamily="18" charset="0"/>
              </a:rPr>
              <a:t>This flag is set when there is a carry out of MSB in case of addition or a borrow in case of subtraction. </a:t>
            </a:r>
          </a:p>
        </p:txBody>
      </p:sp>
    </p:spTree>
    <p:extLst>
      <p:ext uri="{BB962C8B-B14F-4D97-AF65-F5344CB8AC3E}">
        <p14:creationId xmlns:p14="http://schemas.microsoft.com/office/powerpoint/2010/main" val="365267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423080"/>
            <a:ext cx="11491414" cy="5964071"/>
          </a:xfrm>
        </p:spPr>
        <p:txBody>
          <a:bodyPr>
            <a:normAutofit fontScale="92500" lnSpcReduction="10000"/>
          </a:bodyPr>
          <a:lstStyle/>
          <a:p>
            <a:pPr marL="0" indent="0" algn="just">
              <a:buNone/>
            </a:pPr>
            <a:r>
              <a:rPr lang="en-US" b="1" dirty="0">
                <a:latin typeface="Times New Roman" pitchFamily="18" charset="0"/>
                <a:cs typeface="Times New Roman" pitchFamily="18" charset="0"/>
              </a:rPr>
              <a:t>SEGMENT AND OFFSET ADDRESS: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Segments </a:t>
            </a:r>
            <a:r>
              <a:rPr lang="en-US" dirty="0">
                <a:latin typeface="Times New Roman" pitchFamily="18" charset="0"/>
                <a:cs typeface="Times New Roman" pitchFamily="18" charset="0"/>
              </a:rPr>
              <a:t>are special areas defined in a program for containing the code, data and stack. A segment begins on a paragraph boundary. A segment register is of 16 bits in size and contains the starting address of a segment. </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segment begins on a paragraph boundary, which is an address divisible by decimal 16 or hex 10. Consider a DS that begins at location 038EOH. In all cases, the rightmost hex digit is zero, the computer designers decided that it would be unnecessary to store the zero the zero digit in the segment register. Thus 038E0H is stores in register as 038EH.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distance in bytes from the segment address to another location within the segment is expressed as an offset or displacement. Suppose the offset of 0032H for above example of data segment. Processor combines the address of the data segment with the offset as: </a:t>
            </a: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SA</a:t>
            </a:r>
            <a:r>
              <a:rPr lang="en-US" b="1" dirty="0">
                <a:latin typeface="Times New Roman" pitchFamily="18" charset="0"/>
                <a:cs typeface="Times New Roman" pitchFamily="18" charset="0"/>
              </a:rPr>
              <a:t>: OA </a:t>
            </a:r>
            <a:r>
              <a:rPr lang="en-US" dirty="0">
                <a:latin typeface="Times New Roman" pitchFamily="18" charset="0"/>
                <a:cs typeface="Times New Roman" pitchFamily="18" charset="0"/>
              </a:rPr>
              <a:t>(segment address: offset address) </a:t>
            </a:r>
          </a:p>
          <a:p>
            <a:pPr algn="just"/>
            <a:r>
              <a:rPr lang="pt-BR" dirty="0">
                <a:latin typeface="Times New Roman" pitchFamily="18" charset="0"/>
                <a:cs typeface="Times New Roman" pitchFamily="18" charset="0"/>
              </a:rPr>
              <a:t>038E: 0032 H = 038E * 10 +0032 = </a:t>
            </a:r>
            <a:r>
              <a:rPr lang="pt-BR" dirty="0" smtClean="0">
                <a:latin typeface="Times New Roman" pitchFamily="18" charset="0"/>
                <a:cs typeface="Times New Roman" pitchFamily="18" charset="0"/>
              </a:rPr>
              <a:t>038E0 </a:t>
            </a:r>
            <a:r>
              <a:rPr lang="pt-BR" dirty="0">
                <a:latin typeface="Times New Roman" pitchFamily="18" charset="0"/>
                <a:cs typeface="Times New Roman" pitchFamily="18" charset="0"/>
              </a:rPr>
              <a:t>+ 0032 Physical address = 03912H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140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Instructions in 8086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15051" y="1458410"/>
            <a:ext cx="10515600" cy="4880598"/>
          </a:xfrm>
        </p:spPr>
        <p:txBody>
          <a:bodyPr>
            <a:normAutofit/>
          </a:bodyPr>
          <a:lstStyle/>
          <a:p>
            <a:pPr marL="0" indent="0">
              <a:buNone/>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Arithmetic Instructions</a:t>
            </a: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a) ADD reg8 /mem8 , reg8/mem8/ Immediate8 </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ADD reg16/mem16 , reg16/ mem16/ </a:t>
            </a:r>
            <a:r>
              <a:rPr lang="en-US" b="1" dirty="0" smtClean="0">
                <a:latin typeface="Times New Roman" pitchFamily="18" charset="0"/>
                <a:cs typeface="Times New Roman" pitchFamily="18" charset="0"/>
              </a:rPr>
              <a:t>Immediate16</a:t>
            </a:r>
          </a:p>
          <a:p>
            <a:pPr lvl="1"/>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E.g. </a:t>
            </a:r>
            <a:r>
              <a:rPr lang="en-US" dirty="0">
                <a:latin typeface="Times New Roman" pitchFamily="18" charset="0"/>
                <a:cs typeface="Times New Roman" pitchFamily="18" charset="0"/>
              </a:rPr>
              <a:t>ADD AH, 15 ; It adds binary </a:t>
            </a:r>
            <a:r>
              <a:rPr lang="en-US" dirty="0" smtClean="0">
                <a:latin typeface="Times New Roman" pitchFamily="18" charset="0"/>
                <a:cs typeface="Times New Roman" pitchFamily="18" charset="0"/>
              </a:rPr>
              <a:t>number</a:t>
            </a:r>
          </a:p>
          <a:p>
            <a:pPr lvl="1"/>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Al, [BX]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[BX</a:t>
            </a:r>
            <a:r>
              <a:rPr lang="en-US" dirty="0" smtClean="0">
                <a:latin typeface="Times New Roman" pitchFamily="18" charset="0"/>
                <a:cs typeface="Times New Roman" pitchFamily="18" charset="0"/>
              </a:rPr>
              <a:t>], CX </a:t>
            </a:r>
          </a:p>
          <a:p>
            <a:pPr lvl="1"/>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AX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BX] </a:t>
            </a: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b) </a:t>
            </a:r>
            <a:r>
              <a:rPr lang="en-US" b="1" dirty="0">
                <a:latin typeface="Times New Roman" pitchFamily="18" charset="0"/>
                <a:cs typeface="Times New Roman" pitchFamily="18" charset="0"/>
              </a:rPr>
              <a:t>ADC</a:t>
            </a:r>
            <a:r>
              <a:rPr lang="en-US" dirty="0">
                <a:latin typeface="Times New Roman" pitchFamily="18" charset="0"/>
                <a:cs typeface="Times New Roman" pitchFamily="18" charset="0"/>
              </a:rPr>
              <a:t>: Addition with Carry </a:t>
            </a:r>
          </a:p>
          <a:p>
            <a:pPr lvl="1"/>
            <a:r>
              <a:rPr lang="en-US" dirty="0" smtClean="0">
                <a:latin typeface="Times New Roman" pitchFamily="18" charset="0"/>
                <a:cs typeface="Times New Roman" pitchFamily="18" charset="0"/>
              </a:rPr>
              <a:t>ADC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 mem,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/mem/Immediate data </a:t>
            </a:r>
          </a:p>
        </p:txBody>
      </p:sp>
    </p:spTree>
    <p:extLst>
      <p:ext uri="{BB962C8B-B14F-4D97-AF65-F5344CB8AC3E}">
        <p14:creationId xmlns:p14="http://schemas.microsoft.com/office/powerpoint/2010/main" val="305585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734" y="459811"/>
            <a:ext cx="11053823" cy="5825241"/>
          </a:xfrm>
        </p:spPr>
        <p:txBody>
          <a:bodyPr>
            <a:noAutofit/>
          </a:bodyPr>
          <a:lstStyle/>
          <a:p>
            <a:pPr marL="0" indent="0">
              <a:buNone/>
            </a:pPr>
            <a:r>
              <a:rPr lang="en-US" dirty="0">
                <a:latin typeface="Times New Roman" pitchFamily="18" charset="0"/>
                <a:cs typeface="Times New Roman" pitchFamily="18" charset="0"/>
              </a:rPr>
              <a:t>c) </a:t>
            </a:r>
            <a:r>
              <a:rPr lang="en-US" b="1" dirty="0">
                <a:latin typeface="Times New Roman" pitchFamily="18" charset="0"/>
                <a:cs typeface="Times New Roman" pitchFamily="18" charset="0"/>
              </a:rPr>
              <a:t>SUB: </a:t>
            </a:r>
            <a:r>
              <a:rPr lang="en-US" dirty="0">
                <a:latin typeface="Times New Roman" pitchFamily="18" charset="0"/>
                <a:cs typeface="Times New Roman" pitchFamily="18" charset="0"/>
              </a:rPr>
              <a:t>Subtract 8 bit or 16 bit binary numbers </a:t>
            </a:r>
          </a:p>
          <a:p>
            <a:pPr lvl="1"/>
            <a:r>
              <a:rPr lang="en-US" dirty="0">
                <a:latin typeface="Times New Roman" pitchFamily="18" charset="0"/>
                <a:cs typeface="Times New Roman" pitchFamily="18" charset="0"/>
              </a:rPr>
              <a:t>SUB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mem</a:t>
            </a:r>
            <a:r>
              <a:rPr lang="en-US" dirty="0">
                <a:latin typeface="Times New Roman" pitchFamily="18" charset="0"/>
                <a:cs typeface="Times New Roman" pitchFamily="18" charset="0"/>
              </a:rPr>
              <a:t>/Immediate </a:t>
            </a: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d) </a:t>
            </a:r>
            <a:r>
              <a:rPr lang="en-US" b="1" dirty="0">
                <a:latin typeface="Times New Roman" pitchFamily="18" charset="0"/>
                <a:cs typeface="Times New Roman" pitchFamily="18" charset="0"/>
              </a:rPr>
              <a:t>SBB: </a:t>
            </a:r>
            <a:r>
              <a:rPr lang="en-US" dirty="0">
                <a:latin typeface="Times New Roman" pitchFamily="18" charset="0"/>
                <a:cs typeface="Times New Roman" pitchFamily="18" charset="0"/>
              </a:rPr>
              <a:t>Subtract with </a:t>
            </a:r>
            <a:r>
              <a:rPr lang="en-US" dirty="0" smtClean="0">
                <a:latin typeface="Times New Roman" pitchFamily="18" charset="0"/>
                <a:cs typeface="Times New Roman" pitchFamily="18" charset="0"/>
              </a:rPr>
              <a:t>borrow</a:t>
            </a:r>
          </a:p>
          <a:p>
            <a:pPr lvl="1"/>
            <a:r>
              <a:rPr lang="en-US" dirty="0" smtClean="0">
                <a:latin typeface="Times New Roman" pitchFamily="18" charset="0"/>
                <a:cs typeface="Times New Roman" pitchFamily="18" charset="0"/>
              </a:rPr>
              <a:t>SBB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mem</a:t>
            </a:r>
            <a:r>
              <a:rPr lang="en-US" dirty="0">
                <a:latin typeface="Times New Roman" pitchFamily="18" charset="0"/>
                <a:cs typeface="Times New Roman" pitchFamily="18" charset="0"/>
              </a:rPr>
              <a:t>/Immediate </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e) </a:t>
            </a:r>
            <a:r>
              <a:rPr lang="en-US" b="1" dirty="0">
                <a:latin typeface="Times New Roman" pitchFamily="18" charset="0"/>
                <a:cs typeface="Times New Roman" pitchFamily="18" charset="0"/>
              </a:rPr>
              <a:t>MUL </a:t>
            </a:r>
            <a:r>
              <a:rPr lang="en-US" dirty="0">
                <a:latin typeface="Times New Roman" pitchFamily="18" charset="0"/>
                <a:cs typeface="Times New Roman" pitchFamily="18" charset="0"/>
              </a:rPr>
              <a:t>: unsigned multiplication </a:t>
            </a:r>
          </a:p>
          <a:p>
            <a:pPr lvl="1"/>
            <a:r>
              <a:rPr lang="en-US" dirty="0">
                <a:latin typeface="Times New Roman" pitchFamily="18" charset="0"/>
                <a:cs typeface="Times New Roman" pitchFamily="18" charset="0"/>
              </a:rPr>
              <a:t>MUL reg8/mem8 (8 bit accumulator – AL</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MUL </a:t>
            </a:r>
            <a:r>
              <a:rPr lang="en-US" dirty="0">
                <a:latin typeface="Times New Roman" pitchFamily="18" charset="0"/>
                <a:cs typeface="Times New Roman" pitchFamily="18" charset="0"/>
              </a:rPr>
              <a:t>reg16/ mem16 (16 bit </a:t>
            </a:r>
            <a:r>
              <a:rPr lang="en-US" dirty="0" smtClean="0">
                <a:latin typeface="Times New Roman" pitchFamily="18" charset="0"/>
                <a:cs typeface="Times New Roman" pitchFamily="18" charset="0"/>
              </a:rPr>
              <a:t>accumulator -AX)</a:t>
            </a:r>
          </a:p>
          <a:p>
            <a:pPr lvl="1"/>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MUL </a:t>
            </a:r>
            <a:r>
              <a:rPr lang="en-US" dirty="0" smtClean="0">
                <a:latin typeface="Times New Roman" pitchFamily="18" charset="0"/>
                <a:cs typeface="Times New Roman" pitchFamily="18" charset="0"/>
              </a:rPr>
              <a:t>R8(</a:t>
            </a:r>
            <a:r>
              <a:rPr lang="en-US" i="1" dirty="0" smtClean="0">
                <a:latin typeface="Times New Roman" pitchFamily="18" charset="0"/>
                <a:cs typeface="Times New Roman" pitchFamily="18" charset="0"/>
              </a:rPr>
              <a:t>multiplier</a:t>
            </a:r>
            <a:r>
              <a:rPr lang="en-US" dirty="0" smtClean="0">
                <a:latin typeface="Times New Roman" pitchFamily="18" charset="0"/>
                <a:cs typeface="Times New Roman" pitchFamily="18" charset="0"/>
              </a:rPr>
              <a:t>)  =R8*AL</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AX (16 bit result</a:t>
            </a:r>
            <a:r>
              <a:rPr lang="en-US" dirty="0" smtClean="0">
                <a:latin typeface="Times New Roman" pitchFamily="18" charset="0"/>
                <a:cs typeface="Times New Roman" pitchFamily="18" charset="0"/>
              </a:rPr>
              <a:t>)</a:t>
            </a:r>
          </a:p>
          <a:p>
            <a:pPr marL="457200" lvl="1" indent="0">
              <a:buNone/>
            </a:pPr>
            <a:r>
              <a:rPr lang="en-US" dirty="0" smtClean="0">
                <a:latin typeface="Times New Roman" pitchFamily="18" charset="0"/>
                <a:cs typeface="Times New Roman" pitchFamily="18" charset="0"/>
              </a:rPr>
              <a:t>          MUL R16(</a:t>
            </a:r>
            <a:r>
              <a:rPr lang="en-US" i="1" dirty="0" smtClean="0">
                <a:latin typeface="Times New Roman" pitchFamily="18" charset="0"/>
                <a:cs typeface="Times New Roman" pitchFamily="18" charset="0"/>
              </a:rPr>
              <a:t>multiplier</a:t>
            </a:r>
            <a:r>
              <a:rPr lang="en-US" dirty="0" smtClean="0">
                <a:latin typeface="Times New Roman" pitchFamily="18" charset="0"/>
                <a:cs typeface="Times New Roman" pitchFamily="18" charset="0"/>
              </a:rPr>
              <a:t>)   =R16*AL </a:t>
            </a: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DX:AX </a:t>
            </a:r>
            <a:r>
              <a:rPr lang="en-US" dirty="0">
                <a:latin typeface="Times New Roman" pitchFamily="18" charset="0"/>
                <a:cs typeface="Times New Roman" pitchFamily="18" charset="0"/>
              </a:rPr>
              <a:t>(32 bit result</a:t>
            </a:r>
            <a:r>
              <a:rPr lang="en-US" dirty="0" smtClean="0">
                <a:latin typeface="Times New Roman" pitchFamily="18" charset="0"/>
                <a:cs typeface="Times New Roman" pitchFamily="18" charset="0"/>
              </a:rPr>
              <a:t>)</a:t>
            </a:r>
          </a:p>
          <a:p>
            <a:pPr lvl="1"/>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IMUL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signed </a:t>
            </a:r>
            <a:r>
              <a:rPr lang="en-US" b="1" dirty="0" smtClean="0">
                <a:latin typeface="Times New Roman" pitchFamily="18" charset="0"/>
                <a:cs typeface="Times New Roman" pitchFamily="18" charset="0"/>
              </a:rPr>
              <a:t>multiplication</a:t>
            </a:r>
          </a:p>
          <a:p>
            <a:pPr lvl="1"/>
            <a:r>
              <a:rPr lang="en-US" dirty="0" smtClean="0">
                <a:latin typeface="Times New Roman" pitchFamily="18" charset="0"/>
                <a:cs typeface="Times New Roman" pitchFamily="18" charset="0"/>
              </a:rPr>
              <a:t>Same </a:t>
            </a:r>
            <a:r>
              <a:rPr lang="en-US" dirty="0">
                <a:latin typeface="Times New Roman" pitchFamily="18" charset="0"/>
                <a:cs typeface="Times New Roman" pitchFamily="18" charset="0"/>
              </a:rPr>
              <a:t>operation as MUL but takes sign into account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9362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585" y="775503"/>
            <a:ext cx="10798215" cy="5401459"/>
          </a:xfrm>
        </p:spPr>
        <p:txBody>
          <a:bodyPr/>
          <a:lstStyle/>
          <a:p>
            <a:pPr marL="0" indent="0">
              <a:buNone/>
            </a:pPr>
            <a:r>
              <a:rPr lang="en-US" dirty="0" smtClean="0">
                <a:latin typeface="Times New Roman" pitchFamily="18" charset="0"/>
                <a:cs typeface="Times New Roman" pitchFamily="18" charset="0"/>
              </a:rPr>
              <a:t>f) </a:t>
            </a:r>
            <a:r>
              <a:rPr lang="en-US" b="1" dirty="0" smtClean="0">
                <a:latin typeface="Times New Roman" pitchFamily="18" charset="0"/>
                <a:cs typeface="Times New Roman" pitchFamily="18" charset="0"/>
              </a:rPr>
              <a:t>DIV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p>
          <a:p>
            <a:pPr lvl="1"/>
            <a:r>
              <a:rPr lang="en-US" dirty="0">
                <a:latin typeface="Times New Roman" pitchFamily="18" charset="0"/>
                <a:cs typeface="Times New Roman" pitchFamily="18" charset="0"/>
              </a:rPr>
              <a:t>E.g. DIV </a:t>
            </a:r>
            <a:r>
              <a:rPr lang="en-US" dirty="0" smtClean="0">
                <a:latin typeface="Times New Roman" pitchFamily="18" charset="0"/>
                <a:cs typeface="Times New Roman" pitchFamily="18" charset="0"/>
              </a:rPr>
              <a:t>R8     = </a:t>
            </a:r>
            <a:r>
              <a:rPr lang="en-US" dirty="0">
                <a:latin typeface="Times New Roman" pitchFamily="18" charset="0"/>
                <a:cs typeface="Times New Roman" pitchFamily="18" charset="0"/>
              </a:rPr>
              <a:t>AX/R8 (Remainder AH) &amp; (</a:t>
            </a:r>
            <a:r>
              <a:rPr lang="en-US" dirty="0" smtClean="0">
                <a:latin typeface="Times New Roman" pitchFamily="18" charset="0"/>
                <a:cs typeface="Times New Roman" pitchFamily="18" charset="0"/>
              </a:rPr>
              <a:t>Quotient AL)</a:t>
            </a:r>
          </a:p>
          <a:p>
            <a:pPr marL="457200" lvl="1" indent="0">
              <a:buNone/>
            </a:pPr>
            <a:r>
              <a:rPr lang="en-US" dirty="0" smtClean="0">
                <a:latin typeface="Times New Roman" pitchFamily="18" charset="0"/>
                <a:cs typeface="Times New Roman" pitchFamily="18" charset="0"/>
              </a:rPr>
              <a:t>          DIV R16   = </a:t>
            </a:r>
            <a:r>
              <a:rPr lang="en-US" dirty="0">
                <a:latin typeface="Times New Roman" pitchFamily="18" charset="0"/>
                <a:cs typeface="Times New Roman" pitchFamily="18" charset="0"/>
              </a:rPr>
              <a:t>DX:AX/R16 (</a:t>
            </a:r>
            <a:r>
              <a:rPr lang="en-US" dirty="0" smtClean="0">
                <a:latin typeface="Times New Roman" pitchFamily="18" charset="0"/>
                <a:cs typeface="Times New Roman" pitchFamily="18" charset="0"/>
              </a:rPr>
              <a:t>Remainder </a:t>
            </a:r>
            <a:r>
              <a:rPr lang="en-US" dirty="0">
                <a:latin typeface="Times New Roman" pitchFamily="18" charset="0"/>
                <a:cs typeface="Times New Roman" pitchFamily="18" charset="0"/>
              </a:rPr>
              <a:t>DX) &amp; (</a:t>
            </a:r>
            <a:r>
              <a:rPr lang="en-US" dirty="0" smtClean="0">
                <a:latin typeface="Times New Roman" pitchFamily="18" charset="0"/>
                <a:cs typeface="Times New Roman" pitchFamily="18" charset="0"/>
              </a:rPr>
              <a:t>Quotient AX)</a:t>
            </a:r>
          </a:p>
          <a:p>
            <a:pPr lvl="1"/>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IDIV- </a:t>
            </a:r>
            <a:r>
              <a:rPr lang="en-US" dirty="0">
                <a:latin typeface="Times New Roman" pitchFamily="18" charset="0"/>
                <a:cs typeface="Times New Roman" pitchFamily="18" charset="0"/>
              </a:rPr>
              <a:t>Signed </a:t>
            </a:r>
            <a:r>
              <a:rPr lang="en-US" dirty="0" smtClean="0">
                <a:latin typeface="Times New Roman" pitchFamily="18" charset="0"/>
                <a:cs typeface="Times New Roman" pitchFamily="18" charset="0"/>
              </a:rPr>
              <a:t>division</a:t>
            </a:r>
          </a:p>
          <a:p>
            <a:pPr lvl="1"/>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Same operation as DIV but takes sign into account. </a:t>
            </a:r>
            <a:endParaRPr lang="en-US" dirty="0" smtClean="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g) </a:t>
            </a:r>
            <a:r>
              <a:rPr lang="en-US" b="1" dirty="0">
                <a:latin typeface="Times New Roman" pitchFamily="18" charset="0"/>
                <a:cs typeface="Times New Roman" pitchFamily="18" charset="0"/>
              </a:rPr>
              <a:t>INC/DEC </a:t>
            </a:r>
            <a:r>
              <a:rPr lang="en-US" dirty="0">
                <a:latin typeface="Times New Roman" pitchFamily="18" charset="0"/>
                <a:cs typeface="Times New Roman" pitchFamily="18" charset="0"/>
              </a:rPr>
              <a:t>(Increment/Decrement by 1) </a:t>
            </a:r>
          </a:p>
          <a:p>
            <a:pPr lvl="1"/>
            <a:r>
              <a:rPr lang="en-US" dirty="0">
                <a:latin typeface="Times New Roman" pitchFamily="18" charset="0"/>
                <a:cs typeface="Times New Roman" pitchFamily="18" charset="0"/>
              </a:rPr>
              <a:t>INC/DEC reg./mem. (8 bit or 16bit)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INC AL </a:t>
            </a:r>
            <a:endParaRPr lang="en-US" dirty="0" smtClean="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          DEC BX</a:t>
            </a:r>
          </a:p>
        </p:txBody>
      </p:sp>
    </p:spTree>
    <p:extLst>
      <p:ext uri="{BB962C8B-B14F-4D97-AF65-F5344CB8AC3E}">
        <p14:creationId xmlns:p14="http://schemas.microsoft.com/office/powerpoint/2010/main" val="389892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435" y="613457"/>
            <a:ext cx="11215868" cy="5563505"/>
          </a:xfrm>
        </p:spPr>
        <p:txBody>
          <a:bodyPr>
            <a:noAutofit/>
          </a:bodyPr>
          <a:lstStyle/>
          <a:p>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h) </a:t>
            </a:r>
            <a:r>
              <a:rPr lang="en-US" sz="2400" b="1" dirty="0">
                <a:latin typeface="Times New Roman" pitchFamily="18" charset="0"/>
                <a:cs typeface="Times New Roman" pitchFamily="18" charset="0"/>
              </a:rPr>
              <a:t>NEG</a:t>
            </a:r>
            <a:r>
              <a:rPr lang="en-US" sz="2400" dirty="0">
                <a:latin typeface="Times New Roman" pitchFamily="18" charset="0"/>
                <a:cs typeface="Times New Roman" pitchFamily="18" charset="0"/>
              </a:rPr>
              <a:t>- Negate (2’s complement)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ASCII-BCD </a:t>
            </a:r>
            <a:r>
              <a:rPr lang="en-US" sz="2400" dirty="0">
                <a:latin typeface="Times New Roman" pitchFamily="18" charset="0"/>
                <a:cs typeface="Times New Roman" pitchFamily="18" charset="0"/>
              </a:rPr>
              <a:t>Conversion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AAA</a:t>
            </a:r>
            <a:r>
              <a:rPr lang="en-US" sz="2400" dirty="0">
                <a:latin typeface="Times New Roman" pitchFamily="18" charset="0"/>
                <a:cs typeface="Times New Roman" pitchFamily="18" charset="0"/>
              </a:rPr>
              <a:t>: ASCII Adjust after </a:t>
            </a:r>
            <a:r>
              <a:rPr lang="en-US" sz="2400" dirty="0" smtClean="0">
                <a:latin typeface="Times New Roman" pitchFamily="18" charset="0"/>
                <a:cs typeface="Times New Roman" pitchFamily="18" charset="0"/>
              </a:rPr>
              <a:t>addition</a:t>
            </a:r>
          </a:p>
          <a:p>
            <a:pPr marL="0" indent="0">
              <a:buNone/>
            </a:pPr>
            <a:r>
              <a:rPr lang="en-US" sz="2400" dirty="0" smtClean="0">
                <a:latin typeface="Times New Roman" pitchFamily="18" charset="0"/>
                <a:cs typeface="Times New Roman" pitchFamily="18" charset="0"/>
              </a:rPr>
              <a:t>	AAS</a:t>
            </a:r>
            <a:r>
              <a:rPr lang="en-US" sz="2400" dirty="0">
                <a:latin typeface="Times New Roman" pitchFamily="18" charset="0"/>
                <a:cs typeface="Times New Roman" pitchFamily="18" charset="0"/>
              </a:rPr>
              <a:t>: ASCII Adjust after </a:t>
            </a:r>
            <a:r>
              <a:rPr lang="en-US" sz="2400" dirty="0" smtClean="0">
                <a:latin typeface="Times New Roman" pitchFamily="18" charset="0"/>
                <a:cs typeface="Times New Roman" pitchFamily="18" charset="0"/>
              </a:rPr>
              <a:t>subtraction</a:t>
            </a:r>
          </a:p>
          <a:p>
            <a:pPr marL="0" indent="0">
              <a:buNone/>
            </a:pPr>
            <a:r>
              <a:rPr lang="en-US" sz="2400" dirty="0" smtClean="0">
                <a:latin typeface="Times New Roman" pitchFamily="18" charset="0"/>
                <a:cs typeface="Times New Roman" pitchFamily="18" charset="0"/>
              </a:rPr>
              <a:t>	AAM</a:t>
            </a:r>
            <a:r>
              <a:rPr lang="en-US" sz="2400" dirty="0">
                <a:latin typeface="Times New Roman" pitchFamily="18" charset="0"/>
                <a:cs typeface="Times New Roman" pitchFamily="18" charset="0"/>
              </a:rPr>
              <a:t>: Adjust after multiplication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AAD</a:t>
            </a:r>
            <a:r>
              <a:rPr lang="en-US" sz="2400" dirty="0">
                <a:latin typeface="Times New Roman" pitchFamily="18" charset="0"/>
                <a:cs typeface="Times New Roman" pitchFamily="18" charset="0"/>
              </a:rPr>
              <a:t>: Adjust after </a:t>
            </a:r>
            <a:r>
              <a:rPr lang="en-US" sz="2400" dirty="0" smtClean="0">
                <a:latin typeface="Times New Roman" pitchFamily="18" charset="0"/>
                <a:cs typeface="Times New Roman" pitchFamily="18" charset="0"/>
              </a:rPr>
              <a:t>division</a:t>
            </a:r>
          </a:p>
          <a:p>
            <a:pPr marL="0" indent="0">
              <a:buNone/>
            </a:pPr>
            <a:r>
              <a:rPr lang="en-US" sz="2400" dirty="0" smtClean="0">
                <a:latin typeface="Times New Roman" pitchFamily="18" charset="0"/>
                <a:cs typeface="Times New Roman" pitchFamily="18" charset="0"/>
              </a:rPr>
              <a:t>	DAA</a:t>
            </a:r>
            <a:r>
              <a:rPr lang="en-US" sz="2400" dirty="0">
                <a:latin typeface="Times New Roman" pitchFamily="18" charset="0"/>
                <a:cs typeface="Times New Roman" pitchFamily="18" charset="0"/>
              </a:rPr>
              <a:t>: Decimal adjust after addition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DAS</a:t>
            </a:r>
            <a:r>
              <a:rPr lang="en-US" sz="2400" dirty="0">
                <a:latin typeface="Times New Roman" pitchFamily="18" charset="0"/>
                <a:cs typeface="Times New Roman" pitchFamily="18" charset="0"/>
              </a:rPr>
              <a:t>: Decimal adjust after subtraction </a:t>
            </a:r>
          </a:p>
        </p:txBody>
      </p:sp>
    </p:spTree>
    <p:extLst>
      <p:ext uri="{BB962C8B-B14F-4D97-AF65-F5344CB8AC3E}">
        <p14:creationId xmlns:p14="http://schemas.microsoft.com/office/powerpoint/2010/main" val="56215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69" y="532435"/>
            <a:ext cx="11273742" cy="6030409"/>
          </a:xfrm>
        </p:spPr>
        <p:txBody>
          <a:bodyPr>
            <a:normAutofit fontScale="92500" lnSpcReduction="10000"/>
          </a:bodyPr>
          <a:lstStyle/>
          <a:p>
            <a:pPr marL="0" indent="0">
              <a:buNone/>
            </a:pPr>
            <a:r>
              <a:rPr lang="en-US" sz="3900" b="1" dirty="0">
                <a:latin typeface="Times New Roman" pitchFamily="18" charset="0"/>
                <a:cs typeface="Times New Roman" pitchFamily="18" charset="0"/>
              </a:rPr>
              <a:t>2) Logical/shifting/comparison instructions</a:t>
            </a:r>
          </a:p>
          <a:p>
            <a:pPr marL="0" indent="0">
              <a:buNone/>
            </a:pPr>
            <a:r>
              <a:rPr lang="en-US" b="1" dirty="0" smtClean="0">
                <a:latin typeface="Times New Roman" pitchFamily="18" charset="0"/>
                <a:cs typeface="Times New Roman" pitchFamily="18" charset="0"/>
              </a:rPr>
              <a:t>a) </a:t>
            </a:r>
            <a:r>
              <a:rPr lang="en-US" b="1" dirty="0">
                <a:latin typeface="Times New Roman" pitchFamily="18" charset="0"/>
                <a:cs typeface="Times New Roman" pitchFamily="18" charset="0"/>
              </a:rPr>
              <a:t>Logical </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AND/OR/XOR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/mem/immediate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NOT </a:t>
            </a:r>
            <a:r>
              <a:rPr lang="en-US" dirty="0" err="1" smtClean="0">
                <a:latin typeface="Times New Roman" pitchFamily="18" charset="0"/>
                <a:cs typeface="Times New Roman" pitchFamily="18" charset="0"/>
              </a:rPr>
              <a:t>reg</a:t>
            </a:r>
            <a:r>
              <a:rPr lang="en-US" dirty="0" smtClean="0">
                <a:latin typeface="Times New Roman" pitchFamily="18" charset="0"/>
                <a:cs typeface="Times New Roman" pitchFamily="18" charset="0"/>
              </a:rPr>
              <a:t>/mem</a:t>
            </a:r>
          </a:p>
          <a:p>
            <a:pPr lvl="1"/>
            <a:r>
              <a:rPr lang="en-US" dirty="0" smtClean="0">
                <a:latin typeface="Times New Roman" pitchFamily="18" charset="0"/>
                <a:cs typeface="Times New Roman" pitchFamily="18" charset="0"/>
              </a:rPr>
              <a:t> E.g</a:t>
            </a:r>
            <a:r>
              <a:rPr lang="en-US" dirty="0">
                <a:latin typeface="Times New Roman" pitchFamily="18" charset="0"/>
                <a:cs typeface="Times New Roman" pitchFamily="18" charset="0"/>
              </a:rPr>
              <a:t>. AND AL, AH </a:t>
            </a:r>
            <a:endParaRPr lang="en-US" dirty="0" smtClean="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            XOR </a:t>
            </a:r>
            <a:r>
              <a:rPr lang="en-US" dirty="0">
                <a:latin typeface="Times New Roman" pitchFamily="18" charset="0"/>
                <a:cs typeface="Times New Roman" pitchFamily="18" charset="0"/>
              </a:rPr>
              <a:t>[BX], CL </a:t>
            </a: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b) Rotation </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ROL- rotate left, ROR-rotate right </a:t>
            </a:r>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ROL AX, 1 ; rotated by </a:t>
            </a:r>
            <a:r>
              <a:rPr lang="en-US" dirty="0" smtClean="0">
                <a:latin typeface="Times New Roman" pitchFamily="18" charset="0"/>
                <a:cs typeface="Times New Roman" pitchFamily="18" charset="0"/>
              </a:rPr>
              <a:t>1</a:t>
            </a:r>
          </a:p>
          <a:p>
            <a:pPr marL="457200" lvl="1"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ROL AX, CL ; if we need to rotate more than one bit </a:t>
            </a:r>
            <a:endParaRPr lang="en-US" dirty="0" smtClean="0">
              <a:latin typeface="Times New Roman" pitchFamily="18" charset="0"/>
              <a:cs typeface="Times New Roman" pitchFamily="18" charset="0"/>
            </a:endParaRPr>
          </a:p>
          <a:p>
            <a:pPr marL="457200" lvl="1" indent="0">
              <a:buNone/>
            </a:pP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RCL-rotate </a:t>
            </a:r>
            <a:r>
              <a:rPr lang="en-US" b="1" dirty="0">
                <a:latin typeface="Times New Roman" pitchFamily="18" charset="0"/>
                <a:cs typeface="Times New Roman" pitchFamily="18" charset="0"/>
              </a:rPr>
              <a:t>left through </a:t>
            </a:r>
            <a:r>
              <a:rPr lang="en-US" b="1" dirty="0" smtClean="0">
                <a:latin typeface="Times New Roman" pitchFamily="18" charset="0"/>
                <a:cs typeface="Times New Roman" pitchFamily="18" charset="0"/>
              </a:rPr>
              <a:t>carry</a:t>
            </a:r>
          </a:p>
          <a:p>
            <a:pPr lvl="1"/>
            <a:r>
              <a:rPr lang="en-US" b="1" dirty="0" smtClean="0">
                <a:latin typeface="Times New Roman" pitchFamily="18" charset="0"/>
                <a:cs typeface="Times New Roman" pitchFamily="18" charset="0"/>
              </a:rPr>
              <a:t>RCR-rotate </a:t>
            </a:r>
            <a:r>
              <a:rPr lang="en-US" b="1" dirty="0">
                <a:latin typeface="Times New Roman" pitchFamily="18" charset="0"/>
                <a:cs typeface="Times New Roman" pitchFamily="18" charset="0"/>
              </a:rPr>
              <a:t>right through carry </a:t>
            </a:r>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RCL AX, </a:t>
            </a:r>
            <a:r>
              <a:rPr lang="en-US" dirty="0" smtClean="0">
                <a:latin typeface="Times New Roman" pitchFamily="18" charset="0"/>
                <a:cs typeface="Times New Roman" pitchFamily="18" charset="0"/>
              </a:rPr>
              <a:t>1</a:t>
            </a:r>
          </a:p>
          <a:p>
            <a:pPr marL="457200" lvl="1"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RCL AX, CL ; Only CL can be used </a:t>
            </a:r>
          </a:p>
        </p:txBody>
      </p:sp>
    </p:spTree>
    <p:extLst>
      <p:ext uri="{BB962C8B-B14F-4D97-AF65-F5344CB8AC3E}">
        <p14:creationId xmlns:p14="http://schemas.microsoft.com/office/powerpoint/2010/main" val="55525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538" y="520861"/>
            <a:ext cx="10960261" cy="5656102"/>
          </a:xfrm>
        </p:spPr>
        <p:txBody>
          <a:bodyPr>
            <a:normAutofit/>
          </a:bodyPr>
          <a:lstStyle/>
          <a:p>
            <a:pPr marL="0" indent="0">
              <a:buNone/>
            </a:pPr>
            <a:r>
              <a:rPr lang="en-US" b="1" dirty="0" smtClean="0">
                <a:latin typeface="Times New Roman" pitchFamily="18" charset="0"/>
                <a:cs typeface="Times New Roman" pitchFamily="18" charset="0"/>
              </a:rPr>
              <a:t>c) </a:t>
            </a:r>
            <a:r>
              <a:rPr lang="en-US" b="1" dirty="0">
                <a:latin typeface="Times New Roman" pitchFamily="18" charset="0"/>
                <a:cs typeface="Times New Roman" pitchFamily="18" charset="0"/>
              </a:rPr>
              <a:t>Shifting </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SHL </a:t>
            </a:r>
            <a:r>
              <a:rPr lang="en-US" dirty="0">
                <a:latin typeface="Times New Roman" pitchFamily="18" charset="0"/>
                <a:cs typeface="Times New Roman" pitchFamily="18" charset="0"/>
              </a:rPr>
              <a:t>-logical shift left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SHR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logical shift right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Shifts </a:t>
            </a:r>
            <a:r>
              <a:rPr lang="en-US" dirty="0">
                <a:latin typeface="Times New Roman" pitchFamily="18" charset="0"/>
                <a:cs typeface="Times New Roman" pitchFamily="18" charset="0"/>
              </a:rPr>
              <a:t>bit in true direction and fills zero in vacant </a:t>
            </a:r>
            <a:r>
              <a:rPr lang="en-US" dirty="0" smtClean="0">
                <a:latin typeface="Times New Roman" pitchFamily="18" charset="0"/>
                <a:cs typeface="Times New Roman" pitchFamily="18" charset="0"/>
              </a:rPr>
              <a:t>place</a:t>
            </a: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SHL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1/CL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SAL- arithmetic </a:t>
            </a:r>
            <a:r>
              <a:rPr lang="en-US" b="1" dirty="0">
                <a:latin typeface="Times New Roman" pitchFamily="18" charset="0"/>
                <a:cs typeface="Times New Roman" pitchFamily="18" charset="0"/>
              </a:rPr>
              <a:t>shift left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SAR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arithmetic shift right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Shifts </a:t>
            </a:r>
            <a:r>
              <a:rPr lang="en-US" dirty="0">
                <a:latin typeface="Times New Roman" pitchFamily="18" charset="0"/>
                <a:cs typeface="Times New Roman" pitchFamily="18" charset="0"/>
              </a:rPr>
              <a:t>bit/word in true direction, in former case place zero in vacant place and in later case place previous sign in vacant place. </a:t>
            </a:r>
          </a:p>
          <a:p>
            <a:r>
              <a:rPr lang="nn-NO" dirty="0">
                <a:latin typeface="Times New Roman" pitchFamily="18" charset="0"/>
                <a:cs typeface="Times New Roman" pitchFamily="18" charset="0"/>
              </a:rPr>
              <a:t>E.g. 1 011010 [</a:t>
            </a:r>
            <a:r>
              <a:rPr lang="nn-NO" dirty="0" smtClean="0">
                <a:latin typeface="Times New Roman" pitchFamily="18" charset="0"/>
                <a:cs typeface="Times New Roman" pitchFamily="18" charset="0"/>
              </a:rPr>
              <a:t>1 </a:t>
            </a:r>
            <a:r>
              <a:rPr lang="nn-NO" dirty="0" smtClean="0">
                <a:latin typeface="Times New Roman" pitchFamily="18" charset="0"/>
                <a:cs typeface="Times New Roman" pitchFamily="18" charset="0"/>
                <a:sym typeface="Wingdings" pitchFamily="2" charset="2"/>
              </a:rPr>
              <a:t></a:t>
            </a:r>
            <a:r>
              <a:rPr lang="nn-NO" dirty="0" smtClean="0">
                <a:latin typeface="Times New Roman" pitchFamily="18" charset="0"/>
                <a:cs typeface="Times New Roman" pitchFamily="18" charset="0"/>
              </a:rPr>
              <a:t> </a:t>
            </a:r>
            <a:r>
              <a:rPr lang="nn-NO" dirty="0">
                <a:latin typeface="Times New Roman" pitchFamily="18" charset="0"/>
                <a:cs typeface="Times New Roman" pitchFamily="18" charset="0"/>
              </a:rPr>
              <a:t>11011010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726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63264" y="188259"/>
            <a:ext cx="8545512" cy="6605733"/>
          </a:xfrm>
        </p:spPr>
      </p:pic>
    </p:spTree>
    <p:extLst>
      <p:ext uri="{BB962C8B-B14F-4D97-AF65-F5344CB8AC3E}">
        <p14:creationId xmlns:p14="http://schemas.microsoft.com/office/powerpoint/2010/main" val="4202191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711" y="1215342"/>
            <a:ext cx="10856089" cy="4961621"/>
          </a:xfrm>
        </p:spPr>
        <p:txBody>
          <a:bodyPr/>
          <a:lstStyle/>
          <a:p>
            <a:pPr marL="0" indent="0">
              <a:buNone/>
            </a:pPr>
            <a:r>
              <a:rPr lang="en-US" b="1" dirty="0" smtClean="0">
                <a:latin typeface="Times New Roman" pitchFamily="18" charset="0"/>
                <a:cs typeface="Times New Roman" pitchFamily="18" charset="0"/>
              </a:rPr>
              <a:t>d) Comparison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CMP –compare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CMP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/mem/immediate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CMP BH, AL </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29742" y="3521598"/>
            <a:ext cx="7153154" cy="1532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09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195" y="231494"/>
            <a:ext cx="11168605" cy="6516547"/>
          </a:xfrm>
        </p:spPr>
        <p:txBody>
          <a:bodyPr>
            <a:normAutofit fontScale="92500" lnSpcReduction="20000"/>
          </a:bodyPr>
          <a:lstStyle/>
          <a:p>
            <a:pPr marL="0" indent="0">
              <a:buNone/>
            </a:pPr>
            <a:r>
              <a:rPr lang="en-US" b="1" dirty="0" smtClean="0">
                <a:latin typeface="Times New Roman" pitchFamily="18" charset="0"/>
                <a:cs typeface="Times New Roman" pitchFamily="18" charset="0"/>
              </a:rPr>
              <a:t>3</a:t>
            </a:r>
            <a:r>
              <a:rPr lang="en-US" b="1" dirty="0">
                <a:latin typeface="Times New Roman" pitchFamily="18" charset="0"/>
                <a:cs typeface="Times New Roman" pitchFamily="18" charset="0"/>
              </a:rPr>
              <a:t>) Data Transfer Instructions: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reg./mem , reg./mem./immediate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LDS</a:t>
            </a:r>
            <a:r>
              <a:rPr lang="en-US" dirty="0">
                <a:latin typeface="Times New Roman" pitchFamily="18" charset="0"/>
                <a:cs typeface="Times New Roman" pitchFamily="18" charset="0"/>
              </a:rPr>
              <a:t>: Load data segment register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LEA</a:t>
            </a:r>
            <a:r>
              <a:rPr lang="en-US" dirty="0">
                <a:latin typeface="Times New Roman" pitchFamily="18" charset="0"/>
                <a:cs typeface="Times New Roman" pitchFamily="18" charset="0"/>
              </a:rPr>
              <a:t>: load effective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LES</a:t>
            </a:r>
            <a:r>
              <a:rPr lang="en-US" dirty="0">
                <a:latin typeface="Times New Roman" pitchFamily="18" charset="0"/>
                <a:cs typeface="Times New Roman" pitchFamily="18" charset="0"/>
              </a:rPr>
              <a:t>: Load extra segment register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LSS</a:t>
            </a:r>
            <a:r>
              <a:rPr lang="en-US" dirty="0">
                <a:latin typeface="Times New Roman" pitchFamily="18" charset="0"/>
                <a:cs typeface="Times New Roman" pitchFamily="18" charset="0"/>
              </a:rPr>
              <a:t>: Load stack segment register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LEA BX, ARR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MOV BX, OFFSET </a:t>
            </a:r>
            <a:r>
              <a:rPr lang="en-US" dirty="0" smtClean="0">
                <a:latin typeface="Times New Roman" pitchFamily="18" charset="0"/>
                <a:cs typeface="Times New Roman" pitchFamily="18" charset="0"/>
              </a:rPr>
              <a:t>ARR</a:t>
            </a:r>
          </a:p>
          <a:p>
            <a:pPr marL="0" indent="0">
              <a:buNone/>
            </a:pPr>
            <a:r>
              <a:rPr lang="en-US" dirty="0" smtClean="0">
                <a:latin typeface="Times New Roman" pitchFamily="18" charset="0"/>
                <a:cs typeface="Times New Roman" pitchFamily="18" charset="0"/>
              </a:rPr>
              <a:t>          LDS </a:t>
            </a:r>
            <a:r>
              <a:rPr lang="en-US" dirty="0">
                <a:latin typeface="Times New Roman" pitchFamily="18" charset="0"/>
                <a:cs typeface="Times New Roman" pitchFamily="18" charset="0"/>
              </a:rPr>
              <a:t>BX, NUM1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Segment address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Offset address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 BX</a:t>
            </a:r>
          </a:p>
          <a:p>
            <a:r>
              <a:rPr lang="en-US" dirty="0" smtClean="0">
                <a:latin typeface="Times New Roman" pitchFamily="18" charset="0"/>
                <a:cs typeface="Times New Roman" pitchFamily="18" charset="0"/>
              </a:rPr>
              <a:t>XCHG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r>
              <a:rPr lang="en-US" dirty="0" err="1">
                <a:latin typeface="Times New Roman" pitchFamily="18" charset="0"/>
                <a:cs typeface="Times New Roman" pitchFamily="18" charset="0"/>
              </a:rPr>
              <a:t>reg</a:t>
            </a:r>
            <a:r>
              <a:rPr lang="en-US" dirty="0">
                <a:latin typeface="Times New Roman" pitchFamily="18" charset="0"/>
                <a:cs typeface="Times New Roman" pitchFamily="18" charset="0"/>
              </a:rPr>
              <a:t>/mem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XCHG AX, BX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XCHG </a:t>
            </a:r>
            <a:r>
              <a:rPr lang="en-US" dirty="0">
                <a:latin typeface="Times New Roman" pitchFamily="18" charset="0"/>
                <a:cs typeface="Times New Roman" pitchFamily="18" charset="0"/>
              </a:rPr>
              <a:t>AL, BL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XCHG </a:t>
            </a:r>
            <a:r>
              <a:rPr lang="en-US" dirty="0">
                <a:latin typeface="Times New Roman" pitchFamily="18" charset="0"/>
                <a:cs typeface="Times New Roman" pitchFamily="18" charset="0"/>
              </a:rPr>
              <a:t>CL,[BX]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AL, DX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DX: Port address, AH also in AL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 </a:t>
            </a:r>
            <a:r>
              <a:rPr lang="en-US" dirty="0">
                <a:latin typeface="Times New Roman" pitchFamily="18" charset="0"/>
                <a:cs typeface="Times New Roman" pitchFamily="18" charset="0"/>
              </a:rPr>
              <a:t>DX, AL/AH </a:t>
            </a:r>
          </a:p>
        </p:txBody>
      </p:sp>
    </p:spTree>
    <p:extLst>
      <p:ext uri="{BB962C8B-B14F-4D97-AF65-F5344CB8AC3E}">
        <p14:creationId xmlns:p14="http://schemas.microsoft.com/office/powerpoint/2010/main" val="217369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942" y="300942"/>
            <a:ext cx="11052858" cy="5876021"/>
          </a:xfrm>
        </p:spPr>
        <p:txBody>
          <a:bodyPr>
            <a:normAutofit lnSpcReduction="10000"/>
          </a:bodyPr>
          <a:lstStyle/>
          <a:p>
            <a:pPr marL="0" indent="0">
              <a:buNone/>
            </a:pPr>
            <a:r>
              <a:rPr lang="en-US" b="1" dirty="0" smtClean="0">
                <a:latin typeface="Times New Roman" pitchFamily="18" charset="0"/>
                <a:cs typeface="Times New Roman" pitchFamily="18" charset="0"/>
              </a:rPr>
              <a:t>4</a:t>
            </a:r>
            <a:r>
              <a:rPr lang="en-US" b="1" dirty="0">
                <a:latin typeface="Times New Roman" pitchFamily="18" charset="0"/>
                <a:cs typeface="Times New Roman" pitchFamily="18" charset="0"/>
              </a:rPr>
              <a:t>) Flag Operation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CLC: Clear carry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CLD</a:t>
            </a:r>
            <a:r>
              <a:rPr lang="en-US" dirty="0">
                <a:latin typeface="Times New Roman" pitchFamily="18" charset="0"/>
                <a:cs typeface="Times New Roman" pitchFamily="18" charset="0"/>
              </a:rPr>
              <a:t>: Clear direction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CLI</a:t>
            </a:r>
            <a:r>
              <a:rPr lang="en-US" dirty="0">
                <a:latin typeface="Times New Roman" pitchFamily="18" charset="0"/>
                <a:cs typeface="Times New Roman" pitchFamily="18" charset="0"/>
              </a:rPr>
              <a:t>: Clear interrupt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STC</a:t>
            </a:r>
            <a:r>
              <a:rPr lang="en-US" dirty="0">
                <a:latin typeface="Times New Roman" pitchFamily="18" charset="0"/>
                <a:cs typeface="Times New Roman" pitchFamily="18" charset="0"/>
              </a:rPr>
              <a:t>: Set Carry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STD</a:t>
            </a:r>
            <a:r>
              <a:rPr lang="en-US" dirty="0">
                <a:latin typeface="Times New Roman" pitchFamily="18" charset="0"/>
                <a:cs typeface="Times New Roman" pitchFamily="18" charset="0"/>
              </a:rPr>
              <a:t>: Set direction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STI</a:t>
            </a:r>
            <a:r>
              <a:rPr lang="en-US" dirty="0">
                <a:latin typeface="Times New Roman" pitchFamily="18" charset="0"/>
                <a:cs typeface="Times New Roman" pitchFamily="18" charset="0"/>
              </a:rPr>
              <a:t>: Set Interrupt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CMC</a:t>
            </a:r>
            <a:r>
              <a:rPr lang="en-US" dirty="0">
                <a:latin typeface="Times New Roman" pitchFamily="18" charset="0"/>
                <a:cs typeface="Times New Roman" pitchFamily="18" charset="0"/>
              </a:rPr>
              <a:t>: Complement Carry flag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LAHF</a:t>
            </a:r>
            <a:r>
              <a:rPr lang="en-US" dirty="0">
                <a:latin typeface="Times New Roman" pitchFamily="18" charset="0"/>
                <a:cs typeface="Times New Roman" pitchFamily="18" charset="0"/>
              </a:rPr>
              <a:t>: Load AH from flags (lower byte)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SAHF</a:t>
            </a:r>
            <a:r>
              <a:rPr lang="en-US" dirty="0">
                <a:latin typeface="Times New Roman" pitchFamily="18" charset="0"/>
                <a:cs typeface="Times New Roman" pitchFamily="18" charset="0"/>
              </a:rPr>
              <a:t>: Store AH to flags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PUSHF</a:t>
            </a:r>
            <a:r>
              <a:rPr lang="en-US" dirty="0">
                <a:latin typeface="Times New Roman" pitchFamily="18" charset="0"/>
                <a:cs typeface="Times New Roman" pitchFamily="18" charset="0"/>
              </a:rPr>
              <a:t>: Push flags into stack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POPF</a:t>
            </a:r>
            <a:r>
              <a:rPr lang="en-US" dirty="0">
                <a:latin typeface="Times New Roman" pitchFamily="18" charset="0"/>
                <a:cs typeface="Times New Roman" pitchFamily="18" charset="0"/>
              </a:rPr>
              <a:t>: Pop flags off stack </a:t>
            </a:r>
          </a:p>
        </p:txBody>
      </p:sp>
    </p:spTree>
    <p:extLst>
      <p:ext uri="{BB962C8B-B14F-4D97-AF65-F5344CB8AC3E}">
        <p14:creationId xmlns:p14="http://schemas.microsoft.com/office/powerpoint/2010/main" val="2966501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413" y="439838"/>
            <a:ext cx="10902387" cy="5737125"/>
          </a:xfrm>
        </p:spPr>
        <p:txBody>
          <a:bodyPr>
            <a:normAutofit/>
          </a:bodyPr>
          <a:lstStyle/>
          <a:p>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5) STACK Operations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PUSH reg16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POP </a:t>
            </a:r>
            <a:r>
              <a:rPr lang="en-US" dirty="0">
                <a:latin typeface="Times New Roman" pitchFamily="18" charset="0"/>
                <a:cs typeface="Times New Roman" pitchFamily="18" charset="0"/>
              </a:rPr>
              <a:t>reg16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6) Looping instruction (CX is automatically used as a counter)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LOOP</a:t>
            </a:r>
            <a:r>
              <a:rPr lang="en-US" dirty="0">
                <a:latin typeface="Times New Roman" pitchFamily="18" charset="0"/>
                <a:cs typeface="Times New Roman" pitchFamily="18" charset="0"/>
              </a:rPr>
              <a:t>: loop until complete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LOOPE</a:t>
            </a:r>
            <a:r>
              <a:rPr lang="en-US" dirty="0">
                <a:latin typeface="Times New Roman" pitchFamily="18" charset="0"/>
                <a:cs typeface="Times New Roman" pitchFamily="18" charset="0"/>
              </a:rPr>
              <a:t>: Loop while equal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LOOPNE: loop while not equal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LOOPZ</a:t>
            </a:r>
            <a:r>
              <a:rPr lang="en-US" dirty="0">
                <a:latin typeface="Times New Roman" pitchFamily="18" charset="0"/>
                <a:cs typeface="Times New Roman" pitchFamily="18" charset="0"/>
              </a:rPr>
              <a:t>: loop while zero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LOOPNZ</a:t>
            </a:r>
            <a:r>
              <a:rPr lang="en-US" dirty="0">
                <a:latin typeface="Times New Roman" pitchFamily="18" charset="0"/>
                <a:cs typeface="Times New Roman" pitchFamily="18" charset="0"/>
              </a:rPr>
              <a:t>: loop while not zero </a:t>
            </a:r>
          </a:p>
        </p:txBody>
      </p:sp>
    </p:spTree>
    <p:extLst>
      <p:ext uri="{BB962C8B-B14F-4D97-AF65-F5344CB8AC3E}">
        <p14:creationId xmlns:p14="http://schemas.microsoft.com/office/powerpoint/2010/main" val="166594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344" y="381964"/>
            <a:ext cx="11516810" cy="1308723"/>
          </a:xfrm>
        </p:spPr>
        <p:txBody>
          <a:bodyPr>
            <a:normAutofit/>
          </a:bodyPr>
          <a:lstStyle/>
          <a:p>
            <a:r>
              <a:rPr lang="en-US" b="1" dirty="0">
                <a:latin typeface="Times New Roman" pitchFamily="18" charset="0"/>
                <a:cs typeface="Times New Roman" pitchFamily="18" charset="0"/>
              </a:rPr>
              <a:t>7) Branching instruction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a) Conditional </a:t>
            </a:r>
            <a:endParaRPr lang="en-US" dirty="0">
              <a:latin typeface="Times New Roman" pitchFamily="18" charset="0"/>
              <a:cs typeface="Times New Roman" pitchFamily="18" charset="0"/>
            </a:endParaRPr>
          </a:p>
        </p:txBody>
      </p:sp>
      <p:sp>
        <p:nvSpPr>
          <p:cNvPr id="5" name="Content Placeholder 4"/>
          <p:cNvSpPr>
            <a:spLocks noGrp="1"/>
          </p:cNvSpPr>
          <p:nvPr>
            <p:ph sz="half" idx="1"/>
          </p:nvPr>
        </p:nvSpPr>
        <p:spPr>
          <a:xfrm>
            <a:off x="527836" y="1880903"/>
            <a:ext cx="5674950" cy="4296059"/>
          </a:xfrm>
        </p:spPr>
        <p:txBody>
          <a:bodyPr>
            <a:normAutofit fontScale="85000" lnSpcReduction="20000"/>
          </a:bodyPr>
          <a:lstStyle/>
          <a:p>
            <a:r>
              <a:rPr lang="en-US" dirty="0" smtClean="0">
                <a:latin typeface="Times New Roman" pitchFamily="18" charset="0"/>
                <a:cs typeface="Times New Roman" pitchFamily="18" charset="0"/>
              </a:rPr>
              <a:t>JA</a:t>
            </a:r>
            <a:r>
              <a:rPr lang="en-US" dirty="0">
                <a:latin typeface="Times New Roman" pitchFamily="18" charset="0"/>
                <a:cs typeface="Times New Roman" pitchFamily="18" charset="0"/>
              </a:rPr>
              <a:t>: Jump if Above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JAE</a:t>
            </a:r>
            <a:r>
              <a:rPr lang="en-US" dirty="0">
                <a:latin typeface="Times New Roman" pitchFamily="18" charset="0"/>
                <a:cs typeface="Times New Roman" pitchFamily="18" charset="0"/>
              </a:rPr>
              <a:t>: Jump if above/equal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JB</a:t>
            </a:r>
            <a:r>
              <a:rPr lang="en-US" dirty="0">
                <a:latin typeface="Times New Roman" pitchFamily="18" charset="0"/>
                <a:cs typeface="Times New Roman" pitchFamily="18" charset="0"/>
              </a:rPr>
              <a:t>: Jump if below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JBE</a:t>
            </a:r>
            <a:r>
              <a:rPr lang="en-US" dirty="0">
                <a:latin typeface="Times New Roman" pitchFamily="18" charset="0"/>
                <a:cs typeface="Times New Roman" pitchFamily="18" charset="0"/>
              </a:rPr>
              <a:t>: Jump if below/equal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JC</a:t>
            </a:r>
            <a:r>
              <a:rPr lang="en-US" dirty="0">
                <a:latin typeface="Times New Roman" pitchFamily="18" charset="0"/>
                <a:cs typeface="Times New Roman" pitchFamily="18" charset="0"/>
              </a:rPr>
              <a:t>: Jump if carry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JNC</a:t>
            </a:r>
            <a:r>
              <a:rPr lang="en-US" dirty="0">
                <a:latin typeface="Times New Roman" pitchFamily="18" charset="0"/>
                <a:cs typeface="Times New Roman" pitchFamily="18" charset="0"/>
              </a:rPr>
              <a:t>: Jump if no carry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JE</a:t>
            </a:r>
            <a:r>
              <a:rPr lang="en-US" dirty="0">
                <a:latin typeface="Times New Roman" pitchFamily="18" charset="0"/>
                <a:cs typeface="Times New Roman" pitchFamily="18" charset="0"/>
              </a:rPr>
              <a:t>: Jump if equal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JNE</a:t>
            </a:r>
            <a:r>
              <a:rPr lang="en-US" dirty="0">
                <a:latin typeface="Times New Roman" pitchFamily="18" charset="0"/>
                <a:cs typeface="Times New Roman" pitchFamily="18" charset="0"/>
              </a:rPr>
              <a:t>: Jump if no equal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JZ</a:t>
            </a:r>
            <a:r>
              <a:rPr lang="en-US" dirty="0">
                <a:latin typeface="Times New Roman" pitchFamily="18" charset="0"/>
                <a:cs typeface="Times New Roman" pitchFamily="18" charset="0"/>
              </a:rPr>
              <a:t>: Jump if zero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JNZ</a:t>
            </a:r>
            <a:r>
              <a:rPr lang="en-US" dirty="0">
                <a:latin typeface="Times New Roman" pitchFamily="18" charset="0"/>
                <a:cs typeface="Times New Roman" pitchFamily="18" charset="0"/>
              </a:rPr>
              <a:t>: Jump if no zero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JG</a:t>
            </a:r>
            <a:r>
              <a:rPr lang="en-US" dirty="0">
                <a:latin typeface="Times New Roman" pitchFamily="18" charset="0"/>
                <a:cs typeface="Times New Roman" pitchFamily="18" charset="0"/>
              </a:rPr>
              <a:t>: Jump if </a:t>
            </a:r>
            <a:r>
              <a:rPr lang="en-US" dirty="0" smtClean="0">
                <a:latin typeface="Times New Roman" pitchFamily="18" charset="0"/>
                <a:cs typeface="Times New Roman" pitchFamily="18" charset="0"/>
              </a:rPr>
              <a:t>greater</a:t>
            </a:r>
            <a:endParaRPr lang="en-US" dirty="0">
              <a:latin typeface="Times New Roman" pitchFamily="18" charset="0"/>
              <a:cs typeface="Times New Roman" pitchFamily="18" charset="0"/>
            </a:endParaRPr>
          </a:p>
        </p:txBody>
      </p:sp>
      <p:sp>
        <p:nvSpPr>
          <p:cNvPr id="6" name="Content Placeholder 5"/>
          <p:cNvSpPr>
            <a:spLocks noGrp="1"/>
          </p:cNvSpPr>
          <p:nvPr>
            <p:ph sz="half" idx="2"/>
          </p:nvPr>
        </p:nvSpPr>
        <p:spPr>
          <a:xfrm>
            <a:off x="5861836" y="1880903"/>
            <a:ext cx="5674950" cy="4296059"/>
          </a:xfrm>
        </p:spPr>
        <p:txBody>
          <a:bodyPr>
            <a:normAutofit fontScale="85000" lnSpcReduction="20000"/>
          </a:bodyPr>
          <a:lstStyle/>
          <a:p>
            <a:r>
              <a:rPr lang="en-US" dirty="0">
                <a:latin typeface="Times New Roman" pitchFamily="18" charset="0"/>
                <a:cs typeface="Times New Roman" pitchFamily="18" charset="0"/>
              </a:rPr>
              <a:t>JNG: Jump if no greater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JL</a:t>
            </a:r>
            <a:r>
              <a:rPr lang="en-US" dirty="0">
                <a:latin typeface="Times New Roman" pitchFamily="18" charset="0"/>
                <a:cs typeface="Times New Roman" pitchFamily="18" charset="0"/>
              </a:rPr>
              <a:t>: Jump if less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JNL</a:t>
            </a:r>
            <a:r>
              <a:rPr lang="en-US" dirty="0">
                <a:latin typeface="Times New Roman" pitchFamily="18" charset="0"/>
                <a:cs typeface="Times New Roman" pitchFamily="18" charset="0"/>
              </a:rPr>
              <a:t>: Jump if no less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JO</a:t>
            </a:r>
            <a:r>
              <a:rPr lang="en-US" dirty="0">
                <a:latin typeface="Times New Roman" pitchFamily="18" charset="0"/>
                <a:cs typeface="Times New Roman" pitchFamily="18" charset="0"/>
              </a:rPr>
              <a:t>: jump if overflow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JS</a:t>
            </a:r>
            <a:r>
              <a:rPr lang="en-US" dirty="0">
                <a:latin typeface="Times New Roman" pitchFamily="18" charset="0"/>
                <a:cs typeface="Times New Roman" pitchFamily="18" charset="0"/>
              </a:rPr>
              <a:t>: Jump if sign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JNS</a:t>
            </a:r>
            <a:r>
              <a:rPr lang="en-US" dirty="0">
                <a:latin typeface="Times New Roman" pitchFamily="18" charset="0"/>
                <a:cs typeface="Times New Roman" pitchFamily="18" charset="0"/>
              </a:rPr>
              <a:t>: Jump if no sign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JP</a:t>
            </a:r>
            <a:r>
              <a:rPr lang="en-US" dirty="0">
                <a:latin typeface="Times New Roman" pitchFamily="18" charset="0"/>
                <a:cs typeface="Times New Roman" pitchFamily="18" charset="0"/>
              </a:rPr>
              <a:t>: jump if plus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JPE</a:t>
            </a:r>
            <a:r>
              <a:rPr lang="en-US" dirty="0">
                <a:latin typeface="Times New Roman" pitchFamily="18" charset="0"/>
                <a:cs typeface="Times New Roman" pitchFamily="18" charset="0"/>
              </a:rPr>
              <a:t>: Jump if parity even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JNP</a:t>
            </a:r>
            <a:r>
              <a:rPr lang="en-US" dirty="0">
                <a:latin typeface="Times New Roman" pitchFamily="18" charset="0"/>
                <a:cs typeface="Times New Roman" pitchFamily="18" charset="0"/>
              </a:rPr>
              <a:t>: Jump if no parity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JPO</a:t>
            </a:r>
            <a:r>
              <a:rPr lang="en-US" dirty="0">
                <a:latin typeface="Times New Roman" pitchFamily="18" charset="0"/>
                <a:cs typeface="Times New Roman" pitchFamily="18" charset="0"/>
              </a:rPr>
              <a:t>: Jump if parity odd</a:t>
            </a:r>
          </a:p>
        </p:txBody>
      </p:sp>
    </p:spTree>
    <p:extLst>
      <p:ext uri="{BB962C8B-B14F-4D97-AF65-F5344CB8AC3E}">
        <p14:creationId xmlns:p14="http://schemas.microsoft.com/office/powerpoint/2010/main" val="218918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16689" y="474562"/>
            <a:ext cx="10937111" cy="5702401"/>
          </a:xfrm>
        </p:spPr>
        <p:txBody>
          <a:bodyPr/>
          <a:lstStyle/>
          <a:p>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b) Unconditional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CALL: call a procedure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a:t>
            </a:r>
            <a:r>
              <a:rPr lang="en-US" dirty="0">
                <a:latin typeface="Times New Roman" pitchFamily="18" charset="0"/>
                <a:cs typeface="Times New Roman" pitchFamily="18" charset="0"/>
              </a:rPr>
              <a:t>: Return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INT</a:t>
            </a:r>
            <a:r>
              <a:rPr lang="en-US" dirty="0">
                <a:latin typeface="Times New Roman" pitchFamily="18" charset="0"/>
                <a:cs typeface="Times New Roman" pitchFamily="18" charset="0"/>
              </a:rPr>
              <a:t>: Interrupt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IRET</a:t>
            </a:r>
            <a:r>
              <a:rPr lang="en-US" dirty="0">
                <a:latin typeface="Times New Roman" pitchFamily="18" charset="0"/>
                <a:cs typeface="Times New Roman" pitchFamily="18" charset="0"/>
              </a:rPr>
              <a:t>: interrupt return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JMP</a:t>
            </a:r>
            <a:r>
              <a:rPr lang="en-US" dirty="0">
                <a:latin typeface="Times New Roman" pitchFamily="18" charset="0"/>
                <a:cs typeface="Times New Roman" pitchFamily="18" charset="0"/>
              </a:rPr>
              <a:t>: Unconditional Jump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RETN/RETF</a:t>
            </a:r>
            <a:r>
              <a:rPr lang="en-US" dirty="0">
                <a:latin typeface="Times New Roman" pitchFamily="18" charset="0"/>
                <a:cs typeface="Times New Roman" pitchFamily="18" charset="0"/>
              </a:rPr>
              <a:t>: Return near/Far</a:t>
            </a:r>
          </a:p>
        </p:txBody>
      </p:sp>
    </p:spTree>
    <p:extLst>
      <p:ext uri="{BB962C8B-B14F-4D97-AF65-F5344CB8AC3E}">
        <p14:creationId xmlns:p14="http://schemas.microsoft.com/office/powerpoint/2010/main" val="2727609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539" y="439838"/>
            <a:ext cx="10960261" cy="5737125"/>
          </a:xfrm>
        </p:spPr>
        <p:txBody>
          <a:bodyPr>
            <a:normAutofit/>
          </a:bodyPr>
          <a:lstStyle/>
          <a:p>
            <a:pPr marL="0" indent="0">
              <a:buNone/>
            </a:pPr>
            <a:r>
              <a:rPr lang="en-US" sz="2400" b="1" dirty="0" smtClean="0">
                <a:latin typeface="Times New Roman" pitchFamily="18" charset="0"/>
                <a:cs typeface="Times New Roman" pitchFamily="18" charset="0"/>
              </a:rPr>
              <a:t>8</a:t>
            </a:r>
            <a:r>
              <a:rPr lang="en-US" sz="2400" b="1" dirty="0">
                <a:latin typeface="Times New Roman" pitchFamily="18" charset="0"/>
                <a:cs typeface="Times New Roman" pitchFamily="18" charset="0"/>
              </a:rPr>
              <a:t>) Type conversion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CBW: Convert byte to </a:t>
            </a:r>
            <a:r>
              <a:rPr lang="en-US" sz="2400" dirty="0" smtClean="0">
                <a:latin typeface="Times New Roman" pitchFamily="18" charset="0"/>
                <a:cs typeface="Times New Roman" pitchFamily="18" charset="0"/>
              </a:rPr>
              <a:t>word</a:t>
            </a:r>
          </a:p>
          <a:p>
            <a:r>
              <a:rPr lang="en-US" sz="2400" dirty="0" smtClean="0">
                <a:latin typeface="Times New Roman" pitchFamily="18" charset="0"/>
                <a:cs typeface="Times New Roman" pitchFamily="18" charset="0"/>
              </a:rPr>
              <a:t>CWD</a:t>
            </a:r>
            <a:r>
              <a:rPr lang="en-US" sz="2400" dirty="0">
                <a:latin typeface="Times New Roman" pitchFamily="18" charset="0"/>
                <a:cs typeface="Times New Roman" pitchFamily="18" charset="0"/>
              </a:rPr>
              <a:t>: Convert word to double </a:t>
            </a:r>
            <a:r>
              <a:rPr lang="en-US" sz="2400" dirty="0" smtClean="0">
                <a:latin typeface="Times New Roman" pitchFamily="18" charset="0"/>
                <a:cs typeface="Times New Roman" pitchFamily="18" charset="0"/>
              </a:rPr>
              <a:t>word</a:t>
            </a:r>
            <a:endParaRPr lang="en-US" sz="2400"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9</a:t>
            </a:r>
            <a:r>
              <a:rPr lang="en-US" sz="2400" b="1" dirty="0">
                <a:latin typeface="Times New Roman" pitchFamily="18" charset="0"/>
                <a:cs typeface="Times New Roman" pitchFamily="18" charset="0"/>
              </a:rPr>
              <a:t>) String instructions </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a) MOVS/ MOVSB/MOVSW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Move string </a:t>
            </a:r>
          </a:p>
          <a:p>
            <a:r>
              <a:rPr lang="fr-FR" sz="2400" dirty="0">
                <a:latin typeface="Times New Roman" pitchFamily="18" charset="0"/>
                <a:cs typeface="Times New Roman" pitchFamily="18" charset="0"/>
              </a:rPr>
              <a:t>DS: SI source </a:t>
            </a:r>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DS</a:t>
            </a:r>
            <a:r>
              <a:rPr lang="fr-FR" sz="2400" dirty="0">
                <a:latin typeface="Times New Roman" pitchFamily="18" charset="0"/>
                <a:cs typeface="Times New Roman" pitchFamily="18" charset="0"/>
              </a:rPr>
              <a:t>: DI </a:t>
            </a:r>
            <a:r>
              <a:rPr lang="fr-FR" sz="2400" dirty="0" smtClean="0">
                <a:latin typeface="Times New Roman" pitchFamily="18" charset="0"/>
                <a:cs typeface="Times New Roman" pitchFamily="18" charset="0"/>
              </a:rPr>
              <a:t>destination</a:t>
            </a:r>
          </a:p>
          <a:p>
            <a:r>
              <a:rPr lang="fr-FR" sz="2400" dirty="0" smtClean="0">
                <a:latin typeface="Times New Roman" pitchFamily="18" charset="0"/>
                <a:cs typeface="Times New Roman" pitchFamily="18" charset="0"/>
              </a:rPr>
              <a:t>CX</a:t>
            </a:r>
            <a:r>
              <a:rPr lang="fr-FR" sz="2400" dirty="0">
                <a:latin typeface="Times New Roman" pitchFamily="18" charset="0"/>
                <a:cs typeface="Times New Roman" pitchFamily="18" charset="0"/>
              </a:rPr>
              <a:t>: String </a:t>
            </a:r>
            <a:r>
              <a:rPr lang="fr-FR" sz="2400" dirty="0" err="1">
                <a:latin typeface="Times New Roman" pitchFamily="18" charset="0"/>
                <a:cs typeface="Times New Roman" pitchFamily="18" charset="0"/>
              </a:rPr>
              <a:t>length</a:t>
            </a:r>
            <a:r>
              <a:rPr lang="fr-FR"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b) CMPS/ CMPSB/CMPW ; Compare string </a:t>
            </a:r>
          </a:p>
          <a:p>
            <a:pPr marL="0" indent="0">
              <a:buNone/>
            </a:pPr>
            <a:r>
              <a:rPr lang="en-US" sz="2400" dirty="0">
                <a:latin typeface="Times New Roman" pitchFamily="18" charset="0"/>
                <a:cs typeface="Times New Roman" pitchFamily="18" charset="0"/>
              </a:rPr>
              <a:t>c) LODS /LODSB/LODW ; Load string </a:t>
            </a:r>
          </a:p>
          <a:p>
            <a:pPr marL="0" indent="0">
              <a:buNone/>
            </a:pPr>
            <a:r>
              <a:rPr lang="en-US" sz="2400" dirty="0">
                <a:latin typeface="Times New Roman" pitchFamily="18" charset="0"/>
                <a:cs typeface="Times New Roman" pitchFamily="18" charset="0"/>
              </a:rPr>
              <a:t>d) REP ; Repeat string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83328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787" y="378789"/>
            <a:ext cx="11349942" cy="5964138"/>
          </a:xfrm>
        </p:spPr>
        <p:txBody>
          <a:bodyPr>
            <a:normAutofit fontScale="92500"/>
          </a:bodyPr>
          <a:lstStyle/>
          <a:p>
            <a:r>
              <a:rPr lang="en-US" sz="3200" b="1" dirty="0">
                <a:latin typeface="Times New Roman" pitchFamily="18" charset="0"/>
                <a:cs typeface="Times New Roman" pitchFamily="18" charset="0"/>
              </a:rPr>
              <a:t>Operators in 8086 </a:t>
            </a:r>
            <a:endParaRPr lang="en-US" sz="3200" dirty="0">
              <a:latin typeface="Times New Roman" pitchFamily="18" charset="0"/>
              <a:cs typeface="Times New Roman" pitchFamily="18" charset="0"/>
            </a:endParaRPr>
          </a:p>
          <a:p>
            <a:r>
              <a:rPr lang="en-US" dirty="0" smtClean="0">
                <a:latin typeface="Times New Roman" pitchFamily="18" charset="0"/>
                <a:cs typeface="Times New Roman" pitchFamily="18" charset="0"/>
              </a:rPr>
              <a:t>Operator </a:t>
            </a:r>
            <a:r>
              <a:rPr lang="en-US" dirty="0">
                <a:latin typeface="Times New Roman" pitchFamily="18" charset="0"/>
                <a:cs typeface="Times New Roman" pitchFamily="18" charset="0"/>
              </a:rPr>
              <a:t>can be applied in the operand which uses the immediate data/address. </a:t>
            </a:r>
          </a:p>
          <a:p>
            <a:r>
              <a:rPr lang="en-US" dirty="0" smtClean="0">
                <a:latin typeface="Times New Roman" pitchFamily="18" charset="0"/>
                <a:cs typeface="Times New Roman" pitchFamily="18" charset="0"/>
              </a:rPr>
              <a:t>Being </a:t>
            </a:r>
            <a:r>
              <a:rPr lang="en-US" dirty="0">
                <a:latin typeface="Times New Roman" pitchFamily="18" charset="0"/>
                <a:cs typeface="Times New Roman" pitchFamily="18" charset="0"/>
              </a:rPr>
              <a:t>active during assembling and no machine language code is generated. </a:t>
            </a:r>
          </a:p>
          <a:p>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types of operators are: </a:t>
            </a:r>
          </a:p>
          <a:p>
            <a:pPr marL="0" indent="0">
              <a:buNone/>
            </a:pP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Arithmetic</a:t>
            </a:r>
            <a:r>
              <a:rPr lang="en-US" dirty="0">
                <a:latin typeface="Times New Roman" pitchFamily="18" charset="0"/>
                <a:cs typeface="Times New Roman" pitchFamily="18" charset="0"/>
              </a:rPr>
              <a:t>: + , - , * , / </a:t>
            </a:r>
          </a:p>
          <a:p>
            <a:pPr marL="0" indent="0">
              <a:buNone/>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Logical </a:t>
            </a:r>
            <a:r>
              <a:rPr lang="en-US" dirty="0">
                <a:latin typeface="Times New Roman" pitchFamily="18" charset="0"/>
                <a:cs typeface="Times New Roman" pitchFamily="18" charset="0"/>
              </a:rPr>
              <a:t>: AND, OR, XOR, NOT </a:t>
            </a:r>
          </a:p>
          <a:p>
            <a:pPr marL="0" indent="0">
              <a:buNone/>
            </a:pPr>
            <a:r>
              <a:rPr lang="en-US" dirty="0" smtClean="0">
                <a:latin typeface="Times New Roman" pitchFamily="18" charset="0"/>
                <a:cs typeface="Times New Roman" pitchFamily="18" charset="0"/>
              </a:rPr>
              <a:t>3) </a:t>
            </a:r>
            <a:r>
              <a:rPr lang="en-US" b="1" dirty="0">
                <a:latin typeface="Times New Roman" pitchFamily="18" charset="0"/>
                <a:cs typeface="Times New Roman" pitchFamily="18" charset="0"/>
              </a:rPr>
              <a:t>SHL and SHR</a:t>
            </a:r>
            <a:r>
              <a:rPr lang="en-US" dirty="0">
                <a:latin typeface="Times New Roman" pitchFamily="18" charset="0"/>
                <a:cs typeface="Times New Roman" pitchFamily="18" charset="0"/>
              </a:rPr>
              <a:t>: Shift during assembly </a:t>
            </a:r>
          </a:p>
          <a:p>
            <a:pPr marL="0" indent="0">
              <a:buNone/>
            </a:pPr>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index </a:t>
            </a:r>
          </a:p>
          <a:p>
            <a:pPr marL="0" indent="0">
              <a:buNone/>
            </a:pPr>
            <a:r>
              <a:rPr lang="en-US" dirty="0">
                <a:latin typeface="Times New Roman" pitchFamily="18" charset="0"/>
                <a:cs typeface="Times New Roman" pitchFamily="18" charset="0"/>
              </a:rPr>
              <a:t>5) </a:t>
            </a:r>
            <a:r>
              <a:rPr lang="en-US" b="1" dirty="0">
                <a:latin typeface="Times New Roman" pitchFamily="18" charset="0"/>
                <a:cs typeface="Times New Roman" pitchFamily="18" charset="0"/>
              </a:rPr>
              <a:t>HIGH</a:t>
            </a:r>
            <a:r>
              <a:rPr lang="en-US" dirty="0">
                <a:latin typeface="Times New Roman" pitchFamily="18" charset="0"/>
                <a:cs typeface="Times New Roman" pitchFamily="18" charset="0"/>
              </a:rPr>
              <a:t>: returns higher byte of an expression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6) </a:t>
            </a:r>
            <a:r>
              <a:rPr lang="en-US" b="1" dirty="0">
                <a:latin typeface="Times New Roman" pitchFamily="18" charset="0"/>
                <a:cs typeface="Times New Roman" pitchFamily="18" charset="0"/>
              </a:rPr>
              <a:t>LOW</a:t>
            </a:r>
            <a:r>
              <a:rPr lang="en-US" dirty="0">
                <a:latin typeface="Times New Roman" pitchFamily="18" charset="0"/>
                <a:cs typeface="Times New Roman" pitchFamily="18" charset="0"/>
              </a:rPr>
              <a:t>: returns lower byte of an expression. </a:t>
            </a:r>
          </a:p>
          <a:p>
            <a:r>
              <a:rPr lang="pt-BR" dirty="0">
                <a:latin typeface="Times New Roman" pitchFamily="18" charset="0"/>
                <a:cs typeface="Times New Roman" pitchFamily="18" charset="0"/>
              </a:rPr>
              <a:t>E.g. NUM EQU 1374 H </a:t>
            </a:r>
          </a:p>
          <a:p>
            <a:pPr marL="0" indent="0">
              <a:buNone/>
            </a:pPr>
            <a:r>
              <a:rPr lang="pt-BR" dirty="0">
                <a:latin typeface="Times New Roman" pitchFamily="18" charset="0"/>
                <a:cs typeface="Times New Roman" pitchFamily="18" charset="0"/>
              </a:rPr>
              <a:t>          MOV AL HIGH Num		 ; ( [AL] 13 ) </a:t>
            </a: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67182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16689" y="462987"/>
            <a:ext cx="11227443" cy="5713976"/>
          </a:xfrm>
        </p:spPr>
        <p:txBody>
          <a:bodyPr>
            <a:normAutofit/>
          </a:bodyPr>
          <a:lstStyle/>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7</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OFFSET</a:t>
            </a:r>
            <a:r>
              <a:rPr lang="en-US" sz="2400" dirty="0">
                <a:latin typeface="Times New Roman" pitchFamily="18" charset="0"/>
                <a:cs typeface="Times New Roman" pitchFamily="18" charset="0"/>
              </a:rPr>
              <a:t>: returns offset address of a variable </a:t>
            </a:r>
          </a:p>
          <a:p>
            <a:pPr marL="0" indent="0">
              <a:buNone/>
            </a:pPr>
            <a:r>
              <a:rPr lang="en-US" sz="2400" dirty="0" smtClean="0">
                <a:latin typeface="Times New Roman" pitchFamily="18" charset="0"/>
                <a:cs typeface="Times New Roman" pitchFamily="18" charset="0"/>
              </a:rPr>
              <a:t>8</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SEG</a:t>
            </a:r>
            <a:r>
              <a:rPr lang="en-US" sz="2400" dirty="0">
                <a:latin typeface="Times New Roman" pitchFamily="18" charset="0"/>
                <a:cs typeface="Times New Roman" pitchFamily="18" charset="0"/>
              </a:rPr>
              <a:t>: returns segment address of a variable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PTR</a:t>
            </a:r>
            <a:r>
              <a:rPr lang="en-US" sz="2400" dirty="0">
                <a:latin typeface="Times New Roman" pitchFamily="18" charset="0"/>
                <a:cs typeface="Times New Roman" pitchFamily="18" charset="0"/>
              </a:rPr>
              <a:t>: used with type specifications </a:t>
            </a:r>
          </a:p>
          <a:p>
            <a:r>
              <a:rPr lang="en-US" sz="2400" dirty="0">
                <a:latin typeface="Times New Roman" pitchFamily="18" charset="0"/>
                <a:cs typeface="Times New Roman" pitchFamily="18" charset="0"/>
              </a:rPr>
              <a:t>BYTE, WORD, RWORD, DWORD, QWORD E.g. INC BYTE PTR [BX]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10) Segment override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MOV AH, ES: [BX] </a:t>
            </a:r>
          </a:p>
        </p:txBody>
      </p:sp>
    </p:spTree>
    <p:extLst>
      <p:ext uri="{BB962C8B-B14F-4D97-AF65-F5344CB8AC3E}">
        <p14:creationId xmlns:p14="http://schemas.microsoft.com/office/powerpoint/2010/main" val="2660814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2"/>
          </p:nvPr>
        </p:nvSpPr>
        <p:spPr>
          <a:xfrm>
            <a:off x="717631" y="578733"/>
            <a:ext cx="10636170" cy="5598229"/>
          </a:xfrm>
        </p:spPr>
        <p:txBody>
          <a:bodyPr>
            <a:normAutofit/>
          </a:bodyPr>
          <a:lstStyle/>
          <a:p>
            <a:pPr marL="0" indent="0">
              <a:buNone/>
            </a:pPr>
            <a:r>
              <a:rPr lang="en-US" sz="2400" dirty="0">
                <a:latin typeface="Times New Roman" pitchFamily="18" charset="0"/>
                <a:cs typeface="Times New Roman" pitchFamily="18" charset="0"/>
              </a:rPr>
              <a:t>11) </a:t>
            </a:r>
            <a:r>
              <a:rPr lang="en-US" sz="2400" b="1" dirty="0">
                <a:latin typeface="Times New Roman" pitchFamily="18" charset="0"/>
                <a:cs typeface="Times New Roman" pitchFamily="18" charset="0"/>
              </a:rPr>
              <a:t>LENGTH</a:t>
            </a:r>
            <a:r>
              <a:rPr lang="en-US" sz="2400" dirty="0">
                <a:latin typeface="Times New Roman" pitchFamily="18" charset="0"/>
                <a:cs typeface="Times New Roman" pitchFamily="18" charset="0"/>
              </a:rPr>
              <a:t>: returns the size of the referred variable </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12</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SIZE: </a:t>
            </a:r>
            <a:r>
              <a:rPr lang="en-US" sz="2400" dirty="0">
                <a:latin typeface="Times New Roman" pitchFamily="18" charset="0"/>
                <a:cs typeface="Times New Roman" pitchFamily="18" charset="0"/>
              </a:rPr>
              <a:t>returns length times type </a:t>
            </a:r>
          </a:p>
          <a:p>
            <a:r>
              <a:rPr lang="en-US" sz="2400" dirty="0">
                <a:latin typeface="Times New Roman" pitchFamily="18" charset="0"/>
                <a:cs typeface="Times New Roman" pitchFamily="18" charset="0"/>
              </a:rPr>
              <a:t>E.g.: BYTE VAR DB?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WTABLE </a:t>
            </a:r>
            <a:r>
              <a:rPr lang="en-US" sz="2400" dirty="0">
                <a:latin typeface="Times New Roman" pitchFamily="18" charset="0"/>
                <a:cs typeface="Times New Roman" pitchFamily="18" charset="0"/>
              </a:rPr>
              <a:t>DW </a:t>
            </a:r>
            <a:r>
              <a:rPr lang="en-US" sz="2400" b="1" dirty="0">
                <a:latin typeface="Times New Roman" pitchFamily="18" charset="0"/>
                <a:cs typeface="Times New Roman" pitchFamily="18" charset="0"/>
              </a:rPr>
              <a:t>10 </a:t>
            </a:r>
            <a:r>
              <a:rPr lang="en-US" sz="2400" dirty="0">
                <a:latin typeface="Times New Roman" pitchFamily="18" charset="0"/>
                <a:cs typeface="Times New Roman" pitchFamily="18" charset="0"/>
              </a:rPr>
              <a:t>DUP (?)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MOV </a:t>
            </a:r>
            <a:r>
              <a:rPr lang="en-US" sz="2400" dirty="0">
                <a:latin typeface="Times New Roman" pitchFamily="18" charset="0"/>
                <a:cs typeface="Times New Roman" pitchFamily="18" charset="0"/>
              </a:rPr>
              <a:t>AX, TYPE BYTEVAR ; AX = 0001H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MOV </a:t>
            </a:r>
            <a:r>
              <a:rPr lang="en-US" sz="2400" dirty="0">
                <a:latin typeface="Times New Roman" pitchFamily="18" charset="0"/>
                <a:cs typeface="Times New Roman" pitchFamily="18" charset="0"/>
              </a:rPr>
              <a:t>AX, TYPE WTABLE ; AX = </a:t>
            </a:r>
            <a:r>
              <a:rPr lang="en-US" sz="2400" dirty="0" smtClean="0">
                <a:latin typeface="Times New Roman" pitchFamily="18" charset="0"/>
                <a:cs typeface="Times New Roman" pitchFamily="18" charset="0"/>
              </a:rPr>
              <a:t>0002H</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MOV CX, LENGTH WTABLE ; CX = 000AH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MOV </a:t>
            </a:r>
            <a:r>
              <a:rPr lang="en-US" sz="2400" dirty="0">
                <a:latin typeface="Times New Roman" pitchFamily="18" charset="0"/>
                <a:cs typeface="Times New Roman" pitchFamily="18" charset="0"/>
              </a:rPr>
              <a:t>CX, SIZE WTABLE ; CX = 0014H</a:t>
            </a:r>
          </a:p>
        </p:txBody>
      </p:sp>
    </p:spTree>
    <p:extLst>
      <p:ext uri="{BB962C8B-B14F-4D97-AF65-F5344CB8AC3E}">
        <p14:creationId xmlns:p14="http://schemas.microsoft.com/office/powerpoint/2010/main" val="202343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182"/>
            <a:ext cx="11510652" cy="1042193"/>
          </a:xfrm>
        </p:spPr>
        <p:txBody>
          <a:bodyPr/>
          <a:lstStyle/>
          <a:p>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Features of 8086 microprocessor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77421" y="996286"/>
            <a:ext cx="11750722" cy="5500047"/>
          </a:xfrm>
        </p:spPr>
        <p:txBody>
          <a:bodyPr>
            <a:normAutofit fontScale="92500" lnSpcReduction="20000"/>
          </a:bodyPr>
          <a:lstStyle/>
          <a:p>
            <a:pPr algn="just"/>
            <a:r>
              <a:rPr lang="en-US" dirty="0" smtClean="0">
                <a:latin typeface="Times New Roman" pitchFamily="18" charset="0"/>
                <a:cs typeface="Times New Roman" pitchFamily="18" charset="0"/>
              </a:rPr>
              <a:t>Intel </a:t>
            </a:r>
            <a:r>
              <a:rPr lang="en-US" dirty="0">
                <a:latin typeface="Times New Roman" pitchFamily="18" charset="0"/>
                <a:cs typeface="Times New Roman" pitchFamily="18" charset="0"/>
              </a:rPr>
              <a:t>8086 is a widely used 16 bit microprocessor.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8086 can directly address 1MB of memory. </a:t>
            </a:r>
          </a:p>
          <a:p>
            <a:pPr algn="just"/>
            <a:r>
              <a:rPr lang="en-US" dirty="0" smtClean="0">
                <a:latin typeface="Times New Roman" pitchFamily="18" charset="0"/>
                <a:cs typeface="Times New Roman" pitchFamily="18" charset="0"/>
              </a:rPr>
              <a:t>The internal architecture of the 8086 microprocessor is an example of register based microprocessor and it uses segmented memory. </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pre-fetches up to 6 instruction bytes from the memory and queues them in order to speed up the instruction execution.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has data bus of width 16 bits and address bus of width 20 bits. So it always accesses a 16 bit word to or from memory.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8086 microprocessor is divided internally into two separate units which are Bus interface unit (BIU) and the execution unit (EU).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BIU fetches instructions, reads operands and write results.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EU executes instructions that have already been fetched by BIU so that instructions fetch overlaps with execution. </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16 bit ALU in the EU maintains the MP status and control flags, manipulates general register and instruction operands.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30289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Times New Roman" pitchFamily="18" charset="0"/>
                <a:cs typeface="Times New Roman" pitchFamily="18" charset="0"/>
              </a:rPr>
              <a:t>Addressing modes in 8086: </a:t>
            </a: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Addressing modes describe types of operands and the way in which they are accessed for executing an instruction </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basic modes of addressing are register, immediate and memory which are described </a:t>
            </a:r>
            <a:r>
              <a:rPr lang="en-US" dirty="0" smtClean="0">
                <a:latin typeface="Times New Roman" pitchFamily="18" charset="0"/>
                <a:cs typeface="Times New Roman" pitchFamily="18" charset="0"/>
              </a:rPr>
              <a:t>below.</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Register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For this mode, a register may contain source operand, destination operand or both.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AH, BL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DX, CX </a:t>
            </a:r>
          </a:p>
        </p:txBody>
      </p:sp>
    </p:spTree>
    <p:extLst>
      <p:ext uri="{BB962C8B-B14F-4D97-AF65-F5344CB8AC3E}">
        <p14:creationId xmlns:p14="http://schemas.microsoft.com/office/powerpoint/2010/main" val="199028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416"/>
            <a:ext cx="10515600" cy="5781547"/>
          </a:xfrm>
        </p:spPr>
        <p:txBody>
          <a:bodyPr>
            <a:normAutofit/>
          </a:bodyPr>
          <a:lstStyle/>
          <a:p>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2) Immediate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type of addressing, immediate data is a part of instruction, and appears in the form of successive byte or bytes. This mode contains a constant value or an expression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AH, 35H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BX, 7A25H </a:t>
            </a:r>
          </a:p>
        </p:txBody>
      </p:sp>
    </p:spTree>
    <p:extLst>
      <p:ext uri="{BB962C8B-B14F-4D97-AF65-F5344CB8AC3E}">
        <p14:creationId xmlns:p14="http://schemas.microsoft.com/office/powerpoint/2010/main" val="308727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279"/>
            <a:ext cx="10515600" cy="5249684"/>
          </a:xfrm>
        </p:spPr>
        <p:txBody>
          <a:bodyPr/>
          <a:lstStyle/>
          <a:p>
            <a:pPr marL="0" indent="0">
              <a:buNone/>
            </a:pPr>
            <a:r>
              <a:rPr lang="en-US" b="1" dirty="0">
                <a:latin typeface="Times New Roman" pitchFamily="18" charset="0"/>
                <a:cs typeface="Times New Roman" pitchFamily="18" charset="0"/>
              </a:rPr>
              <a:t>3) Direct memory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type of addressing mode, a 16-bit memory address (offset) is directly specified in the instruction as a part of it. One of the operand is the direct memory and other operand is the register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E.g. ADD AX, [5000H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Note: </a:t>
            </a:r>
            <a:r>
              <a:rPr lang="en-US" dirty="0">
                <a:latin typeface="Times New Roman" pitchFamily="18" charset="0"/>
                <a:cs typeface="Times New Roman" pitchFamily="18" charset="0"/>
              </a:rPr>
              <a:t>Here data resides in a memory location in the data segment, whose effective address may be computed using 5000H as the Offset address and content of DS as segment address. The effective address, here, is </a:t>
            </a:r>
            <a:r>
              <a:rPr lang="en-US" b="1" dirty="0">
                <a:latin typeface="Times New Roman" pitchFamily="18" charset="0"/>
                <a:cs typeface="Times New Roman" pitchFamily="18" charset="0"/>
              </a:rPr>
              <a:t>10H*DS + 5000H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572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193183"/>
            <a:ext cx="11384924" cy="6479466"/>
          </a:xfrm>
        </p:spPr>
        <p:txBody>
          <a:bodyPr>
            <a:normAutofit fontScale="92500" lnSpcReduction="10000"/>
          </a:bodyPr>
          <a:lstStyle/>
          <a:p>
            <a:pPr marL="0" indent="0">
              <a:buNone/>
            </a:pPr>
            <a:r>
              <a:rPr lang="en-US" b="1" dirty="0" smtClean="0">
                <a:latin typeface="Times New Roman" pitchFamily="18" charset="0"/>
                <a:cs typeface="Times New Roman" pitchFamily="18" charset="0"/>
              </a:rPr>
              <a:t>4</a:t>
            </a:r>
            <a:r>
              <a:rPr lang="en-US" b="1" dirty="0">
                <a:latin typeface="Times New Roman" pitchFamily="18" charset="0"/>
                <a:cs typeface="Times New Roman" pitchFamily="18" charset="0"/>
              </a:rPr>
              <a:t>) Direct offset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this addressing, a variation of direct addressing uses arithmetic operators to modify an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ARR </a:t>
            </a:r>
            <a:r>
              <a:rPr lang="en-US" dirty="0">
                <a:latin typeface="Times New Roman" pitchFamily="18" charset="0"/>
                <a:cs typeface="Times New Roman" pitchFamily="18" charset="0"/>
              </a:rPr>
              <a:t>DB 15, 17, 18, 21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AL, ARR [2] ; MOV AL, 18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BH, ARR+3 ; ADD BH, 21 </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5</a:t>
            </a:r>
            <a:r>
              <a:rPr lang="en-US" b="1" dirty="0">
                <a:latin typeface="Times New Roman" pitchFamily="18" charset="0"/>
                <a:cs typeface="Times New Roman" pitchFamily="18" charset="0"/>
              </a:rPr>
              <a:t>) Indirect memory addressing: </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Indirect addressing takes advantage of computer’s capability for segment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offset addressing. The registers used for this purpose are base register (BX and BP) and index register (DI and SI)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[BX], AL </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CX, [SI] </a:t>
            </a:r>
          </a:p>
        </p:txBody>
      </p:sp>
    </p:spTree>
    <p:extLst>
      <p:ext uri="{BB962C8B-B14F-4D97-AF65-F5344CB8AC3E}">
        <p14:creationId xmlns:p14="http://schemas.microsoft.com/office/powerpoint/2010/main" val="238542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ic.unicamp.br/~celio/mc404s2-03/addr_modes/ch04a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86" y="183353"/>
            <a:ext cx="7887098" cy="32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http://www.ic.unicamp.br/~celio/mc404s2-03/addr_modes/ch04a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638" y="3469341"/>
            <a:ext cx="7295510" cy="324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631065"/>
            <a:ext cx="11062952" cy="5545898"/>
          </a:xfrm>
        </p:spPr>
        <p:txBody>
          <a:bodyPr/>
          <a:lstStyle/>
          <a:p>
            <a:pPr marL="0" indent="0">
              <a:buNone/>
            </a:pPr>
            <a:r>
              <a:rPr lang="en-US" b="1" dirty="0" smtClean="0">
                <a:latin typeface="Times New Roman" pitchFamily="18" charset="0"/>
                <a:cs typeface="Times New Roman" pitchFamily="18" charset="0"/>
              </a:rPr>
              <a:t>6</a:t>
            </a:r>
            <a:r>
              <a:rPr lang="en-US" b="1" dirty="0">
                <a:latin typeface="Times New Roman" pitchFamily="18" charset="0"/>
                <a:cs typeface="Times New Roman" pitchFamily="18" charset="0"/>
              </a:rPr>
              <a:t>) Base displacement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addressing mode also uses base registers (BX and BP) and index register (SI and DI), but combined with a displacement (a number or offset value) to form an effective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BX, OFFSET ARR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LEA </a:t>
            </a:r>
            <a:r>
              <a:rPr lang="en-US" dirty="0">
                <a:latin typeface="Times New Roman" pitchFamily="18" charset="0"/>
                <a:cs typeface="Times New Roman" pitchFamily="18" charset="0"/>
              </a:rPr>
              <a:t>BX, ARR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AL, [BX +2]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TBL [BX], CL </a:t>
            </a:r>
          </a:p>
          <a:p>
            <a:r>
              <a:rPr lang="en-US" dirty="0">
                <a:latin typeface="Times New Roman" pitchFamily="18" charset="0"/>
                <a:cs typeface="Times New Roman" pitchFamily="18" charset="0"/>
              </a:rPr>
              <a:t>TBL [BX</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[BX + TBL] e.g. [BX + 4] </a:t>
            </a:r>
          </a:p>
        </p:txBody>
      </p:sp>
    </p:spTree>
    <p:extLst>
      <p:ext uri="{BB962C8B-B14F-4D97-AF65-F5344CB8AC3E}">
        <p14:creationId xmlns:p14="http://schemas.microsoft.com/office/powerpoint/2010/main" val="2886548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ic.unicamp.br/~celio/mc404s2-03/addr_modes/ch04a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605" y="3402106"/>
            <a:ext cx="6955609" cy="324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ic.unicamp.br/~celio/mc404s2-03/addr_modes/ch04a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64" y="146307"/>
            <a:ext cx="8011395" cy="367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283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450761"/>
            <a:ext cx="11475076" cy="6053070"/>
          </a:xfrm>
        </p:spPr>
        <p:txBody>
          <a:bodyPr>
            <a:normAutofit lnSpcReduction="10000"/>
          </a:bodyPr>
          <a:lstStyle/>
          <a:p>
            <a:pPr marL="0" indent="0">
              <a:buNone/>
            </a:pPr>
            <a:r>
              <a:rPr lang="en-US" b="1" dirty="0" smtClean="0">
                <a:latin typeface="Times New Roman" pitchFamily="18" charset="0"/>
                <a:cs typeface="Times New Roman" pitchFamily="18" charset="0"/>
              </a:rPr>
              <a:t>7</a:t>
            </a:r>
            <a:r>
              <a:rPr lang="en-US" b="1" dirty="0">
                <a:latin typeface="Times New Roman" pitchFamily="18" charset="0"/>
                <a:cs typeface="Times New Roman" pitchFamily="18" charset="0"/>
              </a:rPr>
              <a:t>) Base index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addressing mode combines a base registers (BX or BP) with an index register (SI or DI) to form an effective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AX, [BX +SI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[BX+DI], CL </a:t>
            </a:r>
          </a:p>
          <a:p>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8) Base index with displacement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addressing mode, a variation on base- index combines a base register, an index register, and a displacement to form an effective address.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AL, [Bx+SI+2]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TBL [BX +SI], CH </a:t>
            </a:r>
          </a:p>
        </p:txBody>
      </p:sp>
    </p:spTree>
    <p:extLst>
      <p:ext uri="{BB962C8B-B14F-4D97-AF65-F5344CB8AC3E}">
        <p14:creationId xmlns:p14="http://schemas.microsoft.com/office/powerpoint/2010/main" val="197060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ic.unicamp.br/~celio/mc404s2-03/addr_modes/ch04a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16" y="106362"/>
            <a:ext cx="7255706" cy="368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ic.unicamp.br/~celio/mc404s2-03/addr_modes/ch04a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283" y="3258522"/>
            <a:ext cx="6910108" cy="359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046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ic.unicamp.br/~celio/mc404s2-03/addr_modes/ch04a15.g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1022" y="0"/>
            <a:ext cx="9085091" cy="316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www.ic.unicamp.br/~celio/mc404s2-03/addr_modes/ch04a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071" y="3547771"/>
            <a:ext cx="8124264" cy="331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58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1"/>
            <a:ext cx="11518711" cy="1458672"/>
          </a:xfrm>
        </p:spPr>
        <p:txBody>
          <a:bodyPr/>
          <a:lstStyle/>
          <a:p>
            <a:r>
              <a:rPr lang="en-US" b="1" dirty="0">
                <a:latin typeface="Times New Roman" pitchFamily="18" charset="0"/>
                <a:cs typeface="Times New Roman" pitchFamily="18" charset="0"/>
              </a:rPr>
              <a:t>Bus Interface Unit(BIU) and its Components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8364" y="1105470"/>
            <a:ext cx="11682484" cy="5373801"/>
          </a:xfrm>
        </p:spPr>
        <p:txBody>
          <a:bodyPr>
            <a:normAutofit lnSpcReduction="10000"/>
          </a:bodyPr>
          <a:lstStyle/>
          <a:p>
            <a:pPr algn="just"/>
            <a:r>
              <a:rPr lang="en-US" dirty="0">
                <a:latin typeface="Times New Roman" pitchFamily="18" charset="0"/>
                <a:cs typeface="Times New Roman" pitchFamily="18" charset="0"/>
              </a:rPr>
              <a:t>The BIU sends out addresses, fetches instructions from memory reads data from memory or ports and writes data to memory or ports. So it handles all transfers of data and address on the buses for EU. It has main 2 </a:t>
            </a:r>
            <a:r>
              <a:rPr lang="en-US" dirty="0" smtClean="0">
                <a:latin typeface="Times New Roman" pitchFamily="18" charset="0"/>
                <a:cs typeface="Times New Roman" pitchFamily="18" charset="0"/>
              </a:rPr>
              <a:t>parts: instruction </a:t>
            </a:r>
            <a:r>
              <a:rPr lang="en-US" dirty="0">
                <a:latin typeface="Times New Roman" pitchFamily="18" charset="0"/>
                <a:cs typeface="Times New Roman" pitchFamily="18" charset="0"/>
              </a:rPr>
              <a:t>queue and segment registers.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BIU can store up to 6 bytes of instructions with FIFO (First in First Out) manner in a register set called a queue. When EU is ready for next instruction, it simply reads the instruction from the queue in the BIU. This is done in order to speed up program execution by overlapping instruction fetch with execution. This mechanism is known as pipelining.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BIU contains a dedicated address, which is used to produce 20 bit address. Four segment registers in the BIU are used to hold the upper 16 bits of the starting address of four memory segments that the 8086 is working at a particular time. These are code segment, data segment, stack segment and extra segment. The 8086’s 1 MB memory is divided into segments up to 64KB each. </a:t>
            </a:r>
          </a:p>
        </p:txBody>
      </p:sp>
    </p:spTree>
    <p:extLst>
      <p:ext uri="{BB962C8B-B14F-4D97-AF65-F5344CB8AC3E}">
        <p14:creationId xmlns:p14="http://schemas.microsoft.com/office/powerpoint/2010/main" val="1306841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30" y="553792"/>
            <a:ext cx="11513712" cy="5138670"/>
          </a:xfrm>
        </p:spPr>
        <p:txBody>
          <a:bodyPr/>
          <a:lstStyle/>
          <a:p>
            <a:pPr marL="0" indent="0">
              <a:buNone/>
            </a:pPr>
            <a:r>
              <a:rPr lang="en-US" b="1" dirty="0" smtClean="0">
                <a:latin typeface="Times New Roman" pitchFamily="18" charset="0"/>
                <a:cs typeface="Times New Roman" pitchFamily="18" charset="0"/>
              </a:rPr>
              <a:t>9</a:t>
            </a:r>
            <a:r>
              <a:rPr lang="en-US" b="1" dirty="0">
                <a:latin typeface="Times New Roman" pitchFamily="18" charset="0"/>
                <a:cs typeface="Times New Roman" pitchFamily="18" charset="0"/>
              </a:rPr>
              <a:t>) String addressing: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mode uses index registers, where SI is used to point to the first byte or word of the source string and DI is used to point to the first byte or word of the destination string, when string instruction is executed. The SI or DI is automatically incremented or decremented to point to the next byte or word depending on the direction flag (DF).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E.g</a:t>
            </a:r>
            <a:r>
              <a:rPr lang="en-US" dirty="0">
                <a:latin typeface="Times New Roman" pitchFamily="18" charset="0"/>
                <a:cs typeface="Times New Roman" pitchFamily="18" charset="0"/>
              </a:rPr>
              <a:t>. MOVS, MOVSB, MOVSW </a:t>
            </a:r>
          </a:p>
        </p:txBody>
      </p:sp>
    </p:spTree>
    <p:extLst>
      <p:ext uri="{BB962C8B-B14F-4D97-AF65-F5344CB8AC3E}">
        <p14:creationId xmlns:p14="http://schemas.microsoft.com/office/powerpoint/2010/main" val="3907178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Coding in Assembly language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Assembly language programming language has taken its place in between the machine language (low level) and the high level language. </a:t>
            </a:r>
          </a:p>
          <a:p>
            <a:r>
              <a:rPr lang="en-US" dirty="0">
                <a:latin typeface="Times New Roman" pitchFamily="18" charset="0"/>
                <a:cs typeface="Times New Roman" pitchFamily="18" charset="0"/>
              </a:rPr>
              <a:t>- High level language’s one statement may generate many machine instructions. </a:t>
            </a:r>
          </a:p>
          <a:p>
            <a:r>
              <a:rPr lang="en-US" dirty="0">
                <a:latin typeface="Times New Roman" pitchFamily="18" charset="0"/>
                <a:cs typeface="Times New Roman" pitchFamily="18" charset="0"/>
              </a:rPr>
              <a:t>- Low level language consists of either binary or hexadecimal operation. One symbolic statement generates one machine level instructions.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59629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130"/>
            <a:ext cx="10515600" cy="5756833"/>
          </a:xfrm>
        </p:spPr>
        <p:txBody>
          <a:bodyPr>
            <a:normAutofit/>
          </a:bodyPr>
          <a:lstStyle/>
          <a:p>
            <a:r>
              <a:rPr lang="en-US" b="1" dirty="0">
                <a:latin typeface="Times New Roman" pitchFamily="18" charset="0"/>
                <a:cs typeface="Times New Roman" pitchFamily="18" charset="0"/>
              </a:rPr>
              <a:t>Advantage of ALP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They generate small and compact execution module. </a:t>
            </a:r>
          </a:p>
          <a:p>
            <a:r>
              <a:rPr lang="en-US" dirty="0">
                <a:latin typeface="Times New Roman" pitchFamily="18" charset="0"/>
                <a:cs typeface="Times New Roman" pitchFamily="18" charset="0"/>
              </a:rPr>
              <a:t>- They have more control over hardware. </a:t>
            </a:r>
          </a:p>
          <a:p>
            <a:r>
              <a:rPr lang="en-US" dirty="0">
                <a:latin typeface="Times New Roman" pitchFamily="18" charset="0"/>
                <a:cs typeface="Times New Roman" pitchFamily="18" charset="0"/>
              </a:rPr>
              <a:t>- They generate executable module and run faster.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Disadvantages of ALP: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Machine dependent. </a:t>
            </a:r>
          </a:p>
          <a:p>
            <a:r>
              <a:rPr lang="en-US" dirty="0">
                <a:latin typeface="Times New Roman" pitchFamily="18" charset="0"/>
                <a:cs typeface="Times New Roman" pitchFamily="18" charset="0"/>
              </a:rPr>
              <a:t>- Lengthy code </a:t>
            </a:r>
          </a:p>
          <a:p>
            <a:r>
              <a:rPr lang="en-US" dirty="0">
                <a:latin typeface="Times New Roman" pitchFamily="18" charset="0"/>
                <a:cs typeface="Times New Roman" pitchFamily="18" charset="0"/>
              </a:rPr>
              <a:t>- Error prone (likely to generate errors).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54223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7274"/>
            <a:ext cx="10515600" cy="726141"/>
          </a:xfrm>
        </p:spPr>
        <p:txBody>
          <a:bodyPr/>
          <a:lstStyle/>
          <a:p>
            <a:r>
              <a:rPr lang="en-US" b="1" dirty="0" smtClean="0">
                <a:latin typeface="Times New Roman" pitchFamily="18" charset="0"/>
                <a:cs typeface="Times New Roman" pitchFamily="18" charset="0"/>
              </a:rPr>
              <a:t>Example</a:t>
            </a:r>
            <a:endParaRPr lang="en-US"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94130" y="803414"/>
            <a:ext cx="5862918" cy="5903259"/>
          </a:xfrm>
        </p:spPr>
        <p:txBody>
          <a:bodyPr>
            <a:normAutofit/>
          </a:bodyPr>
          <a:lstStyle/>
          <a:p>
            <a:pPr marL="0" indent="0">
              <a:buNone/>
            </a:pPr>
            <a:r>
              <a:rPr lang="en-US" sz="3200" dirty="0">
                <a:latin typeface="Times New Roman" pitchFamily="18" charset="0"/>
                <a:cs typeface="Times New Roman" pitchFamily="18" charset="0"/>
              </a:rPr>
              <a:t>TITLE </a:t>
            </a:r>
            <a:r>
              <a:rPr lang="en-US" sz="3200" b="1" dirty="0">
                <a:latin typeface="Times New Roman" pitchFamily="18" charset="0"/>
                <a:cs typeface="Times New Roman" pitchFamily="18" charset="0"/>
              </a:rPr>
              <a:t>to display a string </a:t>
            </a:r>
            <a:endParaRPr lang="en-US" sz="3200" b="1" dirty="0" smtClean="0">
              <a:latin typeface="Times New Roman" pitchFamily="18" charset="0"/>
              <a:cs typeface="Times New Roman" pitchFamily="18" charset="0"/>
            </a:endParaRPr>
          </a:p>
          <a:p>
            <a:pPr marL="0" indent="0">
              <a:buNone/>
            </a:pP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MODEL SMALL </a:t>
            </a:r>
            <a:endParaRPr lang="en-US" sz="3200" dirty="0" smtClean="0">
              <a:latin typeface="Times New Roman" pitchFamily="18" charset="0"/>
              <a:cs typeface="Times New Roman" pitchFamily="18" charset="0"/>
            </a:endParaRPr>
          </a:p>
          <a:p>
            <a:pPr marL="0" indent="0">
              <a:buNone/>
            </a:pP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STACK 64 </a:t>
            </a:r>
            <a:endParaRPr lang="en-US" sz="3200" dirty="0" smtClean="0">
              <a:latin typeface="Times New Roman" pitchFamily="18" charset="0"/>
              <a:cs typeface="Times New Roman" pitchFamily="18" charset="0"/>
            </a:endParaRPr>
          </a:p>
          <a:p>
            <a:pPr marL="0" indent="0">
              <a:buNone/>
            </a:pP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DATA </a:t>
            </a:r>
            <a:endParaRPr lang="en-US" sz="3200" dirty="0" smtClean="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STR </a:t>
            </a:r>
            <a:r>
              <a:rPr lang="en-US" dirty="0">
                <a:latin typeface="Times New Roman" pitchFamily="18" charset="0"/>
                <a:cs typeface="Times New Roman" pitchFamily="18" charset="0"/>
              </a:rPr>
              <a:t>DB ‘programming is fun’, ‘$’ </a:t>
            </a:r>
            <a:endParaRPr lang="en-US" dirty="0" smtClean="0">
              <a:latin typeface="Times New Roman" pitchFamily="18" charset="0"/>
              <a:cs typeface="Times New Roman" pitchFamily="18" charset="0"/>
            </a:endParaRPr>
          </a:p>
          <a:p>
            <a:pPr marL="0" indent="0">
              <a:buNone/>
            </a:pP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CODE </a:t>
            </a:r>
            <a:endParaRPr lang="en-US" sz="3200" dirty="0" smtClean="0">
              <a:latin typeface="Times New Roman" pitchFamily="18" charset="0"/>
              <a:cs typeface="Times New Roman" pitchFamily="18" charset="0"/>
            </a:endParaRPr>
          </a:p>
        </p:txBody>
      </p:sp>
      <p:sp>
        <p:nvSpPr>
          <p:cNvPr id="4" name="Content Placeholder 3"/>
          <p:cNvSpPr>
            <a:spLocks noGrp="1"/>
          </p:cNvSpPr>
          <p:nvPr>
            <p:ph sz="half" idx="2"/>
          </p:nvPr>
        </p:nvSpPr>
        <p:spPr>
          <a:xfrm>
            <a:off x="6158753" y="803414"/>
            <a:ext cx="5889811" cy="5903259"/>
          </a:xfrm>
        </p:spPr>
        <p:txBody>
          <a:bodyPr>
            <a:normAutofit/>
          </a:bodyPr>
          <a:lstStyle/>
          <a:p>
            <a:pPr marL="0" indent="0">
              <a:buNone/>
            </a:pPr>
            <a:r>
              <a:rPr lang="en-US" sz="3200" dirty="0">
                <a:latin typeface="Times New Roman" pitchFamily="18" charset="0"/>
                <a:cs typeface="Times New Roman" pitchFamily="18" charset="0"/>
              </a:rPr>
              <a:t>MAIN PROC FAR</a:t>
            </a:r>
          </a:p>
          <a:p>
            <a:pPr marL="457200" lvl="1" indent="0">
              <a:buNone/>
            </a:pPr>
            <a:r>
              <a:rPr lang="en-US" dirty="0">
                <a:latin typeface="Times New Roman" pitchFamily="18" charset="0"/>
                <a:cs typeface="Times New Roman" pitchFamily="18" charset="0"/>
              </a:rPr>
              <a:t> MOV AX, @DATA</a:t>
            </a:r>
          </a:p>
          <a:p>
            <a:pPr marL="457200" lvl="1" indent="0">
              <a:buNone/>
            </a:pPr>
            <a:r>
              <a:rPr lang="en-US" dirty="0">
                <a:latin typeface="Times New Roman" pitchFamily="18" charset="0"/>
                <a:cs typeface="Times New Roman" pitchFamily="18" charset="0"/>
              </a:rPr>
              <a:t> MOV DS, AX</a:t>
            </a:r>
          </a:p>
          <a:p>
            <a:pPr marL="457200" lvl="1" indent="0">
              <a:buNone/>
            </a:pPr>
            <a:r>
              <a:rPr lang="en-US" dirty="0">
                <a:latin typeface="Times New Roman" pitchFamily="18" charset="0"/>
                <a:cs typeface="Times New Roman" pitchFamily="18" charset="0"/>
              </a:rPr>
              <a:t> MOV AH, 09H ;display string</a:t>
            </a:r>
          </a:p>
          <a:p>
            <a:pPr marL="457200" lvl="1" indent="0">
              <a:buNone/>
            </a:pPr>
            <a:r>
              <a:rPr lang="en-US" dirty="0">
                <a:latin typeface="Times New Roman" pitchFamily="18" charset="0"/>
                <a:cs typeface="Times New Roman" pitchFamily="18" charset="0"/>
              </a:rPr>
              <a:t> LEA DX, STR</a:t>
            </a:r>
          </a:p>
          <a:p>
            <a:pPr marL="457200" lvl="1" indent="0">
              <a:buNone/>
            </a:pPr>
            <a:r>
              <a:rPr lang="en-US" dirty="0">
                <a:latin typeface="Times New Roman" pitchFamily="18" charset="0"/>
                <a:cs typeface="Times New Roman" pitchFamily="18" charset="0"/>
              </a:rPr>
              <a:t> INT 21H</a:t>
            </a:r>
          </a:p>
          <a:p>
            <a:pPr marL="457200" lvl="1" indent="0">
              <a:buNone/>
            </a:pPr>
            <a:r>
              <a:rPr lang="en-US" dirty="0">
                <a:latin typeface="Times New Roman" pitchFamily="18" charset="0"/>
                <a:cs typeface="Times New Roman" pitchFamily="18" charset="0"/>
              </a:rPr>
              <a:t> MOV AX, 4C00H </a:t>
            </a:r>
          </a:p>
          <a:p>
            <a:pPr marL="457200" lvl="1" indent="0">
              <a:buNone/>
            </a:pPr>
            <a:r>
              <a:rPr lang="en-US" dirty="0">
                <a:latin typeface="Times New Roman" pitchFamily="18" charset="0"/>
                <a:cs typeface="Times New Roman" pitchFamily="18" charset="0"/>
              </a:rPr>
              <a:t>INT 21H </a:t>
            </a:r>
          </a:p>
          <a:p>
            <a:pPr marL="0" indent="0">
              <a:buNone/>
            </a:pPr>
            <a:r>
              <a:rPr lang="en-US" sz="3200" dirty="0">
                <a:latin typeface="Times New Roman" pitchFamily="18" charset="0"/>
                <a:cs typeface="Times New Roman" pitchFamily="18" charset="0"/>
              </a:rPr>
              <a:t>MAIN ENDP</a:t>
            </a:r>
          </a:p>
          <a:p>
            <a:pPr marL="0" indent="0">
              <a:buNone/>
            </a:pPr>
            <a:r>
              <a:rPr lang="en-US" sz="3200" dirty="0">
                <a:latin typeface="Times New Roman" pitchFamily="18" charset="0"/>
                <a:cs typeface="Times New Roman" pitchFamily="18" charset="0"/>
              </a:rPr>
              <a:t> END MAIN </a:t>
            </a:r>
          </a:p>
        </p:txBody>
      </p:sp>
    </p:spTree>
    <p:extLst>
      <p:ext uri="{BB962C8B-B14F-4D97-AF65-F5344CB8AC3E}">
        <p14:creationId xmlns:p14="http://schemas.microsoft.com/office/powerpoint/2010/main" val="3721689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Times New Roman" pitchFamily="18" charset="0"/>
                <a:cs typeface="Times New Roman" pitchFamily="18" charset="0"/>
              </a:rPr>
              <a:t>Assembly language features: </a:t>
            </a: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p:txBody>
          <a:bodyPr>
            <a:normAutofit lnSpcReduction="10000"/>
          </a:bodyPr>
          <a:lstStyle/>
          <a:p>
            <a:r>
              <a:rPr lang="en-US" b="1" i="1" dirty="0">
                <a:latin typeface="Times New Roman" pitchFamily="18" charset="0"/>
                <a:cs typeface="Times New Roman" pitchFamily="18" charset="0"/>
              </a:rPr>
              <a:t>Program comments: </a:t>
            </a:r>
            <a:endParaRPr lang="en-US" b="1"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 of comments throughout a program can improve its clarity.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starts with semicolon (;) and terminates with a new line.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E.g. ADD AX, BX ; Adds AX &amp; BX </a:t>
            </a:r>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Reserved </a:t>
            </a:r>
            <a:r>
              <a:rPr lang="en-US" b="1" i="1" dirty="0">
                <a:latin typeface="Times New Roman" pitchFamily="18" charset="0"/>
                <a:cs typeface="Times New Roman" pitchFamily="18" charset="0"/>
              </a:rPr>
              <a:t>words: </a:t>
            </a:r>
            <a:endParaRPr lang="en-US" b="1"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Instructions </a:t>
            </a:r>
            <a:r>
              <a:rPr lang="en-US" dirty="0">
                <a:latin typeface="Times New Roman" pitchFamily="18" charset="0"/>
                <a:cs typeface="Times New Roman" pitchFamily="18" charset="0"/>
              </a:rPr>
              <a:t>: Such as MOV and ADD (operations to execute) </a:t>
            </a:r>
          </a:p>
          <a:p>
            <a:r>
              <a:rPr lang="en-US" dirty="0" smtClean="0">
                <a:latin typeface="Times New Roman" pitchFamily="18" charset="0"/>
                <a:cs typeface="Times New Roman" pitchFamily="18" charset="0"/>
              </a:rPr>
              <a:t>Directives</a:t>
            </a:r>
            <a:r>
              <a:rPr lang="en-US" dirty="0">
                <a:latin typeface="Times New Roman" pitchFamily="18" charset="0"/>
                <a:cs typeface="Times New Roman" pitchFamily="18" charset="0"/>
              </a:rPr>
              <a:t>: Such as END, SEGMENT (information to assembler) </a:t>
            </a:r>
          </a:p>
          <a:p>
            <a:r>
              <a:rPr lang="en-US" dirty="0" smtClean="0">
                <a:latin typeface="Times New Roman" pitchFamily="18" charset="0"/>
                <a:cs typeface="Times New Roman" pitchFamily="18" charset="0"/>
              </a:rPr>
              <a:t>Operators</a:t>
            </a:r>
            <a:r>
              <a:rPr lang="en-US" dirty="0">
                <a:latin typeface="Times New Roman" pitchFamily="18" charset="0"/>
                <a:cs typeface="Times New Roman" pitchFamily="18" charset="0"/>
              </a:rPr>
              <a:t>: Such as FAR, SIZE </a:t>
            </a:r>
          </a:p>
          <a:p>
            <a:r>
              <a:rPr lang="en-US" dirty="0" smtClean="0">
                <a:latin typeface="Times New Roman" pitchFamily="18" charset="0"/>
                <a:cs typeface="Times New Roman" pitchFamily="18" charset="0"/>
              </a:rPr>
              <a:t>Predefined </a:t>
            </a:r>
            <a:r>
              <a:rPr lang="en-US" dirty="0">
                <a:latin typeface="Times New Roman" pitchFamily="18" charset="0"/>
                <a:cs typeface="Times New Roman" pitchFamily="18" charset="0"/>
              </a:rPr>
              <a:t>symbols: such as @DATA, @ MODEL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84703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 y="643944"/>
            <a:ext cx="10890161" cy="5533019"/>
          </a:xfrm>
        </p:spPr>
        <p:txBody>
          <a:bodyPr/>
          <a:lstStyle/>
          <a:p>
            <a:pPr marL="0" indent="0">
              <a:buNone/>
            </a:pPr>
            <a:r>
              <a:rPr lang="en-US" b="1" dirty="0">
                <a:latin typeface="Times New Roman" pitchFamily="18" charset="0"/>
                <a:cs typeface="Times New Roman" pitchFamily="18" charset="0"/>
              </a:rPr>
              <a:t>Identifiers: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An identifier (or symbol) is a name that applies to an item in the program that expects to reference. </a:t>
            </a:r>
          </a:p>
          <a:p>
            <a:pPr marL="0" indent="0">
              <a:buNone/>
            </a:pPr>
            <a:r>
              <a:rPr lang="en-US" dirty="0">
                <a:latin typeface="Times New Roman" pitchFamily="18" charset="0"/>
                <a:cs typeface="Times New Roman" pitchFamily="18" charset="0"/>
              </a:rPr>
              <a:t>- Two types of identifiers are Name and Label. </a:t>
            </a:r>
          </a:p>
          <a:p>
            <a:pPr marL="0" indent="0">
              <a:buNone/>
            </a:pPr>
            <a:r>
              <a:rPr lang="en-US" dirty="0">
                <a:latin typeface="Times New Roman" pitchFamily="18" charset="0"/>
                <a:cs typeface="Times New Roman" pitchFamily="18" charset="0"/>
              </a:rPr>
              <a:t>- Name refers to the address of a data item such as NUM1 DB 5, COUNT DB 0 </a:t>
            </a:r>
          </a:p>
          <a:p>
            <a:pPr marL="0" indent="0">
              <a:buNone/>
            </a:pPr>
            <a:r>
              <a:rPr lang="en-US" dirty="0">
                <a:latin typeface="Times New Roman" pitchFamily="18" charset="0"/>
                <a:cs typeface="Times New Roman" pitchFamily="18" charset="0"/>
              </a:rPr>
              <a:t>- Label refers to the address of an instruction. </a:t>
            </a:r>
          </a:p>
          <a:p>
            <a:pPr marL="0" indent="0">
              <a:buNone/>
            </a:pPr>
            <a:r>
              <a:rPr lang="en-US" dirty="0">
                <a:latin typeface="Times New Roman" pitchFamily="18" charset="0"/>
                <a:cs typeface="Times New Roman" pitchFamily="18" charset="0"/>
              </a:rPr>
              <a:t>- E. g: MAIN PROC FAR </a:t>
            </a:r>
          </a:p>
          <a:p>
            <a:pPr marL="0" indent="0">
              <a:buNone/>
            </a:pPr>
            <a:r>
              <a:rPr lang="en-US" dirty="0">
                <a:latin typeface="Times New Roman" pitchFamily="18" charset="0"/>
                <a:cs typeface="Times New Roman" pitchFamily="18" charset="0"/>
              </a:rPr>
              <a:t>- L1: ADD BL, 73 </a:t>
            </a:r>
          </a:p>
        </p:txBody>
      </p:sp>
    </p:spTree>
    <p:extLst>
      <p:ext uri="{BB962C8B-B14F-4D97-AF65-F5344CB8AC3E}">
        <p14:creationId xmlns:p14="http://schemas.microsoft.com/office/powerpoint/2010/main" val="2910511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553792"/>
            <a:ext cx="11307650" cy="5623171"/>
          </a:xfrm>
        </p:spPr>
        <p:txBody>
          <a:bodyPr>
            <a:normAutofit/>
          </a:bodyPr>
          <a:lstStyle/>
          <a:p>
            <a:pPr marL="0" indent="0">
              <a:buNone/>
            </a:pPr>
            <a:r>
              <a:rPr lang="en-US" b="1" dirty="0">
                <a:latin typeface="Times New Roman" pitchFamily="18" charset="0"/>
                <a:cs typeface="Times New Roman" pitchFamily="18" charset="0"/>
              </a:rPr>
              <a:t>Statements: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ALP consists of a set of statements with two types </a:t>
            </a:r>
          </a:p>
          <a:p>
            <a:pPr marL="0" indent="0">
              <a:buNone/>
            </a:pPr>
            <a:r>
              <a:rPr lang="en-US" dirty="0">
                <a:latin typeface="Times New Roman" pitchFamily="18" charset="0"/>
                <a:cs typeface="Times New Roman" pitchFamily="18" charset="0"/>
              </a:rPr>
              <a:t>- Instructions, e. g. MOV, ADD </a:t>
            </a:r>
          </a:p>
          <a:p>
            <a:pPr marL="0" indent="0">
              <a:buNone/>
            </a:pPr>
            <a:r>
              <a:rPr lang="pt-BR" dirty="0">
                <a:latin typeface="Times New Roman" pitchFamily="18" charset="0"/>
                <a:cs typeface="Times New Roman" pitchFamily="18" charset="0"/>
              </a:rPr>
              <a:t>- Directives, e. g. define a data item </a:t>
            </a:r>
          </a:p>
          <a:p>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Directives: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directives are the number of statements that enables us to control the way in which the source program assembles and lists.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statements called directives act only during the assembly of program and generate no machine-executable code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different types of directives are: </a:t>
            </a:r>
          </a:p>
        </p:txBody>
      </p:sp>
    </p:spTree>
    <p:extLst>
      <p:ext uri="{BB962C8B-B14F-4D97-AF65-F5344CB8AC3E}">
        <p14:creationId xmlns:p14="http://schemas.microsoft.com/office/powerpoint/2010/main" val="353827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884" y="888642"/>
            <a:ext cx="10490915" cy="5288321"/>
          </a:xfrm>
        </p:spPr>
        <p:txBody>
          <a:bodyPr/>
          <a:lstStyle/>
          <a:p>
            <a:pPr marL="0" indent="0">
              <a:buNone/>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The page and title listing directives: </a:t>
            </a:r>
            <a:endParaRPr lang="en-US" b="1" dirty="0" smtClean="0">
              <a:latin typeface="Times New Roman" pitchFamily="18" charset="0"/>
              <a:cs typeface="Times New Roman" pitchFamily="18" charset="0"/>
            </a:endParaRPr>
          </a:p>
          <a:p>
            <a:r>
              <a:rPr lang="en-US" dirty="0">
                <a:latin typeface="Times New Roman" pitchFamily="18" charset="0"/>
                <a:cs typeface="Times New Roman" pitchFamily="18" charset="0"/>
              </a:rPr>
              <a:t>The page directive defines the maximum number of lines to list as a page and the maximum number of characters as a line.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TITLE gives title and place the title on second line of each page of the program. </a:t>
            </a:r>
            <a:endParaRPr lang="en-US"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SEGMENT directive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gives the start of a segment for stack, data and code.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90551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59" y="772732"/>
            <a:ext cx="10658341" cy="5404231"/>
          </a:xfrm>
        </p:spPr>
        <p:txBody>
          <a:bodyPr>
            <a:normAutofit/>
          </a:bodyPr>
          <a:lstStyle/>
          <a:p>
            <a:pPr marL="0" indent="0">
              <a:buNone/>
            </a:pPr>
            <a:r>
              <a:rPr lang="en-US" b="1" dirty="0" smtClean="0">
                <a:latin typeface="Times New Roman" pitchFamily="18" charset="0"/>
                <a:cs typeface="Times New Roman" pitchFamily="18" charset="0"/>
              </a:rPr>
              <a:t>3</a:t>
            </a:r>
            <a:r>
              <a:rPr lang="en-US" b="1" dirty="0">
                <a:latin typeface="Times New Roman" pitchFamily="18" charset="0"/>
                <a:cs typeface="Times New Roman" pitchFamily="18" charset="0"/>
              </a:rPr>
              <a:t>) PROC Directives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code segment contains the executable code for a program, which consists of one or more procedures, defined initially with the PROC directives and ended with the ENDP directive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PROC - name PROC [FAR/NEAR]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PROC - name ENDP </a:t>
            </a:r>
          </a:p>
          <a:p>
            <a:r>
              <a:rPr lang="en-US" dirty="0" smtClean="0">
                <a:latin typeface="Times New Roman" pitchFamily="18" charset="0"/>
                <a:cs typeface="Times New Roman" pitchFamily="18" charset="0"/>
              </a:rPr>
              <a:t>FAR </a:t>
            </a:r>
            <a:r>
              <a:rPr lang="en-US" dirty="0">
                <a:latin typeface="Times New Roman" pitchFamily="18" charset="0"/>
                <a:cs typeface="Times New Roman" pitchFamily="18" charset="0"/>
              </a:rPr>
              <a:t>is used for the first executing procedure and rest procedures call will be NEAR. </a:t>
            </a:r>
          </a:p>
          <a:p>
            <a:r>
              <a:rPr lang="en-US" dirty="0">
                <a:latin typeface="Times New Roman" pitchFamily="18" charset="0"/>
                <a:cs typeface="Times New Roman" pitchFamily="18" charset="0"/>
              </a:rPr>
              <a:t>- Procedure should be within segment.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743635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75763"/>
            <a:ext cx="10903039" cy="5301200"/>
          </a:xfrm>
        </p:spPr>
        <p:txBody>
          <a:bodyPr/>
          <a:lstStyle/>
          <a:p>
            <a:pPr marL="0" indent="0">
              <a:buNone/>
            </a:pPr>
            <a:r>
              <a:rPr lang="en-US" b="1" dirty="0">
                <a:latin typeface="Times New Roman" pitchFamily="18" charset="0"/>
                <a:cs typeface="Times New Roman" pitchFamily="18" charset="0"/>
              </a:rPr>
              <a:t>4</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END Directive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An END directive ends the entire program and appears as the last statement. </a:t>
            </a:r>
          </a:p>
          <a:p>
            <a:r>
              <a:rPr lang="en-US" dirty="0">
                <a:latin typeface="Times New Roman" pitchFamily="18" charset="0"/>
                <a:cs typeface="Times New Roman" pitchFamily="18" charset="0"/>
              </a:rPr>
              <a:t>- ENDS directive ends a segment and ENDP directive ends a procedure. END PROC-Name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6995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3" y="518616"/>
            <a:ext cx="11750723" cy="5991367"/>
          </a:xfrm>
        </p:spPr>
        <p:txBody>
          <a:bodyPr>
            <a:normAutofit/>
          </a:bodyPr>
          <a:lstStyle/>
          <a:p>
            <a:pPr algn="just"/>
            <a:r>
              <a:rPr lang="en-US" b="1" dirty="0" smtClean="0">
                <a:latin typeface="Times New Roman" pitchFamily="18" charset="0"/>
                <a:cs typeface="Times New Roman" pitchFamily="18" charset="0"/>
              </a:rPr>
              <a:t>Code </a:t>
            </a:r>
            <a:r>
              <a:rPr lang="en-US" b="1" dirty="0">
                <a:latin typeface="Times New Roman" pitchFamily="18" charset="0"/>
                <a:cs typeface="Times New Roman" pitchFamily="18" charset="0"/>
              </a:rPr>
              <a:t>segment register and instruction pointer (IP): </a:t>
            </a:r>
            <a:r>
              <a:rPr lang="en-US" dirty="0">
                <a:latin typeface="Times New Roman" pitchFamily="18" charset="0"/>
                <a:cs typeface="Times New Roman" pitchFamily="18" charset="0"/>
              </a:rPr>
              <a:t>The CS contains the base or start of the current code segment. The IP contains the distance or offset from this address to the next instruction byte to be fetched. Code segment address plus an offset value in the IP indicates the address of an instruction to be fetched for execution.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Data Segment:  </a:t>
            </a: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segment Contains the starting address of a program’s data segment. Instructions use this address to locate data. This address plus an offset value in an instruction, causes a reference to a specific byte location in the data segment.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84300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346" y="338019"/>
            <a:ext cx="11526672" cy="5571462"/>
          </a:xfrm>
        </p:spPr>
        <p:txBody>
          <a:bodyPr>
            <a:normAutofit/>
          </a:bodyPr>
          <a:lstStyle/>
          <a:p>
            <a:pPr marL="0" indent="0">
              <a:buNone/>
            </a:pPr>
            <a:r>
              <a:rPr lang="en-US" b="1" dirty="0" smtClean="0">
                <a:latin typeface="Times New Roman" pitchFamily="18" charset="0"/>
                <a:cs typeface="Times New Roman" pitchFamily="18" charset="0"/>
              </a:rPr>
              <a:t>7</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Dn</a:t>
            </a:r>
            <a:r>
              <a:rPr lang="en-US" b="1" dirty="0">
                <a:latin typeface="Times New Roman" pitchFamily="18" charset="0"/>
                <a:cs typeface="Times New Roman" pitchFamily="18" charset="0"/>
              </a:rPr>
              <a:t> Directive (Defining data types)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Assembly language has directives to define data syntax [name] </a:t>
            </a:r>
            <a:r>
              <a:rPr lang="en-US" dirty="0" err="1">
                <a:latin typeface="Times New Roman" pitchFamily="18" charset="0"/>
                <a:cs typeface="Times New Roman" pitchFamily="18" charset="0"/>
              </a:rPr>
              <a:t>Dn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expression.</a:t>
            </a:r>
          </a:p>
          <a:p>
            <a:r>
              <a:rPr lang="en-US" dirty="0" smtClean="0">
                <a:latin typeface="Times New Roman" pitchFamily="18" charset="0"/>
                <a:cs typeface="Times New Roman" pitchFamily="18" charset="0"/>
              </a:rPr>
              <a:t>The </a:t>
            </a:r>
            <a:r>
              <a:rPr lang="en-US" dirty="0" err="1">
                <a:latin typeface="Times New Roman" pitchFamily="18" charset="0"/>
                <a:cs typeface="Times New Roman" pitchFamily="18" charset="0"/>
              </a:rPr>
              <a:t>Dn</a:t>
            </a:r>
            <a:r>
              <a:rPr lang="en-US" dirty="0">
                <a:latin typeface="Times New Roman" pitchFamily="18" charset="0"/>
                <a:cs typeface="Times New Roman" pitchFamily="18" charset="0"/>
              </a:rPr>
              <a:t> directive can be any one of the following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DB Define byte 1 byte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DW </a:t>
            </a:r>
            <a:r>
              <a:rPr lang="en-US" dirty="0">
                <a:latin typeface="Times New Roman" pitchFamily="18" charset="0"/>
                <a:cs typeface="Times New Roman" pitchFamily="18" charset="0"/>
              </a:rPr>
              <a:t>Define word 2 bytes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DD </a:t>
            </a:r>
            <a:r>
              <a:rPr lang="en-US" dirty="0">
                <a:latin typeface="Times New Roman" pitchFamily="18" charset="0"/>
                <a:cs typeface="Times New Roman" pitchFamily="18" charset="0"/>
              </a:rPr>
              <a:t>Define double 4 bytes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DF </a:t>
            </a:r>
            <a:r>
              <a:rPr lang="en-US" dirty="0">
                <a:latin typeface="Times New Roman" pitchFamily="18" charset="0"/>
                <a:cs typeface="Times New Roman" pitchFamily="18" charset="0"/>
              </a:rPr>
              <a:t>defined </a:t>
            </a:r>
            <a:r>
              <a:rPr lang="en-US" dirty="0" err="1">
                <a:latin typeface="Times New Roman" pitchFamily="18" charset="0"/>
                <a:cs typeface="Times New Roman" pitchFamily="18" charset="0"/>
              </a:rPr>
              <a:t>farword</a:t>
            </a:r>
            <a:r>
              <a:rPr lang="en-US" dirty="0">
                <a:latin typeface="Times New Roman" pitchFamily="18" charset="0"/>
                <a:cs typeface="Times New Roman" pitchFamily="18" charset="0"/>
              </a:rPr>
              <a:t> 6 bytes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DQ </a:t>
            </a:r>
            <a:r>
              <a:rPr lang="en-US" dirty="0">
                <a:latin typeface="Times New Roman" pitchFamily="18" charset="0"/>
                <a:cs typeface="Times New Roman" pitchFamily="18" charset="0"/>
              </a:rPr>
              <a:t>Define </a:t>
            </a:r>
            <a:r>
              <a:rPr lang="en-US" dirty="0" err="1">
                <a:latin typeface="Times New Roman" pitchFamily="18" charset="0"/>
                <a:cs typeface="Times New Roman" pitchFamily="18" charset="0"/>
              </a:rPr>
              <a:t>quadword</a:t>
            </a:r>
            <a:r>
              <a:rPr lang="en-US" dirty="0">
                <a:latin typeface="Times New Roman" pitchFamily="18" charset="0"/>
                <a:cs typeface="Times New Roman" pitchFamily="18" charset="0"/>
              </a:rPr>
              <a:t> 8 bytes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DT </a:t>
            </a:r>
            <a:r>
              <a:rPr lang="en-US" dirty="0">
                <a:latin typeface="Times New Roman" pitchFamily="18" charset="0"/>
                <a:cs typeface="Times New Roman" pitchFamily="18" charset="0"/>
              </a:rPr>
              <a:t>Define 10 bytes 10 bytes </a:t>
            </a:r>
          </a:p>
        </p:txBody>
      </p:sp>
    </p:spTree>
    <p:extLst>
      <p:ext uri="{BB962C8B-B14F-4D97-AF65-F5344CB8AC3E}">
        <p14:creationId xmlns:p14="http://schemas.microsoft.com/office/powerpoint/2010/main" val="876725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586854"/>
            <a:ext cx="11559654" cy="5622877"/>
          </a:xfrm>
        </p:spPr>
        <p:txBody>
          <a:bodyPr/>
          <a:lstStyle/>
          <a:p>
            <a:pPr marL="0" indent="0">
              <a:buNone/>
            </a:pPr>
            <a:r>
              <a:rPr lang="en-US" b="1" dirty="0" smtClean="0">
                <a:latin typeface="Times New Roman" pitchFamily="18" charset="0"/>
                <a:cs typeface="Times New Roman" pitchFamily="18" charset="0"/>
              </a:rPr>
              <a:t>8</a:t>
            </a:r>
            <a:r>
              <a:rPr lang="en-US" b="1" dirty="0">
                <a:latin typeface="Times New Roman" pitchFamily="18" charset="0"/>
                <a:cs typeface="Times New Roman" pitchFamily="18" charset="0"/>
              </a:rPr>
              <a:t>) The EQU directive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It can be used to assign a name to constants. </a:t>
            </a:r>
          </a:p>
          <a:p>
            <a:pPr marL="0" indent="0">
              <a:buNone/>
            </a:pPr>
            <a:r>
              <a:rPr lang="en-US" dirty="0">
                <a:latin typeface="Times New Roman" pitchFamily="18" charset="0"/>
                <a:cs typeface="Times New Roman" pitchFamily="18" charset="0"/>
              </a:rPr>
              <a:t>- E.g. </a:t>
            </a:r>
            <a:r>
              <a:rPr lang="en-US" b="1" dirty="0">
                <a:latin typeface="Times New Roman" pitchFamily="18" charset="0"/>
                <a:cs typeface="Times New Roman" pitchFamily="18" charset="0"/>
              </a:rPr>
              <a:t>FACTOR </a:t>
            </a:r>
            <a:r>
              <a:rPr lang="en-US" dirty="0">
                <a:latin typeface="Times New Roman" pitchFamily="18" charset="0"/>
                <a:cs typeface="Times New Roman" pitchFamily="18" charset="0"/>
              </a:rPr>
              <a:t>EQU </a:t>
            </a:r>
            <a:r>
              <a:rPr lang="en-US" b="1" dirty="0">
                <a:latin typeface="Times New Roman" pitchFamily="18" charset="0"/>
                <a:cs typeface="Times New Roman" pitchFamily="18" charset="0"/>
              </a:rPr>
              <a:t>12 </a:t>
            </a:r>
            <a:endParaRPr lang="en-US" b="1"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9</a:t>
            </a:r>
            <a:r>
              <a:rPr lang="en-US" b="1" dirty="0">
                <a:latin typeface="Times New Roman" pitchFamily="18" charset="0"/>
                <a:cs typeface="Times New Roman" pitchFamily="18" charset="0"/>
              </a:rPr>
              <a:t>) DUP Directive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can be used to initialize several locations to zero. </a:t>
            </a:r>
          </a:p>
          <a:p>
            <a:pPr marL="0" indent="0">
              <a:buNone/>
            </a:pPr>
            <a:r>
              <a:rPr lang="en-US" dirty="0" smtClean="0">
                <a:latin typeface="Times New Roman" pitchFamily="18" charset="0"/>
                <a:cs typeface="Times New Roman" pitchFamily="18" charset="0"/>
              </a:rPr>
              <a:t>- </a:t>
            </a:r>
            <a:r>
              <a:rPr lang="pl-PL" dirty="0" smtClean="0">
                <a:latin typeface="Times New Roman" pitchFamily="18" charset="0"/>
                <a:cs typeface="Times New Roman" pitchFamily="18" charset="0"/>
              </a:rPr>
              <a:t>e</a:t>
            </a:r>
            <a:r>
              <a:rPr lang="pl-PL" dirty="0">
                <a:latin typeface="Times New Roman" pitchFamily="18" charset="0"/>
                <a:cs typeface="Times New Roman" pitchFamily="18" charset="0"/>
              </a:rPr>
              <a:t>. g. SUM DW 4 DUP(0)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56687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382137"/>
            <a:ext cx="11423177" cy="1308551"/>
          </a:xfrm>
        </p:spPr>
        <p:txBody>
          <a:bodyPr>
            <a:normAutofit/>
          </a:bodyPr>
          <a:lstStyle/>
          <a:p>
            <a:r>
              <a:rPr lang="en-US" sz="4000" b="1" dirty="0">
                <a:latin typeface="Times New Roman" pitchFamily="18" charset="0"/>
                <a:cs typeface="Times New Roman" pitchFamily="18" charset="0"/>
              </a:rPr>
              <a:t>DOS FUNCTIONS AND INTERRUPTS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59307" y="1690400"/>
            <a:ext cx="11614245" cy="4724048"/>
          </a:xfrm>
        </p:spPr>
        <p:txBody>
          <a:bodyPr>
            <a:normAutofit lnSpcReduction="10000"/>
          </a:bodyPr>
          <a:lstStyle/>
          <a:p>
            <a:r>
              <a:rPr lang="en-US" dirty="0">
                <a:latin typeface="Times New Roman" pitchFamily="18" charset="0"/>
                <a:cs typeface="Times New Roman" pitchFamily="18" charset="0"/>
              </a:rPr>
              <a:t>The common software interrupts used here are INT 10H for video services and INT 21H for DOS services. </a:t>
            </a: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INT 21H: </a:t>
            </a:r>
            <a:r>
              <a:rPr lang="en-US" dirty="0">
                <a:latin typeface="Times New Roman" pitchFamily="18" charset="0"/>
                <a:cs typeface="Times New Roman" pitchFamily="18" charset="0"/>
              </a:rPr>
              <a:t>It is called the DOS function call for keyboard operations follow the function number. The service functions are listed below: </a:t>
            </a: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 02H- Display single character </a:t>
            </a:r>
            <a:endParaRPr lang="en-US" dirty="0">
              <a:latin typeface="Times New Roman" pitchFamily="18" charset="0"/>
              <a:cs typeface="Times New Roman" pitchFamily="18" charset="0"/>
            </a:endParaRPr>
          </a:p>
          <a:p>
            <a:pPr>
              <a:buFontTx/>
              <a:buChar char="-"/>
            </a:pPr>
            <a:r>
              <a:rPr lang="en-US" dirty="0" smtClean="0">
                <a:latin typeface="Times New Roman" pitchFamily="18" charset="0"/>
                <a:cs typeface="Times New Roman" pitchFamily="18" charset="0"/>
              </a:rPr>
              <a:t>Sends </a:t>
            </a:r>
            <a:r>
              <a:rPr lang="en-US" dirty="0">
                <a:latin typeface="Times New Roman" pitchFamily="18" charset="0"/>
                <a:cs typeface="Times New Roman" pitchFamily="18" charset="0"/>
              </a:rPr>
              <a:t>the characters in DL to </a:t>
            </a:r>
            <a:r>
              <a:rPr lang="en-US" dirty="0" smtClean="0">
                <a:latin typeface="Times New Roman" pitchFamily="18" charset="0"/>
                <a:cs typeface="Times New Roman" pitchFamily="18" charset="0"/>
              </a:rPr>
              <a:t>display.</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09H- string display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Displays string until ‘$’ is reached. </a:t>
            </a:r>
          </a:p>
          <a:p>
            <a:pPr marL="0" indent="0">
              <a:buNone/>
            </a:pPr>
            <a:r>
              <a:rPr lang="en-US" dirty="0">
                <a:latin typeface="Times New Roman" pitchFamily="18" charset="0"/>
                <a:cs typeface="Times New Roman" pitchFamily="18" charset="0"/>
              </a:rPr>
              <a:t>- DX should have the address of the string to be displayed.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37487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586854"/>
            <a:ext cx="10985310" cy="5590109"/>
          </a:xfrm>
        </p:spPr>
        <p:txBody>
          <a:bodyPr/>
          <a:lstStyle/>
          <a:p>
            <a:r>
              <a:rPr lang="en-US" b="1" dirty="0">
                <a:latin typeface="Times New Roman" pitchFamily="18" charset="0"/>
                <a:cs typeface="Times New Roman" pitchFamily="18" charset="0"/>
              </a:rPr>
              <a:t>INT 10H </a:t>
            </a:r>
            <a:endParaRPr lang="en-US" b="1" dirty="0" smtClean="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called video display control.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controls the screen format, color, text style, making windows, scrolling etc.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032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Q2. </a:t>
            </a:r>
            <a:r>
              <a:rPr lang="en-US" dirty="0" err="1" smtClean="0">
                <a:latin typeface="Times New Roman" pitchFamily="18" charset="0"/>
                <a:cs typeface="Times New Roman" pitchFamily="18" charset="0"/>
              </a:rPr>
              <a:t>Wap</a:t>
            </a:r>
            <a:r>
              <a:rPr lang="en-US" dirty="0" smtClean="0">
                <a:latin typeface="Times New Roman" pitchFamily="18" charset="0"/>
                <a:cs typeface="Times New Roman" pitchFamily="18" charset="0"/>
              </a:rPr>
              <a:t> to display Hello World.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22829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27291"/>
            <a:ext cx="11121788" cy="1499619"/>
          </a:xfrm>
        </p:spPr>
        <p:txBody>
          <a:bodyPr/>
          <a:lstStyle/>
          <a:p>
            <a:r>
              <a:rPr lang="en-US" dirty="0" err="1" smtClean="0">
                <a:latin typeface="Times New Roman" pitchFamily="18" charset="0"/>
                <a:cs typeface="Times New Roman" pitchFamily="18" charset="0"/>
              </a:rPr>
              <a:t>Wap</a:t>
            </a:r>
            <a:r>
              <a:rPr lang="en-US" dirty="0" smtClean="0">
                <a:latin typeface="Times New Roman" pitchFamily="18" charset="0"/>
                <a:cs typeface="Times New Roman" pitchFamily="18" charset="0"/>
              </a:rPr>
              <a:t> to reverse given string for 8086.</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539499" y="1254263"/>
            <a:ext cx="5480301" cy="4922700"/>
          </a:xfrm>
        </p:spPr>
        <p:txBody>
          <a:bodyPr>
            <a:normAutofit fontScale="92500" lnSpcReduction="20000"/>
          </a:bodyPr>
          <a:lstStyle/>
          <a:p>
            <a:r>
              <a:rPr lang="en-US" dirty="0">
                <a:latin typeface="Times New Roman" pitchFamily="18" charset="0"/>
                <a:cs typeface="Times New Roman" pitchFamily="18" charset="0"/>
              </a:rPr>
              <a:t>.model small </a:t>
            </a:r>
          </a:p>
          <a:p>
            <a:r>
              <a:rPr lang="en-US" dirty="0">
                <a:latin typeface="Times New Roman" pitchFamily="18" charset="0"/>
                <a:cs typeface="Times New Roman" pitchFamily="18" charset="0"/>
              </a:rPr>
              <a:t>org 100h </a:t>
            </a:r>
          </a:p>
          <a:p>
            <a:r>
              <a:rPr lang="en-US" dirty="0">
                <a:latin typeface="Times New Roman" pitchFamily="18" charset="0"/>
                <a:cs typeface="Times New Roman" pitchFamily="18" charset="0"/>
              </a:rPr>
              <a:t>.data </a:t>
            </a:r>
          </a:p>
          <a:p>
            <a:r>
              <a:rPr lang="en-US" dirty="0">
                <a:latin typeface="Times New Roman" pitchFamily="18" charset="0"/>
                <a:cs typeface="Times New Roman" pitchFamily="18" charset="0"/>
              </a:rPr>
              <a:t>String1 </a:t>
            </a:r>
            <a:r>
              <a:rPr lang="en-US" dirty="0" err="1">
                <a:latin typeface="Times New Roman" pitchFamily="18" charset="0"/>
                <a:cs typeface="Times New Roman" pitchFamily="18" charset="0"/>
              </a:rPr>
              <a:t>db</a:t>
            </a:r>
            <a:r>
              <a:rPr lang="en-US" dirty="0">
                <a:latin typeface="Times New Roman" pitchFamily="18" charset="0"/>
                <a:cs typeface="Times New Roman" pitchFamily="18" charset="0"/>
              </a:rPr>
              <a:t> 'assembly language program$' </a:t>
            </a:r>
          </a:p>
          <a:p>
            <a:r>
              <a:rPr lang="en-US" dirty="0">
                <a:latin typeface="Times New Roman" pitchFamily="18" charset="0"/>
                <a:cs typeface="Times New Roman" pitchFamily="18" charset="0"/>
              </a:rPr>
              <a:t>Length </a:t>
            </a:r>
            <a:r>
              <a:rPr lang="en-US" dirty="0" err="1">
                <a:latin typeface="Times New Roman" pitchFamily="18" charset="0"/>
                <a:cs typeface="Times New Roman" pitchFamily="18" charset="0"/>
              </a:rPr>
              <a:t>dw</a:t>
            </a:r>
            <a:r>
              <a:rPr lang="en-US" dirty="0">
                <a:latin typeface="Times New Roman" pitchFamily="18" charset="0"/>
                <a:cs typeface="Times New Roman" pitchFamily="18" charset="0"/>
              </a:rPr>
              <a:t> $-String1-1 </a:t>
            </a:r>
          </a:p>
          <a:p>
            <a:r>
              <a:rPr lang="en-US" dirty="0">
                <a:latin typeface="Times New Roman" pitchFamily="18" charset="0"/>
                <a:cs typeface="Times New Roman" pitchFamily="18" charset="0"/>
              </a:rPr>
              <a:t>.code </a:t>
            </a:r>
          </a:p>
          <a:p>
            <a:r>
              <a:rPr lang="en-US" dirty="0">
                <a:latin typeface="Times New Roman" pitchFamily="18" charset="0"/>
                <a:cs typeface="Times New Roman" pitchFamily="18" charset="0"/>
              </a:rPr>
              <a:t>Main </a:t>
            </a:r>
            <a:r>
              <a:rPr lang="en-US" dirty="0" err="1">
                <a:latin typeface="Times New Roman" pitchFamily="18" charset="0"/>
                <a:cs typeface="Times New Roman" pitchFamily="18" charset="0"/>
              </a:rPr>
              <a:t>proc</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MOV AX, @data </a:t>
            </a:r>
          </a:p>
          <a:p>
            <a:r>
              <a:rPr lang="en-US" dirty="0">
                <a:latin typeface="Times New Roman" pitchFamily="18" charset="0"/>
                <a:cs typeface="Times New Roman" pitchFamily="18" charset="0"/>
              </a:rPr>
              <a:t>MOV DS, AX </a:t>
            </a:r>
          </a:p>
          <a:p>
            <a:r>
              <a:rPr lang="en-US" dirty="0">
                <a:latin typeface="Times New Roman" pitchFamily="18" charset="0"/>
                <a:cs typeface="Times New Roman" pitchFamily="18" charset="0"/>
              </a:rPr>
              <a:t>MOV SI, offset String1 </a:t>
            </a:r>
          </a:p>
          <a:p>
            <a:r>
              <a:rPr lang="en-US" dirty="0">
                <a:latin typeface="Times New Roman" pitchFamily="18" charset="0"/>
                <a:cs typeface="Times New Roman" pitchFamily="18" charset="0"/>
              </a:rPr>
              <a:t>MOV CX, Length </a:t>
            </a:r>
          </a:p>
        </p:txBody>
      </p:sp>
      <p:sp>
        <p:nvSpPr>
          <p:cNvPr id="4" name="Content Placeholder 3"/>
          <p:cNvSpPr>
            <a:spLocks noGrp="1"/>
          </p:cNvSpPr>
          <p:nvPr>
            <p:ph sz="half" idx="2"/>
          </p:nvPr>
        </p:nvSpPr>
        <p:spPr>
          <a:xfrm>
            <a:off x="5873499" y="1254263"/>
            <a:ext cx="5480301" cy="4922700"/>
          </a:xfrm>
        </p:spPr>
        <p:txBody>
          <a:bodyPr>
            <a:normAutofit fontScale="92500" lnSpcReduction="20000"/>
          </a:bodyPr>
          <a:lstStyle/>
          <a:p>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SI, CX </a:t>
            </a:r>
          </a:p>
          <a:p>
            <a:r>
              <a:rPr lang="en-US" dirty="0">
                <a:latin typeface="Times New Roman" pitchFamily="18" charset="0"/>
                <a:cs typeface="Times New Roman" pitchFamily="18" charset="0"/>
              </a:rPr>
              <a:t>Back: MOV DL, [SI] </a:t>
            </a:r>
          </a:p>
          <a:p>
            <a:r>
              <a:rPr lang="en-US" dirty="0">
                <a:latin typeface="Times New Roman" pitchFamily="18" charset="0"/>
                <a:cs typeface="Times New Roman" pitchFamily="18" charset="0"/>
              </a:rPr>
              <a:t>MOV AH, 02H </a:t>
            </a:r>
          </a:p>
          <a:p>
            <a:r>
              <a:rPr lang="en-US" dirty="0">
                <a:latin typeface="Times New Roman" pitchFamily="18" charset="0"/>
                <a:cs typeface="Times New Roman" pitchFamily="18" charset="0"/>
              </a:rPr>
              <a:t>INT 21H </a:t>
            </a:r>
          </a:p>
          <a:p>
            <a:r>
              <a:rPr lang="en-US" dirty="0">
                <a:latin typeface="Times New Roman" pitchFamily="18" charset="0"/>
                <a:cs typeface="Times New Roman" pitchFamily="18" charset="0"/>
              </a:rPr>
              <a:t>DEC SI </a:t>
            </a:r>
          </a:p>
          <a:p>
            <a:r>
              <a:rPr lang="en-US" dirty="0">
                <a:latin typeface="Times New Roman" pitchFamily="18" charset="0"/>
                <a:cs typeface="Times New Roman" pitchFamily="18" charset="0"/>
              </a:rPr>
              <a:t>LOOP Back </a:t>
            </a:r>
          </a:p>
          <a:p>
            <a:r>
              <a:rPr lang="en-US" dirty="0">
                <a:latin typeface="Times New Roman" pitchFamily="18" charset="0"/>
                <a:cs typeface="Times New Roman" pitchFamily="18" charset="0"/>
              </a:rPr>
              <a:t>MOV AH, 4CH </a:t>
            </a:r>
          </a:p>
          <a:p>
            <a:r>
              <a:rPr lang="en-US" dirty="0">
                <a:latin typeface="Times New Roman" pitchFamily="18" charset="0"/>
                <a:cs typeface="Times New Roman" pitchFamily="18" charset="0"/>
              </a:rPr>
              <a:t>INT 21H </a:t>
            </a:r>
          </a:p>
          <a:p>
            <a:r>
              <a:rPr lang="en-US" dirty="0">
                <a:latin typeface="Times New Roman" pitchFamily="18" charset="0"/>
                <a:cs typeface="Times New Roman" pitchFamily="18" charset="0"/>
              </a:rPr>
              <a:t>Main </a:t>
            </a:r>
            <a:r>
              <a:rPr lang="en-US" dirty="0" err="1">
                <a:latin typeface="Times New Roman" pitchFamily="18" charset="0"/>
                <a:cs typeface="Times New Roman" pitchFamily="18" charset="0"/>
              </a:rPr>
              <a:t>endp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End Main </a:t>
            </a:r>
          </a:p>
        </p:txBody>
      </p:sp>
    </p:spTree>
    <p:extLst>
      <p:ext uri="{BB962C8B-B14F-4D97-AF65-F5344CB8AC3E}">
        <p14:creationId xmlns:p14="http://schemas.microsoft.com/office/powerpoint/2010/main" val="9238754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4" y="464024"/>
            <a:ext cx="11012606" cy="1226664"/>
          </a:xfrm>
        </p:spPr>
        <p:txBody>
          <a:bodyPr/>
          <a:lstStyle/>
          <a:p>
            <a:r>
              <a:rPr lang="en-US" dirty="0" err="1" smtClean="0">
                <a:latin typeface="Times New Roman" pitchFamily="18" charset="0"/>
                <a:cs typeface="Times New Roman" pitchFamily="18" charset="0"/>
              </a:rPr>
              <a:t>Wap</a:t>
            </a:r>
            <a:r>
              <a:rPr lang="en-US" dirty="0" smtClean="0">
                <a:latin typeface="Times New Roman" pitchFamily="18" charset="0"/>
                <a:cs typeface="Times New Roman" pitchFamily="18" charset="0"/>
              </a:rPr>
              <a:t> to multiply two 16-bit numbers.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61778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627797"/>
            <a:ext cx="11614245" cy="1296537"/>
          </a:xfrm>
        </p:spPr>
        <p:txBody>
          <a:bodyPr>
            <a:normAutofit/>
          </a:bodyPr>
          <a:lstStyle/>
          <a:p>
            <a:r>
              <a:rPr lang="en-US" dirty="0" err="1" smtClean="0">
                <a:latin typeface="Times New Roman" pitchFamily="18" charset="0"/>
                <a:cs typeface="Times New Roman" pitchFamily="18" charset="0"/>
              </a:rPr>
              <a:t>Wap</a:t>
            </a:r>
            <a:r>
              <a:rPr lang="en-US" dirty="0" smtClean="0">
                <a:latin typeface="Times New Roman" pitchFamily="18" charset="0"/>
                <a:cs typeface="Times New Roman" pitchFamily="18" charset="0"/>
              </a:rPr>
              <a:t> to find the greatest number in a block of data.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99528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641445"/>
            <a:ext cx="10971663" cy="1049243"/>
          </a:xfrm>
        </p:spPr>
        <p:txBody>
          <a:bodyPr>
            <a:normAutofit fontScale="90000"/>
          </a:bodyPr>
          <a:lstStyle/>
          <a:p>
            <a:r>
              <a:rPr lang="en-US" dirty="0" err="1" smtClean="0">
                <a:latin typeface="Times New Roman" pitchFamily="18" charset="0"/>
                <a:cs typeface="Times New Roman" pitchFamily="18" charset="0"/>
              </a:rPr>
              <a:t>Wap</a:t>
            </a:r>
            <a:r>
              <a:rPr lang="en-US" dirty="0" smtClean="0">
                <a:latin typeface="Times New Roman" pitchFamily="18" charset="0"/>
                <a:cs typeface="Times New Roman" pitchFamily="18" charset="0"/>
              </a:rPr>
              <a:t> to count the number of vowels in a given string.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18969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0"/>
            <a:ext cx="11668836" cy="1487728"/>
          </a:xfrm>
        </p:spPr>
        <p:txBody>
          <a:bodyPr/>
          <a:lstStyle/>
          <a:p>
            <a:r>
              <a:rPr lang="en-US" b="1" dirty="0">
                <a:latin typeface="Times New Roman" pitchFamily="18" charset="0"/>
                <a:cs typeface="Times New Roman" pitchFamily="18" charset="0"/>
              </a:rPr>
              <a:t>Assembling, Linking and Executing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32012" y="1216881"/>
            <a:ext cx="11668836" cy="4883667"/>
          </a:xfrm>
        </p:spPr>
        <p:txBody>
          <a:bodyPr>
            <a:normAutofit fontScale="92500" lnSpcReduction="20000"/>
          </a:bodyPr>
          <a:lstStyle/>
          <a:p>
            <a:pPr marL="0" indent="0">
              <a:buNone/>
            </a:pPr>
            <a:r>
              <a:rPr lang="en-US" b="1" dirty="0" smtClean="0">
                <a:latin typeface="Times New Roman" pitchFamily="18" charset="0"/>
                <a:cs typeface="Times New Roman" pitchFamily="18" charset="0"/>
              </a:rPr>
              <a:t>1. Assembling</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Assembling converts source program into object program if syntactically correct and generates an intermediate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obj</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file or module.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Assembler converts assembly language into machine language.</a:t>
            </a:r>
          </a:p>
          <a:p>
            <a:r>
              <a:rPr lang="en-US" b="1" dirty="0" smtClean="0">
                <a:latin typeface="Times New Roman" pitchFamily="18" charset="0"/>
                <a:cs typeface="Times New Roman" pitchFamily="18" charset="0"/>
              </a:rPr>
              <a:t>Eg: </a:t>
            </a:r>
            <a:r>
              <a:rPr lang="en-US" dirty="0" smtClean="0">
                <a:latin typeface="Times New Roman" pitchFamily="18" charset="0"/>
                <a:cs typeface="Times New Roman" pitchFamily="18" charset="0"/>
              </a:rPr>
              <a:t>TASM( Turbo assembler), MASM(Microsoft Assembler).</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Assembler </a:t>
            </a:r>
            <a:r>
              <a:rPr lang="en-US" b="1" dirty="0">
                <a:latin typeface="Times New Roman" pitchFamily="18" charset="0"/>
                <a:cs typeface="Times New Roman" pitchFamily="18" charset="0"/>
              </a:rPr>
              <a:t>Types: </a:t>
            </a:r>
            <a:r>
              <a:rPr lang="en-US" dirty="0">
                <a:latin typeface="Times New Roman" pitchFamily="18" charset="0"/>
                <a:cs typeface="Times New Roman" pitchFamily="18" charset="0"/>
              </a:rPr>
              <a:t>There are two types of assemblers: </a:t>
            </a:r>
          </a:p>
          <a:p>
            <a:pPr marL="0" indent="0">
              <a:buNone/>
            </a:pPr>
            <a:r>
              <a:rPr lang="en-US" b="1" dirty="0" smtClean="0">
                <a:latin typeface="Times New Roman" pitchFamily="18" charset="0"/>
                <a:cs typeface="Times New Roman" pitchFamily="18" charset="0"/>
              </a:rPr>
              <a:t>a</a:t>
            </a:r>
            <a:r>
              <a:rPr lang="en-US" b="1" dirty="0">
                <a:latin typeface="Times New Roman" pitchFamily="18" charset="0"/>
                <a:cs typeface="Times New Roman" pitchFamily="18" charset="0"/>
              </a:rPr>
              <a:t>) One pass assembler: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assembler scans the assembly language program once and converts to object code at the same time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This assembler has the program of defining forward reference i.e. a JUMP instruction using as address that appears later in the program must be defined by the programmer.</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458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218364"/>
            <a:ext cx="11655188" cy="6359857"/>
          </a:xfrm>
        </p:spPr>
        <p:txBody>
          <a:bodyPr>
            <a:normAutofit fontScale="92500" lnSpcReduction="10000"/>
          </a:bodyPr>
          <a:lstStyle/>
          <a:p>
            <a:pPr marL="0" indent="0" algn="just">
              <a:buNone/>
            </a:pPr>
            <a:r>
              <a:rPr lang="en-US" b="1" dirty="0" smtClean="0">
                <a:latin typeface="Times New Roman" pitchFamily="18" charset="0"/>
                <a:cs typeface="Times New Roman" pitchFamily="18" charset="0"/>
              </a:rPr>
              <a:t>Stack </a:t>
            </a:r>
            <a:r>
              <a:rPr lang="en-US" b="1" dirty="0">
                <a:latin typeface="Times New Roman" pitchFamily="18" charset="0"/>
                <a:cs typeface="Times New Roman" pitchFamily="18" charset="0"/>
              </a:rPr>
              <a:t>segment (SS) and Stack Pointer (SP)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Stack segment Contains the starting address of a program’s stack segment. This segment address plus an offset value in the stack pointer indicates the current word in the stack being addressed</a:t>
            </a:r>
            <a:r>
              <a:rPr lang="en-US" dirty="0" smtClean="0">
                <a:latin typeface="Times New Roman" pitchFamily="18" charset="0"/>
                <a:cs typeface="Times New Roman" pitchFamily="18" charset="0"/>
              </a:rPr>
              <a:t>.</a:t>
            </a: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Extra </a:t>
            </a:r>
            <a:r>
              <a:rPr lang="en-US" b="1" dirty="0">
                <a:latin typeface="Times New Roman" pitchFamily="18" charset="0"/>
                <a:cs typeface="Times New Roman" pitchFamily="18" charset="0"/>
              </a:rPr>
              <a:t>Segment(ES)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is used by some string (character data) to handle memory addressing. The string instructions always use the ES and destination index (DI) to determine 20 bit physical address. </a:t>
            </a:r>
          </a:p>
          <a:p>
            <a:pPr algn="just"/>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Execution </a:t>
            </a:r>
            <a:r>
              <a:rPr lang="en-US" b="1" dirty="0">
                <a:latin typeface="Times New Roman" pitchFamily="18" charset="0"/>
                <a:cs typeface="Times New Roman" pitchFamily="18" charset="0"/>
              </a:rPr>
              <a:t>Unit (EU) </a:t>
            </a: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EU decodes and executes the instructions. The EU contains arithmetic and logic (ALU), a control unit, and a number of registers. These features provide for execution of instructions and arithmetic and logical operations. It has nine 16 bit registers which are AX, BX, CX, DX, SP, BP, SI, DI and flag. First four can be used as 8 bit register (AH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AL, </a:t>
            </a:r>
            <a:r>
              <a:rPr lang="en-US" dirty="0">
                <a:latin typeface="Times New Roman" pitchFamily="18" charset="0"/>
                <a:cs typeface="Times New Roman" pitchFamily="18" charset="0"/>
              </a:rPr>
              <a:t>BH, BL, CH, DH, DL)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96781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532263"/>
            <a:ext cx="11573302" cy="5950424"/>
          </a:xfrm>
        </p:spPr>
        <p:txBody>
          <a:bodyPr>
            <a:normAutofit/>
          </a:bodyPr>
          <a:lstStyle/>
          <a:p>
            <a:pPr marL="0" indent="0">
              <a:buNone/>
            </a:pPr>
            <a:r>
              <a:rPr lang="en-US" b="1" dirty="0" smtClean="0">
                <a:latin typeface="Times New Roman" pitchFamily="18" charset="0"/>
                <a:cs typeface="Times New Roman" pitchFamily="18" charset="0"/>
              </a:rPr>
              <a:t>b</a:t>
            </a:r>
            <a:r>
              <a:rPr lang="en-US" b="1" dirty="0">
                <a:latin typeface="Times New Roman" pitchFamily="18" charset="0"/>
                <a:cs typeface="Times New Roman" pitchFamily="18" charset="0"/>
              </a:rPr>
              <a:t>) Two pass assembler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type of assembler scans the assembly language twice. </a:t>
            </a:r>
          </a:p>
          <a:p>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pass generates symbol table of names and labels used in the program and calculates their relative address. </a:t>
            </a: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table can be seen at the end of the list file and here user need not define anything. </a:t>
            </a:r>
          </a:p>
          <a:p>
            <a:r>
              <a:rPr lang="en-US" dirty="0" smtClean="0">
                <a:latin typeface="Times New Roman" pitchFamily="18" charset="0"/>
                <a:cs typeface="Times New Roman" pitchFamily="18" charset="0"/>
              </a:rPr>
              <a:t>Second </a:t>
            </a:r>
            <a:r>
              <a:rPr lang="en-US" dirty="0">
                <a:latin typeface="Times New Roman" pitchFamily="18" charset="0"/>
                <a:cs typeface="Times New Roman" pitchFamily="18" charset="0"/>
              </a:rPr>
              <a:t>pass uses the table constructed in first pass and completes the object code creation.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 address calculations are needed to be done by the programmer for JUMP instruction.</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assembler is more efficient and easier than earlier.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70019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012" t="3082"/>
          <a:stretch/>
        </p:blipFill>
        <p:spPr>
          <a:xfrm>
            <a:off x="3886200" y="40341"/>
            <a:ext cx="4504766" cy="6839822"/>
          </a:xfrm>
          <a:prstGeom prst="rect">
            <a:avLst/>
          </a:prstGeom>
        </p:spPr>
      </p:pic>
    </p:spTree>
    <p:extLst>
      <p:ext uri="{BB962C8B-B14F-4D97-AF65-F5344CB8AC3E}">
        <p14:creationId xmlns:p14="http://schemas.microsoft.com/office/powerpoint/2010/main" val="426054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924873"/>
            <a:ext cx="10515600" cy="4351338"/>
          </a:xfrm>
        </p:spPr>
        <p:txBody>
          <a:bodyPr>
            <a:normAutofit/>
          </a:bodyPr>
          <a:lstStyle/>
          <a:p>
            <a:pPr marL="0" indent="0">
              <a:buNone/>
            </a:pPr>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Linking: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involves the converting of </a:t>
            </a:r>
            <a:r>
              <a:rPr lang="en-US" b="1" dirty="0">
                <a:latin typeface="Times New Roman" pitchFamily="18" charset="0"/>
                <a:cs typeface="Times New Roman" pitchFamily="18" charset="0"/>
              </a:rPr>
              <a:t>.OBJ </a:t>
            </a:r>
            <a:r>
              <a:rPr lang="en-US" dirty="0">
                <a:latin typeface="Times New Roman" pitchFamily="18" charset="0"/>
                <a:cs typeface="Times New Roman" pitchFamily="18" charset="0"/>
              </a:rPr>
              <a:t>module into </a:t>
            </a:r>
            <a:r>
              <a:rPr lang="en-US" b="1" dirty="0">
                <a:latin typeface="Times New Roman" pitchFamily="18" charset="0"/>
                <a:cs typeface="Times New Roman" pitchFamily="18" charset="0"/>
              </a:rPr>
              <a:t>.EXE</a:t>
            </a:r>
            <a:r>
              <a:rPr lang="en-US" dirty="0">
                <a:latin typeface="Times New Roman" pitchFamily="18" charset="0"/>
                <a:cs typeface="Times New Roman" pitchFamily="18" charset="0"/>
              </a:rPr>
              <a:t>(executable) module i.e. executable machine code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3) Loading and Executing: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It Loads the program in memory for execution. </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executes to generate the result.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37948" y="4802600"/>
            <a:ext cx="10940815" cy="593282"/>
          </a:xfrm>
          <a:prstGeom prst="rect">
            <a:avLst/>
          </a:prstGeom>
        </p:spPr>
      </p:pic>
    </p:spTree>
    <p:extLst>
      <p:ext uri="{BB962C8B-B14F-4D97-AF65-F5344CB8AC3E}">
        <p14:creationId xmlns:p14="http://schemas.microsoft.com/office/powerpoint/2010/main" val="26053244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77421"/>
            <a:ext cx="11108140" cy="1390437"/>
          </a:xfrm>
        </p:spPr>
        <p:txBody>
          <a:bodyPr/>
          <a:lstStyle/>
          <a:p>
            <a:r>
              <a:rPr lang="en-US" b="1" dirty="0">
                <a:latin typeface="Times New Roman" pitchFamily="18" charset="0"/>
                <a:cs typeface="Times New Roman" pitchFamily="18" charset="0"/>
              </a:rPr>
              <a:t>Macro Assembler: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18364" y="1296537"/>
            <a:ext cx="11709778" cy="5104262"/>
          </a:xfrm>
        </p:spPr>
        <p:txBody>
          <a:bodyPr>
            <a:normAutofit lnSpcReduction="10000"/>
          </a:bodyPr>
          <a:lstStyle/>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macro is an instruction sequence that appears repeatedly in a program assigned with a specific name.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macro assembler replaces a macro name with the appropriate instruction sequence each time it encounters a macro name. </a:t>
            </a:r>
          </a:p>
          <a:p>
            <a:r>
              <a:rPr lang="en-US" dirty="0">
                <a:latin typeface="Times New Roman" pitchFamily="18" charset="0"/>
                <a:cs typeface="Times New Roman" pitchFamily="18" charset="0"/>
              </a:rPr>
              <a:t>When same instruction sequence is to be executed repeatedly, macro assemblers allow the macro name to be typed instead of all instructions provided the macro is defined. </a:t>
            </a:r>
          </a:p>
          <a:p>
            <a:r>
              <a:rPr lang="en-US" dirty="0" smtClean="0">
                <a:latin typeface="Times New Roman" pitchFamily="18" charset="0"/>
                <a:cs typeface="Times New Roman" pitchFamily="18" charset="0"/>
              </a:rPr>
              <a:t>Macro </a:t>
            </a:r>
            <a:r>
              <a:rPr lang="en-US" dirty="0">
                <a:latin typeface="Times New Roman" pitchFamily="18" charset="0"/>
                <a:cs typeface="Times New Roman" pitchFamily="18" charset="0"/>
              </a:rPr>
              <a:t>are useful for the following purposes: </a:t>
            </a:r>
          </a:p>
          <a:p>
            <a:pPr lvl="1"/>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simplify and reduce the amount of repetitive coding. </a:t>
            </a:r>
          </a:p>
          <a:p>
            <a:pPr lvl="1"/>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reduce errors caused by repetitive coding. </a:t>
            </a:r>
          </a:p>
          <a:p>
            <a:pPr lvl="1"/>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make an assembly language program more readable. </a:t>
            </a:r>
          </a:p>
          <a:p>
            <a:r>
              <a:rPr lang="en-US" dirty="0" smtClean="0">
                <a:latin typeface="Times New Roman" pitchFamily="18" charset="0"/>
                <a:cs typeface="Times New Roman" pitchFamily="18" charset="0"/>
              </a:rPr>
              <a:t>Macro </a:t>
            </a:r>
            <a:r>
              <a:rPr lang="en-US" dirty="0">
                <a:latin typeface="Times New Roman" pitchFamily="18" charset="0"/>
                <a:cs typeface="Times New Roman" pitchFamily="18" charset="0"/>
              </a:rPr>
              <a:t>executes faster because there is no need to call and return. </a:t>
            </a:r>
          </a:p>
        </p:txBody>
      </p:sp>
    </p:spTree>
    <p:extLst>
      <p:ext uri="{BB962C8B-B14F-4D97-AF65-F5344CB8AC3E}">
        <p14:creationId xmlns:p14="http://schemas.microsoft.com/office/powerpoint/2010/main" val="21055515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1105469"/>
            <a:ext cx="10766946" cy="5071494"/>
          </a:xfrm>
        </p:spPr>
        <p:txBody>
          <a:bodyPr/>
          <a:lstStyle/>
          <a:p>
            <a:r>
              <a:rPr lang="en-US" b="1" dirty="0">
                <a:latin typeface="Times New Roman" pitchFamily="18" charset="0"/>
                <a:cs typeface="Times New Roman" pitchFamily="18" charset="0"/>
              </a:rPr>
              <a:t>Addition </a:t>
            </a:r>
            <a:r>
              <a:rPr lang="en-US" dirty="0" smtClean="0">
                <a:latin typeface="Times New Roman" pitchFamily="18" charset="0"/>
                <a:cs typeface="Times New Roman" pitchFamily="18" charset="0"/>
              </a:rPr>
              <a:t>MACRO</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AX, PORT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ADD </a:t>
            </a:r>
            <a:r>
              <a:rPr lang="en-US" dirty="0">
                <a:latin typeface="Times New Roman" pitchFamily="18" charset="0"/>
                <a:cs typeface="Times New Roman" pitchFamily="18" charset="0"/>
              </a:rPr>
              <a:t>AX, BX </a:t>
            </a:r>
          </a:p>
          <a:p>
            <a:pPr marL="0" indent="0">
              <a:buNone/>
            </a:pPr>
            <a:r>
              <a:rPr lang="en-US" dirty="0" smtClean="0">
                <a:latin typeface="Times New Roman" pitchFamily="18" charset="0"/>
                <a:cs typeface="Times New Roman" pitchFamily="18" charset="0"/>
              </a:rPr>
              <a:t>		OUT </a:t>
            </a:r>
            <a:r>
              <a:rPr lang="en-US" dirty="0">
                <a:latin typeface="Times New Roman" pitchFamily="18" charset="0"/>
                <a:cs typeface="Times New Roman" pitchFamily="18" charset="0"/>
              </a:rPr>
              <a:t>PORT, AX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ENDM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78865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256" y="365125"/>
            <a:ext cx="10515600" cy="1325563"/>
          </a:xfrm>
        </p:spPr>
        <p:txBody>
          <a:bodyPr>
            <a:normAutofit/>
          </a:bodyPr>
          <a:lstStyle/>
          <a:p>
            <a:r>
              <a:rPr lang="en-US" sz="5400" b="1" dirty="0" smtClean="0">
                <a:latin typeface="Times New Roman" pitchFamily="18" charset="0"/>
                <a:cs typeface="Times New Roman" pitchFamily="18" charset="0"/>
              </a:rPr>
              <a:t>8085 vs 8086</a:t>
            </a:r>
            <a:endParaRPr lang="en-US" sz="54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9790892"/>
              </p:ext>
            </p:extLst>
          </p:nvPr>
        </p:nvGraphicFramePr>
        <p:xfrm>
          <a:off x="797256" y="1825625"/>
          <a:ext cx="10515600" cy="36576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a:r>
                        <a:rPr lang="en-US" sz="2400" dirty="0" smtClean="0">
                          <a:latin typeface="Times New Roman" pitchFamily="18" charset="0"/>
                          <a:cs typeface="Times New Roman" pitchFamily="18" charset="0"/>
                        </a:rPr>
                        <a:t>Parameters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8085</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8086</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Size</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8-bit</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16-bit</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Address bus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16-bit</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20-bit</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64KB</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1MB</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Instruction queue</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Has</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Pipelining</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Supports</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I/O’s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256</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65536</a:t>
                      </a:r>
                      <a:endParaRPr lang="en-US" sz="2400" dirty="0">
                        <a:latin typeface="Times New Roman" pitchFamily="18" charset="0"/>
                        <a:cs typeface="Times New Roman" pitchFamily="18" charset="0"/>
                      </a:endParaRPr>
                    </a:p>
                  </a:txBody>
                  <a:tcPr/>
                </a:tc>
              </a:tr>
              <a:tr h="370840">
                <a:tc>
                  <a:txBody>
                    <a:bodyPr/>
                    <a:lstStyle/>
                    <a:p>
                      <a:pPr algn="l"/>
                      <a:r>
                        <a:rPr lang="en-US" sz="2400" dirty="0" smtClean="0">
                          <a:latin typeface="Times New Roman" pitchFamily="18" charset="0"/>
                          <a:cs typeface="Times New Roman" pitchFamily="18" charset="0"/>
                        </a:rPr>
                        <a:t>Memory segmentation</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segmented</a:t>
                      </a:r>
                      <a:endParaRPr lang="en-US" sz="2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76148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1" y="259306"/>
            <a:ext cx="11805313" cy="6223381"/>
          </a:xfrm>
        </p:spPr>
        <p:txBody>
          <a:bodyPr>
            <a:normAutofit lnSpcReduction="10000"/>
          </a:bodyPr>
          <a:lstStyle/>
          <a:p>
            <a:pPr marL="0" indent="0">
              <a:buNone/>
            </a:pPr>
            <a:r>
              <a:rPr lang="en-US" b="1" dirty="0" smtClean="0">
                <a:latin typeface="Times New Roman" pitchFamily="18" charset="0"/>
                <a:cs typeface="Times New Roman" pitchFamily="18" charset="0"/>
              </a:rPr>
              <a:t>-AX </a:t>
            </a:r>
            <a:r>
              <a:rPr lang="en-US" b="1" dirty="0">
                <a:latin typeface="Times New Roman" pitchFamily="18" charset="0"/>
                <a:cs typeface="Times New Roman" pitchFamily="18" charset="0"/>
              </a:rPr>
              <a:t>Register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AX register is called 16 bit accumulator and AL is called 8 bit accumulator. The I/O (IN or OUT) instructions always use the AX or AL for inputting/Outputting 16 or 8 bit data from or to I/O port.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BX Register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BX is known as the base register since it is the only general purpose register that can be used as an index to extend addressing. The BX register is similar to the 8085’s H, L register. BX can also be combined with DI or SI as C base register for special addressing. </a:t>
            </a:r>
            <a:endParaRPr lang="en-US" dirty="0" smtClean="0">
              <a:latin typeface="Times New Roman" pitchFamily="18" charset="0"/>
              <a:cs typeface="Times New Roman" pitchFamily="18" charset="0"/>
            </a:endParaRPr>
          </a:p>
          <a:p>
            <a:pPr marL="0" indent="0">
              <a:buNone/>
            </a:pPr>
            <a:endParaRPr lang="en-US" b="1" dirty="0" smtClean="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a:t>
            </a:r>
            <a:r>
              <a:rPr lang="en-US" b="1" dirty="0" smtClean="0">
                <a:latin typeface="Times New Roman" pitchFamily="18" charset="0"/>
                <a:cs typeface="Times New Roman" pitchFamily="18" charset="0"/>
              </a:rPr>
              <a:t>CX </a:t>
            </a:r>
            <a:r>
              <a:rPr lang="en-US" b="1" dirty="0">
                <a:latin typeface="Times New Roman" pitchFamily="18" charset="0"/>
                <a:cs typeface="Times New Roman" pitchFamily="18" charset="0"/>
              </a:rPr>
              <a:t>register: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CX register is known as the counter register because some instructions such as SHIFT, ROTATE and LOOP use the contents of CX as a Counter.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8509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559558"/>
            <a:ext cx="11832609" cy="5977720"/>
          </a:xfrm>
        </p:spPr>
        <p:txBody>
          <a:bodyPr>
            <a:normAutofit/>
          </a:bodyPr>
          <a:lstStyle/>
          <a:p>
            <a:pPr marL="0" indent="0">
              <a:buNone/>
            </a:pP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DX register: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DX register is known as data register. Some I/O operations require its use and multiply and divide operations that involve large values assume the use of DX and AX together as a pair. DX comprises the rightmost 16 bits of the 32-bit EDX. </a:t>
            </a:r>
          </a:p>
        </p:txBody>
      </p:sp>
    </p:spTree>
    <p:extLst>
      <p:ext uri="{BB962C8B-B14F-4D97-AF65-F5344CB8AC3E}">
        <p14:creationId xmlns:p14="http://schemas.microsoft.com/office/powerpoint/2010/main" val="186197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259306"/>
            <a:ext cx="11655188" cy="6141493"/>
          </a:xfrm>
        </p:spPr>
        <p:txBody>
          <a:bodyPr>
            <a:normAutofit/>
          </a:bodyPr>
          <a:lstStyle/>
          <a:p>
            <a:pPr marL="0" indent="0">
              <a:buNone/>
            </a:pPr>
            <a:r>
              <a:rPr lang="en-US" b="1" dirty="0" smtClean="0">
                <a:latin typeface="Times New Roman" pitchFamily="18" charset="0"/>
                <a:cs typeface="Times New Roman" pitchFamily="18" charset="0"/>
              </a:rPr>
              <a:t>-Stack </a:t>
            </a:r>
            <a:r>
              <a:rPr lang="en-US" b="1" dirty="0">
                <a:latin typeface="Times New Roman" pitchFamily="18" charset="0"/>
                <a:cs typeface="Times New Roman" pitchFamily="18" charset="0"/>
              </a:rPr>
              <a:t>Pointer (SP) and Base Pointer (BP):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Both are used to access data in the stack segment. The SP is used as an offset from the current stack segment during execution of instructions. The SP’s contents are automatically updated (increment/decrement) during execution of a POP and PUSH instructions.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BP contains the offset address in the current stack segment. This offset is used by instructions utilizing the based addressing mode. </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Index register: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two index registers SI (Source index) and DI (Destination Index) are used in indexed addressing. The instructions that process data strings use the SI and DI index register together with DS and ES respectively, in order to distinguish between the source and destination address. </a:t>
            </a:r>
          </a:p>
        </p:txBody>
      </p:sp>
    </p:spTree>
    <p:extLst>
      <p:ext uri="{BB962C8B-B14F-4D97-AF65-F5344CB8AC3E}">
        <p14:creationId xmlns:p14="http://schemas.microsoft.com/office/powerpoint/2010/main" val="161300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4492</Words>
  <Application>Microsoft Office PowerPoint</Application>
  <PresentationFormat>Custom</PresentationFormat>
  <Paragraphs>511</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 Features of 8086 microprocessor</vt:lpstr>
      <vt:lpstr>Bus Interface Unit(BIU) and its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Instructions in 8086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Branching instruction  a) Conditional </vt:lpstr>
      <vt:lpstr>PowerPoint Presentation</vt:lpstr>
      <vt:lpstr>PowerPoint Presentation</vt:lpstr>
      <vt:lpstr>PowerPoint Presentation</vt:lpstr>
      <vt:lpstr>PowerPoint Presentation</vt:lpstr>
      <vt:lpstr>PowerPoint Presentation</vt:lpstr>
      <vt:lpstr>Addressing modes in 8086: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in Assembly language </vt:lpstr>
      <vt:lpstr>PowerPoint Presentation</vt:lpstr>
      <vt:lpstr>Example</vt:lpstr>
      <vt:lpstr>Assembly language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DOS FUNCTIONS AND INTERRUPTS </vt:lpstr>
      <vt:lpstr>PowerPoint Presentation</vt:lpstr>
      <vt:lpstr>Q2. Wap to display Hello World.</vt:lpstr>
      <vt:lpstr>Wap to reverse given string for 8086.</vt:lpstr>
      <vt:lpstr>Wap to multiply two 16-bit numbers.</vt:lpstr>
      <vt:lpstr>Wap to find the greatest number in a block of data.</vt:lpstr>
      <vt:lpstr>Wap to count the number of vowels in a given string.</vt:lpstr>
      <vt:lpstr>Assembling, Linking and Executing </vt:lpstr>
      <vt:lpstr>PowerPoint Presentation</vt:lpstr>
      <vt:lpstr>PowerPoint Presentation</vt:lpstr>
      <vt:lpstr>PowerPoint Presentation</vt:lpstr>
      <vt:lpstr>Macro Assembler: </vt:lpstr>
      <vt:lpstr>PowerPoint Presentation</vt:lpstr>
      <vt:lpstr>8085 vs 8086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sthasagar</cp:lastModifiedBy>
  <cp:revision>105</cp:revision>
  <dcterms:created xsi:type="dcterms:W3CDTF">2016-06-19T15:04:20Z</dcterms:created>
  <dcterms:modified xsi:type="dcterms:W3CDTF">2018-05-28T13:07:58Z</dcterms:modified>
</cp:coreProperties>
</file>