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82" r:id="rId20"/>
    <p:sldId id="283" r:id="rId21"/>
    <p:sldId id="272" r:id="rId22"/>
    <p:sldId id="273" r:id="rId23"/>
    <p:sldId id="278" r:id="rId24"/>
    <p:sldId id="277" r:id="rId25"/>
    <p:sldId id="280" r:id="rId26"/>
    <p:sldId id="284" r:id="rId27"/>
    <p:sldId id="27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1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112116-910A-4D62-A046-411AF8B6864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870546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12116-910A-4D62-A046-411AF8B6864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3928763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12116-910A-4D62-A046-411AF8B6864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2570892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12116-910A-4D62-A046-411AF8B6864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3578306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12116-910A-4D62-A046-411AF8B68640}" type="datetimeFigureOut">
              <a:rPr lang="en-US" smtClean="0"/>
              <a:t>5/28/2018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1614311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112116-910A-4D62-A046-411AF8B6864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365691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112116-910A-4D62-A046-411AF8B68640}" type="datetimeFigureOut">
              <a:rPr lang="en-US" smtClean="0"/>
              <a:t>5/28/2018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146640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112116-910A-4D62-A046-411AF8B68640}" type="datetimeFigureOut">
              <a:rPr lang="en-US" smtClean="0"/>
              <a:t>5/28/2018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24077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12116-910A-4D62-A046-411AF8B68640}" type="datetimeFigureOut">
              <a:rPr lang="en-US" smtClean="0"/>
              <a:t>5/28/2018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3134215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12116-910A-4D62-A046-411AF8B6864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1367733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12116-910A-4D62-A046-411AF8B68640}" type="datetimeFigureOut">
              <a:rPr lang="en-US" smtClean="0"/>
              <a:t>5/28/2018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2415C-759A-43A8-856D-C5A41A7FFD2F}" type="slidenum">
              <a:rPr lang="en-US" smtClean="0"/>
              <a:t>‹#›</a:t>
            </a:fld>
            <a:endParaRPr lang="en-US"/>
          </a:p>
        </p:txBody>
      </p:sp>
    </p:spTree>
    <p:extLst>
      <p:ext uri="{BB962C8B-B14F-4D97-AF65-F5344CB8AC3E}">
        <p14:creationId xmlns:p14="http://schemas.microsoft.com/office/powerpoint/2010/main" val="105055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12116-910A-4D62-A046-411AF8B68640}" type="datetimeFigureOut">
              <a:rPr lang="en-US" smtClean="0"/>
              <a:t>5/28/2018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2415C-759A-43A8-856D-C5A41A7FFD2F}" type="slidenum">
              <a:rPr lang="en-US" smtClean="0"/>
              <a:t>‹#›</a:t>
            </a:fld>
            <a:endParaRPr lang="en-US"/>
          </a:p>
        </p:txBody>
      </p:sp>
    </p:spTree>
    <p:extLst>
      <p:ext uri="{BB962C8B-B14F-4D97-AF65-F5344CB8AC3E}">
        <p14:creationId xmlns:p14="http://schemas.microsoft.com/office/powerpoint/2010/main" val="3151512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2638" y="2033517"/>
            <a:ext cx="9976513" cy="2210937"/>
          </a:xfrm>
        </p:spPr>
        <p:txBody>
          <a:bodyPr>
            <a:normAutofit/>
          </a:bodyPr>
          <a:lstStyle/>
          <a:p>
            <a:r>
              <a:rPr lang="en-US" sz="3600" b="1" dirty="0" smtClean="0">
                <a:latin typeface="Times New Roman" pitchFamily="18" charset="0"/>
                <a:cs typeface="Times New Roman" pitchFamily="18" charset="0"/>
              </a:rPr>
              <a:t>Assembly  Language Programming</a:t>
            </a:r>
          </a:p>
          <a:p>
            <a:r>
              <a:rPr lang="en-US" sz="3600" b="1" dirty="0" smtClean="0">
                <a:latin typeface="Times New Roman" pitchFamily="18" charset="0"/>
                <a:cs typeface="Times New Roman" pitchFamily="18" charset="0"/>
              </a:rPr>
              <a:t>8085 Programs</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3390419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89" y="846161"/>
            <a:ext cx="11559653" cy="5330802"/>
          </a:xfrm>
        </p:spPr>
        <p:txBody>
          <a:bodyPr/>
          <a:lstStyle/>
          <a:p>
            <a:pPr algn="just"/>
            <a:r>
              <a:rPr lang="en-US" dirty="0">
                <a:latin typeface="Times New Roman" pitchFamily="18" charset="0"/>
                <a:cs typeface="Times New Roman" pitchFamily="18" charset="0"/>
              </a:rPr>
              <a:t>Subtract the 16-bit number in memory locations 4002H and 4003H from the 16-bit number in memory locations 4000H and 4001H. The most significant eight bits of the two numbers are in memory locations 4001H and 4003H. Store the result in memory locations 4004H and 4005H with the most significant byte in memory location 4005H. (Big – small) </a:t>
            </a:r>
          </a:p>
        </p:txBody>
      </p:sp>
    </p:spTree>
    <p:extLst>
      <p:ext uri="{BB962C8B-B14F-4D97-AF65-F5344CB8AC3E}">
        <p14:creationId xmlns:p14="http://schemas.microsoft.com/office/powerpoint/2010/main" val="27611068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464024"/>
            <a:ext cx="11682483" cy="5712939"/>
          </a:xfrm>
        </p:spPr>
        <p:txBody>
          <a:bodyPr>
            <a:normAutofit fontScale="92500"/>
          </a:bodyPr>
          <a:lstStyle/>
          <a:p>
            <a:r>
              <a:rPr lang="en-US" dirty="0">
                <a:latin typeface="Times New Roman" pitchFamily="18" charset="0"/>
                <a:cs typeface="Times New Roman" pitchFamily="18" charset="0"/>
              </a:rPr>
              <a:t>LHLD 4000H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first 16-bit number in HL </a:t>
            </a:r>
          </a:p>
          <a:p>
            <a:r>
              <a:rPr lang="en-US" dirty="0">
                <a:latin typeface="Times New Roman" pitchFamily="18" charset="0"/>
                <a:cs typeface="Times New Roman" pitchFamily="18" charset="0"/>
              </a:rPr>
              <a:t>XCHG </a:t>
            </a:r>
            <a:r>
              <a:rPr lang="en-US" dirty="0" smtClean="0">
                <a:latin typeface="Times New Roman" pitchFamily="18" charset="0"/>
                <a:cs typeface="Times New Roman" pitchFamily="18" charset="0"/>
              </a:rPr>
              <a:t>			Save </a:t>
            </a:r>
            <a:r>
              <a:rPr lang="en-US" dirty="0">
                <a:latin typeface="Times New Roman" pitchFamily="18" charset="0"/>
                <a:cs typeface="Times New Roman" pitchFamily="18" charset="0"/>
              </a:rPr>
              <a:t>first 16-bit number in DE </a:t>
            </a:r>
          </a:p>
          <a:p>
            <a:r>
              <a:rPr lang="en-US" dirty="0">
                <a:latin typeface="Times New Roman" pitchFamily="18" charset="0"/>
                <a:cs typeface="Times New Roman" pitchFamily="18" charset="0"/>
              </a:rPr>
              <a:t>LHLD 4002H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second 16-bit number in HL </a:t>
            </a:r>
          </a:p>
          <a:p>
            <a:r>
              <a:rPr lang="en-US" dirty="0">
                <a:latin typeface="Times New Roman" pitchFamily="18" charset="0"/>
                <a:cs typeface="Times New Roman" pitchFamily="18" charset="0"/>
              </a:rPr>
              <a:t>MOV A, E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lower byte of the first number </a:t>
            </a:r>
          </a:p>
          <a:p>
            <a:r>
              <a:rPr lang="en-US" dirty="0">
                <a:latin typeface="Times New Roman" pitchFamily="18" charset="0"/>
                <a:cs typeface="Times New Roman" pitchFamily="18" charset="0"/>
              </a:rPr>
              <a:t>SUB L </a:t>
            </a:r>
            <a:r>
              <a:rPr lang="en-US" dirty="0" smtClean="0">
                <a:latin typeface="Times New Roman" pitchFamily="18" charset="0"/>
                <a:cs typeface="Times New Roman" pitchFamily="18" charset="0"/>
              </a:rPr>
              <a:t>			Subtract </a:t>
            </a:r>
            <a:r>
              <a:rPr lang="en-US" dirty="0">
                <a:latin typeface="Times New Roman" pitchFamily="18" charset="0"/>
                <a:cs typeface="Times New Roman" pitchFamily="18" charset="0"/>
              </a:rPr>
              <a:t>lower byte of the second number </a:t>
            </a:r>
          </a:p>
          <a:p>
            <a:r>
              <a:rPr lang="en-US" dirty="0">
                <a:latin typeface="Times New Roman" pitchFamily="18" charset="0"/>
                <a:cs typeface="Times New Roman" pitchFamily="18" charset="0"/>
              </a:rPr>
              <a:t>MOV L, A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result in L register </a:t>
            </a:r>
          </a:p>
          <a:p>
            <a:r>
              <a:rPr lang="en-US" dirty="0">
                <a:latin typeface="Times New Roman" pitchFamily="18" charset="0"/>
                <a:cs typeface="Times New Roman" pitchFamily="18" charset="0"/>
              </a:rPr>
              <a:t>MOV A, D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higher byte of the first number </a:t>
            </a:r>
          </a:p>
          <a:p>
            <a:r>
              <a:rPr lang="en-US" dirty="0">
                <a:latin typeface="Times New Roman" pitchFamily="18" charset="0"/>
                <a:cs typeface="Times New Roman" pitchFamily="18" charset="0"/>
              </a:rPr>
              <a:t>SBB H </a:t>
            </a:r>
            <a:r>
              <a:rPr lang="en-US" dirty="0" smtClean="0">
                <a:latin typeface="Times New Roman" pitchFamily="18" charset="0"/>
                <a:cs typeface="Times New Roman" pitchFamily="18" charset="0"/>
              </a:rPr>
              <a:t>			Subtract </a:t>
            </a:r>
            <a:r>
              <a:rPr lang="en-US" dirty="0">
                <a:latin typeface="Times New Roman" pitchFamily="18" charset="0"/>
                <a:cs typeface="Times New Roman" pitchFamily="18" charset="0"/>
              </a:rPr>
              <a:t>higher byte of second number with borrow </a:t>
            </a:r>
          </a:p>
          <a:p>
            <a:r>
              <a:rPr lang="en-US" dirty="0">
                <a:latin typeface="Times New Roman" pitchFamily="18" charset="0"/>
                <a:cs typeface="Times New Roman" pitchFamily="18" charset="0"/>
              </a:rPr>
              <a:t>MOV H, A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l6-bit result in memory locations 4004H and 4005H. </a:t>
            </a:r>
          </a:p>
          <a:p>
            <a:r>
              <a:rPr lang="en-US" dirty="0">
                <a:latin typeface="Times New Roman" pitchFamily="18" charset="0"/>
                <a:cs typeface="Times New Roman" pitchFamily="18" charset="0"/>
              </a:rPr>
              <a:t>SHLD 4004H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l6-bit result in memory locations 4004H and 4005H. </a:t>
            </a:r>
          </a:p>
          <a:p>
            <a:r>
              <a:rPr lang="en-US" dirty="0">
                <a:latin typeface="Times New Roman" pitchFamily="18" charset="0"/>
                <a:cs typeface="Times New Roman" pitchFamily="18" charset="0"/>
              </a:rPr>
              <a:t>HLT </a:t>
            </a:r>
            <a:r>
              <a:rPr lang="en-US" dirty="0" smtClean="0">
                <a:latin typeface="Times New Roman" pitchFamily="18" charset="0"/>
                <a:cs typeface="Times New Roman" pitchFamily="18" charset="0"/>
              </a:rPr>
              <a:t>			Terminate </a:t>
            </a:r>
            <a:r>
              <a:rPr lang="en-US" dirty="0">
                <a:latin typeface="Times New Roman" pitchFamily="18" charset="0"/>
                <a:cs typeface="Times New Roman" pitchFamily="18" charset="0"/>
              </a:rPr>
              <a:t>program execution </a:t>
            </a:r>
          </a:p>
        </p:txBody>
      </p:sp>
    </p:spTree>
    <p:extLst>
      <p:ext uri="{BB962C8B-B14F-4D97-AF65-F5344CB8AC3E}">
        <p14:creationId xmlns:p14="http://schemas.microsoft.com/office/powerpoint/2010/main" val="1669544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3" y="764275"/>
            <a:ext cx="11641541" cy="5412688"/>
          </a:xfrm>
        </p:spPr>
        <p:txBody>
          <a:bodyPr/>
          <a:lstStyle/>
          <a:p>
            <a:pPr algn="just"/>
            <a:r>
              <a:rPr lang="en-US" dirty="0">
                <a:latin typeface="Times New Roman" pitchFamily="18" charset="0"/>
                <a:cs typeface="Times New Roman" pitchFamily="18" charset="0"/>
              </a:rPr>
              <a:t>Subtract the 16-bit number in memory locations 4002H and 4003H from the 16-bit number in memory locations 4000H and 4001H. The most significant eight bits of the two numbers are in memory locations 4001H and 4003H. Store the result in memory locations 4004H and 4005H with the most significant byte in memory location 4005H. (Small – big) </a:t>
            </a:r>
          </a:p>
        </p:txBody>
      </p:sp>
    </p:spTree>
    <p:extLst>
      <p:ext uri="{BB962C8B-B14F-4D97-AF65-F5344CB8AC3E}">
        <p14:creationId xmlns:p14="http://schemas.microsoft.com/office/powerpoint/2010/main" val="2351758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674423" y="1034041"/>
            <a:ext cx="5592173" cy="4752610"/>
          </a:xfrm>
        </p:spPr>
        <p:txBody>
          <a:bodyPr>
            <a:normAutofit/>
          </a:bodyPr>
          <a:lstStyle/>
          <a:p>
            <a:r>
              <a:rPr lang="en-US" dirty="0">
                <a:latin typeface="Times New Roman" pitchFamily="18" charset="0"/>
                <a:cs typeface="Times New Roman" pitchFamily="18" charset="0"/>
              </a:rPr>
              <a:t>LHLD </a:t>
            </a:r>
            <a:r>
              <a:rPr lang="en-US" dirty="0" smtClean="0">
                <a:latin typeface="Times New Roman" pitchFamily="18" charset="0"/>
                <a:cs typeface="Times New Roman" pitchFamily="18" charset="0"/>
              </a:rPr>
              <a:t>4000H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XCHG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LHLD, 4002H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MVI </a:t>
            </a:r>
            <a:r>
              <a:rPr lang="en-US" dirty="0" smtClean="0">
                <a:latin typeface="Times New Roman" pitchFamily="18" charset="0"/>
                <a:cs typeface="Times New Roman" pitchFamily="18" charset="0"/>
              </a:rPr>
              <a:t>B, </a:t>
            </a:r>
            <a:r>
              <a:rPr lang="en-US" dirty="0">
                <a:latin typeface="Times New Roman" pitchFamily="18" charset="0"/>
                <a:cs typeface="Times New Roman" pitchFamily="18" charset="0"/>
              </a:rPr>
              <a:t>00H</a:t>
            </a:r>
          </a:p>
          <a:p>
            <a:r>
              <a:rPr lang="en-US" dirty="0">
                <a:latin typeface="Times New Roman" pitchFamily="18" charset="0"/>
                <a:cs typeface="Times New Roman" pitchFamily="18" charset="0"/>
              </a:rPr>
              <a:t>MOV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E </a:t>
            </a:r>
          </a:p>
          <a:p>
            <a:r>
              <a:rPr lang="en-US" dirty="0">
                <a:latin typeface="Times New Roman" pitchFamily="18" charset="0"/>
                <a:cs typeface="Times New Roman" pitchFamily="18" charset="0"/>
              </a:rPr>
              <a:t>SUB L </a:t>
            </a:r>
          </a:p>
          <a:p>
            <a:r>
              <a:rPr lang="en-US" dirty="0">
                <a:latin typeface="Times New Roman" pitchFamily="18" charset="0"/>
                <a:cs typeface="Times New Roman" pitchFamily="18" charset="0"/>
              </a:rPr>
              <a:t>CMA </a:t>
            </a:r>
          </a:p>
          <a:p>
            <a:r>
              <a:rPr lang="en-US" dirty="0">
                <a:latin typeface="Times New Roman" pitchFamily="18" charset="0"/>
                <a:cs typeface="Times New Roman" pitchFamily="18" charset="0"/>
              </a:rPr>
              <a:t>INR A </a:t>
            </a:r>
          </a:p>
          <a:p>
            <a:r>
              <a:rPr lang="en-US" dirty="0">
                <a:latin typeface="Times New Roman" pitchFamily="18" charset="0"/>
                <a:cs typeface="Times New Roman" pitchFamily="18" charset="0"/>
              </a:rPr>
              <a:t>MOV </a:t>
            </a:r>
            <a:r>
              <a:rPr lang="en-US" dirty="0" smtClean="0">
                <a:latin typeface="Times New Roman" pitchFamily="18" charset="0"/>
                <a:cs typeface="Times New Roman" pitchFamily="18" charset="0"/>
              </a:rPr>
              <a:t>L,A</a:t>
            </a:r>
            <a:endParaRPr lang="en-US" dirty="0">
              <a:latin typeface="Times New Roman" pitchFamily="18" charset="0"/>
              <a:cs typeface="Times New Roman" pitchFamily="18" charset="0"/>
            </a:endParaRPr>
          </a:p>
        </p:txBody>
      </p:sp>
      <p:sp>
        <p:nvSpPr>
          <p:cNvPr id="9" name="Content Placeholder 8"/>
          <p:cNvSpPr>
            <a:spLocks noGrp="1"/>
          </p:cNvSpPr>
          <p:nvPr>
            <p:ph sz="half" idx="2"/>
          </p:nvPr>
        </p:nvSpPr>
        <p:spPr>
          <a:xfrm>
            <a:off x="6008423" y="1034041"/>
            <a:ext cx="5592173" cy="4752610"/>
          </a:xfrm>
        </p:spPr>
        <p:txBody>
          <a:bodyPr>
            <a:normAutofit/>
          </a:bodyPr>
          <a:lstStyle/>
          <a:p>
            <a:r>
              <a:rPr lang="en-US" dirty="0" smtClean="0">
                <a:latin typeface="Times New Roman" pitchFamily="18" charset="0"/>
                <a:cs typeface="Times New Roman" pitchFamily="18" charset="0"/>
              </a:rPr>
              <a:t>MOV A, </a:t>
            </a:r>
            <a:r>
              <a:rPr lang="en-US" dirty="0">
                <a:latin typeface="Times New Roman" pitchFamily="18" charset="0"/>
                <a:cs typeface="Times New Roman" pitchFamily="18" charset="0"/>
              </a:rPr>
              <a:t>D </a:t>
            </a:r>
          </a:p>
          <a:p>
            <a:r>
              <a:rPr lang="en-US" dirty="0">
                <a:latin typeface="Times New Roman" pitchFamily="18" charset="0"/>
                <a:cs typeface="Times New Roman" pitchFamily="18" charset="0"/>
              </a:rPr>
              <a:t>SUB H</a:t>
            </a:r>
          </a:p>
          <a:p>
            <a:r>
              <a:rPr lang="en-US" dirty="0" smtClean="0">
                <a:latin typeface="Times New Roman" pitchFamily="18" charset="0"/>
                <a:cs typeface="Times New Roman" pitchFamily="18" charset="0"/>
              </a:rPr>
              <a:t>CMA </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MOV H, </a:t>
            </a:r>
            <a:r>
              <a:rPr lang="en-US" dirty="0">
                <a:latin typeface="Times New Roman" pitchFamily="18" charset="0"/>
                <a:cs typeface="Times New Roman" pitchFamily="18" charset="0"/>
              </a:rPr>
              <a:t>A </a:t>
            </a:r>
          </a:p>
          <a:p>
            <a:r>
              <a:rPr lang="en-US" dirty="0">
                <a:latin typeface="Times New Roman" pitchFamily="18" charset="0"/>
                <a:cs typeface="Times New Roman" pitchFamily="18" charset="0"/>
              </a:rPr>
              <a:t>INR B </a:t>
            </a:r>
          </a:p>
          <a:p>
            <a:r>
              <a:rPr lang="en-US" dirty="0">
                <a:latin typeface="Times New Roman" pitchFamily="18" charset="0"/>
                <a:cs typeface="Times New Roman" pitchFamily="18" charset="0"/>
              </a:rPr>
              <a:t>MOV </a:t>
            </a:r>
            <a:r>
              <a:rPr lang="en-US" dirty="0" smtClean="0">
                <a:latin typeface="Times New Roman" pitchFamily="18" charset="0"/>
                <a:cs typeface="Times New Roman" pitchFamily="18" charset="0"/>
              </a:rPr>
              <a:t>A, </a:t>
            </a:r>
            <a:r>
              <a:rPr lang="en-US" dirty="0">
                <a:latin typeface="Times New Roman" pitchFamily="18" charset="0"/>
                <a:cs typeface="Times New Roman" pitchFamily="18" charset="0"/>
              </a:rPr>
              <a:t>B </a:t>
            </a:r>
          </a:p>
          <a:p>
            <a:r>
              <a:rPr lang="en-US" dirty="0">
                <a:latin typeface="Times New Roman" pitchFamily="18" charset="0"/>
                <a:cs typeface="Times New Roman" pitchFamily="18" charset="0"/>
              </a:rPr>
              <a:t>STA 4006h </a:t>
            </a:r>
          </a:p>
          <a:p>
            <a:r>
              <a:rPr lang="en-US" dirty="0">
                <a:latin typeface="Times New Roman" pitchFamily="18" charset="0"/>
                <a:cs typeface="Times New Roman" pitchFamily="18" charset="0"/>
              </a:rPr>
              <a:t>SHLD 4004h </a:t>
            </a:r>
          </a:p>
          <a:p>
            <a:r>
              <a:rPr lang="en-US" dirty="0">
                <a:latin typeface="Times New Roman" pitchFamily="18" charset="0"/>
                <a:cs typeface="Times New Roman" pitchFamily="18" charset="0"/>
              </a:rPr>
              <a:t>HLT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774519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313899"/>
            <a:ext cx="12245219" cy="1395087"/>
          </a:xfrm>
        </p:spPr>
        <p:txBody>
          <a:bodyPr>
            <a:normAutofit/>
          </a:bodyPr>
          <a:lstStyle/>
          <a:p>
            <a:r>
              <a:rPr lang="en-US" sz="4000" b="1" dirty="0">
                <a:latin typeface="Times New Roman" pitchFamily="18" charset="0"/>
                <a:cs typeface="Times New Roman" pitchFamily="18" charset="0"/>
              </a:rPr>
              <a:t>Write an ASP to MULTIPLY two 8 bit numbers </a:t>
            </a:r>
            <a:endParaRPr lang="en-US" sz="4000" dirty="0">
              <a:latin typeface="Times New Roman" pitchFamily="18" charset="0"/>
              <a:cs typeface="Times New Roman" pitchFamily="18" charset="0"/>
            </a:endParaRPr>
          </a:p>
        </p:txBody>
      </p:sp>
      <p:sp>
        <p:nvSpPr>
          <p:cNvPr id="4" name="Content Placeholder 3"/>
          <p:cNvSpPr>
            <a:spLocks noGrp="1"/>
          </p:cNvSpPr>
          <p:nvPr>
            <p:ph sz="half" idx="1"/>
          </p:nvPr>
        </p:nvSpPr>
        <p:spPr>
          <a:xfrm>
            <a:off x="519324" y="1657469"/>
            <a:ext cx="6033876" cy="4579558"/>
          </a:xfrm>
        </p:spPr>
        <p:txBody>
          <a:bodyPr>
            <a:normAutofit/>
          </a:bodyPr>
          <a:lstStyle/>
          <a:p>
            <a:r>
              <a:rPr lang="en-US" dirty="0">
                <a:latin typeface="Times New Roman" pitchFamily="18" charset="0"/>
                <a:cs typeface="Times New Roman" pitchFamily="18" charset="0"/>
              </a:rPr>
              <a:t>MVI D, OOH </a:t>
            </a:r>
          </a:p>
          <a:p>
            <a:r>
              <a:rPr lang="en-US" dirty="0">
                <a:latin typeface="Times New Roman" pitchFamily="18" charset="0"/>
                <a:cs typeface="Times New Roman" pitchFamily="18" charset="0"/>
              </a:rPr>
              <a:t>MVI A, 00H </a:t>
            </a:r>
          </a:p>
          <a:p>
            <a:r>
              <a:rPr lang="en-US" dirty="0">
                <a:latin typeface="Times New Roman" pitchFamily="18" charset="0"/>
                <a:cs typeface="Times New Roman" pitchFamily="18" charset="0"/>
              </a:rPr>
              <a:t>LXI H, 4150 </a:t>
            </a:r>
          </a:p>
          <a:p>
            <a:r>
              <a:rPr lang="en-US" dirty="0">
                <a:latin typeface="Times New Roman" pitchFamily="18" charset="0"/>
                <a:cs typeface="Times New Roman" pitchFamily="18" charset="0"/>
              </a:rPr>
              <a:t>MOV B, M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MOV C, M </a:t>
            </a:r>
          </a:p>
          <a:p>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ADD </a:t>
            </a: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5" name="Content Placeholder 4"/>
          <p:cNvSpPr>
            <a:spLocks noGrp="1"/>
          </p:cNvSpPr>
          <p:nvPr>
            <p:ph sz="half" idx="2"/>
          </p:nvPr>
        </p:nvSpPr>
        <p:spPr>
          <a:xfrm>
            <a:off x="5853324" y="1657469"/>
            <a:ext cx="6033876" cy="4579558"/>
          </a:xfrm>
        </p:spPr>
        <p:txBody>
          <a:bodyPr>
            <a:normAutofit/>
          </a:bodyPr>
          <a:lstStyle/>
          <a:p>
            <a:r>
              <a:rPr lang="en-US" dirty="0" smtClean="0">
                <a:latin typeface="Times New Roman" pitchFamily="18" charset="0"/>
                <a:cs typeface="Times New Roman" pitchFamily="18" charset="0"/>
              </a:rPr>
              <a:t>JNC</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NEXT </a:t>
            </a:r>
          </a:p>
          <a:p>
            <a:r>
              <a:rPr lang="en-US" dirty="0">
                <a:latin typeface="Times New Roman" pitchFamily="18" charset="0"/>
                <a:cs typeface="Times New Roman" pitchFamily="18" charset="0"/>
              </a:rPr>
              <a:t>INR D </a:t>
            </a:r>
          </a:p>
          <a:p>
            <a:r>
              <a:rPr lang="en-US" b="1" dirty="0">
                <a:latin typeface="Times New Roman" pitchFamily="18" charset="0"/>
                <a:cs typeface="Times New Roman" pitchFamily="18" charset="0"/>
              </a:rPr>
              <a:t>NEXT</a:t>
            </a:r>
            <a:r>
              <a:rPr lang="en-US" dirty="0">
                <a:latin typeface="Times New Roman" pitchFamily="18" charset="0"/>
                <a:cs typeface="Times New Roman" pitchFamily="18" charset="0"/>
              </a:rPr>
              <a:t>: DCR C </a:t>
            </a:r>
          </a:p>
          <a:p>
            <a:r>
              <a:rPr lang="en-US" dirty="0">
                <a:latin typeface="Times New Roman" pitchFamily="18" charset="0"/>
                <a:cs typeface="Times New Roman" pitchFamily="18" charset="0"/>
              </a:rPr>
              <a:t>JNZ </a:t>
            </a:r>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STA 4152 </a:t>
            </a:r>
          </a:p>
          <a:p>
            <a:r>
              <a:rPr lang="en-US" dirty="0">
                <a:latin typeface="Times New Roman" pitchFamily="18" charset="0"/>
                <a:cs typeface="Times New Roman" pitchFamily="18" charset="0"/>
              </a:rPr>
              <a:t>MOV A, D </a:t>
            </a:r>
          </a:p>
          <a:p>
            <a:r>
              <a:rPr lang="en-US" dirty="0">
                <a:latin typeface="Times New Roman" pitchFamily="18" charset="0"/>
                <a:cs typeface="Times New Roman" pitchFamily="18" charset="0"/>
              </a:rPr>
              <a:t>STA 4153 </a:t>
            </a:r>
          </a:p>
          <a:p>
            <a:r>
              <a:rPr lang="en-US" dirty="0">
                <a:latin typeface="Times New Roman" pitchFamily="18" charset="0"/>
                <a:cs typeface="Times New Roman" pitchFamily="18" charset="0"/>
              </a:rPr>
              <a:t>HLT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611397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3" y="232012"/>
            <a:ext cx="11925301" cy="1481131"/>
          </a:xfrm>
        </p:spPr>
        <p:txBody>
          <a:bodyPr>
            <a:normAutofit/>
          </a:bodyPr>
          <a:lstStyle/>
          <a:p>
            <a:r>
              <a:rPr lang="en-US" sz="4000" b="1" dirty="0">
                <a:latin typeface="Times New Roman" pitchFamily="18" charset="0"/>
                <a:cs typeface="Times New Roman" pitchFamily="18" charset="0"/>
              </a:rPr>
              <a:t>Write an ASP to DIVIDE two 8 bit </a:t>
            </a:r>
            <a:r>
              <a:rPr lang="en-US" sz="4000" b="1" dirty="0" smtClean="0">
                <a:latin typeface="Times New Roman" pitchFamily="18" charset="0"/>
                <a:cs typeface="Times New Roman" pitchFamily="18" charset="0"/>
              </a:rPr>
              <a:t>numbers</a:t>
            </a:r>
            <a:endParaRPr lang="en-US" sz="4000" dirty="0">
              <a:latin typeface="Times New Roman" pitchFamily="18" charset="0"/>
              <a:cs typeface="Times New Roman" pitchFamily="18" charset="0"/>
            </a:endParaRPr>
          </a:p>
        </p:txBody>
      </p:sp>
      <p:sp>
        <p:nvSpPr>
          <p:cNvPr id="3" name="Content Placeholder 2"/>
          <p:cNvSpPr>
            <a:spLocks noGrp="1"/>
          </p:cNvSpPr>
          <p:nvPr>
            <p:ph sz="half" idx="1"/>
          </p:nvPr>
        </p:nvSpPr>
        <p:spPr>
          <a:xfrm>
            <a:off x="472249" y="1388664"/>
            <a:ext cx="5876235" cy="4862011"/>
          </a:xfrm>
        </p:spPr>
        <p:txBody>
          <a:bodyPr>
            <a:normAutofit/>
          </a:bodyPr>
          <a:lstStyle/>
          <a:p>
            <a:r>
              <a:rPr lang="en-US" dirty="0">
                <a:latin typeface="Times New Roman" pitchFamily="18" charset="0"/>
                <a:cs typeface="Times New Roman" pitchFamily="18" charset="0"/>
              </a:rPr>
              <a:t>LXI H, 4150 </a:t>
            </a:r>
          </a:p>
          <a:p>
            <a:r>
              <a:rPr lang="en-US" dirty="0">
                <a:latin typeface="Times New Roman" pitchFamily="18" charset="0"/>
                <a:cs typeface="Times New Roman" pitchFamily="18" charset="0"/>
              </a:rPr>
              <a:t>MOV B, M </a:t>
            </a:r>
          </a:p>
          <a:p>
            <a:r>
              <a:rPr lang="en-US" dirty="0">
                <a:latin typeface="Times New Roman" pitchFamily="18" charset="0"/>
                <a:cs typeface="Times New Roman" pitchFamily="18" charset="0"/>
              </a:rPr>
              <a:t>MVI C, </a:t>
            </a:r>
            <a:r>
              <a:rPr lang="en-US" dirty="0" smtClean="0">
                <a:latin typeface="Times New Roman" pitchFamily="18" charset="0"/>
                <a:cs typeface="Times New Roman" pitchFamily="18" charset="0"/>
              </a:rPr>
              <a:t>00H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MOV A, M </a:t>
            </a: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NEXT</a:t>
            </a:r>
            <a:r>
              <a:rPr lang="en-US" dirty="0">
                <a:latin typeface="Times New Roman" pitchFamily="18" charset="0"/>
                <a:cs typeface="Times New Roman" pitchFamily="18" charset="0"/>
              </a:rPr>
              <a:t>: CMP </a:t>
            </a:r>
            <a:r>
              <a:rPr lang="en-US" dirty="0" smtClean="0">
                <a:latin typeface="Times New Roman" pitchFamily="18" charset="0"/>
                <a:cs typeface="Times New Roman" pitchFamily="18" charset="0"/>
              </a:rPr>
              <a:t>B</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5806249" y="1388664"/>
            <a:ext cx="5876235" cy="4862011"/>
          </a:xfrm>
        </p:spPr>
        <p:txBody>
          <a:bodyPr/>
          <a:lstStyle/>
          <a:p>
            <a:r>
              <a:rPr lang="en-US" dirty="0" smtClean="0">
                <a:latin typeface="Times New Roman" pitchFamily="18" charset="0"/>
                <a:cs typeface="Times New Roman" pitchFamily="18" charset="0"/>
              </a:rPr>
              <a:t>JC </a:t>
            </a:r>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SUB B </a:t>
            </a:r>
          </a:p>
          <a:p>
            <a:r>
              <a:rPr lang="en-US" dirty="0">
                <a:latin typeface="Times New Roman" pitchFamily="18" charset="0"/>
                <a:cs typeface="Times New Roman" pitchFamily="18" charset="0"/>
              </a:rPr>
              <a:t>INR C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JMP </a:t>
            </a:r>
            <a:r>
              <a:rPr lang="en-US" b="1" dirty="0" smtClean="0">
                <a:latin typeface="Times New Roman" pitchFamily="18" charset="0"/>
                <a:cs typeface="Times New Roman" pitchFamily="18" charset="0"/>
              </a:rPr>
              <a:t>NEXT</a:t>
            </a:r>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LOOP</a:t>
            </a:r>
            <a:r>
              <a:rPr lang="en-US" dirty="0">
                <a:latin typeface="Times New Roman" pitchFamily="18" charset="0"/>
                <a:cs typeface="Times New Roman" pitchFamily="18" charset="0"/>
              </a:rPr>
              <a:t>: STA 4152 </a:t>
            </a:r>
          </a:p>
          <a:p>
            <a:r>
              <a:rPr lang="en-US" dirty="0">
                <a:latin typeface="Times New Roman" pitchFamily="18" charset="0"/>
                <a:cs typeface="Times New Roman" pitchFamily="18" charset="0"/>
              </a:rPr>
              <a:t>MOV A, C </a:t>
            </a:r>
          </a:p>
          <a:p>
            <a:r>
              <a:rPr lang="en-US" dirty="0">
                <a:latin typeface="Times New Roman" pitchFamily="18" charset="0"/>
                <a:cs typeface="Times New Roman" pitchFamily="18" charset="0"/>
              </a:rPr>
              <a:t>STA 4153 </a:t>
            </a:r>
          </a:p>
          <a:p>
            <a:r>
              <a:rPr lang="en-US" dirty="0">
                <a:latin typeface="Times New Roman" pitchFamily="18" charset="0"/>
                <a:cs typeface="Times New Roman" pitchFamily="18" charset="0"/>
              </a:rPr>
              <a:t>HLT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6713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29" y="218364"/>
            <a:ext cx="12041875" cy="1473449"/>
          </a:xfrm>
        </p:spPr>
        <p:txBody>
          <a:bodyPr>
            <a:normAutofit/>
          </a:bodyPr>
          <a:lstStyle/>
          <a:p>
            <a:r>
              <a:rPr lang="en-US" sz="2800" b="1" dirty="0">
                <a:latin typeface="Times New Roman" pitchFamily="18" charset="0"/>
                <a:cs typeface="Times New Roman" pitchFamily="18" charset="0"/>
              </a:rPr>
              <a:t>Write an ASP to transfer a </a:t>
            </a:r>
            <a:r>
              <a:rPr lang="en-US" sz="2800" b="1" dirty="0" smtClean="0">
                <a:latin typeface="Times New Roman" pitchFamily="18" charset="0"/>
                <a:cs typeface="Times New Roman" pitchFamily="18" charset="0"/>
              </a:rPr>
              <a:t>ten block </a:t>
            </a:r>
            <a:r>
              <a:rPr lang="en-US" sz="2800" b="1" dirty="0">
                <a:latin typeface="Times New Roman" pitchFamily="18" charset="0"/>
                <a:cs typeface="Times New Roman" pitchFamily="18" charset="0"/>
              </a:rPr>
              <a:t>of data stored from the memory location 2050H </a:t>
            </a:r>
            <a:r>
              <a:rPr lang="en-US" sz="2800" b="1" dirty="0" smtClean="0">
                <a:latin typeface="Times New Roman" pitchFamily="18" charset="0"/>
                <a:cs typeface="Times New Roman" pitchFamily="18" charset="0"/>
              </a:rPr>
              <a:t>to </a:t>
            </a:r>
            <a:r>
              <a:rPr lang="en-US" sz="2800" b="1" dirty="0">
                <a:latin typeface="Times New Roman" pitchFamily="18" charset="0"/>
                <a:cs typeface="Times New Roman" pitchFamily="18" charset="0"/>
              </a:rPr>
              <a:t>the new memory location starting from the address 2070H.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244599" y="1409700"/>
            <a:ext cx="8902701" cy="4909214"/>
          </a:xfrm>
        </p:spPr>
        <p:txBody>
          <a:bodyPr>
            <a:normAutofit lnSpcReduction="10000"/>
          </a:bodyPr>
          <a:lstStyle/>
          <a:p>
            <a:r>
              <a:rPr lang="en-US" dirty="0">
                <a:latin typeface="Times New Roman" pitchFamily="18" charset="0"/>
                <a:cs typeface="Times New Roman" pitchFamily="18" charset="0"/>
              </a:rPr>
              <a:t>LXI H, 2050H </a:t>
            </a:r>
          </a:p>
          <a:p>
            <a:r>
              <a:rPr lang="en-US" dirty="0">
                <a:latin typeface="Times New Roman" pitchFamily="18" charset="0"/>
                <a:cs typeface="Times New Roman" pitchFamily="18" charset="0"/>
              </a:rPr>
              <a:t>LXI D, 2070H </a:t>
            </a:r>
          </a:p>
          <a:p>
            <a:r>
              <a:rPr lang="en-US" dirty="0">
                <a:latin typeface="Times New Roman" pitchFamily="18" charset="0"/>
                <a:cs typeface="Times New Roman" pitchFamily="18" charset="0"/>
              </a:rPr>
              <a:t>MVI B, </a:t>
            </a:r>
            <a:r>
              <a:rPr lang="en-US" dirty="0" smtClean="0">
                <a:latin typeface="Times New Roman" pitchFamily="18" charset="0"/>
                <a:cs typeface="Times New Roman" pitchFamily="18" charset="0"/>
              </a:rPr>
              <a:t>OAH 			; </a:t>
            </a:r>
            <a:r>
              <a:rPr lang="en-US" dirty="0">
                <a:latin typeface="Times New Roman" pitchFamily="18" charset="0"/>
                <a:cs typeface="Times New Roman" pitchFamily="18" charset="0"/>
              </a:rPr>
              <a:t>setting up the counter </a:t>
            </a:r>
          </a:p>
          <a:p>
            <a:r>
              <a:rPr lang="en-US" dirty="0">
                <a:latin typeface="Times New Roman" pitchFamily="18" charset="0"/>
                <a:cs typeface="Times New Roman" pitchFamily="18" charset="0"/>
              </a:rPr>
              <a:t>NEXT: MOV A, M </a:t>
            </a:r>
          </a:p>
          <a:p>
            <a:r>
              <a:rPr lang="en-US" dirty="0">
                <a:latin typeface="Times New Roman" pitchFamily="18" charset="0"/>
                <a:cs typeface="Times New Roman" pitchFamily="18" charset="0"/>
              </a:rPr>
              <a:t>STAX D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INX D </a:t>
            </a:r>
          </a:p>
          <a:p>
            <a:r>
              <a:rPr lang="en-US" dirty="0">
                <a:latin typeface="Times New Roman" pitchFamily="18" charset="0"/>
                <a:cs typeface="Times New Roman" pitchFamily="18" charset="0"/>
              </a:rPr>
              <a:t>DCR B </a:t>
            </a:r>
          </a:p>
          <a:p>
            <a:r>
              <a:rPr lang="en-US" dirty="0">
                <a:latin typeface="Times New Roman" pitchFamily="18" charset="0"/>
                <a:cs typeface="Times New Roman" pitchFamily="18" charset="0"/>
              </a:rPr>
              <a:t>JNZ NEXT </a:t>
            </a:r>
          </a:p>
          <a:p>
            <a:r>
              <a:rPr lang="en-US" dirty="0">
                <a:latin typeface="Times New Roman" pitchFamily="18" charset="0"/>
                <a:cs typeface="Times New Roman" pitchFamily="18" charset="0"/>
              </a:rPr>
              <a:t>HLT </a:t>
            </a:r>
          </a:p>
        </p:txBody>
      </p:sp>
    </p:spTree>
    <p:extLst>
      <p:ext uri="{BB962C8B-B14F-4D97-AF65-F5344CB8AC3E}">
        <p14:creationId xmlns:p14="http://schemas.microsoft.com/office/powerpoint/2010/main" val="275418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773" y="327547"/>
            <a:ext cx="11805314" cy="1356494"/>
          </a:xfrm>
        </p:spPr>
        <p:txBody>
          <a:bodyPr/>
          <a:lstStyle/>
          <a:p>
            <a:r>
              <a:rPr lang="en-US" b="1" dirty="0">
                <a:latin typeface="Times New Roman" pitchFamily="18" charset="0"/>
                <a:cs typeface="Times New Roman" pitchFamily="18" charset="0"/>
              </a:rPr>
              <a:t>Write an ASP to generate first 10 odd numbers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146411" y="1593085"/>
            <a:ext cx="8161362" cy="4452873"/>
          </a:xfrm>
        </p:spPr>
        <p:txBody>
          <a:bodyPr>
            <a:normAutofit lnSpcReduction="10000"/>
          </a:bodyPr>
          <a:lstStyle/>
          <a:p>
            <a:r>
              <a:rPr lang="en-US" dirty="0">
                <a:latin typeface="Times New Roman" pitchFamily="18" charset="0"/>
                <a:cs typeface="Times New Roman" pitchFamily="18" charset="0"/>
              </a:rPr>
              <a:t>MVI A, 01H </a:t>
            </a:r>
          </a:p>
          <a:p>
            <a:r>
              <a:rPr lang="en-US" dirty="0">
                <a:latin typeface="Times New Roman" pitchFamily="18" charset="0"/>
                <a:cs typeface="Times New Roman" pitchFamily="18" charset="0"/>
              </a:rPr>
              <a:t>MVI B, 02H </a:t>
            </a:r>
          </a:p>
          <a:p>
            <a:r>
              <a:rPr lang="en-US" dirty="0">
                <a:latin typeface="Times New Roman" pitchFamily="18" charset="0"/>
                <a:cs typeface="Times New Roman" pitchFamily="18" charset="0"/>
              </a:rPr>
              <a:t>MVI C, 0AH </a:t>
            </a:r>
          </a:p>
          <a:p>
            <a:r>
              <a:rPr lang="en-US" dirty="0">
                <a:latin typeface="Times New Roman" pitchFamily="18" charset="0"/>
                <a:cs typeface="Times New Roman" pitchFamily="18" charset="0"/>
              </a:rPr>
              <a:t>LXI H, 4200H </a:t>
            </a:r>
          </a:p>
          <a:p>
            <a:r>
              <a:rPr lang="en-US" dirty="0">
                <a:latin typeface="Times New Roman" pitchFamily="18" charset="0"/>
                <a:cs typeface="Times New Roman" pitchFamily="18" charset="0"/>
              </a:rPr>
              <a:t>LOOP: ADD B </a:t>
            </a:r>
          </a:p>
          <a:p>
            <a:r>
              <a:rPr lang="en-US" dirty="0">
                <a:latin typeface="Times New Roman" pitchFamily="18" charset="0"/>
                <a:cs typeface="Times New Roman" pitchFamily="18" charset="0"/>
              </a:rPr>
              <a:t>MOV M, A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DCR C </a:t>
            </a:r>
          </a:p>
          <a:p>
            <a:r>
              <a:rPr lang="en-US" dirty="0">
                <a:latin typeface="Times New Roman" pitchFamily="18" charset="0"/>
                <a:cs typeface="Times New Roman" pitchFamily="18" charset="0"/>
              </a:rPr>
              <a:t>JNZ LOOP </a:t>
            </a:r>
          </a:p>
        </p:txBody>
      </p:sp>
    </p:spTree>
    <p:extLst>
      <p:ext uri="{BB962C8B-B14F-4D97-AF65-F5344CB8AC3E}">
        <p14:creationId xmlns:p14="http://schemas.microsoft.com/office/powerpoint/2010/main" val="50753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395785"/>
            <a:ext cx="11453081" cy="1294903"/>
          </a:xfrm>
        </p:spPr>
        <p:txBody>
          <a:bodyPr>
            <a:normAutofit fontScale="90000"/>
          </a:bodyPr>
          <a:lstStyle/>
          <a:p>
            <a:r>
              <a:rPr lang="en-US" b="1" dirty="0">
                <a:latin typeface="Times New Roman" pitchFamily="18" charset="0"/>
                <a:cs typeface="Times New Roman" pitchFamily="18" charset="0"/>
              </a:rPr>
              <a:t>Write an ASP to generate first 10 even numbers</a:t>
            </a:r>
            <a:r>
              <a:rPr lang="en-US" b="1"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728781" y="1598719"/>
            <a:ext cx="11075403" cy="4250692"/>
          </a:xfrm>
        </p:spPr>
        <p:txBody>
          <a:bodyPr>
            <a:normAutofit lnSpcReduction="10000"/>
          </a:bodyPr>
          <a:lstStyle/>
          <a:p>
            <a:r>
              <a:rPr lang="en-US" dirty="0" smtClean="0">
                <a:latin typeface="Times New Roman" pitchFamily="18" charset="0"/>
                <a:cs typeface="Times New Roman" pitchFamily="18" charset="0"/>
              </a:rPr>
              <a:t>MVI </a:t>
            </a:r>
            <a:r>
              <a:rPr lang="en-US" dirty="0">
                <a:latin typeface="Times New Roman" pitchFamily="18" charset="0"/>
                <a:cs typeface="Times New Roman" pitchFamily="18" charset="0"/>
              </a:rPr>
              <a:t>A, 00H </a:t>
            </a:r>
          </a:p>
          <a:p>
            <a:r>
              <a:rPr lang="en-US" dirty="0">
                <a:latin typeface="Times New Roman" pitchFamily="18" charset="0"/>
                <a:cs typeface="Times New Roman" pitchFamily="18" charset="0"/>
              </a:rPr>
              <a:t>MVI B, 02H </a:t>
            </a:r>
          </a:p>
          <a:p>
            <a:r>
              <a:rPr lang="en-US" dirty="0">
                <a:latin typeface="Times New Roman" pitchFamily="18" charset="0"/>
                <a:cs typeface="Times New Roman" pitchFamily="18" charset="0"/>
              </a:rPr>
              <a:t>MVI C, 0AH </a:t>
            </a:r>
          </a:p>
          <a:p>
            <a:r>
              <a:rPr lang="en-US" dirty="0">
                <a:latin typeface="Times New Roman" pitchFamily="18" charset="0"/>
                <a:cs typeface="Times New Roman" pitchFamily="18" charset="0"/>
              </a:rPr>
              <a:t>LXI H, 4200H </a:t>
            </a:r>
          </a:p>
          <a:p>
            <a:r>
              <a:rPr lang="en-US" dirty="0">
                <a:latin typeface="Times New Roman" pitchFamily="18" charset="0"/>
                <a:cs typeface="Times New Roman" pitchFamily="18" charset="0"/>
              </a:rPr>
              <a:t>LOOP: ADD B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M, A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DCR C </a:t>
            </a:r>
          </a:p>
          <a:p>
            <a:r>
              <a:rPr lang="en-US" dirty="0">
                <a:latin typeface="Times New Roman" pitchFamily="18" charset="0"/>
                <a:cs typeface="Times New Roman" pitchFamily="18" charset="0"/>
              </a:rPr>
              <a:t>JNZ LOOP </a:t>
            </a:r>
          </a:p>
        </p:txBody>
      </p:sp>
    </p:spTree>
    <p:extLst>
      <p:ext uri="{BB962C8B-B14F-4D97-AF65-F5344CB8AC3E}">
        <p14:creationId xmlns:p14="http://schemas.microsoft.com/office/powerpoint/2010/main" val="261645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9558" y="382137"/>
            <a:ext cx="10794242" cy="1308551"/>
          </a:xfrm>
        </p:spPr>
        <p:txBody>
          <a:bodyPr/>
          <a:lstStyle/>
          <a:p>
            <a:r>
              <a:rPr lang="en-US" b="1" dirty="0" smtClean="0">
                <a:latin typeface="Times New Roman" pitchFamily="18" charset="0"/>
                <a:cs typeface="Times New Roman" pitchFamily="18" charset="0"/>
              </a:rPr>
              <a:t>Example of PUSH &amp; POP</a:t>
            </a:r>
            <a:endParaRPr lang="en-US" b="1" dirty="0">
              <a:latin typeface="Times New Roman" pitchFamily="18" charset="0"/>
              <a:cs typeface="Times New Roman" pitchFamily="18" charset="0"/>
            </a:endParaRPr>
          </a:p>
        </p:txBody>
      </p:sp>
      <p:sp>
        <p:nvSpPr>
          <p:cNvPr id="8" name="Content Placeholder 7"/>
          <p:cNvSpPr>
            <a:spLocks noGrp="1"/>
          </p:cNvSpPr>
          <p:nvPr>
            <p:ph sz="half" idx="1"/>
          </p:nvPr>
        </p:nvSpPr>
        <p:spPr>
          <a:xfrm>
            <a:off x="700898" y="1881469"/>
            <a:ext cx="5318902" cy="4295494"/>
          </a:xfrm>
        </p:spPr>
        <p:txBody>
          <a:bodyPr>
            <a:normAutofit lnSpcReduction="10000"/>
          </a:bodyPr>
          <a:lstStyle/>
          <a:p>
            <a:r>
              <a:rPr lang="en-US" dirty="0">
                <a:latin typeface="Times New Roman" pitchFamily="18" charset="0"/>
                <a:cs typeface="Times New Roman" pitchFamily="18" charset="0"/>
              </a:rPr>
              <a:t>LXI SP, 1FFFH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H, 9320H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B, 4732H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D, ABCDH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MVI </a:t>
            </a:r>
            <a:r>
              <a:rPr lang="en-US" dirty="0">
                <a:latin typeface="Times New Roman" pitchFamily="18" charset="0"/>
                <a:cs typeface="Times New Roman" pitchFamily="18" charset="0"/>
              </a:rPr>
              <a:t>A, </a:t>
            </a:r>
            <a:r>
              <a:rPr lang="en-US" dirty="0" smtClean="0">
                <a:latin typeface="Times New Roman" pitchFamily="18" charset="0"/>
                <a:cs typeface="Times New Roman" pitchFamily="18" charset="0"/>
              </a:rPr>
              <a:t>34H</a:t>
            </a:r>
            <a:endParaRPr lang="en-US" dirty="0">
              <a:latin typeface="Times New Roman" pitchFamily="18" charset="0"/>
              <a:cs typeface="Times New Roman" pitchFamily="18" charset="0"/>
            </a:endParaRPr>
          </a:p>
        </p:txBody>
      </p:sp>
      <p:sp>
        <p:nvSpPr>
          <p:cNvPr id="9" name="Content Placeholder 8"/>
          <p:cNvSpPr>
            <a:spLocks noGrp="1"/>
          </p:cNvSpPr>
          <p:nvPr>
            <p:ph sz="half" idx="2"/>
          </p:nvPr>
        </p:nvSpPr>
        <p:spPr>
          <a:xfrm>
            <a:off x="6034898" y="1881469"/>
            <a:ext cx="5318902" cy="4295494"/>
          </a:xfrm>
        </p:spPr>
        <p:txBody>
          <a:bodyPr>
            <a:normAutofit lnSpcReduction="10000"/>
          </a:bodyPr>
          <a:lstStyle/>
          <a:p>
            <a:r>
              <a:rPr lang="en-US" dirty="0">
                <a:latin typeface="Times New Roman" pitchFamily="18" charset="0"/>
                <a:cs typeface="Times New Roman" pitchFamily="18" charset="0"/>
              </a:rPr>
              <a:t>PUSH 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PUSH B</a:t>
            </a:r>
          </a:p>
          <a:p>
            <a:r>
              <a:rPr lang="en-US" dirty="0" smtClean="0">
                <a:latin typeface="Times New Roman" pitchFamily="18" charset="0"/>
                <a:cs typeface="Times New Roman" pitchFamily="18" charset="0"/>
              </a:rPr>
              <a:t>PUSH </a:t>
            </a:r>
            <a:r>
              <a:rPr lang="en-US" dirty="0">
                <a:latin typeface="Times New Roman" pitchFamily="18" charset="0"/>
                <a:cs typeface="Times New Roman" pitchFamily="18" charset="0"/>
              </a:rPr>
              <a:t>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PUSH </a:t>
            </a:r>
            <a:r>
              <a:rPr lang="en-US" dirty="0">
                <a:latin typeface="Times New Roman" pitchFamily="18" charset="0"/>
                <a:cs typeface="Times New Roman" pitchFamily="18" charset="0"/>
              </a:rPr>
              <a:t>PSW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 </a:t>
            </a:r>
            <a:r>
              <a:rPr lang="en-US" dirty="0">
                <a:latin typeface="Times New Roman" pitchFamily="18" charset="0"/>
                <a:cs typeface="Times New Roman" pitchFamily="18" charset="0"/>
              </a:rPr>
              <a:t>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 </a:t>
            </a:r>
            <a:r>
              <a:rPr lang="en-US" dirty="0">
                <a:latin typeface="Times New Roman" pitchFamily="18" charset="0"/>
                <a:cs typeface="Times New Roman" pitchFamily="18" charset="0"/>
              </a:rPr>
              <a:t>B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 </a:t>
            </a:r>
            <a:r>
              <a:rPr lang="en-US" dirty="0">
                <a:latin typeface="Times New Roman" pitchFamily="18" charset="0"/>
                <a:cs typeface="Times New Roman" pitchFamily="18" charset="0"/>
              </a:rPr>
              <a:t>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POP </a:t>
            </a:r>
            <a:r>
              <a:rPr lang="en-US" dirty="0">
                <a:latin typeface="Times New Roman" pitchFamily="18" charset="0"/>
                <a:cs typeface="Times New Roman" pitchFamily="18" charset="0"/>
              </a:rPr>
              <a:t>PSW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HLT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765713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7546" y="450376"/>
            <a:ext cx="11450472" cy="1351128"/>
          </a:xfrm>
        </p:spPr>
        <p:txBody>
          <a:bodyPr>
            <a:normAutofit/>
          </a:bodyPr>
          <a:lstStyle/>
          <a:p>
            <a:r>
              <a:rPr lang="en-US" sz="3600" b="1" dirty="0" smtClean="0">
                <a:latin typeface="Times New Roman" pitchFamily="18" charset="0"/>
                <a:cs typeface="Times New Roman" pitchFamily="18" charset="0"/>
              </a:rPr>
              <a:t>Store the data byte 32H into memory location 4000H.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286603" y="1750631"/>
            <a:ext cx="11464119" cy="1893321"/>
          </a:xfrm>
        </p:spPr>
        <p:txBody>
          <a:bodyPr/>
          <a:lstStyle/>
          <a:p>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MVI A, 32H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32H in the accumulator </a:t>
            </a:r>
          </a:p>
          <a:p>
            <a:r>
              <a:rPr lang="en-US" dirty="0" smtClean="0">
                <a:latin typeface="Times New Roman" pitchFamily="18" charset="0"/>
                <a:cs typeface="Times New Roman" pitchFamily="18" charset="0"/>
              </a:rPr>
              <a:t> STA </a:t>
            </a:r>
            <a:r>
              <a:rPr lang="en-US" dirty="0">
                <a:latin typeface="Times New Roman" pitchFamily="18" charset="0"/>
                <a:cs typeface="Times New Roman" pitchFamily="18" charset="0"/>
              </a:rPr>
              <a:t>4000H </a:t>
            </a:r>
            <a:r>
              <a:rPr lang="en-US" dirty="0" smtClean="0">
                <a:latin typeface="Times New Roman" pitchFamily="18" charset="0"/>
                <a:cs typeface="Times New Roman" pitchFamily="18" charset="0"/>
              </a:rPr>
              <a:t>		;Copy </a:t>
            </a:r>
            <a:r>
              <a:rPr lang="en-US" dirty="0">
                <a:latin typeface="Times New Roman" pitchFamily="18" charset="0"/>
                <a:cs typeface="Times New Roman" pitchFamily="18" charset="0"/>
              </a:rPr>
              <a:t>accumulator contents at address 4000H </a:t>
            </a:r>
          </a:p>
          <a:p>
            <a:r>
              <a:rPr lang="en-US" dirty="0" smtClean="0">
                <a:latin typeface="Times New Roman" pitchFamily="18" charset="0"/>
                <a:cs typeface="Times New Roman" pitchFamily="18" charset="0"/>
              </a:rPr>
              <a:t> HLT 			;Terminate </a:t>
            </a:r>
            <a:r>
              <a:rPr lang="en-US" dirty="0">
                <a:latin typeface="Times New Roman" pitchFamily="18" charset="0"/>
                <a:cs typeface="Times New Roman" pitchFamily="18" charset="0"/>
              </a:rPr>
              <a:t>program execution </a:t>
            </a: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Rectangle 3"/>
          <p:cNvSpPr/>
          <p:nvPr/>
        </p:nvSpPr>
        <p:spPr>
          <a:xfrm>
            <a:off x="250209" y="3975248"/>
            <a:ext cx="10408692" cy="1384995"/>
          </a:xfrm>
          <a:prstGeom prst="rect">
            <a:avLst/>
          </a:prstGeom>
        </p:spPr>
        <p:txBody>
          <a:bodyPr wrap="square">
            <a:spAutoFit/>
          </a:bodyPr>
          <a:lstStyle/>
          <a:p>
            <a:pPr marL="457200" indent="-457200">
              <a:buFont typeface="Arial" pitchFamily="34" charset="0"/>
              <a:buChar char="•"/>
            </a:pPr>
            <a:r>
              <a:rPr lang="en-US" sz="2800" dirty="0">
                <a:latin typeface="Times New Roman" pitchFamily="18" charset="0"/>
                <a:cs typeface="Times New Roman" pitchFamily="18" charset="0"/>
              </a:rPr>
              <a:t>LXI H, 4000H		;Assign H= 40 and L = 00</a:t>
            </a:r>
          </a:p>
          <a:p>
            <a:pPr marL="457200" indent="-457200">
              <a:buFont typeface="Arial" pitchFamily="34" charset="0"/>
              <a:buChar char="•"/>
            </a:pPr>
            <a:r>
              <a:rPr lang="en-US" sz="2800" dirty="0">
                <a:latin typeface="Times New Roman" pitchFamily="18" charset="0"/>
                <a:cs typeface="Times New Roman" pitchFamily="18" charset="0"/>
              </a:rPr>
              <a:t>MVI M, 32H		;load M = [HL] = [4000] = 32H</a:t>
            </a:r>
          </a:p>
          <a:p>
            <a:pPr marL="457200" indent="-457200">
              <a:buFont typeface="Arial" pitchFamily="34" charset="0"/>
              <a:buChar char="•"/>
            </a:pPr>
            <a:r>
              <a:rPr lang="en-US" sz="2800" dirty="0">
                <a:latin typeface="Times New Roman" pitchFamily="18" charset="0"/>
                <a:cs typeface="Times New Roman" pitchFamily="18" charset="0"/>
              </a:rPr>
              <a:t>HLT			</a:t>
            </a:r>
            <a:r>
              <a:rPr lang="en-US" sz="2800" dirty="0" smtClean="0">
                <a:latin typeface="Times New Roman" pitchFamily="18" charset="0"/>
                <a:cs typeface="Times New Roman" pitchFamily="18" charset="0"/>
              </a:rPr>
              <a:t>;</a:t>
            </a:r>
            <a:r>
              <a:rPr lang="en-US" sz="2800" dirty="0">
                <a:latin typeface="Times New Roman" pitchFamily="18" charset="0"/>
                <a:cs typeface="Times New Roman" pitchFamily="18" charset="0"/>
              </a:rPr>
              <a:t>Terminate program execution </a:t>
            </a:r>
          </a:p>
        </p:txBody>
      </p:sp>
    </p:spTree>
    <p:extLst>
      <p:ext uri="{BB962C8B-B14F-4D97-AF65-F5344CB8AC3E}">
        <p14:creationId xmlns:p14="http://schemas.microsoft.com/office/powerpoint/2010/main" val="29585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pt-BR" b="1" dirty="0">
                <a:latin typeface="Times New Roman" pitchFamily="18" charset="0"/>
                <a:cs typeface="Times New Roman" pitchFamily="18" charset="0"/>
              </a:rPr>
              <a:t>BEORE EXECUTION </a:t>
            </a:r>
            <a:endParaRPr lang="pt-BR" b="1" dirty="0" smtClean="0">
              <a:latin typeface="Times New Roman" pitchFamily="18" charset="0"/>
              <a:cs typeface="Times New Roman" pitchFamily="18" charset="0"/>
            </a:endParaRPr>
          </a:p>
          <a:p>
            <a:r>
              <a:rPr lang="pt-BR" dirty="0" smtClean="0">
                <a:latin typeface="Times New Roman" pitchFamily="18" charset="0"/>
                <a:cs typeface="Times New Roman" pitchFamily="18" charset="0"/>
              </a:rPr>
              <a:t>H</a:t>
            </a:r>
            <a:r>
              <a:rPr lang="pt-BR" dirty="0">
                <a:latin typeface="Times New Roman" pitchFamily="18" charset="0"/>
                <a:cs typeface="Times New Roman" pitchFamily="18" charset="0"/>
              </a:rPr>
              <a:t>= 93 L= 20 </a:t>
            </a:r>
            <a:endParaRPr lang="pt-BR" dirty="0" smtClean="0">
              <a:latin typeface="Times New Roman" pitchFamily="18" charset="0"/>
              <a:cs typeface="Times New Roman" pitchFamily="18" charset="0"/>
            </a:endParaRPr>
          </a:p>
          <a:p>
            <a:r>
              <a:rPr lang="pt-BR" dirty="0" smtClean="0">
                <a:latin typeface="Times New Roman" pitchFamily="18" charset="0"/>
                <a:cs typeface="Times New Roman" pitchFamily="18" charset="0"/>
              </a:rPr>
              <a:t>B</a:t>
            </a:r>
            <a:r>
              <a:rPr lang="pt-BR" dirty="0">
                <a:latin typeface="Times New Roman" pitchFamily="18" charset="0"/>
                <a:cs typeface="Times New Roman" pitchFamily="18" charset="0"/>
              </a:rPr>
              <a:t>= 47 C=32 </a:t>
            </a:r>
            <a:endParaRPr lang="pt-BR" dirty="0" smtClean="0">
              <a:latin typeface="Times New Roman" pitchFamily="18" charset="0"/>
              <a:cs typeface="Times New Roman" pitchFamily="18" charset="0"/>
            </a:endParaRPr>
          </a:p>
          <a:p>
            <a:r>
              <a:rPr lang="pt-BR" dirty="0" smtClean="0">
                <a:latin typeface="Times New Roman" pitchFamily="18" charset="0"/>
                <a:cs typeface="Times New Roman" pitchFamily="18" charset="0"/>
              </a:rPr>
              <a:t>D</a:t>
            </a:r>
            <a:r>
              <a:rPr lang="pt-BR" dirty="0">
                <a:latin typeface="Times New Roman" pitchFamily="18" charset="0"/>
                <a:cs typeface="Times New Roman" pitchFamily="18" charset="0"/>
              </a:rPr>
              <a:t>= AB E=CD </a:t>
            </a:r>
            <a:endParaRPr lang="pt-BR" dirty="0" smtClean="0">
              <a:latin typeface="Times New Roman" pitchFamily="18" charset="0"/>
              <a:cs typeface="Times New Roman" pitchFamily="18" charset="0"/>
            </a:endParaRPr>
          </a:p>
          <a:p>
            <a:r>
              <a:rPr lang="pt-BR" dirty="0" smtClean="0">
                <a:latin typeface="Times New Roman" pitchFamily="18" charset="0"/>
                <a:cs typeface="Times New Roman" pitchFamily="18" charset="0"/>
              </a:rPr>
              <a:t>A</a:t>
            </a:r>
            <a:r>
              <a:rPr lang="pt-BR" dirty="0">
                <a:latin typeface="Times New Roman" pitchFamily="18" charset="0"/>
                <a:cs typeface="Times New Roman" pitchFamily="18" charset="0"/>
              </a:rPr>
              <a:t>= 34 F= 10</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p:txBody>
          <a:bodyPr/>
          <a:lstStyle/>
          <a:p>
            <a:r>
              <a:rPr lang="en-US" b="1" dirty="0">
                <a:latin typeface="Times New Roman" pitchFamily="18" charset="0"/>
                <a:cs typeface="Times New Roman" pitchFamily="18" charset="0"/>
              </a:rPr>
              <a:t>AFTER EXECUTION </a:t>
            </a:r>
            <a:endParaRPr lang="en-US" b="1"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a:t>
            </a:r>
            <a:r>
              <a:rPr lang="en-US" dirty="0">
                <a:latin typeface="Times New Roman" pitchFamily="18" charset="0"/>
                <a:cs typeface="Times New Roman" pitchFamily="18" charset="0"/>
              </a:rPr>
              <a:t>= 34 L=10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B=AB </a:t>
            </a:r>
            <a:r>
              <a:rPr lang="en-US" dirty="0">
                <a:latin typeface="Times New Roman" pitchFamily="18" charset="0"/>
                <a:cs typeface="Times New Roman" pitchFamily="18" charset="0"/>
              </a:rPr>
              <a:t>C=CD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a:t>
            </a:r>
            <a:r>
              <a:rPr lang="en-US" dirty="0">
                <a:latin typeface="Times New Roman" pitchFamily="18" charset="0"/>
                <a:cs typeface="Times New Roman" pitchFamily="18" charset="0"/>
              </a:rPr>
              <a:t>= 47 E=32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a:t>
            </a:r>
            <a:r>
              <a:rPr lang="en-US" dirty="0">
                <a:latin typeface="Times New Roman" pitchFamily="18" charset="0"/>
                <a:cs typeface="Times New Roman" pitchFamily="18" charset="0"/>
              </a:rPr>
              <a:t>= 93 F=20</a:t>
            </a:r>
          </a:p>
        </p:txBody>
      </p:sp>
    </p:spTree>
    <p:extLst>
      <p:ext uri="{BB962C8B-B14F-4D97-AF65-F5344CB8AC3E}">
        <p14:creationId xmlns:p14="http://schemas.microsoft.com/office/powerpoint/2010/main" val="20659225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21" y="270469"/>
            <a:ext cx="11954202" cy="1420220"/>
          </a:xfrm>
        </p:spPr>
        <p:txBody>
          <a:bodyPr/>
          <a:lstStyle/>
          <a:p>
            <a:r>
              <a:rPr lang="en-US" b="1" dirty="0">
                <a:latin typeface="Times New Roman" pitchFamily="18" charset="0"/>
                <a:cs typeface="Times New Roman" pitchFamily="18" charset="0"/>
              </a:rPr>
              <a:t>Write an ASP to find largest number in an array. </a:t>
            </a:r>
            <a:endParaRPr lang="en-US" dirty="0">
              <a:latin typeface="Times New Roman" pitchFamily="18" charset="0"/>
              <a:cs typeface="Times New Roman" pitchFamily="18" charset="0"/>
            </a:endParaRPr>
          </a:p>
        </p:txBody>
      </p:sp>
      <p:sp>
        <p:nvSpPr>
          <p:cNvPr id="4" name="Content Placeholder 3"/>
          <p:cNvSpPr>
            <a:spLocks noGrp="1"/>
          </p:cNvSpPr>
          <p:nvPr>
            <p:ph sz="half" idx="1"/>
          </p:nvPr>
        </p:nvSpPr>
        <p:spPr>
          <a:xfrm>
            <a:off x="512599" y="1514901"/>
            <a:ext cx="5890476" cy="4662062"/>
          </a:xfrm>
        </p:spPr>
        <p:txBody>
          <a:bodyPr>
            <a:normAutofit/>
          </a:bodyPr>
          <a:lstStyle/>
          <a:p>
            <a:r>
              <a:rPr lang="en-US" dirty="0">
                <a:latin typeface="Times New Roman" pitchFamily="18" charset="0"/>
                <a:cs typeface="Times New Roman" pitchFamily="18" charset="0"/>
              </a:rPr>
              <a:t>LXI H, 4200H </a:t>
            </a:r>
          </a:p>
          <a:p>
            <a:r>
              <a:rPr lang="en-US" dirty="0">
                <a:latin typeface="Times New Roman" pitchFamily="18" charset="0"/>
                <a:cs typeface="Times New Roman" pitchFamily="18" charset="0"/>
              </a:rPr>
              <a:t>MOV B, M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MOV A, M </a:t>
            </a:r>
          </a:p>
          <a:p>
            <a:r>
              <a:rPr lang="en-US" dirty="0">
                <a:latin typeface="Times New Roman" pitchFamily="18" charset="0"/>
                <a:cs typeface="Times New Roman" pitchFamily="18" charset="0"/>
              </a:rPr>
              <a:t>DCR B </a:t>
            </a:r>
          </a:p>
          <a:p>
            <a:r>
              <a:rPr lang="en-US" dirty="0">
                <a:latin typeface="Times New Roman" pitchFamily="18" charset="0"/>
                <a:cs typeface="Times New Roman" pitchFamily="18" charset="0"/>
              </a:rPr>
              <a:t>LOOP: INX </a:t>
            </a:r>
            <a:r>
              <a:rPr lang="en-US" dirty="0" smtClean="0">
                <a:latin typeface="Times New Roman" pitchFamily="18" charset="0"/>
                <a:cs typeface="Times New Roman" pitchFamily="18" charset="0"/>
              </a:rPr>
              <a:t>H</a:t>
            </a:r>
            <a:endParaRPr lang="en-US" dirty="0">
              <a:latin typeface="Times New Roman" pitchFamily="18" charset="0"/>
              <a:cs typeface="Times New Roman" pitchFamily="18" charset="0"/>
            </a:endParaRPr>
          </a:p>
        </p:txBody>
      </p:sp>
      <p:sp>
        <p:nvSpPr>
          <p:cNvPr id="5" name="Content Placeholder 4"/>
          <p:cNvSpPr>
            <a:spLocks noGrp="1"/>
          </p:cNvSpPr>
          <p:nvPr>
            <p:ph sz="half" idx="2"/>
          </p:nvPr>
        </p:nvSpPr>
        <p:spPr>
          <a:xfrm>
            <a:off x="5846599" y="1514901"/>
            <a:ext cx="5890476" cy="4662062"/>
          </a:xfrm>
        </p:spPr>
        <p:txBody>
          <a:bodyPr>
            <a:normAutofit/>
          </a:bodyPr>
          <a:lstStyle/>
          <a:p>
            <a:r>
              <a:rPr lang="en-US" dirty="0" smtClean="0">
                <a:latin typeface="Times New Roman" pitchFamily="18" charset="0"/>
                <a:cs typeface="Times New Roman" pitchFamily="18" charset="0"/>
              </a:rPr>
              <a:t>CMP </a:t>
            </a:r>
            <a:r>
              <a:rPr lang="en-US" dirty="0">
                <a:latin typeface="Times New Roman" pitchFamily="18" charset="0"/>
                <a:cs typeface="Times New Roman" pitchFamily="18" charset="0"/>
              </a:rPr>
              <a:t>M </a:t>
            </a:r>
          </a:p>
          <a:p>
            <a:r>
              <a:rPr lang="en-US" dirty="0">
                <a:latin typeface="Times New Roman" pitchFamily="18" charset="0"/>
                <a:cs typeface="Times New Roman" pitchFamily="18" charset="0"/>
              </a:rPr>
              <a:t>JNC SKIP </a:t>
            </a:r>
          </a:p>
          <a:p>
            <a:r>
              <a:rPr lang="en-US" dirty="0">
                <a:latin typeface="Times New Roman" pitchFamily="18" charset="0"/>
                <a:cs typeface="Times New Roman" pitchFamily="18" charset="0"/>
              </a:rPr>
              <a:t>MOV A, M </a:t>
            </a:r>
          </a:p>
          <a:p>
            <a:r>
              <a:rPr lang="en-US" dirty="0">
                <a:latin typeface="Times New Roman" pitchFamily="18" charset="0"/>
                <a:cs typeface="Times New Roman" pitchFamily="18" charset="0"/>
              </a:rPr>
              <a:t>SKIP: DCR B </a:t>
            </a:r>
          </a:p>
          <a:p>
            <a:r>
              <a:rPr lang="en-US" dirty="0">
                <a:latin typeface="Times New Roman" pitchFamily="18" charset="0"/>
                <a:cs typeface="Times New Roman" pitchFamily="18" charset="0"/>
              </a:rPr>
              <a:t>JNZ LOOP </a:t>
            </a:r>
          </a:p>
          <a:p>
            <a:r>
              <a:rPr lang="en-US" dirty="0">
                <a:latin typeface="Times New Roman" pitchFamily="18" charset="0"/>
                <a:cs typeface="Times New Roman" pitchFamily="18" charset="0"/>
              </a:rPr>
              <a:t>STA 4300 </a:t>
            </a:r>
          </a:p>
          <a:p>
            <a:r>
              <a:rPr lang="en-US" dirty="0">
                <a:latin typeface="Times New Roman" pitchFamily="18" charset="0"/>
                <a:cs typeface="Times New Roman" pitchFamily="18" charset="0"/>
              </a:rPr>
              <a:t>HLT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8209508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409434"/>
            <a:ext cx="11271211" cy="1269242"/>
          </a:xfrm>
        </p:spPr>
        <p:txBody>
          <a:bodyPr>
            <a:normAutofit fontScale="90000"/>
          </a:bodyPr>
          <a:lstStyle/>
          <a:p>
            <a:r>
              <a:rPr lang="en-US" b="1" dirty="0">
                <a:latin typeface="Times New Roman" pitchFamily="18" charset="0"/>
                <a:cs typeface="Times New Roman" pitchFamily="18" charset="0"/>
              </a:rPr>
              <a:t>Write an ASP to find smallest number in an array </a:t>
            </a:r>
            <a:endParaRPr lang="en-US" dirty="0">
              <a:latin typeface="Times New Roman" pitchFamily="18" charset="0"/>
              <a:cs typeface="Times New Roman" pitchFamily="18" charset="0"/>
            </a:endParaRPr>
          </a:p>
        </p:txBody>
      </p:sp>
      <p:sp>
        <p:nvSpPr>
          <p:cNvPr id="4" name="Content Placeholder 3"/>
          <p:cNvSpPr>
            <a:spLocks noGrp="1"/>
          </p:cNvSpPr>
          <p:nvPr>
            <p:ph sz="half" idx="1"/>
          </p:nvPr>
        </p:nvSpPr>
        <p:spPr>
          <a:xfrm>
            <a:off x="519324" y="1971071"/>
            <a:ext cx="5553930" cy="4166457"/>
          </a:xfrm>
        </p:spPr>
        <p:txBody>
          <a:bodyPr>
            <a:normAutofit/>
          </a:bodyPr>
          <a:lstStyle/>
          <a:p>
            <a:r>
              <a:rPr lang="en-US" dirty="0">
                <a:latin typeface="Times New Roman" pitchFamily="18" charset="0"/>
                <a:cs typeface="Times New Roman" pitchFamily="18" charset="0"/>
              </a:rPr>
              <a:t>LXI H, 4200H </a:t>
            </a:r>
          </a:p>
          <a:p>
            <a:r>
              <a:rPr lang="en-US" dirty="0">
                <a:latin typeface="Times New Roman" pitchFamily="18" charset="0"/>
                <a:cs typeface="Times New Roman" pitchFamily="18" charset="0"/>
              </a:rPr>
              <a:t>MOV B, M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MOV A, M </a:t>
            </a:r>
          </a:p>
          <a:p>
            <a:r>
              <a:rPr lang="en-US" dirty="0">
                <a:latin typeface="Times New Roman" pitchFamily="18" charset="0"/>
                <a:cs typeface="Times New Roman" pitchFamily="18" charset="0"/>
              </a:rPr>
              <a:t>DCR B </a:t>
            </a:r>
          </a:p>
          <a:p>
            <a:r>
              <a:rPr lang="en-US" dirty="0">
                <a:latin typeface="Times New Roman" pitchFamily="18" charset="0"/>
                <a:cs typeface="Times New Roman" pitchFamily="18" charset="0"/>
              </a:rPr>
              <a:t>LOOP: INX </a:t>
            </a:r>
            <a:r>
              <a:rPr lang="en-US" dirty="0" smtClean="0">
                <a:latin typeface="Times New Roman" pitchFamily="18" charset="0"/>
                <a:cs typeface="Times New Roman" pitchFamily="18" charset="0"/>
              </a:rPr>
              <a:t>H</a:t>
            </a:r>
            <a:endParaRPr lang="en-US" dirty="0">
              <a:latin typeface="Times New Roman" pitchFamily="18" charset="0"/>
              <a:cs typeface="Times New Roman" pitchFamily="18" charset="0"/>
            </a:endParaRPr>
          </a:p>
        </p:txBody>
      </p:sp>
      <p:sp>
        <p:nvSpPr>
          <p:cNvPr id="5" name="Content Placeholder 4"/>
          <p:cNvSpPr>
            <a:spLocks noGrp="1"/>
          </p:cNvSpPr>
          <p:nvPr>
            <p:ph sz="half" idx="2"/>
          </p:nvPr>
        </p:nvSpPr>
        <p:spPr>
          <a:xfrm>
            <a:off x="5853324" y="1971071"/>
            <a:ext cx="5553930" cy="4166457"/>
          </a:xfrm>
        </p:spPr>
        <p:txBody>
          <a:bodyPr>
            <a:normAutofit/>
          </a:bodyPr>
          <a:lstStyle/>
          <a:p>
            <a:r>
              <a:rPr lang="en-US" dirty="0" smtClean="0">
                <a:latin typeface="Times New Roman" pitchFamily="18" charset="0"/>
                <a:cs typeface="Times New Roman" pitchFamily="18" charset="0"/>
              </a:rPr>
              <a:t>CMP </a:t>
            </a:r>
            <a:r>
              <a:rPr lang="en-US" dirty="0">
                <a:latin typeface="Times New Roman" pitchFamily="18" charset="0"/>
                <a:cs typeface="Times New Roman" pitchFamily="18" charset="0"/>
              </a:rPr>
              <a:t>M </a:t>
            </a:r>
          </a:p>
          <a:p>
            <a:r>
              <a:rPr lang="en-US" dirty="0">
                <a:latin typeface="Times New Roman" pitchFamily="18" charset="0"/>
                <a:cs typeface="Times New Roman" pitchFamily="18" charset="0"/>
              </a:rPr>
              <a:t>JC SKIP </a:t>
            </a:r>
          </a:p>
          <a:p>
            <a:r>
              <a:rPr lang="en-US" dirty="0">
                <a:latin typeface="Times New Roman" pitchFamily="18" charset="0"/>
                <a:cs typeface="Times New Roman" pitchFamily="18" charset="0"/>
              </a:rPr>
              <a:t>MOV A, M </a:t>
            </a:r>
          </a:p>
          <a:p>
            <a:r>
              <a:rPr lang="en-US" dirty="0">
                <a:latin typeface="Times New Roman" pitchFamily="18" charset="0"/>
                <a:cs typeface="Times New Roman" pitchFamily="18" charset="0"/>
              </a:rPr>
              <a:t>SKIP: DCR B </a:t>
            </a:r>
          </a:p>
          <a:p>
            <a:r>
              <a:rPr lang="en-US" dirty="0">
                <a:latin typeface="Times New Roman" pitchFamily="18" charset="0"/>
                <a:cs typeface="Times New Roman" pitchFamily="18" charset="0"/>
              </a:rPr>
              <a:t>JNZ LOOP </a:t>
            </a:r>
          </a:p>
          <a:p>
            <a:r>
              <a:rPr lang="en-US" dirty="0">
                <a:latin typeface="Times New Roman" pitchFamily="18" charset="0"/>
                <a:cs typeface="Times New Roman" pitchFamily="18" charset="0"/>
              </a:rPr>
              <a:t>STA 4300H </a:t>
            </a:r>
          </a:p>
          <a:p>
            <a:r>
              <a:rPr lang="en-US" dirty="0">
                <a:latin typeface="Times New Roman" pitchFamily="18" charset="0"/>
                <a:cs typeface="Times New Roman" pitchFamily="18" charset="0"/>
              </a:rPr>
              <a:t>HLT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87295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0125" y="368490"/>
            <a:ext cx="11887200" cy="1322198"/>
          </a:xfrm>
        </p:spPr>
        <p:txBody>
          <a:bodyPr>
            <a:normAutofit fontScale="90000"/>
          </a:bodyPr>
          <a:lstStyle/>
          <a:p>
            <a:r>
              <a:rPr lang="en-US" b="1" dirty="0">
                <a:latin typeface="Times New Roman" pitchFamily="18" charset="0"/>
                <a:cs typeface="Times New Roman" pitchFamily="18" charset="0"/>
              </a:rPr>
              <a:t> Write an ASP to sort an array in the ascending order.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5" name="Content Placeholder 4"/>
          <p:cNvSpPr>
            <a:spLocks noGrp="1"/>
          </p:cNvSpPr>
          <p:nvPr>
            <p:ph sz="half" idx="1"/>
          </p:nvPr>
        </p:nvSpPr>
        <p:spPr>
          <a:xfrm>
            <a:off x="499148" y="1446663"/>
            <a:ext cx="5383038" cy="4348155"/>
          </a:xfrm>
        </p:spPr>
        <p:txBody>
          <a:bodyPr>
            <a:normAutofit fontScale="92500" lnSpcReduction="20000"/>
          </a:bodyPr>
          <a:lstStyle/>
          <a:p>
            <a:r>
              <a:rPr lang="en-US" dirty="0" smtClean="0">
                <a:latin typeface="Times New Roman" pitchFamily="18" charset="0"/>
                <a:cs typeface="Times New Roman" pitchFamily="18" charset="0"/>
              </a:rPr>
              <a:t>MVI C, 0AH</a:t>
            </a:r>
          </a:p>
          <a:p>
            <a:r>
              <a:rPr lang="en-US" dirty="0" smtClean="0">
                <a:latin typeface="Times New Roman" pitchFamily="18" charset="0"/>
                <a:cs typeface="Times New Roman" pitchFamily="18" charset="0"/>
              </a:rPr>
              <a:t>DCR C</a:t>
            </a:r>
          </a:p>
          <a:p>
            <a:r>
              <a:rPr lang="en-US" dirty="0" smtClean="0">
                <a:latin typeface="Times New Roman" pitchFamily="18" charset="0"/>
                <a:cs typeface="Times New Roman" pitchFamily="18" charset="0"/>
              </a:rPr>
              <a:t>REPEAT: MOV D, C </a:t>
            </a: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H, 4201H </a:t>
            </a:r>
          </a:p>
          <a:p>
            <a:r>
              <a:rPr lang="en-US" dirty="0">
                <a:latin typeface="Times New Roman" pitchFamily="18" charset="0"/>
                <a:cs typeface="Times New Roman" pitchFamily="18" charset="0"/>
              </a:rPr>
              <a:t>LOOP: MOV A, M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CMP M </a:t>
            </a:r>
          </a:p>
          <a:p>
            <a:r>
              <a:rPr lang="en-US" dirty="0">
                <a:latin typeface="Times New Roman" pitchFamily="18" charset="0"/>
                <a:cs typeface="Times New Roman" pitchFamily="18" charset="0"/>
              </a:rPr>
              <a:t>JC SKIP</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6" name="Content Placeholder 5"/>
          <p:cNvSpPr>
            <a:spLocks noGrp="1"/>
          </p:cNvSpPr>
          <p:nvPr>
            <p:ph sz="half" idx="2"/>
          </p:nvPr>
        </p:nvSpPr>
        <p:spPr>
          <a:xfrm>
            <a:off x="5833148" y="1446663"/>
            <a:ext cx="5383038" cy="4348155"/>
          </a:xfrm>
        </p:spPr>
        <p:txBody>
          <a:bodyPr>
            <a:normAutofit fontScale="92500" lnSpcReduction="20000"/>
          </a:bodyPr>
          <a:lstStyle/>
          <a:p>
            <a:r>
              <a:rPr lang="en-US" dirty="0">
                <a:latin typeface="Times New Roman" pitchFamily="18" charset="0"/>
                <a:cs typeface="Times New Roman" pitchFamily="18" charset="0"/>
              </a:rPr>
              <a:t>MOV B, M </a:t>
            </a:r>
          </a:p>
          <a:p>
            <a:r>
              <a:rPr lang="en-US" dirty="0">
                <a:latin typeface="Times New Roman" pitchFamily="18" charset="0"/>
                <a:cs typeface="Times New Roman" pitchFamily="18" charset="0"/>
              </a:rPr>
              <a:t>MOV M, A </a:t>
            </a:r>
          </a:p>
          <a:p>
            <a:r>
              <a:rPr lang="en-US" dirty="0">
                <a:latin typeface="Times New Roman" pitchFamily="18" charset="0"/>
                <a:cs typeface="Times New Roman" pitchFamily="18" charset="0"/>
              </a:rPr>
              <a:t>DCX H </a:t>
            </a:r>
          </a:p>
          <a:p>
            <a:r>
              <a:rPr lang="en-US" dirty="0">
                <a:latin typeface="Times New Roman" pitchFamily="18" charset="0"/>
                <a:cs typeface="Times New Roman" pitchFamily="18" charset="0"/>
              </a:rPr>
              <a:t>MOV M, B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SKIP: DCR D </a:t>
            </a:r>
          </a:p>
          <a:p>
            <a:r>
              <a:rPr lang="en-US" dirty="0">
                <a:latin typeface="Times New Roman" pitchFamily="18" charset="0"/>
                <a:cs typeface="Times New Roman" pitchFamily="18" charset="0"/>
              </a:rPr>
              <a:t>JNZ LOOP </a:t>
            </a:r>
          </a:p>
          <a:p>
            <a:r>
              <a:rPr lang="en-US" dirty="0">
                <a:latin typeface="Times New Roman" pitchFamily="18" charset="0"/>
                <a:cs typeface="Times New Roman" pitchFamily="18" charset="0"/>
              </a:rPr>
              <a:t>DCR C </a:t>
            </a:r>
          </a:p>
          <a:p>
            <a:r>
              <a:rPr lang="en-US" dirty="0">
                <a:latin typeface="Times New Roman" pitchFamily="18" charset="0"/>
                <a:cs typeface="Times New Roman" pitchFamily="18" charset="0"/>
              </a:rPr>
              <a:t>JNZ REPEAT </a:t>
            </a:r>
          </a:p>
          <a:p>
            <a:r>
              <a:rPr lang="en-US" dirty="0">
                <a:latin typeface="Times New Roman" pitchFamily="18" charset="0"/>
                <a:cs typeface="Times New Roman" pitchFamily="18" charset="0"/>
              </a:rPr>
              <a:t>HLT </a:t>
            </a:r>
            <a:endParaRPr lang="en-US" b="1"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64350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4" y="327547"/>
            <a:ext cx="12041875" cy="1473958"/>
          </a:xfrm>
        </p:spPr>
        <p:txBody>
          <a:bodyPr>
            <a:normAutofit fontScale="90000"/>
          </a:bodyPr>
          <a:lstStyle/>
          <a:p>
            <a:r>
              <a:rPr lang="en-US" b="1" dirty="0">
                <a:latin typeface="Times New Roman" pitchFamily="18" charset="0"/>
                <a:cs typeface="Times New Roman" pitchFamily="18" charset="0"/>
              </a:rPr>
              <a:t>Write an ASP to sort an array in the descending order. </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sz="half" idx="1"/>
          </p:nvPr>
        </p:nvSpPr>
        <p:spPr>
          <a:xfrm>
            <a:off x="499149" y="1442955"/>
            <a:ext cx="5933677" cy="4838464"/>
          </a:xfrm>
        </p:spPr>
        <p:txBody>
          <a:bodyPr>
            <a:normAutofit/>
          </a:bodyPr>
          <a:lstStyle/>
          <a:p>
            <a:r>
              <a:rPr lang="en-US" dirty="0" smtClean="0">
                <a:latin typeface="Times New Roman" pitchFamily="18" charset="0"/>
                <a:cs typeface="Times New Roman" pitchFamily="18" charset="0"/>
              </a:rPr>
              <a:t>MVI C,0AH</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DCR C </a:t>
            </a:r>
          </a:p>
          <a:p>
            <a:r>
              <a:rPr lang="en-US" dirty="0">
                <a:latin typeface="Times New Roman" pitchFamily="18" charset="0"/>
                <a:cs typeface="Times New Roman" pitchFamily="18" charset="0"/>
              </a:rPr>
              <a:t>REPEAT: MOV D, C </a:t>
            </a:r>
          </a:p>
          <a:p>
            <a:r>
              <a:rPr lang="en-US" dirty="0">
                <a:latin typeface="Times New Roman" pitchFamily="18" charset="0"/>
                <a:cs typeface="Times New Roman" pitchFamily="18" charset="0"/>
              </a:rPr>
              <a:t>LXI H, 4201H </a:t>
            </a:r>
          </a:p>
          <a:p>
            <a:r>
              <a:rPr lang="en-US" dirty="0">
                <a:latin typeface="Times New Roman" pitchFamily="18" charset="0"/>
                <a:cs typeface="Times New Roman" pitchFamily="18" charset="0"/>
              </a:rPr>
              <a:t>LOOP: MOV A, M </a:t>
            </a:r>
          </a:p>
          <a:p>
            <a:r>
              <a:rPr lang="en-US" dirty="0">
                <a:latin typeface="Times New Roman" pitchFamily="18" charset="0"/>
                <a:cs typeface="Times New Roman" pitchFamily="18" charset="0"/>
              </a:rPr>
              <a:t>INX H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CMP M </a:t>
            </a:r>
          </a:p>
          <a:p>
            <a:r>
              <a:rPr lang="en-US" dirty="0">
                <a:latin typeface="Times New Roman" pitchFamily="18" charset="0"/>
                <a:cs typeface="Times New Roman" pitchFamily="18" charset="0"/>
              </a:rPr>
              <a:t>JNC SKIP </a:t>
            </a:r>
          </a:p>
          <a:p>
            <a:r>
              <a:rPr lang="en-US" dirty="0">
                <a:latin typeface="Times New Roman" pitchFamily="18" charset="0"/>
                <a:cs typeface="Times New Roman" pitchFamily="18" charset="0"/>
              </a:rPr>
              <a:t>MOV B, </a:t>
            </a:r>
            <a:r>
              <a:rPr lang="en-US" dirty="0" smtClean="0">
                <a:latin typeface="Times New Roman" pitchFamily="18" charset="0"/>
                <a:cs typeface="Times New Roman" pitchFamily="18" charset="0"/>
              </a:rPr>
              <a:t>M</a:t>
            </a:r>
            <a:endParaRPr lang="en-US" dirty="0">
              <a:latin typeface="Times New Roman" pitchFamily="18" charset="0"/>
              <a:cs typeface="Times New Roman" pitchFamily="18" charset="0"/>
            </a:endParaRPr>
          </a:p>
        </p:txBody>
      </p:sp>
      <p:sp>
        <p:nvSpPr>
          <p:cNvPr id="4" name="Content Placeholder 3"/>
          <p:cNvSpPr>
            <a:spLocks noGrp="1"/>
          </p:cNvSpPr>
          <p:nvPr>
            <p:ph sz="half" idx="2"/>
          </p:nvPr>
        </p:nvSpPr>
        <p:spPr>
          <a:xfrm>
            <a:off x="5833149" y="1442955"/>
            <a:ext cx="5933677" cy="4838464"/>
          </a:xfrm>
        </p:spPr>
        <p:txBody>
          <a:bodyPr>
            <a:normAutofit/>
          </a:bodyPr>
          <a:lstStyle/>
          <a:p>
            <a:r>
              <a:rPr lang="en-US" dirty="0" smtClean="0">
                <a:latin typeface="Times New Roman" pitchFamily="18" charset="0"/>
                <a:cs typeface="Times New Roman" pitchFamily="18" charset="0"/>
              </a:rPr>
              <a:t>MOV </a:t>
            </a:r>
            <a:r>
              <a:rPr lang="en-US" dirty="0">
                <a:latin typeface="Times New Roman" pitchFamily="18" charset="0"/>
                <a:cs typeface="Times New Roman" pitchFamily="18" charset="0"/>
              </a:rPr>
              <a:t>M, A </a:t>
            </a:r>
          </a:p>
          <a:p>
            <a:r>
              <a:rPr lang="en-US" dirty="0">
                <a:latin typeface="Times New Roman" pitchFamily="18" charset="0"/>
                <a:cs typeface="Times New Roman" pitchFamily="18" charset="0"/>
              </a:rPr>
              <a:t>DCX H </a:t>
            </a:r>
          </a:p>
          <a:p>
            <a:r>
              <a:rPr lang="en-US" dirty="0">
                <a:latin typeface="Times New Roman" pitchFamily="18" charset="0"/>
                <a:cs typeface="Times New Roman" pitchFamily="18" charset="0"/>
              </a:rPr>
              <a:t>MOV M, B </a:t>
            </a:r>
          </a:p>
          <a:p>
            <a:r>
              <a:rPr lang="en-US" dirty="0">
                <a:latin typeface="Times New Roman" pitchFamily="18" charset="0"/>
                <a:cs typeface="Times New Roman" pitchFamily="18" charset="0"/>
              </a:rPr>
              <a:t>INX H </a:t>
            </a:r>
          </a:p>
          <a:p>
            <a:r>
              <a:rPr lang="en-US" dirty="0">
                <a:latin typeface="Times New Roman" pitchFamily="18" charset="0"/>
                <a:cs typeface="Times New Roman" pitchFamily="18" charset="0"/>
              </a:rPr>
              <a:t>SKIP: DCR B </a:t>
            </a:r>
          </a:p>
          <a:p>
            <a:r>
              <a:rPr lang="en-US" dirty="0">
                <a:latin typeface="Times New Roman" pitchFamily="18" charset="0"/>
                <a:cs typeface="Times New Roman" pitchFamily="18" charset="0"/>
              </a:rPr>
              <a:t>JNZ LOOP </a:t>
            </a:r>
          </a:p>
          <a:p>
            <a:r>
              <a:rPr lang="en-US" dirty="0">
                <a:latin typeface="Times New Roman" pitchFamily="18" charset="0"/>
                <a:cs typeface="Times New Roman" pitchFamily="18" charset="0"/>
              </a:rPr>
              <a:t>DCR C </a:t>
            </a:r>
          </a:p>
          <a:p>
            <a:r>
              <a:rPr lang="en-US" dirty="0">
                <a:latin typeface="Times New Roman" pitchFamily="18" charset="0"/>
                <a:cs typeface="Times New Roman" pitchFamily="18" charset="0"/>
              </a:rPr>
              <a:t>JNZ REPEAT </a:t>
            </a:r>
          </a:p>
          <a:p>
            <a:r>
              <a:rPr lang="en-US" dirty="0">
                <a:latin typeface="Times New Roman" pitchFamily="18" charset="0"/>
                <a:cs typeface="Times New Roman" pitchFamily="18" charset="0"/>
              </a:rPr>
              <a:t>HLT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4805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069" y="191069"/>
            <a:ext cx="12162129" cy="1050877"/>
          </a:xfrm>
        </p:spPr>
        <p:txBody>
          <a:bodyPr/>
          <a:lstStyle/>
          <a:p>
            <a:r>
              <a:rPr lang="en-US" b="1" dirty="0" smtClean="0">
                <a:latin typeface="Times New Roman" pitchFamily="18" charset="0"/>
                <a:cs typeface="Times New Roman" pitchFamily="18" charset="0"/>
              </a:rPr>
              <a:t>WAP to multiply two 16 bit number.</a:t>
            </a:r>
            <a:endParaRPr lang="en-US" b="1" dirty="0">
              <a:latin typeface="Times New Roman" pitchFamily="18" charset="0"/>
              <a:cs typeface="Times New Roman" pitchFamily="18" charset="0"/>
            </a:endParaRPr>
          </a:p>
        </p:txBody>
      </p:sp>
      <p:sp>
        <p:nvSpPr>
          <p:cNvPr id="3" name="Content Placeholder 2"/>
          <p:cNvSpPr>
            <a:spLocks noGrp="1"/>
          </p:cNvSpPr>
          <p:nvPr>
            <p:ph sz="half" idx="1"/>
          </p:nvPr>
        </p:nvSpPr>
        <p:spPr>
          <a:xfrm>
            <a:off x="1171977" y="1269242"/>
            <a:ext cx="10431888" cy="4763067"/>
          </a:xfrm>
        </p:spPr>
        <p:txBody>
          <a:bodyPr>
            <a:normAutofit/>
          </a:bodyPr>
          <a:lstStyle/>
          <a:p>
            <a:r>
              <a:rPr lang="en-US" dirty="0">
                <a:latin typeface="Times New Roman" pitchFamily="18" charset="0"/>
                <a:cs typeface="Times New Roman" pitchFamily="18" charset="0"/>
              </a:rPr>
              <a:t>LHLD </a:t>
            </a:r>
            <a:r>
              <a:rPr lang="en-US" dirty="0" smtClean="0">
                <a:latin typeface="Times New Roman" pitchFamily="18" charset="0"/>
                <a:cs typeface="Times New Roman" pitchFamily="18" charset="0"/>
              </a:rPr>
              <a:t>4200H     </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Get </a:t>
            </a:r>
            <a:r>
              <a:rPr lang="en-US" dirty="0">
                <a:latin typeface="Times New Roman" pitchFamily="18" charset="0"/>
                <a:cs typeface="Times New Roman" pitchFamily="18" charset="0"/>
              </a:rPr>
              <a:t>the 1st data in HL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SP </a:t>
            </a:r>
            <a:r>
              <a:rPr lang="en-US" dirty="0">
                <a:latin typeface="Times New Roman" pitchFamily="18" charset="0"/>
                <a:cs typeface="Times New Roman" pitchFamily="18" charset="0"/>
              </a:rPr>
              <a:t>HL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Save </a:t>
            </a:r>
            <a:r>
              <a:rPr lang="en-US" dirty="0">
                <a:latin typeface="Times New Roman" pitchFamily="18" charset="0"/>
                <a:cs typeface="Times New Roman" pitchFamily="18" charset="0"/>
              </a:rPr>
              <a:t>it in stack </a:t>
            </a:r>
            <a:r>
              <a:rPr lang="en-US" dirty="0" smtClean="0">
                <a:latin typeface="Times New Roman" pitchFamily="18" charset="0"/>
                <a:cs typeface="Times New Roman" pitchFamily="18" charset="0"/>
              </a:rPr>
              <a:t>pointer</a:t>
            </a:r>
          </a:p>
          <a:p>
            <a:r>
              <a:rPr lang="en-US" dirty="0" smtClean="0">
                <a:latin typeface="Times New Roman" pitchFamily="18" charset="0"/>
                <a:cs typeface="Times New Roman" pitchFamily="18" charset="0"/>
              </a:rPr>
              <a:t>LHLD 4202H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the 2nd data in HL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XCHG 	     </a:t>
            </a:r>
            <a:r>
              <a:rPr lang="en-US" dirty="0" smtClean="0">
                <a:latin typeface="Times New Roman" pitchFamily="18" charset="0"/>
                <a:cs typeface="Times New Roman" pitchFamily="18" charset="0"/>
              </a:rPr>
              <a:t>		Exchange </a:t>
            </a:r>
            <a:r>
              <a:rPr lang="en-US" dirty="0">
                <a:latin typeface="Times New Roman" pitchFamily="18" charset="0"/>
                <a:cs typeface="Times New Roman" pitchFamily="18" charset="0"/>
              </a:rPr>
              <a:t>‘HL’ and ‘</a:t>
            </a:r>
            <a:r>
              <a:rPr lang="en-US" dirty="0" smtClean="0">
                <a:latin typeface="Times New Roman" pitchFamily="18" charset="0"/>
                <a:cs typeface="Times New Roman" pitchFamily="18" charset="0"/>
              </a:rPr>
              <a:t>DE’ </a:t>
            </a: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H </a:t>
            </a:r>
            <a:r>
              <a:rPr lang="en-US" dirty="0" smtClean="0">
                <a:latin typeface="Times New Roman" pitchFamily="18" charset="0"/>
                <a:cs typeface="Times New Roman" pitchFamily="18" charset="0"/>
              </a:rPr>
              <a:t>0000H 	</a:t>
            </a:r>
            <a:r>
              <a:rPr lang="en-US" dirty="0" smtClean="0">
                <a:latin typeface="Times New Roman" pitchFamily="18" charset="0"/>
                <a:cs typeface="Times New Roman" pitchFamily="18" charset="0"/>
              </a:rPr>
              <a:t>	Make </a:t>
            </a:r>
            <a:r>
              <a:rPr lang="en-US" dirty="0">
                <a:latin typeface="Times New Roman" pitchFamily="18" charset="0"/>
                <a:cs typeface="Times New Roman" pitchFamily="18" charset="0"/>
              </a:rPr>
              <a:t>HL – 0000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LXI </a:t>
            </a:r>
            <a:r>
              <a:rPr lang="en-US" dirty="0">
                <a:latin typeface="Times New Roman" pitchFamily="18" charset="0"/>
                <a:cs typeface="Times New Roman" pitchFamily="18" charset="0"/>
              </a:rPr>
              <a:t>B </a:t>
            </a:r>
            <a:r>
              <a:rPr lang="en-US" dirty="0" smtClean="0">
                <a:latin typeface="Times New Roman" pitchFamily="18" charset="0"/>
                <a:cs typeface="Times New Roman" pitchFamily="18" charset="0"/>
              </a:rPr>
              <a:t>0000H 	</a:t>
            </a:r>
            <a:r>
              <a:rPr lang="en-US" dirty="0" smtClean="0">
                <a:latin typeface="Times New Roman" pitchFamily="18" charset="0"/>
                <a:cs typeface="Times New Roman" pitchFamily="18" charset="0"/>
              </a:rPr>
              <a:t>	Make </a:t>
            </a:r>
            <a:r>
              <a:rPr lang="en-US" dirty="0">
                <a:latin typeface="Times New Roman" pitchFamily="18" charset="0"/>
                <a:cs typeface="Times New Roman" pitchFamily="18" charset="0"/>
              </a:rPr>
              <a:t>BC – 0000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Next:  </a:t>
            </a:r>
            <a:r>
              <a:rPr lang="en-US" dirty="0" smtClean="0">
                <a:latin typeface="Times New Roman" pitchFamily="18" charset="0"/>
                <a:cs typeface="Times New Roman" pitchFamily="18" charset="0"/>
              </a:rPr>
              <a:t>DAD </a:t>
            </a:r>
            <a:r>
              <a:rPr lang="en-US" dirty="0">
                <a:latin typeface="Times New Roman" pitchFamily="18" charset="0"/>
                <a:cs typeface="Times New Roman" pitchFamily="18" charset="0"/>
              </a:rPr>
              <a:t>SP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‘SP’ and ‘HL</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JNC Loop</a:t>
            </a:r>
          </a:p>
          <a:p>
            <a:r>
              <a:rPr lang="en-US" dirty="0" smtClean="0">
                <a:latin typeface="Times New Roman" pitchFamily="18" charset="0"/>
                <a:cs typeface="Times New Roman" pitchFamily="18" charset="0"/>
              </a:rPr>
              <a:t>INX </a:t>
            </a:r>
            <a:r>
              <a:rPr lang="en-US" dirty="0">
                <a:latin typeface="Times New Roman" pitchFamily="18" charset="0"/>
                <a:cs typeface="Times New Roman" pitchFamily="18" charset="0"/>
              </a:rPr>
              <a:t>B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Increment </a:t>
            </a:r>
            <a:r>
              <a:rPr lang="en-US" dirty="0">
                <a:latin typeface="Times New Roman" pitchFamily="18" charset="0"/>
                <a:cs typeface="Times New Roman" pitchFamily="18" charset="0"/>
              </a:rPr>
              <a:t>‘BC’ by one </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644675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824249" y="592428"/>
            <a:ext cx="11335910" cy="54671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Loop: </a:t>
            </a:r>
            <a:r>
              <a:rPr lang="en-US" dirty="0" smtClean="0">
                <a:latin typeface="Times New Roman" pitchFamily="18" charset="0"/>
                <a:cs typeface="Times New Roman" pitchFamily="18" charset="0"/>
              </a:rPr>
              <a:t>DCX D    		Decrement ‘DE’ by one</a:t>
            </a:r>
          </a:p>
          <a:p>
            <a:r>
              <a:rPr lang="en-US" dirty="0" smtClean="0">
                <a:latin typeface="Times New Roman" pitchFamily="18" charset="0"/>
                <a:cs typeface="Times New Roman" pitchFamily="18" charset="0"/>
              </a:rPr>
              <a:t>MOV A,E	     		Make E – A </a:t>
            </a:r>
          </a:p>
          <a:p>
            <a:r>
              <a:rPr lang="en-US" dirty="0" smtClean="0">
                <a:latin typeface="Times New Roman" pitchFamily="18" charset="0"/>
                <a:cs typeface="Times New Roman" pitchFamily="18" charset="0"/>
              </a:rPr>
              <a:t>ORA D 	  		‘OR’ gate between A &amp; D</a:t>
            </a:r>
          </a:p>
          <a:p>
            <a:r>
              <a:rPr lang="en-US" dirty="0" smtClean="0">
                <a:latin typeface="Times New Roman" pitchFamily="18" charset="0"/>
                <a:cs typeface="Times New Roman" pitchFamily="18" charset="0"/>
              </a:rPr>
              <a:t>JNZ Next 	     		Jump on if number zero </a:t>
            </a:r>
          </a:p>
          <a:p>
            <a:r>
              <a:rPr lang="en-US" dirty="0" smtClean="0">
                <a:latin typeface="Times New Roman" pitchFamily="18" charset="0"/>
                <a:cs typeface="Times New Roman" pitchFamily="18" charset="0"/>
              </a:rPr>
              <a:t>SHLD 4204H     		Store the LSB in memory </a:t>
            </a:r>
          </a:p>
          <a:p>
            <a:r>
              <a:rPr lang="en-US" dirty="0" smtClean="0">
                <a:latin typeface="Times New Roman" pitchFamily="18" charset="0"/>
                <a:cs typeface="Times New Roman" pitchFamily="18" charset="0"/>
              </a:rPr>
              <a:t>MOV L,C 	     		Make C to L 411D 60</a:t>
            </a:r>
          </a:p>
          <a:p>
            <a:r>
              <a:rPr lang="en-US" dirty="0" smtClean="0">
                <a:latin typeface="Times New Roman" pitchFamily="18" charset="0"/>
                <a:cs typeface="Times New Roman" pitchFamily="18" charset="0"/>
              </a:rPr>
              <a:t>MOV H,B 	     		Make B to H</a:t>
            </a:r>
          </a:p>
          <a:p>
            <a:r>
              <a:rPr lang="en-US" dirty="0" smtClean="0">
                <a:latin typeface="Times New Roman" pitchFamily="18" charset="0"/>
                <a:cs typeface="Times New Roman" pitchFamily="18" charset="0"/>
              </a:rPr>
              <a:t>SHLD 4206H     		Store the MSB in memory </a:t>
            </a:r>
          </a:p>
          <a:p>
            <a:r>
              <a:rPr lang="en-US" dirty="0" smtClean="0">
                <a:latin typeface="Times New Roman" pitchFamily="18" charset="0"/>
                <a:cs typeface="Times New Roman" pitchFamily="18" charset="0"/>
              </a:rPr>
              <a:t>HLT 	      		Stop the program</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6327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4716" y="354843"/>
            <a:ext cx="11682484" cy="1325041"/>
          </a:xfrm>
        </p:spPr>
        <p:txBody>
          <a:bodyPr/>
          <a:lstStyle/>
          <a:p>
            <a:r>
              <a:rPr lang="en-US" dirty="0" smtClean="0">
                <a:latin typeface="Times New Roman" pitchFamily="18" charset="0"/>
                <a:cs typeface="Times New Roman" pitchFamily="18" charset="0"/>
              </a:rPr>
              <a:t>Exercise</a:t>
            </a:r>
            <a:endParaRPr lang="en-US" dirty="0">
              <a:latin typeface="Times New Roman" pitchFamily="18" charset="0"/>
              <a:cs typeface="Times New Roman" pitchFamily="18" charset="0"/>
            </a:endParaRPr>
          </a:p>
        </p:txBody>
      </p:sp>
      <p:sp>
        <p:nvSpPr>
          <p:cNvPr id="6" name="Content Placeholder 5"/>
          <p:cNvSpPr>
            <a:spLocks noGrp="1"/>
          </p:cNvSpPr>
          <p:nvPr>
            <p:ph idx="1"/>
          </p:nvPr>
        </p:nvSpPr>
        <p:spPr>
          <a:xfrm>
            <a:off x="204716" y="1791870"/>
            <a:ext cx="11682484" cy="4349623"/>
          </a:xfrm>
        </p:spPr>
        <p:txBody>
          <a:bodyPr>
            <a:normAutofit fontScale="92500" lnSpcReduction="10000"/>
          </a:bodyPr>
          <a:lstStyle/>
          <a:p>
            <a:r>
              <a:rPr lang="en-US" dirty="0" smtClean="0">
                <a:latin typeface="Times New Roman" pitchFamily="18" charset="0"/>
                <a:cs typeface="Times New Roman" pitchFamily="18" charset="0"/>
              </a:rPr>
              <a:t>A table </a:t>
            </a:r>
            <a:r>
              <a:rPr lang="en-US" dirty="0">
                <a:latin typeface="Times New Roman" pitchFamily="18" charset="0"/>
                <a:cs typeface="Times New Roman" pitchFamily="18" charset="0"/>
              </a:rPr>
              <a:t>having starting address 3060h contains ten numbers of 8-bit data. Write a program in 8085 that transfer the data to next table having starting address 3070h if the data is less than 90h else store it to next table at 3080h.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Write </a:t>
            </a:r>
            <a:r>
              <a:rPr lang="en-US" dirty="0">
                <a:latin typeface="Times New Roman" pitchFamily="18" charset="0"/>
                <a:cs typeface="Times New Roman" pitchFamily="18" charset="0"/>
              </a:rPr>
              <a:t>a program in 8-bit microprocessor to store 45h, A0h, B5h and 15h in the memory location starting from 4000h. Add these data and store the result in 5000h and carry flag in 5oolh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Write </a:t>
            </a:r>
            <a:r>
              <a:rPr lang="en-US" dirty="0">
                <a:latin typeface="Times New Roman" pitchFamily="18" charset="0"/>
                <a:cs typeface="Times New Roman" pitchFamily="18" charset="0"/>
              </a:rPr>
              <a:t>a program in 8-bit Microprocessor to store 68h, B3h, </a:t>
            </a:r>
            <a:r>
              <a:rPr lang="en-US" dirty="0" err="1">
                <a:latin typeface="Times New Roman" pitchFamily="18" charset="0"/>
                <a:cs typeface="Times New Roman" pitchFamily="18" charset="0"/>
              </a:rPr>
              <a:t>COh</a:t>
            </a:r>
            <a:r>
              <a:rPr lang="en-US" dirty="0">
                <a:latin typeface="Times New Roman" pitchFamily="18" charset="0"/>
                <a:cs typeface="Times New Roman" pitchFamily="18" charset="0"/>
              </a:rPr>
              <a:t>, and 11h in the memory location starting from 3000h. Move these data and store in the memory location starting from 3200h. </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Write a program in 8-bit Microprocessor to store 60h, </a:t>
            </a:r>
            <a:r>
              <a:rPr lang="en-US" dirty="0" err="1">
                <a:latin typeface="Times New Roman" pitchFamily="18" charset="0"/>
                <a:cs typeface="Times New Roman" pitchFamily="18" charset="0"/>
              </a:rPr>
              <a:t>BAh</a:t>
            </a:r>
            <a:r>
              <a:rPr lang="en-US" dirty="0">
                <a:latin typeface="Times New Roman" pitchFamily="18" charset="0"/>
                <a:cs typeface="Times New Roman" pitchFamily="18" charset="0"/>
              </a:rPr>
              <a:t>, 7Ch, and 10h in the memory location starting from 2000h. Add these data and store the result in 3000h and carry flag in 5000lh. Explain all the steps. </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639849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6" y="341194"/>
            <a:ext cx="11464120" cy="1349494"/>
          </a:xfrm>
        </p:spPr>
        <p:txBody>
          <a:bodyPr>
            <a:normAutofit/>
          </a:bodyPr>
          <a:lstStyle/>
          <a:p>
            <a:r>
              <a:rPr lang="en-US" sz="3600" b="1" dirty="0" smtClean="0">
                <a:latin typeface="Times New Roman" pitchFamily="18" charset="0"/>
                <a:cs typeface="Times New Roman" pitchFamily="18" charset="0"/>
              </a:rPr>
              <a:t>Exchange the contents of memory locations 2000H and 4000H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184320" y="1926271"/>
            <a:ext cx="11689433" cy="4250692"/>
          </a:xfrm>
        </p:spPr>
        <p:txBody>
          <a:bodyPr>
            <a:normAutofit/>
          </a:bodyPr>
          <a:lstStyle/>
          <a:p>
            <a:r>
              <a:rPr lang="en-US" dirty="0" smtClean="0">
                <a:latin typeface="Times New Roman" pitchFamily="18" charset="0"/>
                <a:cs typeface="Times New Roman" pitchFamily="18" charset="0"/>
              </a:rPr>
              <a:t>LDA 2000H	;the </a:t>
            </a:r>
            <a:r>
              <a:rPr lang="en-US" dirty="0">
                <a:latin typeface="Times New Roman" pitchFamily="18" charset="0"/>
                <a:cs typeface="Times New Roman" pitchFamily="18" charset="0"/>
              </a:rPr>
              <a:t>contents of memory location 2000H into accumulator </a:t>
            </a:r>
          </a:p>
          <a:p>
            <a:r>
              <a:rPr lang="en-US" dirty="0">
                <a:latin typeface="Times New Roman" pitchFamily="18" charset="0"/>
                <a:cs typeface="Times New Roman" pitchFamily="18" charset="0"/>
              </a:rPr>
              <a:t>MOV B, A </a:t>
            </a:r>
            <a:r>
              <a:rPr lang="en-US" dirty="0" smtClean="0">
                <a:latin typeface="Times New Roman" pitchFamily="18" charset="0"/>
                <a:cs typeface="Times New Roman" pitchFamily="18" charset="0"/>
              </a:rPr>
              <a:t>	;Save </a:t>
            </a:r>
            <a:r>
              <a:rPr lang="en-US" dirty="0">
                <a:latin typeface="Times New Roman" pitchFamily="18" charset="0"/>
                <a:cs typeface="Times New Roman" pitchFamily="18" charset="0"/>
              </a:rPr>
              <a:t>the contents into B register </a:t>
            </a:r>
          </a:p>
          <a:p>
            <a:r>
              <a:rPr lang="en-US" dirty="0">
                <a:latin typeface="Times New Roman" pitchFamily="18" charset="0"/>
                <a:cs typeface="Times New Roman" pitchFamily="18" charset="0"/>
              </a:rPr>
              <a:t>LDA 4000H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the contents of memory location 4000Hinto accumulator </a:t>
            </a:r>
          </a:p>
          <a:p>
            <a:r>
              <a:rPr lang="en-US" dirty="0">
                <a:latin typeface="Times New Roman" pitchFamily="18" charset="0"/>
                <a:cs typeface="Times New Roman" pitchFamily="18" charset="0"/>
              </a:rPr>
              <a:t>STA 2000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contents of accumulator at address 2000H </a:t>
            </a:r>
          </a:p>
          <a:p>
            <a:r>
              <a:rPr lang="en-US" dirty="0">
                <a:latin typeface="Times New Roman" pitchFamily="18" charset="0"/>
                <a:cs typeface="Times New Roman" pitchFamily="18" charset="0"/>
              </a:rPr>
              <a:t>MOV A, </a:t>
            </a:r>
            <a:r>
              <a:rPr lang="en-US" dirty="0" smtClean="0">
                <a:latin typeface="Times New Roman" pitchFamily="18" charset="0"/>
                <a:cs typeface="Times New Roman" pitchFamily="18" charset="0"/>
              </a:rPr>
              <a:t>B	 	;Get </a:t>
            </a:r>
            <a:r>
              <a:rPr lang="en-US" dirty="0">
                <a:latin typeface="Times New Roman" pitchFamily="18" charset="0"/>
                <a:cs typeface="Times New Roman" pitchFamily="18" charset="0"/>
              </a:rPr>
              <a:t>the saved contents back into A Register </a:t>
            </a:r>
          </a:p>
          <a:p>
            <a:r>
              <a:rPr lang="en-US" dirty="0">
                <a:latin typeface="Times New Roman" pitchFamily="18" charset="0"/>
                <a:cs typeface="Times New Roman" pitchFamily="18" charset="0"/>
              </a:rPr>
              <a:t>STA 4000H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contents of accumulator at address 4000H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HLT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91095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715" y="327547"/>
            <a:ext cx="11641541" cy="1410542"/>
          </a:xfrm>
        </p:spPr>
        <p:txBody>
          <a:bodyPr>
            <a:normAutofit/>
          </a:bodyPr>
          <a:lstStyle/>
          <a:p>
            <a:r>
              <a:rPr lang="en-US" sz="2800" b="1" dirty="0" smtClean="0">
                <a:latin typeface="Times New Roman" pitchFamily="18" charset="0"/>
                <a:cs typeface="Times New Roman" pitchFamily="18" charset="0"/>
              </a:rPr>
              <a:t>Add </a:t>
            </a:r>
            <a:r>
              <a:rPr lang="en-US" sz="2800" b="1" dirty="0">
                <a:latin typeface="Times New Roman" pitchFamily="18" charset="0"/>
                <a:cs typeface="Times New Roman" pitchFamily="18" charset="0"/>
              </a:rPr>
              <a:t>the contents of memory locations </a:t>
            </a:r>
            <a:r>
              <a:rPr lang="en-US" sz="2800" b="1" dirty="0" smtClean="0">
                <a:latin typeface="Times New Roman" pitchFamily="18" charset="0"/>
                <a:cs typeface="Times New Roman" pitchFamily="18" charset="0"/>
              </a:rPr>
              <a:t>4000H </a:t>
            </a:r>
            <a:r>
              <a:rPr lang="en-US" sz="2800" b="1" dirty="0">
                <a:latin typeface="Times New Roman" pitchFamily="18" charset="0"/>
                <a:cs typeface="Times New Roman" pitchFamily="18" charset="0"/>
              </a:rPr>
              <a:t>and 4001H and place the result in the memory locations </a:t>
            </a:r>
            <a:r>
              <a:rPr lang="en-US" sz="2800" b="1" dirty="0" smtClean="0">
                <a:latin typeface="Times New Roman" pitchFamily="18" charset="0"/>
                <a:cs typeface="Times New Roman" pitchFamily="18" charset="0"/>
              </a:rPr>
              <a:t>4002H and </a:t>
            </a:r>
            <a:r>
              <a:rPr lang="en-US" sz="2800" b="1" dirty="0">
                <a:latin typeface="Times New Roman" pitchFamily="18" charset="0"/>
                <a:cs typeface="Times New Roman" pitchFamily="18" charset="0"/>
              </a:rPr>
              <a:t>4003H (8 bit Addition). </a:t>
            </a:r>
          </a:p>
        </p:txBody>
      </p:sp>
      <p:sp>
        <p:nvSpPr>
          <p:cNvPr id="3" name="Content Placeholder 2"/>
          <p:cNvSpPr>
            <a:spLocks noGrp="1"/>
          </p:cNvSpPr>
          <p:nvPr>
            <p:ph idx="1"/>
          </p:nvPr>
        </p:nvSpPr>
        <p:spPr>
          <a:xfrm>
            <a:off x="204716" y="1514901"/>
            <a:ext cx="11641540" cy="4817660"/>
          </a:xfrm>
        </p:spPr>
        <p:txBody>
          <a:bodyPr>
            <a:normAutofit fontScale="85000" lnSpcReduction="20000"/>
          </a:bodyPr>
          <a:lstStyle/>
          <a:p>
            <a:endParaRPr lang="en-US" dirty="0">
              <a:latin typeface="Times New Roman" pitchFamily="18" charset="0"/>
              <a:cs typeface="Times New Roman" pitchFamily="18" charset="0"/>
            </a:endParaRPr>
          </a:p>
          <a:p>
            <a:r>
              <a:rPr lang="pt-BR" dirty="0" smtClean="0">
                <a:latin typeface="Times New Roman" pitchFamily="18" charset="0"/>
                <a:cs typeface="Times New Roman" pitchFamily="18" charset="0"/>
              </a:rPr>
              <a:t>LXI </a:t>
            </a:r>
            <a:r>
              <a:rPr lang="pt-BR" dirty="0">
                <a:latin typeface="Times New Roman" pitchFamily="18" charset="0"/>
                <a:cs typeface="Times New Roman" pitchFamily="18" charset="0"/>
              </a:rPr>
              <a:t>H, 4000H </a:t>
            </a:r>
            <a:r>
              <a:rPr lang="pt-BR" dirty="0" smtClean="0">
                <a:latin typeface="Times New Roman" pitchFamily="18" charset="0"/>
                <a:cs typeface="Times New Roman" pitchFamily="18" charset="0"/>
              </a:rPr>
              <a:t>	HL </a:t>
            </a:r>
            <a:r>
              <a:rPr lang="pt-BR" dirty="0">
                <a:latin typeface="Times New Roman" pitchFamily="18" charset="0"/>
                <a:cs typeface="Times New Roman" pitchFamily="18" charset="0"/>
              </a:rPr>
              <a:t>Points 4000H </a:t>
            </a:r>
          </a:p>
          <a:p>
            <a:r>
              <a:rPr lang="en-US" dirty="0">
                <a:latin typeface="Times New Roman" pitchFamily="18" charset="0"/>
                <a:cs typeface="Times New Roman" pitchFamily="18" charset="0"/>
              </a:rPr>
              <a:t>MOV A, M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first operand </a:t>
            </a:r>
          </a:p>
          <a:p>
            <a:r>
              <a:rPr lang="pt-BR" dirty="0">
                <a:latin typeface="Times New Roman" pitchFamily="18" charset="0"/>
                <a:cs typeface="Times New Roman" pitchFamily="18" charset="0"/>
              </a:rPr>
              <a:t>INX H </a:t>
            </a:r>
            <a:r>
              <a:rPr lang="pt-BR" dirty="0" smtClean="0">
                <a:latin typeface="Times New Roman" pitchFamily="18" charset="0"/>
                <a:cs typeface="Times New Roman" pitchFamily="18" charset="0"/>
              </a:rPr>
              <a:t>		HL </a:t>
            </a:r>
            <a:r>
              <a:rPr lang="pt-BR" dirty="0">
                <a:latin typeface="Times New Roman" pitchFamily="18" charset="0"/>
                <a:cs typeface="Times New Roman" pitchFamily="18" charset="0"/>
              </a:rPr>
              <a:t>Points 4001H </a:t>
            </a:r>
          </a:p>
          <a:p>
            <a:r>
              <a:rPr lang="en-US" dirty="0">
                <a:latin typeface="Times New Roman" pitchFamily="18" charset="0"/>
                <a:cs typeface="Times New Roman" pitchFamily="18" charset="0"/>
              </a:rPr>
              <a:t>ADD M </a:t>
            </a: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second operand </a:t>
            </a:r>
          </a:p>
          <a:p>
            <a:r>
              <a:rPr lang="pt-BR" dirty="0">
                <a:latin typeface="Times New Roman" pitchFamily="18" charset="0"/>
                <a:cs typeface="Times New Roman" pitchFamily="18" charset="0"/>
              </a:rPr>
              <a:t>INX H </a:t>
            </a:r>
            <a:r>
              <a:rPr lang="pt-BR" dirty="0" smtClean="0">
                <a:latin typeface="Times New Roman" pitchFamily="18" charset="0"/>
                <a:cs typeface="Times New Roman" pitchFamily="18" charset="0"/>
              </a:rPr>
              <a:t>		HL </a:t>
            </a:r>
            <a:r>
              <a:rPr lang="pt-BR" dirty="0">
                <a:latin typeface="Times New Roman" pitchFamily="18" charset="0"/>
                <a:cs typeface="Times New Roman" pitchFamily="18" charset="0"/>
              </a:rPr>
              <a:t>Points 4002H </a:t>
            </a:r>
          </a:p>
          <a:p>
            <a:r>
              <a:rPr lang="en-US" dirty="0">
                <a:latin typeface="Times New Roman" pitchFamily="18" charset="0"/>
                <a:cs typeface="Times New Roman" pitchFamily="18" charset="0"/>
              </a:rPr>
              <a:t>MOV M, A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lower byte of result at 4002H </a:t>
            </a:r>
          </a:p>
          <a:p>
            <a:r>
              <a:rPr lang="en-US" dirty="0">
                <a:latin typeface="Times New Roman" pitchFamily="18" charset="0"/>
                <a:cs typeface="Times New Roman" pitchFamily="18" charset="0"/>
              </a:rPr>
              <a:t>MVI A, 00 </a:t>
            </a:r>
            <a:r>
              <a:rPr lang="en-US" dirty="0" smtClean="0">
                <a:latin typeface="Times New Roman" pitchFamily="18" charset="0"/>
                <a:cs typeface="Times New Roman" pitchFamily="18" charset="0"/>
              </a:rPr>
              <a:t>		Initialize </a:t>
            </a:r>
            <a:r>
              <a:rPr lang="en-US" dirty="0">
                <a:latin typeface="Times New Roman" pitchFamily="18" charset="0"/>
                <a:cs typeface="Times New Roman" pitchFamily="18" charset="0"/>
              </a:rPr>
              <a:t>higher byte result with 00H </a:t>
            </a:r>
          </a:p>
          <a:p>
            <a:r>
              <a:rPr lang="en-US" dirty="0">
                <a:latin typeface="Times New Roman" pitchFamily="18" charset="0"/>
                <a:cs typeface="Times New Roman" pitchFamily="18" charset="0"/>
              </a:rPr>
              <a:t>ADC A </a:t>
            </a: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carry in the high byte result </a:t>
            </a:r>
          </a:p>
          <a:p>
            <a:r>
              <a:rPr lang="pt-BR" dirty="0">
                <a:latin typeface="Times New Roman" pitchFamily="18" charset="0"/>
                <a:cs typeface="Times New Roman" pitchFamily="18" charset="0"/>
              </a:rPr>
              <a:t>INX H </a:t>
            </a:r>
            <a:r>
              <a:rPr lang="pt-BR" dirty="0" smtClean="0">
                <a:latin typeface="Times New Roman" pitchFamily="18" charset="0"/>
                <a:cs typeface="Times New Roman" pitchFamily="18" charset="0"/>
              </a:rPr>
              <a:t>		HL </a:t>
            </a:r>
            <a:r>
              <a:rPr lang="pt-BR" dirty="0">
                <a:latin typeface="Times New Roman" pitchFamily="18" charset="0"/>
                <a:cs typeface="Times New Roman" pitchFamily="18" charset="0"/>
              </a:rPr>
              <a:t>Points 4003H </a:t>
            </a:r>
          </a:p>
          <a:p>
            <a:r>
              <a:rPr lang="en-US" dirty="0">
                <a:latin typeface="Times New Roman" pitchFamily="18" charset="0"/>
                <a:cs typeface="Times New Roman" pitchFamily="18" charset="0"/>
              </a:rPr>
              <a:t>MOV M, A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higher byte of result at 4003H </a:t>
            </a:r>
          </a:p>
          <a:p>
            <a:r>
              <a:rPr lang="en-US" dirty="0">
                <a:latin typeface="Times New Roman" pitchFamily="18" charset="0"/>
                <a:cs typeface="Times New Roman" pitchFamily="18" charset="0"/>
              </a:rPr>
              <a:t>HLT </a:t>
            </a:r>
            <a:r>
              <a:rPr lang="en-US" dirty="0" smtClean="0">
                <a:latin typeface="Times New Roman" pitchFamily="18" charset="0"/>
                <a:cs typeface="Times New Roman" pitchFamily="18" charset="0"/>
              </a:rPr>
              <a:t>			Terminate </a:t>
            </a:r>
            <a:r>
              <a:rPr lang="en-US" dirty="0">
                <a:latin typeface="Times New Roman" pitchFamily="18" charset="0"/>
                <a:cs typeface="Times New Roman" pitchFamily="18" charset="0"/>
              </a:rPr>
              <a:t>program execution </a:t>
            </a:r>
          </a:p>
        </p:txBody>
      </p:sp>
    </p:spTree>
    <p:extLst>
      <p:ext uri="{BB962C8B-B14F-4D97-AF65-F5344CB8AC3E}">
        <p14:creationId xmlns:p14="http://schemas.microsoft.com/office/powerpoint/2010/main" val="1725671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830" y="122830"/>
            <a:ext cx="11723427" cy="1529847"/>
          </a:xfrm>
        </p:spPr>
        <p:txBody>
          <a:bodyPr>
            <a:normAutofit/>
          </a:bodyPr>
          <a:lstStyle/>
          <a:p>
            <a:r>
              <a:rPr lang="en-US" sz="2800" b="1" dirty="0" smtClean="0">
                <a:latin typeface="Times New Roman" pitchFamily="18" charset="0"/>
                <a:cs typeface="Times New Roman" pitchFamily="18" charset="0"/>
              </a:rPr>
              <a:t>Subtract </a:t>
            </a:r>
            <a:r>
              <a:rPr lang="en-US" sz="2800" b="1" dirty="0">
                <a:latin typeface="Times New Roman" pitchFamily="18" charset="0"/>
                <a:cs typeface="Times New Roman" pitchFamily="18" charset="0"/>
              </a:rPr>
              <a:t>the contents of memory locations 4150H from 4151H and place the result in the memory locations 4152Hand 4153H (8 bit subtraction).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77421" y="1433464"/>
            <a:ext cx="11723427" cy="5021927"/>
          </a:xfrm>
        </p:spPr>
        <p:txBody>
          <a:bodyPr>
            <a:normAutofit fontScale="85000" lnSpcReduction="20000"/>
          </a:bodyPr>
          <a:lstStyle/>
          <a:p>
            <a:r>
              <a:rPr lang="en-US" dirty="0">
                <a:latin typeface="Times New Roman" pitchFamily="18" charset="0"/>
                <a:cs typeface="Times New Roman" pitchFamily="18" charset="0"/>
              </a:rPr>
              <a:t>MVI C, 00H </a:t>
            </a:r>
            <a:r>
              <a:rPr lang="en-US" dirty="0" smtClean="0">
                <a:latin typeface="Times New Roman" pitchFamily="18" charset="0"/>
                <a:cs typeface="Times New Roman" pitchFamily="18" charset="0"/>
              </a:rPr>
              <a:t>	Initialize </a:t>
            </a:r>
            <a:r>
              <a:rPr lang="en-US" dirty="0">
                <a:latin typeface="Times New Roman" pitchFamily="18" charset="0"/>
                <a:cs typeface="Times New Roman" pitchFamily="18" charset="0"/>
              </a:rPr>
              <a:t>the C register to store borrow </a:t>
            </a:r>
          </a:p>
          <a:p>
            <a:r>
              <a:rPr lang="en-US" dirty="0">
                <a:latin typeface="Times New Roman" pitchFamily="18" charset="0"/>
                <a:cs typeface="Times New Roman" pitchFamily="18" charset="0"/>
              </a:rPr>
              <a:t>LDA </a:t>
            </a:r>
            <a:r>
              <a:rPr lang="en-US" dirty="0" smtClean="0">
                <a:latin typeface="Times New Roman" pitchFamily="18" charset="0"/>
                <a:cs typeface="Times New Roman" pitchFamily="18" charset="0"/>
              </a:rPr>
              <a:t>4150H	 	load </a:t>
            </a:r>
            <a:r>
              <a:rPr lang="en-US" dirty="0">
                <a:latin typeface="Times New Roman" pitchFamily="18" charset="0"/>
                <a:cs typeface="Times New Roman" pitchFamily="18" charset="0"/>
              </a:rPr>
              <a:t>the first operand </a:t>
            </a:r>
          </a:p>
          <a:p>
            <a:r>
              <a:rPr lang="en-US" dirty="0">
                <a:latin typeface="Times New Roman" pitchFamily="18" charset="0"/>
                <a:cs typeface="Times New Roman" pitchFamily="18" charset="0"/>
              </a:rPr>
              <a:t>MOV B, A </a:t>
            </a:r>
          </a:p>
          <a:p>
            <a:r>
              <a:rPr lang="en-US" dirty="0">
                <a:latin typeface="Times New Roman" pitchFamily="18" charset="0"/>
                <a:cs typeface="Times New Roman" pitchFamily="18" charset="0"/>
              </a:rPr>
              <a:t>LDA 4051H </a:t>
            </a:r>
            <a:r>
              <a:rPr lang="en-US" dirty="0" smtClean="0">
                <a:latin typeface="Times New Roman" pitchFamily="18" charset="0"/>
                <a:cs typeface="Times New Roman" pitchFamily="18" charset="0"/>
              </a:rPr>
              <a:t>		load </a:t>
            </a:r>
            <a:r>
              <a:rPr lang="en-US" dirty="0">
                <a:latin typeface="Times New Roman" pitchFamily="18" charset="0"/>
                <a:cs typeface="Times New Roman" pitchFamily="18" charset="0"/>
              </a:rPr>
              <a:t>the second operand </a:t>
            </a:r>
          </a:p>
          <a:p>
            <a:r>
              <a:rPr lang="en-US" dirty="0">
                <a:latin typeface="Times New Roman" pitchFamily="18" charset="0"/>
                <a:cs typeface="Times New Roman" pitchFamily="18" charset="0"/>
              </a:rPr>
              <a:t>SUB B </a:t>
            </a:r>
            <a:r>
              <a:rPr lang="en-US" dirty="0" smtClean="0">
                <a:latin typeface="Times New Roman" pitchFamily="18" charset="0"/>
                <a:cs typeface="Times New Roman" pitchFamily="18" charset="0"/>
              </a:rPr>
              <a:t>		Subtract </a:t>
            </a:r>
            <a:r>
              <a:rPr lang="en-US" dirty="0">
                <a:latin typeface="Times New Roman" pitchFamily="18" charset="0"/>
                <a:cs typeface="Times New Roman" pitchFamily="18" charset="0"/>
              </a:rPr>
              <a:t>the value </a:t>
            </a:r>
          </a:p>
          <a:p>
            <a:r>
              <a:rPr lang="en-US" dirty="0">
                <a:latin typeface="Times New Roman" pitchFamily="18" charset="0"/>
                <a:cs typeface="Times New Roman" pitchFamily="18" charset="0"/>
              </a:rPr>
              <a:t>JNC </a:t>
            </a:r>
            <a:r>
              <a:rPr lang="en-US" dirty="0" smtClean="0">
                <a:latin typeface="Times New Roman" pitchFamily="18" charset="0"/>
                <a:cs typeface="Times New Roman" pitchFamily="18" charset="0"/>
              </a:rPr>
              <a:t>LOOP	 	jump </a:t>
            </a:r>
            <a:r>
              <a:rPr lang="en-US" dirty="0">
                <a:latin typeface="Times New Roman" pitchFamily="18" charset="0"/>
                <a:cs typeface="Times New Roman" pitchFamily="18" charset="0"/>
              </a:rPr>
              <a:t>if not carry </a:t>
            </a:r>
          </a:p>
          <a:p>
            <a:r>
              <a:rPr lang="en-US" dirty="0">
                <a:latin typeface="Times New Roman" pitchFamily="18" charset="0"/>
                <a:cs typeface="Times New Roman" pitchFamily="18" charset="0"/>
              </a:rPr>
              <a:t>CMA </a:t>
            </a:r>
            <a:r>
              <a:rPr lang="en-US" dirty="0" smtClean="0">
                <a:latin typeface="Times New Roman" pitchFamily="18" charset="0"/>
                <a:cs typeface="Times New Roman" pitchFamily="18" charset="0"/>
              </a:rPr>
              <a:t>		complements </a:t>
            </a:r>
            <a:r>
              <a:rPr lang="en-US" dirty="0">
                <a:latin typeface="Times New Roman" pitchFamily="18" charset="0"/>
                <a:cs typeface="Times New Roman" pitchFamily="18" charset="0"/>
              </a:rPr>
              <a:t>the accumulator to calculate 2' complement </a:t>
            </a:r>
          </a:p>
          <a:p>
            <a:r>
              <a:rPr lang="en-US" dirty="0">
                <a:latin typeface="Times New Roman" pitchFamily="18" charset="0"/>
                <a:cs typeface="Times New Roman" pitchFamily="18" charset="0"/>
              </a:rPr>
              <a:t>INR A </a:t>
            </a:r>
          </a:p>
          <a:p>
            <a:r>
              <a:rPr lang="en-US" dirty="0">
                <a:latin typeface="Times New Roman" pitchFamily="18" charset="0"/>
                <a:cs typeface="Times New Roman" pitchFamily="18" charset="0"/>
              </a:rPr>
              <a:t>INR C </a:t>
            </a:r>
          </a:p>
          <a:p>
            <a:r>
              <a:rPr lang="en-US" dirty="0">
                <a:latin typeface="Times New Roman" pitchFamily="18" charset="0"/>
                <a:cs typeface="Times New Roman" pitchFamily="18" charset="0"/>
              </a:rPr>
              <a:t>LOOP: STA </a:t>
            </a:r>
            <a:r>
              <a:rPr lang="en-US" dirty="0" smtClean="0">
                <a:latin typeface="Times New Roman" pitchFamily="18" charset="0"/>
                <a:cs typeface="Times New Roman" pitchFamily="18" charset="0"/>
              </a:rPr>
              <a:t>4152	 </a:t>
            </a:r>
            <a:r>
              <a:rPr lang="en-US" dirty="0">
                <a:latin typeface="Times New Roman" pitchFamily="18" charset="0"/>
                <a:cs typeface="Times New Roman" pitchFamily="18" charset="0"/>
              </a:rPr>
              <a:t>store the difference </a:t>
            </a:r>
          </a:p>
          <a:p>
            <a:r>
              <a:rPr lang="en-US" dirty="0">
                <a:latin typeface="Times New Roman" pitchFamily="18" charset="0"/>
                <a:cs typeface="Times New Roman" pitchFamily="18" charset="0"/>
              </a:rPr>
              <a:t>MOV A, C </a:t>
            </a:r>
          </a:p>
          <a:p>
            <a:r>
              <a:rPr lang="en-US" dirty="0">
                <a:latin typeface="Times New Roman" pitchFamily="18" charset="0"/>
                <a:cs typeface="Times New Roman" pitchFamily="18" charset="0"/>
              </a:rPr>
              <a:t>STA 4153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the borrow </a:t>
            </a:r>
          </a:p>
          <a:p>
            <a:r>
              <a:rPr lang="en-US" dirty="0">
                <a:latin typeface="Times New Roman" pitchFamily="18" charset="0"/>
                <a:cs typeface="Times New Roman" pitchFamily="18" charset="0"/>
              </a:rPr>
              <a:t>HLT </a:t>
            </a:r>
          </a:p>
        </p:txBody>
      </p:sp>
    </p:spTree>
    <p:extLst>
      <p:ext uri="{BB962C8B-B14F-4D97-AF65-F5344CB8AC3E}">
        <p14:creationId xmlns:p14="http://schemas.microsoft.com/office/powerpoint/2010/main" val="31855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7545" y="750627"/>
            <a:ext cx="11600597" cy="4612943"/>
          </a:xfrm>
        </p:spPr>
        <p:txBody>
          <a:bodyPr/>
          <a:lstStyle/>
          <a:p>
            <a:r>
              <a:rPr lang="en-US" dirty="0" smtClean="0">
                <a:latin typeface="Times New Roman" pitchFamily="18" charset="0"/>
                <a:cs typeface="Times New Roman" pitchFamily="18" charset="0"/>
              </a:rPr>
              <a:t>Add the 16-bit number in memory locations 4000H and 4001H to the 16-bit number in memory locations 4002H and 4003H. The most significant eight bits of the two numbers to be added are in memory locations 4001H and 4003H. Store the result in memory locations 4004H and 4005H with the most significant byte in memory location 4005H. (Without carry)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496674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5910" y="859809"/>
            <a:ext cx="10807890" cy="5317154"/>
          </a:xfrm>
        </p:spPr>
        <p:txBody>
          <a:bodyPr>
            <a:normAutofit fontScale="92500"/>
          </a:bodyPr>
          <a:lstStyle/>
          <a:p>
            <a:r>
              <a:rPr lang="en-US" dirty="0">
                <a:latin typeface="Times New Roman" pitchFamily="18" charset="0"/>
                <a:cs typeface="Times New Roman" pitchFamily="18" charset="0"/>
              </a:rPr>
              <a:t>LHLD 4000H 	</a:t>
            </a:r>
            <a:r>
              <a:rPr lang="en-US" dirty="0" smtClean="0">
                <a:latin typeface="Times New Roman" pitchFamily="18" charset="0"/>
                <a:cs typeface="Times New Roman" pitchFamily="18" charset="0"/>
              </a:rPr>
              <a:t>Get </a:t>
            </a:r>
            <a:r>
              <a:rPr lang="en-US" dirty="0">
                <a:latin typeface="Times New Roman" pitchFamily="18" charset="0"/>
                <a:cs typeface="Times New Roman" pitchFamily="18" charset="0"/>
              </a:rPr>
              <a:t>first I6-bit number in HL </a:t>
            </a:r>
          </a:p>
          <a:p>
            <a:r>
              <a:rPr lang="en-US" dirty="0">
                <a:latin typeface="Times New Roman" pitchFamily="18" charset="0"/>
                <a:cs typeface="Times New Roman" pitchFamily="18" charset="0"/>
              </a:rPr>
              <a:t>XCHG </a:t>
            </a:r>
            <a:r>
              <a:rPr lang="en-US" dirty="0" smtClean="0">
                <a:latin typeface="Times New Roman" pitchFamily="18" charset="0"/>
                <a:cs typeface="Times New Roman" pitchFamily="18" charset="0"/>
              </a:rPr>
              <a:t>		Save </a:t>
            </a:r>
            <a:r>
              <a:rPr lang="en-US" dirty="0">
                <a:latin typeface="Times New Roman" pitchFamily="18" charset="0"/>
                <a:cs typeface="Times New Roman" pitchFamily="18" charset="0"/>
              </a:rPr>
              <a:t>first I6-bit number in DE </a:t>
            </a:r>
          </a:p>
          <a:p>
            <a:r>
              <a:rPr lang="en-US" dirty="0">
                <a:latin typeface="Times New Roman" pitchFamily="18" charset="0"/>
                <a:cs typeface="Times New Roman" pitchFamily="18" charset="0"/>
              </a:rPr>
              <a:t>LHLD </a:t>
            </a:r>
            <a:r>
              <a:rPr lang="en-US" dirty="0" smtClean="0">
                <a:latin typeface="Times New Roman" pitchFamily="18" charset="0"/>
                <a:cs typeface="Times New Roman" pitchFamily="18" charset="0"/>
              </a:rPr>
              <a:t>4002H	Get </a:t>
            </a:r>
            <a:r>
              <a:rPr lang="en-US" dirty="0">
                <a:latin typeface="Times New Roman" pitchFamily="18" charset="0"/>
                <a:cs typeface="Times New Roman" pitchFamily="18" charset="0"/>
              </a:rPr>
              <a:t>second I6-bit number in HL </a:t>
            </a:r>
          </a:p>
          <a:p>
            <a:r>
              <a:rPr lang="en-US" dirty="0">
                <a:latin typeface="Times New Roman" pitchFamily="18" charset="0"/>
                <a:cs typeface="Times New Roman" pitchFamily="18" charset="0"/>
              </a:rPr>
              <a:t>MOV A, E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lower byte of the first number </a:t>
            </a:r>
          </a:p>
          <a:p>
            <a:r>
              <a:rPr lang="en-US" dirty="0">
                <a:latin typeface="Times New Roman" pitchFamily="18" charset="0"/>
                <a:cs typeface="Times New Roman" pitchFamily="18" charset="0"/>
              </a:rPr>
              <a:t>ADD L </a:t>
            </a: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lower byte of the second number </a:t>
            </a:r>
          </a:p>
          <a:p>
            <a:r>
              <a:rPr lang="en-US" dirty="0">
                <a:latin typeface="Times New Roman" pitchFamily="18" charset="0"/>
                <a:cs typeface="Times New Roman" pitchFamily="18" charset="0"/>
              </a:rPr>
              <a:t>MOV L, </a:t>
            </a:r>
            <a:r>
              <a:rPr lang="en-US" dirty="0" smtClean="0">
                <a:latin typeface="Times New Roman" pitchFamily="18" charset="0"/>
                <a:cs typeface="Times New Roman" pitchFamily="18" charset="0"/>
              </a:rPr>
              <a:t>A		Store </a:t>
            </a:r>
            <a:r>
              <a:rPr lang="en-US" dirty="0">
                <a:latin typeface="Times New Roman" pitchFamily="18" charset="0"/>
                <a:cs typeface="Times New Roman" pitchFamily="18" charset="0"/>
              </a:rPr>
              <a:t>result in L Register </a:t>
            </a:r>
          </a:p>
          <a:p>
            <a:r>
              <a:rPr lang="en-US" dirty="0">
                <a:latin typeface="Times New Roman" pitchFamily="18" charset="0"/>
                <a:cs typeface="Times New Roman" pitchFamily="18" charset="0"/>
              </a:rPr>
              <a:t>MOV A, D </a:t>
            </a:r>
            <a:r>
              <a:rPr lang="en-US" dirty="0" smtClean="0">
                <a:latin typeface="Times New Roman" pitchFamily="18" charset="0"/>
                <a:cs typeface="Times New Roman" pitchFamily="18" charset="0"/>
              </a:rPr>
              <a:t>		Get </a:t>
            </a:r>
            <a:r>
              <a:rPr lang="en-US" dirty="0">
                <a:latin typeface="Times New Roman" pitchFamily="18" charset="0"/>
                <a:cs typeface="Times New Roman" pitchFamily="18" charset="0"/>
              </a:rPr>
              <a:t>higher byte of the first number </a:t>
            </a:r>
          </a:p>
          <a:p>
            <a:r>
              <a:rPr lang="en-US" dirty="0">
                <a:latin typeface="Times New Roman" pitchFamily="18" charset="0"/>
                <a:cs typeface="Times New Roman" pitchFamily="18" charset="0"/>
              </a:rPr>
              <a:t>ADC H </a:t>
            </a:r>
            <a:r>
              <a:rPr lang="en-US" dirty="0" smtClean="0">
                <a:latin typeface="Times New Roman" pitchFamily="18" charset="0"/>
                <a:cs typeface="Times New Roman" pitchFamily="18" charset="0"/>
              </a:rPr>
              <a:t>		Add </a:t>
            </a:r>
            <a:r>
              <a:rPr lang="en-US" dirty="0">
                <a:latin typeface="Times New Roman" pitchFamily="18" charset="0"/>
                <a:cs typeface="Times New Roman" pitchFamily="18" charset="0"/>
              </a:rPr>
              <a:t>higher byte of the second number with CARRY </a:t>
            </a:r>
          </a:p>
          <a:p>
            <a:r>
              <a:rPr lang="en-US" dirty="0">
                <a:latin typeface="Times New Roman" pitchFamily="18" charset="0"/>
                <a:cs typeface="Times New Roman" pitchFamily="18" charset="0"/>
              </a:rPr>
              <a:t>MOV H, A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result in H Register </a:t>
            </a:r>
          </a:p>
          <a:p>
            <a:r>
              <a:rPr lang="en-US" dirty="0">
                <a:latin typeface="Times New Roman" pitchFamily="18" charset="0"/>
                <a:cs typeface="Times New Roman" pitchFamily="18" charset="0"/>
              </a:rPr>
              <a:t>SHLD 4004H </a:t>
            </a:r>
            <a:r>
              <a:rPr lang="en-US" dirty="0" smtClean="0">
                <a:latin typeface="Times New Roman" pitchFamily="18" charset="0"/>
                <a:cs typeface="Times New Roman" pitchFamily="18" charset="0"/>
              </a:rPr>
              <a:t>	Store </a:t>
            </a:r>
            <a:r>
              <a:rPr lang="en-US" dirty="0">
                <a:latin typeface="Times New Roman" pitchFamily="18" charset="0"/>
                <a:cs typeface="Times New Roman" pitchFamily="18" charset="0"/>
              </a:rPr>
              <a:t>I6-bit result in memory locations 4004H and 4005H </a:t>
            </a:r>
          </a:p>
          <a:p>
            <a:r>
              <a:rPr lang="en-US" dirty="0">
                <a:latin typeface="Times New Roman" pitchFamily="18" charset="0"/>
                <a:cs typeface="Times New Roman" pitchFamily="18" charset="0"/>
              </a:rPr>
              <a:t>HLT </a:t>
            </a:r>
            <a:r>
              <a:rPr lang="en-US" dirty="0" smtClean="0">
                <a:latin typeface="Times New Roman" pitchFamily="18" charset="0"/>
                <a:cs typeface="Times New Roman" pitchFamily="18" charset="0"/>
              </a:rPr>
              <a:t>		Terminate </a:t>
            </a:r>
            <a:r>
              <a:rPr lang="en-US" dirty="0">
                <a:latin typeface="Times New Roman" pitchFamily="18" charset="0"/>
                <a:cs typeface="Times New Roman" pitchFamily="18" charset="0"/>
              </a:rPr>
              <a:t>program execution </a:t>
            </a:r>
          </a:p>
        </p:txBody>
      </p:sp>
    </p:spTree>
    <p:extLst>
      <p:ext uri="{BB962C8B-B14F-4D97-AF65-F5344CB8AC3E}">
        <p14:creationId xmlns:p14="http://schemas.microsoft.com/office/powerpoint/2010/main" val="17374700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5" y="1091821"/>
            <a:ext cx="11614245" cy="5085142"/>
          </a:xfrm>
        </p:spPr>
        <p:txBody>
          <a:bodyPr/>
          <a:lstStyle/>
          <a:p>
            <a:pPr algn="just"/>
            <a:r>
              <a:rPr lang="en-US" dirty="0">
                <a:latin typeface="Times New Roman" pitchFamily="18" charset="0"/>
                <a:cs typeface="Times New Roman" pitchFamily="18" charset="0"/>
              </a:rPr>
              <a:t>Add the 16-bit number in memory locations 4000H and 4001H to the 16-bit number in memory locations 4002H and 4003H. The most significant eight bits of the two numbers to be added are in memory locations 4001H and 4003H. Store the result in memory locations 4004H and 4005H with the most significant byte in memory location 4005H. (With carry) </a:t>
            </a:r>
          </a:p>
        </p:txBody>
      </p:sp>
    </p:spTree>
    <p:extLst>
      <p:ext uri="{BB962C8B-B14F-4D97-AF65-F5344CB8AC3E}">
        <p14:creationId xmlns:p14="http://schemas.microsoft.com/office/powerpoint/2010/main" val="2021820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1195" y="259308"/>
            <a:ext cx="11491414" cy="6223379"/>
          </a:xfrm>
        </p:spPr>
        <p:txBody>
          <a:bodyPr>
            <a:normAutofit fontScale="85000" lnSpcReduction="20000"/>
          </a:bodyPr>
          <a:lstStyle/>
          <a:p>
            <a:r>
              <a:rPr lang="en-US" dirty="0">
                <a:latin typeface="Times New Roman" pitchFamily="18" charset="0"/>
                <a:cs typeface="Times New Roman" pitchFamily="18" charset="0"/>
              </a:rPr>
              <a:t>LHLD 4000h </a:t>
            </a:r>
          </a:p>
          <a:p>
            <a:r>
              <a:rPr lang="en-US" dirty="0">
                <a:latin typeface="Times New Roman" pitchFamily="18" charset="0"/>
                <a:cs typeface="Times New Roman" pitchFamily="18" charset="0"/>
              </a:rPr>
              <a:t>XCHG </a:t>
            </a:r>
          </a:p>
          <a:p>
            <a:r>
              <a:rPr lang="en-US" dirty="0">
                <a:latin typeface="Times New Roman" pitchFamily="18" charset="0"/>
                <a:cs typeface="Times New Roman" pitchFamily="18" charset="0"/>
              </a:rPr>
              <a:t>LHLD 4002h </a:t>
            </a:r>
          </a:p>
          <a:p>
            <a:r>
              <a:rPr lang="en-US" dirty="0" smtClean="0">
                <a:latin typeface="Times New Roman" pitchFamily="18" charset="0"/>
                <a:cs typeface="Times New Roman" pitchFamily="18" charset="0"/>
              </a:rPr>
              <a:t>MVI B 00H </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MOV A E </a:t>
            </a:r>
          </a:p>
          <a:p>
            <a:r>
              <a:rPr lang="en-US" dirty="0">
                <a:latin typeface="Times New Roman" pitchFamily="18" charset="0"/>
                <a:cs typeface="Times New Roman" pitchFamily="18" charset="0"/>
              </a:rPr>
              <a:t>ADD L </a:t>
            </a:r>
          </a:p>
          <a:p>
            <a:r>
              <a:rPr lang="en-US" dirty="0">
                <a:latin typeface="Times New Roman" pitchFamily="18" charset="0"/>
                <a:cs typeface="Times New Roman" pitchFamily="18" charset="0"/>
              </a:rPr>
              <a:t>MOV L A </a:t>
            </a:r>
          </a:p>
          <a:p>
            <a:r>
              <a:rPr lang="en-US" dirty="0">
                <a:latin typeface="Times New Roman" pitchFamily="18" charset="0"/>
                <a:cs typeface="Times New Roman" pitchFamily="18" charset="0"/>
              </a:rPr>
              <a:t>MOV A D </a:t>
            </a:r>
          </a:p>
          <a:p>
            <a:r>
              <a:rPr lang="en-US" dirty="0">
                <a:latin typeface="Times New Roman" pitchFamily="18" charset="0"/>
                <a:cs typeface="Times New Roman" pitchFamily="18" charset="0"/>
              </a:rPr>
              <a:t>ADC H </a:t>
            </a:r>
          </a:p>
          <a:p>
            <a:r>
              <a:rPr lang="en-US" dirty="0">
                <a:latin typeface="Times New Roman" pitchFamily="18" charset="0"/>
                <a:cs typeface="Times New Roman" pitchFamily="18" charset="0"/>
              </a:rPr>
              <a:t>JNC LOOP </a:t>
            </a:r>
          </a:p>
          <a:p>
            <a:r>
              <a:rPr lang="en-US" dirty="0">
                <a:latin typeface="Times New Roman" pitchFamily="18" charset="0"/>
                <a:cs typeface="Times New Roman" pitchFamily="18" charset="0"/>
              </a:rPr>
              <a:t>INR B </a:t>
            </a:r>
          </a:p>
          <a:p>
            <a:r>
              <a:rPr lang="en-US" dirty="0">
                <a:latin typeface="Times New Roman" pitchFamily="18" charset="0"/>
                <a:cs typeface="Times New Roman" pitchFamily="18" charset="0"/>
              </a:rPr>
              <a:t>LOOP: MOV H A </a:t>
            </a:r>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SHLD 4004h </a:t>
            </a:r>
          </a:p>
          <a:p>
            <a:r>
              <a:rPr lang="en-US" dirty="0">
                <a:latin typeface="Times New Roman" pitchFamily="18" charset="0"/>
                <a:cs typeface="Times New Roman" pitchFamily="18" charset="0"/>
              </a:rPr>
              <a:t>MOV A B </a:t>
            </a:r>
          </a:p>
          <a:p>
            <a:r>
              <a:rPr lang="en-US" dirty="0">
                <a:latin typeface="Times New Roman" pitchFamily="18" charset="0"/>
                <a:cs typeface="Times New Roman" pitchFamily="18" charset="0"/>
              </a:rPr>
              <a:t>STA 4006h </a:t>
            </a:r>
          </a:p>
          <a:p>
            <a:r>
              <a:rPr lang="en-US" dirty="0">
                <a:latin typeface="Times New Roman" pitchFamily="18" charset="0"/>
                <a:cs typeface="Times New Roman" pitchFamily="18" charset="0"/>
              </a:rPr>
              <a:t>HLT </a:t>
            </a:r>
          </a:p>
        </p:txBody>
      </p:sp>
    </p:spTree>
    <p:extLst>
      <p:ext uri="{BB962C8B-B14F-4D97-AF65-F5344CB8AC3E}">
        <p14:creationId xmlns:p14="http://schemas.microsoft.com/office/powerpoint/2010/main" val="3273013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420</TotalTime>
  <Words>1137</Words>
  <Application>Microsoft Office PowerPoint</Application>
  <PresentationFormat>Custom</PresentationFormat>
  <Paragraphs>284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Store the data byte 32H into memory location 4000H. </vt:lpstr>
      <vt:lpstr>Exchange the contents of memory locations 2000H and 4000H </vt:lpstr>
      <vt:lpstr>Add the contents of memory locations 4000H and 4001H and place the result in the memory locations 4002H and 4003H (8 bit Addition). </vt:lpstr>
      <vt:lpstr>Subtract the contents of memory locations 4150H from 4151H and place the result in the memory locations 4152Hand 4153H (8 bit subtraction).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Write an ASP to MULTIPLY two 8 bit numbers </vt:lpstr>
      <vt:lpstr>Write an ASP to DIVIDE two 8 bit numbers</vt:lpstr>
      <vt:lpstr>Write an ASP to transfer a ten block of data stored from the memory location 2050H to the new memory location starting from the address 2070H. </vt:lpstr>
      <vt:lpstr>Write an ASP to generate first 10 odd numbers </vt:lpstr>
      <vt:lpstr>Write an ASP to generate first 10 even numbers.</vt:lpstr>
      <vt:lpstr>Example of PUSH &amp; POP</vt:lpstr>
      <vt:lpstr>PowerPoint Presentation</vt:lpstr>
      <vt:lpstr>Write an ASP to find largest number in an array. </vt:lpstr>
      <vt:lpstr>Write an ASP to find smallest number in an array </vt:lpstr>
      <vt:lpstr> Write an ASP to sort an array in the ascending order.  </vt:lpstr>
      <vt:lpstr>Write an ASP to sort an array in the descending order.  </vt:lpstr>
      <vt:lpstr>WAP to multiply two 16 bit number.</vt:lpstr>
      <vt:lpstr>PowerPoint Presentation</vt:lpstr>
      <vt:lpstr>Exercise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sthasagar</cp:lastModifiedBy>
  <cp:revision>73</cp:revision>
  <dcterms:created xsi:type="dcterms:W3CDTF">2016-06-14T08:10:23Z</dcterms:created>
  <dcterms:modified xsi:type="dcterms:W3CDTF">2018-05-28T13:03:00Z</dcterms:modified>
</cp:coreProperties>
</file>