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5" r:id="rId20"/>
    <p:sldId id="276" r:id="rId21"/>
    <p:sldId id="327" r:id="rId22"/>
    <p:sldId id="316" r:id="rId23"/>
    <p:sldId id="278" r:id="rId24"/>
    <p:sldId id="313" r:id="rId25"/>
    <p:sldId id="309" r:id="rId26"/>
    <p:sldId id="310" r:id="rId27"/>
    <p:sldId id="314" r:id="rId28"/>
    <p:sldId id="311" r:id="rId29"/>
    <p:sldId id="312" r:id="rId30"/>
    <p:sldId id="315" r:id="rId31"/>
    <p:sldId id="324" r:id="rId32"/>
    <p:sldId id="323" r:id="rId33"/>
    <p:sldId id="326" r:id="rId34"/>
    <p:sldId id="283" r:id="rId35"/>
    <p:sldId id="284" r:id="rId36"/>
    <p:sldId id="318" r:id="rId37"/>
    <p:sldId id="285" r:id="rId38"/>
    <p:sldId id="322" r:id="rId39"/>
    <p:sldId id="317" r:id="rId40"/>
    <p:sldId id="321" r:id="rId41"/>
    <p:sldId id="287" r:id="rId42"/>
    <p:sldId id="288" r:id="rId43"/>
    <p:sldId id="289" r:id="rId44"/>
    <p:sldId id="291" r:id="rId45"/>
    <p:sldId id="292" r:id="rId46"/>
    <p:sldId id="297" r:id="rId47"/>
    <p:sldId id="298" r:id="rId48"/>
    <p:sldId id="299" r:id="rId49"/>
    <p:sldId id="301" r:id="rId50"/>
    <p:sldId id="302" r:id="rId51"/>
    <p:sldId id="303" r:id="rId52"/>
    <p:sldId id="304" r:id="rId53"/>
    <p:sldId id="305" r:id="rId54"/>
    <p:sldId id="307" r:id="rId55"/>
    <p:sldId id="325" r:id="rId56"/>
    <p:sldId id="308" r:id="rId57"/>
    <p:sldId id="319" r:id="rId58"/>
    <p:sldId id="32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5" autoAdjust="0"/>
    <p:restoredTop sz="94660" autoAdjust="0"/>
  </p:normalViewPr>
  <p:slideViewPr>
    <p:cSldViewPr snapToGrid="0">
      <p:cViewPr varScale="1">
        <p:scale>
          <a:sx n="70" d="100"/>
          <a:sy n="70" d="100"/>
        </p:scale>
        <p:origin x="-444" y="-96"/>
      </p:cViewPr>
      <p:guideLst>
        <p:guide orient="horz" pos="2160"/>
        <p:guide pos="3840"/>
      </p:guideLst>
    </p:cSldViewPr>
  </p:slideViewPr>
  <p:outlineViewPr>
    <p:cViewPr>
      <p:scale>
        <a:sx n="33" d="100"/>
        <a:sy n="33" d="100"/>
      </p:scale>
      <p:origin x="0" y="276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48AB0-351C-4CCF-B82E-866F4CE48BD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000DF68-1647-4CF8-BBA1-2FABBDAB0328}">
      <dgm:prSet phldrT="[Text]" custT="1"/>
      <dgm:spPr/>
      <dgm:t>
        <a:bodyPr/>
        <a:lstStyle/>
        <a:p>
          <a:r>
            <a:rPr lang="en-US" sz="1600" dirty="0" smtClean="0">
              <a:latin typeface="Times New Roman" panose="02020603050405020304" pitchFamily="18" charset="0"/>
              <a:cs typeface="Times New Roman" panose="02020603050405020304" pitchFamily="18" charset="0"/>
            </a:rPr>
            <a:t>Memory</a:t>
          </a:r>
          <a:endParaRPr lang="en-US" sz="1600" dirty="0">
            <a:latin typeface="Times New Roman" panose="02020603050405020304" pitchFamily="18" charset="0"/>
            <a:cs typeface="Times New Roman" panose="02020603050405020304" pitchFamily="18" charset="0"/>
          </a:endParaRPr>
        </a:p>
      </dgm:t>
    </dgm:pt>
    <dgm:pt modelId="{E366770C-3F73-48DD-B98D-05F8759A757F}" type="parTrans" cxnId="{488D54DE-D462-4454-B708-13050A5F72AD}">
      <dgm:prSet/>
      <dgm:spPr/>
      <dgm:t>
        <a:bodyPr/>
        <a:lstStyle/>
        <a:p>
          <a:endParaRPr lang="en-US"/>
        </a:p>
      </dgm:t>
    </dgm:pt>
    <dgm:pt modelId="{BD8F062A-E52D-409B-8617-E4D1DFEBB16C}" type="sibTrans" cxnId="{488D54DE-D462-4454-B708-13050A5F72AD}">
      <dgm:prSet/>
      <dgm:spPr/>
      <dgm:t>
        <a:bodyPr/>
        <a:lstStyle/>
        <a:p>
          <a:endParaRPr lang="en-US"/>
        </a:p>
      </dgm:t>
    </dgm:pt>
    <dgm:pt modelId="{F22EA8E5-0EA4-4C5D-BBAA-DE37E6EDF8D5}">
      <dgm:prSet phldrT="[Text]" custT="1"/>
      <dgm:spPr/>
      <dgm:t>
        <a:bodyPr/>
        <a:lstStyle/>
        <a:p>
          <a:r>
            <a:rPr lang="en-US" sz="1600" dirty="0" smtClean="0">
              <a:latin typeface="Times New Roman" panose="02020603050405020304" pitchFamily="18" charset="0"/>
              <a:cs typeface="Times New Roman" panose="02020603050405020304" pitchFamily="18" charset="0"/>
            </a:rPr>
            <a:t>Primary</a:t>
          </a:r>
          <a:endParaRPr lang="en-US" sz="1600" dirty="0">
            <a:latin typeface="Times New Roman" panose="02020603050405020304" pitchFamily="18" charset="0"/>
            <a:cs typeface="Times New Roman" panose="02020603050405020304" pitchFamily="18" charset="0"/>
          </a:endParaRPr>
        </a:p>
      </dgm:t>
    </dgm:pt>
    <dgm:pt modelId="{B1274EB8-AC5F-4BEA-9395-FE74E4F2DC67}" type="parTrans" cxnId="{A872B2D5-8FC9-48D2-B2A1-01E334C607BB}">
      <dgm:prSet/>
      <dgm:spPr/>
      <dgm:t>
        <a:bodyPr/>
        <a:lstStyle/>
        <a:p>
          <a:endParaRPr lang="en-US" sz="1600">
            <a:latin typeface="Times New Roman" panose="02020603050405020304" pitchFamily="18" charset="0"/>
            <a:cs typeface="Times New Roman" panose="02020603050405020304" pitchFamily="18" charset="0"/>
          </a:endParaRPr>
        </a:p>
      </dgm:t>
    </dgm:pt>
    <dgm:pt modelId="{C7277067-E0CC-45F0-B20E-9108FB49DEB8}" type="sibTrans" cxnId="{A872B2D5-8FC9-48D2-B2A1-01E334C607BB}">
      <dgm:prSet/>
      <dgm:spPr/>
      <dgm:t>
        <a:bodyPr/>
        <a:lstStyle/>
        <a:p>
          <a:endParaRPr lang="en-US"/>
        </a:p>
      </dgm:t>
    </dgm:pt>
    <dgm:pt modelId="{4994C279-2A44-4380-B6E2-E3A88FD186AA}">
      <dgm:prSet phldrT="[Text]" custT="1"/>
      <dgm:spPr/>
      <dgm:t>
        <a:bodyPr/>
        <a:lstStyle/>
        <a:p>
          <a:r>
            <a:rPr lang="en-US" sz="1600" dirty="0" smtClean="0">
              <a:latin typeface="Times New Roman" panose="02020603050405020304" pitchFamily="18" charset="0"/>
              <a:cs typeface="Times New Roman" panose="02020603050405020304" pitchFamily="18" charset="0"/>
            </a:rPr>
            <a:t>R/W</a:t>
          </a:r>
          <a:endParaRPr lang="en-US" sz="1600" dirty="0">
            <a:latin typeface="Times New Roman" panose="02020603050405020304" pitchFamily="18" charset="0"/>
            <a:cs typeface="Times New Roman" panose="02020603050405020304" pitchFamily="18" charset="0"/>
          </a:endParaRPr>
        </a:p>
      </dgm:t>
    </dgm:pt>
    <dgm:pt modelId="{15675B99-2278-4C01-804A-3C394AA87071}" type="parTrans" cxnId="{862A19AF-A3B2-4229-A72A-73891EFC3BB3}">
      <dgm:prSet/>
      <dgm:spPr/>
      <dgm:t>
        <a:bodyPr/>
        <a:lstStyle/>
        <a:p>
          <a:endParaRPr lang="en-US" sz="1600">
            <a:latin typeface="Times New Roman" panose="02020603050405020304" pitchFamily="18" charset="0"/>
            <a:cs typeface="Times New Roman" panose="02020603050405020304" pitchFamily="18" charset="0"/>
          </a:endParaRPr>
        </a:p>
      </dgm:t>
    </dgm:pt>
    <dgm:pt modelId="{09FBAA3C-A82D-4AFD-8406-7C684643E19E}" type="sibTrans" cxnId="{862A19AF-A3B2-4229-A72A-73891EFC3BB3}">
      <dgm:prSet/>
      <dgm:spPr/>
      <dgm:t>
        <a:bodyPr/>
        <a:lstStyle/>
        <a:p>
          <a:endParaRPr lang="en-US"/>
        </a:p>
      </dgm:t>
    </dgm:pt>
    <dgm:pt modelId="{696019C2-5DEB-4FF9-897B-8A9B2D430328}">
      <dgm:prSet phldrT="[Text]" custT="1"/>
      <dgm:spPr/>
      <dgm:t>
        <a:bodyPr/>
        <a:lstStyle/>
        <a:p>
          <a:r>
            <a:rPr lang="en-US" sz="1600" dirty="0" smtClean="0">
              <a:latin typeface="Times New Roman" panose="02020603050405020304" pitchFamily="18" charset="0"/>
              <a:cs typeface="Times New Roman" panose="02020603050405020304" pitchFamily="18" charset="0"/>
            </a:rPr>
            <a:t>Read only</a:t>
          </a:r>
          <a:endParaRPr lang="en-US" sz="1600" dirty="0">
            <a:latin typeface="Times New Roman" panose="02020603050405020304" pitchFamily="18" charset="0"/>
            <a:cs typeface="Times New Roman" panose="02020603050405020304" pitchFamily="18" charset="0"/>
          </a:endParaRPr>
        </a:p>
      </dgm:t>
    </dgm:pt>
    <dgm:pt modelId="{FA58B6EA-6A96-40A3-BF7E-C7CB2C51D4D1}" type="parTrans" cxnId="{42BEE5F7-9A41-42DA-A914-2399679EF788}">
      <dgm:prSet/>
      <dgm:spPr/>
      <dgm:t>
        <a:bodyPr/>
        <a:lstStyle/>
        <a:p>
          <a:endParaRPr lang="en-US" sz="1600">
            <a:latin typeface="Times New Roman" panose="02020603050405020304" pitchFamily="18" charset="0"/>
            <a:cs typeface="Times New Roman" panose="02020603050405020304" pitchFamily="18" charset="0"/>
          </a:endParaRPr>
        </a:p>
      </dgm:t>
    </dgm:pt>
    <dgm:pt modelId="{1E1D2FD4-CCFE-43FD-91B0-08106EE9D30F}" type="sibTrans" cxnId="{42BEE5F7-9A41-42DA-A914-2399679EF788}">
      <dgm:prSet/>
      <dgm:spPr/>
      <dgm:t>
        <a:bodyPr/>
        <a:lstStyle/>
        <a:p>
          <a:endParaRPr lang="en-US"/>
        </a:p>
      </dgm:t>
    </dgm:pt>
    <dgm:pt modelId="{BE84C626-38C2-404E-B9AA-72977DC29885}">
      <dgm:prSet phldrT="[Text]" custT="1"/>
      <dgm:spPr/>
      <dgm:t>
        <a:bodyPr/>
        <a:lstStyle/>
        <a:p>
          <a:r>
            <a:rPr lang="en-US" sz="1600" dirty="0" smtClean="0">
              <a:latin typeface="Times New Roman" panose="02020603050405020304" pitchFamily="18" charset="0"/>
              <a:cs typeface="Times New Roman" panose="02020603050405020304" pitchFamily="18" charset="0"/>
            </a:rPr>
            <a:t>Secondary</a:t>
          </a:r>
          <a:endParaRPr lang="en-US" sz="1600" dirty="0">
            <a:latin typeface="Times New Roman" panose="02020603050405020304" pitchFamily="18" charset="0"/>
            <a:cs typeface="Times New Roman" panose="02020603050405020304" pitchFamily="18" charset="0"/>
          </a:endParaRPr>
        </a:p>
      </dgm:t>
    </dgm:pt>
    <dgm:pt modelId="{9DD0885C-09A3-430A-951C-2BE6D31A8D05}" type="parTrans" cxnId="{E21A6ABD-4D91-4A2C-882D-D5ADB981C2B8}">
      <dgm:prSet/>
      <dgm:spPr/>
      <dgm:t>
        <a:bodyPr/>
        <a:lstStyle/>
        <a:p>
          <a:endParaRPr lang="en-US" sz="1600">
            <a:latin typeface="Times New Roman" panose="02020603050405020304" pitchFamily="18" charset="0"/>
            <a:cs typeface="Times New Roman" panose="02020603050405020304" pitchFamily="18" charset="0"/>
          </a:endParaRPr>
        </a:p>
      </dgm:t>
    </dgm:pt>
    <dgm:pt modelId="{53D588FA-5F3E-434E-9C0C-AD73E36B94AC}" type="sibTrans" cxnId="{E21A6ABD-4D91-4A2C-882D-D5ADB981C2B8}">
      <dgm:prSet/>
      <dgm:spPr/>
      <dgm:t>
        <a:bodyPr/>
        <a:lstStyle/>
        <a:p>
          <a:endParaRPr lang="en-US"/>
        </a:p>
      </dgm:t>
    </dgm:pt>
    <dgm:pt modelId="{C216491F-BEB9-48A5-93F8-9BF3E26D87D8}">
      <dgm:prSet phldrT="[Text]" custT="1"/>
      <dgm:spPr/>
      <dgm:t>
        <a:bodyPr/>
        <a:lstStyle/>
        <a:p>
          <a:r>
            <a:rPr lang="en-US" sz="1600" dirty="0" smtClean="0">
              <a:latin typeface="Times New Roman" panose="02020603050405020304" pitchFamily="18" charset="0"/>
              <a:cs typeface="Times New Roman" panose="02020603050405020304" pitchFamily="18" charset="0"/>
            </a:rPr>
            <a:t>Semi random access</a:t>
          </a:r>
          <a:endParaRPr lang="en-US" sz="1600" dirty="0">
            <a:latin typeface="Times New Roman" panose="02020603050405020304" pitchFamily="18" charset="0"/>
            <a:cs typeface="Times New Roman" panose="02020603050405020304" pitchFamily="18" charset="0"/>
          </a:endParaRPr>
        </a:p>
      </dgm:t>
    </dgm:pt>
    <dgm:pt modelId="{315044B8-AC79-4954-9561-C92DE3256D00}" type="parTrans" cxnId="{64EAA44C-302F-4773-98DF-230AF7193CEA}">
      <dgm:prSet/>
      <dgm:spPr/>
      <dgm:t>
        <a:bodyPr/>
        <a:lstStyle/>
        <a:p>
          <a:endParaRPr lang="en-US" sz="1600">
            <a:latin typeface="Times New Roman" panose="02020603050405020304" pitchFamily="18" charset="0"/>
            <a:cs typeface="Times New Roman" panose="02020603050405020304" pitchFamily="18" charset="0"/>
          </a:endParaRPr>
        </a:p>
      </dgm:t>
    </dgm:pt>
    <dgm:pt modelId="{274242B9-9F5B-4451-8499-E6DCE52123BF}" type="sibTrans" cxnId="{64EAA44C-302F-4773-98DF-230AF7193CEA}">
      <dgm:prSet/>
      <dgm:spPr/>
      <dgm:t>
        <a:bodyPr/>
        <a:lstStyle/>
        <a:p>
          <a:endParaRPr lang="en-US"/>
        </a:p>
      </dgm:t>
    </dgm:pt>
    <dgm:pt modelId="{9FA7F582-5FB6-419B-9F81-CEAA755B5C25}">
      <dgm:prSet custT="1"/>
      <dgm:spPr/>
      <dgm:t>
        <a:bodyPr/>
        <a:lstStyle/>
        <a:p>
          <a:r>
            <a:rPr lang="en-US" sz="1600" dirty="0" smtClean="0">
              <a:latin typeface="Times New Roman" panose="02020603050405020304" pitchFamily="18" charset="0"/>
              <a:cs typeface="Times New Roman" panose="02020603050405020304" pitchFamily="18" charset="0"/>
            </a:rPr>
            <a:t>Serial access</a:t>
          </a:r>
          <a:endParaRPr lang="en-US" sz="1600" dirty="0">
            <a:latin typeface="Times New Roman" panose="02020603050405020304" pitchFamily="18" charset="0"/>
            <a:cs typeface="Times New Roman" panose="02020603050405020304" pitchFamily="18" charset="0"/>
          </a:endParaRPr>
        </a:p>
      </dgm:t>
    </dgm:pt>
    <dgm:pt modelId="{6C29AD5C-AFB0-4971-A533-A28725F3DB58}" type="parTrans" cxnId="{C7653272-33D3-4105-8521-195596121D64}">
      <dgm:prSet/>
      <dgm:spPr/>
      <dgm:t>
        <a:bodyPr/>
        <a:lstStyle/>
        <a:p>
          <a:endParaRPr lang="en-US" sz="1600">
            <a:latin typeface="Times New Roman" panose="02020603050405020304" pitchFamily="18" charset="0"/>
            <a:cs typeface="Times New Roman" panose="02020603050405020304" pitchFamily="18" charset="0"/>
          </a:endParaRPr>
        </a:p>
      </dgm:t>
    </dgm:pt>
    <dgm:pt modelId="{DC54D2FB-7A7D-4380-80D1-5232CD407E94}" type="sibTrans" cxnId="{C7653272-33D3-4105-8521-195596121D64}">
      <dgm:prSet/>
      <dgm:spPr/>
      <dgm:t>
        <a:bodyPr/>
        <a:lstStyle/>
        <a:p>
          <a:endParaRPr lang="en-US"/>
        </a:p>
      </dgm:t>
    </dgm:pt>
    <dgm:pt modelId="{66D367BF-47BC-47F0-8CB7-2F3F66FB44B9}">
      <dgm:prSet custT="1"/>
      <dgm:spPr/>
      <dgm:t>
        <a:bodyPr/>
        <a:lstStyle/>
        <a:p>
          <a:r>
            <a:rPr lang="en-US" sz="1600" dirty="0" smtClean="0">
              <a:latin typeface="Times New Roman" panose="02020603050405020304" pitchFamily="18" charset="0"/>
              <a:cs typeface="Times New Roman" panose="02020603050405020304" pitchFamily="18" charset="0"/>
            </a:rPr>
            <a:t>Dynamic RAM</a:t>
          </a:r>
          <a:endParaRPr lang="en-US" sz="1600" dirty="0">
            <a:latin typeface="Times New Roman" panose="02020603050405020304" pitchFamily="18" charset="0"/>
            <a:cs typeface="Times New Roman" panose="02020603050405020304" pitchFamily="18" charset="0"/>
          </a:endParaRPr>
        </a:p>
      </dgm:t>
    </dgm:pt>
    <dgm:pt modelId="{7682EE5E-5EE8-4D12-A0A2-B197422EDB96}" type="parTrans" cxnId="{5C11EB75-1629-42A7-B4E9-D10F448683E9}">
      <dgm:prSet/>
      <dgm:spPr/>
      <dgm:t>
        <a:bodyPr/>
        <a:lstStyle/>
        <a:p>
          <a:endParaRPr lang="en-US" sz="1600">
            <a:latin typeface="Times New Roman" panose="02020603050405020304" pitchFamily="18" charset="0"/>
            <a:cs typeface="Times New Roman" panose="02020603050405020304" pitchFamily="18" charset="0"/>
          </a:endParaRPr>
        </a:p>
      </dgm:t>
    </dgm:pt>
    <dgm:pt modelId="{6C13C375-56DC-4B59-A853-4B027B4BEC94}" type="sibTrans" cxnId="{5C11EB75-1629-42A7-B4E9-D10F448683E9}">
      <dgm:prSet/>
      <dgm:spPr/>
      <dgm:t>
        <a:bodyPr/>
        <a:lstStyle/>
        <a:p>
          <a:endParaRPr lang="en-US"/>
        </a:p>
      </dgm:t>
    </dgm:pt>
    <dgm:pt modelId="{2B9EE5EF-B31C-4F27-94D8-95133D136CCC}">
      <dgm:prSet custT="1"/>
      <dgm:spPr/>
      <dgm:t>
        <a:bodyPr/>
        <a:lstStyle/>
        <a:p>
          <a:r>
            <a:rPr lang="en-US" sz="1600" dirty="0" smtClean="0">
              <a:latin typeface="Times New Roman" panose="02020603050405020304" pitchFamily="18" charset="0"/>
              <a:cs typeface="Times New Roman" panose="02020603050405020304" pitchFamily="18" charset="0"/>
            </a:rPr>
            <a:t>Static RAM</a:t>
          </a:r>
          <a:endParaRPr lang="en-US" sz="1600" dirty="0">
            <a:latin typeface="Times New Roman" panose="02020603050405020304" pitchFamily="18" charset="0"/>
            <a:cs typeface="Times New Roman" panose="02020603050405020304" pitchFamily="18" charset="0"/>
          </a:endParaRPr>
        </a:p>
      </dgm:t>
    </dgm:pt>
    <dgm:pt modelId="{8AD8ACFB-7A1D-43FA-992F-723B2184AC65}" type="parTrans" cxnId="{6A92A546-FCC2-4F80-B395-3630A1169BF8}">
      <dgm:prSet/>
      <dgm:spPr/>
      <dgm:t>
        <a:bodyPr/>
        <a:lstStyle/>
        <a:p>
          <a:endParaRPr lang="en-US" sz="1600">
            <a:latin typeface="Times New Roman" panose="02020603050405020304" pitchFamily="18" charset="0"/>
            <a:cs typeface="Times New Roman" panose="02020603050405020304" pitchFamily="18" charset="0"/>
          </a:endParaRPr>
        </a:p>
      </dgm:t>
    </dgm:pt>
    <dgm:pt modelId="{2637F030-E11E-41E9-9861-D5F90D4EA42D}" type="sibTrans" cxnId="{6A92A546-FCC2-4F80-B395-3630A1169BF8}">
      <dgm:prSet/>
      <dgm:spPr/>
      <dgm:t>
        <a:bodyPr/>
        <a:lstStyle/>
        <a:p>
          <a:endParaRPr lang="en-US"/>
        </a:p>
      </dgm:t>
    </dgm:pt>
    <dgm:pt modelId="{89E3F7B3-9CDB-44F5-8B85-B381E021CEFE}">
      <dgm:prSet custT="1"/>
      <dgm:spPr/>
      <dgm:t>
        <a:bodyPr/>
        <a:lstStyle/>
        <a:p>
          <a:r>
            <a:rPr lang="en-US" sz="1600" dirty="0" smtClean="0">
              <a:latin typeface="Times New Roman" panose="02020603050405020304" pitchFamily="18" charset="0"/>
              <a:cs typeface="Times New Roman" panose="02020603050405020304" pitchFamily="18" charset="0"/>
            </a:rPr>
            <a:t>EPROM</a:t>
          </a:r>
        </a:p>
        <a:p>
          <a:r>
            <a:rPr lang="en-US" sz="1600" dirty="0" smtClean="0">
              <a:latin typeface="Times New Roman" panose="02020603050405020304" pitchFamily="18" charset="0"/>
              <a:cs typeface="Times New Roman" panose="02020603050405020304" pitchFamily="18" charset="0"/>
            </a:rPr>
            <a:t>EEPROM</a:t>
          </a:r>
        </a:p>
        <a:p>
          <a:r>
            <a:rPr lang="en-US" sz="1600" dirty="0" smtClean="0">
              <a:latin typeface="Times New Roman" panose="02020603050405020304" pitchFamily="18" charset="0"/>
              <a:cs typeface="Times New Roman" panose="02020603050405020304" pitchFamily="18" charset="0"/>
            </a:rPr>
            <a:t>FLASH</a:t>
          </a:r>
          <a:endParaRPr lang="en-US" sz="1600" dirty="0">
            <a:latin typeface="Times New Roman" panose="02020603050405020304" pitchFamily="18" charset="0"/>
            <a:cs typeface="Times New Roman" panose="02020603050405020304" pitchFamily="18" charset="0"/>
          </a:endParaRPr>
        </a:p>
      </dgm:t>
    </dgm:pt>
    <dgm:pt modelId="{9D406500-FE89-467D-A353-120599687376}" type="parTrans" cxnId="{648EF984-24E0-4D73-9BB6-111039F9D9F2}">
      <dgm:prSet/>
      <dgm:spPr/>
      <dgm:t>
        <a:bodyPr/>
        <a:lstStyle/>
        <a:p>
          <a:endParaRPr lang="en-US" sz="1600">
            <a:latin typeface="Times New Roman" panose="02020603050405020304" pitchFamily="18" charset="0"/>
            <a:cs typeface="Times New Roman" panose="02020603050405020304" pitchFamily="18" charset="0"/>
          </a:endParaRPr>
        </a:p>
      </dgm:t>
    </dgm:pt>
    <dgm:pt modelId="{3FB6924E-BF4A-4012-84F0-D81510781551}" type="sibTrans" cxnId="{648EF984-24E0-4D73-9BB6-111039F9D9F2}">
      <dgm:prSet/>
      <dgm:spPr/>
      <dgm:t>
        <a:bodyPr/>
        <a:lstStyle/>
        <a:p>
          <a:endParaRPr lang="en-US"/>
        </a:p>
      </dgm:t>
    </dgm:pt>
    <dgm:pt modelId="{2997BE9D-7F2E-4E17-A517-5C2BAB52F98C}">
      <dgm:prSet custT="1"/>
      <dgm:spPr/>
      <dgm:t>
        <a:bodyPr/>
        <a:lstStyle/>
        <a:p>
          <a:r>
            <a:rPr lang="en-US" sz="1600" dirty="0" smtClean="0">
              <a:latin typeface="Times New Roman" panose="02020603050405020304" pitchFamily="18" charset="0"/>
              <a:cs typeface="Times New Roman" panose="02020603050405020304" pitchFamily="18" charset="0"/>
            </a:rPr>
            <a:t>Masked ROM</a:t>
          </a:r>
        </a:p>
        <a:p>
          <a:r>
            <a:rPr lang="en-US" sz="1600" dirty="0" smtClean="0">
              <a:latin typeface="Times New Roman" panose="02020603050405020304" pitchFamily="18" charset="0"/>
              <a:cs typeface="Times New Roman" panose="02020603050405020304" pitchFamily="18" charset="0"/>
            </a:rPr>
            <a:t>PROM</a:t>
          </a:r>
          <a:endParaRPr lang="en-US" sz="1600" dirty="0">
            <a:latin typeface="Times New Roman" panose="02020603050405020304" pitchFamily="18" charset="0"/>
            <a:cs typeface="Times New Roman" panose="02020603050405020304" pitchFamily="18" charset="0"/>
          </a:endParaRPr>
        </a:p>
      </dgm:t>
    </dgm:pt>
    <dgm:pt modelId="{2B90C728-40A9-401C-BE2B-A73BA2841E66}" type="parTrans" cxnId="{9A63ED77-E0BC-4F5C-8FC8-D7E2BF3F0000}">
      <dgm:prSet/>
      <dgm:spPr/>
      <dgm:t>
        <a:bodyPr/>
        <a:lstStyle/>
        <a:p>
          <a:endParaRPr lang="en-US" sz="1600">
            <a:latin typeface="Times New Roman" panose="02020603050405020304" pitchFamily="18" charset="0"/>
            <a:cs typeface="Times New Roman" panose="02020603050405020304" pitchFamily="18" charset="0"/>
          </a:endParaRPr>
        </a:p>
      </dgm:t>
    </dgm:pt>
    <dgm:pt modelId="{E0B002E7-85F1-4538-AEE8-9E447F67E111}" type="sibTrans" cxnId="{9A63ED77-E0BC-4F5C-8FC8-D7E2BF3F0000}">
      <dgm:prSet/>
      <dgm:spPr/>
      <dgm:t>
        <a:bodyPr/>
        <a:lstStyle/>
        <a:p>
          <a:endParaRPr lang="en-US"/>
        </a:p>
      </dgm:t>
    </dgm:pt>
    <dgm:pt modelId="{0744DA40-D6DF-484B-ABF2-D350A4B6FE58}">
      <dgm:prSet custT="1"/>
      <dgm:spPr/>
      <dgm:t>
        <a:bodyPr/>
        <a:lstStyle/>
        <a:p>
          <a:r>
            <a:rPr lang="en-US" sz="1600" dirty="0" smtClean="0">
              <a:latin typeface="Times New Roman" panose="02020603050405020304" pitchFamily="18" charset="0"/>
              <a:cs typeface="Times New Roman" panose="02020603050405020304" pitchFamily="18" charset="0"/>
            </a:rPr>
            <a:t>Disks</a:t>
          </a:r>
        </a:p>
        <a:p>
          <a:r>
            <a:rPr lang="en-US" sz="1600" dirty="0" smtClean="0">
              <a:latin typeface="Times New Roman" panose="02020603050405020304" pitchFamily="18" charset="0"/>
              <a:cs typeface="Times New Roman" panose="02020603050405020304" pitchFamily="18" charset="0"/>
            </a:rPr>
            <a:t>Floppy</a:t>
          </a:r>
        </a:p>
        <a:p>
          <a:r>
            <a:rPr lang="en-US" sz="1600" dirty="0" smtClean="0">
              <a:latin typeface="Times New Roman" panose="02020603050405020304" pitchFamily="18" charset="0"/>
              <a:cs typeface="Times New Roman" panose="02020603050405020304" pitchFamily="18" charset="0"/>
            </a:rPr>
            <a:t>HDD</a:t>
          </a:r>
        </a:p>
        <a:p>
          <a:r>
            <a:rPr lang="en-US" sz="1600" dirty="0" smtClean="0">
              <a:latin typeface="Times New Roman" panose="02020603050405020304" pitchFamily="18" charset="0"/>
              <a:cs typeface="Times New Roman" panose="02020603050405020304" pitchFamily="18" charset="0"/>
            </a:rPr>
            <a:t>CDROM</a:t>
          </a:r>
        </a:p>
        <a:p>
          <a:r>
            <a:rPr lang="en-US" sz="1600" dirty="0" smtClean="0">
              <a:latin typeface="Times New Roman" panose="02020603050405020304" pitchFamily="18" charset="0"/>
              <a:cs typeface="Times New Roman" panose="02020603050405020304" pitchFamily="18" charset="0"/>
            </a:rPr>
            <a:t>DVD</a:t>
          </a:r>
          <a:endParaRPr lang="en-US" sz="1600" dirty="0">
            <a:latin typeface="Times New Roman" panose="02020603050405020304" pitchFamily="18" charset="0"/>
            <a:cs typeface="Times New Roman" panose="02020603050405020304" pitchFamily="18" charset="0"/>
          </a:endParaRPr>
        </a:p>
      </dgm:t>
    </dgm:pt>
    <dgm:pt modelId="{C669EF38-1DDB-4CA0-89E3-62D555E74951}" type="parTrans" cxnId="{E44D515C-733A-489D-9F0D-31D794B78B34}">
      <dgm:prSet/>
      <dgm:spPr/>
      <dgm:t>
        <a:bodyPr/>
        <a:lstStyle/>
        <a:p>
          <a:endParaRPr lang="en-US" sz="1600">
            <a:latin typeface="Times New Roman" panose="02020603050405020304" pitchFamily="18" charset="0"/>
            <a:cs typeface="Times New Roman" panose="02020603050405020304" pitchFamily="18" charset="0"/>
          </a:endParaRPr>
        </a:p>
      </dgm:t>
    </dgm:pt>
    <dgm:pt modelId="{CF7F898B-8C82-4B53-9030-625CE10CE2F1}" type="sibTrans" cxnId="{E44D515C-733A-489D-9F0D-31D794B78B34}">
      <dgm:prSet/>
      <dgm:spPr/>
      <dgm:t>
        <a:bodyPr/>
        <a:lstStyle/>
        <a:p>
          <a:endParaRPr lang="en-US"/>
        </a:p>
      </dgm:t>
    </dgm:pt>
    <dgm:pt modelId="{979AD7BE-6EC9-463A-9ADB-22A6EB950518}">
      <dgm:prSet custT="1"/>
      <dgm:spPr/>
      <dgm:t>
        <a:bodyPr/>
        <a:lstStyle/>
        <a:p>
          <a:r>
            <a:rPr lang="en-US" sz="1600" dirty="0" smtClean="0">
              <a:latin typeface="Times New Roman" panose="02020603050405020304" pitchFamily="18" charset="0"/>
              <a:cs typeface="Times New Roman" panose="02020603050405020304" pitchFamily="18" charset="0"/>
            </a:rPr>
            <a:t>Magnetic Tape </a:t>
          </a:r>
        </a:p>
        <a:p>
          <a:r>
            <a:rPr lang="en-US" sz="1600" dirty="0" err="1" smtClean="0">
              <a:latin typeface="Times New Roman" panose="02020603050405020304" pitchFamily="18" charset="0"/>
              <a:cs typeface="Times New Roman" panose="02020603050405020304" pitchFamily="18" charset="0"/>
            </a:rPr>
            <a:t>CCd</a:t>
          </a:r>
          <a:r>
            <a:rPr lang="en-US" sz="1600" dirty="0" smtClean="0">
              <a:latin typeface="Times New Roman" panose="02020603050405020304" pitchFamily="18" charset="0"/>
              <a:cs typeface="Times New Roman" panose="02020603050405020304" pitchFamily="18" charset="0"/>
            </a:rPr>
            <a:t>(Charged Coupled Device)</a:t>
          </a:r>
        </a:p>
      </dgm:t>
    </dgm:pt>
    <dgm:pt modelId="{B1532EF0-EDF8-4234-A7D6-B7E908B15B9B}" type="parTrans" cxnId="{C00DB60D-B8A3-48D2-BC99-183DA048C585}">
      <dgm:prSet/>
      <dgm:spPr/>
      <dgm:t>
        <a:bodyPr/>
        <a:lstStyle/>
        <a:p>
          <a:endParaRPr lang="en-US" sz="1600">
            <a:latin typeface="Times New Roman" panose="02020603050405020304" pitchFamily="18" charset="0"/>
            <a:cs typeface="Times New Roman" panose="02020603050405020304" pitchFamily="18" charset="0"/>
          </a:endParaRPr>
        </a:p>
      </dgm:t>
    </dgm:pt>
    <dgm:pt modelId="{30806DBD-E2F0-48A6-B8B2-8F99058AB3BF}" type="sibTrans" cxnId="{C00DB60D-B8A3-48D2-BC99-183DA048C585}">
      <dgm:prSet/>
      <dgm:spPr/>
      <dgm:t>
        <a:bodyPr/>
        <a:lstStyle/>
        <a:p>
          <a:endParaRPr lang="en-US"/>
        </a:p>
      </dgm:t>
    </dgm:pt>
    <dgm:pt modelId="{29390BAC-EACB-4126-9E5C-8D08B61BFB5B}" type="pres">
      <dgm:prSet presAssocID="{C0348AB0-351C-4CCF-B82E-866F4CE48BD7}" presName="hierChild1" presStyleCnt="0">
        <dgm:presLayoutVars>
          <dgm:chPref val="1"/>
          <dgm:dir/>
          <dgm:animOne val="branch"/>
          <dgm:animLvl val="lvl"/>
          <dgm:resizeHandles/>
        </dgm:presLayoutVars>
      </dgm:prSet>
      <dgm:spPr/>
      <dgm:t>
        <a:bodyPr/>
        <a:lstStyle/>
        <a:p>
          <a:endParaRPr lang="en-US"/>
        </a:p>
      </dgm:t>
    </dgm:pt>
    <dgm:pt modelId="{82C507F7-A5AB-4B8D-AFE1-09FBA7FBF9CC}" type="pres">
      <dgm:prSet presAssocID="{1000DF68-1647-4CF8-BBA1-2FABBDAB0328}" presName="hierRoot1" presStyleCnt="0"/>
      <dgm:spPr/>
    </dgm:pt>
    <dgm:pt modelId="{08726D9C-FDDC-428C-B5DB-A98569E7F271}" type="pres">
      <dgm:prSet presAssocID="{1000DF68-1647-4CF8-BBA1-2FABBDAB0328}" presName="composite" presStyleCnt="0"/>
      <dgm:spPr/>
    </dgm:pt>
    <dgm:pt modelId="{9869280F-B291-4118-B472-5D27983318A8}" type="pres">
      <dgm:prSet presAssocID="{1000DF68-1647-4CF8-BBA1-2FABBDAB0328}" presName="background" presStyleLbl="node0" presStyleIdx="0" presStyleCnt="1"/>
      <dgm:spPr/>
    </dgm:pt>
    <dgm:pt modelId="{C6884385-3B57-4E14-AC89-43356F99D51D}" type="pres">
      <dgm:prSet presAssocID="{1000DF68-1647-4CF8-BBA1-2FABBDAB0328}" presName="text" presStyleLbl="fgAcc0" presStyleIdx="0" presStyleCnt="1">
        <dgm:presLayoutVars>
          <dgm:chPref val="3"/>
        </dgm:presLayoutVars>
      </dgm:prSet>
      <dgm:spPr/>
      <dgm:t>
        <a:bodyPr/>
        <a:lstStyle/>
        <a:p>
          <a:endParaRPr lang="en-US"/>
        </a:p>
      </dgm:t>
    </dgm:pt>
    <dgm:pt modelId="{243FEB1B-6626-4CA2-84CE-E8FECA2C092A}" type="pres">
      <dgm:prSet presAssocID="{1000DF68-1647-4CF8-BBA1-2FABBDAB0328}" presName="hierChild2" presStyleCnt="0"/>
      <dgm:spPr/>
    </dgm:pt>
    <dgm:pt modelId="{2D9A96F0-E1D3-4E1A-9CFE-0B3E076B3A6E}" type="pres">
      <dgm:prSet presAssocID="{B1274EB8-AC5F-4BEA-9395-FE74E4F2DC67}" presName="Name10" presStyleLbl="parChTrans1D2" presStyleIdx="0" presStyleCnt="2"/>
      <dgm:spPr/>
      <dgm:t>
        <a:bodyPr/>
        <a:lstStyle/>
        <a:p>
          <a:endParaRPr lang="en-US"/>
        </a:p>
      </dgm:t>
    </dgm:pt>
    <dgm:pt modelId="{80E0C8C1-DA21-4F33-82CA-5EB6ABD261EB}" type="pres">
      <dgm:prSet presAssocID="{F22EA8E5-0EA4-4C5D-BBAA-DE37E6EDF8D5}" presName="hierRoot2" presStyleCnt="0"/>
      <dgm:spPr/>
    </dgm:pt>
    <dgm:pt modelId="{787DA7AA-B608-4A42-985F-CFD7A550BAA3}" type="pres">
      <dgm:prSet presAssocID="{F22EA8E5-0EA4-4C5D-BBAA-DE37E6EDF8D5}" presName="composite2" presStyleCnt="0"/>
      <dgm:spPr/>
    </dgm:pt>
    <dgm:pt modelId="{DA47D1A8-DD47-4A4C-94DF-793512CE3BF3}" type="pres">
      <dgm:prSet presAssocID="{F22EA8E5-0EA4-4C5D-BBAA-DE37E6EDF8D5}" presName="background2" presStyleLbl="node2" presStyleIdx="0" presStyleCnt="2"/>
      <dgm:spPr/>
    </dgm:pt>
    <dgm:pt modelId="{40586781-9294-4026-9578-1F40E4A4C3A6}" type="pres">
      <dgm:prSet presAssocID="{F22EA8E5-0EA4-4C5D-BBAA-DE37E6EDF8D5}" presName="text2" presStyleLbl="fgAcc2" presStyleIdx="0" presStyleCnt="2">
        <dgm:presLayoutVars>
          <dgm:chPref val="3"/>
        </dgm:presLayoutVars>
      </dgm:prSet>
      <dgm:spPr/>
      <dgm:t>
        <a:bodyPr/>
        <a:lstStyle/>
        <a:p>
          <a:endParaRPr lang="en-US"/>
        </a:p>
      </dgm:t>
    </dgm:pt>
    <dgm:pt modelId="{72F2A5AA-F0A1-4690-A6BB-0EF1C9875143}" type="pres">
      <dgm:prSet presAssocID="{F22EA8E5-0EA4-4C5D-BBAA-DE37E6EDF8D5}" presName="hierChild3" presStyleCnt="0"/>
      <dgm:spPr/>
    </dgm:pt>
    <dgm:pt modelId="{BEB4EAFB-5689-4BAF-875E-1307E7BE5FCF}" type="pres">
      <dgm:prSet presAssocID="{15675B99-2278-4C01-804A-3C394AA87071}" presName="Name17" presStyleLbl="parChTrans1D3" presStyleIdx="0" presStyleCnt="4"/>
      <dgm:spPr/>
      <dgm:t>
        <a:bodyPr/>
        <a:lstStyle/>
        <a:p>
          <a:endParaRPr lang="en-US"/>
        </a:p>
      </dgm:t>
    </dgm:pt>
    <dgm:pt modelId="{95E92BD3-1166-4B8C-8E2E-27CBA315CD39}" type="pres">
      <dgm:prSet presAssocID="{4994C279-2A44-4380-B6E2-E3A88FD186AA}" presName="hierRoot3" presStyleCnt="0"/>
      <dgm:spPr/>
    </dgm:pt>
    <dgm:pt modelId="{F7BFEA25-86FE-43B3-908E-7AC840E78229}" type="pres">
      <dgm:prSet presAssocID="{4994C279-2A44-4380-B6E2-E3A88FD186AA}" presName="composite3" presStyleCnt="0"/>
      <dgm:spPr/>
    </dgm:pt>
    <dgm:pt modelId="{84C377AE-33D9-4DA5-A27B-9E4E79E7A919}" type="pres">
      <dgm:prSet presAssocID="{4994C279-2A44-4380-B6E2-E3A88FD186AA}" presName="background3" presStyleLbl="node3" presStyleIdx="0" presStyleCnt="4"/>
      <dgm:spPr/>
    </dgm:pt>
    <dgm:pt modelId="{2AB06C02-94D2-49A2-B184-5C5327DCC380}" type="pres">
      <dgm:prSet presAssocID="{4994C279-2A44-4380-B6E2-E3A88FD186AA}" presName="text3" presStyleLbl="fgAcc3" presStyleIdx="0" presStyleCnt="4">
        <dgm:presLayoutVars>
          <dgm:chPref val="3"/>
        </dgm:presLayoutVars>
      </dgm:prSet>
      <dgm:spPr/>
      <dgm:t>
        <a:bodyPr/>
        <a:lstStyle/>
        <a:p>
          <a:endParaRPr lang="en-US"/>
        </a:p>
      </dgm:t>
    </dgm:pt>
    <dgm:pt modelId="{FF2454D3-E010-4977-84F2-32E5CDBBFD43}" type="pres">
      <dgm:prSet presAssocID="{4994C279-2A44-4380-B6E2-E3A88FD186AA}" presName="hierChild4" presStyleCnt="0"/>
      <dgm:spPr/>
    </dgm:pt>
    <dgm:pt modelId="{73B72054-3857-4601-99DE-6923AF9577DD}" type="pres">
      <dgm:prSet presAssocID="{7682EE5E-5EE8-4D12-A0A2-B197422EDB96}" presName="Name23" presStyleLbl="parChTrans1D4" presStyleIdx="0" presStyleCnt="6"/>
      <dgm:spPr/>
      <dgm:t>
        <a:bodyPr/>
        <a:lstStyle/>
        <a:p>
          <a:endParaRPr lang="en-US"/>
        </a:p>
      </dgm:t>
    </dgm:pt>
    <dgm:pt modelId="{99A7F7D5-38E9-4581-80BC-F03B367702BD}" type="pres">
      <dgm:prSet presAssocID="{66D367BF-47BC-47F0-8CB7-2F3F66FB44B9}" presName="hierRoot4" presStyleCnt="0"/>
      <dgm:spPr/>
    </dgm:pt>
    <dgm:pt modelId="{6746DD41-1264-476D-8EE7-93ED563F8987}" type="pres">
      <dgm:prSet presAssocID="{66D367BF-47BC-47F0-8CB7-2F3F66FB44B9}" presName="composite4" presStyleCnt="0"/>
      <dgm:spPr/>
    </dgm:pt>
    <dgm:pt modelId="{4E3D28F7-0226-4AE3-9985-29B6E5105AFF}" type="pres">
      <dgm:prSet presAssocID="{66D367BF-47BC-47F0-8CB7-2F3F66FB44B9}" presName="background4" presStyleLbl="node4" presStyleIdx="0" presStyleCnt="6"/>
      <dgm:spPr/>
    </dgm:pt>
    <dgm:pt modelId="{28DFB1C2-C992-475B-84A8-445C46FB299D}" type="pres">
      <dgm:prSet presAssocID="{66D367BF-47BC-47F0-8CB7-2F3F66FB44B9}" presName="text4" presStyleLbl="fgAcc4" presStyleIdx="0" presStyleCnt="6">
        <dgm:presLayoutVars>
          <dgm:chPref val="3"/>
        </dgm:presLayoutVars>
      </dgm:prSet>
      <dgm:spPr/>
      <dgm:t>
        <a:bodyPr/>
        <a:lstStyle/>
        <a:p>
          <a:endParaRPr lang="en-US"/>
        </a:p>
      </dgm:t>
    </dgm:pt>
    <dgm:pt modelId="{D5B75593-0411-4641-95E5-10817804E80C}" type="pres">
      <dgm:prSet presAssocID="{66D367BF-47BC-47F0-8CB7-2F3F66FB44B9}" presName="hierChild5" presStyleCnt="0"/>
      <dgm:spPr/>
    </dgm:pt>
    <dgm:pt modelId="{5CC18E9A-1F25-4257-92A2-CFBF39A8E5FA}" type="pres">
      <dgm:prSet presAssocID="{8AD8ACFB-7A1D-43FA-992F-723B2184AC65}" presName="Name23" presStyleLbl="parChTrans1D4" presStyleIdx="1" presStyleCnt="6"/>
      <dgm:spPr/>
      <dgm:t>
        <a:bodyPr/>
        <a:lstStyle/>
        <a:p>
          <a:endParaRPr lang="en-US"/>
        </a:p>
      </dgm:t>
    </dgm:pt>
    <dgm:pt modelId="{6034500C-008A-4C98-8951-03936E25794E}" type="pres">
      <dgm:prSet presAssocID="{2B9EE5EF-B31C-4F27-94D8-95133D136CCC}" presName="hierRoot4" presStyleCnt="0"/>
      <dgm:spPr/>
    </dgm:pt>
    <dgm:pt modelId="{5F7739D3-3705-421D-A560-38BCAD3C84EE}" type="pres">
      <dgm:prSet presAssocID="{2B9EE5EF-B31C-4F27-94D8-95133D136CCC}" presName="composite4" presStyleCnt="0"/>
      <dgm:spPr/>
    </dgm:pt>
    <dgm:pt modelId="{72C2CFD0-8872-4E48-BA0F-4D8538BCCAC9}" type="pres">
      <dgm:prSet presAssocID="{2B9EE5EF-B31C-4F27-94D8-95133D136CCC}" presName="background4" presStyleLbl="node4" presStyleIdx="1" presStyleCnt="6"/>
      <dgm:spPr/>
    </dgm:pt>
    <dgm:pt modelId="{A3162492-7B20-442D-AE7D-949ADCF3774B}" type="pres">
      <dgm:prSet presAssocID="{2B9EE5EF-B31C-4F27-94D8-95133D136CCC}" presName="text4" presStyleLbl="fgAcc4" presStyleIdx="1" presStyleCnt="6">
        <dgm:presLayoutVars>
          <dgm:chPref val="3"/>
        </dgm:presLayoutVars>
      </dgm:prSet>
      <dgm:spPr/>
      <dgm:t>
        <a:bodyPr/>
        <a:lstStyle/>
        <a:p>
          <a:endParaRPr lang="en-US"/>
        </a:p>
      </dgm:t>
    </dgm:pt>
    <dgm:pt modelId="{1DA04673-49D9-441C-AF3D-8CA8F7040C9C}" type="pres">
      <dgm:prSet presAssocID="{2B9EE5EF-B31C-4F27-94D8-95133D136CCC}" presName="hierChild5" presStyleCnt="0"/>
      <dgm:spPr/>
    </dgm:pt>
    <dgm:pt modelId="{37EE87F3-52DC-422A-A45E-477B55B8F9C8}" type="pres">
      <dgm:prSet presAssocID="{FA58B6EA-6A96-40A3-BF7E-C7CB2C51D4D1}" presName="Name17" presStyleLbl="parChTrans1D3" presStyleIdx="1" presStyleCnt="4"/>
      <dgm:spPr/>
      <dgm:t>
        <a:bodyPr/>
        <a:lstStyle/>
        <a:p>
          <a:endParaRPr lang="en-US"/>
        </a:p>
      </dgm:t>
    </dgm:pt>
    <dgm:pt modelId="{85ECBD08-95FD-47B3-9542-D6E1E81B837F}" type="pres">
      <dgm:prSet presAssocID="{696019C2-5DEB-4FF9-897B-8A9B2D430328}" presName="hierRoot3" presStyleCnt="0"/>
      <dgm:spPr/>
    </dgm:pt>
    <dgm:pt modelId="{05D1BC4B-6951-4C51-92CA-CD56161682B6}" type="pres">
      <dgm:prSet presAssocID="{696019C2-5DEB-4FF9-897B-8A9B2D430328}" presName="composite3" presStyleCnt="0"/>
      <dgm:spPr/>
    </dgm:pt>
    <dgm:pt modelId="{EE8A1BB1-7EC0-4497-A11A-6DB344DFDAEE}" type="pres">
      <dgm:prSet presAssocID="{696019C2-5DEB-4FF9-897B-8A9B2D430328}" presName="background3" presStyleLbl="node3" presStyleIdx="1" presStyleCnt="4"/>
      <dgm:spPr/>
    </dgm:pt>
    <dgm:pt modelId="{9B8A37F3-3ECC-4178-B3D9-E0382E2A340D}" type="pres">
      <dgm:prSet presAssocID="{696019C2-5DEB-4FF9-897B-8A9B2D430328}" presName="text3" presStyleLbl="fgAcc3" presStyleIdx="1" presStyleCnt="4">
        <dgm:presLayoutVars>
          <dgm:chPref val="3"/>
        </dgm:presLayoutVars>
      </dgm:prSet>
      <dgm:spPr/>
      <dgm:t>
        <a:bodyPr/>
        <a:lstStyle/>
        <a:p>
          <a:endParaRPr lang="en-US"/>
        </a:p>
      </dgm:t>
    </dgm:pt>
    <dgm:pt modelId="{8C807266-558D-4AFA-B53F-27C389A7F41B}" type="pres">
      <dgm:prSet presAssocID="{696019C2-5DEB-4FF9-897B-8A9B2D430328}" presName="hierChild4" presStyleCnt="0"/>
      <dgm:spPr/>
    </dgm:pt>
    <dgm:pt modelId="{D4C5B930-25DA-49A7-82B3-200B192A7E06}" type="pres">
      <dgm:prSet presAssocID="{9D406500-FE89-467D-A353-120599687376}" presName="Name23" presStyleLbl="parChTrans1D4" presStyleIdx="2" presStyleCnt="6"/>
      <dgm:spPr/>
      <dgm:t>
        <a:bodyPr/>
        <a:lstStyle/>
        <a:p>
          <a:endParaRPr lang="en-US"/>
        </a:p>
      </dgm:t>
    </dgm:pt>
    <dgm:pt modelId="{C0582C2C-A5B0-4428-BA7B-0AD9639B9EA6}" type="pres">
      <dgm:prSet presAssocID="{89E3F7B3-9CDB-44F5-8B85-B381E021CEFE}" presName="hierRoot4" presStyleCnt="0"/>
      <dgm:spPr/>
    </dgm:pt>
    <dgm:pt modelId="{64385532-43B8-4A0C-9F8B-C1E6DD6C31BA}" type="pres">
      <dgm:prSet presAssocID="{89E3F7B3-9CDB-44F5-8B85-B381E021CEFE}" presName="composite4" presStyleCnt="0"/>
      <dgm:spPr/>
    </dgm:pt>
    <dgm:pt modelId="{BFB77959-9BBD-44FA-8B72-F14547FD15A5}" type="pres">
      <dgm:prSet presAssocID="{89E3F7B3-9CDB-44F5-8B85-B381E021CEFE}" presName="background4" presStyleLbl="node4" presStyleIdx="2" presStyleCnt="6"/>
      <dgm:spPr/>
    </dgm:pt>
    <dgm:pt modelId="{F26DCF17-5F58-46D0-B1F0-F3CBC93162DA}" type="pres">
      <dgm:prSet presAssocID="{89E3F7B3-9CDB-44F5-8B85-B381E021CEFE}" presName="text4" presStyleLbl="fgAcc4" presStyleIdx="2" presStyleCnt="6">
        <dgm:presLayoutVars>
          <dgm:chPref val="3"/>
        </dgm:presLayoutVars>
      </dgm:prSet>
      <dgm:spPr/>
      <dgm:t>
        <a:bodyPr/>
        <a:lstStyle/>
        <a:p>
          <a:endParaRPr lang="en-US"/>
        </a:p>
      </dgm:t>
    </dgm:pt>
    <dgm:pt modelId="{3B984EB8-95C4-4357-AAE3-8024DBFFC1D0}" type="pres">
      <dgm:prSet presAssocID="{89E3F7B3-9CDB-44F5-8B85-B381E021CEFE}" presName="hierChild5" presStyleCnt="0"/>
      <dgm:spPr/>
    </dgm:pt>
    <dgm:pt modelId="{72979501-4AC3-4C5E-9019-6D4DC5F8DD2B}" type="pres">
      <dgm:prSet presAssocID="{2B90C728-40A9-401C-BE2B-A73BA2841E66}" presName="Name23" presStyleLbl="parChTrans1D4" presStyleIdx="3" presStyleCnt="6"/>
      <dgm:spPr/>
      <dgm:t>
        <a:bodyPr/>
        <a:lstStyle/>
        <a:p>
          <a:endParaRPr lang="en-US"/>
        </a:p>
      </dgm:t>
    </dgm:pt>
    <dgm:pt modelId="{E09750A3-D847-4D29-845E-B4B4859A5CC7}" type="pres">
      <dgm:prSet presAssocID="{2997BE9D-7F2E-4E17-A517-5C2BAB52F98C}" presName="hierRoot4" presStyleCnt="0"/>
      <dgm:spPr/>
    </dgm:pt>
    <dgm:pt modelId="{6364D2CB-73B6-4C40-A4DC-0228695340B5}" type="pres">
      <dgm:prSet presAssocID="{2997BE9D-7F2E-4E17-A517-5C2BAB52F98C}" presName="composite4" presStyleCnt="0"/>
      <dgm:spPr/>
    </dgm:pt>
    <dgm:pt modelId="{86519EAE-19E6-4EC1-A7EA-1C2EBC3030A0}" type="pres">
      <dgm:prSet presAssocID="{2997BE9D-7F2E-4E17-A517-5C2BAB52F98C}" presName="background4" presStyleLbl="node4" presStyleIdx="3" presStyleCnt="6"/>
      <dgm:spPr/>
    </dgm:pt>
    <dgm:pt modelId="{A2991672-6D9C-4F25-844E-F155499C43DF}" type="pres">
      <dgm:prSet presAssocID="{2997BE9D-7F2E-4E17-A517-5C2BAB52F98C}" presName="text4" presStyleLbl="fgAcc4" presStyleIdx="3" presStyleCnt="6">
        <dgm:presLayoutVars>
          <dgm:chPref val="3"/>
        </dgm:presLayoutVars>
      </dgm:prSet>
      <dgm:spPr/>
      <dgm:t>
        <a:bodyPr/>
        <a:lstStyle/>
        <a:p>
          <a:endParaRPr lang="en-US"/>
        </a:p>
      </dgm:t>
    </dgm:pt>
    <dgm:pt modelId="{CC261FEC-C1F8-4ADC-869B-71D567DB6F2B}" type="pres">
      <dgm:prSet presAssocID="{2997BE9D-7F2E-4E17-A517-5C2BAB52F98C}" presName="hierChild5" presStyleCnt="0"/>
      <dgm:spPr/>
    </dgm:pt>
    <dgm:pt modelId="{0248D169-C426-4D08-B003-DF23CA91A9B4}" type="pres">
      <dgm:prSet presAssocID="{9DD0885C-09A3-430A-951C-2BE6D31A8D05}" presName="Name10" presStyleLbl="parChTrans1D2" presStyleIdx="1" presStyleCnt="2"/>
      <dgm:spPr/>
      <dgm:t>
        <a:bodyPr/>
        <a:lstStyle/>
        <a:p>
          <a:endParaRPr lang="en-US"/>
        </a:p>
      </dgm:t>
    </dgm:pt>
    <dgm:pt modelId="{D0790FB3-F9C7-4691-926C-6E5373F50C12}" type="pres">
      <dgm:prSet presAssocID="{BE84C626-38C2-404E-B9AA-72977DC29885}" presName="hierRoot2" presStyleCnt="0"/>
      <dgm:spPr/>
    </dgm:pt>
    <dgm:pt modelId="{1DDFBF99-D400-484E-A803-88F89C7C3A96}" type="pres">
      <dgm:prSet presAssocID="{BE84C626-38C2-404E-B9AA-72977DC29885}" presName="composite2" presStyleCnt="0"/>
      <dgm:spPr/>
    </dgm:pt>
    <dgm:pt modelId="{2684E8D4-2141-478E-87F1-0AAD7421C4FD}" type="pres">
      <dgm:prSet presAssocID="{BE84C626-38C2-404E-B9AA-72977DC29885}" presName="background2" presStyleLbl="node2" presStyleIdx="1" presStyleCnt="2"/>
      <dgm:spPr/>
    </dgm:pt>
    <dgm:pt modelId="{F981D276-DE3F-45A2-9EB1-0085EC0DE420}" type="pres">
      <dgm:prSet presAssocID="{BE84C626-38C2-404E-B9AA-72977DC29885}" presName="text2" presStyleLbl="fgAcc2" presStyleIdx="1" presStyleCnt="2">
        <dgm:presLayoutVars>
          <dgm:chPref val="3"/>
        </dgm:presLayoutVars>
      </dgm:prSet>
      <dgm:spPr/>
      <dgm:t>
        <a:bodyPr/>
        <a:lstStyle/>
        <a:p>
          <a:endParaRPr lang="en-US"/>
        </a:p>
      </dgm:t>
    </dgm:pt>
    <dgm:pt modelId="{05416AB4-D549-4E1B-B7E4-B8E7301A3AA1}" type="pres">
      <dgm:prSet presAssocID="{BE84C626-38C2-404E-B9AA-72977DC29885}" presName="hierChild3" presStyleCnt="0"/>
      <dgm:spPr/>
    </dgm:pt>
    <dgm:pt modelId="{34BA55D6-6F61-4E40-985F-A6AC6F82BC9A}" type="pres">
      <dgm:prSet presAssocID="{315044B8-AC79-4954-9561-C92DE3256D00}" presName="Name17" presStyleLbl="parChTrans1D3" presStyleIdx="2" presStyleCnt="4"/>
      <dgm:spPr/>
      <dgm:t>
        <a:bodyPr/>
        <a:lstStyle/>
        <a:p>
          <a:endParaRPr lang="en-US"/>
        </a:p>
      </dgm:t>
    </dgm:pt>
    <dgm:pt modelId="{DAFB63CC-1E26-4191-A387-266A829F6CF3}" type="pres">
      <dgm:prSet presAssocID="{C216491F-BEB9-48A5-93F8-9BF3E26D87D8}" presName="hierRoot3" presStyleCnt="0"/>
      <dgm:spPr/>
    </dgm:pt>
    <dgm:pt modelId="{52AB4B3D-3047-412B-9D16-2E35494151DF}" type="pres">
      <dgm:prSet presAssocID="{C216491F-BEB9-48A5-93F8-9BF3E26D87D8}" presName="composite3" presStyleCnt="0"/>
      <dgm:spPr/>
    </dgm:pt>
    <dgm:pt modelId="{9E1A2A3A-7B9F-4A29-84B5-4C43656C1BAA}" type="pres">
      <dgm:prSet presAssocID="{C216491F-BEB9-48A5-93F8-9BF3E26D87D8}" presName="background3" presStyleLbl="node3" presStyleIdx="2" presStyleCnt="4"/>
      <dgm:spPr/>
    </dgm:pt>
    <dgm:pt modelId="{6F9B43E0-85F5-4F71-B1C9-7A25D45DF2C5}" type="pres">
      <dgm:prSet presAssocID="{C216491F-BEB9-48A5-93F8-9BF3E26D87D8}" presName="text3" presStyleLbl="fgAcc3" presStyleIdx="2" presStyleCnt="4">
        <dgm:presLayoutVars>
          <dgm:chPref val="3"/>
        </dgm:presLayoutVars>
      </dgm:prSet>
      <dgm:spPr/>
      <dgm:t>
        <a:bodyPr/>
        <a:lstStyle/>
        <a:p>
          <a:endParaRPr lang="en-US"/>
        </a:p>
      </dgm:t>
    </dgm:pt>
    <dgm:pt modelId="{E24DF249-DE6B-45B4-9631-59CC5631B649}" type="pres">
      <dgm:prSet presAssocID="{C216491F-BEB9-48A5-93F8-9BF3E26D87D8}" presName="hierChild4" presStyleCnt="0"/>
      <dgm:spPr/>
    </dgm:pt>
    <dgm:pt modelId="{60E6CA33-8C0B-401C-9267-FE8548B6CBF6}" type="pres">
      <dgm:prSet presAssocID="{C669EF38-1DDB-4CA0-89E3-62D555E74951}" presName="Name23" presStyleLbl="parChTrans1D4" presStyleIdx="4" presStyleCnt="6"/>
      <dgm:spPr/>
      <dgm:t>
        <a:bodyPr/>
        <a:lstStyle/>
        <a:p>
          <a:endParaRPr lang="en-US"/>
        </a:p>
      </dgm:t>
    </dgm:pt>
    <dgm:pt modelId="{BEBA32A0-CEBC-4155-83B4-C584497ECD90}" type="pres">
      <dgm:prSet presAssocID="{0744DA40-D6DF-484B-ABF2-D350A4B6FE58}" presName="hierRoot4" presStyleCnt="0"/>
      <dgm:spPr/>
    </dgm:pt>
    <dgm:pt modelId="{60161400-A27A-4FC1-BF15-0AF4CEE11641}" type="pres">
      <dgm:prSet presAssocID="{0744DA40-D6DF-484B-ABF2-D350A4B6FE58}" presName="composite4" presStyleCnt="0"/>
      <dgm:spPr/>
    </dgm:pt>
    <dgm:pt modelId="{DE08EA1C-F152-496B-85D9-A6F14A0B6626}" type="pres">
      <dgm:prSet presAssocID="{0744DA40-D6DF-484B-ABF2-D350A4B6FE58}" presName="background4" presStyleLbl="node4" presStyleIdx="4" presStyleCnt="6"/>
      <dgm:spPr/>
    </dgm:pt>
    <dgm:pt modelId="{F9301B47-57EC-45AC-84E7-03A4639D19B9}" type="pres">
      <dgm:prSet presAssocID="{0744DA40-D6DF-484B-ABF2-D350A4B6FE58}" presName="text4" presStyleLbl="fgAcc4" presStyleIdx="4" presStyleCnt="6" custScaleX="109627" custScaleY="160885">
        <dgm:presLayoutVars>
          <dgm:chPref val="3"/>
        </dgm:presLayoutVars>
      </dgm:prSet>
      <dgm:spPr/>
      <dgm:t>
        <a:bodyPr/>
        <a:lstStyle/>
        <a:p>
          <a:endParaRPr lang="en-US"/>
        </a:p>
      </dgm:t>
    </dgm:pt>
    <dgm:pt modelId="{591E03DA-1BA3-4E9E-B684-A775744DCA6E}" type="pres">
      <dgm:prSet presAssocID="{0744DA40-D6DF-484B-ABF2-D350A4B6FE58}" presName="hierChild5" presStyleCnt="0"/>
      <dgm:spPr/>
    </dgm:pt>
    <dgm:pt modelId="{C5E46B9E-1112-4B58-915E-46ECAC314B6F}" type="pres">
      <dgm:prSet presAssocID="{6C29AD5C-AFB0-4971-A533-A28725F3DB58}" presName="Name17" presStyleLbl="parChTrans1D3" presStyleIdx="3" presStyleCnt="4"/>
      <dgm:spPr/>
      <dgm:t>
        <a:bodyPr/>
        <a:lstStyle/>
        <a:p>
          <a:endParaRPr lang="en-US"/>
        </a:p>
      </dgm:t>
    </dgm:pt>
    <dgm:pt modelId="{9C7F009F-45AC-4CD5-8857-2975FB00C019}" type="pres">
      <dgm:prSet presAssocID="{9FA7F582-5FB6-419B-9F81-CEAA755B5C25}" presName="hierRoot3" presStyleCnt="0"/>
      <dgm:spPr/>
    </dgm:pt>
    <dgm:pt modelId="{ECD57177-8305-4FE5-B484-14B85F661DB5}" type="pres">
      <dgm:prSet presAssocID="{9FA7F582-5FB6-419B-9F81-CEAA755B5C25}" presName="composite3" presStyleCnt="0"/>
      <dgm:spPr/>
    </dgm:pt>
    <dgm:pt modelId="{780CFF77-F20E-45DB-9B49-665869CB0904}" type="pres">
      <dgm:prSet presAssocID="{9FA7F582-5FB6-419B-9F81-CEAA755B5C25}" presName="background3" presStyleLbl="node3" presStyleIdx="3" presStyleCnt="4"/>
      <dgm:spPr/>
    </dgm:pt>
    <dgm:pt modelId="{6172F485-0DBE-4D1A-BBF6-4FA150380854}" type="pres">
      <dgm:prSet presAssocID="{9FA7F582-5FB6-419B-9F81-CEAA755B5C25}" presName="text3" presStyleLbl="fgAcc3" presStyleIdx="3" presStyleCnt="4">
        <dgm:presLayoutVars>
          <dgm:chPref val="3"/>
        </dgm:presLayoutVars>
      </dgm:prSet>
      <dgm:spPr/>
      <dgm:t>
        <a:bodyPr/>
        <a:lstStyle/>
        <a:p>
          <a:endParaRPr lang="en-US"/>
        </a:p>
      </dgm:t>
    </dgm:pt>
    <dgm:pt modelId="{518CCD5C-777F-4DEB-93E4-59142FD32D96}" type="pres">
      <dgm:prSet presAssocID="{9FA7F582-5FB6-419B-9F81-CEAA755B5C25}" presName="hierChild4" presStyleCnt="0"/>
      <dgm:spPr/>
    </dgm:pt>
    <dgm:pt modelId="{8F07FDF3-C50C-4A85-BF05-BE9DA7A862FC}" type="pres">
      <dgm:prSet presAssocID="{B1532EF0-EDF8-4234-A7D6-B7E908B15B9B}" presName="Name23" presStyleLbl="parChTrans1D4" presStyleIdx="5" presStyleCnt="6"/>
      <dgm:spPr/>
      <dgm:t>
        <a:bodyPr/>
        <a:lstStyle/>
        <a:p>
          <a:endParaRPr lang="en-US"/>
        </a:p>
      </dgm:t>
    </dgm:pt>
    <dgm:pt modelId="{8FB3022D-467B-4C03-BB20-E13112D10DF8}" type="pres">
      <dgm:prSet presAssocID="{979AD7BE-6EC9-463A-9ADB-22A6EB950518}" presName="hierRoot4" presStyleCnt="0"/>
      <dgm:spPr/>
    </dgm:pt>
    <dgm:pt modelId="{EC5953BC-F2FB-4BBB-89BC-0D251DBC3C43}" type="pres">
      <dgm:prSet presAssocID="{979AD7BE-6EC9-463A-9ADB-22A6EB950518}" presName="composite4" presStyleCnt="0"/>
      <dgm:spPr/>
    </dgm:pt>
    <dgm:pt modelId="{BBF0E8D7-7F27-4947-8C6C-1E04E8F7938A}" type="pres">
      <dgm:prSet presAssocID="{979AD7BE-6EC9-463A-9ADB-22A6EB950518}" presName="background4" presStyleLbl="node4" presStyleIdx="5" presStyleCnt="6"/>
      <dgm:spPr/>
    </dgm:pt>
    <dgm:pt modelId="{4376FFB2-4E5D-420C-8E9C-0A8E1BC306E7}" type="pres">
      <dgm:prSet presAssocID="{979AD7BE-6EC9-463A-9ADB-22A6EB950518}" presName="text4" presStyleLbl="fgAcc4" presStyleIdx="5" presStyleCnt="6" custScaleX="115131" custScaleY="102527">
        <dgm:presLayoutVars>
          <dgm:chPref val="3"/>
        </dgm:presLayoutVars>
      </dgm:prSet>
      <dgm:spPr/>
      <dgm:t>
        <a:bodyPr/>
        <a:lstStyle/>
        <a:p>
          <a:endParaRPr lang="en-US"/>
        </a:p>
      </dgm:t>
    </dgm:pt>
    <dgm:pt modelId="{2DD88CE3-5C3E-4CDB-9554-19F0E8B96928}" type="pres">
      <dgm:prSet presAssocID="{979AD7BE-6EC9-463A-9ADB-22A6EB950518}" presName="hierChild5" presStyleCnt="0"/>
      <dgm:spPr/>
    </dgm:pt>
  </dgm:ptLst>
  <dgm:cxnLst>
    <dgm:cxn modelId="{6DCA62F5-E661-4BE0-9E9A-B60040EC354E}" type="presOf" srcId="{8AD8ACFB-7A1D-43FA-992F-723B2184AC65}" destId="{5CC18E9A-1F25-4257-92A2-CFBF39A8E5FA}" srcOrd="0" destOrd="0" presId="urn:microsoft.com/office/officeart/2005/8/layout/hierarchy1"/>
    <dgm:cxn modelId="{E44D515C-733A-489D-9F0D-31D794B78B34}" srcId="{C216491F-BEB9-48A5-93F8-9BF3E26D87D8}" destId="{0744DA40-D6DF-484B-ABF2-D350A4B6FE58}" srcOrd="0" destOrd="0" parTransId="{C669EF38-1DDB-4CA0-89E3-62D555E74951}" sibTransId="{CF7F898B-8C82-4B53-9030-625CE10CE2F1}"/>
    <dgm:cxn modelId="{9A63ED77-E0BC-4F5C-8FC8-D7E2BF3F0000}" srcId="{696019C2-5DEB-4FF9-897B-8A9B2D430328}" destId="{2997BE9D-7F2E-4E17-A517-5C2BAB52F98C}" srcOrd="1" destOrd="0" parTransId="{2B90C728-40A9-401C-BE2B-A73BA2841E66}" sibTransId="{E0B002E7-85F1-4538-AEE8-9E447F67E111}"/>
    <dgm:cxn modelId="{8ACC4BC5-C81A-43EC-995C-495A9DD7F299}" type="presOf" srcId="{BE84C626-38C2-404E-B9AA-72977DC29885}" destId="{F981D276-DE3F-45A2-9EB1-0085EC0DE420}" srcOrd="0" destOrd="0" presId="urn:microsoft.com/office/officeart/2005/8/layout/hierarchy1"/>
    <dgm:cxn modelId="{4C8213E1-C6D6-4C4F-A71E-A4FDBCDB08AD}" type="presOf" srcId="{9D406500-FE89-467D-A353-120599687376}" destId="{D4C5B930-25DA-49A7-82B3-200B192A7E06}" srcOrd="0" destOrd="0" presId="urn:microsoft.com/office/officeart/2005/8/layout/hierarchy1"/>
    <dgm:cxn modelId="{26D90917-527A-4F75-AC18-C5B4A93096CE}" type="presOf" srcId="{7682EE5E-5EE8-4D12-A0A2-B197422EDB96}" destId="{73B72054-3857-4601-99DE-6923AF9577DD}" srcOrd="0" destOrd="0" presId="urn:microsoft.com/office/officeart/2005/8/layout/hierarchy1"/>
    <dgm:cxn modelId="{290E4E6D-CA57-4E72-A812-0D1C43CC0B46}" type="presOf" srcId="{2997BE9D-7F2E-4E17-A517-5C2BAB52F98C}" destId="{A2991672-6D9C-4F25-844E-F155499C43DF}" srcOrd="0" destOrd="0" presId="urn:microsoft.com/office/officeart/2005/8/layout/hierarchy1"/>
    <dgm:cxn modelId="{886A85AE-674C-4EE5-87F5-DF9AEFE8AC84}" type="presOf" srcId="{2B90C728-40A9-401C-BE2B-A73BA2841E66}" destId="{72979501-4AC3-4C5E-9019-6D4DC5F8DD2B}" srcOrd="0" destOrd="0" presId="urn:microsoft.com/office/officeart/2005/8/layout/hierarchy1"/>
    <dgm:cxn modelId="{42BEE5F7-9A41-42DA-A914-2399679EF788}" srcId="{F22EA8E5-0EA4-4C5D-BBAA-DE37E6EDF8D5}" destId="{696019C2-5DEB-4FF9-897B-8A9B2D430328}" srcOrd="1" destOrd="0" parTransId="{FA58B6EA-6A96-40A3-BF7E-C7CB2C51D4D1}" sibTransId="{1E1D2FD4-CCFE-43FD-91B0-08106EE9D30F}"/>
    <dgm:cxn modelId="{62DD9BB9-E67A-4F3B-A345-F53482679DBD}" type="presOf" srcId="{15675B99-2278-4C01-804A-3C394AA87071}" destId="{BEB4EAFB-5689-4BAF-875E-1307E7BE5FCF}" srcOrd="0" destOrd="0" presId="urn:microsoft.com/office/officeart/2005/8/layout/hierarchy1"/>
    <dgm:cxn modelId="{D9B2C6D7-4404-4156-AE8B-AF537555A7B5}" type="presOf" srcId="{696019C2-5DEB-4FF9-897B-8A9B2D430328}" destId="{9B8A37F3-3ECC-4178-B3D9-E0382E2A340D}" srcOrd="0" destOrd="0" presId="urn:microsoft.com/office/officeart/2005/8/layout/hierarchy1"/>
    <dgm:cxn modelId="{7375036D-D772-4005-9BC2-C72D303F5ED6}" type="presOf" srcId="{89E3F7B3-9CDB-44F5-8B85-B381E021CEFE}" destId="{F26DCF17-5F58-46D0-B1F0-F3CBC93162DA}" srcOrd="0" destOrd="0" presId="urn:microsoft.com/office/officeart/2005/8/layout/hierarchy1"/>
    <dgm:cxn modelId="{10DAE914-0362-4AFA-9B5B-C13A0F69884B}" type="presOf" srcId="{9DD0885C-09A3-430A-951C-2BE6D31A8D05}" destId="{0248D169-C426-4D08-B003-DF23CA91A9B4}" srcOrd="0" destOrd="0" presId="urn:microsoft.com/office/officeart/2005/8/layout/hierarchy1"/>
    <dgm:cxn modelId="{776594EA-03A2-48C6-8955-BE88E3C5A20F}" type="presOf" srcId="{B1274EB8-AC5F-4BEA-9395-FE74E4F2DC67}" destId="{2D9A96F0-E1D3-4E1A-9CFE-0B3E076B3A6E}" srcOrd="0" destOrd="0" presId="urn:microsoft.com/office/officeart/2005/8/layout/hierarchy1"/>
    <dgm:cxn modelId="{A872B2D5-8FC9-48D2-B2A1-01E334C607BB}" srcId="{1000DF68-1647-4CF8-BBA1-2FABBDAB0328}" destId="{F22EA8E5-0EA4-4C5D-BBAA-DE37E6EDF8D5}" srcOrd="0" destOrd="0" parTransId="{B1274EB8-AC5F-4BEA-9395-FE74E4F2DC67}" sibTransId="{C7277067-E0CC-45F0-B20E-9108FB49DEB8}"/>
    <dgm:cxn modelId="{71DD52BC-4889-42FB-BE4D-5A89E0C9FB7A}" type="presOf" srcId="{2B9EE5EF-B31C-4F27-94D8-95133D136CCC}" destId="{A3162492-7B20-442D-AE7D-949ADCF3774B}" srcOrd="0" destOrd="0" presId="urn:microsoft.com/office/officeart/2005/8/layout/hierarchy1"/>
    <dgm:cxn modelId="{5C11EB75-1629-42A7-B4E9-D10F448683E9}" srcId="{4994C279-2A44-4380-B6E2-E3A88FD186AA}" destId="{66D367BF-47BC-47F0-8CB7-2F3F66FB44B9}" srcOrd="0" destOrd="0" parTransId="{7682EE5E-5EE8-4D12-A0A2-B197422EDB96}" sibTransId="{6C13C375-56DC-4B59-A853-4B027B4BEC94}"/>
    <dgm:cxn modelId="{55ED9FE3-F48B-4C69-B4AA-A24437A22FF9}" type="presOf" srcId="{B1532EF0-EDF8-4234-A7D6-B7E908B15B9B}" destId="{8F07FDF3-C50C-4A85-BF05-BE9DA7A862FC}" srcOrd="0" destOrd="0" presId="urn:microsoft.com/office/officeart/2005/8/layout/hierarchy1"/>
    <dgm:cxn modelId="{862A19AF-A3B2-4229-A72A-73891EFC3BB3}" srcId="{F22EA8E5-0EA4-4C5D-BBAA-DE37E6EDF8D5}" destId="{4994C279-2A44-4380-B6E2-E3A88FD186AA}" srcOrd="0" destOrd="0" parTransId="{15675B99-2278-4C01-804A-3C394AA87071}" sibTransId="{09FBAA3C-A82D-4AFD-8406-7C684643E19E}"/>
    <dgm:cxn modelId="{9D6D96DB-EF6F-47B0-AF0C-A84BF4FC9D62}" type="presOf" srcId="{C0348AB0-351C-4CCF-B82E-866F4CE48BD7}" destId="{29390BAC-EACB-4126-9E5C-8D08B61BFB5B}" srcOrd="0" destOrd="0" presId="urn:microsoft.com/office/officeart/2005/8/layout/hierarchy1"/>
    <dgm:cxn modelId="{6A92A546-FCC2-4F80-B395-3630A1169BF8}" srcId="{4994C279-2A44-4380-B6E2-E3A88FD186AA}" destId="{2B9EE5EF-B31C-4F27-94D8-95133D136CCC}" srcOrd="1" destOrd="0" parTransId="{8AD8ACFB-7A1D-43FA-992F-723B2184AC65}" sibTransId="{2637F030-E11E-41E9-9861-D5F90D4EA42D}"/>
    <dgm:cxn modelId="{44A12B95-C660-4679-91F0-F7FEC6AF32DF}" type="presOf" srcId="{9FA7F582-5FB6-419B-9F81-CEAA755B5C25}" destId="{6172F485-0DBE-4D1A-BBF6-4FA150380854}" srcOrd="0" destOrd="0" presId="urn:microsoft.com/office/officeart/2005/8/layout/hierarchy1"/>
    <dgm:cxn modelId="{E21A6ABD-4D91-4A2C-882D-D5ADB981C2B8}" srcId="{1000DF68-1647-4CF8-BBA1-2FABBDAB0328}" destId="{BE84C626-38C2-404E-B9AA-72977DC29885}" srcOrd="1" destOrd="0" parTransId="{9DD0885C-09A3-430A-951C-2BE6D31A8D05}" sibTransId="{53D588FA-5F3E-434E-9C0C-AD73E36B94AC}"/>
    <dgm:cxn modelId="{C7653272-33D3-4105-8521-195596121D64}" srcId="{BE84C626-38C2-404E-B9AA-72977DC29885}" destId="{9FA7F582-5FB6-419B-9F81-CEAA755B5C25}" srcOrd="1" destOrd="0" parTransId="{6C29AD5C-AFB0-4971-A533-A28725F3DB58}" sibTransId="{DC54D2FB-7A7D-4380-80D1-5232CD407E94}"/>
    <dgm:cxn modelId="{B97B4E47-628A-4BAC-A5B8-5FA387798BD3}" type="presOf" srcId="{66D367BF-47BC-47F0-8CB7-2F3F66FB44B9}" destId="{28DFB1C2-C992-475B-84A8-445C46FB299D}" srcOrd="0" destOrd="0" presId="urn:microsoft.com/office/officeart/2005/8/layout/hierarchy1"/>
    <dgm:cxn modelId="{9A0989AC-77AA-415B-8880-C1EFF552BAAB}" type="presOf" srcId="{FA58B6EA-6A96-40A3-BF7E-C7CB2C51D4D1}" destId="{37EE87F3-52DC-422A-A45E-477B55B8F9C8}" srcOrd="0" destOrd="0" presId="urn:microsoft.com/office/officeart/2005/8/layout/hierarchy1"/>
    <dgm:cxn modelId="{64EAA44C-302F-4773-98DF-230AF7193CEA}" srcId="{BE84C626-38C2-404E-B9AA-72977DC29885}" destId="{C216491F-BEB9-48A5-93F8-9BF3E26D87D8}" srcOrd="0" destOrd="0" parTransId="{315044B8-AC79-4954-9561-C92DE3256D00}" sibTransId="{274242B9-9F5B-4451-8499-E6DCE52123BF}"/>
    <dgm:cxn modelId="{05F3E825-04C2-487A-9E10-3E583C1FE8D2}" type="presOf" srcId="{C216491F-BEB9-48A5-93F8-9BF3E26D87D8}" destId="{6F9B43E0-85F5-4F71-B1C9-7A25D45DF2C5}" srcOrd="0" destOrd="0" presId="urn:microsoft.com/office/officeart/2005/8/layout/hierarchy1"/>
    <dgm:cxn modelId="{3BFB1B5B-F24B-40A4-A9AB-AEA931188298}" type="presOf" srcId="{C669EF38-1DDB-4CA0-89E3-62D555E74951}" destId="{60E6CA33-8C0B-401C-9267-FE8548B6CBF6}" srcOrd="0" destOrd="0" presId="urn:microsoft.com/office/officeart/2005/8/layout/hierarchy1"/>
    <dgm:cxn modelId="{2D46BA8E-C50E-477A-AFBA-794C725D969D}" type="presOf" srcId="{315044B8-AC79-4954-9561-C92DE3256D00}" destId="{34BA55D6-6F61-4E40-985F-A6AC6F82BC9A}" srcOrd="0" destOrd="0" presId="urn:microsoft.com/office/officeart/2005/8/layout/hierarchy1"/>
    <dgm:cxn modelId="{4266A882-8839-405B-9C19-87B865F31C85}" type="presOf" srcId="{4994C279-2A44-4380-B6E2-E3A88FD186AA}" destId="{2AB06C02-94D2-49A2-B184-5C5327DCC380}" srcOrd="0" destOrd="0" presId="urn:microsoft.com/office/officeart/2005/8/layout/hierarchy1"/>
    <dgm:cxn modelId="{C00DB60D-B8A3-48D2-BC99-183DA048C585}" srcId="{9FA7F582-5FB6-419B-9F81-CEAA755B5C25}" destId="{979AD7BE-6EC9-463A-9ADB-22A6EB950518}" srcOrd="0" destOrd="0" parTransId="{B1532EF0-EDF8-4234-A7D6-B7E908B15B9B}" sibTransId="{30806DBD-E2F0-48A6-B8B2-8F99058AB3BF}"/>
    <dgm:cxn modelId="{A1E34884-6941-497A-A528-D70E1A9357B9}" type="presOf" srcId="{1000DF68-1647-4CF8-BBA1-2FABBDAB0328}" destId="{C6884385-3B57-4E14-AC89-43356F99D51D}" srcOrd="0" destOrd="0" presId="urn:microsoft.com/office/officeart/2005/8/layout/hierarchy1"/>
    <dgm:cxn modelId="{488D54DE-D462-4454-B708-13050A5F72AD}" srcId="{C0348AB0-351C-4CCF-B82E-866F4CE48BD7}" destId="{1000DF68-1647-4CF8-BBA1-2FABBDAB0328}" srcOrd="0" destOrd="0" parTransId="{E366770C-3F73-48DD-B98D-05F8759A757F}" sibTransId="{BD8F062A-E52D-409B-8617-E4D1DFEBB16C}"/>
    <dgm:cxn modelId="{FC9D53F6-69D4-4182-A66E-A92669A221C2}" type="presOf" srcId="{979AD7BE-6EC9-463A-9ADB-22A6EB950518}" destId="{4376FFB2-4E5D-420C-8E9C-0A8E1BC306E7}" srcOrd="0" destOrd="0" presId="urn:microsoft.com/office/officeart/2005/8/layout/hierarchy1"/>
    <dgm:cxn modelId="{1B69C9B4-0344-450E-9C53-ECB3290E4C5D}" type="presOf" srcId="{0744DA40-D6DF-484B-ABF2-D350A4B6FE58}" destId="{F9301B47-57EC-45AC-84E7-03A4639D19B9}" srcOrd="0" destOrd="0" presId="urn:microsoft.com/office/officeart/2005/8/layout/hierarchy1"/>
    <dgm:cxn modelId="{0C22BCA3-A6D9-41F6-8DB9-D0438D84B1D6}" type="presOf" srcId="{F22EA8E5-0EA4-4C5D-BBAA-DE37E6EDF8D5}" destId="{40586781-9294-4026-9578-1F40E4A4C3A6}" srcOrd="0" destOrd="0" presId="urn:microsoft.com/office/officeart/2005/8/layout/hierarchy1"/>
    <dgm:cxn modelId="{7E87528A-A649-4630-9C11-87B980E7FF9A}" type="presOf" srcId="{6C29AD5C-AFB0-4971-A533-A28725F3DB58}" destId="{C5E46B9E-1112-4B58-915E-46ECAC314B6F}" srcOrd="0" destOrd="0" presId="urn:microsoft.com/office/officeart/2005/8/layout/hierarchy1"/>
    <dgm:cxn modelId="{648EF984-24E0-4D73-9BB6-111039F9D9F2}" srcId="{696019C2-5DEB-4FF9-897B-8A9B2D430328}" destId="{89E3F7B3-9CDB-44F5-8B85-B381E021CEFE}" srcOrd="0" destOrd="0" parTransId="{9D406500-FE89-467D-A353-120599687376}" sibTransId="{3FB6924E-BF4A-4012-84F0-D81510781551}"/>
    <dgm:cxn modelId="{B055216A-F15E-4398-AB1C-51354DCCBFEF}" type="presParOf" srcId="{29390BAC-EACB-4126-9E5C-8D08B61BFB5B}" destId="{82C507F7-A5AB-4B8D-AFE1-09FBA7FBF9CC}" srcOrd="0" destOrd="0" presId="urn:microsoft.com/office/officeart/2005/8/layout/hierarchy1"/>
    <dgm:cxn modelId="{A4DCEC22-3C53-4164-B684-15B9D95194A5}" type="presParOf" srcId="{82C507F7-A5AB-4B8D-AFE1-09FBA7FBF9CC}" destId="{08726D9C-FDDC-428C-B5DB-A98569E7F271}" srcOrd="0" destOrd="0" presId="urn:microsoft.com/office/officeart/2005/8/layout/hierarchy1"/>
    <dgm:cxn modelId="{0A9D31D1-B0DE-4A1E-8647-6637E38497EE}" type="presParOf" srcId="{08726D9C-FDDC-428C-B5DB-A98569E7F271}" destId="{9869280F-B291-4118-B472-5D27983318A8}" srcOrd="0" destOrd="0" presId="urn:microsoft.com/office/officeart/2005/8/layout/hierarchy1"/>
    <dgm:cxn modelId="{5F5FC71D-2855-464E-821D-8664C05CE070}" type="presParOf" srcId="{08726D9C-FDDC-428C-B5DB-A98569E7F271}" destId="{C6884385-3B57-4E14-AC89-43356F99D51D}" srcOrd="1" destOrd="0" presId="urn:microsoft.com/office/officeart/2005/8/layout/hierarchy1"/>
    <dgm:cxn modelId="{F4B51D97-1154-4286-89BE-80F24EAE8779}" type="presParOf" srcId="{82C507F7-A5AB-4B8D-AFE1-09FBA7FBF9CC}" destId="{243FEB1B-6626-4CA2-84CE-E8FECA2C092A}" srcOrd="1" destOrd="0" presId="urn:microsoft.com/office/officeart/2005/8/layout/hierarchy1"/>
    <dgm:cxn modelId="{2E4F8EFB-308A-47E7-B4D0-6407303A93E3}" type="presParOf" srcId="{243FEB1B-6626-4CA2-84CE-E8FECA2C092A}" destId="{2D9A96F0-E1D3-4E1A-9CFE-0B3E076B3A6E}" srcOrd="0" destOrd="0" presId="urn:microsoft.com/office/officeart/2005/8/layout/hierarchy1"/>
    <dgm:cxn modelId="{7A433675-5362-44DD-BE99-C2279B1AF79A}" type="presParOf" srcId="{243FEB1B-6626-4CA2-84CE-E8FECA2C092A}" destId="{80E0C8C1-DA21-4F33-82CA-5EB6ABD261EB}" srcOrd="1" destOrd="0" presId="urn:microsoft.com/office/officeart/2005/8/layout/hierarchy1"/>
    <dgm:cxn modelId="{8311A780-6874-44CA-B4EE-71415E144ECA}" type="presParOf" srcId="{80E0C8C1-DA21-4F33-82CA-5EB6ABD261EB}" destId="{787DA7AA-B608-4A42-985F-CFD7A550BAA3}" srcOrd="0" destOrd="0" presId="urn:microsoft.com/office/officeart/2005/8/layout/hierarchy1"/>
    <dgm:cxn modelId="{0C820240-7305-4722-A6BB-4D2621B02386}" type="presParOf" srcId="{787DA7AA-B608-4A42-985F-CFD7A550BAA3}" destId="{DA47D1A8-DD47-4A4C-94DF-793512CE3BF3}" srcOrd="0" destOrd="0" presId="urn:microsoft.com/office/officeart/2005/8/layout/hierarchy1"/>
    <dgm:cxn modelId="{2311E949-16E3-4385-9A7E-D48FE4740FF5}" type="presParOf" srcId="{787DA7AA-B608-4A42-985F-CFD7A550BAA3}" destId="{40586781-9294-4026-9578-1F40E4A4C3A6}" srcOrd="1" destOrd="0" presId="urn:microsoft.com/office/officeart/2005/8/layout/hierarchy1"/>
    <dgm:cxn modelId="{A4E4A556-6A5C-40E2-BBA5-E978A6315BDE}" type="presParOf" srcId="{80E0C8C1-DA21-4F33-82CA-5EB6ABD261EB}" destId="{72F2A5AA-F0A1-4690-A6BB-0EF1C9875143}" srcOrd="1" destOrd="0" presId="urn:microsoft.com/office/officeart/2005/8/layout/hierarchy1"/>
    <dgm:cxn modelId="{912ECF11-9619-40AE-9302-D262ADE2F91A}" type="presParOf" srcId="{72F2A5AA-F0A1-4690-A6BB-0EF1C9875143}" destId="{BEB4EAFB-5689-4BAF-875E-1307E7BE5FCF}" srcOrd="0" destOrd="0" presId="urn:microsoft.com/office/officeart/2005/8/layout/hierarchy1"/>
    <dgm:cxn modelId="{A374DCA9-9B06-441E-AB44-FC0D53F5CA4E}" type="presParOf" srcId="{72F2A5AA-F0A1-4690-A6BB-0EF1C9875143}" destId="{95E92BD3-1166-4B8C-8E2E-27CBA315CD39}" srcOrd="1" destOrd="0" presId="urn:microsoft.com/office/officeart/2005/8/layout/hierarchy1"/>
    <dgm:cxn modelId="{6335324C-EEC7-4950-9F8C-632E0D1D0314}" type="presParOf" srcId="{95E92BD3-1166-4B8C-8E2E-27CBA315CD39}" destId="{F7BFEA25-86FE-43B3-908E-7AC840E78229}" srcOrd="0" destOrd="0" presId="urn:microsoft.com/office/officeart/2005/8/layout/hierarchy1"/>
    <dgm:cxn modelId="{AB55D44F-9C2C-45F9-8EDD-E0B8404AFEEF}" type="presParOf" srcId="{F7BFEA25-86FE-43B3-908E-7AC840E78229}" destId="{84C377AE-33D9-4DA5-A27B-9E4E79E7A919}" srcOrd="0" destOrd="0" presId="urn:microsoft.com/office/officeart/2005/8/layout/hierarchy1"/>
    <dgm:cxn modelId="{0239900B-278C-42CB-A0B7-ABE623867408}" type="presParOf" srcId="{F7BFEA25-86FE-43B3-908E-7AC840E78229}" destId="{2AB06C02-94D2-49A2-B184-5C5327DCC380}" srcOrd="1" destOrd="0" presId="urn:microsoft.com/office/officeart/2005/8/layout/hierarchy1"/>
    <dgm:cxn modelId="{DB6D35F5-D0B4-4086-9808-E2126114BC91}" type="presParOf" srcId="{95E92BD3-1166-4B8C-8E2E-27CBA315CD39}" destId="{FF2454D3-E010-4977-84F2-32E5CDBBFD43}" srcOrd="1" destOrd="0" presId="urn:microsoft.com/office/officeart/2005/8/layout/hierarchy1"/>
    <dgm:cxn modelId="{C1D71BDF-9C55-47C0-BD63-6C6106382FF0}" type="presParOf" srcId="{FF2454D3-E010-4977-84F2-32E5CDBBFD43}" destId="{73B72054-3857-4601-99DE-6923AF9577DD}" srcOrd="0" destOrd="0" presId="urn:microsoft.com/office/officeart/2005/8/layout/hierarchy1"/>
    <dgm:cxn modelId="{6D6B3469-E6F7-485A-88F7-CCF14F117652}" type="presParOf" srcId="{FF2454D3-E010-4977-84F2-32E5CDBBFD43}" destId="{99A7F7D5-38E9-4581-80BC-F03B367702BD}" srcOrd="1" destOrd="0" presId="urn:microsoft.com/office/officeart/2005/8/layout/hierarchy1"/>
    <dgm:cxn modelId="{7367375B-3D70-4259-A576-A140463D7650}" type="presParOf" srcId="{99A7F7D5-38E9-4581-80BC-F03B367702BD}" destId="{6746DD41-1264-476D-8EE7-93ED563F8987}" srcOrd="0" destOrd="0" presId="urn:microsoft.com/office/officeart/2005/8/layout/hierarchy1"/>
    <dgm:cxn modelId="{600927F1-682B-42E1-98B6-40E825878058}" type="presParOf" srcId="{6746DD41-1264-476D-8EE7-93ED563F8987}" destId="{4E3D28F7-0226-4AE3-9985-29B6E5105AFF}" srcOrd="0" destOrd="0" presId="urn:microsoft.com/office/officeart/2005/8/layout/hierarchy1"/>
    <dgm:cxn modelId="{5E7FB714-AA5D-4F32-A915-2FABDFC304D7}" type="presParOf" srcId="{6746DD41-1264-476D-8EE7-93ED563F8987}" destId="{28DFB1C2-C992-475B-84A8-445C46FB299D}" srcOrd="1" destOrd="0" presId="urn:microsoft.com/office/officeart/2005/8/layout/hierarchy1"/>
    <dgm:cxn modelId="{835E6025-4CC6-4EA8-B870-F10316FF594D}" type="presParOf" srcId="{99A7F7D5-38E9-4581-80BC-F03B367702BD}" destId="{D5B75593-0411-4641-95E5-10817804E80C}" srcOrd="1" destOrd="0" presId="urn:microsoft.com/office/officeart/2005/8/layout/hierarchy1"/>
    <dgm:cxn modelId="{E407FC37-5E12-4613-8BEE-F91EFAA47256}" type="presParOf" srcId="{FF2454D3-E010-4977-84F2-32E5CDBBFD43}" destId="{5CC18E9A-1F25-4257-92A2-CFBF39A8E5FA}" srcOrd="2" destOrd="0" presId="urn:microsoft.com/office/officeart/2005/8/layout/hierarchy1"/>
    <dgm:cxn modelId="{9EA205F2-DEBA-4C54-A1FF-E6A7A05FF4BA}" type="presParOf" srcId="{FF2454D3-E010-4977-84F2-32E5CDBBFD43}" destId="{6034500C-008A-4C98-8951-03936E25794E}" srcOrd="3" destOrd="0" presId="urn:microsoft.com/office/officeart/2005/8/layout/hierarchy1"/>
    <dgm:cxn modelId="{C0A7ABA2-7F64-4628-A7FE-4A32AA2A02DB}" type="presParOf" srcId="{6034500C-008A-4C98-8951-03936E25794E}" destId="{5F7739D3-3705-421D-A560-38BCAD3C84EE}" srcOrd="0" destOrd="0" presId="urn:microsoft.com/office/officeart/2005/8/layout/hierarchy1"/>
    <dgm:cxn modelId="{34059590-0EC9-49D8-83D4-400FF1B589B5}" type="presParOf" srcId="{5F7739D3-3705-421D-A560-38BCAD3C84EE}" destId="{72C2CFD0-8872-4E48-BA0F-4D8538BCCAC9}" srcOrd="0" destOrd="0" presId="urn:microsoft.com/office/officeart/2005/8/layout/hierarchy1"/>
    <dgm:cxn modelId="{F3C3F4F1-6BF7-493D-AAA8-A1B2F4514FB5}" type="presParOf" srcId="{5F7739D3-3705-421D-A560-38BCAD3C84EE}" destId="{A3162492-7B20-442D-AE7D-949ADCF3774B}" srcOrd="1" destOrd="0" presId="urn:microsoft.com/office/officeart/2005/8/layout/hierarchy1"/>
    <dgm:cxn modelId="{0B2CBE5D-FA85-4FC3-AC24-D438D42B22C1}" type="presParOf" srcId="{6034500C-008A-4C98-8951-03936E25794E}" destId="{1DA04673-49D9-441C-AF3D-8CA8F7040C9C}" srcOrd="1" destOrd="0" presId="urn:microsoft.com/office/officeart/2005/8/layout/hierarchy1"/>
    <dgm:cxn modelId="{BA46F98B-345D-423A-BE8A-6A0EA2194BB1}" type="presParOf" srcId="{72F2A5AA-F0A1-4690-A6BB-0EF1C9875143}" destId="{37EE87F3-52DC-422A-A45E-477B55B8F9C8}" srcOrd="2" destOrd="0" presId="urn:microsoft.com/office/officeart/2005/8/layout/hierarchy1"/>
    <dgm:cxn modelId="{90E45CCE-CE1C-45EB-ADE6-9DDB66A4C6C4}" type="presParOf" srcId="{72F2A5AA-F0A1-4690-A6BB-0EF1C9875143}" destId="{85ECBD08-95FD-47B3-9542-D6E1E81B837F}" srcOrd="3" destOrd="0" presId="urn:microsoft.com/office/officeart/2005/8/layout/hierarchy1"/>
    <dgm:cxn modelId="{AC280489-F157-4BD0-BAC9-10668944B53A}" type="presParOf" srcId="{85ECBD08-95FD-47B3-9542-D6E1E81B837F}" destId="{05D1BC4B-6951-4C51-92CA-CD56161682B6}" srcOrd="0" destOrd="0" presId="urn:microsoft.com/office/officeart/2005/8/layout/hierarchy1"/>
    <dgm:cxn modelId="{BF37846F-7EB3-4599-8DB6-49B260790CCD}" type="presParOf" srcId="{05D1BC4B-6951-4C51-92CA-CD56161682B6}" destId="{EE8A1BB1-7EC0-4497-A11A-6DB344DFDAEE}" srcOrd="0" destOrd="0" presId="urn:microsoft.com/office/officeart/2005/8/layout/hierarchy1"/>
    <dgm:cxn modelId="{5DAFCF11-372E-42AF-A552-BDF6781BAE1F}" type="presParOf" srcId="{05D1BC4B-6951-4C51-92CA-CD56161682B6}" destId="{9B8A37F3-3ECC-4178-B3D9-E0382E2A340D}" srcOrd="1" destOrd="0" presId="urn:microsoft.com/office/officeart/2005/8/layout/hierarchy1"/>
    <dgm:cxn modelId="{4EFC004B-3B58-4D2F-8CDD-E91D84CC7AF0}" type="presParOf" srcId="{85ECBD08-95FD-47B3-9542-D6E1E81B837F}" destId="{8C807266-558D-4AFA-B53F-27C389A7F41B}" srcOrd="1" destOrd="0" presId="urn:microsoft.com/office/officeart/2005/8/layout/hierarchy1"/>
    <dgm:cxn modelId="{EA92CAF7-3ADF-49B0-A4CA-A051BE543A64}" type="presParOf" srcId="{8C807266-558D-4AFA-B53F-27C389A7F41B}" destId="{D4C5B930-25DA-49A7-82B3-200B192A7E06}" srcOrd="0" destOrd="0" presId="urn:microsoft.com/office/officeart/2005/8/layout/hierarchy1"/>
    <dgm:cxn modelId="{6BC2E5EC-C9CA-4B08-B258-DA52E50837D9}" type="presParOf" srcId="{8C807266-558D-4AFA-B53F-27C389A7F41B}" destId="{C0582C2C-A5B0-4428-BA7B-0AD9639B9EA6}" srcOrd="1" destOrd="0" presId="urn:microsoft.com/office/officeart/2005/8/layout/hierarchy1"/>
    <dgm:cxn modelId="{9EE56B87-A0D8-4430-BE43-9A6CBF85F22F}" type="presParOf" srcId="{C0582C2C-A5B0-4428-BA7B-0AD9639B9EA6}" destId="{64385532-43B8-4A0C-9F8B-C1E6DD6C31BA}" srcOrd="0" destOrd="0" presId="urn:microsoft.com/office/officeart/2005/8/layout/hierarchy1"/>
    <dgm:cxn modelId="{F7F06884-5638-4E8C-8EA3-5D6714D15C59}" type="presParOf" srcId="{64385532-43B8-4A0C-9F8B-C1E6DD6C31BA}" destId="{BFB77959-9BBD-44FA-8B72-F14547FD15A5}" srcOrd="0" destOrd="0" presId="urn:microsoft.com/office/officeart/2005/8/layout/hierarchy1"/>
    <dgm:cxn modelId="{8F31C59C-7630-45AB-A9B3-B8D9D56DC5A7}" type="presParOf" srcId="{64385532-43B8-4A0C-9F8B-C1E6DD6C31BA}" destId="{F26DCF17-5F58-46D0-B1F0-F3CBC93162DA}" srcOrd="1" destOrd="0" presId="urn:microsoft.com/office/officeart/2005/8/layout/hierarchy1"/>
    <dgm:cxn modelId="{B4338096-DA9C-44DE-9E79-A721B6793BA0}" type="presParOf" srcId="{C0582C2C-A5B0-4428-BA7B-0AD9639B9EA6}" destId="{3B984EB8-95C4-4357-AAE3-8024DBFFC1D0}" srcOrd="1" destOrd="0" presId="urn:microsoft.com/office/officeart/2005/8/layout/hierarchy1"/>
    <dgm:cxn modelId="{C8088F75-9AB6-4F9D-A6FD-A0CF6F52C29E}" type="presParOf" srcId="{8C807266-558D-4AFA-B53F-27C389A7F41B}" destId="{72979501-4AC3-4C5E-9019-6D4DC5F8DD2B}" srcOrd="2" destOrd="0" presId="urn:microsoft.com/office/officeart/2005/8/layout/hierarchy1"/>
    <dgm:cxn modelId="{6D3E04D4-5F64-4AB6-AB6B-9F097739A557}" type="presParOf" srcId="{8C807266-558D-4AFA-B53F-27C389A7F41B}" destId="{E09750A3-D847-4D29-845E-B4B4859A5CC7}" srcOrd="3" destOrd="0" presId="urn:microsoft.com/office/officeart/2005/8/layout/hierarchy1"/>
    <dgm:cxn modelId="{0763E0E8-D899-45B6-9204-2B5DEE3D27F2}" type="presParOf" srcId="{E09750A3-D847-4D29-845E-B4B4859A5CC7}" destId="{6364D2CB-73B6-4C40-A4DC-0228695340B5}" srcOrd="0" destOrd="0" presId="urn:microsoft.com/office/officeart/2005/8/layout/hierarchy1"/>
    <dgm:cxn modelId="{B329D571-5E7D-4FAA-B7E0-998EEB533F7B}" type="presParOf" srcId="{6364D2CB-73B6-4C40-A4DC-0228695340B5}" destId="{86519EAE-19E6-4EC1-A7EA-1C2EBC3030A0}" srcOrd="0" destOrd="0" presId="urn:microsoft.com/office/officeart/2005/8/layout/hierarchy1"/>
    <dgm:cxn modelId="{434A127D-3016-4451-AD90-ECEE7555FB4A}" type="presParOf" srcId="{6364D2CB-73B6-4C40-A4DC-0228695340B5}" destId="{A2991672-6D9C-4F25-844E-F155499C43DF}" srcOrd="1" destOrd="0" presId="urn:microsoft.com/office/officeart/2005/8/layout/hierarchy1"/>
    <dgm:cxn modelId="{B3442940-8ADD-44C2-9CCB-6ED87ABAEBD8}" type="presParOf" srcId="{E09750A3-D847-4D29-845E-B4B4859A5CC7}" destId="{CC261FEC-C1F8-4ADC-869B-71D567DB6F2B}" srcOrd="1" destOrd="0" presId="urn:microsoft.com/office/officeart/2005/8/layout/hierarchy1"/>
    <dgm:cxn modelId="{FAB60A90-F7A1-4256-B7D0-2538CAB15627}" type="presParOf" srcId="{243FEB1B-6626-4CA2-84CE-E8FECA2C092A}" destId="{0248D169-C426-4D08-B003-DF23CA91A9B4}" srcOrd="2" destOrd="0" presId="urn:microsoft.com/office/officeart/2005/8/layout/hierarchy1"/>
    <dgm:cxn modelId="{95AE3B2A-7251-407B-80EB-405A6748A740}" type="presParOf" srcId="{243FEB1B-6626-4CA2-84CE-E8FECA2C092A}" destId="{D0790FB3-F9C7-4691-926C-6E5373F50C12}" srcOrd="3" destOrd="0" presId="urn:microsoft.com/office/officeart/2005/8/layout/hierarchy1"/>
    <dgm:cxn modelId="{19CDD320-1B8B-431B-8FD9-F38F47125BE5}" type="presParOf" srcId="{D0790FB3-F9C7-4691-926C-6E5373F50C12}" destId="{1DDFBF99-D400-484E-A803-88F89C7C3A96}" srcOrd="0" destOrd="0" presId="urn:microsoft.com/office/officeart/2005/8/layout/hierarchy1"/>
    <dgm:cxn modelId="{3E8FBA5E-28DC-44E0-859B-EEDD275AEA44}" type="presParOf" srcId="{1DDFBF99-D400-484E-A803-88F89C7C3A96}" destId="{2684E8D4-2141-478E-87F1-0AAD7421C4FD}" srcOrd="0" destOrd="0" presId="urn:microsoft.com/office/officeart/2005/8/layout/hierarchy1"/>
    <dgm:cxn modelId="{F355D7F6-7DED-4138-A38F-056BA3D8700C}" type="presParOf" srcId="{1DDFBF99-D400-484E-A803-88F89C7C3A96}" destId="{F981D276-DE3F-45A2-9EB1-0085EC0DE420}" srcOrd="1" destOrd="0" presId="urn:microsoft.com/office/officeart/2005/8/layout/hierarchy1"/>
    <dgm:cxn modelId="{0178ECB6-11A9-45BB-ADD1-CDA66557FCC3}" type="presParOf" srcId="{D0790FB3-F9C7-4691-926C-6E5373F50C12}" destId="{05416AB4-D549-4E1B-B7E4-B8E7301A3AA1}" srcOrd="1" destOrd="0" presId="urn:microsoft.com/office/officeart/2005/8/layout/hierarchy1"/>
    <dgm:cxn modelId="{0A685E88-203A-456F-A49E-FBE540DF26C3}" type="presParOf" srcId="{05416AB4-D549-4E1B-B7E4-B8E7301A3AA1}" destId="{34BA55D6-6F61-4E40-985F-A6AC6F82BC9A}" srcOrd="0" destOrd="0" presId="urn:microsoft.com/office/officeart/2005/8/layout/hierarchy1"/>
    <dgm:cxn modelId="{FA7E4AAB-ABB0-4566-903F-7D78EA44D59E}" type="presParOf" srcId="{05416AB4-D549-4E1B-B7E4-B8E7301A3AA1}" destId="{DAFB63CC-1E26-4191-A387-266A829F6CF3}" srcOrd="1" destOrd="0" presId="urn:microsoft.com/office/officeart/2005/8/layout/hierarchy1"/>
    <dgm:cxn modelId="{7CE8767E-9C81-4A2B-AC33-8159A8212931}" type="presParOf" srcId="{DAFB63CC-1E26-4191-A387-266A829F6CF3}" destId="{52AB4B3D-3047-412B-9D16-2E35494151DF}" srcOrd="0" destOrd="0" presId="urn:microsoft.com/office/officeart/2005/8/layout/hierarchy1"/>
    <dgm:cxn modelId="{6C79FE84-0E27-455B-8E76-E4321D855260}" type="presParOf" srcId="{52AB4B3D-3047-412B-9D16-2E35494151DF}" destId="{9E1A2A3A-7B9F-4A29-84B5-4C43656C1BAA}" srcOrd="0" destOrd="0" presId="urn:microsoft.com/office/officeart/2005/8/layout/hierarchy1"/>
    <dgm:cxn modelId="{5CDC5124-685D-4054-916A-EC085A4E32A4}" type="presParOf" srcId="{52AB4B3D-3047-412B-9D16-2E35494151DF}" destId="{6F9B43E0-85F5-4F71-B1C9-7A25D45DF2C5}" srcOrd="1" destOrd="0" presId="urn:microsoft.com/office/officeart/2005/8/layout/hierarchy1"/>
    <dgm:cxn modelId="{87A84EA9-6B8E-428B-8502-E886197CE6E9}" type="presParOf" srcId="{DAFB63CC-1E26-4191-A387-266A829F6CF3}" destId="{E24DF249-DE6B-45B4-9631-59CC5631B649}" srcOrd="1" destOrd="0" presId="urn:microsoft.com/office/officeart/2005/8/layout/hierarchy1"/>
    <dgm:cxn modelId="{F97EB935-2A29-4443-B58D-723A95EBD3CD}" type="presParOf" srcId="{E24DF249-DE6B-45B4-9631-59CC5631B649}" destId="{60E6CA33-8C0B-401C-9267-FE8548B6CBF6}" srcOrd="0" destOrd="0" presId="urn:microsoft.com/office/officeart/2005/8/layout/hierarchy1"/>
    <dgm:cxn modelId="{DF3D034A-49E5-4C54-B326-DF8A51732365}" type="presParOf" srcId="{E24DF249-DE6B-45B4-9631-59CC5631B649}" destId="{BEBA32A0-CEBC-4155-83B4-C584497ECD90}" srcOrd="1" destOrd="0" presId="urn:microsoft.com/office/officeart/2005/8/layout/hierarchy1"/>
    <dgm:cxn modelId="{A0EA88BD-BF5E-4179-B5A1-783F57D85126}" type="presParOf" srcId="{BEBA32A0-CEBC-4155-83B4-C584497ECD90}" destId="{60161400-A27A-4FC1-BF15-0AF4CEE11641}" srcOrd="0" destOrd="0" presId="urn:microsoft.com/office/officeart/2005/8/layout/hierarchy1"/>
    <dgm:cxn modelId="{5F06F131-EB6F-4F78-A2A8-CF160119830E}" type="presParOf" srcId="{60161400-A27A-4FC1-BF15-0AF4CEE11641}" destId="{DE08EA1C-F152-496B-85D9-A6F14A0B6626}" srcOrd="0" destOrd="0" presId="urn:microsoft.com/office/officeart/2005/8/layout/hierarchy1"/>
    <dgm:cxn modelId="{7965330B-0D7A-4064-BB34-1B03F94388C4}" type="presParOf" srcId="{60161400-A27A-4FC1-BF15-0AF4CEE11641}" destId="{F9301B47-57EC-45AC-84E7-03A4639D19B9}" srcOrd="1" destOrd="0" presId="urn:microsoft.com/office/officeart/2005/8/layout/hierarchy1"/>
    <dgm:cxn modelId="{A954D2AD-F955-45EB-866A-51BB10EC3694}" type="presParOf" srcId="{BEBA32A0-CEBC-4155-83B4-C584497ECD90}" destId="{591E03DA-1BA3-4E9E-B684-A775744DCA6E}" srcOrd="1" destOrd="0" presId="urn:microsoft.com/office/officeart/2005/8/layout/hierarchy1"/>
    <dgm:cxn modelId="{2695570F-BBB4-49BB-94FC-DFA367973A6F}" type="presParOf" srcId="{05416AB4-D549-4E1B-B7E4-B8E7301A3AA1}" destId="{C5E46B9E-1112-4B58-915E-46ECAC314B6F}" srcOrd="2" destOrd="0" presId="urn:microsoft.com/office/officeart/2005/8/layout/hierarchy1"/>
    <dgm:cxn modelId="{ABDA1096-A91B-420E-AED7-81EDC4806BFD}" type="presParOf" srcId="{05416AB4-D549-4E1B-B7E4-B8E7301A3AA1}" destId="{9C7F009F-45AC-4CD5-8857-2975FB00C019}" srcOrd="3" destOrd="0" presId="urn:microsoft.com/office/officeart/2005/8/layout/hierarchy1"/>
    <dgm:cxn modelId="{70189F09-A015-4FB0-9541-8AB50A3C4425}" type="presParOf" srcId="{9C7F009F-45AC-4CD5-8857-2975FB00C019}" destId="{ECD57177-8305-4FE5-B484-14B85F661DB5}" srcOrd="0" destOrd="0" presId="urn:microsoft.com/office/officeart/2005/8/layout/hierarchy1"/>
    <dgm:cxn modelId="{EC60B222-D031-48C2-9088-2E32CA9C21DA}" type="presParOf" srcId="{ECD57177-8305-4FE5-B484-14B85F661DB5}" destId="{780CFF77-F20E-45DB-9B49-665869CB0904}" srcOrd="0" destOrd="0" presId="urn:microsoft.com/office/officeart/2005/8/layout/hierarchy1"/>
    <dgm:cxn modelId="{639BF3C8-EE38-4909-85EE-1617EC1C9564}" type="presParOf" srcId="{ECD57177-8305-4FE5-B484-14B85F661DB5}" destId="{6172F485-0DBE-4D1A-BBF6-4FA150380854}" srcOrd="1" destOrd="0" presId="urn:microsoft.com/office/officeart/2005/8/layout/hierarchy1"/>
    <dgm:cxn modelId="{985DDB24-20E9-459C-99C6-5C041C426C6D}" type="presParOf" srcId="{9C7F009F-45AC-4CD5-8857-2975FB00C019}" destId="{518CCD5C-777F-4DEB-93E4-59142FD32D96}" srcOrd="1" destOrd="0" presId="urn:microsoft.com/office/officeart/2005/8/layout/hierarchy1"/>
    <dgm:cxn modelId="{7A9473ED-ACB4-4A3A-A1FF-47678AFF10E1}" type="presParOf" srcId="{518CCD5C-777F-4DEB-93E4-59142FD32D96}" destId="{8F07FDF3-C50C-4A85-BF05-BE9DA7A862FC}" srcOrd="0" destOrd="0" presId="urn:microsoft.com/office/officeart/2005/8/layout/hierarchy1"/>
    <dgm:cxn modelId="{39A80A62-F4E3-4494-A68F-7E494E26C145}" type="presParOf" srcId="{518CCD5C-777F-4DEB-93E4-59142FD32D96}" destId="{8FB3022D-467B-4C03-BB20-E13112D10DF8}" srcOrd="1" destOrd="0" presId="urn:microsoft.com/office/officeart/2005/8/layout/hierarchy1"/>
    <dgm:cxn modelId="{EE5145AB-10FE-4E95-9DE0-1BCE78A05B3B}" type="presParOf" srcId="{8FB3022D-467B-4C03-BB20-E13112D10DF8}" destId="{EC5953BC-F2FB-4BBB-89BC-0D251DBC3C43}" srcOrd="0" destOrd="0" presId="urn:microsoft.com/office/officeart/2005/8/layout/hierarchy1"/>
    <dgm:cxn modelId="{D56BE9F7-1611-4765-BD0B-ABC78517D60E}" type="presParOf" srcId="{EC5953BC-F2FB-4BBB-89BC-0D251DBC3C43}" destId="{BBF0E8D7-7F27-4947-8C6C-1E04E8F7938A}" srcOrd="0" destOrd="0" presId="urn:microsoft.com/office/officeart/2005/8/layout/hierarchy1"/>
    <dgm:cxn modelId="{5AE9ADE6-87F9-4257-9A7F-AD939C4E879C}" type="presParOf" srcId="{EC5953BC-F2FB-4BBB-89BC-0D251DBC3C43}" destId="{4376FFB2-4E5D-420C-8E9C-0A8E1BC306E7}" srcOrd="1" destOrd="0" presId="urn:microsoft.com/office/officeart/2005/8/layout/hierarchy1"/>
    <dgm:cxn modelId="{7FBCB4D5-750F-4D3B-B9A4-E81D6160D2A4}" type="presParOf" srcId="{8FB3022D-467B-4C03-BB20-E13112D10DF8}" destId="{2DD88CE3-5C3E-4CDB-9554-19F0E8B9692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7FDF3-C50C-4A85-BF05-BE9DA7A862FC}">
      <dsp:nvSpPr>
        <dsp:cNvPr id="0" name=""/>
        <dsp:cNvSpPr/>
      </dsp:nvSpPr>
      <dsp:spPr>
        <a:xfrm>
          <a:off x="9550032" y="4016626"/>
          <a:ext cx="91440" cy="411333"/>
        </a:xfrm>
        <a:custGeom>
          <a:avLst/>
          <a:gdLst/>
          <a:ahLst/>
          <a:cxnLst/>
          <a:rect l="0" t="0" r="0" b="0"/>
          <a:pathLst>
            <a:path>
              <a:moveTo>
                <a:pt x="45720" y="0"/>
              </a:moveTo>
              <a:lnTo>
                <a:pt x="45720"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E46B9E-1112-4B58-915E-46ECAC314B6F}">
      <dsp:nvSpPr>
        <dsp:cNvPr id="0" name=""/>
        <dsp:cNvSpPr/>
      </dsp:nvSpPr>
      <dsp:spPr>
        <a:xfrm>
          <a:off x="8643901" y="2707196"/>
          <a:ext cx="951850" cy="411333"/>
        </a:xfrm>
        <a:custGeom>
          <a:avLst/>
          <a:gdLst/>
          <a:ahLst/>
          <a:cxnLst/>
          <a:rect l="0" t="0" r="0" b="0"/>
          <a:pathLst>
            <a:path>
              <a:moveTo>
                <a:pt x="0" y="0"/>
              </a:moveTo>
              <a:lnTo>
                <a:pt x="0" y="280311"/>
              </a:lnTo>
              <a:lnTo>
                <a:pt x="951850" y="280311"/>
              </a:lnTo>
              <a:lnTo>
                <a:pt x="951850"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6CA33-8C0B-401C-9267-FE8548B6CBF6}">
      <dsp:nvSpPr>
        <dsp:cNvPr id="0" name=""/>
        <dsp:cNvSpPr/>
      </dsp:nvSpPr>
      <dsp:spPr>
        <a:xfrm>
          <a:off x="7646331" y="4016626"/>
          <a:ext cx="91440" cy="411333"/>
        </a:xfrm>
        <a:custGeom>
          <a:avLst/>
          <a:gdLst/>
          <a:ahLst/>
          <a:cxnLst/>
          <a:rect l="0" t="0" r="0" b="0"/>
          <a:pathLst>
            <a:path>
              <a:moveTo>
                <a:pt x="45720" y="0"/>
              </a:moveTo>
              <a:lnTo>
                <a:pt x="45720"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BA55D6-6F61-4E40-985F-A6AC6F82BC9A}">
      <dsp:nvSpPr>
        <dsp:cNvPr id="0" name=""/>
        <dsp:cNvSpPr/>
      </dsp:nvSpPr>
      <dsp:spPr>
        <a:xfrm>
          <a:off x="7692051" y="2707196"/>
          <a:ext cx="951850" cy="411333"/>
        </a:xfrm>
        <a:custGeom>
          <a:avLst/>
          <a:gdLst/>
          <a:ahLst/>
          <a:cxnLst/>
          <a:rect l="0" t="0" r="0" b="0"/>
          <a:pathLst>
            <a:path>
              <a:moveTo>
                <a:pt x="951850" y="0"/>
              </a:moveTo>
              <a:lnTo>
                <a:pt x="951850" y="280311"/>
              </a:lnTo>
              <a:lnTo>
                <a:pt x="0" y="280311"/>
              </a:lnTo>
              <a:lnTo>
                <a:pt x="0"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48D169-C426-4D08-B003-DF23CA91A9B4}">
      <dsp:nvSpPr>
        <dsp:cNvPr id="0" name=""/>
        <dsp:cNvSpPr/>
      </dsp:nvSpPr>
      <dsp:spPr>
        <a:xfrm>
          <a:off x="5973160" y="1397765"/>
          <a:ext cx="2670741" cy="411333"/>
        </a:xfrm>
        <a:custGeom>
          <a:avLst/>
          <a:gdLst/>
          <a:ahLst/>
          <a:cxnLst/>
          <a:rect l="0" t="0" r="0" b="0"/>
          <a:pathLst>
            <a:path>
              <a:moveTo>
                <a:pt x="0" y="0"/>
              </a:moveTo>
              <a:lnTo>
                <a:pt x="0" y="280311"/>
              </a:lnTo>
              <a:lnTo>
                <a:pt x="2670741" y="280311"/>
              </a:lnTo>
              <a:lnTo>
                <a:pt x="2670741" y="4113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979501-4AC3-4C5E-9019-6D4DC5F8DD2B}">
      <dsp:nvSpPr>
        <dsp:cNvPr id="0" name=""/>
        <dsp:cNvSpPr/>
      </dsp:nvSpPr>
      <dsp:spPr>
        <a:xfrm>
          <a:off x="5031040" y="4016626"/>
          <a:ext cx="864310" cy="411333"/>
        </a:xfrm>
        <a:custGeom>
          <a:avLst/>
          <a:gdLst/>
          <a:ahLst/>
          <a:cxnLst/>
          <a:rect l="0" t="0" r="0" b="0"/>
          <a:pathLst>
            <a:path>
              <a:moveTo>
                <a:pt x="0" y="0"/>
              </a:moveTo>
              <a:lnTo>
                <a:pt x="0" y="280311"/>
              </a:lnTo>
              <a:lnTo>
                <a:pt x="864310" y="280311"/>
              </a:lnTo>
              <a:lnTo>
                <a:pt x="864310"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C5B930-25DA-49A7-82B3-200B192A7E06}">
      <dsp:nvSpPr>
        <dsp:cNvPr id="0" name=""/>
        <dsp:cNvSpPr/>
      </dsp:nvSpPr>
      <dsp:spPr>
        <a:xfrm>
          <a:off x="4166730" y="4016626"/>
          <a:ext cx="864310" cy="411333"/>
        </a:xfrm>
        <a:custGeom>
          <a:avLst/>
          <a:gdLst/>
          <a:ahLst/>
          <a:cxnLst/>
          <a:rect l="0" t="0" r="0" b="0"/>
          <a:pathLst>
            <a:path>
              <a:moveTo>
                <a:pt x="864310" y="0"/>
              </a:moveTo>
              <a:lnTo>
                <a:pt x="864310" y="280311"/>
              </a:lnTo>
              <a:lnTo>
                <a:pt x="0" y="280311"/>
              </a:lnTo>
              <a:lnTo>
                <a:pt x="0"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EE87F3-52DC-422A-A45E-477B55B8F9C8}">
      <dsp:nvSpPr>
        <dsp:cNvPr id="0" name=""/>
        <dsp:cNvSpPr/>
      </dsp:nvSpPr>
      <dsp:spPr>
        <a:xfrm>
          <a:off x="3302419" y="2707196"/>
          <a:ext cx="1728621" cy="411333"/>
        </a:xfrm>
        <a:custGeom>
          <a:avLst/>
          <a:gdLst/>
          <a:ahLst/>
          <a:cxnLst/>
          <a:rect l="0" t="0" r="0" b="0"/>
          <a:pathLst>
            <a:path>
              <a:moveTo>
                <a:pt x="0" y="0"/>
              </a:moveTo>
              <a:lnTo>
                <a:pt x="0" y="280311"/>
              </a:lnTo>
              <a:lnTo>
                <a:pt x="1728621" y="280311"/>
              </a:lnTo>
              <a:lnTo>
                <a:pt x="1728621"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C18E9A-1F25-4257-92A2-CFBF39A8E5FA}">
      <dsp:nvSpPr>
        <dsp:cNvPr id="0" name=""/>
        <dsp:cNvSpPr/>
      </dsp:nvSpPr>
      <dsp:spPr>
        <a:xfrm>
          <a:off x="1573798" y="4016626"/>
          <a:ext cx="864310" cy="411333"/>
        </a:xfrm>
        <a:custGeom>
          <a:avLst/>
          <a:gdLst/>
          <a:ahLst/>
          <a:cxnLst/>
          <a:rect l="0" t="0" r="0" b="0"/>
          <a:pathLst>
            <a:path>
              <a:moveTo>
                <a:pt x="0" y="0"/>
              </a:moveTo>
              <a:lnTo>
                <a:pt x="0" y="280311"/>
              </a:lnTo>
              <a:lnTo>
                <a:pt x="864310" y="280311"/>
              </a:lnTo>
              <a:lnTo>
                <a:pt x="864310"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72054-3857-4601-99DE-6923AF9577DD}">
      <dsp:nvSpPr>
        <dsp:cNvPr id="0" name=""/>
        <dsp:cNvSpPr/>
      </dsp:nvSpPr>
      <dsp:spPr>
        <a:xfrm>
          <a:off x="709487" y="4016626"/>
          <a:ext cx="864310" cy="411333"/>
        </a:xfrm>
        <a:custGeom>
          <a:avLst/>
          <a:gdLst/>
          <a:ahLst/>
          <a:cxnLst/>
          <a:rect l="0" t="0" r="0" b="0"/>
          <a:pathLst>
            <a:path>
              <a:moveTo>
                <a:pt x="864310" y="0"/>
              </a:moveTo>
              <a:lnTo>
                <a:pt x="864310" y="280311"/>
              </a:lnTo>
              <a:lnTo>
                <a:pt x="0" y="280311"/>
              </a:lnTo>
              <a:lnTo>
                <a:pt x="0"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B4EAFB-5689-4BAF-875E-1307E7BE5FCF}">
      <dsp:nvSpPr>
        <dsp:cNvPr id="0" name=""/>
        <dsp:cNvSpPr/>
      </dsp:nvSpPr>
      <dsp:spPr>
        <a:xfrm>
          <a:off x="1573798" y="2707196"/>
          <a:ext cx="1728621" cy="411333"/>
        </a:xfrm>
        <a:custGeom>
          <a:avLst/>
          <a:gdLst/>
          <a:ahLst/>
          <a:cxnLst/>
          <a:rect l="0" t="0" r="0" b="0"/>
          <a:pathLst>
            <a:path>
              <a:moveTo>
                <a:pt x="1728621" y="0"/>
              </a:moveTo>
              <a:lnTo>
                <a:pt x="1728621" y="280311"/>
              </a:lnTo>
              <a:lnTo>
                <a:pt x="0" y="280311"/>
              </a:lnTo>
              <a:lnTo>
                <a:pt x="0" y="4113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9A96F0-E1D3-4E1A-9CFE-0B3E076B3A6E}">
      <dsp:nvSpPr>
        <dsp:cNvPr id="0" name=""/>
        <dsp:cNvSpPr/>
      </dsp:nvSpPr>
      <dsp:spPr>
        <a:xfrm>
          <a:off x="3302419" y="1397765"/>
          <a:ext cx="2670741" cy="411333"/>
        </a:xfrm>
        <a:custGeom>
          <a:avLst/>
          <a:gdLst/>
          <a:ahLst/>
          <a:cxnLst/>
          <a:rect l="0" t="0" r="0" b="0"/>
          <a:pathLst>
            <a:path>
              <a:moveTo>
                <a:pt x="2670741" y="0"/>
              </a:moveTo>
              <a:lnTo>
                <a:pt x="2670741" y="280311"/>
              </a:lnTo>
              <a:lnTo>
                <a:pt x="0" y="280311"/>
              </a:lnTo>
              <a:lnTo>
                <a:pt x="0" y="4113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69280F-B291-4118-B472-5D27983318A8}">
      <dsp:nvSpPr>
        <dsp:cNvPr id="0" name=""/>
        <dsp:cNvSpPr/>
      </dsp:nvSpPr>
      <dsp:spPr>
        <a:xfrm>
          <a:off x="5265997" y="499668"/>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884385-3B57-4E14-AC89-43356F99D51D}">
      <dsp:nvSpPr>
        <dsp:cNvPr id="0" name=""/>
        <dsp:cNvSpPr/>
      </dsp:nvSpPr>
      <dsp:spPr>
        <a:xfrm>
          <a:off x="5423144" y="648958"/>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Memory</a:t>
          </a:r>
          <a:endParaRPr lang="en-US" sz="1600" kern="1200" dirty="0">
            <a:latin typeface="Times New Roman" panose="02020603050405020304" pitchFamily="18" charset="0"/>
            <a:cs typeface="Times New Roman" panose="02020603050405020304" pitchFamily="18" charset="0"/>
          </a:endParaRPr>
        </a:p>
      </dsp:txBody>
      <dsp:txXfrm>
        <a:off x="5449448" y="675262"/>
        <a:ext cx="1361718" cy="845489"/>
      </dsp:txXfrm>
    </dsp:sp>
    <dsp:sp modelId="{DA47D1A8-DD47-4A4C-94DF-793512CE3BF3}">
      <dsp:nvSpPr>
        <dsp:cNvPr id="0" name=""/>
        <dsp:cNvSpPr/>
      </dsp:nvSpPr>
      <dsp:spPr>
        <a:xfrm>
          <a:off x="2595256" y="1809098"/>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86781-9294-4026-9578-1F40E4A4C3A6}">
      <dsp:nvSpPr>
        <dsp:cNvPr id="0" name=""/>
        <dsp:cNvSpPr/>
      </dsp:nvSpPr>
      <dsp:spPr>
        <a:xfrm>
          <a:off x="2752403" y="1958388"/>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Primary</a:t>
          </a:r>
          <a:endParaRPr lang="en-US" sz="1600" kern="1200" dirty="0">
            <a:latin typeface="Times New Roman" panose="02020603050405020304" pitchFamily="18" charset="0"/>
            <a:cs typeface="Times New Roman" panose="02020603050405020304" pitchFamily="18" charset="0"/>
          </a:endParaRPr>
        </a:p>
      </dsp:txBody>
      <dsp:txXfrm>
        <a:off x="2778707" y="1984692"/>
        <a:ext cx="1361718" cy="845489"/>
      </dsp:txXfrm>
    </dsp:sp>
    <dsp:sp modelId="{84C377AE-33D9-4DA5-A27B-9E4E79E7A919}">
      <dsp:nvSpPr>
        <dsp:cNvPr id="0" name=""/>
        <dsp:cNvSpPr/>
      </dsp:nvSpPr>
      <dsp:spPr>
        <a:xfrm>
          <a:off x="866634" y="3118529"/>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B06C02-94D2-49A2-B184-5C5327DCC380}">
      <dsp:nvSpPr>
        <dsp:cNvPr id="0" name=""/>
        <dsp:cNvSpPr/>
      </dsp:nvSpPr>
      <dsp:spPr>
        <a:xfrm>
          <a:off x="1023782" y="3267819"/>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R/W</a:t>
          </a:r>
          <a:endParaRPr lang="en-US" sz="1600" kern="1200" dirty="0">
            <a:latin typeface="Times New Roman" panose="02020603050405020304" pitchFamily="18" charset="0"/>
            <a:cs typeface="Times New Roman" panose="02020603050405020304" pitchFamily="18" charset="0"/>
          </a:endParaRPr>
        </a:p>
      </dsp:txBody>
      <dsp:txXfrm>
        <a:off x="1050086" y="3294123"/>
        <a:ext cx="1361718" cy="845489"/>
      </dsp:txXfrm>
    </dsp:sp>
    <dsp:sp modelId="{4E3D28F7-0226-4AE3-9985-29B6E5105AFF}">
      <dsp:nvSpPr>
        <dsp:cNvPr id="0" name=""/>
        <dsp:cNvSpPr/>
      </dsp:nvSpPr>
      <dsp:spPr>
        <a:xfrm>
          <a:off x="2324" y="4427960"/>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FB1C2-C992-475B-84A8-445C46FB299D}">
      <dsp:nvSpPr>
        <dsp:cNvPr id="0" name=""/>
        <dsp:cNvSpPr/>
      </dsp:nvSpPr>
      <dsp:spPr>
        <a:xfrm>
          <a:off x="159471" y="4577250"/>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Dynamic RAM</a:t>
          </a:r>
          <a:endParaRPr lang="en-US" sz="1600" kern="1200" dirty="0">
            <a:latin typeface="Times New Roman" panose="02020603050405020304" pitchFamily="18" charset="0"/>
            <a:cs typeface="Times New Roman" panose="02020603050405020304" pitchFamily="18" charset="0"/>
          </a:endParaRPr>
        </a:p>
      </dsp:txBody>
      <dsp:txXfrm>
        <a:off x="185775" y="4603554"/>
        <a:ext cx="1361718" cy="845489"/>
      </dsp:txXfrm>
    </dsp:sp>
    <dsp:sp modelId="{72C2CFD0-8872-4E48-BA0F-4D8538BCCAC9}">
      <dsp:nvSpPr>
        <dsp:cNvPr id="0" name=""/>
        <dsp:cNvSpPr/>
      </dsp:nvSpPr>
      <dsp:spPr>
        <a:xfrm>
          <a:off x="1730945" y="4427960"/>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162492-7B20-442D-AE7D-949ADCF3774B}">
      <dsp:nvSpPr>
        <dsp:cNvPr id="0" name=""/>
        <dsp:cNvSpPr/>
      </dsp:nvSpPr>
      <dsp:spPr>
        <a:xfrm>
          <a:off x="1888092" y="4577250"/>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Static RAM</a:t>
          </a:r>
          <a:endParaRPr lang="en-US" sz="1600" kern="1200" dirty="0">
            <a:latin typeface="Times New Roman" panose="02020603050405020304" pitchFamily="18" charset="0"/>
            <a:cs typeface="Times New Roman" panose="02020603050405020304" pitchFamily="18" charset="0"/>
          </a:endParaRPr>
        </a:p>
      </dsp:txBody>
      <dsp:txXfrm>
        <a:off x="1914396" y="4603554"/>
        <a:ext cx="1361718" cy="845489"/>
      </dsp:txXfrm>
    </dsp:sp>
    <dsp:sp modelId="{EE8A1BB1-7EC0-4497-A11A-6DB344DFDAEE}">
      <dsp:nvSpPr>
        <dsp:cNvPr id="0" name=""/>
        <dsp:cNvSpPr/>
      </dsp:nvSpPr>
      <dsp:spPr>
        <a:xfrm>
          <a:off x="4323877" y="3118529"/>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A37F3-3ECC-4178-B3D9-E0382E2A340D}">
      <dsp:nvSpPr>
        <dsp:cNvPr id="0" name=""/>
        <dsp:cNvSpPr/>
      </dsp:nvSpPr>
      <dsp:spPr>
        <a:xfrm>
          <a:off x="4481024" y="3267819"/>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Read only</a:t>
          </a:r>
          <a:endParaRPr lang="en-US" sz="1600" kern="1200" dirty="0">
            <a:latin typeface="Times New Roman" panose="02020603050405020304" pitchFamily="18" charset="0"/>
            <a:cs typeface="Times New Roman" panose="02020603050405020304" pitchFamily="18" charset="0"/>
          </a:endParaRPr>
        </a:p>
      </dsp:txBody>
      <dsp:txXfrm>
        <a:off x="4507328" y="3294123"/>
        <a:ext cx="1361718" cy="845489"/>
      </dsp:txXfrm>
    </dsp:sp>
    <dsp:sp modelId="{BFB77959-9BBD-44FA-8B72-F14547FD15A5}">
      <dsp:nvSpPr>
        <dsp:cNvPr id="0" name=""/>
        <dsp:cNvSpPr/>
      </dsp:nvSpPr>
      <dsp:spPr>
        <a:xfrm>
          <a:off x="3459566" y="4427960"/>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DCF17-5F58-46D0-B1F0-F3CBC93162DA}">
      <dsp:nvSpPr>
        <dsp:cNvPr id="0" name=""/>
        <dsp:cNvSpPr/>
      </dsp:nvSpPr>
      <dsp:spPr>
        <a:xfrm>
          <a:off x="3616714" y="4577250"/>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EPROM</a:t>
          </a:r>
        </a:p>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EEPROM</a:t>
          </a:r>
        </a:p>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FLASH</a:t>
          </a:r>
          <a:endParaRPr lang="en-US" sz="1600" kern="1200" dirty="0">
            <a:latin typeface="Times New Roman" panose="02020603050405020304" pitchFamily="18" charset="0"/>
            <a:cs typeface="Times New Roman" panose="02020603050405020304" pitchFamily="18" charset="0"/>
          </a:endParaRPr>
        </a:p>
      </dsp:txBody>
      <dsp:txXfrm>
        <a:off x="3643018" y="4603554"/>
        <a:ext cx="1361718" cy="845489"/>
      </dsp:txXfrm>
    </dsp:sp>
    <dsp:sp modelId="{86519EAE-19E6-4EC1-A7EA-1C2EBC3030A0}">
      <dsp:nvSpPr>
        <dsp:cNvPr id="0" name=""/>
        <dsp:cNvSpPr/>
      </dsp:nvSpPr>
      <dsp:spPr>
        <a:xfrm>
          <a:off x="5188188" y="4427960"/>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991672-6D9C-4F25-844E-F155499C43DF}">
      <dsp:nvSpPr>
        <dsp:cNvPr id="0" name=""/>
        <dsp:cNvSpPr/>
      </dsp:nvSpPr>
      <dsp:spPr>
        <a:xfrm>
          <a:off x="5345335" y="4577250"/>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Masked ROM</a:t>
          </a:r>
        </a:p>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PROM</a:t>
          </a:r>
          <a:endParaRPr lang="en-US" sz="1600" kern="1200" dirty="0">
            <a:latin typeface="Times New Roman" panose="02020603050405020304" pitchFamily="18" charset="0"/>
            <a:cs typeface="Times New Roman" panose="02020603050405020304" pitchFamily="18" charset="0"/>
          </a:endParaRPr>
        </a:p>
      </dsp:txBody>
      <dsp:txXfrm>
        <a:off x="5371639" y="4603554"/>
        <a:ext cx="1361718" cy="845489"/>
      </dsp:txXfrm>
    </dsp:sp>
    <dsp:sp modelId="{2684E8D4-2141-478E-87F1-0AAD7421C4FD}">
      <dsp:nvSpPr>
        <dsp:cNvPr id="0" name=""/>
        <dsp:cNvSpPr/>
      </dsp:nvSpPr>
      <dsp:spPr>
        <a:xfrm>
          <a:off x="7936738" y="1809098"/>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1D276-DE3F-45A2-9EB1-0085EC0DE420}">
      <dsp:nvSpPr>
        <dsp:cNvPr id="0" name=""/>
        <dsp:cNvSpPr/>
      </dsp:nvSpPr>
      <dsp:spPr>
        <a:xfrm>
          <a:off x="8093885" y="1958388"/>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Secondary</a:t>
          </a:r>
          <a:endParaRPr lang="en-US" sz="1600" kern="1200" dirty="0">
            <a:latin typeface="Times New Roman" panose="02020603050405020304" pitchFamily="18" charset="0"/>
            <a:cs typeface="Times New Roman" panose="02020603050405020304" pitchFamily="18" charset="0"/>
          </a:endParaRPr>
        </a:p>
      </dsp:txBody>
      <dsp:txXfrm>
        <a:off x="8120189" y="1984692"/>
        <a:ext cx="1361718" cy="845489"/>
      </dsp:txXfrm>
    </dsp:sp>
    <dsp:sp modelId="{9E1A2A3A-7B9F-4A29-84B5-4C43656C1BAA}">
      <dsp:nvSpPr>
        <dsp:cNvPr id="0" name=""/>
        <dsp:cNvSpPr/>
      </dsp:nvSpPr>
      <dsp:spPr>
        <a:xfrm>
          <a:off x="6984888" y="3118529"/>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B43E0-85F5-4F71-B1C9-7A25D45DF2C5}">
      <dsp:nvSpPr>
        <dsp:cNvPr id="0" name=""/>
        <dsp:cNvSpPr/>
      </dsp:nvSpPr>
      <dsp:spPr>
        <a:xfrm>
          <a:off x="7142035" y="3267819"/>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Semi random access</a:t>
          </a:r>
          <a:endParaRPr lang="en-US" sz="1600" kern="1200" dirty="0">
            <a:latin typeface="Times New Roman" panose="02020603050405020304" pitchFamily="18" charset="0"/>
            <a:cs typeface="Times New Roman" panose="02020603050405020304" pitchFamily="18" charset="0"/>
          </a:endParaRPr>
        </a:p>
      </dsp:txBody>
      <dsp:txXfrm>
        <a:off x="7168339" y="3294123"/>
        <a:ext cx="1361718" cy="845489"/>
      </dsp:txXfrm>
    </dsp:sp>
    <dsp:sp modelId="{DE08EA1C-F152-496B-85D9-A6F14A0B6626}">
      <dsp:nvSpPr>
        <dsp:cNvPr id="0" name=""/>
        <dsp:cNvSpPr/>
      </dsp:nvSpPr>
      <dsp:spPr>
        <a:xfrm>
          <a:off x="6916809" y="4427960"/>
          <a:ext cx="1550483" cy="1444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301B47-57EC-45AC-84E7-03A4639D19B9}">
      <dsp:nvSpPr>
        <dsp:cNvPr id="0" name=""/>
        <dsp:cNvSpPr/>
      </dsp:nvSpPr>
      <dsp:spPr>
        <a:xfrm>
          <a:off x="7073956" y="4577250"/>
          <a:ext cx="1550483" cy="14449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Disks</a:t>
          </a:r>
        </a:p>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Floppy</a:t>
          </a:r>
        </a:p>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HDD</a:t>
          </a:r>
        </a:p>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CDROM</a:t>
          </a:r>
        </a:p>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DVD</a:t>
          </a:r>
          <a:endParaRPr lang="en-US" sz="1600" kern="1200" dirty="0">
            <a:latin typeface="Times New Roman" panose="02020603050405020304" pitchFamily="18" charset="0"/>
            <a:cs typeface="Times New Roman" panose="02020603050405020304" pitchFamily="18" charset="0"/>
          </a:endParaRPr>
        </a:p>
      </dsp:txBody>
      <dsp:txXfrm>
        <a:off x="7116276" y="4619570"/>
        <a:ext cx="1465843" cy="1360263"/>
      </dsp:txXfrm>
    </dsp:sp>
    <dsp:sp modelId="{780CFF77-F20E-45DB-9B49-665869CB0904}">
      <dsp:nvSpPr>
        <dsp:cNvPr id="0" name=""/>
        <dsp:cNvSpPr/>
      </dsp:nvSpPr>
      <dsp:spPr>
        <a:xfrm>
          <a:off x="8888588" y="3118529"/>
          <a:ext cx="1414326" cy="898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2F485-0DBE-4D1A-BBF6-4FA150380854}">
      <dsp:nvSpPr>
        <dsp:cNvPr id="0" name=""/>
        <dsp:cNvSpPr/>
      </dsp:nvSpPr>
      <dsp:spPr>
        <a:xfrm>
          <a:off x="9045736" y="3267819"/>
          <a:ext cx="1414326" cy="898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Serial access</a:t>
          </a:r>
          <a:endParaRPr lang="en-US" sz="1600" kern="1200" dirty="0">
            <a:latin typeface="Times New Roman" panose="02020603050405020304" pitchFamily="18" charset="0"/>
            <a:cs typeface="Times New Roman" panose="02020603050405020304" pitchFamily="18" charset="0"/>
          </a:endParaRPr>
        </a:p>
      </dsp:txBody>
      <dsp:txXfrm>
        <a:off x="9072040" y="3294123"/>
        <a:ext cx="1361718" cy="845489"/>
      </dsp:txXfrm>
    </dsp:sp>
    <dsp:sp modelId="{BBF0E8D7-7F27-4947-8C6C-1E04E8F7938A}">
      <dsp:nvSpPr>
        <dsp:cNvPr id="0" name=""/>
        <dsp:cNvSpPr/>
      </dsp:nvSpPr>
      <dsp:spPr>
        <a:xfrm>
          <a:off x="8781588" y="4427960"/>
          <a:ext cx="1628328" cy="920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6FFB2-4E5D-420C-8E9C-0A8E1BC306E7}">
      <dsp:nvSpPr>
        <dsp:cNvPr id="0" name=""/>
        <dsp:cNvSpPr/>
      </dsp:nvSpPr>
      <dsp:spPr>
        <a:xfrm>
          <a:off x="8938735" y="4577250"/>
          <a:ext cx="1628328" cy="920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Magnetic Tape </a:t>
          </a:r>
        </a:p>
        <a:p>
          <a:pPr lvl="0" algn="ctr" defTabSz="711200">
            <a:lnSpc>
              <a:spcPct val="90000"/>
            </a:lnSpc>
            <a:spcBef>
              <a:spcPct val="0"/>
            </a:spcBef>
            <a:spcAft>
              <a:spcPct val="35000"/>
            </a:spcAft>
          </a:pPr>
          <a:r>
            <a:rPr lang="en-US" sz="1600" kern="1200" dirty="0" err="1" smtClean="0">
              <a:latin typeface="Times New Roman" panose="02020603050405020304" pitchFamily="18" charset="0"/>
              <a:cs typeface="Times New Roman" panose="02020603050405020304" pitchFamily="18" charset="0"/>
            </a:rPr>
            <a:t>CCd</a:t>
          </a:r>
          <a:r>
            <a:rPr lang="en-US" sz="1600" kern="1200" dirty="0" smtClean="0">
              <a:latin typeface="Times New Roman" panose="02020603050405020304" pitchFamily="18" charset="0"/>
              <a:cs typeface="Times New Roman" panose="02020603050405020304" pitchFamily="18" charset="0"/>
            </a:rPr>
            <a:t>(Charged Coupled Device)</a:t>
          </a:r>
        </a:p>
      </dsp:txBody>
      <dsp:txXfrm>
        <a:off x="8965704" y="4604219"/>
        <a:ext cx="1574390" cy="8668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8D7915-CCA1-4427-B3E6-905521F8FE13}"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218302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D7915-CCA1-4427-B3E6-905521F8FE13}"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321990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D7915-CCA1-4427-B3E6-905521F8FE13}"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110595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D7915-CCA1-4427-B3E6-905521F8FE13}"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72669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D7915-CCA1-4427-B3E6-905521F8FE13}"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314281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8D7915-CCA1-4427-B3E6-905521F8FE13}"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63872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8D7915-CCA1-4427-B3E6-905521F8FE13}" type="datetimeFigureOut">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316027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8D7915-CCA1-4427-B3E6-905521F8FE13}"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56168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D7915-CCA1-4427-B3E6-905521F8FE13}" type="datetimeFigureOut">
              <a:rPr lang="en-US" smtClean="0"/>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286108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D7915-CCA1-4427-B3E6-905521F8FE13}"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145171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D7915-CCA1-4427-B3E6-905521F8FE13}"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F1924-DF9A-47A7-B104-59AE8BB8F43A}" type="slidenum">
              <a:rPr lang="en-US" smtClean="0"/>
              <a:t>‹#›</a:t>
            </a:fld>
            <a:endParaRPr lang="en-US"/>
          </a:p>
        </p:txBody>
      </p:sp>
    </p:spTree>
    <p:extLst>
      <p:ext uri="{BB962C8B-B14F-4D97-AF65-F5344CB8AC3E}">
        <p14:creationId xmlns:p14="http://schemas.microsoft.com/office/powerpoint/2010/main" val="4252136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D7915-CCA1-4427-B3E6-905521F8FE13}" type="datetimeFigureOut">
              <a:rPr lang="en-US" smtClean="0"/>
              <a:t>7/17/2018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F1924-DF9A-47A7-B104-59AE8BB8F43A}" type="slidenum">
              <a:rPr lang="en-US" smtClean="0"/>
              <a:t>‹#›</a:t>
            </a:fld>
            <a:endParaRPr lang="en-US"/>
          </a:p>
        </p:txBody>
      </p:sp>
    </p:spTree>
    <p:extLst>
      <p:ext uri="{BB962C8B-B14F-4D97-AF65-F5344CB8AC3E}">
        <p14:creationId xmlns:p14="http://schemas.microsoft.com/office/powerpoint/2010/main" val="3980000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echterms.com/definition/cpu" TargetMode="External"/><Relationship Id="rId2" Type="http://schemas.openxmlformats.org/officeDocument/2006/relationships/hyperlink" Target="https://techterms.com/definition/ra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959" y="1692309"/>
            <a:ext cx="8329685" cy="2647664"/>
          </a:xfrm>
        </p:spPr>
        <p:txBody>
          <a:bodyPr>
            <a:normAutofit fontScale="90000"/>
          </a:bodyPr>
          <a:lstStyle/>
          <a:p>
            <a:r>
              <a:rPr lang="en-US" sz="6600" dirty="0">
                <a:latin typeface="Times New Roman" pitchFamily="18" charset="0"/>
                <a:cs typeface="Times New Roman" pitchFamily="18" charset="0"/>
              </a:rPr>
              <a:t>Unit </a:t>
            </a:r>
            <a:r>
              <a:rPr lang="en-US" sz="6600" dirty="0" smtClean="0">
                <a:latin typeface="Times New Roman" pitchFamily="18" charset="0"/>
                <a:cs typeface="Times New Roman" pitchFamily="18" charset="0"/>
              </a:rPr>
              <a:t>6</a:t>
            </a:r>
            <a:br>
              <a:rPr lang="en-US" sz="6600" dirty="0" smtClean="0">
                <a:latin typeface="Times New Roman" pitchFamily="18" charset="0"/>
                <a:cs typeface="Times New Roman" pitchFamily="18" charset="0"/>
              </a:rPr>
            </a:br>
            <a:r>
              <a:rPr lang="en-US" sz="6600" dirty="0" smtClean="0">
                <a:latin typeface="Times New Roman" pitchFamily="18" charset="0"/>
                <a:cs typeface="Times New Roman" pitchFamily="18" charset="0"/>
              </a:rPr>
              <a:t/>
            </a:r>
            <a:br>
              <a:rPr lang="en-US" sz="6600" dirty="0" smtClean="0">
                <a:latin typeface="Times New Roman" pitchFamily="18" charset="0"/>
                <a:cs typeface="Times New Roman" pitchFamily="18" charset="0"/>
              </a:rPr>
            </a:br>
            <a:r>
              <a:rPr lang="en-US" sz="6600" dirty="0" smtClean="0">
                <a:latin typeface="Times New Roman" pitchFamily="18" charset="0"/>
                <a:cs typeface="Times New Roman" pitchFamily="18" charset="0"/>
              </a:rPr>
              <a:t>Basic </a:t>
            </a:r>
            <a:r>
              <a:rPr lang="en-US" sz="6600" dirty="0">
                <a:latin typeface="Times New Roman" pitchFamily="18" charset="0"/>
                <a:cs typeface="Times New Roman" pitchFamily="18" charset="0"/>
              </a:rPr>
              <a:t>I/O, Memory R/W and Interrupt Operations</a:t>
            </a:r>
          </a:p>
        </p:txBody>
      </p:sp>
    </p:spTree>
    <p:extLst>
      <p:ext uri="{BB962C8B-B14F-4D97-AF65-F5344CB8AC3E}">
        <p14:creationId xmlns:p14="http://schemas.microsoft.com/office/powerpoint/2010/main" val="2191568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5" y="341195"/>
            <a:ext cx="11094493" cy="1349494"/>
          </a:xfrm>
        </p:spPr>
        <p:txBody>
          <a:bodyPr/>
          <a:lstStyle/>
          <a:p>
            <a:r>
              <a:rPr lang="en-US" b="1" dirty="0" smtClean="0">
                <a:latin typeface="Times New Roman" pitchFamily="18" charset="0"/>
                <a:cs typeface="Times New Roman" pitchFamily="18" charset="0"/>
              </a:rPr>
              <a:t>Performance of memory: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41193" y="1323834"/>
            <a:ext cx="11300348" cy="4853130"/>
          </a:xfrm>
        </p:spPr>
        <p:txBody>
          <a:bodyPr>
            <a:normAutofit/>
          </a:bodyPr>
          <a:lstStyle/>
          <a:p>
            <a:pPr marL="0" indent="0" algn="just">
              <a:buNone/>
            </a:pPr>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Access time (ta):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Read access time: It is the average time required to read the unit of information from memory. </a:t>
            </a:r>
          </a:p>
          <a:p>
            <a:pPr algn="just"/>
            <a:r>
              <a:rPr lang="en-US" dirty="0">
                <a:latin typeface="Times New Roman" pitchFamily="18" charset="0"/>
                <a:cs typeface="Times New Roman" pitchFamily="18" charset="0"/>
              </a:rPr>
              <a:t>Write access time: It is the average time required to write the unit of information on memory. </a:t>
            </a:r>
          </a:p>
          <a:p>
            <a:pPr algn="just"/>
            <a:r>
              <a:rPr lang="en-US" dirty="0">
                <a:latin typeface="Times New Roman" pitchFamily="18" charset="0"/>
                <a:cs typeface="Times New Roman" pitchFamily="18" charset="0"/>
              </a:rPr>
              <a:t>Access rate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1/ta </a:t>
            </a:r>
            <a:endParaRPr lang="en-US" dirty="0">
              <a:latin typeface="Times New Roman" pitchFamily="18" charset="0"/>
              <a:cs typeface="Times New Roman" pitchFamily="18" charset="0"/>
            </a:endParaRPr>
          </a:p>
          <a:p>
            <a:pPr marL="0" indent="0" algn="just">
              <a:buNone/>
            </a:pPr>
            <a:endParaRPr lang="en-US"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2</a:t>
            </a:r>
            <a:r>
              <a:rPr lang="en-US" b="1" dirty="0">
                <a:latin typeface="Times New Roman" pitchFamily="18" charset="0"/>
                <a:cs typeface="Times New Roman" pitchFamily="18" charset="0"/>
              </a:rPr>
              <a:t>. Cycle time (</a:t>
            </a:r>
            <a:r>
              <a:rPr lang="en-US" b="1" dirty="0" err="1">
                <a:latin typeface="Times New Roman" pitchFamily="18" charset="0"/>
                <a:cs typeface="Times New Roman" pitchFamily="18" charset="0"/>
              </a:rPr>
              <a:t>tc</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is the average time that lapses between two successive read operation . </a:t>
            </a:r>
          </a:p>
          <a:p>
            <a:pPr algn="just"/>
            <a:r>
              <a:rPr lang="en-US" dirty="0">
                <a:latin typeface="Times New Roman" pitchFamily="18" charset="0"/>
                <a:cs typeface="Times New Roman" pitchFamily="18" charset="0"/>
              </a:rPr>
              <a:t>Cycle rate (</a:t>
            </a:r>
            <a:r>
              <a:rPr lang="en-US" dirty="0" err="1">
                <a:latin typeface="Times New Roman" pitchFamily="18" charset="0"/>
                <a:cs typeface="Times New Roman" pitchFamily="18" charset="0"/>
              </a:rPr>
              <a:t>rc</a:t>
            </a:r>
            <a:r>
              <a:rPr lang="en-US" dirty="0">
                <a:latin typeface="Times New Roman" pitchFamily="18" charset="0"/>
                <a:cs typeface="Times New Roman" pitchFamily="18" charset="0"/>
              </a:rPr>
              <a:t>)= bandwidth = 1/</a:t>
            </a:r>
            <a:r>
              <a:rPr lang="en-US" dirty="0" err="1">
                <a:latin typeface="Times New Roman" pitchFamily="18" charset="0"/>
                <a:cs typeface="Times New Roman" pitchFamily="18" charset="0"/>
              </a:rPr>
              <a:t>tc</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3902710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084" y="382137"/>
            <a:ext cx="11135436" cy="1281255"/>
          </a:xfrm>
        </p:spPr>
        <p:txBody>
          <a:bodyPr/>
          <a:lstStyle/>
          <a:p>
            <a:r>
              <a:rPr lang="en-US" b="1" dirty="0" smtClean="0">
                <a:latin typeface="Times New Roman" pitchFamily="18" charset="0"/>
                <a:cs typeface="Times New Roman" pitchFamily="18" charset="0"/>
              </a:rPr>
              <a:t>Access modes of memory: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36733" y="1520694"/>
            <a:ext cx="11135436" cy="4205891"/>
          </a:xfrm>
        </p:spPr>
        <p:txBody>
          <a:bodyPr/>
          <a:lstStyle/>
          <a:p>
            <a:pPr marL="0" indent="0">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Random access: In random access mode, the ta is independent of the location from which the data is </a:t>
            </a:r>
            <a:r>
              <a:rPr lang="en-US" dirty="0" smtClean="0">
                <a:latin typeface="Times New Roman" pitchFamily="18" charset="0"/>
                <a:cs typeface="Times New Roman" pitchFamily="18" charset="0"/>
              </a:rPr>
              <a:t>accessed. </a:t>
            </a: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Sequential access: In that mode, the ta is dependent of the location form which the data is </a:t>
            </a:r>
            <a:r>
              <a:rPr lang="en-US" dirty="0" smtClean="0">
                <a:latin typeface="Times New Roman" pitchFamily="18" charset="0"/>
                <a:cs typeface="Times New Roman" pitchFamily="18" charset="0"/>
              </a:rPr>
              <a:t>accessed. </a:t>
            </a: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Semi random-access: the semi random access combines these two. F</a:t>
            </a:r>
            <a:r>
              <a:rPr lang="en-US" dirty="0" smtClean="0">
                <a:latin typeface="Times New Roman" pitchFamily="18" charset="0"/>
                <a:cs typeface="Times New Roman" pitchFamily="18" charset="0"/>
              </a:rPr>
              <a:t>or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In magnetic disk, any track can be accessed at random. But the access within the truck must be in serial fashion. </a:t>
            </a:r>
          </a:p>
        </p:txBody>
      </p:sp>
    </p:spTree>
    <p:extLst>
      <p:ext uri="{BB962C8B-B14F-4D97-AF65-F5344CB8AC3E}">
        <p14:creationId xmlns:p14="http://schemas.microsoft.com/office/powerpoint/2010/main" val="3174248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cademic.udayton.edu/saverioperugini/courses/cps346/lecture_notes/images/osidpfig1.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530" y="228521"/>
            <a:ext cx="5944974" cy="65202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05601" y="1646240"/>
            <a:ext cx="3298209" cy="1938992"/>
          </a:xfrm>
          <a:prstGeom prst="rect">
            <a:avLst/>
          </a:prstGeom>
        </p:spPr>
        <p:txBody>
          <a:bodyPr wrap="square">
            <a:spAutoFit/>
          </a:bodyPr>
          <a:lstStyle/>
          <a:p>
            <a:r>
              <a:rPr lang="en-US" sz="2400" dirty="0" smtClean="0">
                <a:latin typeface="Times New Roman" pitchFamily="18" charset="0"/>
                <a:cs typeface="Times New Roman" pitchFamily="18" charset="0"/>
              </a:rPr>
              <a:t>Speed</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Memory size</a:t>
            </a:r>
          </a:p>
          <a:p>
            <a:r>
              <a:rPr lang="en-US" sz="2400" dirty="0" smtClean="0">
                <a:latin typeface="Times New Roman" pitchFamily="18" charset="0"/>
                <a:cs typeface="Times New Roman" pitchFamily="18" charset="0"/>
              </a:rPr>
              <a:t>Cost (per </a:t>
            </a:r>
            <a:r>
              <a:rPr lang="en-US" sz="2400" dirty="0">
                <a:latin typeface="Times New Roman" pitchFamily="18" charset="0"/>
                <a:cs typeface="Times New Roman" pitchFamily="18" charset="0"/>
              </a:rPr>
              <a:t>bit)</a:t>
            </a:r>
          </a:p>
          <a:p>
            <a:r>
              <a:rPr lang="en-US" sz="2400" dirty="0" smtClean="0">
                <a:latin typeface="Times New Roman" pitchFamily="18" charset="0"/>
                <a:cs typeface="Times New Roman" pitchFamily="18" charset="0"/>
              </a:rPr>
              <a:t>Access Time   i.e. Slower</a:t>
            </a:r>
          </a:p>
          <a:p>
            <a:r>
              <a:rPr lang="en-US" sz="2400" dirty="0" smtClean="0">
                <a:latin typeface="Times New Roman" pitchFamily="18" charset="0"/>
                <a:cs typeface="Times New Roman" pitchFamily="18" charset="0"/>
              </a:rPr>
              <a:t>Capacity</a:t>
            </a:r>
            <a:endParaRPr lang="en-US" sz="2400" dirty="0">
              <a:latin typeface="Times New Roman" pitchFamily="18" charset="0"/>
              <a:cs typeface="Times New Roman" pitchFamily="18" charset="0"/>
            </a:endParaRPr>
          </a:p>
        </p:txBody>
      </p:sp>
      <p:cxnSp>
        <p:nvCxnSpPr>
          <p:cNvPr id="6" name="Straight Arrow Connector 5"/>
          <p:cNvCxnSpPr/>
          <p:nvPr/>
        </p:nvCxnSpPr>
        <p:spPr>
          <a:xfrm>
            <a:off x="7656396" y="1714480"/>
            <a:ext cx="0" cy="278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463900" y="2055680"/>
            <a:ext cx="0" cy="288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397932" y="2808592"/>
            <a:ext cx="0" cy="288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550332" y="2430992"/>
            <a:ext cx="0" cy="36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952092" y="3183904"/>
            <a:ext cx="0" cy="36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978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85" y="365125"/>
            <a:ext cx="10958015" cy="1325563"/>
          </a:xfrm>
        </p:spPr>
        <p:txBody>
          <a:bodyPr/>
          <a:lstStyle/>
          <a:p>
            <a:r>
              <a:rPr lang="en-US" b="1" dirty="0">
                <a:latin typeface="Times New Roman" pitchFamily="18" charset="0"/>
                <a:cs typeface="Times New Roman" pitchFamily="18" charset="0"/>
              </a:rPr>
              <a:t>Address decoding: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4970" y="1634553"/>
            <a:ext cx="10985310" cy="4351338"/>
          </a:xfrm>
        </p:spPr>
        <p:txBody>
          <a:bodyPr/>
          <a:lstStyle/>
          <a:p>
            <a:pPr algn="just"/>
            <a:r>
              <a:rPr lang="en-US" dirty="0">
                <a:latin typeface="Times New Roman" pitchFamily="18" charset="0"/>
                <a:cs typeface="Times New Roman" pitchFamily="18" charset="0"/>
              </a:rPr>
              <a:t>Microprocessor is connected with memory and I/O devices via common address and data bus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Only </a:t>
            </a:r>
            <a:r>
              <a:rPr lang="en-US" dirty="0">
                <a:latin typeface="Times New Roman" pitchFamily="18" charset="0"/>
                <a:cs typeface="Times New Roman" pitchFamily="18" charset="0"/>
              </a:rPr>
              <a:t>one device can send data at a time and other devices can only receive that data</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more than one device sends data at the same time, the data gets garbled</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order to avoid this situation, ensuring that the proper device gets addressed at proper time, the technique called address decoding is used. </a:t>
            </a:r>
          </a:p>
        </p:txBody>
      </p:sp>
    </p:spTree>
    <p:extLst>
      <p:ext uri="{BB962C8B-B14F-4D97-AF65-F5344CB8AC3E}">
        <p14:creationId xmlns:p14="http://schemas.microsoft.com/office/powerpoint/2010/main" val="373195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846161"/>
            <a:ext cx="11327642" cy="5330802"/>
          </a:xfrm>
        </p:spPr>
        <p:txBody>
          <a:bodyPr/>
          <a:lstStyle/>
          <a:p>
            <a:pPr algn="just"/>
            <a:r>
              <a:rPr lang="en-US" dirty="0">
                <a:latin typeface="Times New Roman" pitchFamily="18" charset="0"/>
                <a:cs typeface="Times New Roman" pitchFamily="18" charset="0"/>
              </a:rPr>
              <a:t>In address decoding method, all devices like memory blocks, I/O units etc. are assigned with a specific address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address of the device is determined from the way in which the address lines are used to derive a special device selection signal </a:t>
            </a:r>
            <a:r>
              <a:rPr lang="en-US" dirty="0" smtClean="0">
                <a:latin typeface="Times New Roman" pitchFamily="18" charset="0"/>
                <a:cs typeface="Times New Roman" pitchFamily="18" charset="0"/>
              </a:rPr>
              <a:t>known as </a:t>
            </a:r>
            <a:r>
              <a:rPr lang="en-US" dirty="0">
                <a:latin typeface="Times New Roman" pitchFamily="18" charset="0"/>
                <a:cs typeface="Times New Roman" pitchFamily="18" charset="0"/>
              </a:rPr>
              <a:t>chip select (CS).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microprocessor has to write or to read from a device, the CS signal to that block should be enabled and the address decoding circuit must ensure that CS signal to other devices are not activated. </a:t>
            </a:r>
          </a:p>
        </p:txBody>
      </p:sp>
    </p:spTree>
    <p:extLst>
      <p:ext uri="{BB962C8B-B14F-4D97-AF65-F5344CB8AC3E}">
        <p14:creationId xmlns:p14="http://schemas.microsoft.com/office/powerpoint/2010/main" val="2446173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791569"/>
            <a:ext cx="11532358" cy="5344464"/>
          </a:xfrm>
        </p:spPr>
        <p:txBody>
          <a:bodyPr/>
          <a:lstStyle/>
          <a:p>
            <a:pPr marL="0" indent="0" algn="just">
              <a:buNone/>
            </a:pPr>
            <a:r>
              <a:rPr lang="en-US" sz="3600" b="1" dirty="0">
                <a:latin typeface="Times New Roman" pitchFamily="18" charset="0"/>
                <a:cs typeface="Times New Roman" pitchFamily="18" charset="0"/>
              </a:rPr>
              <a:t>Types of Address </a:t>
            </a:r>
            <a:r>
              <a:rPr lang="en-US" sz="3600" b="1" dirty="0" smtClean="0">
                <a:latin typeface="Times New Roman" pitchFamily="18" charset="0"/>
                <a:cs typeface="Times New Roman" pitchFamily="18" charset="0"/>
              </a:rPr>
              <a:t>Decoding</a:t>
            </a:r>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A. Depending </a:t>
            </a:r>
            <a:r>
              <a:rPr lang="en-US" dirty="0">
                <a:latin typeface="Times New Roman" pitchFamily="18" charset="0"/>
                <a:cs typeface="Times New Roman" pitchFamily="18" charset="0"/>
              </a:rPr>
              <a:t>upon the no. of address lines used to generate chip select signal for the device, the address decoding is classified as:</a:t>
            </a:r>
            <a:endParaRPr lang="en-US" b="1" dirty="0" smtClean="0">
              <a:latin typeface="Times New Roman" pitchFamily="18" charset="0"/>
              <a:cs typeface="Times New Roman" pitchFamily="18" charset="0"/>
            </a:endParaRPr>
          </a:p>
          <a:p>
            <a:pPr marL="0" indent="0" algn="just">
              <a:buNone/>
            </a:pPr>
            <a:r>
              <a:rPr lang="en-US" sz="3200" b="1" dirty="0" smtClean="0">
                <a:latin typeface="Times New Roman" pitchFamily="18" charset="0"/>
                <a:cs typeface="Times New Roman" pitchFamily="18" charset="0"/>
              </a:rPr>
              <a:t>1</a:t>
            </a:r>
            <a:r>
              <a:rPr lang="en-US" sz="3200" b="1" dirty="0">
                <a:latin typeface="Times New Roman" pitchFamily="18" charset="0"/>
                <a:cs typeface="Times New Roman" pitchFamily="18" charset="0"/>
              </a:rPr>
              <a:t>. I/O mapped I/O </a:t>
            </a:r>
            <a:endParaRPr lang="en-US" sz="32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this method, a device is identified with an 8 bit address and operated by I/O related functions IN and OUT for that IO/M =1. Since only </a:t>
            </a:r>
            <a:r>
              <a:rPr lang="en-US" dirty="0" smtClean="0">
                <a:latin typeface="Times New Roman" pitchFamily="18" charset="0"/>
                <a:cs typeface="Times New Roman" pitchFamily="18" charset="0"/>
              </a:rPr>
              <a:t>8 bit </a:t>
            </a:r>
            <a:r>
              <a:rPr lang="en-US" dirty="0">
                <a:latin typeface="Times New Roman" pitchFamily="18" charset="0"/>
                <a:cs typeface="Times New Roman" pitchFamily="18" charset="0"/>
              </a:rPr>
              <a:t>address is used, at most 256 bytes can be identified uniquely. Generally low order address bits A</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-A</a:t>
            </a:r>
            <a:r>
              <a:rPr lang="en-US" baseline="-25000" dirty="0">
                <a:latin typeface="Times New Roman" pitchFamily="18" charset="0"/>
                <a:cs typeface="Times New Roman" pitchFamily="18" charset="0"/>
              </a:rPr>
              <a:t>7</a:t>
            </a:r>
            <a:r>
              <a:rPr lang="en-US" dirty="0">
                <a:latin typeface="Times New Roman" pitchFamily="18" charset="0"/>
                <a:cs typeface="Times New Roman" pitchFamily="18" charset="0"/>
              </a:rPr>
              <a:t> are used and upper bits A</a:t>
            </a:r>
            <a:r>
              <a:rPr lang="en-US" baseline="-25000" dirty="0">
                <a:latin typeface="Times New Roman" pitchFamily="18" charset="0"/>
                <a:cs typeface="Times New Roman" pitchFamily="18" charset="0"/>
              </a:rPr>
              <a:t>8</a:t>
            </a:r>
            <a:r>
              <a:rPr lang="en-US" dirty="0">
                <a:latin typeface="Times New Roman" pitchFamily="18" charset="0"/>
                <a:cs typeface="Times New Roman" pitchFamily="18" charset="0"/>
              </a:rPr>
              <a:t>-A</a:t>
            </a:r>
            <a:r>
              <a:rPr lang="en-US" baseline="-25000" dirty="0">
                <a:latin typeface="Times New Roman" pitchFamily="18" charset="0"/>
                <a:cs typeface="Times New Roman" pitchFamily="18" charset="0"/>
              </a:rPr>
              <a:t>15</a:t>
            </a:r>
            <a:r>
              <a:rPr lang="en-US" dirty="0">
                <a:latin typeface="Times New Roman" pitchFamily="18" charset="0"/>
                <a:cs typeface="Times New Roman" pitchFamily="18" charset="0"/>
              </a:rPr>
              <a:t> are considered don’t care. Usually I/O mapped I/O is used to map devices like 8255A, 8251A etc. </a:t>
            </a:r>
          </a:p>
        </p:txBody>
      </p:sp>
      <p:cxnSp>
        <p:nvCxnSpPr>
          <p:cNvPr id="8" name="Straight Connector 7"/>
          <p:cNvCxnSpPr/>
          <p:nvPr/>
        </p:nvCxnSpPr>
        <p:spPr>
          <a:xfrm>
            <a:off x="7301552" y="3818299"/>
            <a:ext cx="30025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5027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86" y="668740"/>
            <a:ext cx="11546010" cy="5508223"/>
          </a:xfrm>
        </p:spPr>
        <p:txBody>
          <a:bodyPr/>
          <a:lstStyle/>
          <a:p>
            <a:pPr marL="0" indent="0">
              <a:buNone/>
            </a:pPr>
            <a:r>
              <a:rPr lang="en-US" sz="3200" b="1" dirty="0" smtClean="0">
                <a:latin typeface="Times New Roman" pitchFamily="18" charset="0"/>
                <a:cs typeface="Times New Roman" pitchFamily="18" charset="0"/>
              </a:rPr>
              <a:t>2</a:t>
            </a:r>
            <a:r>
              <a:rPr lang="en-US" sz="3200" b="1" dirty="0">
                <a:latin typeface="Times New Roman" pitchFamily="18" charset="0"/>
                <a:cs typeface="Times New Roman" pitchFamily="18" charset="0"/>
              </a:rPr>
              <a:t>. Memory mapped I/O </a:t>
            </a:r>
            <a:endParaRPr lang="en-US" sz="32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this method , a device is identified with 16 bit address and enabled memory related functions such as </a:t>
            </a:r>
            <a:r>
              <a:rPr lang="en-US" dirty="0" smtClean="0">
                <a:latin typeface="Times New Roman" pitchFamily="18" charset="0"/>
                <a:cs typeface="Times New Roman" pitchFamily="18" charset="0"/>
              </a:rPr>
              <a:t>STA, </a:t>
            </a:r>
            <a:r>
              <a:rPr lang="en-US" dirty="0">
                <a:latin typeface="Times New Roman" pitchFamily="18" charset="0"/>
                <a:cs typeface="Times New Roman" pitchFamily="18" charset="0"/>
              </a:rPr>
              <a:t>LDA for which IO/M =0, here chip select signal of each device is derived from 16 bit address lines thus total addressing capability is 64K </a:t>
            </a:r>
            <a:r>
              <a:rPr lang="en-US" dirty="0" smtClean="0">
                <a:latin typeface="Times New Roman" pitchFamily="18" charset="0"/>
                <a:cs typeface="Times New Roman" pitchFamily="18" charset="0"/>
              </a:rPr>
              <a:t>bytes. </a:t>
            </a:r>
            <a:r>
              <a:rPr lang="en-US" dirty="0">
                <a:latin typeface="Times New Roman" pitchFamily="18" charset="0"/>
                <a:cs typeface="Times New Roman" pitchFamily="18" charset="0"/>
              </a:rPr>
              <a:t>Usually memory mapped I/O is used to map memories like RAM, ROM etc. </a:t>
            </a:r>
            <a:endParaRPr lang="en-US" dirty="0" smtClean="0">
              <a:latin typeface="Times New Roman" pitchFamily="18" charset="0"/>
              <a:cs typeface="Times New Roman" pitchFamily="18" charset="0"/>
            </a:endParaRPr>
          </a:p>
        </p:txBody>
      </p:sp>
      <p:cxnSp>
        <p:nvCxnSpPr>
          <p:cNvPr id="4" name="Straight Connector 3"/>
          <p:cNvCxnSpPr/>
          <p:nvPr/>
        </p:nvCxnSpPr>
        <p:spPr>
          <a:xfrm>
            <a:off x="8420669" y="1637733"/>
            <a:ext cx="3002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214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33" y="1159919"/>
            <a:ext cx="11230970" cy="4116292"/>
          </a:xfrm>
        </p:spPr>
        <p:txBody>
          <a:bodyPr/>
          <a:lstStyle/>
          <a:p>
            <a:pPr marL="0" indent="0" algn="just">
              <a:buNone/>
            </a:pPr>
            <a:r>
              <a:rPr lang="en-US" dirty="0" smtClean="0">
                <a:latin typeface="Times New Roman" pitchFamily="18" charset="0"/>
                <a:cs typeface="Times New Roman" pitchFamily="18" charset="0"/>
              </a:rPr>
              <a:t>B. Depending </a:t>
            </a:r>
            <a:r>
              <a:rPr lang="en-US" dirty="0">
                <a:latin typeface="Times New Roman" pitchFamily="18" charset="0"/>
                <a:cs typeface="Times New Roman" pitchFamily="18" charset="0"/>
              </a:rPr>
              <a:t>on the address that are allocated to the </a:t>
            </a:r>
            <a:r>
              <a:rPr lang="en-US" dirty="0" smtClean="0">
                <a:latin typeface="Times New Roman" pitchFamily="18" charset="0"/>
                <a:cs typeface="Times New Roman" pitchFamily="18" charset="0"/>
              </a:rPr>
              <a:t>device, </a:t>
            </a:r>
            <a:r>
              <a:rPr lang="en-US" dirty="0">
                <a:latin typeface="Times New Roman" pitchFamily="18" charset="0"/>
                <a:cs typeface="Times New Roman" pitchFamily="18" charset="0"/>
              </a:rPr>
              <a:t>the address decoding are categorized in the following two groups</a:t>
            </a:r>
            <a:r>
              <a:rPr lang="en-US" dirty="0" smtClean="0">
                <a:latin typeface="Times New Roman" pitchFamily="18" charset="0"/>
                <a:cs typeface="Times New Roman" pitchFamily="18" charset="0"/>
              </a:rPr>
              <a:t>.</a:t>
            </a:r>
            <a:endParaRPr lang="en-US" dirty="0"/>
          </a:p>
          <a:p>
            <a:pPr marL="0" indent="0" algn="just">
              <a:buNone/>
            </a:pPr>
            <a:endParaRPr lang="en-US" sz="3200" dirty="0" smtClean="0"/>
          </a:p>
          <a:p>
            <a:pPr marL="0" indent="0" algn="just">
              <a:buNone/>
            </a:pPr>
            <a:r>
              <a:rPr lang="en-US" sz="3200" b="1" dirty="0">
                <a:latin typeface="Times New Roman" pitchFamily="18" charset="0"/>
                <a:cs typeface="Times New Roman" pitchFamily="18" charset="0"/>
              </a:rPr>
              <a:t>1. Unique Address Decoding: </a:t>
            </a:r>
            <a:endParaRPr lang="en-US" sz="3200"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all the address lines on that mapping mode are used for address decoding then that decoding is called unique address decoding. It means all 8-lines in I/O mapped I/O and all 16 lines in memory mapped I/O are used to derive signal. It is expensive and </a:t>
            </a:r>
            <a:r>
              <a:rPr lang="en-US" dirty="0" smtClean="0">
                <a:latin typeface="Times New Roman" pitchFamily="18" charset="0"/>
                <a:cs typeface="Times New Roman" pitchFamily="18" charset="0"/>
              </a:rPr>
              <a:t>complicated.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7258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908" y="504957"/>
            <a:ext cx="8586408" cy="4067246"/>
          </a:xfrm>
          <a:prstGeom prst="rect">
            <a:avLst/>
          </a:prstGeom>
        </p:spPr>
      </p:pic>
      <p:sp>
        <p:nvSpPr>
          <p:cNvPr id="2" name="Rectangle 1"/>
          <p:cNvSpPr/>
          <p:nvPr/>
        </p:nvSpPr>
        <p:spPr>
          <a:xfrm>
            <a:off x="386685" y="4914922"/>
            <a:ext cx="11323093" cy="1200329"/>
          </a:xfrm>
          <a:prstGeom prst="rect">
            <a:avLst/>
          </a:prstGeom>
        </p:spPr>
        <p:txBody>
          <a:bodyPr wrap="square">
            <a:spAutoFit/>
          </a:bodyPr>
          <a:lstStyle/>
          <a:p>
            <a:pPr marL="342900" indent="-342900" algn="just">
              <a:buFont typeface="Arial" pitchFamily="34" charset="0"/>
              <a:buChar char="•"/>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A0 is high and A1- A7 are low and if IOW becomes low, the latch gets enabled. </a:t>
            </a:r>
          </a:p>
          <a:p>
            <a:pPr marL="342900" indent="-342900" algn="just">
              <a:buFont typeface="Arial" pitchFamily="34" charset="0"/>
              <a:buChar char="•"/>
            </a:pPr>
            <a:r>
              <a:rPr lang="en-US" sz="2400" dirty="0">
                <a:latin typeface="Times New Roman" pitchFamily="18" charset="0"/>
                <a:cs typeface="Times New Roman" pitchFamily="18" charset="0"/>
              </a:rPr>
              <a:t>The data to the LED can be transferred in only one case and hence the device has unique address of 01H. </a:t>
            </a:r>
          </a:p>
        </p:txBody>
      </p:sp>
    </p:spTree>
    <p:extLst>
      <p:ext uri="{BB962C8B-B14F-4D97-AF65-F5344CB8AC3E}">
        <p14:creationId xmlns:p14="http://schemas.microsoft.com/office/powerpoint/2010/main" val="186719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32" y="1235757"/>
            <a:ext cx="9129365" cy="4484224"/>
          </a:xfrm>
          <a:prstGeom prst="rect">
            <a:avLst/>
          </a:prstGeom>
        </p:spPr>
      </p:pic>
      <p:sp>
        <p:nvSpPr>
          <p:cNvPr id="2" name="Rectangle 1"/>
          <p:cNvSpPr/>
          <p:nvPr/>
        </p:nvSpPr>
        <p:spPr>
          <a:xfrm>
            <a:off x="812903" y="637612"/>
            <a:ext cx="6626750" cy="461665"/>
          </a:xfrm>
          <a:prstGeom prst="rect">
            <a:avLst/>
          </a:prstGeom>
        </p:spPr>
        <p:txBody>
          <a:bodyPr wrap="none">
            <a:spAutoFit/>
          </a:bodyPr>
          <a:lstStyle/>
          <a:p>
            <a:r>
              <a:rPr lang="en-US" sz="2400" dirty="0" smtClean="0">
                <a:latin typeface="Times New Roman" pitchFamily="18" charset="0"/>
                <a:cs typeface="Times New Roman" pitchFamily="18" charset="0"/>
              </a:rPr>
              <a:t>Eg: Eight </a:t>
            </a:r>
            <a:r>
              <a:rPr lang="en-US" sz="2400" dirty="0">
                <a:latin typeface="Times New Roman" pitchFamily="18" charset="0"/>
                <a:cs typeface="Times New Roman" pitchFamily="18" charset="0"/>
              </a:rPr>
              <a:t>I/P switch interfacing at 53H. (01010011) </a:t>
            </a:r>
          </a:p>
        </p:txBody>
      </p:sp>
    </p:spTree>
    <p:extLst>
      <p:ext uri="{BB962C8B-B14F-4D97-AF65-F5344CB8AC3E}">
        <p14:creationId xmlns:p14="http://schemas.microsoft.com/office/powerpoint/2010/main" val="86139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728" y="382138"/>
            <a:ext cx="10290412" cy="6001643"/>
          </a:xfrm>
          <a:prstGeom prst="rect">
            <a:avLst/>
          </a:prstGeom>
        </p:spPr>
        <p:txBody>
          <a:bodyPr wrap="square">
            <a:spAutoFit/>
          </a:bodyPr>
          <a:lstStyle/>
          <a:p>
            <a:r>
              <a:rPr lang="en-US" sz="2400" dirty="0" smtClean="0">
                <a:latin typeface="Times New Roman" pitchFamily="18" charset="0"/>
                <a:cs typeface="Times New Roman" pitchFamily="18" charset="0"/>
              </a:rPr>
              <a:t>Contents:</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1. Memory </a:t>
            </a:r>
            <a:r>
              <a:rPr lang="en-US" sz="2400" dirty="0">
                <a:latin typeface="Times New Roman" pitchFamily="18" charset="0"/>
                <a:cs typeface="Times New Roman" pitchFamily="18" charset="0"/>
              </a:rPr>
              <a:t>read/write, input/output, read/write operation in 8085 microprocessor based system</a:t>
            </a:r>
            <a:br>
              <a:rPr lang="en-US" sz="2400" dirty="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2. Direct </a:t>
            </a:r>
            <a:r>
              <a:rPr lang="en-US" sz="2400" dirty="0">
                <a:latin typeface="Times New Roman" pitchFamily="18" charset="0"/>
                <a:cs typeface="Times New Roman" pitchFamily="18" charset="0"/>
              </a:rPr>
              <a:t>memory access (DMA</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Introduction</a:t>
            </a:r>
            <a:r>
              <a:rPr lang="en-US" sz="2400" dirty="0">
                <a:latin typeface="Times New Roman" pitchFamily="18" charset="0"/>
                <a:cs typeface="Times New Roman" pitchFamily="18" charset="0"/>
              </a:rPr>
              <a:t>, advantage and application</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DMA </a:t>
            </a:r>
            <a:r>
              <a:rPr lang="en-US" sz="2400" dirty="0">
                <a:latin typeface="Times New Roman" pitchFamily="18" charset="0"/>
                <a:cs typeface="Times New Roman" pitchFamily="18" charset="0"/>
              </a:rPr>
              <a:t>controller 8237 interfacing</a:t>
            </a:r>
            <a:br>
              <a:rPr lang="en-US" sz="2400" dirty="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3. Interrupt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8085 </a:t>
            </a:r>
            <a:r>
              <a:rPr lang="en-US" sz="2400" dirty="0">
                <a:latin typeface="Times New Roman" pitchFamily="18" charset="0"/>
                <a:cs typeface="Times New Roman" pitchFamily="18" charset="0"/>
              </a:rPr>
              <a:t>interrupt pins and interrupt priority</a:t>
            </a:r>
            <a:br>
              <a:rPr lang="en-US" sz="2400" dirty="0">
                <a:latin typeface="Times New Roman" pitchFamily="18" charset="0"/>
                <a:cs typeface="Times New Roman" pitchFamily="18" charset="0"/>
              </a:rPr>
            </a:br>
            <a:r>
              <a:rPr lang="en-US" sz="2400" dirty="0" err="1" smtClean="0">
                <a:latin typeface="Times New Roman" pitchFamily="18" charset="0"/>
                <a:cs typeface="Times New Roman" pitchFamily="18" charset="0"/>
              </a:rPr>
              <a:t>Maskable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and non-</a:t>
            </a:r>
            <a:r>
              <a:rPr lang="en-US" sz="2400" dirty="0" err="1">
                <a:latin typeface="Times New Roman" pitchFamily="18" charset="0"/>
                <a:cs typeface="Times New Roman" pitchFamily="18" charset="0"/>
              </a:rPr>
              <a:t>maskable</a:t>
            </a:r>
            <a:r>
              <a:rPr lang="en-US" sz="2400" dirty="0">
                <a:latin typeface="Times New Roman" pitchFamily="18" charset="0"/>
                <a:cs typeface="Times New Roman" pitchFamily="18" charset="0"/>
              </a:rPr>
              <a:t> interrupts</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Vector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polled interrupt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4. 8259 operation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Block </a:t>
            </a:r>
            <a:r>
              <a:rPr lang="en-US" sz="2400" dirty="0">
                <a:latin typeface="Times New Roman" pitchFamily="18" charset="0"/>
                <a:cs typeface="Times New Roman" pitchFamily="18" charset="0"/>
              </a:rPr>
              <a:t>diagram and explanation</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Priority </a:t>
            </a:r>
            <a:r>
              <a:rPr lang="en-US" sz="2400" dirty="0">
                <a:latin typeface="Times New Roman" pitchFamily="18" charset="0"/>
                <a:cs typeface="Times New Roman" pitchFamily="18" charset="0"/>
              </a:rPr>
              <a:t>modes and other </a:t>
            </a:r>
            <a:r>
              <a:rPr lang="en-US" sz="2400" dirty="0" smtClean="0">
                <a:latin typeface="Times New Roman" pitchFamily="18" charset="0"/>
                <a:cs typeface="Times New Roman" pitchFamily="18" charset="0"/>
              </a:rPr>
              <a:t>features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74177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382136"/>
            <a:ext cx="11641540" cy="5467279"/>
          </a:xfrm>
        </p:spPr>
        <p:txBody>
          <a:bodyPr/>
          <a:lstStyle/>
          <a:p>
            <a:pPr marL="0" indent="0">
              <a:buNone/>
            </a:pPr>
            <a:r>
              <a:rPr lang="en-US" sz="3200" b="1" dirty="0" smtClean="0">
                <a:latin typeface="Times New Roman" pitchFamily="18" charset="0"/>
                <a:cs typeface="Times New Roman" pitchFamily="18" charset="0"/>
              </a:rPr>
              <a:t>2. Non </a:t>
            </a:r>
            <a:r>
              <a:rPr lang="en-US" sz="3200" b="1" dirty="0">
                <a:latin typeface="Times New Roman" pitchFamily="18" charset="0"/>
                <a:cs typeface="Times New Roman" pitchFamily="18" charset="0"/>
              </a:rPr>
              <a:t>Unique Address decoding: </a:t>
            </a:r>
            <a:endParaRPr lang="en-US" sz="3200" dirty="0">
              <a:latin typeface="Times New Roman" pitchFamily="18" charset="0"/>
              <a:cs typeface="Times New Roman" pitchFamily="18" charset="0"/>
            </a:endParaRPr>
          </a:p>
          <a:p>
            <a:r>
              <a:rPr lang="en-US" dirty="0">
                <a:latin typeface="Times New Roman" pitchFamily="18" charset="0"/>
                <a:cs typeface="Times New Roman" pitchFamily="18" charset="0"/>
              </a:rPr>
              <a:t>If all the address lines available on that mode are not used in address decoding then that decoding is called non unique address decoding</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If A0 is </a:t>
            </a:r>
            <a:r>
              <a:rPr lang="en-US" dirty="0" smtClean="0">
                <a:latin typeface="Times New Roman" pitchFamily="18" charset="0"/>
                <a:cs typeface="Times New Roman" pitchFamily="18" charset="0"/>
              </a:rPr>
              <a:t>low. Then </a:t>
            </a:r>
            <a:r>
              <a:rPr lang="en-US" dirty="0">
                <a:latin typeface="Times New Roman" pitchFamily="18" charset="0"/>
                <a:cs typeface="Times New Roman" pitchFamily="18" charset="0"/>
              </a:rPr>
              <a:t>latch gets enabled. </a:t>
            </a:r>
          </a:p>
          <a:p>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A1-A7 is neglected that is any even address can enable the latch. </a:t>
            </a:r>
          </a:p>
          <a:p>
            <a:pPr marL="0"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391" y="3452597"/>
            <a:ext cx="8343900" cy="3009900"/>
          </a:xfrm>
          <a:prstGeom prst="rect">
            <a:avLst/>
          </a:prstGeom>
        </p:spPr>
      </p:pic>
    </p:spTree>
    <p:extLst>
      <p:ext uri="{BB962C8B-B14F-4D97-AF65-F5344CB8AC3E}">
        <p14:creationId xmlns:p14="http://schemas.microsoft.com/office/powerpoint/2010/main" val="3958779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ing diagram of out instruction in 8085 microprocessorà¤à¥ à¤²à¤¾à¤à¤¿ à¤¤à¤¸à¥à¤¬à¤¿à¤° à¤ªà¤°à¤¿à¤£à¤¾à¤®"/>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56578" y="251275"/>
            <a:ext cx="9058275" cy="630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72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1303" y="2152494"/>
            <a:ext cx="6929397" cy="1938992"/>
          </a:xfrm>
          <a:prstGeom prst="rect">
            <a:avLst/>
          </a:prstGeom>
        </p:spPr>
        <p:txBody>
          <a:bodyPr wrap="none">
            <a:spAutoFit/>
          </a:bodyPr>
          <a:lstStyle/>
          <a:p>
            <a:pPr algn="ctr"/>
            <a:r>
              <a:rPr lang="en-US" sz="4000" b="1" dirty="0">
                <a:latin typeface="Times New Roman" pitchFamily="18" charset="0"/>
                <a:cs typeface="Times New Roman" pitchFamily="18" charset="0"/>
              </a:rPr>
              <a:t>Direct Memory Access (DMA) </a:t>
            </a:r>
            <a:endParaRPr lang="en-US" sz="4000" b="1" dirty="0" smtClean="0">
              <a:latin typeface="Times New Roman" pitchFamily="18" charset="0"/>
              <a:cs typeface="Times New Roman" pitchFamily="18" charset="0"/>
            </a:endParaRPr>
          </a:p>
          <a:p>
            <a:pPr algn="ctr"/>
            <a:r>
              <a:rPr lang="en-US" sz="4000" b="1" dirty="0" smtClean="0">
                <a:latin typeface="Times New Roman" pitchFamily="18" charset="0"/>
                <a:cs typeface="Times New Roman" pitchFamily="18" charset="0"/>
              </a:rPr>
              <a:t>&amp;</a:t>
            </a:r>
          </a:p>
          <a:p>
            <a:pPr algn="ctr"/>
            <a:r>
              <a:rPr lang="en-US" sz="4000" b="1" dirty="0" smtClean="0">
                <a:latin typeface="Times New Roman" pitchFamily="18" charset="0"/>
                <a:cs typeface="Times New Roman" pitchFamily="18" charset="0"/>
              </a:rPr>
              <a:t> </a:t>
            </a:r>
            <a:r>
              <a:rPr lang="en-US" sz="4000" b="1" dirty="0">
                <a:latin typeface="Times New Roman" pitchFamily="18" charset="0"/>
                <a:cs typeface="Times New Roman" pitchFamily="18" charset="0"/>
              </a:rPr>
              <a:t>DMA Controllers </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11051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259307"/>
            <a:ext cx="11573301" cy="6223380"/>
          </a:xfrm>
        </p:spPr>
        <p:txBody>
          <a:bodyPr>
            <a:normAutofit fontScale="92500" lnSpcReduction="10000"/>
          </a:bodyPr>
          <a:lstStyle/>
          <a:p>
            <a:pPr marL="0" indent="0" algn="just">
              <a:buNone/>
            </a:pPr>
            <a:r>
              <a:rPr lang="en-US" sz="3500" b="1" dirty="0">
                <a:latin typeface="Times New Roman" pitchFamily="18" charset="0"/>
                <a:cs typeface="Times New Roman" pitchFamily="18" charset="0"/>
              </a:rPr>
              <a:t>Direct Memory Access (DMA) &amp; DMA Controllers </a:t>
            </a:r>
            <a:endParaRPr lang="en-US" sz="3500" dirty="0" smtClean="0">
              <a:latin typeface="Times New Roman" pitchFamily="18" charset="0"/>
              <a:cs typeface="Times New Roman" pitchFamily="18" charset="0"/>
            </a:endParaRPr>
          </a:p>
          <a:p>
            <a:pPr algn="just"/>
            <a:r>
              <a:rPr lang="en-US" sz="3000" dirty="0" smtClean="0">
                <a:latin typeface="Times New Roman" pitchFamily="18" charset="0"/>
                <a:cs typeface="Times New Roman" pitchFamily="18" charset="0"/>
              </a:rPr>
              <a:t>It is a </a:t>
            </a:r>
            <a:r>
              <a:rPr lang="en-US" sz="3000" dirty="0">
                <a:latin typeface="Times New Roman" pitchFamily="18" charset="0"/>
                <a:cs typeface="Times New Roman" pitchFamily="18" charset="0"/>
              </a:rPr>
              <a:t>feature </a:t>
            </a:r>
            <a:r>
              <a:rPr lang="en-US" sz="3000" dirty="0" smtClean="0">
                <a:latin typeface="Times New Roman" pitchFamily="18" charset="0"/>
                <a:cs typeface="Times New Roman" pitchFamily="18" charset="0"/>
              </a:rPr>
              <a:t>of a modern </a:t>
            </a:r>
            <a:r>
              <a:rPr lang="en-US" sz="3000" dirty="0">
                <a:latin typeface="Times New Roman" pitchFamily="18" charset="0"/>
                <a:cs typeface="Times New Roman" pitchFamily="18" charset="0"/>
              </a:rPr>
              <a:t>computer systems that allows certain hardware subsystems to access main system </a:t>
            </a:r>
            <a:r>
              <a:rPr lang="en-US" sz="3000" dirty="0" smtClean="0">
                <a:latin typeface="Times New Roman" pitchFamily="18" charset="0"/>
                <a:cs typeface="Times New Roman" pitchFamily="18" charset="0"/>
              </a:rPr>
              <a:t>memory(to read or write data to or from memory) without microprocessor intervention (independent </a:t>
            </a:r>
            <a:r>
              <a:rPr lang="en-US" sz="3000" dirty="0">
                <a:latin typeface="Times New Roman" pitchFamily="18" charset="0"/>
                <a:cs typeface="Times New Roman" pitchFamily="18" charset="0"/>
              </a:rPr>
              <a:t>of the central processing </a:t>
            </a:r>
            <a:r>
              <a:rPr lang="en-US" sz="3000" dirty="0" smtClean="0">
                <a:latin typeface="Times New Roman" pitchFamily="18" charset="0"/>
                <a:cs typeface="Times New Roman" pitchFamily="18" charset="0"/>
              </a:rPr>
              <a:t>unit), allowing processor to do other work.</a:t>
            </a:r>
          </a:p>
          <a:p>
            <a:pPr algn="just"/>
            <a:r>
              <a:rPr lang="en-US" sz="3000" dirty="0" smtClean="0">
                <a:latin typeface="Times New Roman" pitchFamily="18" charset="0"/>
                <a:cs typeface="Times New Roman" pitchFamily="18" charset="0"/>
              </a:rPr>
              <a:t>It means DMA </a:t>
            </a:r>
            <a:r>
              <a:rPr lang="en-US" sz="3000" dirty="0">
                <a:latin typeface="Times New Roman" pitchFamily="18" charset="0"/>
                <a:cs typeface="Times New Roman" pitchFamily="18" charset="0"/>
              </a:rPr>
              <a:t>is a method of transferring data from the computer's </a:t>
            </a:r>
            <a:r>
              <a:rPr lang="en-US" sz="3000" dirty="0">
                <a:latin typeface="Times New Roman" pitchFamily="18" charset="0"/>
                <a:cs typeface="Times New Roman" pitchFamily="18" charset="0"/>
                <a:hlinkClick r:id="rId2"/>
              </a:rPr>
              <a:t>RAM</a:t>
            </a:r>
            <a:r>
              <a:rPr lang="en-US" sz="3000" dirty="0">
                <a:latin typeface="Times New Roman" pitchFamily="18" charset="0"/>
                <a:cs typeface="Times New Roman" pitchFamily="18" charset="0"/>
              </a:rPr>
              <a:t> to another part of the computer without processing it using </a:t>
            </a:r>
            <a:r>
              <a:rPr lang="en-US"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hlinkClick r:id="rId3"/>
              </a:rPr>
              <a:t>CPU</a:t>
            </a:r>
            <a:r>
              <a:rPr lang="en-US" sz="3000" dirty="0" smtClean="0">
                <a:latin typeface="Times New Roman" pitchFamily="18" charset="0"/>
                <a:cs typeface="Times New Roman" pitchFamily="18" charset="0"/>
              </a:rPr>
              <a:t>). </a:t>
            </a:r>
          </a:p>
          <a:p>
            <a:pPr algn="just"/>
            <a:r>
              <a:rPr lang="en-US" sz="3000" dirty="0" smtClean="0">
                <a:latin typeface="Times New Roman" pitchFamily="18" charset="0"/>
                <a:cs typeface="Times New Roman" pitchFamily="18" charset="0"/>
              </a:rPr>
              <a:t>Most data </a:t>
            </a:r>
            <a:r>
              <a:rPr lang="en-US" sz="3000" dirty="0">
                <a:latin typeface="Times New Roman" pitchFamily="18" charset="0"/>
                <a:cs typeface="Times New Roman" pitchFamily="18" charset="0"/>
              </a:rPr>
              <a:t>that is input or output from your computer is processed by the CPU, </a:t>
            </a:r>
            <a:r>
              <a:rPr lang="en-US" sz="3000" dirty="0" smtClean="0">
                <a:latin typeface="Times New Roman" pitchFamily="18" charset="0"/>
                <a:cs typeface="Times New Roman" pitchFamily="18" charset="0"/>
              </a:rPr>
              <a:t>but some </a:t>
            </a:r>
            <a:r>
              <a:rPr lang="en-US" sz="3000" dirty="0">
                <a:latin typeface="Times New Roman" pitchFamily="18" charset="0"/>
                <a:cs typeface="Times New Roman" pitchFamily="18" charset="0"/>
              </a:rPr>
              <a:t>data does not require processing, or can be processed by another device. In these situations, DMA can save processing time and is a more efficient way to move data from the computer's memory to other devices</a:t>
            </a:r>
            <a:r>
              <a:rPr lang="en-US" sz="3000" dirty="0" smtClean="0">
                <a:latin typeface="Times New Roman" pitchFamily="18" charset="0"/>
                <a:cs typeface="Times New Roman" pitchFamily="18" charset="0"/>
              </a:rPr>
              <a:t>.</a:t>
            </a:r>
          </a:p>
          <a:p>
            <a:pPr algn="just"/>
            <a:r>
              <a:rPr lang="en-US" sz="3000" dirty="0">
                <a:latin typeface="Times New Roman" pitchFamily="18" charset="0"/>
                <a:cs typeface="Times New Roman" pitchFamily="18" charset="0"/>
              </a:rPr>
              <a:t>For example, a sound card may need to access data stored in the computer's RAM, but since it can process the data itself, it may use DMA to bypass the CPU. Video cards that support DMA can also access the system memory and process graphics without needing the CPU.</a:t>
            </a:r>
          </a:p>
        </p:txBody>
      </p:sp>
    </p:spTree>
    <p:extLst>
      <p:ext uri="{BB962C8B-B14F-4D97-AF65-F5344CB8AC3E}">
        <p14:creationId xmlns:p14="http://schemas.microsoft.com/office/powerpoint/2010/main" val="3625700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178" y="641445"/>
            <a:ext cx="10287000" cy="532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818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electronics.dit.ie/staff/tscarff/DMA/dma_list.gif"/>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64525" y="672482"/>
            <a:ext cx="10152250" cy="54690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5786" y="191069"/>
            <a:ext cx="6061852" cy="523220"/>
          </a:xfrm>
          <a:prstGeom prst="rect">
            <a:avLst/>
          </a:prstGeom>
        </p:spPr>
        <p:txBody>
          <a:bodyPr wrap="square">
            <a:spAutoFit/>
          </a:bodyPr>
          <a:lstStyle/>
          <a:p>
            <a:r>
              <a:rPr lang="en-US" sz="2800" b="1" dirty="0" smtClean="0">
                <a:latin typeface="Times New Roman" pitchFamily="18" charset="0"/>
                <a:cs typeface="Times New Roman" pitchFamily="18" charset="0"/>
              </a:rPr>
              <a:t>Basic DMA Operation</a:t>
            </a:r>
            <a:endParaRPr lang="en-US" sz="2800" b="1" dirty="0"/>
          </a:p>
        </p:txBody>
      </p:sp>
    </p:spTree>
    <p:extLst>
      <p:ext uri="{BB962C8B-B14F-4D97-AF65-F5344CB8AC3E}">
        <p14:creationId xmlns:p14="http://schemas.microsoft.com/office/powerpoint/2010/main" val="4267888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4" y="161973"/>
            <a:ext cx="12091919" cy="6370975"/>
          </a:xfrm>
          <a:prstGeom prst="rect">
            <a:avLst/>
          </a:prstGeom>
        </p:spPr>
        <p:txBody>
          <a:bodyPr wrap="square">
            <a:spAutoFit/>
          </a:bodyPr>
          <a:lstStyle/>
          <a:p>
            <a:r>
              <a:rPr lang="en-US" sz="2400" dirty="0">
                <a:latin typeface="Times New Roman" pitchFamily="18" charset="0"/>
                <a:cs typeface="Times New Roman" pitchFamily="18" charset="0"/>
              </a:rPr>
              <a:t>During a block input byte transfer, the following sequence occurs as the data byte is sent from the interface to the memory:</a:t>
            </a:r>
          </a:p>
          <a:p>
            <a:pPr marL="457200" indent="-457200">
              <a:buFont typeface="+mj-lt"/>
              <a:buAutoNum type="arabicPeriod"/>
            </a:pPr>
            <a:r>
              <a:rPr lang="en-US" sz="2400" dirty="0">
                <a:latin typeface="Times New Roman" pitchFamily="18" charset="0"/>
                <a:cs typeface="Times New Roman" pitchFamily="18" charset="0"/>
              </a:rPr>
              <a:t>The interface sends the DMA controller a request for DMA service.</a:t>
            </a:r>
          </a:p>
          <a:p>
            <a:pPr marL="457200" indent="-457200">
              <a:buFont typeface="+mj-lt"/>
              <a:buAutoNum type="arabicPeriod"/>
            </a:pPr>
            <a:r>
              <a:rPr lang="en-US" sz="2400" dirty="0">
                <a:latin typeface="Times New Roman" pitchFamily="18" charset="0"/>
                <a:cs typeface="Times New Roman" pitchFamily="18" charset="0"/>
              </a:rPr>
              <a:t>A Bus request is made to the HOLD pin (active High) on the </a:t>
            </a:r>
            <a:r>
              <a:rPr lang="en-US" sz="2400" dirty="0" smtClean="0">
                <a:latin typeface="Times New Roman" pitchFamily="18" charset="0"/>
                <a:cs typeface="Times New Roman" pitchFamily="18" charset="0"/>
              </a:rPr>
              <a:t>processor</a:t>
            </a:r>
            <a:r>
              <a:rPr lang="en-US" sz="2400" dirty="0">
                <a:latin typeface="Times New Roman" pitchFamily="18" charset="0"/>
                <a:cs typeface="Times New Roman" pitchFamily="18" charset="0"/>
              </a:rPr>
              <a:t>  and the controller gains control of the bus.</a:t>
            </a:r>
          </a:p>
          <a:p>
            <a:pPr marL="457200" indent="-457200">
              <a:buFont typeface="+mj-lt"/>
              <a:buAutoNum type="arabicPeriod"/>
            </a:pPr>
            <a:r>
              <a:rPr lang="en-US" sz="2400" dirty="0">
                <a:latin typeface="Times New Roman" pitchFamily="18" charset="0"/>
                <a:cs typeface="Times New Roman" pitchFamily="18" charset="0"/>
              </a:rPr>
              <a:t>A Bus grant is returned to the DMA controller from the Hold Acknowledge (HLDA) pin (active High) on the </a:t>
            </a:r>
            <a:r>
              <a:rPr lang="en-US" sz="2400" dirty="0" smtClean="0">
                <a:latin typeface="Times New Roman" pitchFamily="18" charset="0"/>
                <a:cs typeface="Times New Roman" pitchFamily="18" charset="0"/>
              </a:rPr>
              <a:t>processor</a:t>
            </a:r>
            <a:r>
              <a:rPr lang="en-US" sz="2400" dirty="0">
                <a:latin typeface="Times New Roman" pitchFamily="18" charset="0"/>
                <a:cs typeface="Times New Roman" pitchFamily="18" charset="0"/>
              </a:rPr>
              <a:t>.</a:t>
            </a:r>
          </a:p>
          <a:p>
            <a:pPr marL="457200" indent="-457200">
              <a:buFont typeface="+mj-lt"/>
              <a:buAutoNum type="arabicPeriod"/>
            </a:pPr>
            <a:r>
              <a:rPr lang="en-US" sz="2400" dirty="0">
                <a:latin typeface="Times New Roman" pitchFamily="18" charset="0"/>
                <a:cs typeface="Times New Roman" pitchFamily="18" charset="0"/>
              </a:rPr>
              <a:t>The  DMA controller places contents of the address register onto the address bus.</a:t>
            </a:r>
          </a:p>
          <a:p>
            <a:pPr marL="457200" indent="-457200">
              <a:buFont typeface="+mj-lt"/>
              <a:buAutoNum type="arabicPeriod"/>
            </a:pPr>
            <a:r>
              <a:rPr lang="en-US" sz="2400" dirty="0">
                <a:latin typeface="Times New Roman" pitchFamily="18" charset="0"/>
                <a:cs typeface="Times New Roman" pitchFamily="18" charset="0"/>
              </a:rPr>
              <a:t>The controller sends the interface a DMA </a:t>
            </a:r>
            <a:r>
              <a:rPr lang="en-US" sz="2400" dirty="0" smtClean="0">
                <a:latin typeface="Times New Roman" pitchFamily="18" charset="0"/>
                <a:cs typeface="Times New Roman" pitchFamily="18" charset="0"/>
              </a:rPr>
              <a:t>acknowledgment, which </a:t>
            </a:r>
            <a:r>
              <a:rPr lang="en-US" sz="2400" dirty="0">
                <a:latin typeface="Times New Roman" pitchFamily="18" charset="0"/>
                <a:cs typeface="Times New Roman" pitchFamily="18" charset="0"/>
              </a:rPr>
              <a:t>tells the interface to put data on the data bus.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data byte is transferred to the memory location indicated by the address bus.</a:t>
            </a:r>
          </a:p>
          <a:p>
            <a:pPr marL="457200" indent="-457200">
              <a:buFont typeface="+mj-lt"/>
              <a:buAutoNum type="arabicPeriod"/>
            </a:pPr>
            <a:r>
              <a:rPr lang="en-US" sz="2400" dirty="0">
                <a:latin typeface="Times New Roman" pitchFamily="18" charset="0"/>
                <a:cs typeface="Times New Roman" pitchFamily="18" charset="0"/>
              </a:rPr>
              <a:t>The interface latches the data.</a:t>
            </a:r>
          </a:p>
          <a:p>
            <a:pPr marL="457200" indent="-457200">
              <a:buFont typeface="+mj-lt"/>
              <a:buAutoNum type="arabicPeriod"/>
            </a:pPr>
            <a:r>
              <a:rPr lang="en-US" sz="2400" dirty="0">
                <a:latin typeface="Times New Roman" pitchFamily="18" charset="0"/>
                <a:cs typeface="Times New Roman" pitchFamily="18" charset="0"/>
              </a:rPr>
              <a:t>The Bus request is dropped, the HOLD pin goes Low, and the controller relinquishes </a:t>
            </a:r>
            <a:r>
              <a:rPr lang="en-US" sz="2400" dirty="0" smtClean="0">
                <a:latin typeface="Times New Roman" pitchFamily="18" charset="0"/>
                <a:cs typeface="Times New Roman" pitchFamily="18" charset="0"/>
              </a:rPr>
              <a:t>the bus</a:t>
            </a:r>
            <a:r>
              <a:rPr lang="en-US" sz="2400" dirty="0">
                <a:latin typeface="Times New Roman" pitchFamily="18" charset="0"/>
                <a:cs typeface="Times New Roman" pitchFamily="18" charset="0"/>
              </a:rPr>
              <a:t>.</a:t>
            </a:r>
          </a:p>
          <a:p>
            <a:pPr marL="457200" indent="-457200">
              <a:buFont typeface="+mj-lt"/>
              <a:buAutoNum type="arabicPeriod"/>
            </a:pPr>
            <a:r>
              <a:rPr lang="en-US" sz="2400" dirty="0">
                <a:latin typeface="Times New Roman" pitchFamily="18" charset="0"/>
                <a:cs typeface="Times New Roman" pitchFamily="18" charset="0"/>
              </a:rPr>
              <a:t>The Bus grant from </a:t>
            </a:r>
            <a:r>
              <a:rPr lang="en-US" sz="2400" dirty="0" smtClean="0">
                <a:latin typeface="Times New Roman" pitchFamily="18" charset="0"/>
                <a:cs typeface="Times New Roman" pitchFamily="18" charset="0"/>
              </a:rPr>
              <a:t>the processor </a:t>
            </a:r>
            <a:r>
              <a:rPr lang="en-US" sz="2400" dirty="0">
                <a:latin typeface="Times New Roman" pitchFamily="18" charset="0"/>
                <a:cs typeface="Times New Roman" pitchFamily="18" charset="0"/>
              </a:rPr>
              <a:t>is dropped and the HLDA pin goes Low.</a:t>
            </a:r>
          </a:p>
          <a:p>
            <a:pPr marL="457200" indent="-457200">
              <a:buFont typeface="+mj-lt"/>
              <a:buAutoNum type="arabicPeriod"/>
            </a:pPr>
            <a:r>
              <a:rPr lang="en-US" sz="2400" dirty="0">
                <a:latin typeface="Times New Roman" pitchFamily="18" charset="0"/>
                <a:cs typeface="Times New Roman" pitchFamily="18" charset="0"/>
              </a:rPr>
              <a:t>The address register is incremented by 1.</a:t>
            </a:r>
          </a:p>
          <a:p>
            <a:pPr marL="457200" indent="-457200">
              <a:buFont typeface="+mj-lt"/>
              <a:buAutoNum type="arabicPeriod"/>
            </a:pPr>
            <a:r>
              <a:rPr lang="en-US" sz="2400" dirty="0">
                <a:latin typeface="Times New Roman" pitchFamily="18" charset="0"/>
                <a:cs typeface="Times New Roman" pitchFamily="18" charset="0"/>
              </a:rPr>
              <a:t>The byte count is decremented by 1.</a:t>
            </a:r>
          </a:p>
          <a:p>
            <a:pPr marL="457200" indent="-457200">
              <a:buFont typeface="+mj-lt"/>
              <a:buAutoNum type="arabicPeriod"/>
            </a:pPr>
            <a:r>
              <a:rPr lang="en-US" sz="2400" dirty="0">
                <a:latin typeface="Times New Roman" pitchFamily="18" charset="0"/>
                <a:cs typeface="Times New Roman" pitchFamily="18" charset="0"/>
              </a:rPr>
              <a:t>If the byte count is non-zero, return to step 1, otherwise stop.</a:t>
            </a:r>
          </a:p>
        </p:txBody>
      </p:sp>
    </p:spTree>
    <p:extLst>
      <p:ext uri="{BB962C8B-B14F-4D97-AF65-F5344CB8AC3E}">
        <p14:creationId xmlns:p14="http://schemas.microsoft.com/office/powerpoint/2010/main" val="3093014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G13_001_0135026458"/>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86029" y="650544"/>
            <a:ext cx="8968166" cy="256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2013" y="3398299"/>
            <a:ext cx="11709778" cy="3120854"/>
          </a:xfrm>
          <a:prstGeom prst="rect">
            <a:avLst/>
          </a:prstGeom>
        </p:spPr>
        <p:txBody>
          <a:bodyPr wrap="square">
            <a:spAutoFit/>
          </a:bodyPr>
          <a:lstStyle/>
          <a:p>
            <a:pPr marL="390525" lvl="1" indent="-342900" algn="just">
              <a:spcBef>
                <a:spcPct val="20000"/>
              </a:spcBef>
              <a:buClr>
                <a:srgbClr val="0D4000"/>
              </a:buClr>
              <a:buFont typeface="Arial" pitchFamily="34" charset="0"/>
              <a:buChar char="•"/>
            </a:pPr>
            <a:r>
              <a:rPr lang="en-US" sz="2400" dirty="0">
                <a:latin typeface="Times New Roman" pitchFamily="18" charset="0"/>
                <a:cs typeface="Times New Roman" pitchFamily="18" charset="0"/>
              </a:rPr>
              <a:t>HOLD is sampled in any clocking </a:t>
            </a:r>
            <a:r>
              <a:rPr lang="en-US" sz="2400" dirty="0" smtClean="0">
                <a:latin typeface="Times New Roman" pitchFamily="18" charset="0"/>
                <a:cs typeface="Times New Roman" pitchFamily="18" charset="0"/>
              </a:rPr>
              <a:t>cycle.</a:t>
            </a:r>
            <a:endParaRPr lang="en-US" sz="2400" dirty="0">
              <a:latin typeface="Times New Roman" pitchFamily="18" charset="0"/>
              <a:cs typeface="Times New Roman" pitchFamily="18" charset="0"/>
            </a:endParaRPr>
          </a:p>
          <a:p>
            <a:pPr marL="390525" lvl="1" indent="-342900" algn="just">
              <a:spcBef>
                <a:spcPct val="20000"/>
              </a:spcBef>
              <a:buClr>
                <a:srgbClr val="0D4000"/>
              </a:buClr>
              <a:buFont typeface="Arial" pitchFamily="34" charset="0"/>
              <a:buChar char="•"/>
            </a:pPr>
            <a:r>
              <a:rPr lang="en-US" sz="2400" dirty="0">
                <a:latin typeface="Times New Roman" pitchFamily="18" charset="0"/>
                <a:cs typeface="Times New Roman" pitchFamily="18" charset="0"/>
              </a:rPr>
              <a:t>W</a:t>
            </a:r>
            <a:r>
              <a:rPr lang="en-US" sz="2400" dirty="0" smtClean="0">
                <a:latin typeface="Times New Roman" pitchFamily="18" charset="0"/>
                <a:cs typeface="Times New Roman" pitchFamily="18" charset="0"/>
              </a:rPr>
              <a:t>hen </a:t>
            </a:r>
            <a:r>
              <a:rPr lang="en-US" sz="2400" dirty="0">
                <a:latin typeface="Times New Roman" pitchFamily="18" charset="0"/>
                <a:cs typeface="Times New Roman" pitchFamily="18" charset="0"/>
              </a:rPr>
              <a:t>the processor recognizes the hold, it stops executing software and enters hold </a:t>
            </a:r>
            <a:r>
              <a:rPr lang="en-US" sz="2400" dirty="0" smtClean="0">
                <a:latin typeface="Times New Roman" pitchFamily="18" charset="0"/>
                <a:cs typeface="Times New Roman" pitchFamily="18" charset="0"/>
              </a:rPr>
              <a:t>cycles.</a:t>
            </a:r>
          </a:p>
          <a:p>
            <a:pPr marL="342900" indent="-342900" algn="just">
              <a:buFont typeface="Arial" pitchFamily="34" charset="0"/>
              <a:buChar char="•"/>
            </a:pPr>
            <a:r>
              <a:rPr lang="en-US" sz="2400" dirty="0">
                <a:solidFill>
                  <a:srgbClr val="000000"/>
                </a:solidFill>
                <a:latin typeface="Times New Roman" pitchFamily="18" charset="0"/>
                <a:cs typeface="Times New Roman" pitchFamily="18" charset="0"/>
              </a:rPr>
              <a:t>HLDA becomes active to indicate the processor has placed its buses at high-impedance state.</a:t>
            </a:r>
          </a:p>
          <a:p>
            <a:pPr marL="800100" lvl="1" indent="-342900" algn="just">
              <a:buFont typeface="Courier New" pitchFamily="49" charset="0"/>
              <a:buChar char="o"/>
            </a:pPr>
            <a:r>
              <a:rPr lang="en-US" sz="2400" dirty="0">
                <a:solidFill>
                  <a:srgbClr val="000000"/>
                </a:solidFill>
                <a:latin typeface="Times New Roman" pitchFamily="18" charset="0"/>
                <a:cs typeface="Times New Roman" pitchFamily="18" charset="0"/>
              </a:rPr>
              <a:t>as can be seen in the timing diagram, there </a:t>
            </a:r>
            <a:r>
              <a:rPr lang="en-US" sz="2400" dirty="0" smtClean="0">
                <a:solidFill>
                  <a:srgbClr val="000000"/>
                </a:solidFill>
                <a:latin typeface="Times New Roman" pitchFamily="18" charset="0"/>
                <a:cs typeface="Times New Roman" pitchFamily="18" charset="0"/>
              </a:rPr>
              <a:t>are a </a:t>
            </a:r>
            <a:r>
              <a:rPr lang="en-US" sz="2400" dirty="0">
                <a:solidFill>
                  <a:srgbClr val="000000"/>
                </a:solidFill>
                <a:latin typeface="Times New Roman" pitchFamily="18" charset="0"/>
                <a:cs typeface="Times New Roman" pitchFamily="18" charset="0"/>
              </a:rPr>
              <a:t>few clock cycles between the time that HOLD changes and until HLDA changes </a:t>
            </a:r>
          </a:p>
          <a:p>
            <a:pPr marL="342900" indent="-342900" algn="just">
              <a:buFont typeface="Arial" pitchFamily="34" charset="0"/>
              <a:buChar char="•"/>
            </a:pPr>
            <a:r>
              <a:rPr lang="en-US" sz="2400" dirty="0">
                <a:solidFill>
                  <a:srgbClr val="000000"/>
                </a:solidFill>
                <a:latin typeface="Times New Roman" pitchFamily="18" charset="0"/>
                <a:cs typeface="Times New Roman" pitchFamily="18" charset="0"/>
              </a:rPr>
              <a:t>HLDA output is a signal to the requesting device that the processor has relinquished control of its memory and I/O space. </a:t>
            </a:r>
          </a:p>
        </p:txBody>
      </p:sp>
      <p:sp>
        <p:nvSpPr>
          <p:cNvPr id="4" name="Rectangle 3"/>
          <p:cNvSpPr/>
          <p:nvPr/>
        </p:nvSpPr>
        <p:spPr>
          <a:xfrm>
            <a:off x="232013" y="198693"/>
            <a:ext cx="8840970" cy="461665"/>
          </a:xfrm>
          <a:prstGeom prst="rect">
            <a:avLst/>
          </a:prstGeom>
        </p:spPr>
        <p:txBody>
          <a:bodyPr wrap="square">
            <a:spAutoFit/>
          </a:bodyPr>
          <a:lstStyle/>
          <a:p>
            <a:r>
              <a:rPr lang="en-US" sz="2400" b="1" dirty="0" smtClean="0">
                <a:solidFill>
                  <a:srgbClr val="000000"/>
                </a:solidFill>
                <a:latin typeface="Times New Roman" pitchFamily="18" charset="0"/>
                <a:cs typeface="Times New Roman" pitchFamily="18" charset="0"/>
              </a:rPr>
              <a:t>Timing diagram of DMA operation</a:t>
            </a:r>
            <a:endParaRPr lang="en-US" sz="2400" b="1" dirty="0"/>
          </a:p>
        </p:txBody>
      </p:sp>
    </p:spTree>
    <p:extLst>
      <p:ext uri="{BB962C8B-B14F-4D97-AF65-F5344CB8AC3E}">
        <p14:creationId xmlns:p14="http://schemas.microsoft.com/office/powerpoint/2010/main" val="397936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361" y="489525"/>
            <a:ext cx="11723427" cy="5693866"/>
          </a:xfrm>
          <a:prstGeom prst="rect">
            <a:avLst/>
          </a:prstGeom>
        </p:spPr>
        <p:txBody>
          <a:bodyPr wrap="square">
            <a:spAutoFit/>
          </a:bodyPr>
          <a:lstStyle/>
          <a:p>
            <a:pPr algn="just"/>
            <a:r>
              <a:rPr lang="en-US" sz="2800" b="1" dirty="0">
                <a:latin typeface="Times New Roman" pitchFamily="18" charset="0"/>
                <a:cs typeface="Times New Roman" pitchFamily="18" charset="0"/>
              </a:rPr>
              <a:t>Direct Memory Access Controller (DMAC) options for data </a:t>
            </a:r>
            <a:r>
              <a:rPr lang="en-US" sz="2800" b="1" dirty="0" smtClean="0">
                <a:latin typeface="Times New Roman" pitchFamily="18" charset="0"/>
                <a:cs typeface="Times New Roman" pitchFamily="18" charset="0"/>
              </a:rPr>
              <a:t>transfer</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DMA Controller has several options available for the transfer of data. They are: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Cycle Steal:</a:t>
            </a:r>
          </a:p>
          <a:p>
            <a:pPr algn="just"/>
            <a:r>
              <a:rPr lang="en-US" sz="2400" dirty="0" smtClean="0">
                <a:latin typeface="Times New Roman" pitchFamily="18" charset="0"/>
                <a:cs typeface="Times New Roman" pitchFamily="18" charset="0"/>
              </a:rPr>
              <a:t>	A </a:t>
            </a:r>
            <a:r>
              <a:rPr lang="en-US" sz="2400" dirty="0">
                <a:latin typeface="Times New Roman" pitchFamily="18" charset="0"/>
                <a:cs typeface="Times New Roman" pitchFamily="18" charset="0"/>
              </a:rPr>
              <a:t>read or write signal is generated by the DMAC, and the I/O device either generates or latches the data. The DMAC effectively steals cycles from the processor in order to transfer the byte, so single byte transfer is also known as cycle stealing.</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 Burst Transfer:</a:t>
            </a:r>
          </a:p>
          <a:p>
            <a:pPr algn="just"/>
            <a:r>
              <a:rPr lang="en-US" sz="2400" dirty="0" smtClean="0">
                <a:latin typeface="Times New Roman" pitchFamily="18" charset="0"/>
                <a:cs typeface="Times New Roman" pitchFamily="18" charset="0"/>
              </a:rPr>
              <a:t>	To </a:t>
            </a:r>
            <a:r>
              <a:rPr lang="en-US" sz="2400" dirty="0">
                <a:latin typeface="Times New Roman" pitchFamily="18" charset="0"/>
                <a:cs typeface="Times New Roman" pitchFamily="18" charset="0"/>
              </a:rPr>
              <a:t>achieve block transfers, some DMAC's incorporate an automatic sequencing of the value presented on the address bus. A register is used as a byte count, being decremented for each byte transfer, and upon the byte count reaching zero, the DMAC will release the bus. When the DMAC operates in burst mode, the CPU is halted for the duration of the data transfer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5455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33" y="655094"/>
            <a:ext cx="11477767" cy="3046988"/>
          </a:xfrm>
          <a:prstGeom prst="rect">
            <a:avLst/>
          </a:prstGeom>
        </p:spPr>
        <p:txBody>
          <a:bodyPr wrap="square">
            <a:spAutoFit/>
          </a:bodyPr>
          <a:lstStyle/>
          <a:p>
            <a:pPr algn="just"/>
            <a:r>
              <a:rPr lang="en-US" sz="2400" dirty="0">
                <a:latin typeface="Times New Roman" pitchFamily="18" charset="0"/>
                <a:cs typeface="Times New Roman" pitchFamily="18" charset="0"/>
              </a:rPr>
              <a:t>3) Hidden </a:t>
            </a:r>
            <a:r>
              <a:rPr lang="en-US" sz="2400" dirty="0" smtClean="0">
                <a:latin typeface="Times New Roman" pitchFamily="18" charset="0"/>
                <a:cs typeface="Times New Roman" pitchFamily="18" charset="0"/>
              </a:rPr>
              <a:t>DMA</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It </a:t>
            </a:r>
            <a:r>
              <a:rPr lang="en-US" sz="2400" dirty="0">
                <a:latin typeface="Times New Roman" pitchFamily="18" charset="0"/>
                <a:cs typeface="Times New Roman" pitchFamily="18" charset="0"/>
              </a:rPr>
              <a:t>is possible to perform hidden DMA, which is transparent to the normal operation of the CPU. In other words, the bus is grabbed by the DMAC when the processor is not using it. The DMAC monitors the execution of the processor, and when it </a:t>
            </a:r>
            <a:r>
              <a:rPr lang="en-US" sz="2400" dirty="0" smtClean="0">
                <a:latin typeface="Times New Roman" pitchFamily="18" charset="0"/>
                <a:cs typeface="Times New Roman" pitchFamily="18" charset="0"/>
              </a:rPr>
              <a:t>recognizes </a:t>
            </a:r>
            <a:r>
              <a:rPr lang="en-US" sz="2400" dirty="0">
                <a:latin typeface="Times New Roman" pitchFamily="18" charset="0"/>
                <a:cs typeface="Times New Roman" pitchFamily="18" charset="0"/>
              </a:rPr>
              <a:t>the processor executing an instruction which has sufficient empty clock cycles to perform a byte transfer, it waits till the processor is decoding the </a:t>
            </a:r>
            <a:r>
              <a:rPr lang="en-US" sz="2400" dirty="0" smtClean="0">
                <a:latin typeface="Times New Roman" pitchFamily="18" charset="0"/>
                <a:cs typeface="Times New Roman" pitchFamily="18" charset="0"/>
              </a:rPr>
              <a:t>op-code</a:t>
            </a:r>
            <a:r>
              <a:rPr lang="en-US" sz="2400" dirty="0">
                <a:latin typeface="Times New Roman" pitchFamily="18" charset="0"/>
                <a:cs typeface="Times New Roman" pitchFamily="18" charset="0"/>
              </a:rPr>
              <a:t>, then grabs the bus during this </a:t>
            </a:r>
            <a:r>
              <a:rPr lang="en-US" sz="2400" dirty="0" smtClean="0">
                <a:latin typeface="Times New Roman" pitchFamily="18" charset="0"/>
                <a:cs typeface="Times New Roman" pitchFamily="18" charset="0"/>
              </a:rPr>
              <a:t>time. The </a:t>
            </a:r>
            <a:r>
              <a:rPr lang="en-US" sz="2400" dirty="0">
                <a:latin typeface="Times New Roman" pitchFamily="18" charset="0"/>
                <a:cs typeface="Times New Roman" pitchFamily="18" charset="0"/>
              </a:rPr>
              <a:t>processor is not slowed down, but continues processing normally. Naturally, the data transfer by the DMAC must be completed before the processor </a:t>
            </a:r>
            <a:r>
              <a:rPr lang="en-US" sz="2400" dirty="0" smtClean="0">
                <a:latin typeface="Times New Roman" pitchFamily="18" charset="0"/>
                <a:cs typeface="Times New Roman" pitchFamily="18" charset="0"/>
              </a:rPr>
              <a:t>starts.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6922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01039066"/>
              </p:ext>
            </p:extLst>
          </p:nvPr>
        </p:nvGraphicFramePr>
        <p:xfrm>
          <a:off x="856593" y="215154"/>
          <a:ext cx="10569388" cy="6521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0084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364" y="122829"/>
            <a:ext cx="11818961" cy="6740307"/>
          </a:xfrm>
          <a:prstGeom prst="rect">
            <a:avLst/>
          </a:prstGeom>
        </p:spPr>
        <p:txBody>
          <a:bodyPr wrap="square">
            <a:spAutoFit/>
          </a:bodyPr>
          <a:lstStyle/>
          <a:p>
            <a:pPr algn="just"/>
            <a:r>
              <a:rPr lang="en-US" sz="2400" b="1" dirty="0" smtClean="0">
                <a:solidFill>
                  <a:srgbClr val="000000"/>
                </a:solidFill>
                <a:latin typeface="Times New Roman" pitchFamily="18" charset="0"/>
                <a:cs typeface="Times New Roman" pitchFamily="18" charset="0"/>
              </a:rPr>
              <a:t>Advantages of DMA</a:t>
            </a:r>
          </a:p>
          <a:p>
            <a:pPr marL="342900" indent="-342900" algn="just">
              <a:buAutoNum type="arabicPeriod"/>
            </a:pPr>
            <a:r>
              <a:rPr lang="en-US" sz="2400" dirty="0" smtClean="0">
                <a:solidFill>
                  <a:srgbClr val="000000"/>
                </a:solidFill>
                <a:latin typeface="Times New Roman" pitchFamily="18" charset="0"/>
                <a:cs typeface="Times New Roman" pitchFamily="18" charset="0"/>
              </a:rPr>
              <a:t>Computer System performance is improved by direct transfer of data between memory and I/O devices bypassing the processor</a:t>
            </a:r>
          </a:p>
          <a:p>
            <a:pPr marL="342900" indent="-342900" algn="just">
              <a:buAutoNum type="arabicPeriod"/>
            </a:pPr>
            <a:r>
              <a:rPr lang="en-US" sz="2400" dirty="0" smtClean="0">
                <a:solidFill>
                  <a:srgbClr val="000000"/>
                </a:solidFill>
                <a:latin typeface="Times New Roman" pitchFamily="18" charset="0"/>
                <a:cs typeface="Times New Roman" pitchFamily="18" charset="0"/>
              </a:rPr>
              <a:t>Processor is free to perform operation that donot use system buses.</a:t>
            </a:r>
          </a:p>
          <a:p>
            <a:pPr marL="342900" indent="-342900" algn="just">
              <a:buAutoNum type="arabicPeriod"/>
            </a:pPr>
            <a:r>
              <a:rPr lang="en-US" sz="2400" dirty="0" smtClean="0">
                <a:solidFill>
                  <a:srgbClr val="000000"/>
                </a:solidFill>
                <a:latin typeface="Times New Roman" pitchFamily="18" charset="0"/>
                <a:cs typeface="Times New Roman" pitchFamily="18" charset="0"/>
              </a:rPr>
              <a:t>Quick data transfer.</a:t>
            </a:r>
          </a:p>
          <a:p>
            <a:pPr marL="342900" indent="-342900" algn="just">
              <a:buAutoNum type="arabicPeriod"/>
            </a:pPr>
            <a:endParaRPr lang="en-US" sz="2400" dirty="0">
              <a:solidFill>
                <a:srgbClr val="000000"/>
              </a:solidFill>
              <a:latin typeface="Times New Roman" pitchFamily="18" charset="0"/>
              <a:cs typeface="Times New Roman" pitchFamily="18" charset="0"/>
            </a:endParaRPr>
          </a:p>
          <a:p>
            <a:pPr algn="just"/>
            <a:r>
              <a:rPr lang="en-US" sz="2400" b="1" dirty="0" smtClean="0">
                <a:solidFill>
                  <a:srgbClr val="000000"/>
                </a:solidFill>
                <a:latin typeface="Times New Roman" pitchFamily="18" charset="0"/>
                <a:cs typeface="Times New Roman" pitchFamily="18" charset="0"/>
              </a:rPr>
              <a:t>Disadvantages of DMA</a:t>
            </a:r>
          </a:p>
          <a:p>
            <a:pPr algn="just"/>
            <a:r>
              <a:rPr lang="en-US" sz="2400" dirty="0" smtClean="0">
                <a:solidFill>
                  <a:srgbClr val="000000"/>
                </a:solidFill>
                <a:latin typeface="Times New Roman" pitchFamily="18" charset="0"/>
                <a:cs typeface="Times New Roman" pitchFamily="18" charset="0"/>
              </a:rPr>
              <a:t>In case of Burst mode of transfer, the processor is rendered inactive for longer period of time.</a:t>
            </a:r>
          </a:p>
          <a:p>
            <a:pPr algn="just"/>
            <a:endParaRPr lang="en-US" sz="2400" dirty="0" smtClean="0">
              <a:solidFill>
                <a:srgbClr val="000000"/>
              </a:solidFill>
              <a:latin typeface="Times New Roman" pitchFamily="18" charset="0"/>
              <a:cs typeface="Times New Roman" pitchFamily="18" charset="0"/>
            </a:endParaRPr>
          </a:p>
          <a:p>
            <a:pPr algn="just"/>
            <a:r>
              <a:rPr lang="en-US" sz="2400" b="1" dirty="0" smtClean="0">
                <a:solidFill>
                  <a:srgbClr val="000000"/>
                </a:solidFill>
                <a:latin typeface="Times New Roman" pitchFamily="18" charset="0"/>
                <a:cs typeface="Times New Roman" pitchFamily="18" charset="0"/>
              </a:rPr>
              <a:t>Application of DMA</a:t>
            </a:r>
          </a:p>
          <a:p>
            <a:pPr marL="342900" indent="-342900" algn="just">
              <a:buAutoNum type="arabicPeriod"/>
            </a:pPr>
            <a:r>
              <a:rPr lang="en-US" sz="2400" dirty="0" smtClean="0">
                <a:solidFill>
                  <a:srgbClr val="000000"/>
                </a:solidFill>
                <a:latin typeface="Times New Roman" pitchFamily="18" charset="0"/>
                <a:cs typeface="Times New Roman" pitchFamily="18" charset="0"/>
              </a:rPr>
              <a:t>Extensively used for computer-based data acquisition including streaming data to disk, real-time screen data display and continuous data acquisition.</a:t>
            </a:r>
          </a:p>
          <a:p>
            <a:pPr marL="342900" indent="-342900" algn="just">
              <a:buAutoNum type="arabicPeriod"/>
            </a:pPr>
            <a:r>
              <a:rPr lang="en-US" sz="2400" dirty="0" smtClean="0">
                <a:solidFill>
                  <a:srgbClr val="000000"/>
                </a:solidFill>
                <a:latin typeface="Times New Roman" pitchFamily="18" charset="0"/>
                <a:cs typeface="Times New Roman" pitchFamily="18" charset="0"/>
              </a:rPr>
              <a:t>DMA is used in HDD in later version.</a:t>
            </a:r>
          </a:p>
          <a:p>
            <a:pPr marL="342900" indent="-342900" algn="just">
              <a:buAutoNum type="arabicPeriod"/>
            </a:pPr>
            <a:r>
              <a:rPr lang="en-US" sz="2400" dirty="0">
                <a:latin typeface="Times New Roman" pitchFamily="18" charset="0"/>
                <a:cs typeface="Times New Roman" pitchFamily="18" charset="0"/>
              </a:rPr>
              <a:t>PC-based DMA technology, along with high-speed </a:t>
            </a:r>
            <a:r>
              <a:rPr lang="en-US" sz="2400" dirty="0" smtClean="0">
                <a:latin typeface="Times New Roman" pitchFamily="18" charset="0"/>
                <a:cs typeface="Times New Roman" pitchFamily="18" charset="0"/>
              </a:rPr>
              <a:t>bus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technology</a:t>
            </a:r>
            <a:r>
              <a:rPr lang="en-US" sz="2400" dirty="0">
                <a:latin typeface="Times New Roman" pitchFamily="18" charset="0"/>
                <a:cs typeface="Times New Roman" pitchFamily="18" charset="0"/>
              </a:rPr>
              <a:t>, is driven by data </a:t>
            </a:r>
            <a:r>
              <a:rPr lang="en-US" sz="2400" dirty="0" smtClean="0">
                <a:latin typeface="Times New Roman" pitchFamily="18" charset="0"/>
                <a:cs typeface="Times New Roman" pitchFamily="18" charset="0"/>
              </a:rPr>
              <a:t>storage,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communications </a:t>
            </a:r>
            <a:r>
              <a:rPr lang="en-US" sz="2400" dirty="0">
                <a:latin typeface="Times New Roman" pitchFamily="18" charset="0"/>
                <a:cs typeface="Times New Roman" pitchFamily="18" charset="0"/>
              </a:rPr>
              <a:t>and graphics needs-all of </a:t>
            </a:r>
            <a:r>
              <a:rPr lang="en-US" sz="2400" dirty="0" smtClean="0">
                <a:latin typeface="Times New Roman" pitchFamily="18" charset="0"/>
                <a:cs typeface="Times New Roman" pitchFamily="18" charset="0"/>
              </a:rPr>
              <a:t>which</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require </a:t>
            </a:r>
            <a:r>
              <a:rPr lang="en-US" sz="2400" dirty="0">
                <a:latin typeface="Times New Roman" pitchFamily="18" charset="0"/>
                <a:cs typeface="Times New Roman" pitchFamily="18" charset="0"/>
              </a:rPr>
              <a:t>the highest rates of data transfer </a:t>
            </a:r>
            <a:r>
              <a:rPr lang="en-US" sz="2400" dirty="0" smtClean="0">
                <a:latin typeface="Times New Roman" pitchFamily="18" charset="0"/>
                <a:cs typeface="Times New Roman" pitchFamily="18" charset="0"/>
              </a:rPr>
              <a:t>between</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system </a:t>
            </a:r>
            <a:r>
              <a:rPr lang="en-US" sz="2400" dirty="0">
                <a:latin typeface="Times New Roman" pitchFamily="18" charset="0"/>
                <a:cs typeface="Times New Roman" pitchFamily="18" charset="0"/>
              </a:rPr>
              <a:t>memory and I/O </a:t>
            </a:r>
            <a:r>
              <a:rPr lang="en-US" sz="2400" dirty="0" smtClean="0">
                <a:latin typeface="Times New Roman" pitchFamily="18" charset="0"/>
                <a:cs typeface="Times New Roman" pitchFamily="18" charset="0"/>
              </a:rPr>
              <a:t>devices.</a:t>
            </a:r>
            <a:endParaRPr lang="en-US" sz="2400" dirty="0">
              <a:latin typeface="Times New Roman" pitchFamily="18" charset="0"/>
              <a:cs typeface="Times New Roman" pitchFamily="18" charset="0"/>
            </a:endParaRPr>
          </a:p>
          <a:p>
            <a:pPr marL="342900" indent="-342900" algn="just">
              <a:buAutoNum type="arabicPeriod"/>
            </a:pPr>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acquisition applications have the same </a:t>
            </a:r>
            <a:r>
              <a:rPr lang="en-US" sz="2400" dirty="0" smtClean="0">
                <a:latin typeface="Times New Roman" pitchFamily="18" charset="0"/>
                <a:cs typeface="Times New Roman" pitchFamily="18" charset="0"/>
              </a:rPr>
              <a:t>needs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therefore can take advantage of the </a:t>
            </a:r>
            <a:r>
              <a:rPr lang="en-US" sz="2400" dirty="0" smtClean="0">
                <a:latin typeface="Times New Roman" pitchFamily="18" charset="0"/>
                <a:cs typeface="Times New Roman" pitchFamily="18" charset="0"/>
              </a:rPr>
              <a:t>technology</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developed </a:t>
            </a:r>
            <a:r>
              <a:rPr lang="en-US" sz="2400" dirty="0">
                <a:latin typeface="Times New Roman" pitchFamily="18" charset="0"/>
                <a:cs typeface="Times New Roman" pitchFamily="18" charset="0"/>
              </a:rPr>
              <a:t>for larger markets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44509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223" y="2034862"/>
            <a:ext cx="9878095" cy="3416320"/>
          </a:xfrm>
          <a:prstGeom prst="rect">
            <a:avLst/>
          </a:prstGeom>
        </p:spPr>
        <p:txBody>
          <a:bodyPr wrap="square">
            <a:spAutoFit/>
          </a:bodyPr>
          <a:lstStyle/>
          <a:p>
            <a:pPr algn="ctr"/>
            <a:r>
              <a:rPr lang="en-US" sz="7200" dirty="0">
                <a:latin typeface="Times New Roman" pitchFamily="18" charset="0"/>
                <a:cs typeface="Times New Roman" pitchFamily="18" charset="0"/>
              </a:rPr>
              <a:t>8237 DMA </a:t>
            </a:r>
            <a:r>
              <a:rPr lang="en-US" sz="7200" dirty="0" smtClean="0">
                <a:latin typeface="Times New Roman" pitchFamily="18" charset="0"/>
                <a:cs typeface="Times New Roman" pitchFamily="18" charset="0"/>
              </a:rPr>
              <a:t>Controller</a:t>
            </a:r>
          </a:p>
          <a:p>
            <a:pPr algn="ctr"/>
            <a:r>
              <a:rPr lang="en-US" sz="7200" dirty="0" smtClean="0">
                <a:latin typeface="Times New Roman" pitchFamily="18" charset="0"/>
                <a:cs typeface="Times New Roman" pitchFamily="18" charset="0"/>
              </a:rPr>
              <a:t> </a:t>
            </a:r>
            <a:r>
              <a:rPr lang="en-US" sz="7200" dirty="0">
                <a:latin typeface="Times New Roman" pitchFamily="18" charset="0"/>
                <a:cs typeface="Times New Roman" pitchFamily="18" charset="0"/>
              </a:rPr>
              <a:t>and </a:t>
            </a:r>
            <a:endParaRPr lang="en-US" sz="7200" dirty="0" smtClean="0">
              <a:latin typeface="Times New Roman" pitchFamily="18" charset="0"/>
              <a:cs typeface="Times New Roman" pitchFamily="18" charset="0"/>
            </a:endParaRPr>
          </a:p>
          <a:p>
            <a:pPr algn="ctr"/>
            <a:r>
              <a:rPr lang="en-US" sz="7200" dirty="0" smtClean="0">
                <a:latin typeface="Times New Roman" pitchFamily="18" charset="0"/>
                <a:cs typeface="Times New Roman" pitchFamily="18" charset="0"/>
              </a:rPr>
              <a:t>Interfacing</a:t>
            </a: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326228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à¤¸à¤®à¥à¤¬à¤¨à¥à¤§à¤¿à¤¤ à¤à¤µ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71" y="216495"/>
            <a:ext cx="8242479" cy="6181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à¤¸à¤®à¥à¤¬à¤¨à¥à¤§à¤¿à¤¤ à¤à¤µ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2085" y="1211578"/>
            <a:ext cx="3449841" cy="457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679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237 DMA CONTROLLER Block Diagramà¤à¥ à¤²à¤¾à¤à¤¿ à¤¤à¤¸à¥à¤¬à¤¿à¤° à¤ªà¤°à¤¿à¤£à¤¾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370" y="180306"/>
            <a:ext cx="9110005" cy="62591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0913" y="6117465"/>
            <a:ext cx="4552390" cy="369332"/>
          </a:xfrm>
          <a:prstGeom prst="rect">
            <a:avLst/>
          </a:prstGeom>
        </p:spPr>
        <p:txBody>
          <a:bodyPr wrap="square">
            <a:spAutoFit/>
          </a:bodyPr>
          <a:lstStyle/>
          <a:p>
            <a:r>
              <a:rPr lang="en-US" dirty="0" smtClean="0">
                <a:latin typeface="Times New Roman" pitchFamily="18" charset="0"/>
                <a:cs typeface="Times New Roman" pitchFamily="18" charset="0"/>
              </a:rPr>
              <a:t>Fig: Block Diagram of 8237 DMA Controller</a:t>
            </a:r>
            <a:endParaRPr lang="en-US" dirty="0"/>
          </a:p>
        </p:txBody>
      </p:sp>
    </p:spTree>
    <p:extLst>
      <p:ext uri="{BB962C8B-B14F-4D97-AF65-F5344CB8AC3E}">
        <p14:creationId xmlns:p14="http://schemas.microsoft.com/office/powerpoint/2010/main" val="2629656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Interrupt-Operations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07185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89" y="395785"/>
            <a:ext cx="11368585" cy="5841242"/>
          </a:xfrm>
        </p:spPr>
        <p:txBody>
          <a:bodyPr>
            <a:normAutofit/>
          </a:bodyPr>
          <a:lstStyle/>
          <a:p>
            <a:pPr marL="0" indent="0" algn="just">
              <a:buNone/>
            </a:pPr>
            <a:r>
              <a:rPr lang="en-US" sz="3600" b="1" dirty="0" smtClean="0">
                <a:latin typeface="Times New Roman" pitchFamily="18" charset="0"/>
                <a:cs typeface="Times New Roman" pitchFamily="18" charset="0"/>
              </a:rPr>
              <a:t>Interrupt</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Interrupt </a:t>
            </a:r>
            <a:r>
              <a:rPr lang="en-US" dirty="0">
                <a:latin typeface="Times New Roman" pitchFamily="18" charset="0"/>
                <a:cs typeface="Times New Roman" pitchFamily="18" charset="0"/>
              </a:rPr>
              <a:t>is signals send by an external device to the processor, to request the processor to perform a particular task or work. </a:t>
            </a:r>
          </a:p>
          <a:p>
            <a:pPr algn="just"/>
            <a:r>
              <a:rPr lang="en-US" dirty="0" smtClean="0">
                <a:latin typeface="Times New Roman" pitchFamily="18" charset="0"/>
                <a:cs typeface="Times New Roman" pitchFamily="18" charset="0"/>
              </a:rPr>
              <a:t>Mainly </a:t>
            </a:r>
            <a:r>
              <a:rPr lang="en-US" dirty="0">
                <a:latin typeface="Times New Roman" pitchFamily="18" charset="0"/>
                <a:cs typeface="Times New Roman" pitchFamily="18" charset="0"/>
              </a:rPr>
              <a:t>in the microprocessor based system the interrupts are used for data transfer between the peripheral and the microprocessor. </a:t>
            </a:r>
          </a:p>
          <a:p>
            <a:pPr algn="just"/>
            <a:r>
              <a:rPr lang="en-US" b="1" dirty="0" smtClean="0">
                <a:latin typeface="Times New Roman" pitchFamily="18" charset="0"/>
                <a:cs typeface="Times New Roman" pitchFamily="18" charset="0"/>
              </a:rPr>
              <a:t>Need </a:t>
            </a:r>
            <a:r>
              <a:rPr lang="en-US" b="1" dirty="0">
                <a:latin typeface="Times New Roman" pitchFamily="18" charset="0"/>
                <a:cs typeface="Times New Roman" pitchFamily="18" charset="0"/>
              </a:rPr>
              <a:t>for Interrupt: </a:t>
            </a:r>
            <a:r>
              <a:rPr lang="en-US" dirty="0">
                <a:latin typeface="Times New Roman" pitchFamily="18" charset="0"/>
                <a:cs typeface="Times New Roman" pitchFamily="18" charset="0"/>
              </a:rPr>
              <a:t>Interrupts are particularly useful when interfacing I/O devices that provide or require data at relatively low data transfer rate.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62325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13899" y="436728"/>
            <a:ext cx="11546005" cy="5909481"/>
          </a:xfrm>
        </p:spPr>
        <p:txBody>
          <a:bodyPr>
            <a:normAutofit fontScale="92500"/>
          </a:bodyPr>
          <a:lstStyle/>
          <a:p>
            <a:pPr marL="0" indent="0" algn="just">
              <a:buNone/>
            </a:pPr>
            <a:r>
              <a:rPr lang="en-US" sz="3900" b="1" dirty="0">
                <a:latin typeface="Times New Roman" pitchFamily="18" charset="0"/>
                <a:cs typeface="Times New Roman" pitchFamily="18" charset="0"/>
              </a:rPr>
              <a:t>Polling </a:t>
            </a:r>
            <a:r>
              <a:rPr lang="en-US" sz="3900" b="1" dirty="0" smtClean="0">
                <a:latin typeface="Times New Roman" pitchFamily="18" charset="0"/>
                <a:cs typeface="Times New Roman" pitchFamily="18" charset="0"/>
              </a:rPr>
              <a:t>vs. </a:t>
            </a:r>
            <a:r>
              <a:rPr lang="en-US" sz="3900" b="1" dirty="0">
                <a:latin typeface="Times New Roman" pitchFamily="18" charset="0"/>
                <a:cs typeface="Times New Roman" pitchFamily="18" charset="0"/>
              </a:rPr>
              <a:t>Interrupt </a:t>
            </a:r>
            <a:endParaRPr lang="en-US" sz="39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Polling </a:t>
            </a:r>
            <a:r>
              <a:rPr lang="en-US" dirty="0">
                <a:latin typeface="Times New Roman" pitchFamily="18" charset="0"/>
                <a:cs typeface="Times New Roman" pitchFamily="18" charset="0"/>
              </a:rPr>
              <a:t>the device usually means reading its status register every so often until the device's status changes to indicate that it has completed the request. </a:t>
            </a:r>
          </a:p>
          <a:p>
            <a:pPr algn="just"/>
            <a:r>
              <a:rPr lang="en-US" dirty="0" smtClean="0">
                <a:latin typeface="Times New Roman" pitchFamily="18" charset="0"/>
                <a:cs typeface="Times New Roman" pitchFamily="18" charset="0"/>
              </a:rPr>
              <a:t>Polling </a:t>
            </a:r>
            <a:r>
              <a:rPr lang="en-US" dirty="0">
                <a:latin typeface="Times New Roman" pitchFamily="18" charset="0"/>
                <a:cs typeface="Times New Roman" pitchFamily="18" charset="0"/>
              </a:rPr>
              <a:t>means the CPU keeps checking a flag to indicate if something happens. </a:t>
            </a:r>
          </a:p>
          <a:p>
            <a:pPr algn="just"/>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interrupt driven device driver is one where the hardware device being controlled will cause a hardware interrupt to occur whenever it needs to be serviced. </a:t>
            </a:r>
          </a:p>
          <a:p>
            <a:pPr algn="just"/>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interrupt, CPU is free to do other things, and when something happens, an interrupt is generated to notify the CPU. So it means the CPU does not need to check the flag. </a:t>
            </a:r>
          </a:p>
          <a:p>
            <a:pPr algn="just"/>
            <a:r>
              <a:rPr lang="en-US" dirty="0" smtClean="0">
                <a:latin typeface="Times New Roman" pitchFamily="18" charset="0"/>
                <a:cs typeface="Times New Roman" pitchFamily="18" charset="0"/>
              </a:rPr>
              <a:t>Polling </a:t>
            </a:r>
            <a:r>
              <a:rPr lang="en-US" dirty="0">
                <a:latin typeface="Times New Roman" pitchFamily="18" charset="0"/>
                <a:cs typeface="Times New Roman" pitchFamily="18" charset="0"/>
              </a:rPr>
              <a:t>is like picking up your phone every few seconds to see if you have a call. Interrupts are like waiting for the phone to ring. </a:t>
            </a:r>
          </a:p>
          <a:p>
            <a:pPr algn="just"/>
            <a:r>
              <a:rPr lang="en-US" dirty="0" smtClean="0">
                <a:latin typeface="Times New Roman" pitchFamily="18" charset="0"/>
                <a:cs typeface="Times New Roman" pitchFamily="18" charset="0"/>
              </a:rPr>
              <a:t>Interrupts </a:t>
            </a:r>
            <a:r>
              <a:rPr lang="en-US" dirty="0">
                <a:latin typeface="Times New Roman" pitchFamily="18" charset="0"/>
                <a:cs typeface="Times New Roman" pitchFamily="18" charset="0"/>
              </a:rPr>
              <a:t>win if processor has other work to do and event response time is not critical.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08192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4842" y="518614"/>
            <a:ext cx="11600597" cy="5386090"/>
          </a:xfrm>
          <a:prstGeom prst="rect">
            <a:avLst/>
          </a:prstGeom>
        </p:spPr>
        <p:txBody>
          <a:bodyPr wrap="square">
            <a:spAutoFit/>
          </a:bodyPr>
          <a:lstStyle/>
          <a:p>
            <a:pPr algn="just"/>
            <a:r>
              <a:rPr lang="en-US" sz="3200" b="1" dirty="0">
                <a:latin typeface="Times New Roman" pitchFamily="18" charset="0"/>
                <a:cs typeface="Times New Roman" pitchFamily="18" charset="0"/>
              </a:rPr>
              <a:t>Interrupt </a:t>
            </a:r>
            <a:r>
              <a:rPr lang="en-US" sz="3200" b="1" dirty="0" smtClean="0">
                <a:latin typeface="Times New Roman" pitchFamily="18" charset="0"/>
                <a:cs typeface="Times New Roman" pitchFamily="18" charset="0"/>
              </a:rPr>
              <a:t>Operations</a:t>
            </a:r>
            <a:endParaRPr lang="en-US" sz="2000" b="1"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interrupt driven I/O operation takes the following steps. </a:t>
            </a:r>
            <a:endParaRPr lang="en-US" sz="2400" dirty="0" smtClean="0">
              <a:latin typeface="Times New Roman" pitchFamily="18" charset="0"/>
              <a:cs typeface="Times New Roman" pitchFamily="18" charset="0"/>
            </a:endParaRPr>
          </a:p>
          <a:p>
            <a:pPr marL="342900" indent="-342900" algn="jus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I/O unit issues an interrupt signal to the processor for exchange of data between them. </a:t>
            </a:r>
            <a:endParaRPr lang="en-US" sz="2400" dirty="0" smtClean="0">
              <a:latin typeface="Times New Roman" pitchFamily="18" charset="0"/>
              <a:cs typeface="Times New Roman" pitchFamily="18" charset="0"/>
            </a:endParaRPr>
          </a:p>
          <a:p>
            <a:pPr marL="342900" indent="-342900" algn="jus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processor finishes execution of the current instruction before responding to the </a:t>
            </a:r>
            <a:r>
              <a:rPr lang="en-US" sz="2400" dirty="0" smtClean="0">
                <a:latin typeface="Times New Roman" pitchFamily="18" charset="0"/>
                <a:cs typeface="Times New Roman" pitchFamily="18" charset="0"/>
              </a:rPr>
              <a:t>interrupt.</a:t>
            </a:r>
          </a:p>
          <a:p>
            <a:pPr marL="342900" indent="-342900" algn="just">
              <a:buAutoNum type="arabicPeriod"/>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processor sends an acknowledgement signal to the device that it issued the interrupt</a:t>
            </a:r>
            <a:r>
              <a:rPr lang="en-US" sz="2400" dirty="0" smtClean="0">
                <a:latin typeface="Times New Roman" pitchFamily="18" charset="0"/>
                <a:cs typeface="Times New Roman" pitchFamily="18" charset="0"/>
              </a:rPr>
              <a:t>.</a:t>
            </a:r>
          </a:p>
          <a:p>
            <a:pPr marL="342900" indent="-342900" algn="jus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processor transfers its control to the requested routine called “Interrupt Service Routine (ISR)” by saving the contents of program status word (PSW) and program counter (PC). </a:t>
            </a:r>
            <a:endParaRPr lang="en-US" sz="2400" dirty="0" smtClean="0">
              <a:latin typeface="Times New Roman" pitchFamily="18" charset="0"/>
              <a:cs typeface="Times New Roman" pitchFamily="18" charset="0"/>
            </a:endParaRPr>
          </a:p>
          <a:p>
            <a:pPr marL="342900" indent="-342900" algn="jus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processor now loads the PC with the location of interrupt service routine and </a:t>
            </a:r>
            <a:r>
              <a:rPr lang="en-US" sz="2400" dirty="0" smtClean="0">
                <a:latin typeface="Times New Roman" pitchFamily="18" charset="0"/>
                <a:cs typeface="Times New Roman" pitchFamily="18" charset="0"/>
              </a:rPr>
              <a:t>then </a:t>
            </a:r>
            <a:r>
              <a:rPr lang="en-US" sz="2400" dirty="0">
                <a:latin typeface="Times New Roman" pitchFamily="18" charset="0"/>
                <a:cs typeface="Times New Roman" pitchFamily="18" charset="0"/>
              </a:rPr>
              <a:t>fetches the instructions. The result is transferred to the interrupt handler program. </a:t>
            </a:r>
            <a:endParaRPr lang="en-US" sz="2400" dirty="0" smtClean="0">
              <a:latin typeface="Times New Roman" pitchFamily="18" charset="0"/>
              <a:cs typeface="Times New Roman" pitchFamily="18" charset="0"/>
            </a:endParaRPr>
          </a:p>
          <a:p>
            <a:pPr marL="342900" indent="-342900" algn="just">
              <a:buAutoNum type="arabicPeriod"/>
            </a:pP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interrupt processing is completed, the saved register’s value are retrieved from the stack and restored to the register. </a:t>
            </a:r>
            <a:endParaRPr lang="en-US" sz="2400" dirty="0" smtClean="0">
              <a:latin typeface="Times New Roman" pitchFamily="18" charset="0"/>
              <a:cs typeface="Times New Roman" pitchFamily="18" charset="0"/>
            </a:endParaRPr>
          </a:p>
          <a:p>
            <a:pPr marL="342900" indent="-342900" algn="just">
              <a:buAutoNum type="arabicPeriod"/>
            </a:pPr>
            <a:r>
              <a:rPr lang="en-US" sz="2400" dirty="0" smtClean="0">
                <a:latin typeface="Times New Roman" pitchFamily="18" charset="0"/>
                <a:cs typeface="Times New Roman" pitchFamily="18" charset="0"/>
              </a:rPr>
              <a:t>Finally </a:t>
            </a:r>
            <a:r>
              <a:rPr lang="en-US" sz="2400" dirty="0">
                <a:latin typeface="Times New Roman" pitchFamily="18" charset="0"/>
                <a:cs typeface="Times New Roman" pitchFamily="18" charset="0"/>
              </a:rPr>
              <a:t>it restores the PSW and PC values from the stack. </a:t>
            </a:r>
            <a:endParaRPr lang="en-US" sz="2400" dirty="0"/>
          </a:p>
        </p:txBody>
      </p:sp>
    </p:spTree>
    <p:extLst>
      <p:ext uri="{BB962C8B-B14F-4D97-AF65-F5344CB8AC3E}">
        <p14:creationId xmlns:p14="http://schemas.microsoft.com/office/powerpoint/2010/main" val="3290451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06" y="787788"/>
            <a:ext cx="7156642" cy="4895558"/>
          </a:xfrm>
          <a:prstGeom prst="rect">
            <a:avLst/>
          </a:prstGeom>
        </p:spPr>
      </p:pic>
      <p:sp>
        <p:nvSpPr>
          <p:cNvPr id="2" name="Rectangle 1"/>
          <p:cNvSpPr/>
          <p:nvPr/>
        </p:nvSpPr>
        <p:spPr>
          <a:xfrm>
            <a:off x="6611812" y="1776675"/>
            <a:ext cx="5219114" cy="3416320"/>
          </a:xfrm>
          <a:prstGeom prst="rect">
            <a:avLst/>
          </a:prstGeom>
        </p:spPr>
        <p:txBody>
          <a:bodyPr wrap="square">
            <a:spAutoFit/>
          </a:bodyPr>
          <a:lstStyle/>
          <a:p>
            <a:pPr algn="just"/>
            <a:r>
              <a:rPr lang="en-US" sz="2400" dirty="0">
                <a:latin typeface="Times New Roman" pitchFamily="18" charset="0"/>
                <a:cs typeface="Times New Roman" pitchFamily="18" charset="0"/>
              </a:rPr>
              <a:t>The figure summarizes these steps.</a:t>
            </a:r>
          </a:p>
          <a:p>
            <a:pPr marL="457200" indent="-457200" algn="just">
              <a:buFont typeface="Arial" pitchFamily="34" charset="0"/>
              <a:buChar char="•"/>
            </a:pPr>
            <a:r>
              <a:rPr lang="en-US" sz="2400" dirty="0">
                <a:latin typeface="Times New Roman" pitchFamily="18" charset="0"/>
                <a:cs typeface="Times New Roman" pitchFamily="18" charset="0"/>
              </a:rPr>
              <a:t>The processor pushes the flag register on the stack, disables the INTR input and does essentially an indirect call to the interrupt service procedure. </a:t>
            </a:r>
          </a:p>
          <a:p>
            <a:pPr marL="457200" indent="-457200" algn="just">
              <a:buFont typeface="Arial" pitchFamily="34" charset="0"/>
              <a:buChar char="•"/>
            </a:pPr>
            <a:r>
              <a:rPr lang="en-US" sz="2400" dirty="0">
                <a:latin typeface="Times New Roman" pitchFamily="18" charset="0"/>
                <a:cs typeface="Times New Roman" pitchFamily="18" charset="0"/>
              </a:rPr>
              <a:t>An IRET function at the end of interrupt service procedure returns execution to the main program.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564" y="4489047"/>
            <a:ext cx="641304" cy="32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940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54846" y="504966"/>
            <a:ext cx="11382232" cy="5704765"/>
          </a:xfrm>
        </p:spPr>
        <p:txBody>
          <a:bodyPr>
            <a:normAutofit/>
          </a:bodyPr>
          <a:lstStyle/>
          <a:p>
            <a:pPr marL="0" indent="0" algn="just">
              <a:buNone/>
            </a:pPr>
            <a:r>
              <a:rPr lang="en-US" sz="3600" b="1" dirty="0">
                <a:latin typeface="Times New Roman" pitchFamily="18" charset="0"/>
                <a:cs typeface="Times New Roman" pitchFamily="18" charset="0"/>
              </a:rPr>
              <a:t>Interrupt Service Routine</a:t>
            </a:r>
            <a:endParaRPr lang="en-US" sz="36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interrupt service routine (ISR) is a software routine that hardware invokes in response to an interrupt. </a:t>
            </a:r>
          </a:p>
          <a:p>
            <a:pPr algn="just"/>
            <a:r>
              <a:rPr lang="en-US" dirty="0" smtClean="0">
                <a:latin typeface="Times New Roman" pitchFamily="18" charset="0"/>
                <a:cs typeface="Times New Roman" pitchFamily="18" charset="0"/>
              </a:rPr>
              <a:t>ISRs </a:t>
            </a:r>
            <a:r>
              <a:rPr lang="en-US" dirty="0">
                <a:latin typeface="Times New Roman" pitchFamily="18" charset="0"/>
                <a:cs typeface="Times New Roman" pitchFamily="18" charset="0"/>
              </a:rPr>
              <a:t>examine an interrupt and determine how to handle it. </a:t>
            </a:r>
          </a:p>
          <a:p>
            <a:pPr algn="just"/>
            <a:r>
              <a:rPr lang="en-US" dirty="0">
                <a:latin typeface="Times New Roman" pitchFamily="18" charset="0"/>
                <a:cs typeface="Times New Roman" pitchFamily="18" charset="0"/>
              </a:rPr>
              <a:t>ISR is responsible for doing the following things: </a:t>
            </a:r>
          </a:p>
          <a:p>
            <a:pPr marL="0" indent="0" algn="just">
              <a:buNone/>
            </a:pPr>
            <a:r>
              <a:rPr lang="en-US" dirty="0">
                <a:latin typeface="Times New Roman" pitchFamily="18" charset="0"/>
                <a:cs typeface="Times New Roman" pitchFamily="18" charset="0"/>
              </a:rPr>
              <a:t>1. Saving the processor context </a:t>
            </a:r>
          </a:p>
          <a:p>
            <a:pPr marL="0" indent="0" algn="just">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Acknowledging the interrupt </a:t>
            </a:r>
          </a:p>
          <a:p>
            <a:pPr marL="0" indent="0" algn="just">
              <a:buNone/>
            </a:pPr>
            <a:r>
              <a:rPr lang="en-US" dirty="0">
                <a:latin typeface="Times New Roman" pitchFamily="18" charset="0"/>
                <a:cs typeface="Times New Roman" pitchFamily="18" charset="0"/>
              </a:rPr>
              <a:t>3. Restoring the processor context </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87301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7" y="736979"/>
            <a:ext cx="11518711" cy="5439984"/>
          </a:xfrm>
        </p:spPr>
        <p:txBody>
          <a:bodyPr/>
          <a:lstStyle/>
          <a:p>
            <a:pPr marL="0" indent="0">
              <a:buNone/>
            </a:pPr>
            <a:r>
              <a:rPr lang="en-US" sz="3200" b="1" dirty="0" smtClean="0">
                <a:latin typeface="Times New Roman" pitchFamily="18" charset="0"/>
                <a:cs typeface="Times New Roman" pitchFamily="18" charset="0"/>
              </a:rPr>
              <a:t>1. Primary Memory</a:t>
            </a:r>
            <a:endParaRPr lang="en-US" sz="3200" dirty="0">
              <a:latin typeface="Times New Roman" pitchFamily="18" charset="0"/>
              <a:cs typeface="Times New Roman" pitchFamily="18" charset="0"/>
            </a:endParaRPr>
          </a:p>
          <a:p>
            <a:r>
              <a:rPr lang="en-US" dirty="0">
                <a:latin typeface="Times New Roman" pitchFamily="18" charset="0"/>
                <a:cs typeface="Times New Roman" pitchFamily="18" charset="0"/>
              </a:rPr>
              <a:t>It is the memory used by microprocessor to execute programs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microprocessor can access only those items that are stored in this memory.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Hence</a:t>
            </a:r>
            <a:r>
              <a:rPr lang="en-US" dirty="0">
                <a:latin typeface="Times New Roman" pitchFamily="18" charset="0"/>
                <a:cs typeface="Times New Roman" pitchFamily="18" charset="0"/>
              </a:rPr>
              <a:t>, all data and program must be within primary memory prior to its execution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Primary </a:t>
            </a:r>
            <a:r>
              <a:rPr lang="en-US" dirty="0">
                <a:latin typeface="Times New Roman" pitchFamily="18" charset="0"/>
                <a:cs typeface="Times New Roman" pitchFamily="18" charset="0"/>
              </a:rPr>
              <a:t>memory is much larger than processer memory that is included in the microprocessor chip. </a:t>
            </a:r>
          </a:p>
        </p:txBody>
      </p:sp>
    </p:spTree>
    <p:extLst>
      <p:ext uri="{BB962C8B-B14F-4D97-AF65-F5344CB8AC3E}">
        <p14:creationId xmlns:p14="http://schemas.microsoft.com/office/powerpoint/2010/main" val="245038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490" y="709684"/>
            <a:ext cx="11354937" cy="3785652"/>
          </a:xfrm>
          <a:prstGeom prst="rect">
            <a:avLst/>
          </a:prstGeom>
        </p:spPr>
        <p:txBody>
          <a:bodyPr wrap="square">
            <a:spAutoFit/>
          </a:bodyPr>
          <a:lstStyle/>
          <a:p>
            <a:pPr algn="just"/>
            <a:r>
              <a:rPr lang="en-US" sz="3600" b="1" dirty="0">
                <a:latin typeface="Times New Roman" pitchFamily="18" charset="0"/>
                <a:cs typeface="Times New Roman" pitchFamily="18" charset="0"/>
              </a:rPr>
              <a:t>Interrupt </a:t>
            </a:r>
            <a:r>
              <a:rPr lang="en-US" sz="3600" b="1" dirty="0" smtClean="0">
                <a:latin typeface="Times New Roman" pitchFamily="18" charset="0"/>
                <a:cs typeface="Times New Roman" pitchFamily="18" charset="0"/>
              </a:rPr>
              <a:t>Vector</a:t>
            </a:r>
          </a:p>
          <a:p>
            <a:pPr algn="just"/>
            <a:endParaRPr lang="en-US" sz="3600" b="1" dirty="0" smtClean="0">
              <a:latin typeface="Times New Roman" pitchFamily="18" charset="0"/>
              <a:cs typeface="Times New Roman" pitchFamily="18" charset="0"/>
            </a:endParaRPr>
          </a:p>
          <a:p>
            <a:pPr marL="342900" indent="-342900" algn="just">
              <a:buFont typeface="Arial" pitchFamily="34" charset="0"/>
              <a:buChar char="•"/>
            </a:pPr>
            <a:r>
              <a:rPr lang="en-US" sz="2800" dirty="0" smtClean="0">
                <a:latin typeface="Times New Roman" pitchFamily="18" charset="0"/>
                <a:cs typeface="Times New Roman" pitchFamily="18" charset="0"/>
              </a:rPr>
              <a:t>An </a:t>
            </a:r>
            <a:r>
              <a:rPr lang="en-US" sz="2800" dirty="0">
                <a:latin typeface="Times New Roman" pitchFamily="18" charset="0"/>
                <a:cs typeface="Times New Roman" pitchFamily="18" charset="0"/>
              </a:rPr>
              <a:t>interrupt vector is a pointer to where the ISR is stored in memory. </a:t>
            </a:r>
            <a:endParaRPr lang="en-US" sz="2800" dirty="0" smtClean="0">
              <a:latin typeface="Times New Roman" pitchFamily="18" charset="0"/>
              <a:cs typeface="Times New Roman" pitchFamily="18" charset="0"/>
            </a:endParaRPr>
          </a:p>
          <a:p>
            <a:pPr marL="342900" indent="-342900" algn="just">
              <a:buFont typeface="Arial" pitchFamily="34" charset="0"/>
              <a:buChar char="•"/>
            </a:pPr>
            <a:r>
              <a:rPr lang="en-US" sz="2800" dirty="0" smtClean="0">
                <a:latin typeface="Times New Roman" pitchFamily="18" charset="0"/>
                <a:cs typeface="Times New Roman" pitchFamily="18" charset="0"/>
              </a:rPr>
              <a:t>All </a:t>
            </a:r>
            <a:r>
              <a:rPr lang="en-US" sz="2800" dirty="0">
                <a:latin typeface="Times New Roman" pitchFamily="18" charset="0"/>
                <a:cs typeface="Times New Roman" pitchFamily="18" charset="0"/>
              </a:rPr>
              <a:t>interrupts (vectored or otherwise) are mapped onto a memory area called the Interrupt Vector Table (IVT</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342900" indent="-342900" algn="just">
              <a:buFont typeface="Arial" pitchFamily="34" charset="0"/>
              <a:buChar char="•"/>
            </a:pPr>
            <a:endParaRPr lang="en-US" sz="2800" dirty="0">
              <a:latin typeface="Times New Roman" pitchFamily="18" charset="0"/>
              <a:cs typeface="Times New Roman" pitchFamily="18" charset="0"/>
            </a:endParaRPr>
          </a:p>
          <a:p>
            <a:pPr marL="342900" indent="-342900" algn="just">
              <a:buFont typeface="Arial" pitchFamily="34" charset="0"/>
              <a:buChar cha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purpose of the IVT is to hold the vectors that redirect the microprocessor to the right place when an interrupt arrives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50161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endParaRPr lang="en-US" dirty="0"/>
          </a:p>
        </p:txBody>
      </p:sp>
      <p:sp>
        <p:nvSpPr>
          <p:cNvPr id="3" name="Content Placeholder 2"/>
          <p:cNvSpPr>
            <a:spLocks noGrp="1"/>
          </p:cNvSpPr>
          <p:nvPr>
            <p:ph idx="1"/>
          </p:nvPr>
        </p:nvSpPr>
        <p:spPr>
          <a:xfrm>
            <a:off x="313899" y="614149"/>
            <a:ext cx="11491414" cy="5562814"/>
          </a:xfrm>
        </p:spPr>
        <p:txBody>
          <a:bodyPr>
            <a:normAutofit/>
          </a:bodyPr>
          <a:lstStyle/>
          <a:p>
            <a:pPr marL="0" indent="0">
              <a:buNone/>
            </a:pPr>
            <a:r>
              <a:rPr lang="en-US" sz="3600" b="1" dirty="0">
                <a:latin typeface="Times New Roman" pitchFamily="18" charset="0"/>
                <a:cs typeface="Times New Roman" pitchFamily="18" charset="0"/>
              </a:rPr>
              <a:t>Interrupt structures:</a:t>
            </a:r>
            <a:endParaRPr lang="en-US" sz="3600"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mainly two ways of servicing multiple interrupts </a:t>
            </a:r>
            <a:r>
              <a:rPr lang="en-US" dirty="0" smtClean="0">
                <a:latin typeface="Times New Roman" pitchFamily="18" charset="0"/>
                <a:cs typeface="Times New Roman" pitchFamily="18" charset="0"/>
              </a:rPr>
              <a:t> </a:t>
            </a:r>
          </a:p>
          <a:p>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olled interrupts</a:t>
            </a:r>
          </a:p>
          <a:p>
            <a:r>
              <a:rPr lang="en-US" dirty="0">
                <a:latin typeface="Times New Roman" pitchFamily="18" charset="0"/>
                <a:cs typeface="Times New Roman" pitchFamily="18" charset="0"/>
              </a:rPr>
              <a:t>D</a:t>
            </a:r>
            <a:r>
              <a:rPr lang="en-US" dirty="0" smtClean="0">
                <a:latin typeface="Times New Roman" pitchFamily="18" charset="0"/>
                <a:cs typeface="Times New Roman" pitchFamily="18" charset="0"/>
              </a:rPr>
              <a:t>aisy </a:t>
            </a:r>
            <a:r>
              <a:rPr lang="en-US" dirty="0">
                <a:latin typeface="Times New Roman" pitchFamily="18" charset="0"/>
                <a:cs typeface="Times New Roman" pitchFamily="18" charset="0"/>
              </a:rPr>
              <a:t>chain (vectored) interrupts. </a:t>
            </a:r>
          </a:p>
        </p:txBody>
      </p:sp>
    </p:spTree>
    <p:extLst>
      <p:ext uri="{BB962C8B-B14F-4D97-AF65-F5344CB8AC3E}">
        <p14:creationId xmlns:p14="http://schemas.microsoft.com/office/powerpoint/2010/main" val="3321484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491319"/>
            <a:ext cx="11655188" cy="5868538"/>
          </a:xfrm>
        </p:spPr>
        <p:txBody>
          <a:bodyPr/>
          <a:lstStyle/>
          <a:p>
            <a:pPr marL="0" indent="0">
              <a:buNone/>
            </a:pPr>
            <a:r>
              <a:rPr lang="en-US" sz="3600" b="1" dirty="0" smtClean="0">
                <a:latin typeface="Times New Roman" pitchFamily="18" charset="0"/>
                <a:cs typeface="Times New Roman" pitchFamily="18" charset="0"/>
              </a:rPr>
              <a:t>Polled </a:t>
            </a:r>
            <a:r>
              <a:rPr lang="en-US" sz="3600" b="1" dirty="0">
                <a:latin typeface="Times New Roman" pitchFamily="18" charset="0"/>
                <a:cs typeface="Times New Roman" pitchFamily="18" charset="0"/>
              </a:rPr>
              <a:t>interrupts </a:t>
            </a:r>
            <a:endParaRPr lang="en-US" sz="36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Polled </a:t>
            </a:r>
            <a:r>
              <a:rPr lang="en-US" dirty="0">
                <a:latin typeface="Times New Roman" pitchFamily="18" charset="0"/>
                <a:cs typeface="Times New Roman" pitchFamily="18" charset="0"/>
              </a:rPr>
              <a:t>interrupts are handled by using software which is slower than hardware </a:t>
            </a:r>
            <a:r>
              <a:rPr lang="en-US" dirty="0" smtClean="0">
                <a:latin typeface="Times New Roman" pitchFamily="18" charset="0"/>
                <a:cs typeface="Times New Roman" pitchFamily="18" charset="0"/>
              </a:rPr>
              <a:t>(vectored) interrupts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the processor has the general (common) interrupt service routine (ISR) for all devices.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priority of the devices is determined by the order in which the routine polls each device.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processor checks the starting with the highest priority device.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Once </a:t>
            </a:r>
            <a:r>
              <a:rPr lang="en-US" dirty="0">
                <a:latin typeface="Times New Roman" pitchFamily="18" charset="0"/>
                <a:cs typeface="Times New Roman" pitchFamily="18" charset="0"/>
              </a:rPr>
              <a:t>it determines the source of the interrupt, it branches to the service routine for that device. </a:t>
            </a:r>
          </a:p>
        </p:txBody>
      </p:sp>
    </p:spTree>
    <p:extLst>
      <p:ext uri="{BB962C8B-B14F-4D97-AF65-F5344CB8AC3E}">
        <p14:creationId xmlns:p14="http://schemas.microsoft.com/office/powerpoint/2010/main" val="1803653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45" y="313900"/>
            <a:ext cx="11518711" cy="5964070"/>
          </a:xfrm>
        </p:spPr>
        <p:txBody>
          <a:bodyPr/>
          <a:lstStyle/>
          <a:p>
            <a:pPr algn="just"/>
            <a:r>
              <a:rPr lang="en-US" dirty="0">
                <a:latin typeface="Times New Roman" pitchFamily="18" charset="0"/>
                <a:cs typeface="Times New Roman" pitchFamily="18" charset="0"/>
              </a:rPr>
              <a:t>Here several </a:t>
            </a:r>
            <a:r>
              <a:rPr lang="en-US" dirty="0" smtClean="0">
                <a:latin typeface="Times New Roman" pitchFamily="18" charset="0"/>
                <a:cs typeface="Times New Roman" pitchFamily="18" charset="0"/>
              </a:rPr>
              <a:t>external </a:t>
            </a:r>
            <a:r>
              <a:rPr lang="en-US" dirty="0">
                <a:latin typeface="Times New Roman" pitchFamily="18" charset="0"/>
                <a:cs typeface="Times New Roman" pitchFamily="18" charset="0"/>
              </a:rPr>
              <a:t>devices are connected to a single interrupt line (INTR) of the microprocessor.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INTR signal goes up, the processor saves the contents of PC and other registers and then branches to an address defined by the manufactures of the processor.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user can write a program at this address to find the source of the interrupt by starting the polled from highest priority device.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379" y="3537229"/>
            <a:ext cx="7999299" cy="3129699"/>
          </a:xfrm>
          <a:prstGeom prst="rect">
            <a:avLst/>
          </a:prstGeom>
        </p:spPr>
      </p:pic>
    </p:spTree>
    <p:extLst>
      <p:ext uri="{BB962C8B-B14F-4D97-AF65-F5344CB8AC3E}">
        <p14:creationId xmlns:p14="http://schemas.microsoft.com/office/powerpoint/2010/main" val="8517236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7" y="245660"/>
            <a:ext cx="11655186" cy="6114197"/>
          </a:xfrm>
        </p:spPr>
        <p:txBody>
          <a:bodyPr>
            <a:normAutofit/>
          </a:bodyPr>
          <a:lstStyle/>
          <a:p>
            <a:pPr marL="0" indent="0" algn="just">
              <a:buNone/>
            </a:pPr>
            <a:r>
              <a:rPr lang="en-US" sz="3200" b="1" dirty="0">
                <a:latin typeface="Times New Roman" pitchFamily="18" charset="0"/>
                <a:cs typeface="Times New Roman" pitchFamily="18" charset="0"/>
              </a:rPr>
              <a:t>Daisy chain (vectored) interrupt </a:t>
            </a:r>
            <a:endParaRPr lang="en-US" sz="32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polled interrupt, the time required to poll each device may exceed the time to service the device through software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improve this, the faster mechanism called vectored or daisy chain interrupt is used.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the devices are connected in chain fashion.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INTR pin goes up, the processor saves its current status and then </a:t>
            </a:r>
            <a:r>
              <a:rPr lang="en-US" dirty="0" smtClean="0">
                <a:latin typeface="Times New Roman" pitchFamily="18" charset="0"/>
                <a:cs typeface="Times New Roman" pitchFamily="18" charset="0"/>
              </a:rPr>
              <a:t>generates INTA </a:t>
            </a:r>
            <a:r>
              <a:rPr lang="en-US" dirty="0">
                <a:latin typeface="Times New Roman" pitchFamily="18" charset="0"/>
                <a:cs typeface="Times New Roman" pitchFamily="18" charset="0"/>
              </a:rPr>
              <a:t>signal to the highest priority device.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this device has generated the interrupt, it will accept the INTA; otherwise it will </a:t>
            </a:r>
            <a:r>
              <a:rPr lang="en-US" dirty="0" smtClean="0">
                <a:latin typeface="Times New Roman" pitchFamily="18" charset="0"/>
                <a:cs typeface="Times New Roman" pitchFamily="18" charset="0"/>
              </a:rPr>
              <a:t>push INTA </a:t>
            </a:r>
            <a:r>
              <a:rPr lang="en-US" dirty="0">
                <a:latin typeface="Times New Roman" pitchFamily="18" charset="0"/>
                <a:cs typeface="Times New Roman" pitchFamily="18" charset="0"/>
              </a:rPr>
              <a:t>to the next priority device until </a:t>
            </a:r>
            <a:r>
              <a:rPr lang="en-US" dirty="0" smtClean="0">
                <a:latin typeface="Times New Roman" pitchFamily="18" charset="0"/>
                <a:cs typeface="Times New Roman" pitchFamily="18" charset="0"/>
              </a:rPr>
              <a:t>the INTA </a:t>
            </a:r>
            <a:r>
              <a:rPr lang="en-US" dirty="0">
                <a:latin typeface="Times New Roman" pitchFamily="18" charset="0"/>
                <a:cs typeface="Times New Roman" pitchFamily="18" charset="0"/>
              </a:rPr>
              <a:t>is accepted by the interrupting device. </a:t>
            </a:r>
          </a:p>
        </p:txBody>
      </p:sp>
    </p:spTree>
    <p:extLst>
      <p:ext uri="{BB962C8B-B14F-4D97-AF65-F5344CB8AC3E}">
        <p14:creationId xmlns:p14="http://schemas.microsoft.com/office/powerpoint/2010/main" val="14333034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59" y="354840"/>
            <a:ext cx="11586949" cy="5786650"/>
          </a:xfrm>
        </p:spPr>
        <p:txBody>
          <a:bodyPr/>
          <a:lstStyle/>
          <a:p>
            <a:pPr algn="just"/>
            <a:r>
              <a:rPr lang="en-US" dirty="0" smtClean="0">
                <a:latin typeface="Times New Roman" pitchFamily="18" charset="0"/>
                <a:cs typeface="Times New Roman" pitchFamily="18" charset="0"/>
              </a:rPr>
              <a:t>When INTA </a:t>
            </a:r>
            <a:r>
              <a:rPr lang="en-US" dirty="0">
                <a:latin typeface="Times New Roman" pitchFamily="18" charset="0"/>
                <a:cs typeface="Times New Roman" pitchFamily="18" charset="0"/>
              </a:rPr>
              <a:t>is accepted, the device provides a means to the processor for findings the interrupt address vector using external hardware.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accepted device responds by placing a word on the data lines which becomes the vector address with the help of any hardware through which the processor points to appropriate device service routine.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no general interrupt service routine need first that means appropriate ISR of the device will be called.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907" y="3448648"/>
            <a:ext cx="6916888" cy="2979447"/>
          </a:xfrm>
          <a:prstGeom prst="rect">
            <a:avLst/>
          </a:prstGeom>
        </p:spPr>
      </p:pic>
    </p:spTree>
    <p:extLst>
      <p:ext uri="{BB962C8B-B14F-4D97-AF65-F5344CB8AC3E}">
        <p14:creationId xmlns:p14="http://schemas.microsoft.com/office/powerpoint/2010/main" val="2751818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8" y="368492"/>
            <a:ext cx="11750720" cy="6127844"/>
          </a:xfrm>
        </p:spPr>
        <p:txBody>
          <a:bodyPr/>
          <a:lstStyle/>
          <a:p>
            <a:pPr marL="0" indent="0" algn="just">
              <a:buNone/>
            </a:pPr>
            <a:r>
              <a:rPr lang="en-US" sz="3600" b="1" dirty="0">
                <a:latin typeface="Times New Roman" pitchFamily="18" charset="0"/>
                <a:cs typeface="Times New Roman" pitchFamily="18" charset="0"/>
              </a:rPr>
              <a:t>Interrupt priority: </a:t>
            </a:r>
            <a:endParaRPr lang="en-US" sz="3600"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processor gets multiple interrupts, then we need to deal these interrupts one at a time and the dealing approaches are: </a:t>
            </a:r>
            <a:endParaRPr lang="en-US" dirty="0" smtClean="0">
              <a:latin typeface="Times New Roman" pitchFamily="18" charset="0"/>
              <a:cs typeface="Times New Roman" pitchFamily="18" charset="0"/>
            </a:endParaRPr>
          </a:p>
          <a:p>
            <a:pPr marL="0" indent="0" algn="just">
              <a:buNone/>
            </a:pPr>
            <a:endParaRPr lang="en-US"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a</a:t>
            </a:r>
            <a:r>
              <a:rPr lang="en-US" b="1" dirty="0">
                <a:latin typeface="Times New Roman" pitchFamily="18" charset="0"/>
                <a:cs typeface="Times New Roman" pitchFamily="18" charset="0"/>
              </a:rPr>
              <a:t>. Sequential processing of interrupts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When user program is executing and an interrupt </a:t>
            </a:r>
            <a:r>
              <a:rPr lang="en-US" dirty="0" smtClean="0">
                <a:latin typeface="Times New Roman" pitchFamily="18" charset="0"/>
                <a:cs typeface="Times New Roman" pitchFamily="18" charset="0"/>
              </a:rPr>
              <a:t>occurs, interrupts </a:t>
            </a:r>
            <a:r>
              <a:rPr lang="en-US" dirty="0">
                <a:latin typeface="Times New Roman" pitchFamily="18" charset="0"/>
                <a:cs typeface="Times New Roman" pitchFamily="18" charset="0"/>
              </a:rPr>
              <a:t>are disabled immediately</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the interrupt service routine completes, interrupts are enabled before resuming the user program and the processor checks to see if additional interrupts have occurred. </a:t>
            </a:r>
          </a:p>
        </p:txBody>
      </p:sp>
    </p:spTree>
    <p:extLst>
      <p:ext uri="{BB962C8B-B14F-4D97-AF65-F5344CB8AC3E}">
        <p14:creationId xmlns:p14="http://schemas.microsoft.com/office/powerpoint/2010/main" val="11270400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141" y="1356544"/>
            <a:ext cx="4698069" cy="3860913"/>
          </a:xfrm>
          <a:prstGeom prst="rect">
            <a:avLst/>
          </a:prstGeom>
        </p:spPr>
      </p:pic>
    </p:spTree>
    <p:extLst>
      <p:ext uri="{BB962C8B-B14F-4D97-AF65-F5344CB8AC3E}">
        <p14:creationId xmlns:p14="http://schemas.microsoft.com/office/powerpoint/2010/main" val="34425000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188" y="1129590"/>
            <a:ext cx="10515600" cy="4351338"/>
          </a:xfrm>
        </p:spPr>
        <p:txBody>
          <a:bodyPr/>
          <a:lstStyle/>
          <a:p>
            <a:pPr marL="0" indent="0">
              <a:buNone/>
            </a:pPr>
            <a:r>
              <a:rPr lang="en-US" b="1" dirty="0" smtClean="0">
                <a:latin typeface="Times New Roman" pitchFamily="18" charset="0"/>
                <a:cs typeface="Times New Roman" pitchFamily="18" charset="0"/>
              </a:rPr>
              <a:t>b</a:t>
            </a:r>
            <a:r>
              <a:rPr lang="en-US" b="1" dirty="0">
                <a:latin typeface="Times New Roman" pitchFamily="18" charset="0"/>
                <a:cs typeface="Times New Roman" pitchFamily="18" charset="0"/>
              </a:rPr>
              <a:t>. Priority wise processing of interrupts: </a:t>
            </a:r>
            <a:endParaRPr lang="en-US" b="1" dirty="0" smtClean="0">
              <a:latin typeface="Times New Roman" pitchFamily="18" charset="0"/>
              <a:cs typeface="Times New Roman" pitchFamily="18" charset="0"/>
            </a:endParaRPr>
          </a:p>
          <a:p>
            <a:endParaRPr lang="en-US" dirty="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2" y="2003369"/>
            <a:ext cx="6623516" cy="3398757"/>
          </a:xfrm>
          <a:prstGeom prst="rect">
            <a:avLst/>
          </a:prstGeom>
        </p:spPr>
      </p:pic>
    </p:spTree>
    <p:extLst>
      <p:ext uri="{BB962C8B-B14F-4D97-AF65-F5344CB8AC3E}">
        <p14:creationId xmlns:p14="http://schemas.microsoft.com/office/powerpoint/2010/main" val="4802541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7" y="204716"/>
            <a:ext cx="11518707" cy="6209732"/>
          </a:xfrm>
        </p:spPr>
        <p:txBody>
          <a:bodyPr>
            <a:normAutofit/>
          </a:bodyPr>
          <a:lstStyle/>
          <a:p>
            <a:pPr marL="0" indent="0" algn="just">
              <a:buNone/>
            </a:pPr>
            <a:r>
              <a:rPr lang="en-US" sz="3600" b="1" dirty="0">
                <a:latin typeface="Times New Roman" pitchFamily="18" charset="0"/>
                <a:cs typeface="Times New Roman" pitchFamily="18" charset="0"/>
              </a:rPr>
              <a:t>Types of interrupt</a:t>
            </a:r>
            <a:endParaRPr lang="en-US" sz="3600"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External interrupts: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These interrupts are initiated by external devices such as A/D converters and </a:t>
            </a:r>
            <a:r>
              <a:rPr lang="en-US" dirty="0" smtClean="0">
                <a:latin typeface="Times New Roman" pitchFamily="18" charset="0"/>
                <a:cs typeface="Times New Roman" pitchFamily="18" charset="0"/>
              </a:rPr>
              <a:t>classified on </a:t>
            </a:r>
            <a:r>
              <a:rPr lang="en-US" dirty="0">
                <a:latin typeface="Times New Roman" pitchFamily="18" charset="0"/>
                <a:cs typeface="Times New Roman" pitchFamily="18" charset="0"/>
              </a:rPr>
              <a:t>following types. </a:t>
            </a:r>
          </a:p>
          <a:p>
            <a:pPr marL="0" indent="0" algn="just">
              <a:buNone/>
            </a:pP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Maskable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interrupt : </a:t>
            </a:r>
          </a:p>
          <a:p>
            <a:pPr algn="just"/>
            <a:r>
              <a:rPr lang="en-US" dirty="0">
                <a:latin typeface="Times New Roman" pitchFamily="18" charset="0"/>
                <a:cs typeface="Times New Roman" pitchFamily="18" charset="0"/>
              </a:rPr>
              <a:t>It can be enabled or disabled by executing instructions such as EI and DI. In 8085, EI sets the interrupt enable flip flop and enables the interrupt process. DI resets the interrupt enable flip flop and disables the interrupt.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b. Non-</a:t>
            </a:r>
            <a:r>
              <a:rPr lang="en-US" dirty="0" err="1" smtClean="0">
                <a:latin typeface="Times New Roman" pitchFamily="18" charset="0"/>
                <a:cs typeface="Times New Roman" pitchFamily="18" charset="0"/>
              </a:rPr>
              <a:t>maskable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interrupt: </a:t>
            </a:r>
          </a:p>
          <a:p>
            <a:pPr algn="just"/>
            <a:r>
              <a:rPr lang="en-US" dirty="0">
                <a:latin typeface="Times New Roman" pitchFamily="18" charset="0"/>
                <a:cs typeface="Times New Roman" pitchFamily="18" charset="0"/>
              </a:rPr>
              <a:t>It has higher priority over </a:t>
            </a:r>
            <a:r>
              <a:rPr lang="en-US" dirty="0" err="1">
                <a:latin typeface="Times New Roman" pitchFamily="18" charset="0"/>
                <a:cs typeface="Times New Roman" pitchFamily="18" charset="0"/>
              </a:rPr>
              <a:t>maskable</a:t>
            </a:r>
            <a:r>
              <a:rPr lang="en-US" dirty="0">
                <a:latin typeface="Times New Roman" pitchFamily="18" charset="0"/>
                <a:cs typeface="Times New Roman" pitchFamily="18" charset="0"/>
              </a:rPr>
              <a:t> interrupt and cannot be enabled or disabled by the instructions. </a:t>
            </a:r>
          </a:p>
        </p:txBody>
      </p:sp>
    </p:spTree>
    <p:extLst>
      <p:ext uri="{BB962C8B-B14F-4D97-AF65-F5344CB8AC3E}">
        <p14:creationId xmlns:p14="http://schemas.microsoft.com/office/powerpoint/2010/main" val="191382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5" y="668740"/>
            <a:ext cx="11491414" cy="5617405"/>
          </a:xfrm>
        </p:spPr>
        <p:txBody>
          <a:bodyPr/>
          <a:lstStyle/>
          <a:p>
            <a:pPr marL="0" indent="0">
              <a:buNone/>
            </a:pPr>
            <a:r>
              <a:rPr lang="en-US" b="1" dirty="0" smtClean="0">
                <a:latin typeface="Times New Roman" pitchFamily="18" charset="0"/>
                <a:cs typeface="Times New Roman" pitchFamily="18" charset="0"/>
              </a:rPr>
              <a:t>a. R/W </a:t>
            </a:r>
            <a:r>
              <a:rPr lang="en-US" b="1" dirty="0">
                <a:latin typeface="Times New Roman" pitchFamily="18" charset="0"/>
                <a:cs typeface="Times New Roman" pitchFamily="18" charset="0"/>
              </a:rPr>
              <a:t>Memory (RAM )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Microprocessor can read for and write into this memory </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memory is used for information that are likely to be altered such as writing program or receiving data.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memory is volatile i.e. the content will be lost if the power is turned off and commonly known as RAM, RAM are basically of two types. </a:t>
            </a:r>
          </a:p>
        </p:txBody>
      </p:sp>
    </p:spTree>
    <p:extLst>
      <p:ext uri="{BB962C8B-B14F-4D97-AF65-F5344CB8AC3E}">
        <p14:creationId xmlns:p14="http://schemas.microsoft.com/office/powerpoint/2010/main" val="1280361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327546"/>
            <a:ext cx="11682484" cy="6032311"/>
          </a:xfrm>
        </p:spPr>
        <p:txBody>
          <a:bodyPr>
            <a:normAutofit/>
          </a:bodyPr>
          <a:lstStyle/>
          <a:p>
            <a:pPr marL="0" indent="0" algn="just">
              <a:buNone/>
            </a:pPr>
            <a:r>
              <a:rPr lang="en-US" sz="3200" b="1" dirty="0" smtClean="0">
                <a:latin typeface="Times New Roman" pitchFamily="18" charset="0"/>
                <a:cs typeface="Times New Roman" pitchFamily="18" charset="0"/>
              </a:rPr>
              <a:t>2</a:t>
            </a:r>
            <a:r>
              <a:rPr lang="en-US" sz="3200" b="1" dirty="0">
                <a:latin typeface="Times New Roman" pitchFamily="18" charset="0"/>
                <a:cs typeface="Times New Roman" pitchFamily="18" charset="0"/>
              </a:rPr>
              <a:t>. Internal interrupts: </a:t>
            </a:r>
            <a:endParaRPr lang="en-US" sz="3200"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are indicated internally by exceptional conditions such as overflow, divide by zero, and execution of illegal op-code. The user usually writes a service routine to take correction measures and to provide an indication in order to inform the user that exceptional condition has occurred. </a:t>
            </a:r>
          </a:p>
          <a:p>
            <a:pPr algn="just"/>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can also be activated by execution of TRAP instruction. This interrupt means TRAP is useful for operating the microprocessor in single step mode and hence important in debugging. </a:t>
            </a:r>
          </a:p>
          <a:p>
            <a:pPr algn="just"/>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interrupts are used by using software to call the function of an operating system. Software interrupts are shorter than subroutine calls and they do not need the calling program to know the operating system’s address in memory.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401320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464024"/>
            <a:ext cx="10971663" cy="1226664"/>
          </a:xfrm>
        </p:spPr>
        <p:txBody>
          <a:bodyPr/>
          <a:lstStyle/>
          <a:p>
            <a:pPr algn="just"/>
            <a:r>
              <a:rPr lang="en-US" b="1" dirty="0">
                <a:latin typeface="Times New Roman" pitchFamily="18" charset="0"/>
                <a:cs typeface="Times New Roman" pitchFamily="18" charset="0"/>
              </a:rPr>
              <a:t>Interrupt Processing in 8085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68490" y="1596788"/>
            <a:ext cx="11395880" cy="4580175"/>
          </a:xfrm>
        </p:spPr>
        <p:txBody>
          <a:bodyPr/>
          <a:lstStyle/>
          <a:p>
            <a:pPr marL="0" indent="0" algn="just">
              <a:buNone/>
            </a:pPr>
            <a:r>
              <a:rPr lang="en-US" b="1" dirty="0">
                <a:latin typeface="Times New Roman" pitchFamily="18" charset="0"/>
                <a:cs typeface="Times New Roman" pitchFamily="18" charset="0"/>
              </a:rPr>
              <a:t>Types of Interrupts: </a:t>
            </a:r>
            <a:endParaRPr lang="en-US"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1. Software </a:t>
            </a:r>
            <a:r>
              <a:rPr lang="en-US" b="1" dirty="0">
                <a:latin typeface="Times New Roman" pitchFamily="18" charset="0"/>
                <a:cs typeface="Times New Roman" pitchFamily="18" charset="0"/>
              </a:rPr>
              <a:t>interrupts: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software interrupts are program instructions. These instructions are inserted at desired locations in a program. </a:t>
            </a:r>
          </a:p>
          <a:p>
            <a:pPr algn="just"/>
            <a:r>
              <a:rPr lang="en-US" dirty="0">
                <a:latin typeface="Times New Roman" pitchFamily="18" charset="0"/>
                <a:cs typeface="Times New Roman" pitchFamily="18" charset="0"/>
              </a:rPr>
              <a:t>The 8085 has eight software interrupts from RST 0 to RST 7. The vector address for these interrupts can be calculated as follows. </a:t>
            </a:r>
          </a:p>
          <a:p>
            <a:pPr algn="just"/>
            <a:r>
              <a:rPr lang="en-US" dirty="0">
                <a:latin typeface="Times New Roman" pitchFamily="18" charset="0"/>
                <a:cs typeface="Times New Roman" pitchFamily="18" charset="0"/>
              </a:rPr>
              <a:t>Interrupt number * 8 = vector address </a:t>
            </a:r>
          </a:p>
          <a:p>
            <a:pPr algn="just"/>
            <a:r>
              <a:rPr lang="en-US" dirty="0">
                <a:latin typeface="Times New Roman" pitchFamily="18" charset="0"/>
                <a:cs typeface="Times New Roman" pitchFamily="18" charset="0"/>
              </a:rPr>
              <a:t>For RST 5; 5 * 8 = 40 = 28H </a:t>
            </a:r>
          </a:p>
          <a:p>
            <a:pPr algn="just"/>
            <a:r>
              <a:rPr lang="en-US" dirty="0">
                <a:latin typeface="Times New Roman" pitchFamily="18" charset="0"/>
                <a:cs typeface="Times New Roman" pitchFamily="18" charset="0"/>
              </a:rPr>
              <a:t>Vector address for interrupt RST 5 is 0028H </a:t>
            </a:r>
          </a:p>
        </p:txBody>
      </p:sp>
    </p:spTree>
    <p:extLst>
      <p:ext uri="{BB962C8B-B14F-4D97-AF65-F5344CB8AC3E}">
        <p14:creationId xmlns:p14="http://schemas.microsoft.com/office/powerpoint/2010/main" val="3357072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2394090"/>
              </p:ext>
            </p:extLst>
          </p:nvPr>
        </p:nvGraphicFramePr>
        <p:xfrm>
          <a:off x="2516874" y="1047703"/>
          <a:ext cx="6654421" cy="4114800"/>
        </p:xfrm>
        <a:graphic>
          <a:graphicData uri="http://schemas.openxmlformats.org/drawingml/2006/table">
            <a:tbl>
              <a:tblPr firstRow="1" bandRow="1">
                <a:tableStyleId>{5C22544A-7EE6-4342-B048-85BDC9FD1C3A}</a:tableStyleId>
              </a:tblPr>
              <a:tblGrid>
                <a:gridCol w="3092355"/>
                <a:gridCol w="3562066"/>
              </a:tblGrid>
              <a:tr h="370840">
                <a:tc>
                  <a:txBody>
                    <a:bodyPr/>
                    <a:lstStyle/>
                    <a:p>
                      <a:pPr algn="ctr"/>
                      <a:r>
                        <a:rPr lang="en-US" sz="2400" dirty="0" smtClean="0">
                          <a:latin typeface="Times New Roman" pitchFamily="18" charset="0"/>
                          <a:cs typeface="Times New Roman" pitchFamily="18" charset="0"/>
                        </a:rPr>
                        <a:t>Interrupt</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Vector address</a:t>
                      </a:r>
                      <a:endParaRPr lang="en-US" sz="2400" dirty="0">
                        <a:latin typeface="Times New Roman" pitchFamily="18" charset="0"/>
                        <a:cs typeface="Times New Roman" pitchFamily="18" charset="0"/>
                      </a:endParaRPr>
                    </a:p>
                  </a:txBody>
                  <a:tcPr/>
                </a:tc>
              </a:tr>
              <a:tr h="370840">
                <a:tc>
                  <a:txBody>
                    <a:bodyPr/>
                    <a:lstStyle/>
                    <a:p>
                      <a:pPr algn="ctr"/>
                      <a:r>
                        <a:rPr lang="en-US" sz="2400" dirty="0" smtClean="0">
                          <a:latin typeface="Times New Roman" pitchFamily="18" charset="0"/>
                          <a:cs typeface="Times New Roman" pitchFamily="18" charset="0"/>
                        </a:rPr>
                        <a:t>RST 0</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0000H</a:t>
                      </a:r>
                      <a:endParaRPr lang="en-US" sz="2400" dirty="0">
                        <a:latin typeface="Times New Roman" pitchFamily="18" charset="0"/>
                        <a:cs typeface="Times New Roman" pitchFamily="18" charset="0"/>
                      </a:endParaRPr>
                    </a:p>
                  </a:txBody>
                  <a:tcPr/>
                </a:tc>
              </a:tr>
              <a:tr h="370840">
                <a:tc>
                  <a:txBody>
                    <a:bodyPr/>
                    <a:lstStyle/>
                    <a:p>
                      <a:pPr algn="ctr"/>
                      <a:r>
                        <a:rPr lang="en-US" sz="2400" dirty="0" smtClean="0">
                          <a:latin typeface="Times New Roman" pitchFamily="18" charset="0"/>
                          <a:cs typeface="Times New Roman" pitchFamily="18" charset="0"/>
                        </a:rPr>
                        <a:t>RST 1</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0008H</a:t>
                      </a:r>
                      <a:endParaRPr lang="en-US" sz="2400" dirty="0">
                        <a:latin typeface="Times New Roman" pitchFamily="18" charset="0"/>
                        <a:cs typeface="Times New Roman" pitchFamily="18" charset="0"/>
                      </a:endParaRPr>
                    </a:p>
                  </a:txBody>
                  <a:tcPr/>
                </a:tc>
              </a:tr>
              <a:tr h="370840">
                <a:tc>
                  <a:txBody>
                    <a:bodyPr/>
                    <a:lstStyle/>
                    <a:p>
                      <a:pPr algn="ctr"/>
                      <a:r>
                        <a:rPr lang="en-US" sz="2400" dirty="0" smtClean="0">
                          <a:latin typeface="Times New Roman" pitchFamily="18" charset="0"/>
                          <a:cs typeface="Times New Roman" pitchFamily="18" charset="0"/>
                        </a:rPr>
                        <a:t>RST 2</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0010H</a:t>
                      </a:r>
                      <a:endParaRPr lang="en-US" sz="2400" dirty="0">
                        <a:latin typeface="Times New Roman" pitchFamily="18" charset="0"/>
                        <a:cs typeface="Times New Roman" pitchFamily="18" charset="0"/>
                      </a:endParaRPr>
                    </a:p>
                  </a:txBody>
                  <a:tcPr/>
                </a:tc>
              </a:tr>
              <a:tr h="370840">
                <a:tc>
                  <a:txBody>
                    <a:bodyPr/>
                    <a:lstStyle/>
                    <a:p>
                      <a:pPr algn="ctr"/>
                      <a:r>
                        <a:rPr lang="en-US" sz="2400" dirty="0" smtClean="0">
                          <a:latin typeface="Times New Roman" pitchFamily="18" charset="0"/>
                          <a:cs typeface="Times New Roman" pitchFamily="18" charset="0"/>
                        </a:rPr>
                        <a:t>RST 3</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0018H</a:t>
                      </a:r>
                      <a:endParaRPr lang="en-US" sz="2400" dirty="0">
                        <a:latin typeface="Times New Roman" pitchFamily="18" charset="0"/>
                        <a:cs typeface="Times New Roman" pitchFamily="18" charset="0"/>
                      </a:endParaRPr>
                    </a:p>
                  </a:txBody>
                  <a:tcPr/>
                </a:tc>
              </a:tr>
              <a:tr h="370840">
                <a:tc>
                  <a:txBody>
                    <a:bodyPr/>
                    <a:lstStyle/>
                    <a:p>
                      <a:pPr algn="ctr"/>
                      <a:r>
                        <a:rPr lang="en-US" sz="2400" dirty="0" smtClean="0">
                          <a:latin typeface="Times New Roman" pitchFamily="18" charset="0"/>
                          <a:cs typeface="Times New Roman" pitchFamily="18" charset="0"/>
                        </a:rPr>
                        <a:t>RST 4</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0020H</a:t>
                      </a:r>
                      <a:endParaRPr lang="en-US" sz="2400" dirty="0">
                        <a:latin typeface="Times New Roman" pitchFamily="18" charset="0"/>
                        <a:cs typeface="Times New Roman" pitchFamily="18" charset="0"/>
                      </a:endParaRPr>
                    </a:p>
                  </a:txBody>
                  <a:tcPr/>
                </a:tc>
              </a:tr>
              <a:tr h="370840">
                <a:tc>
                  <a:txBody>
                    <a:bodyPr/>
                    <a:lstStyle/>
                    <a:p>
                      <a:pPr algn="ctr"/>
                      <a:r>
                        <a:rPr lang="en-US" sz="2400" dirty="0" smtClean="0">
                          <a:latin typeface="Times New Roman" pitchFamily="18" charset="0"/>
                          <a:cs typeface="Times New Roman" pitchFamily="18" charset="0"/>
                        </a:rPr>
                        <a:t>RST 5</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0028H</a:t>
                      </a:r>
                      <a:endParaRPr lang="en-US" sz="2400" dirty="0">
                        <a:latin typeface="Times New Roman" pitchFamily="18" charset="0"/>
                        <a:cs typeface="Times New Roman" pitchFamily="18" charset="0"/>
                      </a:endParaRPr>
                    </a:p>
                  </a:txBody>
                  <a:tcPr/>
                </a:tc>
              </a:tr>
              <a:tr h="370840">
                <a:tc>
                  <a:txBody>
                    <a:bodyPr/>
                    <a:lstStyle/>
                    <a:p>
                      <a:pPr algn="ctr"/>
                      <a:r>
                        <a:rPr lang="en-US" sz="2400" dirty="0" smtClean="0">
                          <a:latin typeface="Times New Roman" pitchFamily="18" charset="0"/>
                          <a:cs typeface="Times New Roman" pitchFamily="18" charset="0"/>
                        </a:rPr>
                        <a:t>RST 6</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0030H</a:t>
                      </a:r>
                      <a:endParaRPr lang="en-US" sz="2400" dirty="0">
                        <a:latin typeface="Times New Roman" pitchFamily="18" charset="0"/>
                        <a:cs typeface="Times New Roman" pitchFamily="18" charset="0"/>
                      </a:endParaRPr>
                    </a:p>
                  </a:txBody>
                  <a:tcPr/>
                </a:tc>
              </a:tr>
              <a:tr h="370840">
                <a:tc>
                  <a:txBody>
                    <a:bodyPr/>
                    <a:lstStyle/>
                    <a:p>
                      <a:pPr algn="ctr"/>
                      <a:r>
                        <a:rPr lang="en-US" sz="2400" dirty="0" smtClean="0">
                          <a:latin typeface="Times New Roman" pitchFamily="18" charset="0"/>
                          <a:cs typeface="Times New Roman" pitchFamily="18" charset="0"/>
                        </a:rPr>
                        <a:t>RST 7</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0038H</a:t>
                      </a:r>
                      <a:endParaRPr lang="en-US" sz="2400" dirty="0">
                        <a:latin typeface="Times New Roman" pitchFamily="18" charset="0"/>
                        <a:cs typeface="Times New Roman" pitchFamily="18" charset="0"/>
                      </a:endParaRPr>
                    </a:p>
                  </a:txBody>
                  <a:tcPr/>
                </a:tc>
              </a:tr>
            </a:tbl>
          </a:graphicData>
        </a:graphic>
      </p:graphicFrame>
      <p:sp>
        <p:nvSpPr>
          <p:cNvPr id="3" name="Rectangle 2"/>
          <p:cNvSpPr/>
          <p:nvPr/>
        </p:nvSpPr>
        <p:spPr>
          <a:xfrm>
            <a:off x="2406556" y="376283"/>
            <a:ext cx="6096000" cy="830997"/>
          </a:xfrm>
          <a:prstGeom prst="rect">
            <a:avLst/>
          </a:prstGeom>
        </p:spPr>
        <p:txBody>
          <a:bodyPr>
            <a:spAutoFit/>
          </a:bodyPr>
          <a:lstStyle/>
          <a:p>
            <a:r>
              <a:rPr lang="en-US" sz="2400" b="1" dirty="0">
                <a:latin typeface="Times New Roman" pitchFamily="18" charset="0"/>
                <a:cs typeface="Times New Roman" pitchFamily="18" charset="0"/>
              </a:rPr>
              <a:t>Restart (RST) </a:t>
            </a:r>
            <a:r>
              <a:rPr lang="en-US" sz="2400" b="1" dirty="0" smtClean="0">
                <a:latin typeface="Times New Roman" pitchFamily="18" charset="0"/>
                <a:cs typeface="Times New Roman" pitchFamily="18" charset="0"/>
              </a:rPr>
              <a:t>instruction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77405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4" y="504967"/>
            <a:ext cx="11217322" cy="5671996"/>
          </a:xfrm>
        </p:spPr>
        <p:txBody>
          <a:bodyPr/>
          <a:lstStyle/>
          <a:p>
            <a:pPr marL="0" indent="0" algn="just">
              <a:buNone/>
            </a:pPr>
            <a:r>
              <a:rPr lang="en-US" b="1" dirty="0">
                <a:latin typeface="Times New Roman" pitchFamily="18" charset="0"/>
                <a:cs typeface="Times New Roman" pitchFamily="18" charset="0"/>
              </a:rPr>
              <a:t>2</a:t>
            </a:r>
            <a:r>
              <a:rPr lang="en-US" b="1" dirty="0" smtClean="0">
                <a:latin typeface="Times New Roman" pitchFamily="18" charset="0"/>
                <a:cs typeface="Times New Roman" pitchFamily="18" charset="0"/>
              </a:rPr>
              <a:t>. Hardware interrupts</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An external device initiates the hardware interrupts and placing an appropriate signal at the interrupt pin of the processor. </a:t>
            </a:r>
          </a:p>
          <a:p>
            <a:pPr algn="just"/>
            <a:r>
              <a:rPr lang="en-US" dirty="0">
                <a:latin typeface="Times New Roman" pitchFamily="18" charset="0"/>
                <a:cs typeface="Times New Roman" pitchFamily="18" charset="0"/>
              </a:rPr>
              <a:t>If the interrupt is accepted then the processor executes an interrupt service routine. </a:t>
            </a:r>
          </a:p>
          <a:p>
            <a:pPr algn="just"/>
            <a:r>
              <a:rPr lang="en-US" dirty="0">
                <a:latin typeface="Times New Roman" pitchFamily="18" charset="0"/>
                <a:cs typeface="Times New Roman" pitchFamily="18" charset="0"/>
              </a:rPr>
              <a:t>The 8085 has five hardware interrupts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543" y="3437388"/>
            <a:ext cx="7753350" cy="2876550"/>
          </a:xfrm>
          <a:prstGeom prst="rect">
            <a:avLst/>
          </a:prstGeom>
        </p:spPr>
      </p:pic>
    </p:spTree>
    <p:extLst>
      <p:ext uri="{BB962C8B-B14F-4D97-AF65-F5344CB8AC3E}">
        <p14:creationId xmlns:p14="http://schemas.microsoft.com/office/powerpoint/2010/main" val="32059394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61" y="450377"/>
            <a:ext cx="11464120" cy="5726586"/>
          </a:xfrm>
        </p:spPr>
        <p:txBody>
          <a:bodyPr>
            <a:normAutofit/>
          </a:bodyPr>
          <a:lstStyle/>
          <a:p>
            <a:pPr marL="0" indent="0" algn="just" defTabSz="762000">
              <a:buNone/>
            </a:pPr>
            <a:r>
              <a:rPr lang="en-US" sz="3600" b="1" dirty="0">
                <a:latin typeface="Times New Roman" pitchFamily="18" charset="0"/>
                <a:cs typeface="Times New Roman" pitchFamily="18" charset="0"/>
              </a:rPr>
              <a:t>Programmable Interrupt Controller (PIC) </a:t>
            </a:r>
            <a:r>
              <a:rPr lang="en-US" sz="3600" dirty="0">
                <a:latin typeface="Times New Roman" pitchFamily="18" charset="0"/>
                <a:cs typeface="Times New Roman" pitchFamily="18" charset="0"/>
              </a:rPr>
              <a:t>-8259A</a:t>
            </a:r>
            <a:endParaRPr lang="en-US" altLang="en-US" sz="3200" dirty="0" smtClean="0">
              <a:latin typeface="Times New Roman" pitchFamily="18" charset="0"/>
              <a:cs typeface="Times New Roman" pitchFamily="18" charset="0"/>
            </a:endParaRPr>
          </a:p>
          <a:p>
            <a:pPr algn="just" defTabSz="762000"/>
            <a:r>
              <a:rPr lang="en-US" altLang="en-US" sz="3000" dirty="0" smtClean="0">
                <a:latin typeface="Times New Roman" pitchFamily="18" charset="0"/>
                <a:cs typeface="Times New Roman" pitchFamily="18" charset="0"/>
              </a:rPr>
              <a:t>8259 </a:t>
            </a:r>
            <a:r>
              <a:rPr lang="en-US" altLang="en-US" sz="3000" dirty="0">
                <a:latin typeface="Times New Roman" pitchFamily="18" charset="0"/>
                <a:cs typeface="Times New Roman" pitchFamily="18" charset="0"/>
              </a:rPr>
              <a:t>is Programmable Interrupt Controller (PIC)</a:t>
            </a:r>
          </a:p>
          <a:p>
            <a:pPr algn="just" defTabSz="762000"/>
            <a:r>
              <a:rPr lang="en-US" altLang="en-US" sz="3000" dirty="0">
                <a:latin typeface="Times New Roman" pitchFamily="18" charset="0"/>
                <a:cs typeface="Times New Roman" pitchFamily="18" charset="0"/>
              </a:rPr>
              <a:t>It is a tool for managing the interrupt requests.</a:t>
            </a:r>
          </a:p>
          <a:p>
            <a:pPr algn="just" defTabSz="762000"/>
            <a:r>
              <a:rPr lang="en-US" altLang="en-US" dirty="0">
                <a:latin typeface="Times New Roman" pitchFamily="18" charset="0"/>
                <a:cs typeface="Times New Roman" pitchFamily="18" charset="0"/>
              </a:rPr>
              <a:t>8259 is a very flexible peripheral controller chip:</a:t>
            </a:r>
          </a:p>
          <a:p>
            <a:pPr lvl="1" algn="just" defTabSz="762000"/>
            <a:r>
              <a:rPr lang="en-US" altLang="en-US" dirty="0">
                <a:latin typeface="Times New Roman" pitchFamily="18" charset="0"/>
                <a:cs typeface="Times New Roman" pitchFamily="18" charset="0"/>
              </a:rPr>
              <a:t>PIC can deal with up to 64 interrupt </a:t>
            </a:r>
            <a:r>
              <a:rPr lang="en-US" altLang="en-US" dirty="0" smtClean="0">
                <a:latin typeface="Times New Roman" pitchFamily="18" charset="0"/>
                <a:cs typeface="Times New Roman" pitchFamily="18" charset="0"/>
              </a:rPr>
              <a:t>inputs.</a:t>
            </a:r>
            <a:endParaRPr lang="en-US" altLang="en-US" dirty="0">
              <a:latin typeface="Times New Roman" pitchFamily="18" charset="0"/>
              <a:cs typeface="Times New Roman" pitchFamily="18" charset="0"/>
            </a:endParaRPr>
          </a:p>
          <a:p>
            <a:pPr lvl="1" algn="just" defTabSz="762000"/>
            <a:r>
              <a:rPr lang="en-US" altLang="en-US" dirty="0">
                <a:latin typeface="Times New Roman" pitchFamily="18" charset="0"/>
                <a:cs typeface="Times New Roman" pitchFamily="18" charset="0"/>
              </a:rPr>
              <a:t>interrupts can be masked</a:t>
            </a:r>
          </a:p>
          <a:p>
            <a:pPr lvl="1" algn="just" defTabSz="762000"/>
            <a:r>
              <a:rPr lang="en-US" altLang="en-US" dirty="0">
                <a:latin typeface="Times New Roman" pitchFamily="18" charset="0"/>
                <a:cs typeface="Times New Roman" pitchFamily="18" charset="0"/>
              </a:rPr>
              <a:t>various priority schemes can </a:t>
            </a:r>
            <a:r>
              <a:rPr lang="en-US" altLang="en-US" dirty="0" smtClean="0">
                <a:latin typeface="Times New Roman" pitchFamily="18" charset="0"/>
                <a:cs typeface="Times New Roman" pitchFamily="18" charset="0"/>
              </a:rPr>
              <a:t>also be </a:t>
            </a:r>
            <a:r>
              <a:rPr lang="en-US" altLang="en-US" dirty="0">
                <a:latin typeface="Times New Roman" pitchFamily="18" charset="0"/>
                <a:cs typeface="Times New Roman" pitchFamily="18" charset="0"/>
              </a:rPr>
              <a:t>programmed.</a:t>
            </a:r>
          </a:p>
          <a:p>
            <a:pPr algn="just" defTabSz="762000"/>
            <a:r>
              <a:rPr lang="en-US" altLang="en-US" dirty="0">
                <a:latin typeface="Times New Roman" pitchFamily="18" charset="0"/>
                <a:cs typeface="Times New Roman" pitchFamily="18" charset="0"/>
              </a:rPr>
              <a:t>O</a:t>
            </a:r>
            <a:r>
              <a:rPr lang="en-US" altLang="en-US" dirty="0" smtClean="0">
                <a:latin typeface="Times New Roman" pitchFamily="18" charset="0"/>
                <a:cs typeface="Times New Roman" pitchFamily="18" charset="0"/>
              </a:rPr>
              <a:t>riginally </a:t>
            </a:r>
            <a:r>
              <a:rPr lang="en-US" altLang="en-US" dirty="0">
                <a:latin typeface="Times New Roman" pitchFamily="18" charset="0"/>
                <a:cs typeface="Times New Roman" pitchFamily="18" charset="0"/>
              </a:rPr>
              <a:t>(in PC XT) it is available as a separate IC</a:t>
            </a:r>
          </a:p>
          <a:p>
            <a:pPr algn="just" defTabSz="762000"/>
            <a:r>
              <a:rPr lang="en-US" altLang="en-US" sz="2900" dirty="0">
                <a:latin typeface="Times New Roman" pitchFamily="18" charset="0"/>
                <a:cs typeface="Times New Roman" pitchFamily="18" charset="0"/>
              </a:rPr>
              <a:t>Later the functionality of </a:t>
            </a:r>
            <a:r>
              <a:rPr lang="en-US" altLang="en-US" sz="2900" i="1" dirty="0">
                <a:latin typeface="Times New Roman" pitchFamily="18" charset="0"/>
                <a:cs typeface="Times New Roman" pitchFamily="18" charset="0"/>
              </a:rPr>
              <a:t>(two PICs)</a:t>
            </a:r>
            <a:r>
              <a:rPr lang="en-US" altLang="en-US" sz="2900" dirty="0">
                <a:latin typeface="Times New Roman" pitchFamily="18" charset="0"/>
                <a:cs typeface="Times New Roman" pitchFamily="18" charset="0"/>
              </a:rPr>
              <a:t>  is in the motherboards chipset.</a:t>
            </a:r>
          </a:p>
          <a:p>
            <a:pPr algn="just" defTabSz="762000"/>
            <a:r>
              <a:rPr lang="en-US" altLang="en-US" sz="2900" dirty="0">
                <a:latin typeface="Times New Roman" pitchFamily="18" charset="0"/>
                <a:cs typeface="Times New Roman" pitchFamily="18" charset="0"/>
              </a:rPr>
              <a:t> In some of the modern processors, the functionality of the </a:t>
            </a:r>
            <a:r>
              <a:rPr lang="en-US" altLang="en-US" sz="2900" i="1" dirty="0">
                <a:latin typeface="Times New Roman" pitchFamily="18" charset="0"/>
                <a:cs typeface="Times New Roman" pitchFamily="18" charset="0"/>
              </a:rPr>
              <a:t>PIC  </a:t>
            </a:r>
            <a:r>
              <a:rPr lang="en-US" altLang="en-US" sz="2900" dirty="0">
                <a:latin typeface="Times New Roman" pitchFamily="18" charset="0"/>
                <a:cs typeface="Times New Roman" pitchFamily="18" charset="0"/>
              </a:rPr>
              <a:t>is built in.</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903947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635" y="909718"/>
            <a:ext cx="8062175" cy="5001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087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9-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70" y="64246"/>
            <a:ext cx="10009093" cy="6672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177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363" y="249413"/>
            <a:ext cx="11737075" cy="6001643"/>
          </a:xfrm>
          <a:prstGeom prst="rect">
            <a:avLst/>
          </a:prstGeom>
        </p:spPr>
        <p:txBody>
          <a:bodyPr wrap="square">
            <a:spAutoFit/>
          </a:bodyPr>
          <a:lstStyle/>
          <a:p>
            <a:pPr algn="just"/>
            <a:r>
              <a:rPr lang="en-US" sz="2400" dirty="0" smtClean="0">
                <a:latin typeface="Times New Roman" pitchFamily="18" charset="0"/>
                <a:cs typeface="Times New Roman" pitchFamily="18" charset="0"/>
              </a:rPr>
              <a:t>Operation:</a:t>
            </a:r>
          </a:p>
          <a:p>
            <a:pPr algn="just"/>
            <a:endParaRPr lang="en-US" sz="2400" dirty="0" smtClean="0">
              <a:latin typeface="Times New Roman" pitchFamily="18" charset="0"/>
              <a:cs typeface="Times New Roman" pitchFamily="18" charset="0"/>
            </a:endParaRPr>
          </a:p>
          <a:p>
            <a:pPr marL="457200" indent="-457200" algn="jus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IRR stores the </a:t>
            </a:r>
            <a:r>
              <a:rPr lang="en-US" sz="2400" dirty="0" smtClean="0">
                <a:latin typeface="Times New Roman" pitchFamily="18" charset="0"/>
                <a:cs typeface="Times New Roman" pitchFamily="18" charset="0"/>
              </a:rPr>
              <a:t>requests.</a:t>
            </a:r>
          </a:p>
          <a:p>
            <a:pPr marL="457200" indent="-457200" algn="just">
              <a:buAutoNum type="arabicPeriod"/>
            </a:pP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 The priority resolver checks three registers: the IRR </a:t>
            </a:r>
            <a:r>
              <a:rPr lang="en-US" sz="2400" dirty="0" smtClean="0">
                <a:latin typeface="Times New Roman" pitchFamily="18" charset="0"/>
                <a:cs typeface="Times New Roman" pitchFamily="18" charset="0"/>
              </a:rPr>
              <a:t>for interrupt </a:t>
            </a:r>
            <a:r>
              <a:rPr lang="en-US" sz="2400" dirty="0">
                <a:latin typeface="Times New Roman" pitchFamily="18" charset="0"/>
                <a:cs typeface="Times New Roman" pitchFamily="18" charset="0"/>
              </a:rPr>
              <a:t>requests, the IMR for masking bits, and the ISR </a:t>
            </a:r>
            <a:r>
              <a:rPr lang="en-US" sz="2400" dirty="0" smtClean="0">
                <a:latin typeface="Times New Roman" pitchFamily="18" charset="0"/>
                <a:cs typeface="Times New Roman" pitchFamily="18" charset="0"/>
              </a:rPr>
              <a:t>for the </a:t>
            </a:r>
            <a:r>
              <a:rPr lang="en-US" sz="2400" dirty="0">
                <a:latin typeface="Times New Roman" pitchFamily="18" charset="0"/>
                <a:cs typeface="Times New Roman" pitchFamily="18" charset="0"/>
              </a:rPr>
              <a:t>interrupt request being served. It resolves the priority </a:t>
            </a:r>
            <a:r>
              <a:rPr lang="en-US" sz="2400" dirty="0" smtClean="0">
                <a:latin typeface="Times New Roman" pitchFamily="18" charset="0"/>
                <a:cs typeface="Times New Roman" pitchFamily="18" charset="0"/>
              </a:rPr>
              <a:t>and sets </a:t>
            </a:r>
            <a:r>
              <a:rPr lang="en-US" sz="2400" dirty="0">
                <a:latin typeface="Times New Roman" pitchFamily="18" charset="0"/>
                <a:cs typeface="Times New Roman" pitchFamily="18" charset="0"/>
              </a:rPr>
              <a:t>the INT high when </a:t>
            </a:r>
            <a:r>
              <a:rPr lang="en-US" sz="2400" dirty="0" smtClean="0">
                <a:latin typeface="Times New Roman" pitchFamily="18" charset="0"/>
                <a:cs typeface="Times New Roman" pitchFamily="18" charset="0"/>
              </a:rPr>
              <a:t>appropriate.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3</a:t>
            </a:r>
            <a:r>
              <a:rPr lang="en-US" sz="2400" dirty="0">
                <a:latin typeface="Times New Roman" pitchFamily="18" charset="0"/>
                <a:cs typeface="Times New Roman" pitchFamily="18" charset="0"/>
              </a:rPr>
              <a:t>. The MPU acknowledges the interrupt by sending </a:t>
            </a:r>
            <a:r>
              <a:rPr lang="en-US" sz="2400" dirty="0" smtClean="0">
                <a:latin typeface="Times New Roman" pitchFamily="18" charset="0"/>
                <a:cs typeface="Times New Roman" pitchFamily="18" charset="0"/>
              </a:rPr>
              <a:t>INTA.</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4</a:t>
            </a:r>
            <a:r>
              <a:rPr lang="en-US" sz="2400" dirty="0">
                <a:latin typeface="Times New Roman" pitchFamily="18" charset="0"/>
                <a:cs typeface="Times New Roman" pitchFamily="18" charset="0"/>
              </a:rPr>
              <a:t>. After the INTA is received, the appropriate priority bit in </a:t>
            </a:r>
            <a:r>
              <a:rPr lang="en-US" sz="2400" dirty="0" smtClean="0">
                <a:latin typeface="Times New Roman" pitchFamily="18" charset="0"/>
                <a:cs typeface="Times New Roman" pitchFamily="18" charset="0"/>
              </a:rPr>
              <a:t>the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ISR </a:t>
            </a:r>
            <a:r>
              <a:rPr lang="en-US" sz="2400" dirty="0">
                <a:latin typeface="Times New Roman" pitchFamily="18" charset="0"/>
                <a:cs typeface="Times New Roman" pitchFamily="18" charset="0"/>
              </a:rPr>
              <a:t>is set to indicate which interrupt level is being served, </a:t>
            </a:r>
            <a:r>
              <a:rPr lang="en-US" sz="2400" dirty="0" smtClean="0">
                <a:latin typeface="Times New Roman" pitchFamily="18" charset="0"/>
                <a:cs typeface="Times New Roman" pitchFamily="18" charset="0"/>
              </a:rPr>
              <a:t>and the </a:t>
            </a:r>
            <a:r>
              <a:rPr lang="en-US" sz="2400" dirty="0">
                <a:latin typeface="Times New Roman" pitchFamily="18" charset="0"/>
                <a:cs typeface="Times New Roman" pitchFamily="18" charset="0"/>
              </a:rPr>
              <a:t>corresponding bit in the IRR is reset to indicate that </a:t>
            </a:r>
            <a:r>
              <a:rPr lang="en-US" sz="2400" dirty="0" smtClean="0">
                <a:latin typeface="Times New Roman" pitchFamily="18" charset="0"/>
                <a:cs typeface="Times New Roman" pitchFamily="18" charset="0"/>
              </a:rPr>
              <a:t>the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request </a:t>
            </a:r>
            <a:r>
              <a:rPr lang="en-US" sz="2400" dirty="0">
                <a:latin typeface="Times New Roman" pitchFamily="18" charset="0"/>
                <a:cs typeface="Times New Roman" pitchFamily="18" charset="0"/>
              </a:rPr>
              <a:t>is accepted. Then, the </a:t>
            </a:r>
            <a:r>
              <a:rPr lang="en-US" sz="2400" dirty="0" smtClean="0">
                <a:latin typeface="Times New Roman" pitchFamily="18" charset="0"/>
                <a:cs typeface="Times New Roman" pitchFamily="18" charset="0"/>
              </a:rPr>
              <a:t>op-code </a:t>
            </a:r>
            <a:r>
              <a:rPr lang="en-US" sz="2400" dirty="0">
                <a:latin typeface="Times New Roman" pitchFamily="18" charset="0"/>
                <a:cs typeface="Times New Roman" pitchFamily="18" charset="0"/>
              </a:rPr>
              <a:t>for the CALL </a:t>
            </a:r>
            <a:r>
              <a:rPr lang="en-US" sz="2400" dirty="0" smtClean="0">
                <a:latin typeface="Times New Roman" pitchFamily="18" charset="0"/>
                <a:cs typeface="Times New Roman" pitchFamily="18" charset="0"/>
              </a:rPr>
              <a:t>instruction is </a:t>
            </a:r>
            <a:r>
              <a:rPr lang="en-US" sz="2400" dirty="0">
                <a:latin typeface="Times New Roman" pitchFamily="18" charset="0"/>
                <a:cs typeface="Times New Roman" pitchFamily="18" charset="0"/>
              </a:rPr>
              <a:t>placed on the data </a:t>
            </a:r>
            <a:r>
              <a:rPr lang="en-US" sz="2400" dirty="0" smtClean="0">
                <a:latin typeface="Times New Roman" pitchFamily="18" charset="0"/>
                <a:cs typeface="Times New Roman" pitchFamily="18" charset="0"/>
              </a:rPr>
              <a:t>bus.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5</a:t>
            </a:r>
            <a:r>
              <a:rPr lang="en-US" sz="2400" dirty="0">
                <a:latin typeface="Times New Roman" pitchFamily="18" charset="0"/>
                <a:cs typeface="Times New Roman" pitchFamily="18" charset="0"/>
              </a:rPr>
              <a:t>. When the MPU decodes the CALL instruction, it places two </a:t>
            </a:r>
            <a:r>
              <a:rPr lang="en-US" sz="2400" dirty="0" smtClean="0">
                <a:latin typeface="Times New Roman" pitchFamily="18" charset="0"/>
                <a:cs typeface="Times New Roman" pitchFamily="18" charset="0"/>
              </a:rPr>
              <a:t>or more </a:t>
            </a:r>
            <a:r>
              <a:rPr lang="en-US" sz="2400" dirty="0">
                <a:latin typeface="Times New Roman" pitchFamily="18" charset="0"/>
                <a:cs typeface="Times New Roman" pitchFamily="18" charset="0"/>
              </a:rPr>
              <a:t>INTA signals on the data </a:t>
            </a:r>
            <a:r>
              <a:rPr lang="en-US" sz="2400" dirty="0" smtClean="0">
                <a:latin typeface="Times New Roman" pitchFamily="18" charset="0"/>
                <a:cs typeface="Times New Roman" pitchFamily="18" charset="0"/>
              </a:rPr>
              <a:t>bus. </a:t>
            </a:r>
          </a:p>
        </p:txBody>
      </p:sp>
    </p:spTree>
    <p:extLst>
      <p:ext uri="{BB962C8B-B14F-4D97-AF65-F5344CB8AC3E}">
        <p14:creationId xmlns:p14="http://schemas.microsoft.com/office/powerpoint/2010/main" val="290635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327546"/>
            <a:ext cx="11627892" cy="4524315"/>
          </a:xfrm>
          <a:prstGeom prst="rect">
            <a:avLst/>
          </a:prstGeom>
        </p:spPr>
        <p:txBody>
          <a:bodyPr wrap="square">
            <a:spAutoFit/>
          </a:bodyPr>
          <a:lstStyle/>
          <a:p>
            <a:pPr algn="just"/>
            <a:r>
              <a:rPr lang="en-US" sz="2400" dirty="0">
                <a:latin typeface="Times New Roman" pitchFamily="18" charset="0"/>
                <a:cs typeface="Times New Roman" pitchFamily="18" charset="0"/>
              </a:rPr>
              <a:t>6. When 8259A receives the second INTA, it places the low-order byte of the CALL address on the data bus. At the third INTA, it places the high-order byte on the data bus. The CALL address is the vector memory location for the interrupt: this address is placed in the control register during the initialization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7. During the third INTA pulse, the ISR bit is reset either automatically (Automatic-End-of-Interrupt-AEOI) or by a command word that must be issued at the end of the service routine (End-of-Interrupt-EOI). This option is determined by the initialization command word (ICW).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8. The program sequence is transferred to the memory location specified by the CALL instruction.</a:t>
            </a:r>
          </a:p>
        </p:txBody>
      </p:sp>
    </p:spTree>
    <p:extLst>
      <p:ext uri="{BB962C8B-B14F-4D97-AF65-F5344CB8AC3E}">
        <p14:creationId xmlns:p14="http://schemas.microsoft.com/office/powerpoint/2010/main" val="18811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2134" y="692841"/>
            <a:ext cx="5773006" cy="5216640"/>
          </a:xfrm>
        </p:spPr>
        <p:txBody>
          <a:bodyPr>
            <a:normAutofit fontScale="92500" lnSpcReduction="20000"/>
          </a:bodyPr>
          <a:lstStyle/>
          <a:p>
            <a:pPr marL="0" indent="0">
              <a:buNone/>
            </a:pPr>
            <a:r>
              <a:rPr lang="en-US" b="1" dirty="0" smtClean="0">
                <a:latin typeface="Times New Roman" pitchFamily="18" charset="0"/>
                <a:cs typeface="Times New Roman" pitchFamily="18" charset="0"/>
              </a:rPr>
              <a:t>A</a:t>
            </a:r>
            <a:r>
              <a:rPr lang="en-US" b="1" dirty="0">
                <a:latin typeface="Times New Roman" pitchFamily="18" charset="0"/>
                <a:cs typeface="Times New Roman" pitchFamily="18" charset="0"/>
              </a:rPr>
              <a:t>. Static RAM (SRAM)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memory is made up of flip flops and it stores bit as voltage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single flip flop stores binary data either 1 or 0</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flip flop is called storage cell.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cell requires six transistors.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Therefore</a:t>
            </a:r>
            <a:r>
              <a:rPr lang="en-US" dirty="0">
                <a:latin typeface="Times New Roman" pitchFamily="18" charset="0"/>
                <a:cs typeface="Times New Roman" pitchFamily="18" charset="0"/>
              </a:rPr>
              <a:t>, the memory chip has low density but high speed.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memory is more expensive and consumes more power. </a:t>
            </a:r>
          </a:p>
        </p:txBody>
      </p:sp>
      <p:sp>
        <p:nvSpPr>
          <p:cNvPr id="5" name="Content Placeholder 4"/>
          <p:cNvSpPr>
            <a:spLocks noGrp="1"/>
          </p:cNvSpPr>
          <p:nvPr>
            <p:ph sz="half" idx="2"/>
          </p:nvPr>
        </p:nvSpPr>
        <p:spPr>
          <a:xfrm>
            <a:off x="6070982" y="692841"/>
            <a:ext cx="5788926" cy="4643434"/>
          </a:xfrm>
        </p:spPr>
        <p:txBody>
          <a:bodyPr>
            <a:normAutofit fontScale="92500" lnSpcReduction="20000"/>
          </a:bodyPr>
          <a:lstStyle/>
          <a:p>
            <a:pPr marL="0" indent="0">
              <a:buNone/>
            </a:pPr>
            <a:r>
              <a:rPr lang="en-US" b="1" dirty="0">
                <a:latin typeface="Times New Roman" pitchFamily="18" charset="0"/>
                <a:cs typeface="Times New Roman" pitchFamily="18" charset="0"/>
              </a:rPr>
              <a:t>B. Dynamic RAM (DRAM)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memory is made up of MOS transistor gates and it stores the bit as charge.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advantage of DRAM are it has high density, low power consumption and cheaper than SRAM</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But the bit information leaks therefore needs to be rewritten again every few milliseconds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called refreshing the memory and requires extra circuitry to do this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slower than SRAM.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14105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89" y="586854"/>
            <a:ext cx="11354937" cy="5590109"/>
          </a:xfrm>
        </p:spPr>
        <p:txBody>
          <a:bodyPr>
            <a:normAutofit/>
          </a:bodyPr>
          <a:lstStyle/>
          <a:p>
            <a:pPr marL="0" indent="0">
              <a:buNone/>
            </a:pPr>
            <a:r>
              <a:rPr lang="en-US" b="1" dirty="0" smtClean="0">
                <a:latin typeface="Times New Roman" pitchFamily="18" charset="0"/>
                <a:cs typeface="Times New Roman" pitchFamily="18" charset="0"/>
              </a:rPr>
              <a:t>b. Read </a:t>
            </a:r>
            <a:r>
              <a:rPr lang="en-US" b="1" dirty="0">
                <a:latin typeface="Times New Roman" pitchFamily="18" charset="0"/>
                <a:cs typeface="Times New Roman" pitchFamily="18" charset="0"/>
              </a:rPr>
              <a:t>Only Memory (ROM):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ROM contains a permanent pattern of data that cannot be changed. It is non volatile that is no power source is required to maintain the bit values in memory. ROM are basically of 5 types. </a:t>
            </a:r>
            <a:endParaRPr lang="en-US" dirty="0" smtClean="0">
              <a:latin typeface="Times New Roman" pitchFamily="18" charset="0"/>
              <a:cs typeface="Times New Roman" pitchFamily="18" charset="0"/>
            </a:endParaRP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A</a:t>
            </a:r>
            <a:r>
              <a:rPr lang="en-US" b="1" dirty="0">
                <a:latin typeface="Times New Roman" pitchFamily="18" charset="0"/>
                <a:cs typeface="Times New Roman" pitchFamily="18" charset="0"/>
              </a:rPr>
              <a:t>. Masked ROM: </a:t>
            </a:r>
            <a:r>
              <a:rPr lang="en-US" dirty="0">
                <a:latin typeface="Times New Roman" pitchFamily="18" charset="0"/>
                <a:cs typeface="Times New Roman" pitchFamily="18" charset="0"/>
              </a:rPr>
              <a:t>A bit pattern is permanently recorded by the manufactures during production. </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B</a:t>
            </a:r>
            <a:r>
              <a:rPr lang="en-US" b="1" dirty="0">
                <a:latin typeface="Times New Roman" pitchFamily="18" charset="0"/>
                <a:cs typeface="Times New Roman" pitchFamily="18" charset="0"/>
              </a:rPr>
              <a:t>. Programmable ROM: </a:t>
            </a:r>
            <a:r>
              <a:rPr lang="en-US" dirty="0">
                <a:latin typeface="Times New Roman" pitchFamily="18" charset="0"/>
                <a:cs typeface="Times New Roman" pitchFamily="18" charset="0"/>
              </a:rPr>
              <a:t>In this ROM, a bit pattern may be written into only once and the writing process is performed electrically. That may be performed by a supplier or customer.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92867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423082"/>
            <a:ext cx="11492218" cy="6031506"/>
          </a:xfrm>
        </p:spPr>
        <p:txBody>
          <a:bodyPr>
            <a:normAutofit/>
          </a:bodyPr>
          <a:lstStyle/>
          <a:p>
            <a:pPr marL="0" indent="0">
              <a:buNone/>
            </a:pPr>
            <a:r>
              <a:rPr lang="en-US" b="1" dirty="0" smtClean="0">
                <a:latin typeface="Times New Roman" pitchFamily="18" charset="0"/>
                <a:cs typeface="Times New Roman" pitchFamily="18" charset="0"/>
              </a:rPr>
              <a:t>C. Erasable </a:t>
            </a:r>
            <a:r>
              <a:rPr lang="en-US" b="1" dirty="0">
                <a:latin typeface="Times New Roman" pitchFamily="18" charset="0"/>
                <a:cs typeface="Times New Roman" pitchFamily="18" charset="0"/>
              </a:rPr>
              <a:t>PROM (EPROM): </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memory stores a bit in the form of charge by using EPROM programmer which applies high voltage to charge the gate .Information can be erased by exposing </a:t>
            </a:r>
            <a:r>
              <a:rPr lang="en-US" dirty="0" smtClean="0">
                <a:latin typeface="Times New Roman" pitchFamily="18" charset="0"/>
                <a:cs typeface="Times New Roman" pitchFamily="18" charset="0"/>
              </a:rPr>
              <a:t>ultra</a:t>
            </a:r>
            <a:r>
              <a:rPr lang="en-US" dirty="0">
                <a:latin typeface="Times New Roman" pitchFamily="18" charset="0"/>
                <a:cs typeface="Times New Roman" pitchFamily="18" charset="0"/>
              </a:rPr>
              <a:t>violet radiation. It is reusable. The disadvantages are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it must be taken out off circuit to erase it (ii). The entire chip must be erased (iii) the erasing process takes 15 to 20 minutes. </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D</a:t>
            </a:r>
            <a:r>
              <a:rPr lang="en-US" b="1" dirty="0">
                <a:latin typeface="Times New Roman" pitchFamily="18" charset="0"/>
                <a:cs typeface="Times New Roman" pitchFamily="18" charset="0"/>
              </a:rPr>
              <a:t>. Electrically Erasable PROM(EEPROM): </a:t>
            </a: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functionally same as EPROM except that information can be altered by using electrical signal at the register level rather than erasing all the information. It is expensive compared to EPROM and flash and can be erased in </a:t>
            </a:r>
            <a:r>
              <a:rPr lang="en-US" dirty="0" smtClean="0">
                <a:latin typeface="Times New Roman" pitchFamily="18" charset="0"/>
                <a:cs typeface="Times New Roman" pitchFamily="18" charset="0"/>
              </a:rPr>
              <a:t>10ms</a:t>
            </a:r>
            <a:r>
              <a:rPr lang="en-US" dirty="0">
                <a:latin typeface="Times New Roman" pitchFamily="18" charset="0"/>
                <a:cs typeface="Times New Roman" pitchFamily="18" charset="0"/>
              </a:rPr>
              <a:t>. </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E</a:t>
            </a:r>
            <a:r>
              <a:rPr lang="en-US" b="1" dirty="0">
                <a:latin typeface="Times New Roman" pitchFamily="18" charset="0"/>
                <a:cs typeface="Times New Roman" pitchFamily="18" charset="0"/>
              </a:rPr>
              <a:t>. Flash Memory: </a:t>
            </a: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variation of EPROM. The difference is that EPROM can be erased in register level but flash memory must be erased in register level but flash memory must be erased in its entirety or at block level </a:t>
            </a:r>
          </a:p>
        </p:txBody>
      </p:sp>
    </p:spTree>
    <p:extLst>
      <p:ext uri="{BB962C8B-B14F-4D97-AF65-F5344CB8AC3E}">
        <p14:creationId xmlns:p14="http://schemas.microsoft.com/office/powerpoint/2010/main" val="3133194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641444"/>
            <a:ext cx="11614245" cy="5540991"/>
          </a:xfrm>
        </p:spPr>
        <p:txBody>
          <a:bodyPr/>
          <a:lstStyle/>
          <a:p>
            <a:pPr marL="0" indent="0">
              <a:buNone/>
            </a:pPr>
            <a:r>
              <a:rPr lang="en-US" sz="3200" b="1" dirty="0" smtClean="0">
                <a:latin typeface="Times New Roman" pitchFamily="18" charset="0"/>
                <a:cs typeface="Times New Roman" pitchFamily="18" charset="0"/>
              </a:rPr>
              <a:t>2. Secondary </a:t>
            </a:r>
            <a:r>
              <a:rPr lang="en-US" sz="3200" b="1" dirty="0">
                <a:latin typeface="Times New Roman" pitchFamily="18" charset="0"/>
                <a:cs typeface="Times New Roman" pitchFamily="18" charset="0"/>
              </a:rPr>
              <a:t>memory </a:t>
            </a:r>
            <a:endParaRPr lang="en-US" sz="3200" dirty="0">
              <a:latin typeface="Times New Roman" pitchFamily="18" charset="0"/>
              <a:cs typeface="Times New Roman" pitchFamily="18" charset="0"/>
            </a:endParaRPr>
          </a:p>
          <a:p>
            <a:r>
              <a:rPr lang="en-US" dirty="0">
                <a:latin typeface="Times New Roman" pitchFamily="18" charset="0"/>
                <a:cs typeface="Times New Roman" pitchFamily="18" charset="0"/>
              </a:rPr>
              <a:t>The devices that provide backup storage are called secondary memory. It includes serial access type such as magnetic disks and random access type such as magnetic disks. It is nonvolatile memory. </a:t>
            </a:r>
          </a:p>
        </p:txBody>
      </p:sp>
    </p:spTree>
    <p:extLst>
      <p:ext uri="{BB962C8B-B14F-4D97-AF65-F5344CB8AC3E}">
        <p14:creationId xmlns:p14="http://schemas.microsoft.com/office/powerpoint/2010/main" val="39277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4969</TotalTime>
  <Words>3528</Words>
  <Application>Microsoft Office PowerPoint</Application>
  <PresentationFormat>Custom</PresentationFormat>
  <Paragraphs>300</Paragraphs>
  <Slides>58</Slides>
  <Notes>0</Notes>
  <HiddenSlides>6</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Unit 6  Basic I/O, Memory R/W and Interrupt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of memory:  </vt:lpstr>
      <vt:lpstr>Access modes of memory: </vt:lpstr>
      <vt:lpstr>PowerPoint Presentation</vt:lpstr>
      <vt:lpstr>Address decoding: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Interrupt-Operations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Interrupt Processing in 8085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sthasagar</cp:lastModifiedBy>
  <cp:revision>113</cp:revision>
  <dcterms:created xsi:type="dcterms:W3CDTF">2016-07-19T14:23:18Z</dcterms:created>
  <dcterms:modified xsi:type="dcterms:W3CDTF">2018-07-17T02:10:14Z</dcterms:modified>
</cp:coreProperties>
</file>