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0" r:id="rId4"/>
    <p:sldId id="301" r:id="rId5"/>
    <p:sldId id="310" r:id="rId6"/>
    <p:sldId id="302" r:id="rId7"/>
    <p:sldId id="303" r:id="rId8"/>
    <p:sldId id="304" r:id="rId9"/>
    <p:sldId id="305" r:id="rId10"/>
    <p:sldId id="306" r:id="rId11"/>
    <p:sldId id="307" r:id="rId12"/>
    <p:sldId id="308" r:id="rId13"/>
    <p:sldId id="260" r:id="rId14"/>
    <p:sldId id="311" r:id="rId15"/>
    <p:sldId id="261" r:id="rId16"/>
    <p:sldId id="262" r:id="rId17"/>
    <p:sldId id="263" r:id="rId18"/>
    <p:sldId id="266" r:id="rId19"/>
    <p:sldId id="264" r:id="rId20"/>
    <p:sldId id="265" r:id="rId21"/>
    <p:sldId id="279" r:id="rId22"/>
    <p:sldId id="280" r:id="rId23"/>
    <p:sldId id="281" r:id="rId24"/>
    <p:sldId id="282" r:id="rId25"/>
    <p:sldId id="283" r:id="rId26"/>
    <p:sldId id="284" r:id="rId27"/>
    <p:sldId id="289" r:id="rId28"/>
    <p:sldId id="313" r:id="rId29"/>
    <p:sldId id="315" r:id="rId30"/>
    <p:sldId id="316" r:id="rId31"/>
    <p:sldId id="317" r:id="rId32"/>
    <p:sldId id="292" r:id="rId33"/>
    <p:sldId id="290" r:id="rId34"/>
    <p:sldId id="291" r:id="rId35"/>
    <p:sldId id="314" r:id="rId36"/>
    <p:sldId id="309" r:id="rId37"/>
    <p:sldId id="299" r:id="rId38"/>
    <p:sldId id="297" r:id="rId39"/>
    <p:sldId id="298" r:id="rId40"/>
    <p:sldId id="31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2"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6447C8-9EDA-4118-9965-7D091889E690}"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AF7A9-D866-47ED-B754-7E85C072B90C}" type="slidenum">
              <a:rPr lang="en-US" smtClean="0"/>
              <a:t>‹#›</a:t>
            </a:fld>
            <a:endParaRPr lang="en-US"/>
          </a:p>
        </p:txBody>
      </p:sp>
    </p:spTree>
    <p:extLst>
      <p:ext uri="{BB962C8B-B14F-4D97-AF65-F5344CB8AC3E}">
        <p14:creationId xmlns:p14="http://schemas.microsoft.com/office/powerpoint/2010/main" val="147872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447C8-9EDA-4118-9965-7D091889E690}"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AF7A9-D866-47ED-B754-7E85C072B90C}" type="slidenum">
              <a:rPr lang="en-US" smtClean="0"/>
              <a:t>‹#›</a:t>
            </a:fld>
            <a:endParaRPr lang="en-US"/>
          </a:p>
        </p:txBody>
      </p:sp>
    </p:spTree>
    <p:extLst>
      <p:ext uri="{BB962C8B-B14F-4D97-AF65-F5344CB8AC3E}">
        <p14:creationId xmlns:p14="http://schemas.microsoft.com/office/powerpoint/2010/main" val="199950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447C8-9EDA-4118-9965-7D091889E690}"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AF7A9-D866-47ED-B754-7E85C072B90C}" type="slidenum">
              <a:rPr lang="en-US" smtClean="0"/>
              <a:t>‹#›</a:t>
            </a:fld>
            <a:endParaRPr lang="en-US"/>
          </a:p>
        </p:txBody>
      </p:sp>
    </p:spTree>
    <p:extLst>
      <p:ext uri="{BB962C8B-B14F-4D97-AF65-F5344CB8AC3E}">
        <p14:creationId xmlns:p14="http://schemas.microsoft.com/office/powerpoint/2010/main" val="318129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6447C8-9EDA-4118-9965-7D091889E690}"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AF7A9-D866-47ED-B754-7E85C072B90C}" type="slidenum">
              <a:rPr lang="en-US" smtClean="0"/>
              <a:t>‹#›</a:t>
            </a:fld>
            <a:endParaRPr lang="en-US"/>
          </a:p>
        </p:txBody>
      </p:sp>
    </p:spTree>
    <p:extLst>
      <p:ext uri="{BB962C8B-B14F-4D97-AF65-F5344CB8AC3E}">
        <p14:creationId xmlns:p14="http://schemas.microsoft.com/office/powerpoint/2010/main" val="309894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6447C8-9EDA-4118-9965-7D091889E690}" type="datetimeFigureOut">
              <a:rPr lang="en-US" smtClean="0"/>
              <a:t>7/23/2018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AF7A9-D866-47ED-B754-7E85C072B90C}" type="slidenum">
              <a:rPr lang="en-US" smtClean="0"/>
              <a:t>‹#›</a:t>
            </a:fld>
            <a:endParaRPr lang="en-US"/>
          </a:p>
        </p:txBody>
      </p:sp>
    </p:spTree>
    <p:extLst>
      <p:ext uri="{BB962C8B-B14F-4D97-AF65-F5344CB8AC3E}">
        <p14:creationId xmlns:p14="http://schemas.microsoft.com/office/powerpoint/2010/main" val="85029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6447C8-9EDA-4118-9965-7D091889E690}"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AF7A9-D866-47ED-B754-7E85C072B90C}" type="slidenum">
              <a:rPr lang="en-US" smtClean="0"/>
              <a:t>‹#›</a:t>
            </a:fld>
            <a:endParaRPr lang="en-US"/>
          </a:p>
        </p:txBody>
      </p:sp>
    </p:spTree>
    <p:extLst>
      <p:ext uri="{BB962C8B-B14F-4D97-AF65-F5344CB8AC3E}">
        <p14:creationId xmlns:p14="http://schemas.microsoft.com/office/powerpoint/2010/main" val="176069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6447C8-9EDA-4118-9965-7D091889E690}" type="datetimeFigureOut">
              <a:rPr lang="en-US" smtClean="0"/>
              <a:t>7/23/2018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9AF7A9-D866-47ED-B754-7E85C072B90C}" type="slidenum">
              <a:rPr lang="en-US" smtClean="0"/>
              <a:t>‹#›</a:t>
            </a:fld>
            <a:endParaRPr lang="en-US"/>
          </a:p>
        </p:txBody>
      </p:sp>
    </p:spTree>
    <p:extLst>
      <p:ext uri="{BB962C8B-B14F-4D97-AF65-F5344CB8AC3E}">
        <p14:creationId xmlns:p14="http://schemas.microsoft.com/office/powerpoint/2010/main" val="25492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6447C8-9EDA-4118-9965-7D091889E690}" type="datetimeFigureOut">
              <a:rPr lang="en-US" smtClean="0"/>
              <a:t>7/23/2018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AF7A9-D866-47ED-B754-7E85C072B90C}" type="slidenum">
              <a:rPr lang="en-US" smtClean="0"/>
              <a:t>‹#›</a:t>
            </a:fld>
            <a:endParaRPr lang="en-US"/>
          </a:p>
        </p:txBody>
      </p:sp>
    </p:spTree>
    <p:extLst>
      <p:ext uri="{BB962C8B-B14F-4D97-AF65-F5344CB8AC3E}">
        <p14:creationId xmlns:p14="http://schemas.microsoft.com/office/powerpoint/2010/main" val="50938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447C8-9EDA-4118-9965-7D091889E690}" type="datetimeFigureOut">
              <a:rPr lang="en-US" smtClean="0"/>
              <a:t>7/23/2018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9AF7A9-D866-47ED-B754-7E85C072B90C}" type="slidenum">
              <a:rPr lang="en-US" smtClean="0"/>
              <a:t>‹#›</a:t>
            </a:fld>
            <a:endParaRPr lang="en-US"/>
          </a:p>
        </p:txBody>
      </p:sp>
    </p:spTree>
    <p:extLst>
      <p:ext uri="{BB962C8B-B14F-4D97-AF65-F5344CB8AC3E}">
        <p14:creationId xmlns:p14="http://schemas.microsoft.com/office/powerpoint/2010/main" val="372004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447C8-9EDA-4118-9965-7D091889E690}"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AF7A9-D866-47ED-B754-7E85C072B90C}" type="slidenum">
              <a:rPr lang="en-US" smtClean="0"/>
              <a:t>‹#›</a:t>
            </a:fld>
            <a:endParaRPr lang="en-US"/>
          </a:p>
        </p:txBody>
      </p:sp>
    </p:spTree>
    <p:extLst>
      <p:ext uri="{BB962C8B-B14F-4D97-AF65-F5344CB8AC3E}">
        <p14:creationId xmlns:p14="http://schemas.microsoft.com/office/powerpoint/2010/main" val="235562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6447C8-9EDA-4118-9965-7D091889E690}" type="datetimeFigureOut">
              <a:rPr lang="en-US" smtClean="0"/>
              <a:t>7/23/2018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AF7A9-D866-47ED-B754-7E85C072B90C}" type="slidenum">
              <a:rPr lang="en-US" smtClean="0"/>
              <a:t>‹#›</a:t>
            </a:fld>
            <a:endParaRPr lang="en-US"/>
          </a:p>
        </p:txBody>
      </p:sp>
    </p:spTree>
    <p:extLst>
      <p:ext uri="{BB962C8B-B14F-4D97-AF65-F5344CB8AC3E}">
        <p14:creationId xmlns:p14="http://schemas.microsoft.com/office/powerpoint/2010/main" val="155933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447C8-9EDA-4118-9965-7D091889E690}" type="datetimeFigureOut">
              <a:rPr lang="en-US" smtClean="0"/>
              <a:t>7/23/2018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AF7A9-D866-47ED-B754-7E85C072B90C}" type="slidenum">
              <a:rPr lang="en-US" smtClean="0"/>
              <a:t>‹#›</a:t>
            </a:fld>
            <a:endParaRPr lang="en-US"/>
          </a:p>
        </p:txBody>
      </p:sp>
    </p:spTree>
    <p:extLst>
      <p:ext uri="{BB962C8B-B14F-4D97-AF65-F5344CB8AC3E}">
        <p14:creationId xmlns:p14="http://schemas.microsoft.com/office/powerpoint/2010/main" val="3221324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Serial_communication" TargetMode="External"/><Relationship Id="rId2" Type="http://schemas.openxmlformats.org/officeDocument/2006/relationships/hyperlink" Target="https://en.wikipedia.org/wiki/Technical_standar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Times New Roman" pitchFamily="18" charset="0"/>
                <a:cs typeface="Times New Roman" pitchFamily="18" charset="0"/>
              </a:rPr>
              <a:t>I/O Interface</a:t>
            </a:r>
            <a:endParaRPr lang="en-US" sz="8000" dirty="0">
              <a:latin typeface="Times New Roman" pitchFamily="18" charset="0"/>
              <a:cs typeface="Times New Roman" pitchFamily="18" charset="0"/>
            </a:endParaRPr>
          </a:p>
        </p:txBody>
      </p:sp>
    </p:spTree>
    <p:extLst>
      <p:ext uri="{BB962C8B-B14F-4D97-AF65-F5344CB8AC3E}">
        <p14:creationId xmlns:p14="http://schemas.microsoft.com/office/powerpoint/2010/main" val="3528468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90" y="341195"/>
            <a:ext cx="10985310" cy="1349494"/>
          </a:xfrm>
        </p:spPr>
        <p:txBody>
          <a:bodyPr>
            <a:normAutofit/>
          </a:bodyPr>
          <a:lstStyle/>
          <a:p>
            <a:r>
              <a:rPr lang="en-US" sz="3600" b="1" dirty="0">
                <a:latin typeface="Times New Roman" pitchFamily="18" charset="0"/>
                <a:cs typeface="Times New Roman" pitchFamily="18" charset="0"/>
              </a:rPr>
              <a:t>Synchronous vs. Asynchronous Data </a:t>
            </a:r>
            <a:r>
              <a:rPr lang="en-US" sz="3600" b="1" dirty="0" smtClean="0">
                <a:latin typeface="Times New Roman" pitchFamily="18" charset="0"/>
                <a:cs typeface="Times New Roman" pitchFamily="18" charset="0"/>
              </a:rPr>
              <a:t>Communication</a:t>
            </a:r>
            <a:endParaRPr lang="en-US" sz="3600" dirty="0">
              <a:latin typeface="Times New Roman" pitchFamily="18" charset="0"/>
              <a:cs typeface="Times New Roman" pitchFamily="18" charset="0"/>
            </a:endParaRPr>
          </a:p>
        </p:txBody>
      </p:sp>
      <p:sp>
        <p:nvSpPr>
          <p:cNvPr id="4" name="Content Placeholder 3"/>
          <p:cNvSpPr>
            <a:spLocks noGrp="1"/>
          </p:cNvSpPr>
          <p:nvPr>
            <p:ph sz="half" idx="1"/>
          </p:nvPr>
        </p:nvSpPr>
        <p:spPr>
          <a:xfrm>
            <a:off x="606749" y="1747068"/>
            <a:ext cx="5493800" cy="4681028"/>
          </a:xfrm>
        </p:spPr>
        <p:txBody>
          <a:bodyPr>
            <a:normAutofit fontScale="85000" lnSpcReduction="20000"/>
          </a:bodyPr>
          <a:lstStyle/>
          <a:p>
            <a:pPr marL="0" indent="0" algn="ctr">
              <a:buNone/>
            </a:pPr>
            <a:r>
              <a:rPr lang="en-US" sz="3100" b="1" u="sng" dirty="0">
                <a:latin typeface="Times New Roman" pitchFamily="18" charset="0"/>
                <a:cs typeface="Times New Roman" pitchFamily="18" charset="0"/>
              </a:rPr>
              <a:t>Asynchronous Communication </a:t>
            </a:r>
          </a:p>
          <a:p>
            <a:r>
              <a:rPr lang="en-US" dirty="0" smtClean="0">
                <a:latin typeface="Times New Roman" pitchFamily="18" charset="0"/>
                <a:cs typeface="Times New Roman" pitchFamily="18" charset="0"/>
              </a:rPr>
              <a:t>Simple </a:t>
            </a:r>
            <a:r>
              <a:rPr lang="en-US" dirty="0">
                <a:latin typeface="Times New Roman" pitchFamily="18" charset="0"/>
                <a:cs typeface="Times New Roman" pitchFamily="18" charset="0"/>
              </a:rPr>
              <a:t>interface (limited data rate, typically &lt; 64 kbps) </a:t>
            </a:r>
          </a:p>
          <a:p>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for connecting: Printer, Terminal, Modem, home connections to the Internet </a:t>
            </a:r>
          </a:p>
          <a:p>
            <a:r>
              <a:rPr lang="en-US" dirty="0" smtClean="0">
                <a:latin typeface="Times New Roman" pitchFamily="18" charset="0"/>
                <a:cs typeface="Times New Roman" pitchFamily="18" charset="0"/>
              </a:rPr>
              <a:t>No </a:t>
            </a:r>
            <a:r>
              <a:rPr lang="en-US" dirty="0">
                <a:latin typeface="Times New Roman" pitchFamily="18" charset="0"/>
                <a:cs typeface="Times New Roman" pitchFamily="18" charset="0"/>
              </a:rPr>
              <a:t>clock sent (</a:t>
            </a:r>
            <a:r>
              <a:rPr lang="en-US" dirty="0" err="1">
                <a:latin typeface="Times New Roman" pitchFamily="18" charset="0"/>
                <a:cs typeface="Times New Roman" pitchFamily="18" charset="0"/>
              </a:rPr>
              <a:t>Tx</a:t>
            </a:r>
            <a:r>
              <a:rPr lang="en-US" dirty="0">
                <a:latin typeface="Times New Roman" pitchFamily="18" charset="0"/>
                <a:cs typeface="Times New Roman" pitchFamily="18" charset="0"/>
              </a:rPr>
              <a:t> &amp; Rx have own clocks) </a:t>
            </a:r>
          </a:p>
          <a:p>
            <a:r>
              <a:rPr lang="en-US" dirty="0" smtClean="0">
                <a:latin typeface="Times New Roman" pitchFamily="18" charset="0"/>
                <a:cs typeface="Times New Roman" pitchFamily="18" charset="0"/>
              </a:rPr>
              <a:t>Requires </a:t>
            </a:r>
            <a:r>
              <a:rPr lang="en-US" dirty="0">
                <a:latin typeface="Times New Roman" pitchFamily="18" charset="0"/>
                <a:cs typeface="Times New Roman" pitchFamily="18" charset="0"/>
              </a:rPr>
              <a:t>start and stop bits which provides byte timing and increases overhead </a:t>
            </a:r>
          </a:p>
          <a:p>
            <a:r>
              <a:rPr lang="en-US" dirty="0" smtClean="0">
                <a:latin typeface="Times New Roman" pitchFamily="18" charset="0"/>
                <a:cs typeface="Times New Roman" pitchFamily="18" charset="0"/>
              </a:rPr>
              <a:t>Parity </a:t>
            </a:r>
            <a:r>
              <a:rPr lang="en-US" dirty="0">
                <a:latin typeface="Times New Roman" pitchFamily="18" charset="0"/>
                <a:cs typeface="Times New Roman" pitchFamily="18" charset="0"/>
              </a:rPr>
              <a:t>often used to validate correct reception. </a:t>
            </a:r>
          </a:p>
          <a:p>
            <a:r>
              <a:rPr lang="en-US" dirty="0" smtClean="0">
                <a:latin typeface="Times New Roman" pitchFamily="18" charset="0"/>
                <a:cs typeface="Times New Roman" pitchFamily="18" charset="0"/>
              </a:rPr>
              <a:t>Independent </a:t>
            </a:r>
            <a:r>
              <a:rPr lang="en-US" dirty="0">
                <a:latin typeface="Times New Roman" pitchFamily="18" charset="0"/>
                <a:cs typeface="Times New Roman" pitchFamily="18" charset="0"/>
              </a:rPr>
              <a:t>transmit &amp; receive clocks </a:t>
            </a:r>
          </a:p>
          <a:p>
            <a:endParaRPr lang="en-US" dirty="0">
              <a:latin typeface="Times New Roman" pitchFamily="18" charset="0"/>
              <a:cs typeface="Times New Roman" pitchFamily="18" charset="0"/>
            </a:endParaRPr>
          </a:p>
        </p:txBody>
      </p:sp>
      <p:sp>
        <p:nvSpPr>
          <p:cNvPr id="5" name="Content Placeholder 4"/>
          <p:cNvSpPr>
            <a:spLocks noGrp="1"/>
          </p:cNvSpPr>
          <p:nvPr>
            <p:ph sz="half" idx="2"/>
          </p:nvPr>
        </p:nvSpPr>
        <p:spPr>
          <a:xfrm>
            <a:off x="6172765" y="1747068"/>
            <a:ext cx="5413051" cy="4429895"/>
          </a:xfrm>
        </p:spPr>
        <p:txBody>
          <a:bodyPr>
            <a:normAutofit fontScale="85000" lnSpcReduction="20000"/>
          </a:bodyPr>
          <a:lstStyle/>
          <a:p>
            <a:pPr marL="0" indent="0" algn="ctr">
              <a:buNone/>
            </a:pPr>
            <a:r>
              <a:rPr lang="en-US" sz="3100" b="1" u="sng" dirty="0">
                <a:latin typeface="Times New Roman" pitchFamily="18" charset="0"/>
                <a:cs typeface="Times New Roman" pitchFamily="18" charset="0"/>
              </a:rPr>
              <a:t>Synchronous Communication </a:t>
            </a:r>
          </a:p>
          <a:p>
            <a:r>
              <a:rPr lang="en-US" dirty="0" smtClean="0">
                <a:latin typeface="Times New Roman" pitchFamily="18" charset="0"/>
                <a:cs typeface="Times New Roman" pitchFamily="18" charset="0"/>
              </a:rPr>
              <a:t>Clock </a:t>
            </a:r>
            <a:r>
              <a:rPr lang="en-US" dirty="0">
                <a:latin typeface="Times New Roman" pitchFamily="18" charset="0"/>
                <a:cs typeface="Times New Roman" pitchFamily="18" charset="0"/>
              </a:rPr>
              <a:t>sent with data (more configuration options). </a:t>
            </a:r>
          </a:p>
          <a:p>
            <a:r>
              <a:rPr lang="en-US" dirty="0" smtClean="0">
                <a:latin typeface="Times New Roman" pitchFamily="18" charset="0"/>
                <a:cs typeface="Times New Roman" pitchFamily="18" charset="0"/>
              </a:rPr>
              <a:t>Synchronized </a:t>
            </a:r>
            <a:r>
              <a:rPr lang="en-US" dirty="0">
                <a:latin typeface="Times New Roman" pitchFamily="18" charset="0"/>
                <a:cs typeface="Times New Roman" pitchFamily="18" charset="0"/>
              </a:rPr>
              <a:t>transmit &amp; receive clocks. </a:t>
            </a:r>
          </a:p>
          <a:p>
            <a:r>
              <a:rPr lang="en-US" dirty="0" smtClean="0">
                <a:latin typeface="Times New Roman" pitchFamily="18" charset="0"/>
                <a:cs typeface="Times New Roman" pitchFamily="18" charset="0"/>
              </a:rPr>
              <a:t>More </a:t>
            </a:r>
            <a:r>
              <a:rPr lang="en-US" dirty="0">
                <a:latin typeface="Times New Roman" pitchFamily="18" charset="0"/>
                <a:cs typeface="Times New Roman" pitchFamily="18" charset="0"/>
              </a:rPr>
              <a:t>complex interface (high data rates supported up to ~ 10 </a:t>
            </a:r>
            <a:r>
              <a:rPr lang="en-US" dirty="0" err="1">
                <a:latin typeface="Times New Roman" pitchFamily="18" charset="0"/>
                <a:cs typeface="Times New Roman" pitchFamily="18" charset="0"/>
              </a:rPr>
              <a:t>Gbps</a:t>
            </a:r>
            <a:r>
              <a:rPr lang="en-US" dirty="0">
                <a:latin typeface="Times New Roman" pitchFamily="18" charset="0"/>
                <a:cs typeface="Times New Roman" pitchFamily="18" charset="0"/>
              </a:rPr>
              <a:t>) </a:t>
            </a:r>
          </a:p>
          <a:p>
            <a:r>
              <a:rPr lang="en-US" dirty="0" smtClean="0">
                <a:latin typeface="Times New Roman" pitchFamily="18" charset="0"/>
                <a:cs typeface="Times New Roman" pitchFamily="18" charset="0"/>
              </a:rPr>
              <a:t>Used </a:t>
            </a:r>
            <a:r>
              <a:rPr lang="en-US" dirty="0">
                <a:latin typeface="Times New Roman" pitchFamily="18" charset="0"/>
                <a:cs typeface="Times New Roman" pitchFamily="18" charset="0"/>
              </a:rPr>
              <a:t>for: Connections between computer and telephony networks.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52201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Universal Synchronous Asynchronous Receiver Transmitter (USART) – </a:t>
            </a:r>
            <a:r>
              <a:rPr lang="en-US" b="1" dirty="0" smtClean="0">
                <a:latin typeface="Times New Roman" pitchFamily="18" charset="0"/>
                <a:cs typeface="Times New Roman" pitchFamily="18" charset="0"/>
              </a:rPr>
              <a:t>8251A </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8251A is a programmable serial communication interface chip designed for synchronous and asynchronous serial data communication. </a:t>
            </a: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supports the serial transmission of data.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9934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8251a us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950" y="146448"/>
            <a:ext cx="8340800" cy="65202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7500" y="6279865"/>
            <a:ext cx="5395964" cy="369332"/>
          </a:xfrm>
          <a:prstGeom prst="rect">
            <a:avLst/>
          </a:prstGeom>
        </p:spPr>
        <p:txBody>
          <a:bodyPr wrap="none">
            <a:spAutoFit/>
          </a:bodyPr>
          <a:lstStyle/>
          <a:p>
            <a:r>
              <a:rPr lang="en-US" b="1" dirty="0" smtClean="0">
                <a:latin typeface="Times New Roman" pitchFamily="18" charset="0"/>
                <a:cs typeface="Times New Roman" pitchFamily="18" charset="0"/>
              </a:rPr>
              <a:t>Fig: Functional Block Diagram of (USART</a:t>
            </a:r>
            <a:r>
              <a:rPr lang="en-US" b="1" dirty="0">
                <a:latin typeface="Times New Roman" pitchFamily="18" charset="0"/>
                <a:cs typeface="Times New Roman" pitchFamily="18" charset="0"/>
              </a:rPr>
              <a:t>) – 8251A </a:t>
            </a:r>
            <a:endParaRPr lang="en-US" dirty="0"/>
          </a:p>
        </p:txBody>
      </p:sp>
    </p:spTree>
    <p:extLst>
      <p:ext uri="{BB962C8B-B14F-4D97-AF65-F5344CB8AC3E}">
        <p14:creationId xmlns:p14="http://schemas.microsoft.com/office/powerpoint/2010/main" val="167655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206" y="365125"/>
            <a:ext cx="10780594" cy="1325563"/>
          </a:xfrm>
        </p:spPr>
        <p:txBody>
          <a:bodyPr>
            <a:normAutofit fontScale="90000"/>
          </a:bodyPr>
          <a:lstStyle/>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Parallel Interface </a:t>
            </a:r>
            <a:r>
              <a:rPr lang="en-US" b="1" dirty="0" smtClean="0">
                <a:latin typeface="Times New Roman" pitchFamily="18" charset="0"/>
                <a:cs typeface="Times New Roman" pitchFamily="18" charset="0"/>
              </a:rPr>
              <a:t>/ Parallel </a:t>
            </a:r>
            <a:r>
              <a:rPr lang="en-US" b="1" dirty="0">
                <a:latin typeface="Times New Roman" pitchFamily="18" charset="0"/>
                <a:cs typeface="Times New Roman" pitchFamily="18" charset="0"/>
              </a:rPr>
              <a:t>Communication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36979" y="1416192"/>
            <a:ext cx="10958015" cy="4351338"/>
          </a:xfrm>
        </p:spPr>
        <p:txBody>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device which can handle data at higher speed cannot support with serial interface. </a:t>
            </a:r>
          </a:p>
          <a:p>
            <a:r>
              <a:rPr lang="en-US" dirty="0" smtClean="0">
                <a:latin typeface="Times New Roman" pitchFamily="18" charset="0"/>
                <a:cs typeface="Times New Roman" pitchFamily="18" charset="0"/>
              </a:rPr>
              <a:t>N </a:t>
            </a:r>
            <a:r>
              <a:rPr lang="en-US" dirty="0">
                <a:latin typeface="Times New Roman" pitchFamily="18" charset="0"/>
                <a:cs typeface="Times New Roman" pitchFamily="18" charset="0"/>
              </a:rPr>
              <a:t>bits of data are handled simultaneously by the bus and the links to the device directly. </a:t>
            </a:r>
          </a:p>
          <a:p>
            <a:r>
              <a:rPr lang="en-US" dirty="0" smtClean="0">
                <a:latin typeface="Times New Roman" pitchFamily="18" charset="0"/>
                <a:cs typeface="Times New Roman" pitchFamily="18" charset="0"/>
              </a:rPr>
              <a:t>Achieves </a:t>
            </a:r>
            <a:r>
              <a:rPr lang="en-US" dirty="0">
                <a:latin typeface="Times New Roman" pitchFamily="18" charset="0"/>
                <a:cs typeface="Times New Roman" pitchFamily="18" charset="0"/>
              </a:rPr>
              <a:t>faster communication but becomes expensive due to need of multiple wires. </a:t>
            </a:r>
          </a:p>
          <a:p>
            <a:r>
              <a:rPr lang="en-US" dirty="0">
                <a:latin typeface="Times New Roman" pitchFamily="18" charset="0"/>
                <a:cs typeface="Times New Roman" pitchFamily="18" charset="0"/>
              </a:rPr>
              <a:t>The techniques used to transfer data between different speed devices and computer is called synchronizing.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54909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235" y="1320238"/>
            <a:ext cx="4632420" cy="4547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18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2" y="230571"/>
            <a:ext cx="11122925" cy="5453632"/>
          </a:xfrm>
        </p:spPr>
        <p:txBody>
          <a:bodyPr>
            <a:normAutofit/>
          </a:bodyPr>
          <a:lstStyle/>
          <a:p>
            <a:pPr marL="0" indent="0">
              <a:buNone/>
            </a:pPr>
            <a:r>
              <a:rPr lang="en-US" b="1" dirty="0">
                <a:latin typeface="Times New Roman" pitchFamily="18" charset="0"/>
                <a:cs typeface="Times New Roman" pitchFamily="18" charset="0"/>
              </a:rPr>
              <a:t>METHODS OF PARALLEL DATA TRANSFER</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Different </a:t>
            </a:r>
            <a:r>
              <a:rPr lang="en-US" dirty="0">
                <a:latin typeface="Times New Roman" pitchFamily="18" charset="0"/>
                <a:cs typeface="Times New Roman" pitchFamily="18" charset="0"/>
              </a:rPr>
              <a:t>techniques under synchronizing are: </a:t>
            </a:r>
          </a:p>
          <a:p>
            <a:pPr marL="0" indent="0">
              <a:buNone/>
            </a:pPr>
            <a:r>
              <a:rPr lang="en-US" b="1" dirty="0" smtClean="0">
                <a:latin typeface="Times New Roman" pitchFamily="18" charset="0"/>
                <a:cs typeface="Times New Roman" pitchFamily="18" charset="0"/>
              </a:rPr>
              <a:t>1</a:t>
            </a:r>
            <a:r>
              <a:rPr lang="en-US" b="1" dirty="0">
                <a:latin typeface="Times New Roman" pitchFamily="18" charset="0"/>
                <a:cs typeface="Times New Roman" pitchFamily="18" charset="0"/>
              </a:rPr>
              <a:t>) Simple I/O </a:t>
            </a:r>
            <a:endParaRPr lang="en-US"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simple I/O, </a:t>
            </a:r>
            <a:r>
              <a:rPr lang="en-US" sz="2400" dirty="0" smtClean="0">
                <a:latin typeface="Times New Roman" pitchFamily="18" charset="0"/>
                <a:cs typeface="Times New Roman" pitchFamily="18" charset="0"/>
              </a:rPr>
              <a:t>LED </a:t>
            </a:r>
            <a:r>
              <a:rPr lang="en-US" sz="2400" dirty="0">
                <a:latin typeface="Times New Roman" pitchFamily="18" charset="0"/>
                <a:cs typeface="Times New Roman" pitchFamily="18" charset="0"/>
              </a:rPr>
              <a:t>are always connected to the input and output ports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devices are </a:t>
            </a:r>
            <a:r>
              <a:rPr lang="en-US" sz="2400" dirty="0" smtClean="0">
                <a:latin typeface="Times New Roman" pitchFamily="18" charset="0"/>
                <a:cs typeface="Times New Roman" pitchFamily="18" charset="0"/>
              </a:rPr>
              <a:t>always </a:t>
            </a:r>
            <a:r>
              <a:rPr lang="en-US" sz="2400" dirty="0">
                <a:latin typeface="Times New Roman" pitchFamily="18" charset="0"/>
                <a:cs typeface="Times New Roman" pitchFamily="18" charset="0"/>
              </a:rPr>
              <a:t>ready to send or receive data.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Here cross line indicate the time for new valid data. </a:t>
            </a:r>
            <a:endParaRPr lang="en-US" sz="2400" dirty="0" smtClean="0">
              <a:latin typeface="Times New Roman" pitchFamily="18" charset="0"/>
              <a:cs typeface="Times New Roman" pitchFamily="18" charset="0"/>
            </a:endParaRPr>
          </a:p>
          <a:p>
            <a:pPr marL="285750" indent="-285750"/>
            <a:r>
              <a:rPr lang="en-US" sz="2400" dirty="0">
                <a:latin typeface="Times New Roman" pitchFamily="18" charset="0"/>
                <a:cs typeface="Times New Roman" pitchFamily="18" charset="0"/>
              </a:rPr>
              <a:t>When you need to get digital data from a simple switch, all you have to do is connect the switch to an I/P port line and read the value.</a:t>
            </a:r>
          </a:p>
          <a:p>
            <a:pPr marL="285750" indent="-285750"/>
            <a:r>
              <a:rPr lang="en-US" sz="2400" dirty="0">
                <a:latin typeface="Times New Roman" pitchFamily="18" charset="0"/>
                <a:cs typeface="Times New Roman" pitchFamily="18" charset="0"/>
              </a:rPr>
              <a:t>Likewise, when you need to O/P data to simple LED, all you have to do is connect the LED to an O/P port and send the value.</a:t>
            </a:r>
          </a:p>
          <a:p>
            <a:pPr marL="285750" indent="-285750"/>
            <a:r>
              <a:rPr lang="en-US" sz="2400" dirty="0">
                <a:latin typeface="Times New Roman" pitchFamily="18" charset="0"/>
                <a:cs typeface="Times New Roman" pitchFamily="18" charset="0"/>
              </a:rPr>
              <a:t>The LED is always ready, so you can send data at any time.</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9475" y="4575658"/>
            <a:ext cx="3821882" cy="1893382"/>
          </a:xfrm>
          <a:prstGeom prst="rect">
            <a:avLst/>
          </a:prstGeom>
        </p:spPr>
      </p:pic>
    </p:spTree>
    <p:extLst>
      <p:ext uri="{BB962C8B-B14F-4D97-AF65-F5344CB8AC3E}">
        <p14:creationId xmlns:p14="http://schemas.microsoft.com/office/powerpoint/2010/main" val="381806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49" y="723331"/>
            <a:ext cx="10739651" cy="5453632"/>
          </a:xfrm>
        </p:spPr>
        <p:txBody>
          <a:bodyPr/>
          <a:lstStyle/>
          <a:p>
            <a:pPr marL="0" indent="0">
              <a:buNone/>
            </a:pPr>
            <a:r>
              <a:rPr lang="it-IT" sz="3200" b="1" dirty="0">
                <a:latin typeface="Times New Roman" pitchFamily="18" charset="0"/>
                <a:cs typeface="Times New Roman" pitchFamily="18" charset="0"/>
              </a:rPr>
              <a:t>2) Wait Interface( Simple strobe I/O)</a:t>
            </a:r>
            <a:endParaRPr lang="en-US" sz="32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technique, MP need to wait until the device is ready for the operation.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849" y="2606722"/>
            <a:ext cx="6039603" cy="3167109"/>
          </a:xfrm>
          <a:prstGeom prst="rect">
            <a:avLst/>
          </a:prstGeom>
        </p:spPr>
      </p:pic>
    </p:spTree>
    <p:extLst>
      <p:ext uri="{BB962C8B-B14F-4D97-AF65-F5344CB8AC3E}">
        <p14:creationId xmlns:p14="http://schemas.microsoft.com/office/powerpoint/2010/main" val="386799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4967" y="409433"/>
                <a:ext cx="10848833" cy="5767530"/>
              </a:xfrm>
            </p:spPr>
            <p:txBody>
              <a:bodyPr/>
              <a:lstStyle/>
              <a:p>
                <a:pPr marL="0" indent="0">
                  <a:buNone/>
                </a:pPr>
                <a:r>
                  <a:rPr lang="en-US" sz="3200" b="1" dirty="0" smtClean="0">
                    <a:latin typeface="Times New Roman" pitchFamily="18" charset="0"/>
                    <a:cs typeface="Times New Roman" pitchFamily="18" charset="0"/>
                  </a:rPr>
                  <a:t>3</a:t>
                </a:r>
                <a:r>
                  <a:rPr lang="en-US" sz="3200" b="1" dirty="0">
                    <a:latin typeface="Times New Roman" pitchFamily="18" charset="0"/>
                    <a:cs typeface="Times New Roman" pitchFamily="18" charset="0"/>
                  </a:rPr>
                  <a:t>) Single </a:t>
                </a:r>
                <a:r>
                  <a:rPr lang="en-US" sz="3200" b="1" dirty="0" smtClean="0">
                    <a:latin typeface="Times New Roman" pitchFamily="18" charset="0"/>
                    <a:cs typeface="Times New Roman" pitchFamily="18" charset="0"/>
                  </a:rPr>
                  <a:t>Handshaking</a:t>
                </a:r>
                <a:endParaRPr lang="en-US" sz="32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peripheral outputs some data and </a:t>
                </a:r>
                <a:r>
                  <a:rPr lang="en-US" dirty="0" smtClean="0">
                    <a:latin typeface="Times New Roman" pitchFamily="18" charset="0"/>
                    <a:cs typeface="Times New Roman" pitchFamily="18" charset="0"/>
                  </a:rPr>
                  <a:t>send </a:t>
                </a:r>
                <a14:m>
                  <m:oMath xmlns:m="http://schemas.openxmlformats.org/officeDocument/2006/math">
                    <m:acc>
                      <m:accPr>
                        <m:chr m:val="̅"/>
                        <m:ctrlPr>
                          <a:rPr lang="en-US" i="1" smtClean="0">
                            <a:latin typeface="Cambria Math"/>
                          </a:rPr>
                        </m:ctrlPr>
                      </m:accPr>
                      <m:e>
                        <m:r>
                          <a:rPr lang="en-US" b="0" i="1" smtClean="0">
                            <a:latin typeface="Cambria Math" panose="02040503050406030204" pitchFamily="18" charset="0"/>
                          </a:rPr>
                          <m:t>𝑆𝑇𝐵</m:t>
                        </m:r>
                      </m:e>
                    </m:acc>
                  </m:oMath>
                </a14:m>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signal to MP.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here is the data for you.” </a:t>
                </a: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MP </a:t>
                </a:r>
                <a:r>
                  <a:rPr lang="en-US" dirty="0">
                    <a:latin typeface="Times New Roman" pitchFamily="18" charset="0"/>
                    <a:cs typeface="Times New Roman" pitchFamily="18" charset="0"/>
                  </a:rPr>
                  <a:t>detects </a:t>
                </a:r>
                <a:r>
                  <a:rPr lang="en-US" dirty="0" smtClean="0">
                    <a:latin typeface="Times New Roman" pitchFamily="18" charset="0"/>
                    <a:cs typeface="Times New Roman" pitchFamily="18" charset="0"/>
                  </a:rPr>
                  <a:t>asserted </a:t>
                </a:r>
                <a14:m>
                  <m:oMath xmlns:m="http://schemas.openxmlformats.org/officeDocument/2006/math">
                    <m:acc>
                      <m:accPr>
                        <m:chr m:val="̅"/>
                        <m:ctrlPr>
                          <a:rPr lang="en-US" i="1" smtClean="0">
                            <a:latin typeface="Cambria Math"/>
                          </a:rPr>
                        </m:ctrlPr>
                      </m:accPr>
                      <m:e>
                        <m:r>
                          <a:rPr lang="en-US" i="1">
                            <a:latin typeface="Cambria Math" panose="02040503050406030204" pitchFamily="18" charset="0"/>
                          </a:rPr>
                          <m:t>𝑆𝑇𝐵</m:t>
                        </m:r>
                      </m:e>
                    </m:acc>
                  </m:oMath>
                </a14:m>
                <a:r>
                  <a:rPr lang="en-US" dirty="0" smtClean="0">
                    <a:latin typeface="Times New Roman" pitchFamily="18" charset="0"/>
                    <a:cs typeface="Times New Roman" pitchFamily="18" charset="0"/>
                  </a:rPr>
                  <a:t>signal</a:t>
                </a:r>
                <a:r>
                  <a:rPr lang="en-US" dirty="0">
                    <a:latin typeface="Times New Roman" pitchFamily="18" charset="0"/>
                    <a:cs typeface="Times New Roman" pitchFamily="18" charset="0"/>
                  </a:rPr>
                  <a:t>, reads the data and sends an acknowledge signal (ACK) to indicate data has been read and peripheral can send next data.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 got that one, send me another.” </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MP </a:t>
                </a:r>
                <a:r>
                  <a:rPr lang="en-US" dirty="0">
                    <a:latin typeface="Times New Roman" pitchFamily="18" charset="0"/>
                    <a:cs typeface="Times New Roman" pitchFamily="18" charset="0"/>
                  </a:rPr>
                  <a:t>sends or receives data when peripheral is ready.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4967" y="409433"/>
                <a:ext cx="10848833" cy="5767530"/>
              </a:xfrm>
              <a:blipFill rotWithShape="1">
                <a:blip r:embed="rId2"/>
                <a:stretch>
                  <a:fillRect l="-1461" t="-2326" r="-1404"/>
                </a:stretch>
              </a:blipFill>
            </p:spPr>
            <p:txBody>
              <a:bodyPr/>
              <a:lstStyle/>
              <a:p>
                <a:r>
                  <a:rPr lang="en-US">
                    <a:noFill/>
                  </a:rPr>
                  <a:t> </a:t>
                </a:r>
              </a:p>
            </p:txBody>
          </p:sp>
        </mc:Fallback>
      </mc:AlternateContent>
    </p:spTree>
    <p:extLst>
      <p:ext uri="{BB962C8B-B14F-4D97-AF65-F5344CB8AC3E}">
        <p14:creationId xmlns:p14="http://schemas.microsoft.com/office/powerpoint/2010/main" val="222515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826984" y="698569"/>
            <a:ext cx="8395192" cy="4701308"/>
          </a:xfrm>
        </p:spPr>
      </p:pic>
    </p:spTree>
    <p:extLst>
      <p:ext uri="{BB962C8B-B14F-4D97-AF65-F5344CB8AC3E}">
        <p14:creationId xmlns:p14="http://schemas.microsoft.com/office/powerpoint/2010/main" val="105420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5785" y="477672"/>
                <a:ext cx="11491415" cy="5699291"/>
              </a:xfrm>
            </p:spPr>
            <p:txBody>
              <a:bodyPr>
                <a:normAutofit lnSpcReduction="10000"/>
              </a:bodyPr>
              <a:lstStyle/>
              <a:p>
                <a:pPr marL="0" indent="0">
                  <a:buNone/>
                </a:pPr>
                <a:r>
                  <a:rPr lang="en-US" sz="3200" b="1" dirty="0" smtClean="0">
                    <a:latin typeface="Times New Roman" pitchFamily="18" charset="0"/>
                    <a:cs typeface="Times New Roman" pitchFamily="18" charset="0"/>
                  </a:rPr>
                  <a:t>4) Double Handshaking</a:t>
                </a:r>
                <a:endParaRPr lang="en-US" sz="32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peripheral asserts its </a:t>
                </a:r>
                <a14:m>
                  <m:oMath xmlns:m="http://schemas.openxmlformats.org/officeDocument/2006/math">
                    <m:acc>
                      <m:accPr>
                        <m:chr m:val="̅"/>
                        <m:ctrlPr>
                          <a:rPr lang="en-US" i="1" smtClean="0">
                            <a:latin typeface="Cambria Math"/>
                          </a:rPr>
                        </m:ctrlPr>
                      </m:accPr>
                      <m:e>
                        <m:r>
                          <a:rPr lang="en-US" i="1">
                            <a:latin typeface="Cambria Math" panose="02040503050406030204" pitchFamily="18" charset="0"/>
                          </a:rPr>
                          <m:t>𝑆𝑇𝐵</m:t>
                        </m:r>
                        <m:r>
                          <a:rPr lang="en-US" b="0" i="1" smtClean="0">
                            <a:latin typeface="Cambria Math"/>
                          </a:rPr>
                          <m:t> </m:t>
                        </m:r>
                      </m:e>
                    </m:acc>
                  </m:oMath>
                </a14:m>
                <a:r>
                  <a:rPr lang="en-US" dirty="0" smtClean="0">
                    <a:latin typeface="Times New Roman" pitchFamily="18" charset="0"/>
                    <a:cs typeface="Times New Roman" pitchFamily="18" charset="0"/>
                  </a:rPr>
                  <a:t> line low to ask MP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“Are you ready?” </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MP raises its ACK line high to say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I am ready”. </a:t>
                </a:r>
              </a:p>
              <a:p>
                <a:r>
                  <a:rPr lang="en-US" dirty="0" smtClean="0">
                    <a:latin typeface="Times New Roman" pitchFamily="18" charset="0"/>
                    <a:cs typeface="Times New Roman" pitchFamily="18" charset="0"/>
                  </a:rPr>
                  <a:t>Peripheral </a:t>
                </a:r>
                <a:r>
                  <a:rPr lang="en-US" dirty="0">
                    <a:latin typeface="Times New Roman" pitchFamily="18" charset="0"/>
                    <a:cs typeface="Times New Roman" pitchFamily="18" charset="0"/>
                  </a:rPr>
                  <a:t>then sends data and raises </a:t>
                </a:r>
                <a:r>
                  <a:rPr lang="en-US" dirty="0" smtClean="0">
                    <a:latin typeface="Times New Roman" pitchFamily="18" charset="0"/>
                    <a:cs typeface="Times New Roman" pitchFamily="18" charset="0"/>
                  </a:rPr>
                  <a:t>its </a:t>
                </a:r>
                <a14:m>
                  <m:oMath xmlns:m="http://schemas.openxmlformats.org/officeDocument/2006/math">
                    <m:acc>
                      <m:accPr>
                        <m:chr m:val="̅"/>
                        <m:ctrlPr>
                          <a:rPr lang="en-US" i="1" smtClean="0">
                            <a:latin typeface="Cambria Math"/>
                          </a:rPr>
                        </m:ctrlPr>
                      </m:accPr>
                      <m:e>
                        <m:r>
                          <a:rPr lang="en-US" i="1">
                            <a:latin typeface="Cambria Math" panose="02040503050406030204" pitchFamily="18" charset="0"/>
                          </a:rPr>
                          <m:t>𝑆𝑇𝐵</m:t>
                        </m:r>
                      </m:e>
                    </m:acc>
                  </m:oMath>
                </a14:m>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line low to say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Here is some valid data for you.” </a:t>
                </a: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MP </a:t>
                </a:r>
                <a:r>
                  <a:rPr lang="en-US" dirty="0">
                    <a:latin typeface="Times New Roman" pitchFamily="18" charset="0"/>
                    <a:cs typeface="Times New Roman" pitchFamily="18" charset="0"/>
                  </a:rPr>
                  <a:t>then reads the data and drops its ACK line to say,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I have the data, thank you, and I await your request to send the next byte of data.” </a:t>
                </a:r>
              </a:p>
              <a:p>
                <a:endParaRPr lang="en-US"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5785" y="477672"/>
                <a:ext cx="11491415" cy="5699291"/>
              </a:xfrm>
              <a:blipFill rotWithShape="1">
                <a:blip r:embed="rId2"/>
                <a:stretch>
                  <a:fillRect l="-1379" t="-3209" b="-7914"/>
                </a:stretch>
              </a:blipFill>
            </p:spPr>
            <p:txBody>
              <a:bodyPr/>
              <a:lstStyle/>
              <a:p>
                <a:r>
                  <a:rPr lang="en-US">
                    <a:noFill/>
                  </a:rPr>
                  <a:t> </a:t>
                </a:r>
              </a:p>
            </p:txBody>
          </p:sp>
        </mc:Fallback>
      </mc:AlternateContent>
    </p:spTree>
    <p:extLst>
      <p:ext uri="{BB962C8B-B14F-4D97-AF65-F5344CB8AC3E}">
        <p14:creationId xmlns:p14="http://schemas.microsoft.com/office/powerpoint/2010/main" val="104103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341195"/>
            <a:ext cx="11176382" cy="1433014"/>
          </a:xfrm>
        </p:spPr>
        <p:txBody>
          <a:bodyPr/>
          <a:lstStyle/>
          <a:p>
            <a:r>
              <a:rPr lang="en-US" b="1" dirty="0">
                <a:latin typeface="Times New Roman" pitchFamily="18" charset="0"/>
                <a:cs typeface="Times New Roman" pitchFamily="18" charset="0"/>
              </a:rPr>
              <a:t>Input/ Output Devices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04970" y="1747068"/>
            <a:ext cx="10998958" cy="4429895"/>
          </a:xfrm>
        </p:spPr>
        <p:txBody>
          <a:bodyPr/>
          <a:lstStyle/>
          <a:p>
            <a:r>
              <a:rPr lang="en-US" dirty="0">
                <a:latin typeface="Times New Roman" pitchFamily="18" charset="0"/>
                <a:cs typeface="Times New Roman" pitchFamily="18" charset="0"/>
              </a:rPr>
              <a:t>Input / Output devices are the means through which the microcomputer unit communicates with the outside world.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link between the I/O devices and the microprocessor is maintained by a circuitry known as I/O module.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For interfacing of typical microprocessor to I/O devices such as keyboard, CRT, printer </a:t>
            </a:r>
            <a:r>
              <a:rPr lang="en-US" dirty="0" smtClean="0">
                <a:latin typeface="Times New Roman" pitchFamily="18" charset="0"/>
                <a:cs typeface="Times New Roman" pitchFamily="18" charset="0"/>
              </a:rPr>
              <a:t>etc., all </a:t>
            </a:r>
            <a:r>
              <a:rPr lang="en-US" dirty="0">
                <a:latin typeface="Times New Roman" pitchFamily="18" charset="0"/>
                <a:cs typeface="Times New Roman" pitchFamily="18" charset="0"/>
              </a:rPr>
              <a:t>need I/O interface circuits which are of mainly two types. </a:t>
            </a:r>
          </a:p>
        </p:txBody>
      </p:sp>
    </p:spTree>
    <p:extLst>
      <p:ext uri="{BB962C8B-B14F-4D97-AF65-F5344CB8AC3E}">
        <p14:creationId xmlns:p14="http://schemas.microsoft.com/office/powerpoint/2010/main" val="314698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233" y="1255594"/>
            <a:ext cx="6820342" cy="4217158"/>
          </a:xfrm>
          <a:prstGeom prst="rect">
            <a:avLst/>
          </a:prstGeom>
        </p:spPr>
      </p:pic>
    </p:spTree>
    <p:extLst>
      <p:ext uri="{BB962C8B-B14F-4D97-AF65-F5344CB8AC3E}">
        <p14:creationId xmlns:p14="http://schemas.microsoft.com/office/powerpoint/2010/main" val="1536230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2" y="641445"/>
            <a:ext cx="11409528" cy="5508223"/>
          </a:xfrm>
        </p:spPr>
        <p:txBody>
          <a:bodyPr>
            <a:normAutofit/>
          </a:bodyPr>
          <a:lstStyle/>
          <a:p>
            <a:pPr marL="0" indent="0">
              <a:buNone/>
            </a:pPr>
            <a:r>
              <a:rPr lang="it-IT" sz="3600" b="1" dirty="0">
                <a:latin typeface="Times New Roman" pitchFamily="18" charset="0"/>
                <a:cs typeface="Times New Roman" pitchFamily="18" charset="0"/>
              </a:rPr>
              <a:t>Programmable Peripheral Interface (PPI) - </a:t>
            </a:r>
            <a:r>
              <a:rPr lang="it-IT" sz="3600" b="1" dirty="0" smtClean="0">
                <a:latin typeface="Times New Roman" pitchFamily="18" charset="0"/>
                <a:cs typeface="Times New Roman" pitchFamily="18" charset="0"/>
              </a:rPr>
              <a:t>8255A</a:t>
            </a:r>
            <a:endParaRPr lang="en-US" sz="36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INTEL 8255 is a device used to parallel data transfer between processor and slow peripheral devices like ADC, DAC, keyboard, 7-segment display, LCD, etc.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8255 has three ports: Port-A, Port-B and Port-C. </a:t>
            </a:r>
          </a:p>
          <a:p>
            <a:r>
              <a:rPr lang="en-US" dirty="0" smtClean="0">
                <a:latin typeface="Times New Roman" pitchFamily="18" charset="0"/>
                <a:cs typeface="Times New Roman" pitchFamily="18" charset="0"/>
              </a:rPr>
              <a:t>Port-A </a:t>
            </a:r>
            <a:r>
              <a:rPr lang="en-US" dirty="0">
                <a:latin typeface="Times New Roman" pitchFamily="18" charset="0"/>
                <a:cs typeface="Times New Roman" pitchFamily="18" charset="0"/>
              </a:rPr>
              <a:t>can be programmed to work in any one of the three operating modes mode-0, mode-1 and mode-2 as input or output port. </a:t>
            </a:r>
          </a:p>
          <a:p>
            <a:r>
              <a:rPr lang="en-US" dirty="0" smtClean="0">
                <a:latin typeface="Times New Roman" pitchFamily="18" charset="0"/>
                <a:cs typeface="Times New Roman" pitchFamily="18" charset="0"/>
              </a:rPr>
              <a:t>Port-B </a:t>
            </a:r>
            <a:r>
              <a:rPr lang="en-US" dirty="0">
                <a:latin typeface="Times New Roman" pitchFamily="18" charset="0"/>
                <a:cs typeface="Times New Roman" pitchFamily="18" charset="0"/>
              </a:rPr>
              <a:t>can be programmed to work either in mode-0 or mode-1 as input or output port. </a:t>
            </a:r>
          </a:p>
          <a:p>
            <a:r>
              <a:rPr lang="en-US" dirty="0" smtClean="0">
                <a:latin typeface="Times New Roman" pitchFamily="18" charset="0"/>
                <a:cs typeface="Times New Roman" pitchFamily="18" charset="0"/>
              </a:rPr>
              <a:t>Port-C </a:t>
            </a:r>
            <a:r>
              <a:rPr lang="en-US" dirty="0">
                <a:latin typeface="Times New Roman" pitchFamily="18" charset="0"/>
                <a:cs typeface="Times New Roman" pitchFamily="18" charset="0"/>
              </a:rPr>
              <a:t>(8-pins) has different assignments depending on the mode of port-A and port-B.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41919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740" y="641445"/>
            <a:ext cx="10685060" cy="5535518"/>
          </a:xfrm>
        </p:spPr>
        <p:txBody>
          <a:bodyPr>
            <a:normAutofit/>
          </a:bodyPr>
          <a:lstStyle/>
          <a:p>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port-A and B are programmed in mode-0, then the port-C can perform any one of the following functions. </a:t>
            </a:r>
          </a:p>
          <a:p>
            <a:pPr lvl="1"/>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8-bit parallel port in mode-0 for input or output. </a:t>
            </a:r>
          </a:p>
          <a:p>
            <a:pPr lvl="1"/>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two numbers of 4-bit parallel ports in mode-0 for input or output. </a:t>
            </a:r>
          </a:p>
          <a:p>
            <a:pPr lvl="1"/>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individual pins of port-C can be set or reset for various control applications. </a:t>
            </a:r>
          </a:p>
          <a:p>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port-A is programmed in mode- 1/mode-2 and port-B is programmed in mode-1 then some of the pins of port-C are used for handshake signals and the remaining pins can be used as input/ output lines or individually set/reset for control application.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1956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Programmable Peripheral Interface (PPI) - 8255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232" y="141873"/>
            <a:ext cx="8785286" cy="624527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012443" y="6284374"/>
            <a:ext cx="7361044" cy="369332"/>
          </a:xfrm>
          <a:prstGeom prst="rect">
            <a:avLst/>
          </a:prstGeom>
        </p:spPr>
        <p:txBody>
          <a:bodyPr wrap="square">
            <a:spAutoFit/>
          </a:bodyPr>
          <a:lstStyle/>
          <a:p>
            <a:r>
              <a:rPr lang="it-IT" b="1" dirty="0" smtClean="0">
                <a:latin typeface="Times New Roman" pitchFamily="18" charset="0"/>
                <a:cs typeface="Times New Roman" pitchFamily="18" charset="0"/>
              </a:rPr>
              <a:t>Fig: Programmable </a:t>
            </a:r>
            <a:r>
              <a:rPr lang="it-IT" b="1" dirty="0">
                <a:latin typeface="Times New Roman" pitchFamily="18" charset="0"/>
                <a:cs typeface="Times New Roman" pitchFamily="18" charset="0"/>
              </a:rPr>
              <a:t>Peripheral Interface (PPI) </a:t>
            </a:r>
            <a:r>
              <a:rPr lang="it-IT" b="1" dirty="0" smtClean="0">
                <a:latin typeface="Times New Roman" pitchFamily="18" charset="0"/>
                <a:cs typeface="Times New Roman" pitchFamily="18" charset="0"/>
              </a:rPr>
              <a:t>– 8255 A architecture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9795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093" y="777922"/>
            <a:ext cx="10698707" cy="5399041"/>
          </a:xfrm>
        </p:spPr>
        <p:txBody>
          <a:bodyPr/>
          <a:lstStyle/>
          <a:p>
            <a:pPr marL="0" indent="0">
              <a:buNone/>
            </a:pPr>
            <a:r>
              <a:rPr lang="en-US" sz="3200" b="1" dirty="0">
                <a:latin typeface="Times New Roman" pitchFamily="18" charset="0"/>
                <a:cs typeface="Times New Roman" pitchFamily="18" charset="0"/>
              </a:rPr>
              <a:t>Key Features of Mode-0,Mode-1 and Mode-2 </a:t>
            </a:r>
            <a:endParaRPr lang="en-US" sz="3200" dirty="0">
              <a:latin typeface="Times New Roman" pitchFamily="18" charset="0"/>
              <a:cs typeface="Times New Roman" pitchFamily="18" charset="0"/>
            </a:endParaRPr>
          </a:p>
          <a:p>
            <a:r>
              <a:rPr lang="en-US" dirty="0" smtClean="0">
                <a:latin typeface="Times New Roman" pitchFamily="18" charset="0"/>
                <a:cs typeface="Times New Roman" pitchFamily="18" charset="0"/>
              </a:rPr>
              <a:t>Mode </a:t>
            </a:r>
            <a:r>
              <a:rPr lang="en-US" dirty="0">
                <a:latin typeface="Times New Roman" pitchFamily="18" charset="0"/>
                <a:cs typeface="Times New Roman" pitchFamily="18" charset="0"/>
              </a:rPr>
              <a:t>0: Ports A and B operate as either inputs or outputs and Port C is divided into two 4-bit groups either of which can be operated as inputs or outputs </a:t>
            </a:r>
          </a:p>
          <a:p>
            <a:r>
              <a:rPr lang="en-US" dirty="0" smtClean="0">
                <a:latin typeface="Times New Roman" pitchFamily="18" charset="0"/>
                <a:cs typeface="Times New Roman" pitchFamily="18" charset="0"/>
              </a:rPr>
              <a:t>Mode </a:t>
            </a:r>
            <a:r>
              <a:rPr lang="en-US" dirty="0">
                <a:latin typeface="Times New Roman" pitchFamily="18" charset="0"/>
                <a:cs typeface="Times New Roman" pitchFamily="18" charset="0"/>
              </a:rPr>
              <a:t>1: Same as Mode 0 but Port C is used for handshaking and control </a:t>
            </a:r>
          </a:p>
          <a:p>
            <a:r>
              <a:rPr lang="en-US" dirty="0" smtClean="0">
                <a:latin typeface="Times New Roman" pitchFamily="18" charset="0"/>
                <a:cs typeface="Times New Roman" pitchFamily="18" charset="0"/>
              </a:rPr>
              <a:t>Mode </a:t>
            </a:r>
            <a:r>
              <a:rPr lang="en-US" dirty="0">
                <a:latin typeface="Times New Roman" pitchFamily="18" charset="0"/>
                <a:cs typeface="Times New Roman" pitchFamily="18" charset="0"/>
              </a:rPr>
              <a:t>2: Port A is bidirectional (both input and output) and Port C is used for handshaking. Port B is not used.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88832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9" y="368491"/>
            <a:ext cx="11080845" cy="5863064"/>
          </a:xfrm>
        </p:spPr>
        <p:txBody>
          <a:bodyPr>
            <a:normAutofit lnSpcReduction="10000"/>
          </a:bodyPr>
          <a:lstStyle/>
          <a:p>
            <a:r>
              <a:rPr lang="en-US" dirty="0">
                <a:latin typeface="Times New Roman" pitchFamily="18" charset="0"/>
                <a:cs typeface="Times New Roman" pitchFamily="18" charset="0"/>
              </a:rPr>
              <a:t>The read/write control logic requires six control signals. These signals are given below. </a:t>
            </a:r>
          </a:p>
          <a:p>
            <a:pPr marL="0" indent="0">
              <a:buNone/>
            </a:pPr>
            <a:r>
              <a:rPr lang="en-US" dirty="0">
                <a:latin typeface="Times New Roman" pitchFamily="18" charset="0"/>
                <a:cs typeface="Times New Roman" pitchFamily="18" charset="0"/>
              </a:rPr>
              <a:t>1. RD (low): This control signal enables the read operation. When this signal is low, the microprocessor reads data from a selected I/O port of the 8255A. </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WR (low): This control signal enables the write operation. When this signal goes low, the microprocessor writes into a selected I/O port or the control register. </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a:t>
            </a:r>
            <a:r>
              <a:rPr lang="en-US" dirty="0">
                <a:latin typeface="Times New Roman" pitchFamily="18" charset="0"/>
                <a:cs typeface="Times New Roman" pitchFamily="18" charset="0"/>
              </a:rPr>
              <a:t>. RESET: This is an active high signal. It clears the control register and set all ports in the input mode. </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4</a:t>
            </a:r>
            <a:r>
              <a:rPr lang="en-US" dirty="0">
                <a:latin typeface="Times New Roman" pitchFamily="18" charset="0"/>
                <a:cs typeface="Times New Roman" pitchFamily="18" charset="0"/>
              </a:rPr>
              <a:t>. CS (low), A0 and A1: These are device select signals. They </a:t>
            </a:r>
            <a:r>
              <a:rPr lang="en-US" dirty="0" smtClean="0">
                <a:latin typeface="Times New Roman" pitchFamily="18" charset="0"/>
                <a:cs typeface="Times New Roman" pitchFamily="18" charset="0"/>
              </a:rPr>
              <a:t>are</a:t>
            </a: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7720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29245754"/>
              </p:ext>
            </p:extLst>
          </p:nvPr>
        </p:nvGraphicFramePr>
        <p:xfrm>
          <a:off x="838200" y="1825625"/>
          <a:ext cx="10515600" cy="289560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ctr"/>
                      <a:r>
                        <a:rPr lang="en-US" sz="3200" dirty="0" smtClean="0">
                          <a:latin typeface="Times New Roman" pitchFamily="18" charset="0"/>
                          <a:cs typeface="Times New Roman" pitchFamily="18" charset="0"/>
                        </a:rPr>
                        <a:t>Internal devices</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A1</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A0</a:t>
                      </a:r>
                      <a:endParaRPr lang="en-US" sz="3200" dirty="0">
                        <a:latin typeface="Times New Roman" pitchFamily="18" charset="0"/>
                        <a:cs typeface="Times New Roman" pitchFamily="18" charset="0"/>
                      </a:endParaRPr>
                    </a:p>
                  </a:txBody>
                  <a:tcPr/>
                </a:tc>
              </a:tr>
              <a:tr h="370840">
                <a:tc>
                  <a:txBody>
                    <a:bodyPr/>
                    <a:lstStyle/>
                    <a:p>
                      <a:pPr algn="ctr"/>
                      <a:r>
                        <a:rPr lang="en-US" sz="3200" dirty="0" smtClean="0">
                          <a:latin typeface="Times New Roman" pitchFamily="18" charset="0"/>
                          <a:cs typeface="Times New Roman" pitchFamily="18" charset="0"/>
                        </a:rPr>
                        <a:t>Port A</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0</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0</a:t>
                      </a:r>
                      <a:endParaRPr lang="en-US" sz="3200" dirty="0">
                        <a:latin typeface="Times New Roman" pitchFamily="18" charset="0"/>
                        <a:cs typeface="Times New Roman" pitchFamily="18" charset="0"/>
                      </a:endParaRPr>
                    </a:p>
                  </a:txBody>
                  <a:tcPr/>
                </a:tc>
              </a:tr>
              <a:tr h="370840">
                <a:tc>
                  <a:txBody>
                    <a:bodyPr/>
                    <a:lstStyle/>
                    <a:p>
                      <a:pPr algn="ctr"/>
                      <a:r>
                        <a:rPr lang="en-US" sz="3200" dirty="0" smtClean="0">
                          <a:latin typeface="Times New Roman" pitchFamily="18" charset="0"/>
                          <a:cs typeface="Times New Roman" pitchFamily="18" charset="0"/>
                        </a:rPr>
                        <a:t>Port B</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0</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1</a:t>
                      </a:r>
                      <a:endParaRPr lang="en-US" sz="3200" dirty="0">
                        <a:latin typeface="Times New Roman" pitchFamily="18" charset="0"/>
                        <a:cs typeface="Times New Roman" pitchFamily="18" charset="0"/>
                      </a:endParaRPr>
                    </a:p>
                  </a:txBody>
                  <a:tcPr/>
                </a:tc>
              </a:tr>
              <a:tr h="370840">
                <a:tc>
                  <a:txBody>
                    <a:bodyPr/>
                    <a:lstStyle/>
                    <a:p>
                      <a:pPr algn="ctr"/>
                      <a:r>
                        <a:rPr lang="en-US" sz="3200" dirty="0" smtClean="0">
                          <a:latin typeface="Times New Roman" pitchFamily="18" charset="0"/>
                          <a:cs typeface="Times New Roman" pitchFamily="18" charset="0"/>
                        </a:rPr>
                        <a:t>Port C</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1</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0</a:t>
                      </a:r>
                      <a:endParaRPr lang="en-US" sz="3200" dirty="0">
                        <a:latin typeface="Times New Roman" pitchFamily="18" charset="0"/>
                        <a:cs typeface="Times New Roman" pitchFamily="18" charset="0"/>
                      </a:endParaRPr>
                    </a:p>
                  </a:txBody>
                  <a:tcPr/>
                </a:tc>
              </a:tr>
              <a:tr h="370840">
                <a:tc>
                  <a:txBody>
                    <a:bodyPr/>
                    <a:lstStyle/>
                    <a:p>
                      <a:pPr algn="ctr"/>
                      <a:r>
                        <a:rPr lang="en-US" sz="3200" dirty="0" smtClean="0">
                          <a:latin typeface="Times New Roman" pitchFamily="18" charset="0"/>
                          <a:cs typeface="Times New Roman" pitchFamily="18" charset="0"/>
                        </a:rPr>
                        <a:t>Control Register</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1</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1</a:t>
                      </a:r>
                      <a:endParaRPr lang="en-US" sz="3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939246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5" y="477672"/>
            <a:ext cx="11368582" cy="5699291"/>
          </a:xfrm>
        </p:spPr>
        <p:txBody>
          <a:bodyPr>
            <a:normAutofit fontScale="92500" lnSpcReduction="20000"/>
          </a:bodyPr>
          <a:lstStyle/>
          <a:p>
            <a:pPr marL="0" indent="0" algn="just">
              <a:buNone/>
            </a:pPr>
            <a:r>
              <a:rPr lang="en-US" sz="3600" b="1" dirty="0">
                <a:latin typeface="Times New Roman" pitchFamily="18" charset="0"/>
                <a:cs typeface="Times New Roman" pitchFamily="18" charset="0"/>
              </a:rPr>
              <a:t>RS -232 </a:t>
            </a:r>
            <a:endParaRPr lang="en-US" dirty="0" smtClean="0">
              <a:latin typeface="Times New Roman" pitchFamily="18" charset="0"/>
              <a:cs typeface="Times New Roman" pitchFamily="18" charset="0"/>
            </a:endParaRPr>
          </a:p>
          <a:p>
            <a:pPr algn="just"/>
            <a:r>
              <a:rPr lang="en-US" b="1" dirty="0">
                <a:latin typeface="Times New Roman" pitchFamily="18" charset="0"/>
                <a:cs typeface="Times New Roman" pitchFamily="18" charset="0"/>
              </a:rPr>
              <a:t>RS-232</a:t>
            </a:r>
            <a:r>
              <a:rPr lang="en-US" dirty="0">
                <a:latin typeface="Times New Roman" pitchFamily="18" charset="0"/>
                <a:cs typeface="Times New Roman" pitchFamily="18" charset="0"/>
              </a:rPr>
              <a:t> is a </a:t>
            </a:r>
            <a:r>
              <a:rPr lang="en-US" dirty="0">
                <a:latin typeface="Times New Roman" pitchFamily="18" charset="0"/>
                <a:cs typeface="Times New Roman" pitchFamily="18" charset="0"/>
                <a:hlinkClick r:id="rId2" tooltip="Technical standard"/>
              </a:rPr>
              <a:t>standard</a:t>
            </a:r>
            <a:r>
              <a:rPr lang="en-US" dirty="0">
                <a:latin typeface="Times New Roman" pitchFamily="18" charset="0"/>
                <a:cs typeface="Times New Roman" pitchFamily="18" charset="0"/>
              </a:rPr>
              <a:t> for </a:t>
            </a:r>
            <a:r>
              <a:rPr lang="en-US" dirty="0">
                <a:latin typeface="Times New Roman" pitchFamily="18" charset="0"/>
                <a:cs typeface="Times New Roman" pitchFamily="18" charset="0"/>
                <a:hlinkClick r:id="rId3" tooltip="Serial communication"/>
              </a:rPr>
              <a:t>serial communication</a:t>
            </a:r>
            <a:r>
              <a:rPr lang="en-US" dirty="0">
                <a:latin typeface="Times New Roman" pitchFamily="18" charset="0"/>
                <a:cs typeface="Times New Roman" pitchFamily="18" charset="0"/>
              </a:rPr>
              <a:t> transmission of </a:t>
            </a:r>
            <a:r>
              <a:rPr lang="en-US" dirty="0" smtClean="0">
                <a:latin typeface="Times New Roman" pitchFamily="18" charset="0"/>
                <a:cs typeface="Times New Roman" pitchFamily="18" charset="0"/>
              </a:rPr>
              <a:t>data</a:t>
            </a:r>
          </a:p>
          <a:p>
            <a:pPr algn="just"/>
            <a:r>
              <a:rPr lang="en-US" dirty="0">
                <a:latin typeface="Times New Roman" pitchFamily="18" charset="0"/>
                <a:cs typeface="Times New Roman" pitchFamily="18" charset="0"/>
              </a:rPr>
              <a:t>RS-232 is a standard communication protocol for linking computer and its peripheral devices to allow serial data exchange.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RS-232C </a:t>
            </a:r>
            <a:r>
              <a:rPr lang="en-US" dirty="0">
                <a:latin typeface="Times New Roman" pitchFamily="18" charset="0"/>
                <a:cs typeface="Times New Roman" pitchFamily="18" charset="0"/>
              </a:rPr>
              <a:t>is an interface developed to standardize the interface between data terminal equipment (DTE) and data communication equipment (DCE) employing serial binary data exchange. Modem and other devices used to send serial data are called data communication equipment (DCE). The computers or terminals that are sending or receiving the data are called data </a:t>
            </a:r>
            <a:r>
              <a:rPr lang="en-US" dirty="0" smtClean="0">
                <a:latin typeface="Times New Roman" pitchFamily="18" charset="0"/>
                <a:cs typeface="Times New Roman" pitchFamily="18" charset="0"/>
              </a:rPr>
              <a:t>terminal equipment (DTE). </a:t>
            </a:r>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Equipment </a:t>
            </a:r>
            <a:r>
              <a:rPr lang="en-US" dirty="0">
                <a:latin typeface="Times New Roman" pitchFamily="18" charset="0"/>
                <a:cs typeface="Times New Roman" pitchFamily="18" charset="0"/>
              </a:rPr>
              <a:t>(DTE) RS- 232C is the interface standard developed by electronic industries Association (EIA) in response to the need for the signal and handshake standards between the DTE and DCE. </a:t>
            </a: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uses 25 pins (DB – 25P) or 9 Pins (DE – 9P) standard where 9 pin standard does not use all signals i. e. data, control, timing and ground. </a:t>
            </a: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describes the voltage levels, impendence levels, rise and fall times, maximum bit rate and maximum capacitance for all signal lines. </a:t>
            </a:r>
          </a:p>
        </p:txBody>
      </p:sp>
    </p:spTree>
    <p:extLst>
      <p:ext uri="{BB962C8B-B14F-4D97-AF65-F5344CB8AC3E}">
        <p14:creationId xmlns:p14="http://schemas.microsoft.com/office/powerpoint/2010/main" val="1604507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S 232को लागि तस्बिर परिणा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0" y="1267989"/>
            <a:ext cx="5022375" cy="3417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S 232को लागि तस्बिर परिणाम"/>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755" y="1471018"/>
            <a:ext cx="4539098" cy="32141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18618" y="5137877"/>
            <a:ext cx="4735773" cy="646331"/>
          </a:xfrm>
          <a:prstGeom prst="rect">
            <a:avLst/>
          </a:prstGeom>
        </p:spPr>
        <p:txBody>
          <a:bodyPr wrap="square">
            <a:spAutoFit/>
          </a:bodyPr>
          <a:lstStyle/>
          <a:p>
            <a:pPr fontAlgn="t"/>
            <a:r>
              <a:rPr lang="en-US" dirty="0" smtClean="0">
                <a:latin typeface="Times New Roman" pitchFamily="18" charset="0"/>
                <a:cs typeface="Times New Roman" pitchFamily="18" charset="0"/>
              </a:rPr>
              <a:t>Fig: RS-232 </a:t>
            </a:r>
            <a:r>
              <a:rPr lang="en-US" dirty="0">
                <a:latin typeface="Times New Roman" pitchFamily="18" charset="0"/>
                <a:cs typeface="Times New Roman" pitchFamily="18" charset="0"/>
              </a:rPr>
              <a:t>DB-9 male connector at the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data terminal equipment (DTE).</a:t>
            </a:r>
          </a:p>
        </p:txBody>
      </p:sp>
      <p:sp>
        <p:nvSpPr>
          <p:cNvPr id="6" name="Rectangle 5"/>
          <p:cNvSpPr/>
          <p:nvPr/>
        </p:nvSpPr>
        <p:spPr>
          <a:xfrm>
            <a:off x="6673755" y="5137876"/>
            <a:ext cx="5208894" cy="646331"/>
          </a:xfrm>
          <a:prstGeom prst="rect">
            <a:avLst/>
          </a:prstGeom>
        </p:spPr>
        <p:txBody>
          <a:bodyPr wrap="square">
            <a:spAutoFit/>
          </a:bodyPr>
          <a:lstStyle/>
          <a:p>
            <a:pPr fontAlgn="t"/>
            <a:r>
              <a:rPr lang="en-US" dirty="0" smtClean="0">
                <a:latin typeface="Times New Roman" pitchFamily="18" charset="0"/>
                <a:cs typeface="Times New Roman" pitchFamily="18" charset="0"/>
              </a:rPr>
              <a:t>Fig: RS-232 </a:t>
            </a:r>
            <a:r>
              <a:rPr lang="en-US" dirty="0">
                <a:latin typeface="Times New Roman" pitchFamily="18" charset="0"/>
                <a:cs typeface="Times New Roman" pitchFamily="18" charset="0"/>
              </a:rPr>
              <a:t>DB-9 female connector at the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data communication equipment (DCE).</a:t>
            </a:r>
          </a:p>
        </p:txBody>
      </p:sp>
    </p:spTree>
    <p:extLst>
      <p:ext uri="{BB962C8B-B14F-4D97-AF65-F5344CB8AC3E}">
        <p14:creationId xmlns:p14="http://schemas.microsoft.com/office/powerpoint/2010/main" val="3177749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S 232को लागि तस्बिर परिणा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46" y="1596797"/>
            <a:ext cx="11360330" cy="352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09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1. Serial Interface / Serial Communication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are transferred serially one bit at a time starting from Least Significant bit. </a:t>
            </a:r>
          </a:p>
          <a:p>
            <a:pPr algn="just"/>
            <a:r>
              <a:rPr lang="en-US" dirty="0" smtClean="0">
                <a:latin typeface="Times New Roman" pitchFamily="18" charset="0"/>
                <a:cs typeface="Times New Roman" pitchFamily="18" charset="0"/>
              </a:rPr>
              <a:t>Slow </a:t>
            </a:r>
            <a:r>
              <a:rPr lang="en-US" dirty="0">
                <a:latin typeface="Times New Roman" pitchFamily="18" charset="0"/>
                <a:cs typeface="Times New Roman" pitchFamily="18" charset="0"/>
              </a:rPr>
              <a:t>due to single communication link but inexpensive to implement. </a:t>
            </a: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uses clock to separate consecutive bits. </a:t>
            </a:r>
          </a:p>
          <a:p>
            <a:pPr algn="just"/>
            <a:r>
              <a:rPr lang="en-US" dirty="0" smtClean="0">
                <a:latin typeface="Times New Roman" pitchFamily="18" charset="0"/>
                <a:cs typeface="Times New Roman" pitchFamily="18" charset="0"/>
              </a:rPr>
              <a:t>Its </a:t>
            </a:r>
            <a:r>
              <a:rPr lang="en-US" dirty="0">
                <a:latin typeface="Times New Roman" pitchFamily="18" charset="0"/>
                <a:cs typeface="Times New Roman" pitchFamily="18" charset="0"/>
              </a:rPr>
              <a:t>function is to deal with the data on the bus in the parallel mode and communicate with the connected device in serial mode. </a:t>
            </a:r>
          </a:p>
          <a:p>
            <a:pPr algn="just"/>
            <a:r>
              <a:rPr lang="en-US" dirty="0" smtClean="0">
                <a:latin typeface="Times New Roman" pitchFamily="18" charset="0"/>
                <a:cs typeface="Times New Roman" pitchFamily="18" charset="0"/>
              </a:rPr>
              <a:t>Its </a:t>
            </a:r>
            <a:r>
              <a:rPr lang="en-US" dirty="0">
                <a:latin typeface="Times New Roman" pitchFamily="18" charset="0"/>
                <a:cs typeface="Times New Roman" pitchFamily="18" charset="0"/>
              </a:rPr>
              <a:t>data bus has n data lines, the serial I/O interface accepts n bit of </a:t>
            </a:r>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simultaneously from the bus and n bits are sent one at a time thus requiring </a:t>
            </a:r>
            <a:r>
              <a:rPr lang="en-US" b="1" dirty="0">
                <a:latin typeface="Times New Roman" pitchFamily="18" charset="0"/>
                <a:cs typeface="Times New Roman" pitchFamily="18" charset="0"/>
              </a:rPr>
              <a:t>n </a:t>
            </a:r>
            <a:r>
              <a:rPr lang="en-US" dirty="0">
                <a:latin typeface="Times New Roman" pitchFamily="18" charset="0"/>
                <a:cs typeface="Times New Roman" pitchFamily="18" charset="0"/>
              </a:rPr>
              <a:t>time slots. </a:t>
            </a:r>
          </a:p>
          <a:p>
            <a:pPr algn="just"/>
            <a:r>
              <a:rPr lang="en-US" dirty="0" smtClean="0">
                <a:latin typeface="Times New Roman" pitchFamily="18" charset="0"/>
                <a:cs typeface="Times New Roman" pitchFamily="18" charset="0"/>
              </a:rPr>
              <a:t>Not </a:t>
            </a:r>
            <a:r>
              <a:rPr lang="en-US" dirty="0">
                <a:latin typeface="Times New Roman" pitchFamily="18" charset="0"/>
                <a:cs typeface="Times New Roman" pitchFamily="18" charset="0"/>
              </a:rPr>
              <a:t>suitable for fast operation needed microprocessor.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11790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S232 serial commun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96" y="704519"/>
            <a:ext cx="11841224" cy="464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74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S232à¤à¥ à¤²à¤¾à¤à¤¿ à¤¤à¤¸à¥à¤¬à¤¿à¤° à¤ªà¤°à¤¿à¤£à¤¾à¤®"/>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7" y="-146212"/>
            <a:ext cx="12502539" cy="7412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3639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535" y="902102"/>
            <a:ext cx="7877175" cy="4562475"/>
          </a:xfrm>
          <a:prstGeom prst="rect">
            <a:avLst/>
          </a:prstGeom>
        </p:spPr>
      </p:pic>
    </p:spTree>
    <p:extLst>
      <p:ext uri="{BB962C8B-B14F-4D97-AF65-F5344CB8AC3E}">
        <p14:creationId xmlns:p14="http://schemas.microsoft.com/office/powerpoint/2010/main" val="1608757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53" y="1105469"/>
            <a:ext cx="9679585" cy="3990406"/>
          </a:xfrm>
          <a:prstGeom prst="rect">
            <a:avLst/>
          </a:prstGeom>
        </p:spPr>
      </p:pic>
    </p:spTree>
    <p:extLst>
      <p:ext uri="{BB962C8B-B14F-4D97-AF65-F5344CB8AC3E}">
        <p14:creationId xmlns:p14="http://schemas.microsoft.com/office/powerpoint/2010/main" val="3020194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880410108"/>
                  </p:ext>
                </p:extLst>
              </p:nvPr>
            </p:nvGraphicFramePr>
            <p:xfrm>
              <a:off x="469709" y="1197809"/>
              <a:ext cx="11089944" cy="4261295"/>
            </p:xfrm>
            <a:graphic>
              <a:graphicData uri="http://schemas.openxmlformats.org/drawingml/2006/table">
                <a:tbl>
                  <a:tblPr firstRow="1" bandRow="1">
                    <a:tableStyleId>{5C22544A-7EE6-4342-B048-85BDC9FD1C3A}</a:tableStyleId>
                  </a:tblPr>
                  <a:tblGrid>
                    <a:gridCol w="2217989"/>
                    <a:gridCol w="1806104"/>
                    <a:gridCol w="2043831"/>
                    <a:gridCol w="2288515"/>
                    <a:gridCol w="2733505"/>
                  </a:tblGrid>
                  <a:tr h="447947">
                    <a:tc>
                      <a:txBody>
                        <a:bodyPr/>
                        <a:lstStyle/>
                        <a:p>
                          <a:pPr algn="ctr"/>
                          <a:r>
                            <a:rPr lang="en-US" sz="2400" dirty="0" smtClean="0">
                              <a:latin typeface="Times New Roman" pitchFamily="18" charset="0"/>
                              <a:cs typeface="Times New Roman" pitchFamily="18" charset="0"/>
                            </a:rPr>
                            <a:t>Flow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DE-9P</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DB-25P</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Signal</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Description</a:t>
                          </a:r>
                          <a:endParaRPr lang="en-US" sz="2400" dirty="0">
                            <a:latin typeface="Times New Roman" pitchFamily="18" charset="0"/>
                            <a:cs typeface="Times New Roman" pitchFamily="18" charset="0"/>
                          </a:endParaRPr>
                        </a:p>
                      </a:txBody>
                      <a:tcPr/>
                    </a:tc>
                  </a:tr>
                  <a:tr h="447947">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DTE to DCE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3</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err="1" smtClean="0">
                              <a:solidFill>
                                <a:schemeClr val="dk1"/>
                              </a:solidFill>
                              <a:latin typeface="Times New Roman" pitchFamily="18" charset="0"/>
                              <a:ea typeface="+mn-ea"/>
                              <a:cs typeface="Times New Roman" pitchFamily="18" charset="0"/>
                            </a:rPr>
                            <a:t>TxD</a:t>
                          </a:r>
                          <a:r>
                            <a:rPr lang="en-US" sz="2400" b="0" i="0" u="none" strike="noStrike" kern="1200" baseline="0" dirty="0" smtClean="0">
                              <a:solidFill>
                                <a:schemeClr val="dk1"/>
                              </a:solidFill>
                              <a:latin typeface="Times New Roman" pitchFamily="18" charset="0"/>
                              <a:ea typeface="+mn-ea"/>
                              <a:cs typeface="Times New Roman" pitchFamily="18" charset="0"/>
                            </a:rPr>
                            <a:t> </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Transmitted data </a:t>
                          </a:r>
                          <a:endParaRPr lang="en-US" sz="2400" dirty="0">
                            <a:latin typeface="Times New Roman" pitchFamily="18" charset="0"/>
                            <a:cs typeface="Times New Roman" pitchFamily="18" charset="0"/>
                          </a:endParaRPr>
                        </a:p>
                      </a:txBody>
                      <a:tcPr/>
                    </a:tc>
                  </a:tr>
                  <a:tr h="447947">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DCE to DTE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3</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err="1" smtClean="0">
                              <a:solidFill>
                                <a:schemeClr val="dk1"/>
                              </a:solidFill>
                              <a:latin typeface="Times New Roman" pitchFamily="18" charset="0"/>
                              <a:ea typeface="+mn-ea"/>
                              <a:cs typeface="Times New Roman" pitchFamily="18" charset="0"/>
                            </a:rPr>
                            <a:t>RxD</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Received data</a:t>
                          </a:r>
                          <a:endParaRPr lang="en-US" sz="2400" dirty="0">
                            <a:latin typeface="Times New Roman" pitchFamily="18" charset="0"/>
                            <a:cs typeface="Times New Roman" pitchFamily="18" charset="0"/>
                          </a:endParaRPr>
                        </a:p>
                      </a:txBody>
                      <a:tcPr/>
                    </a:tc>
                  </a:tr>
                  <a:tr h="449565">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DTE to DCE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7</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US" sz="2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i="1" smtClean="0">
                                        <a:latin typeface="Cambria Math"/>
                                      </a:rPr>
                                    </m:ctrlPr>
                                  </m:accPr>
                                  <m:e>
                                    <m:r>
                                      <m:rPr>
                                        <m:nor/>
                                      </m:rPr>
                                      <a:rPr lang="en-US" sz="2400" dirty="0" smtClean="0">
                                        <a:latin typeface="Times New Roman" pitchFamily="18" charset="0"/>
                                        <a:cs typeface="Times New Roman" pitchFamily="18" charset="0"/>
                                      </a:rPr>
                                      <m:t>RTS</m:t>
                                    </m:r>
                                  </m:e>
                                </m:acc>
                              </m:oMath>
                            </m:oMathPara>
                          </a14:m>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Request to send </a:t>
                          </a:r>
                          <a:endParaRPr lang="en-US" sz="2400" dirty="0">
                            <a:latin typeface="Times New Roman" pitchFamily="18" charset="0"/>
                            <a:cs typeface="Times New Roman" pitchFamily="18" charset="0"/>
                          </a:endParaRPr>
                        </a:p>
                      </a:txBody>
                      <a:tcPr/>
                    </a:tc>
                  </a:tr>
                  <a:tr h="449565">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DCE to DTE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8</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a:t>
                          </a:r>
                          <a:endParaRPr lang="en-US" sz="2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i="1" smtClean="0">
                                        <a:latin typeface="Cambria Math"/>
                                      </a:rPr>
                                    </m:ctrlPr>
                                  </m:accPr>
                                  <m:e>
                                    <m:r>
                                      <m:rPr>
                                        <m:nor/>
                                      </m:rPr>
                                      <a:rPr lang="en-US" sz="2400" dirty="0" smtClean="0">
                                        <a:latin typeface="Times New Roman" pitchFamily="18" charset="0"/>
                                        <a:cs typeface="Times New Roman" pitchFamily="18" charset="0"/>
                                      </a:rPr>
                                      <m:t>CTS</m:t>
                                    </m:r>
                                  </m:e>
                                </m:acc>
                              </m:oMath>
                            </m:oMathPara>
                          </a14:m>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Clear to send </a:t>
                          </a:r>
                          <a:endParaRPr lang="en-US" sz="2400" dirty="0">
                            <a:latin typeface="Times New Roman" pitchFamily="18" charset="0"/>
                            <a:cs typeface="Times New Roman" pitchFamily="18" charset="0"/>
                          </a:endParaRPr>
                        </a:p>
                      </a:txBody>
                      <a:tcPr/>
                    </a:tc>
                  </a:tr>
                  <a:tr h="449565">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DCE to DTE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6</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6</a:t>
                          </a:r>
                          <a:endParaRPr lang="en-US" sz="2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i="1" smtClean="0">
                                        <a:latin typeface="Cambria Math"/>
                                      </a:rPr>
                                    </m:ctrlPr>
                                  </m:accPr>
                                  <m:e>
                                    <m:r>
                                      <m:rPr>
                                        <m:nor/>
                                      </m:rPr>
                                      <a:rPr lang="en-US" sz="2400" dirty="0" smtClean="0">
                                        <a:latin typeface="Times New Roman" pitchFamily="18" charset="0"/>
                                        <a:cs typeface="Times New Roman" pitchFamily="18" charset="0"/>
                                      </a:rPr>
                                      <m:t>DSR</m:t>
                                    </m:r>
                                  </m:e>
                                </m:acc>
                              </m:oMath>
                            </m:oMathPara>
                          </a14:m>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Data set ready </a:t>
                          </a:r>
                          <a:endParaRPr lang="en-US" sz="2400" dirty="0">
                            <a:latin typeface="Times New Roman" pitchFamily="18" charset="0"/>
                            <a:cs typeface="Times New Roman" pitchFamily="18" charset="0"/>
                          </a:endParaRPr>
                        </a:p>
                      </a:txBody>
                      <a:tcPr/>
                    </a:tc>
                  </a:tr>
                  <a:tr h="447947">
                    <a:tc>
                      <a:txBody>
                        <a:bodyPr/>
                        <a:lstStyle/>
                        <a:p>
                          <a:pPr algn="ctr"/>
                          <a:r>
                            <a:rPr lang="en-US" sz="2400" dirty="0" smtClean="0">
                              <a:latin typeface="Times New Roman" pitchFamily="18" charset="0"/>
                              <a:cs typeface="Times New Roman" pitchFamily="18" charset="0"/>
                            </a:rPr>
                            <a:t>Common ref.</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7</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GND</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Signal ground</a:t>
                          </a:r>
                          <a:endParaRPr lang="en-US" sz="2400" dirty="0">
                            <a:latin typeface="Times New Roman" pitchFamily="18" charset="0"/>
                            <a:cs typeface="Times New Roman" pitchFamily="18" charset="0"/>
                          </a:endParaRPr>
                        </a:p>
                      </a:txBody>
                      <a:tcPr/>
                    </a:tc>
                  </a:tr>
                  <a:tr h="449565">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DCE to DTE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8</a:t>
                          </a:r>
                          <a:endParaRPr lang="en-US" sz="2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i="1" smtClean="0">
                                        <a:latin typeface="Cambria Math"/>
                                      </a:rPr>
                                    </m:ctrlPr>
                                  </m:accPr>
                                  <m:e>
                                    <m:r>
                                      <m:rPr>
                                        <m:nor/>
                                      </m:rPr>
                                      <a:rPr lang="en-US" sz="2400" dirty="0" smtClean="0">
                                        <a:latin typeface="Times New Roman" pitchFamily="18" charset="0"/>
                                        <a:cs typeface="Times New Roman" pitchFamily="18" charset="0"/>
                                      </a:rPr>
                                      <m:t>DCD</m:t>
                                    </m:r>
                                  </m:e>
                                </m:acc>
                              </m:oMath>
                            </m:oMathPara>
                          </a14:m>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Data carrier detect </a:t>
                          </a:r>
                          <a:endParaRPr lang="en-US" sz="2400" dirty="0">
                            <a:latin typeface="Times New Roman" pitchFamily="18" charset="0"/>
                            <a:cs typeface="Times New Roman" pitchFamily="18" charset="0"/>
                          </a:endParaRPr>
                        </a:p>
                      </a:txBody>
                      <a:tcPr/>
                    </a:tc>
                  </a:tr>
                  <a:tr h="597091">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DTE to DCE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20</a:t>
                          </a:r>
                          <a:endParaRPr lang="en-US" sz="2400" dirty="0">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400" i="1" smtClean="0">
                                        <a:latin typeface="Cambria Math"/>
                                      </a:rPr>
                                    </m:ctrlPr>
                                  </m:accPr>
                                  <m:e>
                                    <m:r>
                                      <m:rPr>
                                        <m:nor/>
                                      </m:rPr>
                                      <a:rPr lang="en-US" sz="2400" dirty="0" smtClean="0">
                                        <a:latin typeface="Times New Roman" pitchFamily="18" charset="0"/>
                                        <a:cs typeface="Times New Roman" pitchFamily="18" charset="0"/>
                                      </a:rPr>
                                      <m:t>DTR</m:t>
                                    </m:r>
                                    <m:r>
                                      <m:rPr>
                                        <m:nor/>
                                      </m:rPr>
                                      <a:rPr lang="en-US" sz="2400" dirty="0" smtClean="0">
                                        <a:latin typeface="Times New Roman" pitchFamily="18" charset="0"/>
                                        <a:cs typeface="Times New Roman" pitchFamily="18" charset="0"/>
                                      </a:rPr>
                                      <m:t> </m:t>
                                    </m:r>
                                  </m:e>
                                </m:acc>
                              </m:oMath>
                            </m:oMathPara>
                          </a14:m>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Data terminal ready </a:t>
                          </a:r>
                          <a:endParaRPr lang="en-US" sz="2400" dirty="0">
                            <a:latin typeface="Times New Roman" pitchFamily="18" charset="0"/>
                            <a:cs typeface="Times New Roman" pitchFamily="18" charset="0"/>
                          </a:endParaRPr>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880410108"/>
                  </p:ext>
                </p:extLst>
              </p:nvPr>
            </p:nvGraphicFramePr>
            <p:xfrm>
              <a:off x="469709" y="1197809"/>
              <a:ext cx="11089944" cy="4261295"/>
            </p:xfrm>
            <a:graphic>
              <a:graphicData uri="http://schemas.openxmlformats.org/drawingml/2006/table">
                <a:tbl>
                  <a:tblPr firstRow="1" bandRow="1">
                    <a:tableStyleId>{5C22544A-7EE6-4342-B048-85BDC9FD1C3A}</a:tableStyleId>
                  </a:tblPr>
                  <a:tblGrid>
                    <a:gridCol w="2217989"/>
                    <a:gridCol w="1806104"/>
                    <a:gridCol w="2043831"/>
                    <a:gridCol w="2288515"/>
                    <a:gridCol w="2733505"/>
                  </a:tblGrid>
                  <a:tr h="457200">
                    <a:tc>
                      <a:txBody>
                        <a:bodyPr/>
                        <a:lstStyle/>
                        <a:p>
                          <a:pPr algn="ctr"/>
                          <a:r>
                            <a:rPr lang="en-US" sz="2400" dirty="0" smtClean="0">
                              <a:latin typeface="Times New Roman" pitchFamily="18" charset="0"/>
                              <a:cs typeface="Times New Roman" pitchFamily="18" charset="0"/>
                            </a:rPr>
                            <a:t>Flow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DE-9P</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DB-25P</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Signal</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Description</a:t>
                          </a:r>
                          <a:endParaRPr lang="en-US" sz="2400" dirty="0">
                            <a:latin typeface="Times New Roman" pitchFamily="18" charset="0"/>
                            <a:cs typeface="Times New Roman" pitchFamily="18" charset="0"/>
                          </a:endParaRPr>
                        </a:p>
                      </a:txBody>
                      <a:tcPr/>
                    </a:tc>
                  </a:tr>
                  <a:tr h="457200">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DTE to DCE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3</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err="1" smtClean="0">
                              <a:solidFill>
                                <a:schemeClr val="dk1"/>
                              </a:solidFill>
                              <a:latin typeface="Times New Roman" pitchFamily="18" charset="0"/>
                              <a:ea typeface="+mn-ea"/>
                              <a:cs typeface="Times New Roman" pitchFamily="18" charset="0"/>
                            </a:rPr>
                            <a:t>TxD</a:t>
                          </a:r>
                          <a:r>
                            <a:rPr lang="en-US" sz="2400" b="0" i="0" u="none" strike="noStrike" kern="1200" baseline="0" dirty="0" smtClean="0">
                              <a:solidFill>
                                <a:schemeClr val="dk1"/>
                              </a:solidFill>
                              <a:latin typeface="Times New Roman" pitchFamily="18" charset="0"/>
                              <a:ea typeface="+mn-ea"/>
                              <a:cs typeface="Times New Roman" pitchFamily="18" charset="0"/>
                            </a:rPr>
                            <a:t> </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Transmitted data </a:t>
                          </a:r>
                          <a:endParaRPr lang="en-US" sz="2400" dirty="0">
                            <a:latin typeface="Times New Roman" pitchFamily="18" charset="0"/>
                            <a:cs typeface="Times New Roman" pitchFamily="18" charset="0"/>
                          </a:endParaRPr>
                        </a:p>
                      </a:txBody>
                      <a:tcPr/>
                    </a:tc>
                  </a:tr>
                  <a:tr h="457200">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DCE to DTE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3</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err="1" smtClean="0">
                              <a:solidFill>
                                <a:schemeClr val="dk1"/>
                              </a:solidFill>
                              <a:latin typeface="Times New Roman" pitchFamily="18" charset="0"/>
                              <a:ea typeface="+mn-ea"/>
                              <a:cs typeface="Times New Roman" pitchFamily="18" charset="0"/>
                            </a:rPr>
                            <a:t>RxD</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Received data</a:t>
                          </a:r>
                          <a:endParaRPr lang="en-US" sz="2400" dirty="0">
                            <a:latin typeface="Times New Roman" pitchFamily="18" charset="0"/>
                            <a:cs typeface="Times New Roman" pitchFamily="18" charset="0"/>
                          </a:endParaRPr>
                        </a:p>
                      </a:txBody>
                      <a:tcPr/>
                    </a:tc>
                  </a:tr>
                  <a:tr h="458851">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DTE to DCE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7</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US" sz="2400" dirty="0">
                            <a:latin typeface="Times New Roman" pitchFamily="18" charset="0"/>
                            <a:cs typeface="Times New Roman" pitchFamily="18" charset="0"/>
                          </a:endParaRPr>
                        </a:p>
                      </a:txBody>
                      <a:tcPr/>
                    </a:tc>
                    <a:tc>
                      <a:txBody>
                        <a:bodyPr/>
                        <a:lstStyle/>
                        <a:p>
                          <a:endParaRPr lang="en-US"/>
                        </a:p>
                      </a:txBody>
                      <a:tcPr>
                        <a:blipFill rotWithShape="1">
                          <a:blip r:embed="rId2"/>
                          <a:stretch>
                            <a:fillRect l="-264628" t="-306579" r="-119415" b="-525000"/>
                          </a:stretch>
                        </a:blipFill>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Request to send </a:t>
                          </a:r>
                          <a:endParaRPr lang="en-US" sz="2400" dirty="0">
                            <a:latin typeface="Times New Roman" pitchFamily="18" charset="0"/>
                            <a:cs typeface="Times New Roman" pitchFamily="18" charset="0"/>
                          </a:endParaRPr>
                        </a:p>
                      </a:txBody>
                      <a:tcPr/>
                    </a:tc>
                  </a:tr>
                  <a:tr h="458851">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DCE to DTE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8</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a:t>
                          </a:r>
                          <a:endParaRPr lang="en-US" sz="2400" dirty="0">
                            <a:latin typeface="Times New Roman" pitchFamily="18" charset="0"/>
                            <a:cs typeface="Times New Roman" pitchFamily="18" charset="0"/>
                          </a:endParaRPr>
                        </a:p>
                      </a:txBody>
                      <a:tcPr/>
                    </a:tc>
                    <a:tc>
                      <a:txBody>
                        <a:bodyPr/>
                        <a:lstStyle/>
                        <a:p>
                          <a:endParaRPr lang="en-US"/>
                        </a:p>
                      </a:txBody>
                      <a:tcPr>
                        <a:blipFill rotWithShape="1">
                          <a:blip r:embed="rId2"/>
                          <a:stretch>
                            <a:fillRect l="-264628" t="-412000" r="-119415" b="-432000"/>
                          </a:stretch>
                        </a:blipFill>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Clear to send </a:t>
                          </a:r>
                          <a:endParaRPr lang="en-US" sz="2400" dirty="0">
                            <a:latin typeface="Times New Roman" pitchFamily="18" charset="0"/>
                            <a:cs typeface="Times New Roman" pitchFamily="18" charset="0"/>
                          </a:endParaRPr>
                        </a:p>
                      </a:txBody>
                      <a:tcPr/>
                    </a:tc>
                  </a:tr>
                  <a:tr h="458851">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DCE to DTE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6</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6</a:t>
                          </a:r>
                          <a:endParaRPr lang="en-US" sz="2400" dirty="0">
                            <a:latin typeface="Times New Roman" pitchFamily="18" charset="0"/>
                            <a:cs typeface="Times New Roman" pitchFamily="18" charset="0"/>
                          </a:endParaRPr>
                        </a:p>
                      </a:txBody>
                      <a:tcPr/>
                    </a:tc>
                    <a:tc>
                      <a:txBody>
                        <a:bodyPr/>
                        <a:lstStyle/>
                        <a:p>
                          <a:endParaRPr lang="en-US"/>
                        </a:p>
                      </a:txBody>
                      <a:tcPr>
                        <a:blipFill rotWithShape="1">
                          <a:blip r:embed="rId2"/>
                          <a:stretch>
                            <a:fillRect l="-264628" t="-512000" r="-119415" b="-332000"/>
                          </a:stretch>
                        </a:blipFill>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Data set ready </a:t>
                          </a:r>
                          <a:endParaRPr lang="en-US" sz="2400" dirty="0">
                            <a:latin typeface="Times New Roman" pitchFamily="18" charset="0"/>
                            <a:cs typeface="Times New Roman" pitchFamily="18" charset="0"/>
                          </a:endParaRPr>
                        </a:p>
                      </a:txBody>
                      <a:tcPr/>
                    </a:tc>
                  </a:tr>
                  <a:tr h="457200">
                    <a:tc>
                      <a:txBody>
                        <a:bodyPr/>
                        <a:lstStyle/>
                        <a:p>
                          <a:pPr algn="ctr"/>
                          <a:r>
                            <a:rPr lang="en-US" sz="2400" dirty="0" smtClean="0">
                              <a:latin typeface="Times New Roman" pitchFamily="18" charset="0"/>
                              <a:cs typeface="Times New Roman" pitchFamily="18" charset="0"/>
                            </a:rPr>
                            <a:t>Common ref.</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7</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GND</a:t>
                          </a:r>
                          <a:endParaRPr lang="en-US" sz="2400" dirty="0">
                            <a:latin typeface="Times New Roman" pitchFamily="18" charset="0"/>
                            <a:cs typeface="Times New Roman" pitchFamily="18" charset="0"/>
                          </a:endParaRPr>
                        </a:p>
                      </a:txBody>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Signal ground</a:t>
                          </a:r>
                          <a:endParaRPr lang="en-US" sz="2400" dirty="0">
                            <a:latin typeface="Times New Roman" pitchFamily="18" charset="0"/>
                            <a:cs typeface="Times New Roman" pitchFamily="18" charset="0"/>
                          </a:endParaRPr>
                        </a:p>
                      </a:txBody>
                      <a:tcPr/>
                    </a:tc>
                  </a:tr>
                  <a:tr h="458851">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DCE to DTE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8</a:t>
                          </a:r>
                          <a:endParaRPr lang="en-US" sz="2400" dirty="0">
                            <a:latin typeface="Times New Roman" pitchFamily="18" charset="0"/>
                            <a:cs typeface="Times New Roman" pitchFamily="18" charset="0"/>
                          </a:endParaRPr>
                        </a:p>
                      </a:txBody>
                      <a:tcPr/>
                    </a:tc>
                    <a:tc>
                      <a:txBody>
                        <a:bodyPr/>
                        <a:lstStyle/>
                        <a:p>
                          <a:endParaRPr lang="en-US"/>
                        </a:p>
                      </a:txBody>
                      <a:tcPr>
                        <a:blipFill rotWithShape="1">
                          <a:blip r:embed="rId2"/>
                          <a:stretch>
                            <a:fillRect l="-264628" t="-713333" r="-119415" b="-130667"/>
                          </a:stretch>
                        </a:blipFill>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Data carrier detect </a:t>
                          </a:r>
                          <a:endParaRPr lang="en-US" sz="2400" dirty="0">
                            <a:latin typeface="Times New Roman" pitchFamily="18" charset="0"/>
                            <a:cs typeface="Times New Roman" pitchFamily="18" charset="0"/>
                          </a:endParaRPr>
                        </a:p>
                      </a:txBody>
                      <a:tcPr/>
                    </a:tc>
                  </a:tr>
                  <a:tr h="597091">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DTE to DCE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20</a:t>
                          </a:r>
                          <a:endParaRPr lang="en-US" sz="2400" dirty="0">
                            <a:latin typeface="Times New Roman" pitchFamily="18" charset="0"/>
                            <a:cs typeface="Times New Roman" pitchFamily="18" charset="0"/>
                          </a:endParaRPr>
                        </a:p>
                      </a:txBody>
                      <a:tcPr/>
                    </a:tc>
                    <a:tc>
                      <a:txBody>
                        <a:bodyPr/>
                        <a:lstStyle/>
                        <a:p>
                          <a:endParaRPr lang="en-US"/>
                        </a:p>
                      </a:txBody>
                      <a:tcPr>
                        <a:blipFill rotWithShape="1">
                          <a:blip r:embed="rId2"/>
                          <a:stretch>
                            <a:fillRect l="-264628" t="-622449" r="-119415"/>
                          </a:stretch>
                        </a:blipFill>
                      </a:tcPr>
                    </a:tc>
                    <a:tc>
                      <a:txBody>
                        <a:bodyPr/>
                        <a:lstStyle/>
                        <a:p>
                          <a:pPr algn="ctr"/>
                          <a:r>
                            <a:rPr lang="en-US" sz="2400" b="0" i="0" u="none" strike="noStrike" kern="1200" baseline="0" dirty="0" smtClean="0">
                              <a:solidFill>
                                <a:schemeClr val="dk1"/>
                              </a:solidFill>
                              <a:latin typeface="Times New Roman" pitchFamily="18" charset="0"/>
                              <a:ea typeface="+mn-ea"/>
                              <a:cs typeface="Times New Roman" pitchFamily="18" charset="0"/>
                            </a:rPr>
                            <a:t>Data terminal ready </a:t>
                          </a:r>
                          <a:endParaRPr lang="en-US" sz="2400" dirty="0">
                            <a:latin typeface="Times New Roman" pitchFamily="18" charset="0"/>
                            <a:cs typeface="Times New Roman" pitchFamily="18" charset="0"/>
                          </a:endParaRPr>
                        </a:p>
                      </a:txBody>
                      <a:tcPr/>
                    </a:tc>
                  </a:tr>
                </a:tbl>
              </a:graphicData>
            </a:graphic>
          </p:graphicFrame>
        </mc:Fallback>
      </mc:AlternateContent>
    </p:spTree>
    <p:extLst>
      <p:ext uri="{BB962C8B-B14F-4D97-AF65-F5344CB8AC3E}">
        <p14:creationId xmlns:p14="http://schemas.microsoft.com/office/powerpoint/2010/main" val="3150812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S 232को लागि तस्बिर परिणाम"/>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84206" y="1146933"/>
            <a:ext cx="8990214" cy="4462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791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504967" y="504966"/>
            <a:ext cx="10467833" cy="5693866"/>
          </a:xfrm>
          <a:prstGeom prst="rect">
            <a:avLst/>
          </a:prstGeom>
        </p:spPr>
        <p:txBody>
          <a:bodyPr wrap="square">
            <a:spAutoFit/>
          </a:bodyPr>
          <a:lstStyle/>
          <a:p>
            <a:r>
              <a:rPr lang="en-US" sz="2800" b="1" dirty="0">
                <a:latin typeface="Times New Roman" pitchFamily="18" charset="0"/>
                <a:cs typeface="Times New Roman" pitchFamily="18" charset="0"/>
              </a:rPr>
              <a:t>Simplex and </a:t>
            </a:r>
            <a:r>
              <a:rPr lang="en-US" sz="2800" b="1" dirty="0" smtClean="0">
                <a:latin typeface="Times New Roman" pitchFamily="18" charset="0"/>
                <a:cs typeface="Times New Roman" pitchFamily="18" charset="0"/>
              </a:rPr>
              <a:t>Duplex Transmission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Simplex.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One-way transmission.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Only one wire is needed to connect the two devices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Like communication from computer to a printer</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Half-Duplex.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Two-way transmission but one way at a time.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One wire is sufficient</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Full-Duplex.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Data flows both ways at the same time.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Two wires are needed.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Like transmission between two computers.</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639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Keyboard &amp; Display Controller:8279</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intel 8279 is specially developed for interfacing keyboard and display devices to 8085/8086/8088 microprocessors based system.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44965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183563" cy="609600"/>
          </a:xfrm>
        </p:spPr>
        <p:txBody>
          <a:bodyPr>
            <a:normAutofit fontScale="90000"/>
          </a:bodyPr>
          <a:lstStyle/>
          <a:p>
            <a:pPr algn="ctr">
              <a:defRPr/>
            </a:pPr>
            <a:r>
              <a:rPr lang="en-US" dirty="0" smtClean="0"/>
              <a:t>Block Diagram</a:t>
            </a:r>
            <a:endParaRPr lang="en-US" dirty="0"/>
          </a:p>
        </p:txBody>
      </p:sp>
      <p:pic>
        <p:nvPicPr>
          <p:cNvPr id="5122" name="Picture 2" descr="Image result for Keyboard &amp; Display Controller:82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054" y="208125"/>
            <a:ext cx="8674527" cy="6520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3974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Content Placeholder 5"/>
          <p:cNvSpPr>
            <a:spLocks noGrp="1"/>
          </p:cNvSpPr>
          <p:nvPr>
            <p:ph idx="1"/>
          </p:nvPr>
        </p:nvSpPr>
        <p:spPr>
          <a:xfrm>
            <a:off x="1828800" y="381000"/>
            <a:ext cx="8534400" cy="6096000"/>
          </a:xfrm>
        </p:spPr>
        <p:txBody>
          <a:bodyPr>
            <a:normAutofit lnSpcReduction="10000"/>
          </a:bodyPr>
          <a:lstStyle/>
          <a:p>
            <a:pPr>
              <a:buFont typeface="Wingdings" pitchFamily="2" charset="2"/>
              <a:buChar char="Ø"/>
              <a:defRPr/>
            </a:pPr>
            <a:r>
              <a:rPr lang="en-US" dirty="0" smtClean="0">
                <a:latin typeface="Times New Roman" pitchFamily="18" charset="0"/>
                <a:cs typeface="Times New Roman" pitchFamily="18" charset="0"/>
              </a:rPr>
              <a:t>It consists 4 main section.</a:t>
            </a:r>
          </a:p>
          <a:p>
            <a:pPr marL="514350" indent="-514350">
              <a:buFont typeface="+mj-lt"/>
              <a:buAutoNum type="arabicPeriod"/>
              <a:defRPr/>
            </a:pPr>
            <a:r>
              <a:rPr lang="en-US" dirty="0" smtClean="0">
                <a:latin typeface="Times New Roman" pitchFamily="18" charset="0"/>
                <a:cs typeface="Times New Roman" pitchFamily="18" charset="0"/>
              </a:rPr>
              <a:t>CPU interface and control section.</a:t>
            </a:r>
          </a:p>
          <a:p>
            <a:pPr marL="514350" indent="-514350">
              <a:buFont typeface="+mj-lt"/>
              <a:buAutoNum type="arabicPeriod"/>
              <a:defRPr/>
            </a:pPr>
            <a:r>
              <a:rPr lang="en-US" dirty="0" smtClean="0">
                <a:latin typeface="Times New Roman" pitchFamily="18" charset="0"/>
                <a:cs typeface="Times New Roman" pitchFamily="18" charset="0"/>
              </a:rPr>
              <a:t>Scan section</a:t>
            </a:r>
          </a:p>
          <a:p>
            <a:pPr marL="514350" indent="-514350">
              <a:buFont typeface="+mj-lt"/>
              <a:buAutoNum type="arabicPeriod"/>
              <a:defRPr/>
            </a:pPr>
            <a:r>
              <a:rPr lang="en-US" dirty="0" smtClean="0">
                <a:latin typeface="Times New Roman" pitchFamily="18" charset="0"/>
                <a:cs typeface="Times New Roman" pitchFamily="18" charset="0"/>
              </a:rPr>
              <a:t>Keyboard Section</a:t>
            </a:r>
          </a:p>
          <a:p>
            <a:pPr marL="514350" indent="-514350">
              <a:buFont typeface="+mj-lt"/>
              <a:buAutoNum type="arabicPeriod"/>
              <a:defRPr/>
            </a:pPr>
            <a:r>
              <a:rPr lang="en-US" dirty="0" smtClean="0">
                <a:latin typeface="Times New Roman" pitchFamily="18" charset="0"/>
                <a:cs typeface="Times New Roman" pitchFamily="18" charset="0"/>
              </a:rPr>
              <a:t>Display section.</a:t>
            </a:r>
          </a:p>
          <a:p>
            <a:pPr marL="514350" indent="-514350">
              <a:buNone/>
              <a:defRPr/>
            </a:pPr>
            <a:endParaRPr lang="en-US" dirty="0" smtClean="0">
              <a:latin typeface="Times New Roman" pitchFamily="18" charset="0"/>
              <a:cs typeface="Times New Roman" pitchFamily="18" charset="0"/>
            </a:endParaRPr>
          </a:p>
          <a:p>
            <a:pPr marL="514350" indent="-514350">
              <a:buNone/>
              <a:defRPr/>
            </a:pPr>
            <a:r>
              <a:rPr lang="en-US" dirty="0" smtClean="0">
                <a:latin typeface="Times New Roman" pitchFamily="18" charset="0"/>
                <a:cs typeface="Times New Roman" pitchFamily="18" charset="0"/>
              </a:rPr>
              <a:t>CPU INTERFACE AND CONTROL SECTION:</a:t>
            </a:r>
          </a:p>
          <a:p>
            <a:pPr marL="514350" indent="-514350">
              <a:buNone/>
              <a:defRPr/>
            </a:pPr>
            <a:r>
              <a:rPr lang="en-US" dirty="0" smtClean="0">
                <a:latin typeface="Times New Roman" pitchFamily="18" charset="0"/>
                <a:cs typeface="Times New Roman" pitchFamily="18" charset="0"/>
              </a:rPr>
              <a:t>It consists of </a:t>
            </a:r>
          </a:p>
          <a:p>
            <a:pPr marL="514350" indent="-514350">
              <a:buFont typeface="+mj-lt"/>
              <a:buAutoNum type="arabicPeriod"/>
              <a:defRPr/>
            </a:pPr>
            <a:r>
              <a:rPr lang="en-US" dirty="0" smtClean="0">
                <a:latin typeface="Times New Roman" pitchFamily="18" charset="0"/>
                <a:cs typeface="Times New Roman" pitchFamily="18" charset="0"/>
              </a:rPr>
              <a:t>Data buffers</a:t>
            </a:r>
          </a:p>
          <a:p>
            <a:pPr marL="514350" indent="-514350">
              <a:buFont typeface="+mj-lt"/>
              <a:buAutoNum type="arabicPeriod"/>
              <a:defRPr/>
            </a:pPr>
            <a:r>
              <a:rPr lang="en-US" dirty="0" smtClean="0">
                <a:latin typeface="Times New Roman" pitchFamily="18" charset="0"/>
                <a:cs typeface="Times New Roman" pitchFamily="18" charset="0"/>
              </a:rPr>
              <a:t>I/O control</a:t>
            </a:r>
          </a:p>
          <a:p>
            <a:pPr marL="514350" indent="-514350">
              <a:buFont typeface="+mj-lt"/>
              <a:buAutoNum type="arabicPeriod"/>
              <a:defRPr/>
            </a:pPr>
            <a:r>
              <a:rPr lang="en-US" dirty="0" smtClean="0">
                <a:latin typeface="Times New Roman" pitchFamily="18" charset="0"/>
                <a:cs typeface="Times New Roman" pitchFamily="18" charset="0"/>
              </a:rPr>
              <a:t>Control and timing registers.</a:t>
            </a:r>
          </a:p>
          <a:p>
            <a:pPr marL="514350" indent="-514350">
              <a:buFont typeface="+mj-lt"/>
              <a:buAutoNum type="arabicPeriod"/>
              <a:defRPr/>
            </a:pPr>
            <a:r>
              <a:rPr lang="en-US" dirty="0" smtClean="0">
                <a:latin typeface="Times New Roman" pitchFamily="18" charset="0"/>
                <a:cs typeface="Times New Roman" pitchFamily="18" charset="0"/>
              </a:rPr>
              <a:t>Timing and control logic.</a:t>
            </a:r>
          </a:p>
          <a:p>
            <a:pPr marL="514350" indent="-514350">
              <a:buFont typeface="+mj-lt"/>
              <a:buAutoNum type="arabicPeriod"/>
              <a:defRPr/>
            </a:pPr>
            <a:endParaRPr lang="en-US" dirty="0" smtClean="0">
              <a:latin typeface="Times New Roman" pitchFamily="18" charset="0"/>
              <a:cs typeface="Times New Roman" pitchFamily="18" charset="0"/>
            </a:endParaRPr>
          </a:p>
          <a:p>
            <a:pPr marL="514350" indent="-514350">
              <a:buNone/>
              <a:defRPr/>
            </a:pPr>
            <a:endParaRPr lang="en-US" dirty="0" smtClean="0">
              <a:latin typeface="Times New Roman" pitchFamily="18" charset="0"/>
              <a:cs typeface="Times New Roman" pitchFamily="18" charset="0"/>
            </a:endParaRPr>
          </a:p>
          <a:p>
            <a:pPr>
              <a:defRPr/>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31999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512" y="1800225"/>
            <a:ext cx="6276975" cy="3257550"/>
          </a:xfrm>
          <a:prstGeom prst="rect">
            <a:avLst/>
          </a:prstGeom>
        </p:spPr>
      </p:pic>
    </p:spTree>
    <p:extLst>
      <p:ext uri="{BB962C8B-B14F-4D97-AF65-F5344CB8AC3E}">
        <p14:creationId xmlns:p14="http://schemas.microsoft.com/office/powerpoint/2010/main" val="4192548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1630" y="1924280"/>
            <a:ext cx="8106770" cy="1446550"/>
          </a:xfrm>
          <a:prstGeom prst="rect">
            <a:avLst/>
          </a:prstGeom>
        </p:spPr>
        <p:txBody>
          <a:bodyPr wrap="square">
            <a:spAutoFit/>
          </a:bodyPr>
          <a:lstStyle/>
          <a:p>
            <a:pPr algn="ctr"/>
            <a:r>
              <a:rPr lang="en-US" sz="8800" dirty="0" smtClean="0">
                <a:latin typeface="Times New Roman" pitchFamily="18" charset="0"/>
                <a:cs typeface="Times New Roman" pitchFamily="18" charset="0"/>
              </a:rPr>
              <a:t>Thank You!!!</a:t>
            </a:r>
            <a:endParaRPr lang="en-US" sz="8800" dirty="0">
              <a:latin typeface="Times New Roman" pitchFamily="18" charset="0"/>
              <a:cs typeface="Times New Roman" pitchFamily="18" charset="0"/>
            </a:endParaRPr>
          </a:p>
        </p:txBody>
      </p:sp>
    </p:spTree>
    <p:extLst>
      <p:ext uri="{BB962C8B-B14F-4D97-AF65-F5344CB8AC3E}">
        <p14:creationId xmlns:p14="http://schemas.microsoft.com/office/powerpoint/2010/main" val="961991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68" y="1310185"/>
            <a:ext cx="5860852" cy="4667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59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94" y="614149"/>
            <a:ext cx="11012606" cy="1076539"/>
          </a:xfrm>
        </p:spPr>
        <p:txBody>
          <a:bodyPr>
            <a:normAutofit fontScale="90000"/>
          </a:bodyPr>
          <a:lstStyle/>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pt-BR" b="1" dirty="0">
                <a:latin typeface="Times New Roman" pitchFamily="18" charset="0"/>
                <a:cs typeface="Times New Roman" pitchFamily="18" charset="0"/>
              </a:rPr>
              <a:t>1) Synchronous serial data transmission: </a:t>
            </a:r>
            <a:r>
              <a:rPr lang="pt-BR" dirty="0">
                <a:latin typeface="Times New Roman" pitchFamily="18" charset="0"/>
                <a:cs typeface="Times New Roman" pitchFamily="18" charset="0"/>
              </a:rPr>
              <a:t/>
            </a:r>
            <a:br>
              <a:rPr lang="pt-BR"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1648201"/>
            <a:ext cx="10515600" cy="4351338"/>
          </a:xfrm>
        </p:spPr>
        <p:txBody>
          <a:bodyPr>
            <a:normAutofit fontScale="92500"/>
          </a:bodyPr>
          <a:lstStyle/>
          <a:p>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is transmitted or received based on a clock signal </a:t>
            </a:r>
            <a:r>
              <a:rPr lang="en-US" dirty="0" smtClean="0">
                <a:latin typeface="Times New Roman" pitchFamily="18" charset="0"/>
                <a:cs typeface="Times New Roman" pitchFamily="18" charset="0"/>
              </a:rPr>
              <a:t>i.e</a:t>
            </a:r>
            <a:r>
              <a:rPr lang="en-US" dirty="0">
                <a:latin typeface="Times New Roman" pitchFamily="18" charset="0"/>
                <a:cs typeface="Times New Roman" pitchFamily="18" charset="0"/>
              </a:rPr>
              <a:t>. synchronously.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transmitting device sends a data bit at each clock pulse. </a:t>
            </a:r>
          </a:p>
          <a:p>
            <a:r>
              <a:rPr lang="en-US" dirty="0" smtClean="0">
                <a:latin typeface="Times New Roman" pitchFamily="18" charset="0"/>
                <a:cs typeface="Times New Roman" pitchFamily="18" charset="0"/>
              </a:rPr>
              <a:t>Usually </a:t>
            </a:r>
            <a:r>
              <a:rPr lang="en-US" dirty="0">
                <a:latin typeface="Times New Roman" pitchFamily="18" charset="0"/>
                <a:cs typeface="Times New Roman" pitchFamily="18" charset="0"/>
              </a:rPr>
              <a:t>one or more SYNC characters are used to indicate the start of each synchronous data stream. </a:t>
            </a:r>
          </a:p>
          <a:p>
            <a:r>
              <a:rPr lang="en-US" dirty="0" smtClean="0">
                <a:latin typeface="Times New Roman" pitchFamily="18" charset="0"/>
                <a:cs typeface="Times New Roman" pitchFamily="18" charset="0"/>
              </a:rPr>
              <a:t>SYNC </a:t>
            </a:r>
            <a:r>
              <a:rPr lang="en-US" dirty="0">
                <a:latin typeface="Times New Roman" pitchFamily="18" charset="0"/>
                <a:cs typeface="Times New Roman" pitchFamily="18" charset="0"/>
              </a:rPr>
              <a:t>characters for each frame of data. </a:t>
            </a:r>
          </a:p>
          <a:p>
            <a:r>
              <a:rPr lang="en-US" dirty="0" smtClean="0">
                <a:latin typeface="Times New Roman" pitchFamily="18" charset="0"/>
                <a:cs typeface="Times New Roman" pitchFamily="18" charset="0"/>
              </a:rPr>
              <a:t>Transmitting </a:t>
            </a:r>
            <a:r>
              <a:rPr lang="en-US" dirty="0">
                <a:latin typeface="Times New Roman" pitchFamily="18" charset="0"/>
                <a:cs typeface="Times New Roman" pitchFamily="18" charset="0"/>
              </a:rPr>
              <a:t>device sends data continuously to the receiving device. If the data is not ready to be transmitted, the transmitter will send SYNC character until the data is available.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receiving device waits for data, when it finds the SYNC characters then starts interpreting the data.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3657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075" y="1733550"/>
            <a:ext cx="8705850" cy="3390900"/>
          </a:xfrm>
          <a:prstGeom prst="rect">
            <a:avLst/>
          </a:prstGeom>
        </p:spPr>
      </p:pic>
    </p:spTree>
    <p:extLst>
      <p:ext uri="{BB962C8B-B14F-4D97-AF65-F5344CB8AC3E}">
        <p14:creationId xmlns:p14="http://schemas.microsoft.com/office/powerpoint/2010/main" val="16362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4" y="365125"/>
            <a:ext cx="10889776" cy="1463675"/>
          </a:xfrm>
        </p:spPr>
        <p:txBody>
          <a:bodyPr>
            <a:normAutofit fontScale="90000"/>
          </a:bodyPr>
          <a:lstStyle/>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2) </a:t>
            </a:r>
            <a:r>
              <a:rPr lang="en-US" b="1" dirty="0" smtClean="0">
                <a:latin typeface="Times New Roman" pitchFamily="18" charset="0"/>
                <a:cs typeface="Times New Roman" pitchFamily="18" charset="0"/>
              </a:rPr>
              <a:t>Asynchronous </a:t>
            </a:r>
            <a:r>
              <a:rPr lang="en-US" b="1" dirty="0">
                <a:latin typeface="Times New Roman" pitchFamily="18" charset="0"/>
                <a:cs typeface="Times New Roman" pitchFamily="18" charset="0"/>
              </a:rPr>
              <a:t>serial data </a:t>
            </a:r>
            <a:r>
              <a:rPr lang="en-US" b="1" dirty="0" smtClean="0">
                <a:latin typeface="Times New Roman" pitchFamily="18" charset="0"/>
                <a:cs typeface="Times New Roman" pitchFamily="18" charset="0"/>
              </a:rPr>
              <a:t>transmission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887104" y="1665027"/>
            <a:ext cx="10466696" cy="4511936"/>
          </a:xfrm>
        </p:spPr>
        <p:txBody>
          <a:bodyPr>
            <a:normAutofit fontScale="92500" lnSpcReduction="10000"/>
          </a:bodyPr>
          <a:lstStyle/>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receiving device does not need to be synchronized with the transmitting device. </a:t>
            </a:r>
          </a:p>
          <a:p>
            <a:pPr algn="just"/>
            <a:r>
              <a:rPr lang="en-US" dirty="0" smtClean="0">
                <a:latin typeface="Times New Roman" pitchFamily="18" charset="0"/>
                <a:cs typeface="Times New Roman" pitchFamily="18" charset="0"/>
              </a:rPr>
              <a:t>Transmitting </a:t>
            </a:r>
            <a:r>
              <a:rPr lang="en-US" dirty="0">
                <a:latin typeface="Times New Roman" pitchFamily="18" charset="0"/>
                <a:cs typeface="Times New Roman" pitchFamily="18" charset="0"/>
              </a:rPr>
              <a:t>device send data units when it is ready to send data.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Each </a:t>
            </a:r>
            <a:r>
              <a:rPr lang="en-US" dirty="0">
                <a:latin typeface="Times New Roman" pitchFamily="18" charset="0"/>
                <a:cs typeface="Times New Roman" pitchFamily="18" charset="0"/>
              </a:rPr>
              <a:t>data unit must contain start and stop bits for indicating beginning and the end of data unit. And also one parity bit to identify odd or even parity data. </a:t>
            </a:r>
          </a:p>
          <a:p>
            <a:pPr algn="just"/>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e.g. To send ASCII character (7 bit) </a:t>
            </a:r>
          </a:p>
          <a:p>
            <a:pPr marL="0" indent="0" algn="just">
              <a:buNone/>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need: </a:t>
            </a:r>
            <a:endParaRPr lang="en-US"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1 </a:t>
            </a:r>
            <a:r>
              <a:rPr lang="en-US" dirty="0">
                <a:latin typeface="Times New Roman" pitchFamily="18" charset="0"/>
                <a:cs typeface="Times New Roman" pitchFamily="18" charset="0"/>
              </a:rPr>
              <a:t>start bit: beginning of data </a:t>
            </a:r>
          </a:p>
          <a:p>
            <a:pPr lvl="1" algn="just"/>
            <a:r>
              <a:rPr lang="en-US" dirty="0">
                <a:latin typeface="Times New Roman" pitchFamily="18" charset="0"/>
                <a:cs typeface="Times New Roman" pitchFamily="18" charset="0"/>
              </a:rPr>
              <a:t>1 stop bit: End of data </a:t>
            </a:r>
          </a:p>
          <a:p>
            <a:pPr lvl="1" algn="just"/>
            <a:r>
              <a:rPr lang="en-US" dirty="0">
                <a:latin typeface="Times New Roman" pitchFamily="18" charset="0"/>
                <a:cs typeface="Times New Roman" pitchFamily="18" charset="0"/>
              </a:rPr>
              <a:t>1 Parity bit: even or odd parity </a:t>
            </a:r>
          </a:p>
          <a:p>
            <a:pPr lvl="1" algn="just"/>
            <a:r>
              <a:rPr lang="en-US" dirty="0" smtClean="0">
                <a:latin typeface="Times New Roman" pitchFamily="18" charset="0"/>
                <a:cs typeface="Times New Roman" pitchFamily="18" charset="0"/>
              </a:rPr>
              <a:t>7 </a:t>
            </a:r>
            <a:r>
              <a:rPr lang="en-US" dirty="0">
                <a:latin typeface="Times New Roman" pitchFamily="18" charset="0"/>
                <a:cs typeface="Times New Roman" pitchFamily="18" charset="0"/>
              </a:rPr>
              <a:t>bit character: actual data transferred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0584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476375"/>
            <a:ext cx="9906000" cy="3905250"/>
          </a:xfrm>
          <a:prstGeom prst="rect">
            <a:avLst/>
          </a:prstGeom>
        </p:spPr>
      </p:pic>
    </p:spTree>
    <p:extLst>
      <p:ext uri="{BB962C8B-B14F-4D97-AF65-F5344CB8AC3E}">
        <p14:creationId xmlns:p14="http://schemas.microsoft.com/office/powerpoint/2010/main" val="2244933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1424</Words>
  <Application>Microsoft Office PowerPoint</Application>
  <PresentationFormat>Custom</PresentationFormat>
  <Paragraphs>195</Paragraphs>
  <Slides>40</Slides>
  <Notes>0</Notes>
  <HiddenSlides>4</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I/O Interface</vt:lpstr>
      <vt:lpstr>Input/ Output Devices </vt:lpstr>
      <vt:lpstr>1. Serial Interface / Serial Communication</vt:lpstr>
      <vt:lpstr>PowerPoint Presentation</vt:lpstr>
      <vt:lpstr>PowerPoint Presentation</vt:lpstr>
      <vt:lpstr> 1) Synchronous serial data transmission:  </vt:lpstr>
      <vt:lpstr>PowerPoint Presentation</vt:lpstr>
      <vt:lpstr> 2) Asynchronous serial data transmission:  </vt:lpstr>
      <vt:lpstr>PowerPoint Presentation</vt:lpstr>
      <vt:lpstr>Synchronous vs. Asynchronous Data Communication</vt:lpstr>
      <vt:lpstr>Universal Synchronous Asynchronous Receiver Transmitter (USART) – 8251A </vt:lpstr>
      <vt:lpstr>PowerPoint Presentation</vt:lpstr>
      <vt:lpstr> 2. Parallel Interface / Parallel Communication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Keyboard &amp; Display Controller:8279</vt:lpstr>
      <vt:lpstr>Block Diagram</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Interface</dc:title>
  <dc:creator>USER</dc:creator>
  <cp:lastModifiedBy>Er. Sagar Shrestha</cp:lastModifiedBy>
  <cp:revision>69</cp:revision>
  <dcterms:created xsi:type="dcterms:W3CDTF">2016-07-26T11:21:55Z</dcterms:created>
  <dcterms:modified xsi:type="dcterms:W3CDTF">2018-07-23T13:20:39Z</dcterms:modified>
</cp:coreProperties>
</file>