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6" y="64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www.coiled.io/blog/how-popular-is-matplotlib" TargetMode="External"/><Relationship Id="rId3" Type="http://schemas.openxmlformats.org/officeDocument/2006/relationships/hyperlink" Target="https://www.architecture-performance.fr/ap_blog/saving-a-tf-keras-model-with-data-normalization/" TargetMode="External"/><Relationship Id="rId7" Type="http://schemas.openxmlformats.org/officeDocument/2006/relationships/hyperlink" Target="https://www.analyticsvidhya.com/blog/2022/01/brief-introduction-to-tensorflow-for-deep-learning/" TargetMode="External"/><Relationship Id="rId12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hyperlink" Target="https://cursos.frogamesformacion.com/pages/blog/los-beneficios-de-utilizar-jupyter-notebook" TargetMode="External"/><Relationship Id="rId5" Type="http://schemas.openxmlformats.org/officeDocument/2006/relationships/hyperlink" Target="https://realpython.com/python-virtual-environments-a-primer/" TargetMode="External"/><Relationship Id="rId15" Type="http://schemas.openxmlformats.org/officeDocument/2006/relationships/hyperlink" Target="https://medium.com/analytics-vidhya/is-seaborn-too-assertive-at-times-45f10e7835c0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hyperlink" Target="https://github.com/opencv/opencv/wiki/OpenCVLogo" TargetMode="External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pground.com/solution-clip-art.html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hyperlink" Target="https://www.alarabydownloads.com/google-classroom-download-computer/" TargetMode="External"/><Relationship Id="rId2" Type="http://schemas.openxmlformats.org/officeDocument/2006/relationships/hyperlink" Target="https://github.com/imhomi/Waste_Classifica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drive.google.com/drive/folders/1j2SdPL5LVGR5-4rUZs87bt0n6gBt1tdN?usp=sharing" TargetMode="External"/><Relationship Id="rId4" Type="http://schemas.openxmlformats.org/officeDocument/2006/relationships/hyperlink" Target="https://www.afterdawn.com/news/article.cfm/2018/06/04/microsoft-to-acquire-githu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Waste Classification using CNN model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47729-3C34-48F5-8EA4-07177007D2C6}"/>
              </a:ext>
            </a:extLst>
          </p:cNvPr>
          <p:cNvSpPr txBox="1"/>
          <p:nvPr/>
        </p:nvSpPr>
        <p:spPr>
          <a:xfrm>
            <a:off x="199809" y="1812029"/>
            <a:ext cx="680043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- Understand Convolutional Neural Networks (CNNs).</a:t>
            </a:r>
          </a:p>
          <a:p>
            <a:endParaRPr lang="en-IN" sz="2400" dirty="0"/>
          </a:p>
          <a:p>
            <a:r>
              <a:rPr lang="en-IN" sz="2400" dirty="0"/>
              <a:t>- Train a CNN model to classify waste images.</a:t>
            </a:r>
          </a:p>
          <a:p>
            <a:endParaRPr lang="en-IN" sz="2400" dirty="0"/>
          </a:p>
          <a:p>
            <a:r>
              <a:rPr lang="en-IN" sz="2400" dirty="0"/>
              <a:t>- Implement data augmentation to reduce overfitting.</a:t>
            </a:r>
          </a:p>
          <a:p>
            <a:endParaRPr lang="en-IN" sz="2400" dirty="0"/>
          </a:p>
          <a:p>
            <a:r>
              <a:rPr lang="en-IN" sz="2400" dirty="0"/>
              <a:t>- Evaluate model performance using accuracy and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26FE8-3A13-4529-907C-699563B3E4F5}"/>
              </a:ext>
            </a:extLst>
          </p:cNvPr>
          <p:cNvSpPr txBox="1"/>
          <p:nvPr/>
        </p:nvSpPr>
        <p:spPr>
          <a:xfrm>
            <a:off x="310393" y="1669409"/>
            <a:ext cx="88295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IN" sz="2400" dirty="0"/>
              <a:t>Python, TensorFlow, </a:t>
            </a:r>
            <a:r>
              <a:rPr lang="en-IN" sz="2400" dirty="0" err="1"/>
              <a:t>Keras</a:t>
            </a:r>
            <a:endParaRPr lang="en-IN" sz="2400" dirty="0"/>
          </a:p>
          <a:p>
            <a:endParaRPr lang="en-IN" sz="2400" dirty="0"/>
          </a:p>
          <a:p>
            <a:pPr marL="342900" indent="-342900">
              <a:buFontTx/>
              <a:buChar char="-"/>
            </a:pPr>
            <a:r>
              <a:rPr lang="en-IN" sz="2400" dirty="0"/>
              <a:t>OpenCV for image processing</a:t>
            </a:r>
          </a:p>
          <a:p>
            <a:endParaRPr lang="en-IN" sz="2400" dirty="0"/>
          </a:p>
          <a:p>
            <a:pPr marL="342900" indent="-342900">
              <a:buFontTx/>
              <a:buChar char="-"/>
            </a:pPr>
            <a:r>
              <a:rPr lang="en-IN" sz="2400" dirty="0" err="1"/>
              <a:t>Jupyter</a:t>
            </a:r>
            <a:r>
              <a:rPr lang="en-IN" sz="2400" dirty="0"/>
              <a:t> Notebook for development</a:t>
            </a:r>
          </a:p>
          <a:p>
            <a:endParaRPr lang="en-IN" sz="2400" dirty="0"/>
          </a:p>
          <a:p>
            <a:r>
              <a:rPr lang="en-IN" sz="2400" dirty="0"/>
              <a:t>- Matplotlib &amp; Seaborn for visualization</a:t>
            </a:r>
          </a:p>
          <a:p>
            <a:endParaRPr lang="en-IN" sz="2400" dirty="0"/>
          </a:p>
          <a:p>
            <a:r>
              <a:rPr lang="en-IN" sz="2400" dirty="0"/>
              <a:t>- </a:t>
            </a:r>
            <a:r>
              <a:rPr lang="en-IN" sz="2400" dirty="0" err="1"/>
              <a:t>ImageDataGenerator</a:t>
            </a:r>
            <a:r>
              <a:rPr lang="en-IN" sz="2400" dirty="0"/>
              <a:t> for data augmentation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97CED-DD53-466F-BCFF-1AD24F5AA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44717" y="1245812"/>
            <a:ext cx="814431" cy="814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A8B0AF-4FD1-472C-962A-6F1A7F9E6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489428" y="2060243"/>
            <a:ext cx="1245812" cy="12458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FE364C-C948-4FAA-8B52-749456802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120140" y="1182848"/>
            <a:ext cx="1165218" cy="12458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67B417-938E-44A6-BDB6-68D4A05D46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459798" y="2843551"/>
            <a:ext cx="1222980" cy="11331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19B057-57E1-48B2-B3D6-2E346E6FE7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124581" y="3192358"/>
            <a:ext cx="1020430" cy="11828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0D30AF-4CE9-444A-88A8-F7D2B91488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06898" y="5221101"/>
            <a:ext cx="2217897" cy="14677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D28D58-28C1-4D26-BA88-7902F6B968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8299911" y="4363174"/>
            <a:ext cx="2870657" cy="86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F9D9E-4F6B-415C-8541-6E59F38E72BD}"/>
              </a:ext>
            </a:extLst>
          </p:cNvPr>
          <p:cNvSpPr txBox="1"/>
          <p:nvPr/>
        </p:nvSpPr>
        <p:spPr>
          <a:xfrm>
            <a:off x="478080" y="1414766"/>
            <a:ext cx="49244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- Data Collection &amp; Preprocessing</a:t>
            </a:r>
          </a:p>
          <a:p>
            <a:endParaRPr lang="en-US" sz="2400" dirty="0"/>
          </a:p>
          <a:p>
            <a:r>
              <a:rPr lang="en-US" sz="2400" dirty="0"/>
              <a:t>- CNN Model Design and Training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BE4A11-6556-4316-AD56-233190476063}"/>
              </a:ext>
            </a:extLst>
          </p:cNvPr>
          <p:cNvSpPr/>
          <p:nvPr/>
        </p:nvSpPr>
        <p:spPr>
          <a:xfrm>
            <a:off x="629081" y="3384536"/>
            <a:ext cx="1921078" cy="838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  <a:endParaRPr lang="en-IN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2691B9E-AC87-414D-A776-4D2D38E8235E}"/>
              </a:ext>
            </a:extLst>
          </p:cNvPr>
          <p:cNvSpPr/>
          <p:nvPr/>
        </p:nvSpPr>
        <p:spPr>
          <a:xfrm>
            <a:off x="2555378" y="4769140"/>
            <a:ext cx="2174799" cy="102806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  <a:endParaRPr lang="en-IN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4E7A4E0-18F0-4EBE-9424-834482172385}"/>
              </a:ext>
            </a:extLst>
          </p:cNvPr>
          <p:cNvSpPr/>
          <p:nvPr/>
        </p:nvSpPr>
        <p:spPr>
          <a:xfrm>
            <a:off x="6490609" y="4637219"/>
            <a:ext cx="1308683" cy="1291905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B35B3-79B4-4CBE-90F6-CD94D3A3093D}"/>
              </a:ext>
            </a:extLst>
          </p:cNvPr>
          <p:cNvSpPr txBox="1"/>
          <p:nvPr/>
        </p:nvSpPr>
        <p:spPr>
          <a:xfrm>
            <a:off x="5729680" y="1414766"/>
            <a:ext cx="5914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Data Augmentation and Regularization</a:t>
            </a:r>
          </a:p>
          <a:p>
            <a:endParaRPr lang="en-US" sz="2400" dirty="0"/>
          </a:p>
          <a:p>
            <a:r>
              <a:rPr lang="en-US" sz="2400" dirty="0"/>
              <a:t>- Model Evaluation using Confusion Matrix</a:t>
            </a:r>
          </a:p>
          <a:p>
            <a:endParaRPr lang="en-US" sz="2400" dirty="0"/>
          </a:p>
          <a:p>
            <a:r>
              <a:rPr lang="en-US" sz="2400" dirty="0"/>
              <a:t>- Predictions and Performance Analysis</a:t>
            </a:r>
          </a:p>
          <a:p>
            <a:endParaRPr lang="en-IN" sz="2400" dirty="0"/>
          </a:p>
        </p:txBody>
      </p:sp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E42E4CB2-C0B1-4989-8B76-7C83202FE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7737" y="4045602"/>
            <a:ext cx="914400" cy="9144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0997CD19-8178-4E3A-BA4E-C4D819E25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2549" y="5555813"/>
            <a:ext cx="914400" cy="914400"/>
          </a:xfrm>
          <a:prstGeom prst="rect">
            <a:avLst/>
          </a:prstGeom>
        </p:spPr>
      </p:pic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BA5A156E-23AE-448D-90BA-D41FBA2B846E}"/>
              </a:ext>
            </a:extLst>
          </p:cNvPr>
          <p:cNvSpPr/>
          <p:nvPr/>
        </p:nvSpPr>
        <p:spPr>
          <a:xfrm rot="5400000">
            <a:off x="1218636" y="4626579"/>
            <a:ext cx="828000" cy="792000"/>
          </a:xfrm>
          <a:prstGeom prst="bentUp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67704F7-6A93-4E3C-9A88-01710E4A4D18}"/>
              </a:ext>
            </a:extLst>
          </p:cNvPr>
          <p:cNvSpPr/>
          <p:nvPr/>
        </p:nvSpPr>
        <p:spPr>
          <a:xfrm>
            <a:off x="4991661" y="5083116"/>
            <a:ext cx="1354365" cy="400110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21E8413-DF41-4AD7-91EE-07217E9DD3BA}"/>
              </a:ext>
            </a:extLst>
          </p:cNvPr>
          <p:cNvSpPr/>
          <p:nvPr/>
        </p:nvSpPr>
        <p:spPr>
          <a:xfrm rot="20404707">
            <a:off x="8009617" y="4759947"/>
            <a:ext cx="1354365" cy="400110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7661C6B-7F71-491C-9213-A0C3DF435E97}"/>
              </a:ext>
            </a:extLst>
          </p:cNvPr>
          <p:cNvSpPr/>
          <p:nvPr/>
        </p:nvSpPr>
        <p:spPr>
          <a:xfrm rot="1263685">
            <a:off x="8008628" y="5513166"/>
            <a:ext cx="1354365" cy="400110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553F3-1FEB-4077-9023-B2C52C6B3214}"/>
              </a:ext>
            </a:extLst>
          </p:cNvPr>
          <p:cNvSpPr txBox="1"/>
          <p:nvPr/>
        </p:nvSpPr>
        <p:spPr>
          <a:xfrm>
            <a:off x="331730" y="1828799"/>
            <a:ext cx="444160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Waste misclassification leads to inefficient recycling and environmental pollution. A deep learning model can automate waste classification, improving the recycling process.</a:t>
            </a:r>
          </a:p>
        </p:txBody>
      </p:sp>
      <p:pic>
        <p:nvPicPr>
          <p:cNvPr id="1026" name="Picture 2" descr="Image result for problem statement">
            <a:extLst>
              <a:ext uri="{FF2B5EF4-FFF2-40B4-BE49-F238E27FC236}">
                <a16:creationId xmlns:a16="http://schemas.microsoft.com/office/drawing/2014/main" id="{BC1A40B0-A992-499B-A5AE-FF97E9C62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304" y="1618945"/>
            <a:ext cx="3876738" cy="400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0A2B4-A649-44DB-8B31-602F0DE0A329}"/>
              </a:ext>
            </a:extLst>
          </p:cNvPr>
          <p:cNvSpPr txBox="1"/>
          <p:nvPr/>
        </p:nvSpPr>
        <p:spPr>
          <a:xfrm>
            <a:off x="255104" y="1602456"/>
            <a:ext cx="59275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- A Convolutional Neural Network (CNN) trained on waste images.</a:t>
            </a:r>
          </a:p>
          <a:p>
            <a:endParaRPr lang="en-US" sz="2400" dirty="0"/>
          </a:p>
          <a:p>
            <a:r>
              <a:rPr lang="en-US" sz="2400" dirty="0"/>
              <a:t>- Uses batch normalization and dropout to prevent overfitting.</a:t>
            </a:r>
          </a:p>
          <a:p>
            <a:endParaRPr lang="en-US" sz="2400" dirty="0"/>
          </a:p>
          <a:p>
            <a:r>
              <a:rPr lang="en-US" sz="2400" dirty="0"/>
              <a:t>- Automates waste segregation for improved recycling efficiency.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63035-BA41-432C-941E-2C7D8479D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08068" y="1767980"/>
            <a:ext cx="4068101" cy="332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030F34-DF19-4E29-8145-2451B3162220}"/>
              </a:ext>
            </a:extLst>
          </p:cNvPr>
          <p:cNvSpPr txBox="1"/>
          <p:nvPr/>
        </p:nvSpPr>
        <p:spPr>
          <a:xfrm>
            <a:off x="939566" y="5723335"/>
            <a:ext cx="333881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Confusion Matrix</a:t>
            </a:r>
            <a:endParaRPr lang="en-IN" i="1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4C82D-C3F6-4527-AFF0-A2AE950432CB}"/>
              </a:ext>
            </a:extLst>
          </p:cNvPr>
          <p:cNvSpPr txBox="1"/>
          <p:nvPr/>
        </p:nvSpPr>
        <p:spPr>
          <a:xfrm flipH="1">
            <a:off x="6023787" y="5723335"/>
            <a:ext cx="463533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u="sng" dirty="0"/>
              <a:t>Training &amp; Validation Accuracy Plot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3574425-4532-497B-B4CF-41276802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340" y="2239555"/>
            <a:ext cx="6174689" cy="28553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1C58DF-99F3-4852-8B3D-B37411E3D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14" y="2281501"/>
            <a:ext cx="3024769" cy="28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13163"/>
                </a:solidFill>
              </a:rPr>
              <a:t>Conclusion:</a:t>
            </a:r>
            <a:r>
              <a:rPr lang="en-US" sz="1800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ED305-60A2-451C-A03C-A2BAEAEC2D33}"/>
              </a:ext>
            </a:extLst>
          </p:cNvPr>
          <p:cNvSpPr txBox="1"/>
          <p:nvPr/>
        </p:nvSpPr>
        <p:spPr>
          <a:xfrm>
            <a:off x="443770" y="1520662"/>
            <a:ext cx="50006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Successfully implemented CNN for waste classification.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Improved generalization using data augmentation.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Future Scope: </a:t>
            </a:r>
          </a:p>
          <a:p>
            <a:endParaRPr lang="en-US" sz="2400" dirty="0"/>
          </a:p>
          <a:p>
            <a:r>
              <a:rPr lang="en-US" sz="2400" dirty="0"/>
              <a:t>Use more diverse datasets, apply transfer learning (</a:t>
            </a:r>
            <a:r>
              <a:rPr lang="en-US" sz="2400" dirty="0" err="1"/>
              <a:t>ResNet</a:t>
            </a:r>
            <a:r>
              <a:rPr lang="en-US" sz="2400" dirty="0"/>
              <a:t>, </a:t>
            </a:r>
            <a:r>
              <a:rPr lang="en-US" sz="2400" dirty="0" err="1"/>
              <a:t>MobileNet</a:t>
            </a:r>
            <a:r>
              <a:rPr lang="en-US" sz="2400" dirty="0"/>
              <a:t>).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A93F747-D0D3-4988-929E-4943B913CE02}"/>
              </a:ext>
            </a:extLst>
          </p:cNvPr>
          <p:cNvSpPr/>
          <p:nvPr/>
        </p:nvSpPr>
        <p:spPr>
          <a:xfrm>
            <a:off x="7516536" y="1581208"/>
            <a:ext cx="1879134" cy="2206305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CB888CD7-F004-4872-ACD2-01F730B70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90545" y="1816822"/>
            <a:ext cx="1805125" cy="1805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A2AC24-3758-4DAE-9825-BEC372481338}"/>
              </a:ext>
            </a:extLst>
          </p:cNvPr>
          <p:cNvSpPr txBox="1"/>
          <p:nvPr/>
        </p:nvSpPr>
        <p:spPr>
          <a:xfrm>
            <a:off x="8175444" y="843039"/>
            <a:ext cx="327935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on icon to follow link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Flowchart: Alternate Process 9">
            <a:hlinkClick r:id="rId5"/>
            <a:extLst>
              <a:ext uri="{FF2B5EF4-FFF2-40B4-BE49-F238E27FC236}">
                <a16:creationId xmlns:a16="http://schemas.microsoft.com/office/drawing/2014/main" id="{E376FBDE-7688-4C68-8021-AB8C5659E438}"/>
              </a:ext>
            </a:extLst>
          </p:cNvPr>
          <p:cNvSpPr/>
          <p:nvPr/>
        </p:nvSpPr>
        <p:spPr>
          <a:xfrm>
            <a:off x="7553540" y="4283861"/>
            <a:ext cx="1879134" cy="2206305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3918D4-D9F9-4CA1-BACA-D7C4316D8E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18984" y="4692882"/>
            <a:ext cx="1548246" cy="13882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F84CC5-5639-4F0E-9197-47CD484DE4AF}"/>
              </a:ext>
            </a:extLst>
          </p:cNvPr>
          <p:cNvSpPr txBox="1"/>
          <p:nvPr/>
        </p:nvSpPr>
        <p:spPr>
          <a:xfrm>
            <a:off x="10075047" y="2457774"/>
            <a:ext cx="167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GITHUB</a:t>
            </a:r>
            <a:endParaRPr lang="en-IN" sz="2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BE7759-575F-400A-BBFA-17B806C05FF7}"/>
              </a:ext>
            </a:extLst>
          </p:cNvPr>
          <p:cNvSpPr txBox="1"/>
          <p:nvPr/>
        </p:nvSpPr>
        <p:spPr>
          <a:xfrm>
            <a:off x="10075047" y="4692882"/>
            <a:ext cx="24583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GOOGLE DRIVE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136</TotalTime>
  <Words>226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Homi Dhumal</cp:lastModifiedBy>
  <cp:revision>12</cp:revision>
  <dcterms:created xsi:type="dcterms:W3CDTF">2024-12-31T09:40:01Z</dcterms:created>
  <dcterms:modified xsi:type="dcterms:W3CDTF">2025-02-09T05:42:01Z</dcterms:modified>
</cp:coreProperties>
</file>