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58" r:id="rId4"/>
    <p:sldId id="259" r:id="rId5"/>
    <p:sldId id="260" r:id="rId6"/>
    <p:sldId id="269" r:id="rId7"/>
    <p:sldId id="270" r:id="rId8"/>
    <p:sldId id="264" r:id="rId9"/>
    <p:sldId id="274" r:id="rId10"/>
    <p:sldId id="278" r:id="rId11"/>
    <p:sldId id="276" r:id="rId12"/>
    <p:sldId id="280" r:id="rId13"/>
    <p:sldId id="281" r:id="rId14"/>
    <p:sldId id="271" r:id="rId15"/>
    <p:sldId id="279" r:id="rId16"/>
    <p:sldId id="266" r:id="rId17"/>
    <p:sldId id="272" r:id="rId18"/>
    <p:sldId id="273" r:id="rId19"/>
    <p:sldId id="267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FFFFF"/>
    <a:srgbClr val="0070C0"/>
    <a:srgbClr val="659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/>
    <p:restoredTop sz="95026" autoAdjust="0"/>
  </p:normalViewPr>
  <p:slideViewPr>
    <p:cSldViewPr>
      <p:cViewPr varScale="1">
        <p:scale>
          <a:sx n="61" d="100"/>
          <a:sy n="61" d="100"/>
        </p:scale>
        <p:origin x="256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057D2-71CF-46D9-ACDA-54F5B63ECDE8}" type="datetimeFigureOut">
              <a:rPr lang="ko-KR" altLang="en-US" smtClean="0"/>
              <a:t>2024. 3. 19.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621AD-FD81-437A-9693-D141B63C9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2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5</a:t>
            </a:r>
            <a:r>
              <a:rPr lang="ko-KR" altLang="en-US" dirty="0"/>
              <a:t>조 발표를 맡은 </a:t>
            </a:r>
            <a:r>
              <a:rPr lang="en-US" altLang="ko-KR" dirty="0"/>
              <a:t>OOO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지금부터 아파트 거래 데이터를 활용한 아파트 실거래가 예측 분석 프로젝트 발표를 시작하도록 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621AD-FD81-437A-9693-D141B63C9C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8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621AD-FD81-437A-9693-D141B63C9C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02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621AD-FD81-437A-9693-D141B63C9C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449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가지 관점에서 개선방안을 생각해 보았습니다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첫 번째 데이터 관점에선 외부 경제 지수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환경 지수 등 다양한 외부 변수를 추가하는 방법입니다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두 번째는 모델 관점에서 현재 사용한 모델 이외에 다양한 모델을 사용하는 방법입니다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한 곳에 매몰되어서 모델을 탐색하기보다는 신선한 관점에서 모델을 탐색하거나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비시장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가치인 외부 환경을 함께 고려할 수 있는 헤더니 가격 모형을 사용해보는 것입니다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마지막  비지니스 관점에선 소비자에게 예상되는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실거래가에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대한 예측 오차를 고려해 예측 범위를 포함한 데이터를 제공함으로써 예측 한계를 보완할 수 있습니다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621AD-FD81-437A-9693-D141B63C9CE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93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621AD-FD81-437A-9693-D141B63C9CE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73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621AD-FD81-437A-9693-D141B63C9CE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67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621AD-FD81-437A-9693-D141B63C9C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90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621AD-FD81-437A-9693-D141B63C9C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06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F7D95"/>
                </a:solidFill>
                <a:effectLst/>
                <a:latin typeface="Proxima Nova"/>
              </a:rPr>
              <a:t>본 프로젝트는 아파트 거래 데이터를 활용한 아파트 실거래가 예측 모델을 개발함으로써 다음과 같은 목표를 추구합니다</a:t>
            </a:r>
            <a:r>
              <a:rPr lang="en-US" altLang="ko-KR" b="0" i="0" dirty="0">
                <a:solidFill>
                  <a:srgbClr val="5F7D95"/>
                </a:solidFill>
                <a:effectLst/>
                <a:latin typeface="Proxima Nova"/>
              </a:rPr>
              <a:t>.</a:t>
            </a:r>
          </a:p>
          <a:p>
            <a:endParaRPr lang="en-US" altLang="ko-KR" b="0" i="0" dirty="0">
              <a:solidFill>
                <a:srgbClr val="5F7D95"/>
              </a:solidFill>
              <a:effectLst/>
              <a:latin typeface="Proxima Nova"/>
            </a:endParaRPr>
          </a:p>
          <a:p>
            <a:r>
              <a:rPr lang="ko-KR" altLang="en-US" b="0" i="0" dirty="0">
                <a:solidFill>
                  <a:srgbClr val="5F7D95"/>
                </a:solidFill>
                <a:effectLst/>
                <a:latin typeface="Proxima Nova"/>
              </a:rPr>
              <a:t>구매자들에게 시장 동향</a:t>
            </a:r>
            <a:r>
              <a:rPr lang="en-US" altLang="ko-KR" b="0" i="0" dirty="0">
                <a:solidFill>
                  <a:srgbClr val="5F7D95"/>
                </a:solidFill>
                <a:effectLst/>
                <a:latin typeface="Proxima Nova"/>
              </a:rPr>
              <a:t>, </a:t>
            </a:r>
            <a:r>
              <a:rPr lang="ko-KR" altLang="en-US" b="0" i="0" dirty="0">
                <a:solidFill>
                  <a:srgbClr val="5F7D95"/>
                </a:solidFill>
                <a:effectLst/>
                <a:latin typeface="Proxima Nova"/>
              </a:rPr>
              <a:t>가격 예측 정보를 제공함으로써 정보 비대칭성 문제를 해결하고</a:t>
            </a:r>
            <a:r>
              <a:rPr lang="en-US" altLang="ko-KR" b="0" i="0" dirty="0">
                <a:solidFill>
                  <a:srgbClr val="5F7D95"/>
                </a:solidFill>
                <a:effectLst/>
                <a:latin typeface="Proxima Nova"/>
              </a:rPr>
              <a:t>, </a:t>
            </a:r>
            <a:r>
              <a:rPr lang="ko-KR" altLang="en-US" b="0" i="0" dirty="0">
                <a:solidFill>
                  <a:srgbClr val="5F7D95"/>
                </a:solidFill>
                <a:effectLst/>
                <a:latin typeface="Proxima Nova"/>
              </a:rPr>
              <a:t>더 나은 결정을 내릴 수 있도록 </a:t>
            </a:r>
            <a:r>
              <a:rPr lang="ko-KR" altLang="en-US" b="0" i="0" dirty="0" err="1">
                <a:solidFill>
                  <a:srgbClr val="5F7D95"/>
                </a:solidFill>
                <a:effectLst/>
                <a:latin typeface="Proxima Nova"/>
              </a:rPr>
              <a:t>돕습니다</a:t>
            </a:r>
            <a:r>
              <a:rPr lang="en-US" altLang="ko-KR" b="0" i="0" dirty="0">
                <a:solidFill>
                  <a:srgbClr val="5F7D95"/>
                </a:solidFill>
                <a:effectLst/>
                <a:latin typeface="Proxima Nova"/>
              </a:rPr>
              <a:t>.</a:t>
            </a:r>
          </a:p>
          <a:p>
            <a:endParaRPr lang="en-US" altLang="ko-KR" b="0" i="0" dirty="0">
              <a:solidFill>
                <a:srgbClr val="5F7D95"/>
              </a:solidFill>
              <a:effectLst/>
              <a:latin typeface="Proxima Nova"/>
            </a:endParaRPr>
          </a:p>
          <a:p>
            <a:r>
              <a:rPr lang="en-US" altLang="ko-KR" b="0" i="0" dirty="0">
                <a:solidFill>
                  <a:srgbClr val="5F7D95"/>
                </a:solidFill>
                <a:effectLst/>
                <a:latin typeface="Proxima Nova"/>
              </a:rPr>
              <a:t>'</a:t>
            </a:r>
            <a:r>
              <a:rPr lang="ko-KR" altLang="en-US" b="0" i="0" dirty="0">
                <a:solidFill>
                  <a:srgbClr val="5F7D95"/>
                </a:solidFill>
                <a:effectLst/>
                <a:latin typeface="Proxima Nova"/>
              </a:rPr>
              <a:t>이미지</a:t>
            </a:r>
            <a:r>
              <a:rPr lang="en-US" altLang="ko-KR" b="0" i="0" dirty="0">
                <a:solidFill>
                  <a:srgbClr val="5F7D95"/>
                </a:solidFill>
                <a:effectLst/>
                <a:latin typeface="Proxima Nova"/>
              </a:rPr>
              <a:t>: flaticon.com'. </a:t>
            </a:r>
            <a:r>
              <a:rPr lang="ko-KR" altLang="en-US" b="0" i="0" dirty="0">
                <a:solidFill>
                  <a:srgbClr val="5F7D95"/>
                </a:solidFill>
                <a:effectLst/>
                <a:latin typeface="Proxima Nova"/>
              </a:rPr>
              <a:t>이 커버는 </a:t>
            </a:r>
            <a:r>
              <a:rPr lang="en-US" altLang="ko-KR" b="0" i="0" dirty="0">
                <a:solidFill>
                  <a:srgbClr val="5F7D95"/>
                </a:solidFill>
                <a:effectLst/>
                <a:latin typeface="Proxima Nova"/>
              </a:rPr>
              <a:t>Flaticon.com</a:t>
            </a:r>
            <a:r>
              <a:rPr lang="ko-KR" altLang="en-US" b="0" i="0" dirty="0">
                <a:solidFill>
                  <a:srgbClr val="5F7D95"/>
                </a:solidFill>
                <a:effectLst/>
                <a:latin typeface="Proxima Nova"/>
              </a:rPr>
              <a:t>의 자료를 사용해 디자인되었습니다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621AD-FD81-437A-9693-D141B63C9C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298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621AD-FD81-437A-9693-D141B63C9C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989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621AD-FD81-437A-9693-D141B63C9C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82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621AD-FD81-437A-9693-D141B63C9C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822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621AD-FD81-437A-9693-D141B63C9C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58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621AD-FD81-437A-9693-D141B63C9C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72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ljar.com/machine-learning/extra-trees-vs-neural-network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educba.com/random-forest-vs-gradient-boostin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ducba.com/random-forest-vs-xgboost/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hyperlink" Target="https://www.yna.co.kr/view/AKR2023072515510000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59A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대각선 방향 모서리 4">
            <a:extLst>
              <a:ext uri="{FF2B5EF4-FFF2-40B4-BE49-F238E27FC236}">
                <a16:creationId xmlns:a16="http://schemas.microsoft.com/office/drawing/2014/main" id="{8C9820A5-61B9-A6C2-E913-66422CE6FA97}"/>
              </a:ext>
            </a:extLst>
          </p:cNvPr>
          <p:cNvSpPr/>
          <p:nvPr/>
        </p:nvSpPr>
        <p:spPr>
          <a:xfrm flipH="1">
            <a:off x="0" y="0"/>
            <a:ext cx="18288000" cy="10341917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1001">
            <a:extLst>
              <a:ext uri="{FF2B5EF4-FFF2-40B4-BE49-F238E27FC236}">
                <a16:creationId xmlns:a16="http://schemas.microsoft.com/office/drawing/2014/main" id="{F36F4553-06C3-133F-647A-4138D073696A}"/>
              </a:ext>
            </a:extLst>
          </p:cNvPr>
          <p:cNvGrpSpPr/>
          <p:nvPr/>
        </p:nvGrpSpPr>
        <p:grpSpPr>
          <a:xfrm>
            <a:off x="261553" y="2933700"/>
            <a:ext cx="7733134" cy="4419600"/>
            <a:chOff x="725066" y="2505914"/>
            <a:chExt cx="9387001" cy="5273887"/>
          </a:xfrm>
        </p:grpSpPr>
        <p:pic>
          <p:nvPicPr>
            <p:cNvPr id="7" name="Object 2">
              <a:extLst>
                <a:ext uri="{FF2B5EF4-FFF2-40B4-BE49-F238E27FC236}">
                  <a16:creationId xmlns:a16="http://schemas.microsoft.com/office/drawing/2014/main" id="{689941E2-4510-3E44-116F-6306D20D4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066" y="2505914"/>
              <a:ext cx="9387001" cy="5273887"/>
            </a:xfrm>
            <a:prstGeom prst="rect">
              <a:avLst/>
            </a:prstGeom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3C7B56F4-F727-C70E-7F14-40A848C0618E}"/>
              </a:ext>
            </a:extLst>
          </p:cNvPr>
          <p:cNvSpPr txBox="1"/>
          <p:nvPr/>
        </p:nvSpPr>
        <p:spPr>
          <a:xfrm>
            <a:off x="7732604" y="6087430"/>
            <a:ext cx="975360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30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ko-KR" altLang="en-US" sz="30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</a:t>
            </a:r>
            <a:r>
              <a:rPr lang="en-US" altLang="ko-KR" sz="30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30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이승연 임소연 임형섭 곽병찬 </a:t>
            </a:r>
            <a:r>
              <a:rPr lang="ko-KR" altLang="en-US" sz="3000" b="1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김한호</a:t>
            </a:r>
            <a:endParaRPr lang="en-US" altLang="ko-KR" sz="30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AEAFE769-5631-B6A3-ED55-9B6690F999AB}"/>
              </a:ext>
            </a:extLst>
          </p:cNvPr>
          <p:cNvSpPr txBox="1"/>
          <p:nvPr/>
        </p:nvSpPr>
        <p:spPr>
          <a:xfrm>
            <a:off x="7650091" y="4195150"/>
            <a:ext cx="1098250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72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아파트 실거래가 예측 분석</a:t>
            </a:r>
            <a:r>
              <a:rPr lang="en-US" altLang="ko-KR" sz="7200" b="1" kern="0" spc="-200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 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743F4EDF-057F-3243-5649-8961413C178F}"/>
              </a:ext>
            </a:extLst>
          </p:cNvPr>
          <p:cNvSpPr txBox="1"/>
          <p:nvPr/>
        </p:nvSpPr>
        <p:spPr>
          <a:xfrm>
            <a:off x="7994687" y="449041"/>
            <a:ext cx="97536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2023 </a:t>
            </a:r>
            <a:r>
              <a:rPr lang="ko-KR" altLang="en-US" sz="24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청년 캠퍼스 </a:t>
            </a:r>
            <a:endParaRPr lang="en-US" altLang="ko-KR" sz="2400" b="1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ko-KR" altLang="en-US" sz="2400" b="1" dirty="0" err="1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데이콘</a:t>
            </a:r>
            <a:r>
              <a:rPr lang="ko-KR" altLang="en-US" sz="24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아파트 실거래가 예측 </a:t>
            </a:r>
            <a:r>
              <a:rPr lang="ko-KR" altLang="en-US" sz="2400" b="1" dirty="0" err="1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해커톤</a:t>
            </a:r>
            <a:r>
              <a:rPr lang="ko-KR" altLang="en-US" sz="24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en-US" altLang="ko-KR" sz="3000" b="1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endParaRPr lang="en-US" altLang="ko-KR" sz="2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9140" y="0"/>
            <a:ext cx="1027804" cy="10285714"/>
            <a:chOff x="-409140" y="0"/>
            <a:chExt cx="1027804" cy="10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41239AA-AD70-706B-9F78-0F812B7674E4}"/>
              </a:ext>
            </a:extLst>
          </p:cNvPr>
          <p:cNvGrpSpPr/>
          <p:nvPr/>
        </p:nvGrpSpPr>
        <p:grpSpPr>
          <a:xfrm>
            <a:off x="1463495" y="2098216"/>
            <a:ext cx="8066894" cy="549318"/>
            <a:chOff x="344488" y="1281391"/>
            <a:chExt cx="8481863" cy="2541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C70EA-65DB-3112-EF46-E936548A0D97}"/>
                </a:ext>
              </a:extLst>
            </p:cNvPr>
            <p:cNvSpPr txBox="1"/>
            <p:nvPr/>
          </p:nvSpPr>
          <p:spPr>
            <a:xfrm>
              <a:off x="514932" y="1307707"/>
              <a:ext cx="8311419" cy="22784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32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최종 사용 변수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9A7C60F-B27D-C025-8724-E0838D324330}"/>
                </a:ext>
              </a:extLst>
            </p:cNvPr>
            <p:cNvSpPr/>
            <p:nvPr/>
          </p:nvSpPr>
          <p:spPr>
            <a:xfrm>
              <a:off x="344488" y="1281391"/>
              <a:ext cx="36000" cy="252000"/>
            </a:xfrm>
            <a:prstGeom prst="rect">
              <a:avLst/>
            </a:prstGeom>
            <a:solidFill>
              <a:srgbClr val="05579A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 spc="-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47262D5-D267-0D23-3377-A91EB38B9222}"/>
              </a:ext>
            </a:extLst>
          </p:cNvPr>
          <p:cNvSpPr txBox="1"/>
          <p:nvPr/>
        </p:nvSpPr>
        <p:spPr>
          <a:xfrm>
            <a:off x="1438095" y="945747"/>
            <a:ext cx="5943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02 </a:t>
            </a:r>
            <a:r>
              <a:rPr lang="ko-KR" altLang="en-US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분석 과정</a:t>
            </a:r>
            <a:endParaRPr lang="en-US" altLang="ko-KR" sz="4800" b="1" kern="0" spc="-2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16C06FA5-8AA9-D7B5-DC0D-1F931650B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389" y="1803818"/>
            <a:ext cx="7391400" cy="783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D35B42E6-E73D-8C83-1EAA-9468F741D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22" y="3848100"/>
            <a:ext cx="4645273" cy="397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FEC62C04-EA81-60C0-17C7-5EAAF100A822}"/>
              </a:ext>
            </a:extLst>
          </p:cNvPr>
          <p:cNvSpPr txBox="1"/>
          <p:nvPr/>
        </p:nvSpPr>
        <p:spPr>
          <a:xfrm>
            <a:off x="8077200" y="9410700"/>
            <a:ext cx="9753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아파트 실거래가 예측 분석</a:t>
            </a:r>
            <a:endParaRPr lang="en-US" altLang="ko-KR" sz="2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21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9140" y="0"/>
            <a:ext cx="1027804" cy="10285714"/>
            <a:chOff x="-409140" y="0"/>
            <a:chExt cx="1027804" cy="10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sp>
        <p:nvSpPr>
          <p:cNvPr id="2" name="Object 2">
            <a:extLst>
              <a:ext uri="{FF2B5EF4-FFF2-40B4-BE49-F238E27FC236}">
                <a16:creationId xmlns:a16="http://schemas.microsoft.com/office/drawing/2014/main" id="{2ADD5A39-63AF-36A6-0EB9-0534F6EB34BB}"/>
              </a:ext>
            </a:extLst>
          </p:cNvPr>
          <p:cNvSpPr txBox="1"/>
          <p:nvPr/>
        </p:nvSpPr>
        <p:spPr>
          <a:xfrm>
            <a:off x="8077200" y="9410700"/>
            <a:ext cx="9753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아파트 실거래가 </a:t>
            </a:r>
            <a:r>
              <a:rPr lang="ko-KR" altLang="en-US" sz="2400" b="1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예측 분석</a:t>
            </a:r>
            <a:endParaRPr lang="en-US" altLang="ko-KR" sz="2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41239AA-AD70-706B-9F78-0F812B7674E4}"/>
              </a:ext>
            </a:extLst>
          </p:cNvPr>
          <p:cNvGrpSpPr/>
          <p:nvPr/>
        </p:nvGrpSpPr>
        <p:grpSpPr>
          <a:xfrm>
            <a:off x="1463495" y="2019300"/>
            <a:ext cx="8066894" cy="623558"/>
            <a:chOff x="344488" y="1244876"/>
            <a:chExt cx="8481863" cy="2885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C70EA-65DB-3112-EF46-E936548A0D97}"/>
                </a:ext>
              </a:extLst>
            </p:cNvPr>
            <p:cNvSpPr txBox="1"/>
            <p:nvPr/>
          </p:nvSpPr>
          <p:spPr>
            <a:xfrm>
              <a:off x="514932" y="1244876"/>
              <a:ext cx="8311419" cy="28481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40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 </a:t>
              </a:r>
              <a:r>
                <a:rPr lang="ko-KR" altLang="en-US" sz="32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목적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9A7C60F-B27D-C025-8724-E0838D324330}"/>
                </a:ext>
              </a:extLst>
            </p:cNvPr>
            <p:cNvSpPr/>
            <p:nvPr/>
          </p:nvSpPr>
          <p:spPr>
            <a:xfrm>
              <a:off x="344488" y="1281391"/>
              <a:ext cx="36000" cy="252000"/>
            </a:xfrm>
            <a:prstGeom prst="rect">
              <a:avLst/>
            </a:prstGeom>
            <a:solidFill>
              <a:srgbClr val="05579A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 spc="-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47262D5-D267-0D23-3377-A91EB38B9222}"/>
              </a:ext>
            </a:extLst>
          </p:cNvPr>
          <p:cNvSpPr txBox="1"/>
          <p:nvPr/>
        </p:nvSpPr>
        <p:spPr>
          <a:xfrm>
            <a:off x="1438095" y="945747"/>
            <a:ext cx="5943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02 </a:t>
            </a:r>
            <a:r>
              <a:rPr lang="ko-KR" altLang="en-US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분석 과정</a:t>
            </a:r>
            <a:endParaRPr lang="en-US" altLang="ko-KR" sz="4800" b="1" kern="0" spc="-2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F1A31077-8492-2728-63F3-BD1EEEB94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088" y="6913744"/>
            <a:ext cx="1655666" cy="16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C3F75F70-104C-854B-4F91-7F6D181DC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108" y="7888642"/>
            <a:ext cx="1846705" cy="122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45F7EDE8-3B8D-AA22-22EE-E134CD940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38" y="6898504"/>
            <a:ext cx="1688884" cy="16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 descr="스크린샷, 그래픽, 직사각형, 그래픽 디자인이(가) 표시된 사진&#10;&#10;자동 생성된 설명">
            <a:extLst>
              <a:ext uri="{FF2B5EF4-FFF2-40B4-BE49-F238E27FC236}">
                <a16:creationId xmlns:a16="http://schemas.microsoft.com/office/drawing/2014/main" id="{C407F3DE-D845-65C7-0070-A962773088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13" y="2776969"/>
            <a:ext cx="1689975" cy="1689975"/>
          </a:xfrm>
          <a:prstGeom prst="rect">
            <a:avLst/>
          </a:prstGeom>
        </p:spPr>
      </p:pic>
      <p:sp>
        <p:nvSpPr>
          <p:cNvPr id="29" name="설명선: 선 28">
            <a:extLst>
              <a:ext uri="{FF2B5EF4-FFF2-40B4-BE49-F238E27FC236}">
                <a16:creationId xmlns:a16="http://schemas.microsoft.com/office/drawing/2014/main" id="{E599304E-DADF-7524-C606-A9ABD434E01D}"/>
              </a:ext>
            </a:extLst>
          </p:cNvPr>
          <p:cNvSpPr/>
          <p:nvPr/>
        </p:nvSpPr>
        <p:spPr>
          <a:xfrm>
            <a:off x="10311841" y="2080073"/>
            <a:ext cx="1867916" cy="1918894"/>
          </a:xfrm>
          <a:prstGeom prst="borderCallout1">
            <a:avLst>
              <a:gd name="adj1" fmla="val 53621"/>
              <a:gd name="adj2" fmla="val -2863"/>
              <a:gd name="adj3" fmla="val 80841"/>
              <a:gd name="adj4" fmla="val -3202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 descr="그래픽, 폰트, 상징, 스크린샷이(가) 표시된 사진&#10;&#10;자동 생성된 설명">
            <a:extLst>
              <a:ext uri="{FF2B5EF4-FFF2-40B4-BE49-F238E27FC236}">
                <a16:creationId xmlns:a16="http://schemas.microsoft.com/office/drawing/2014/main" id="{FD2CFCFB-B2C1-CBBE-0B28-1B4606AB66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293" y="2186750"/>
            <a:ext cx="1705540" cy="1705540"/>
          </a:xfrm>
          <a:prstGeom prst="rect">
            <a:avLst/>
          </a:prstGeom>
        </p:spPr>
      </p:pic>
      <p:pic>
        <p:nvPicPr>
          <p:cNvPr id="4097" name="Picture 14">
            <a:extLst>
              <a:ext uri="{FF2B5EF4-FFF2-40B4-BE49-F238E27FC236}">
                <a16:creationId xmlns:a16="http://schemas.microsoft.com/office/drawing/2014/main" id="{0C18C1BB-9689-1D12-1F99-258DB69DD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7761" y="7829844"/>
            <a:ext cx="1846705" cy="122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16">
            <a:extLst>
              <a:ext uri="{FF2B5EF4-FFF2-40B4-BE49-F238E27FC236}">
                <a16:creationId xmlns:a16="http://schemas.microsoft.com/office/drawing/2014/main" id="{F70FFE9F-D217-B508-DA6D-3A5D353C9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254" y="7628074"/>
            <a:ext cx="1655665" cy="160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Object 2">
            <a:extLst>
              <a:ext uri="{FF2B5EF4-FFF2-40B4-BE49-F238E27FC236}">
                <a16:creationId xmlns:a16="http://schemas.microsoft.com/office/drawing/2014/main" id="{233DA8B5-59D8-AD77-0967-B02BE3D020B0}"/>
              </a:ext>
            </a:extLst>
          </p:cNvPr>
          <p:cNvSpPr txBox="1"/>
          <p:nvPr/>
        </p:nvSpPr>
        <p:spPr>
          <a:xfrm>
            <a:off x="-424380" y="4671480"/>
            <a:ext cx="1410893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8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아파트 거래 데이터를 활용한 미래의 </a:t>
            </a:r>
            <a:r>
              <a:rPr lang="ko-KR" altLang="en-US" sz="28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아파트 실거래가 예측</a:t>
            </a:r>
            <a:endParaRPr lang="en-US" altLang="ko-KR" sz="2800" b="1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8BB2D52D-89F0-2EDA-F0CC-1AAEC7109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3689" y="5868955"/>
            <a:ext cx="1688884" cy="16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2">
            <a:extLst>
              <a:ext uri="{FF2B5EF4-FFF2-40B4-BE49-F238E27FC236}">
                <a16:creationId xmlns:a16="http://schemas.microsoft.com/office/drawing/2014/main" id="{D8CE8CFF-D6F9-2972-C22D-6D34720EC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248" y="5769153"/>
            <a:ext cx="1688884" cy="16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2">
            <a:extLst>
              <a:ext uri="{FF2B5EF4-FFF2-40B4-BE49-F238E27FC236}">
                <a16:creationId xmlns:a16="http://schemas.microsoft.com/office/drawing/2014/main" id="{7E4C5C4E-E16A-CE8A-D1EC-54F53F7FB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052" y="6942303"/>
            <a:ext cx="1688884" cy="16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4CED7C7-65CA-4088-C2FB-02E7E5D63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725" y="5859603"/>
            <a:ext cx="1655666" cy="16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0">
            <a:extLst>
              <a:ext uri="{FF2B5EF4-FFF2-40B4-BE49-F238E27FC236}">
                <a16:creationId xmlns:a16="http://schemas.microsoft.com/office/drawing/2014/main" id="{69E32006-5520-F8E0-BBE9-999995158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414" y="5782841"/>
            <a:ext cx="1655666" cy="16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19" name="그룹 4118">
            <a:extLst>
              <a:ext uri="{FF2B5EF4-FFF2-40B4-BE49-F238E27FC236}">
                <a16:creationId xmlns:a16="http://schemas.microsoft.com/office/drawing/2014/main" id="{9A661404-408A-A533-F036-9A06D9CEB1CD}"/>
              </a:ext>
            </a:extLst>
          </p:cNvPr>
          <p:cNvGrpSpPr/>
          <p:nvPr/>
        </p:nvGrpSpPr>
        <p:grpSpPr>
          <a:xfrm>
            <a:off x="1474999" y="5358766"/>
            <a:ext cx="8161713" cy="615553"/>
            <a:chOff x="389904" y="1205905"/>
            <a:chExt cx="8581559" cy="284811"/>
          </a:xfrm>
        </p:grpSpPr>
        <p:sp>
          <p:nvSpPr>
            <p:cNvPr id="4120" name="TextBox 4119">
              <a:extLst>
                <a:ext uri="{FF2B5EF4-FFF2-40B4-BE49-F238E27FC236}">
                  <a16:creationId xmlns:a16="http://schemas.microsoft.com/office/drawing/2014/main" id="{FBD531FD-8830-2D67-FB17-DE36332BEEB3}"/>
                </a:ext>
              </a:extLst>
            </p:cNvPr>
            <p:cNvSpPr txBox="1"/>
            <p:nvPr/>
          </p:nvSpPr>
          <p:spPr>
            <a:xfrm>
              <a:off x="660045" y="1205905"/>
              <a:ext cx="8311418" cy="28481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40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 </a:t>
              </a:r>
              <a:r>
                <a:rPr lang="ko-KR" altLang="en-US" sz="32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사용 모델</a:t>
              </a:r>
            </a:p>
          </p:txBody>
        </p:sp>
        <p:sp>
          <p:nvSpPr>
            <p:cNvPr id="4121" name="직사각형 4120">
              <a:extLst>
                <a:ext uri="{FF2B5EF4-FFF2-40B4-BE49-F238E27FC236}">
                  <a16:creationId xmlns:a16="http://schemas.microsoft.com/office/drawing/2014/main" id="{628FBB83-F449-0BE7-7EF6-193AA5F73F1F}"/>
                </a:ext>
              </a:extLst>
            </p:cNvPr>
            <p:cNvSpPr/>
            <p:nvPr/>
          </p:nvSpPr>
          <p:spPr>
            <a:xfrm>
              <a:off x="389904" y="1229936"/>
              <a:ext cx="36000" cy="252000"/>
            </a:xfrm>
            <a:prstGeom prst="rect">
              <a:avLst/>
            </a:prstGeom>
            <a:solidFill>
              <a:srgbClr val="05579A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 spc="-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01AD9EC-596E-8629-2123-260B052B17DD}"/>
              </a:ext>
            </a:extLst>
          </p:cNvPr>
          <p:cNvCxnSpPr>
            <a:cxnSpLocks/>
          </p:cNvCxnSpPr>
          <p:nvPr/>
        </p:nvCxnSpPr>
        <p:spPr>
          <a:xfrm>
            <a:off x="2919656" y="7694131"/>
            <a:ext cx="945396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1E3B91E-0D64-1F5B-C852-3AA320A49C92}"/>
              </a:ext>
            </a:extLst>
          </p:cNvPr>
          <p:cNvCxnSpPr>
            <a:cxnSpLocks/>
          </p:cNvCxnSpPr>
          <p:nvPr/>
        </p:nvCxnSpPr>
        <p:spPr>
          <a:xfrm>
            <a:off x="7491615" y="7694131"/>
            <a:ext cx="945396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FA9BA48-E2C3-1270-6FA0-408679BAF17F}"/>
              </a:ext>
            </a:extLst>
          </p:cNvPr>
          <p:cNvCxnSpPr>
            <a:cxnSpLocks/>
          </p:cNvCxnSpPr>
          <p:nvPr/>
        </p:nvCxnSpPr>
        <p:spPr>
          <a:xfrm>
            <a:off x="12420600" y="7694131"/>
            <a:ext cx="945396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21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9140" y="0"/>
            <a:ext cx="1027804" cy="10285714"/>
            <a:chOff x="-409140" y="0"/>
            <a:chExt cx="1027804" cy="10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41239AA-AD70-706B-9F78-0F812B7674E4}"/>
              </a:ext>
            </a:extLst>
          </p:cNvPr>
          <p:cNvGrpSpPr/>
          <p:nvPr/>
        </p:nvGrpSpPr>
        <p:grpSpPr>
          <a:xfrm>
            <a:off x="1463495" y="2098217"/>
            <a:ext cx="8117694" cy="544639"/>
            <a:chOff x="344488" y="1281391"/>
            <a:chExt cx="8535276" cy="252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C70EA-65DB-3112-EF46-E936548A0D97}"/>
                </a:ext>
              </a:extLst>
            </p:cNvPr>
            <p:cNvSpPr txBox="1"/>
            <p:nvPr/>
          </p:nvSpPr>
          <p:spPr>
            <a:xfrm>
              <a:off x="568345" y="1291556"/>
              <a:ext cx="8311419" cy="22784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32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평가지표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9A7C60F-B27D-C025-8724-E0838D324330}"/>
                </a:ext>
              </a:extLst>
            </p:cNvPr>
            <p:cNvSpPr/>
            <p:nvPr/>
          </p:nvSpPr>
          <p:spPr>
            <a:xfrm>
              <a:off x="344488" y="1281391"/>
              <a:ext cx="36000" cy="252000"/>
            </a:xfrm>
            <a:prstGeom prst="rect">
              <a:avLst/>
            </a:prstGeom>
            <a:solidFill>
              <a:srgbClr val="05579A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 spc="-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47262D5-D267-0D23-3377-A91EB38B9222}"/>
              </a:ext>
            </a:extLst>
          </p:cNvPr>
          <p:cNvSpPr txBox="1"/>
          <p:nvPr/>
        </p:nvSpPr>
        <p:spPr>
          <a:xfrm>
            <a:off x="1438095" y="945747"/>
            <a:ext cx="5943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02 </a:t>
            </a:r>
            <a:r>
              <a:rPr lang="ko-KR" altLang="en-US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분석 과정</a:t>
            </a:r>
            <a:endParaRPr lang="en-US" altLang="ko-KR" sz="4800" b="1" kern="0" spc="-2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EC62C04-EA81-60C0-17C7-5EAAF100A822}"/>
              </a:ext>
            </a:extLst>
          </p:cNvPr>
          <p:cNvSpPr txBox="1"/>
          <p:nvPr/>
        </p:nvSpPr>
        <p:spPr>
          <a:xfrm>
            <a:off x="8077200" y="9410700"/>
            <a:ext cx="9753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아파트 실거래가 예측 분석</a:t>
            </a:r>
            <a:endParaRPr lang="en-US" altLang="ko-KR" sz="2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5D41F7-4F93-A762-9555-0EA29567F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189" y="3166341"/>
            <a:ext cx="5013505" cy="195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67DD6844-ECBA-DC60-4A93-64363E898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189" y="5524500"/>
            <a:ext cx="4796193" cy="343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9EA85FF-9066-DBEB-6512-48E0E89CC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889271"/>
            <a:ext cx="8369069" cy="59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C08F6C-3DC4-BBA5-EFEC-CA47BA8851E0}"/>
              </a:ext>
            </a:extLst>
          </p:cNvPr>
          <p:cNvSpPr txBox="1"/>
          <p:nvPr/>
        </p:nvSpPr>
        <p:spPr>
          <a:xfrm>
            <a:off x="9154761" y="2844658"/>
            <a:ext cx="9347200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2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3000" b="1" i="0" u="none" strike="noStrike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Mean Absolute Error (MAE)</a:t>
            </a:r>
            <a:endParaRPr lang="ko-KR" altLang="en-US" sz="3000" b="1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3000" b="0" i="0" u="none" strike="noStrike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모델의 예측 값과 실제 값의 차이의 절대값의 평균</a:t>
            </a:r>
            <a:br>
              <a:rPr lang="ko-KR" altLang="en-US" sz="3000" dirty="0"/>
            </a:br>
            <a:endParaRPr lang="en-US" altLang="ko-KR" sz="3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sz="3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 변수와 같은 단위 사용하여 해석 용이</a:t>
            </a:r>
            <a:endParaRPr lang="en-US" altLang="ko-KR" sz="3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이상치 영향 최소화</a:t>
            </a:r>
            <a:endParaRPr kumimoji="0" lang="en-US" altLang="ko-K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endParaRPr lang="en-US" altLang="ko-KR" sz="3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endParaRPr kumimoji="0" lang="en-US" altLang="ko-K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C9B6AB7-79C8-0707-D652-1BB7F92F4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94729"/>
            <a:ext cx="6495689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39F775AF-BDC5-2BBF-D427-D3BFCC599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698" y="2889271"/>
            <a:ext cx="59721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F4A185-2B9C-7DAA-1524-384D0B633863}"/>
              </a:ext>
            </a:extLst>
          </p:cNvPr>
          <p:cNvSpPr txBox="1"/>
          <p:nvPr/>
        </p:nvSpPr>
        <p:spPr>
          <a:xfrm>
            <a:off x="5952265" y="3133315"/>
            <a:ext cx="97536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3200" b="1" i="0" u="none" strike="noStrike" dirty="0">
                <a:solidFill>
                  <a:srgbClr val="FFFFFF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평가지표 선택이유</a:t>
            </a:r>
            <a:endParaRPr lang="ko-KR" altLang="en-US" sz="3200" b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58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9140" y="0"/>
            <a:ext cx="1027804" cy="10285714"/>
            <a:chOff x="-409140" y="0"/>
            <a:chExt cx="1027804" cy="10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41239AA-AD70-706B-9F78-0F812B7674E4}"/>
              </a:ext>
            </a:extLst>
          </p:cNvPr>
          <p:cNvGrpSpPr/>
          <p:nvPr/>
        </p:nvGrpSpPr>
        <p:grpSpPr>
          <a:xfrm>
            <a:off x="1463495" y="2019300"/>
            <a:ext cx="8066894" cy="623558"/>
            <a:chOff x="344488" y="1244876"/>
            <a:chExt cx="8481863" cy="2885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C70EA-65DB-3112-EF46-E936548A0D97}"/>
                </a:ext>
              </a:extLst>
            </p:cNvPr>
            <p:cNvSpPr txBox="1"/>
            <p:nvPr/>
          </p:nvSpPr>
          <p:spPr>
            <a:xfrm>
              <a:off x="514932" y="1244876"/>
              <a:ext cx="8311419" cy="28481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40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 </a:t>
              </a:r>
              <a:r>
                <a:rPr lang="en-US" altLang="ko-KR" sz="32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Cross</a:t>
              </a:r>
              <a:r>
                <a:rPr lang="ko-KR" altLang="en-US" sz="32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 </a:t>
              </a:r>
              <a:r>
                <a:rPr lang="en-US" altLang="ko-KR" sz="32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validation</a:t>
              </a:r>
              <a:endParaRPr lang="ko-KR" altLang="en-US" sz="4000" spc="-30" dirty="0">
                <a:ln>
                  <a:solidFill>
                    <a:srgbClr val="29C7C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9A7C60F-B27D-C025-8724-E0838D324330}"/>
                </a:ext>
              </a:extLst>
            </p:cNvPr>
            <p:cNvSpPr/>
            <p:nvPr/>
          </p:nvSpPr>
          <p:spPr>
            <a:xfrm>
              <a:off x="344488" y="1281391"/>
              <a:ext cx="36000" cy="252000"/>
            </a:xfrm>
            <a:prstGeom prst="rect">
              <a:avLst/>
            </a:prstGeom>
            <a:solidFill>
              <a:srgbClr val="05579A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 spc="-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47262D5-D267-0D23-3377-A91EB38B9222}"/>
              </a:ext>
            </a:extLst>
          </p:cNvPr>
          <p:cNvSpPr txBox="1"/>
          <p:nvPr/>
        </p:nvSpPr>
        <p:spPr>
          <a:xfrm>
            <a:off x="1438095" y="945747"/>
            <a:ext cx="5943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02 </a:t>
            </a:r>
            <a:r>
              <a:rPr lang="ko-KR" altLang="en-US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분석 과정</a:t>
            </a:r>
            <a:endParaRPr lang="en-US" altLang="ko-KR" sz="4800" b="1" kern="0" spc="-2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EC62C04-EA81-60C0-17C7-5EAAF100A822}"/>
              </a:ext>
            </a:extLst>
          </p:cNvPr>
          <p:cNvSpPr txBox="1"/>
          <p:nvPr/>
        </p:nvSpPr>
        <p:spPr>
          <a:xfrm>
            <a:off x="8077200" y="9410700"/>
            <a:ext cx="9753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아파트 실거래가 예측 분석</a:t>
            </a:r>
            <a:endParaRPr lang="en-US" altLang="ko-KR" sz="2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C9B6AB7-79C8-0707-D652-1BB7F92F4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17731"/>
            <a:ext cx="6495689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F4A185-2B9C-7DAA-1524-384D0B633863}"/>
              </a:ext>
            </a:extLst>
          </p:cNvPr>
          <p:cNvSpPr txBox="1"/>
          <p:nvPr/>
        </p:nvSpPr>
        <p:spPr>
          <a:xfrm>
            <a:off x="5952265" y="3133315"/>
            <a:ext cx="97536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3200" b="1" i="0" u="none" strike="noStrike" dirty="0">
                <a:solidFill>
                  <a:srgbClr val="FFFFFF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평가지표 선택이유</a:t>
            </a:r>
            <a:endParaRPr lang="ko-KR" altLang="en-US" sz="3200" b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0B68D0A-D3BC-C1C6-DF21-B45F87AB9FFE}"/>
              </a:ext>
            </a:extLst>
          </p:cNvPr>
          <p:cNvGrpSpPr/>
          <p:nvPr/>
        </p:nvGrpSpPr>
        <p:grpSpPr>
          <a:xfrm>
            <a:off x="9763906" y="2058759"/>
            <a:ext cx="8066894" cy="623558"/>
            <a:chOff x="344488" y="1244876"/>
            <a:chExt cx="8481863" cy="2885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3BCA77-149B-6DD7-4521-B4A105C2D3FB}"/>
                </a:ext>
              </a:extLst>
            </p:cNvPr>
            <p:cNvSpPr txBox="1"/>
            <p:nvPr/>
          </p:nvSpPr>
          <p:spPr>
            <a:xfrm>
              <a:off x="514932" y="1244876"/>
              <a:ext cx="8311419" cy="28481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40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 </a:t>
              </a:r>
              <a:r>
                <a:rPr lang="en-US" altLang="ko-KR" sz="3200" spc="-30" dirty="0" err="1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GridSearchCV</a:t>
              </a:r>
              <a:endParaRPr lang="ko-KR" altLang="en-US" sz="4000" spc="-30" dirty="0">
                <a:ln>
                  <a:solidFill>
                    <a:srgbClr val="29C7C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E8B634-4A8B-60A5-E199-7BDE1C359E84}"/>
                </a:ext>
              </a:extLst>
            </p:cNvPr>
            <p:cNvSpPr/>
            <p:nvPr/>
          </p:nvSpPr>
          <p:spPr>
            <a:xfrm>
              <a:off x="344488" y="1281391"/>
              <a:ext cx="36000" cy="252000"/>
            </a:xfrm>
            <a:prstGeom prst="rect">
              <a:avLst/>
            </a:prstGeom>
            <a:solidFill>
              <a:srgbClr val="05579A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 spc="-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A452EA9-B2C0-05AC-3C14-F4B101FF8240}"/>
              </a:ext>
            </a:extLst>
          </p:cNvPr>
          <p:cNvSpPr txBox="1"/>
          <p:nvPr/>
        </p:nvSpPr>
        <p:spPr>
          <a:xfrm>
            <a:off x="787610" y="3255108"/>
            <a:ext cx="8356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Scikit-Learn </a:t>
            </a:r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라이브러리에 있는 함수인 </a:t>
            </a:r>
            <a:r>
              <a:rPr lang="en-US" altLang="ko-KR" sz="2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train_test_split</a:t>
            </a:r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으로 분리</a:t>
            </a:r>
          </a:p>
        </p:txBody>
      </p:sp>
      <p:pic>
        <p:nvPicPr>
          <p:cNvPr id="4119" name="Picture 23">
            <a:extLst>
              <a:ext uri="{FF2B5EF4-FFF2-40B4-BE49-F238E27FC236}">
                <a16:creationId xmlns:a16="http://schemas.microsoft.com/office/drawing/2014/main" id="{8727D026-A660-1DC5-02AA-849A0AF50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81" y="4362434"/>
            <a:ext cx="4489020" cy="114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D423A347-F452-E5AD-3C69-7A6BD1974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61" y="5777335"/>
            <a:ext cx="4010688" cy="114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35EC2DA-BA79-F3B6-E749-3C02CEF36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69" y="7192236"/>
            <a:ext cx="3401088" cy="114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BFB89647-4A82-600B-A8D0-33E3E6DE4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92" y="4337029"/>
            <a:ext cx="1027804" cy="114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A2EBFE6D-06FF-A0ED-9AB9-A2FE8F7C4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48" y="5751930"/>
            <a:ext cx="1428747" cy="114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748862-25AB-79A5-C6EF-DDB8E09B6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652" y="7166831"/>
            <a:ext cx="2018532" cy="114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7E774A-813D-F83D-D1ED-85E9D7B34F51}"/>
              </a:ext>
            </a:extLst>
          </p:cNvPr>
          <p:cNvSpPr txBox="1"/>
          <p:nvPr/>
        </p:nvSpPr>
        <p:spPr>
          <a:xfrm>
            <a:off x="2610794" y="3872758"/>
            <a:ext cx="1071127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</a:t>
            </a:r>
          </a:p>
          <a:p>
            <a:endParaRPr lang="en-US" altLang="ko-KR" sz="35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90%</a:t>
            </a:r>
          </a:p>
          <a:p>
            <a:endParaRPr lang="en-US" altLang="ko-KR" sz="65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80%</a:t>
            </a:r>
          </a:p>
          <a:p>
            <a:endParaRPr lang="en-US" altLang="ko-KR" sz="65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70%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81ED7B-7628-3CE3-7378-FB418B30BB70}"/>
              </a:ext>
            </a:extLst>
          </p:cNvPr>
          <p:cNvSpPr txBox="1"/>
          <p:nvPr/>
        </p:nvSpPr>
        <p:spPr>
          <a:xfrm>
            <a:off x="5529400" y="3842458"/>
            <a:ext cx="893450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TEST</a:t>
            </a:r>
          </a:p>
          <a:p>
            <a:endParaRPr lang="en-US" altLang="ko-KR" sz="35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10%</a:t>
            </a:r>
          </a:p>
          <a:p>
            <a:endParaRPr lang="en-US" altLang="ko-KR" sz="65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20%</a:t>
            </a:r>
          </a:p>
          <a:p>
            <a:endParaRPr lang="en-US" altLang="ko-KR" sz="65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30%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124" name="Picture 28">
            <a:extLst>
              <a:ext uri="{FF2B5EF4-FFF2-40B4-BE49-F238E27FC236}">
                <a16:creationId xmlns:a16="http://schemas.microsoft.com/office/drawing/2014/main" id="{22A487FC-BE5C-4E0A-A212-6638534C5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641" y="4387688"/>
            <a:ext cx="1666875" cy="397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2" name="TextBox 2051">
            <a:extLst>
              <a:ext uri="{FF2B5EF4-FFF2-40B4-BE49-F238E27FC236}">
                <a16:creationId xmlns:a16="http://schemas.microsoft.com/office/drawing/2014/main" id="{F4984C69-4F1C-0AE8-5199-2FA90FCB0FA7}"/>
              </a:ext>
            </a:extLst>
          </p:cNvPr>
          <p:cNvSpPr txBox="1"/>
          <p:nvPr/>
        </p:nvSpPr>
        <p:spPr>
          <a:xfrm>
            <a:off x="7364909" y="5295720"/>
            <a:ext cx="43473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br>
              <a:rPr lang="en-US" altLang="ko-KR" sz="3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r>
              <a:rPr lang="en-US" altLang="ko-KR" sz="3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</a:t>
            </a:r>
            <a:br>
              <a:rPr lang="en-US" altLang="ko-KR" sz="3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r>
              <a:rPr lang="en-US" altLang="ko-KR" sz="3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</a:t>
            </a:r>
            <a:br>
              <a:rPr lang="en-US" altLang="ko-KR" sz="3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r>
              <a:rPr lang="en-US" altLang="ko-KR" sz="3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endParaRPr lang="ko-KR" altLang="en-US" sz="3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62537A28-5BD5-AB34-2802-418961235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007" y="4257457"/>
            <a:ext cx="4966888" cy="362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C670D79E-4201-81CA-40C3-C7ADFBF56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8348" y="4232235"/>
            <a:ext cx="4136622" cy="362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14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9140" y="0"/>
            <a:ext cx="1027804" cy="10285714"/>
            <a:chOff x="-409140" y="0"/>
            <a:chExt cx="1027804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sp>
        <p:nvSpPr>
          <p:cNvPr id="2" name="Object 2">
            <a:extLst>
              <a:ext uri="{FF2B5EF4-FFF2-40B4-BE49-F238E27FC236}">
                <a16:creationId xmlns:a16="http://schemas.microsoft.com/office/drawing/2014/main" id="{77B590E2-D31A-AD43-AB6F-3A7B4091D36D}"/>
              </a:ext>
            </a:extLst>
          </p:cNvPr>
          <p:cNvSpPr txBox="1"/>
          <p:nvPr/>
        </p:nvSpPr>
        <p:spPr>
          <a:xfrm>
            <a:off x="7429500" y="3771900"/>
            <a:ext cx="34290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03 </a:t>
            </a:r>
            <a:r>
              <a:rPr lang="ko-KR" altLang="en-US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분석 결과</a:t>
            </a:r>
          </a:p>
          <a:p>
            <a:endParaRPr lang="en-US" altLang="ko-KR" sz="4800" b="1" kern="0" spc="-2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</p:txBody>
      </p:sp>
      <p:grpSp>
        <p:nvGrpSpPr>
          <p:cNvPr id="7" name="그룹 1001">
            <a:extLst>
              <a:ext uri="{FF2B5EF4-FFF2-40B4-BE49-F238E27FC236}">
                <a16:creationId xmlns:a16="http://schemas.microsoft.com/office/drawing/2014/main" id="{A60EBCDB-8AD8-C8ED-2170-EADD2C8CDB6F}"/>
              </a:ext>
            </a:extLst>
          </p:cNvPr>
          <p:cNvGrpSpPr/>
          <p:nvPr/>
        </p:nvGrpSpPr>
        <p:grpSpPr>
          <a:xfrm>
            <a:off x="261553" y="2933700"/>
            <a:ext cx="7733134" cy="4419600"/>
            <a:chOff x="725066" y="2505914"/>
            <a:chExt cx="9387001" cy="5273887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A0DFF35A-29C8-D2A0-E3B9-C50DA473D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066" y="2505914"/>
              <a:ext cx="9387001" cy="527388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66D52D3-824B-D137-5146-36EBF15CB486}"/>
              </a:ext>
            </a:extLst>
          </p:cNvPr>
          <p:cNvSpPr txBox="1"/>
          <p:nvPr/>
        </p:nvSpPr>
        <p:spPr>
          <a:xfrm>
            <a:off x="8230128" y="5142857"/>
            <a:ext cx="18277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최종 결과</a:t>
            </a: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개선 방안</a:t>
            </a:r>
          </a:p>
        </p:txBody>
      </p:sp>
    </p:spTree>
    <p:extLst>
      <p:ext uri="{BB962C8B-B14F-4D97-AF65-F5344CB8AC3E}">
        <p14:creationId xmlns:p14="http://schemas.microsoft.com/office/powerpoint/2010/main" val="257590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9140" y="0"/>
            <a:ext cx="1027804" cy="10285714"/>
            <a:chOff x="-409140" y="0"/>
            <a:chExt cx="1027804" cy="10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sp>
        <p:nvSpPr>
          <p:cNvPr id="2" name="Object 2">
            <a:extLst>
              <a:ext uri="{FF2B5EF4-FFF2-40B4-BE49-F238E27FC236}">
                <a16:creationId xmlns:a16="http://schemas.microsoft.com/office/drawing/2014/main" id="{2ADD5A39-63AF-36A6-0EB9-0534F6EB34BB}"/>
              </a:ext>
            </a:extLst>
          </p:cNvPr>
          <p:cNvSpPr txBox="1"/>
          <p:nvPr/>
        </p:nvSpPr>
        <p:spPr>
          <a:xfrm>
            <a:off x="8077200" y="9410700"/>
            <a:ext cx="9753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아파트 실거래가 </a:t>
            </a:r>
            <a:r>
              <a:rPr lang="ko-KR" altLang="en-US" sz="2400" b="1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예측 분석</a:t>
            </a:r>
            <a:endParaRPr lang="en-US" altLang="ko-KR" sz="2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41239AA-AD70-706B-9F78-0F812B7674E4}"/>
              </a:ext>
            </a:extLst>
          </p:cNvPr>
          <p:cNvGrpSpPr/>
          <p:nvPr/>
        </p:nvGrpSpPr>
        <p:grpSpPr>
          <a:xfrm>
            <a:off x="1463495" y="2019300"/>
            <a:ext cx="8066894" cy="623558"/>
            <a:chOff x="344488" y="1244876"/>
            <a:chExt cx="8481863" cy="2885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C70EA-65DB-3112-EF46-E936548A0D97}"/>
                </a:ext>
              </a:extLst>
            </p:cNvPr>
            <p:cNvSpPr txBox="1"/>
            <p:nvPr/>
          </p:nvSpPr>
          <p:spPr>
            <a:xfrm>
              <a:off x="514932" y="1244876"/>
              <a:ext cx="8311419" cy="28481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40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 </a:t>
              </a:r>
              <a:r>
                <a:rPr lang="ko-KR" altLang="en-US" sz="32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최종 결과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9A7C60F-B27D-C025-8724-E0838D324330}"/>
                </a:ext>
              </a:extLst>
            </p:cNvPr>
            <p:cNvSpPr/>
            <p:nvPr/>
          </p:nvSpPr>
          <p:spPr>
            <a:xfrm>
              <a:off x="344488" y="1281391"/>
              <a:ext cx="36000" cy="252000"/>
            </a:xfrm>
            <a:prstGeom prst="rect">
              <a:avLst/>
            </a:prstGeom>
            <a:solidFill>
              <a:srgbClr val="05579A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 spc="-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47262D5-D267-0D23-3377-A91EB38B9222}"/>
              </a:ext>
            </a:extLst>
          </p:cNvPr>
          <p:cNvSpPr txBox="1"/>
          <p:nvPr/>
        </p:nvSpPr>
        <p:spPr>
          <a:xfrm>
            <a:off x="1438095" y="945747"/>
            <a:ext cx="5943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03 </a:t>
            </a:r>
            <a:r>
              <a:rPr lang="ko-KR" altLang="en-US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분석 결과</a:t>
            </a:r>
            <a:endParaRPr lang="en-US" altLang="ko-KR" sz="4800" b="1" kern="0" spc="-2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C4470CB-E0D7-3467-D178-1FD8CC205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729" y="4737400"/>
            <a:ext cx="1827027" cy="179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F1A31077-8492-2728-63F3-BD1EEEB94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050" y="4737400"/>
            <a:ext cx="1791091" cy="179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C3F75F70-104C-854B-4F91-7F6D181DC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725" y="5046738"/>
            <a:ext cx="2641895" cy="175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81E5AB69-6007-C5DA-15E9-992A528F7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464" y="3086099"/>
            <a:ext cx="1827027" cy="179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E89BA47B-69A3-A445-FD54-CAA2D5CAE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849" y="3086099"/>
            <a:ext cx="1791092" cy="179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45F7EDE8-3B8D-AA22-22EE-E134CD940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69" y="4737400"/>
            <a:ext cx="1827027" cy="179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>
            <a:extLst>
              <a:ext uri="{FF2B5EF4-FFF2-40B4-BE49-F238E27FC236}">
                <a16:creationId xmlns:a16="http://schemas.microsoft.com/office/drawing/2014/main" id="{E69436BD-05E6-0685-574B-CFD872E2E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918" y="4986759"/>
            <a:ext cx="2641895" cy="175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F604079-5E12-8975-7682-8D310AF96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3463" y="3040158"/>
            <a:ext cx="1827027" cy="179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>
            <a:extLst>
              <a:ext uri="{FF2B5EF4-FFF2-40B4-BE49-F238E27FC236}">
                <a16:creationId xmlns:a16="http://schemas.microsoft.com/office/drawing/2014/main" id="{172F287A-4130-1910-1FF5-5C67C1E02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848" y="3040158"/>
            <a:ext cx="1791092" cy="179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>
            <a:extLst>
              <a:ext uri="{FF2B5EF4-FFF2-40B4-BE49-F238E27FC236}">
                <a16:creationId xmlns:a16="http://schemas.microsoft.com/office/drawing/2014/main" id="{EABB8CD5-1F73-7683-077E-3BADF3A5F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307" y="5007810"/>
            <a:ext cx="1805449" cy="179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683B49-0E3F-8187-08FD-CF9C818D604A}"/>
              </a:ext>
            </a:extLst>
          </p:cNvPr>
          <p:cNvSpPr txBox="1"/>
          <p:nvPr/>
        </p:nvSpPr>
        <p:spPr>
          <a:xfrm>
            <a:off x="1453335" y="724684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MAE</a:t>
            </a: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31131</a:t>
            </a:r>
            <a:endParaRPr lang="ko-KR" altLang="en-US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73783-1F5F-B54F-7EAA-941CD5F88F52}"/>
              </a:ext>
            </a:extLst>
          </p:cNvPr>
          <p:cNvSpPr txBox="1"/>
          <p:nvPr/>
        </p:nvSpPr>
        <p:spPr>
          <a:xfrm>
            <a:off x="5231458" y="724684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MAE : 18674</a:t>
            </a:r>
            <a:endParaRPr lang="ko-KR" altLang="en-US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8F517-0097-A587-D8BE-FAA9E5F69C6E}"/>
              </a:ext>
            </a:extLst>
          </p:cNvPr>
          <p:cNvSpPr txBox="1"/>
          <p:nvPr/>
        </p:nvSpPr>
        <p:spPr>
          <a:xfrm>
            <a:off x="10015745" y="724684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MAE : 20115</a:t>
            </a:r>
            <a:endParaRPr lang="ko-KR" altLang="en-US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1AB4C9-9879-60C5-92C2-4029811E500B}"/>
              </a:ext>
            </a:extLst>
          </p:cNvPr>
          <p:cNvSpPr txBox="1"/>
          <p:nvPr/>
        </p:nvSpPr>
        <p:spPr>
          <a:xfrm>
            <a:off x="14484548" y="724684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MAE : 13437</a:t>
            </a:r>
            <a:endParaRPr lang="ko-KR" altLang="en-US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704B818-93D0-7B8E-420D-EF990D2F8387}"/>
              </a:ext>
            </a:extLst>
          </p:cNvPr>
          <p:cNvCxnSpPr>
            <a:cxnSpLocks/>
          </p:cNvCxnSpPr>
          <p:nvPr/>
        </p:nvCxnSpPr>
        <p:spPr>
          <a:xfrm>
            <a:off x="3359333" y="5676900"/>
            <a:ext cx="945396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A543FD1-261A-51E4-9D48-A690DF277094}"/>
              </a:ext>
            </a:extLst>
          </p:cNvPr>
          <p:cNvCxnSpPr>
            <a:cxnSpLocks/>
          </p:cNvCxnSpPr>
          <p:nvPr/>
        </p:nvCxnSpPr>
        <p:spPr>
          <a:xfrm>
            <a:off x="8198604" y="5676900"/>
            <a:ext cx="945396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AEF8E07-2FFC-F24A-CBFF-2C40279FBD3A}"/>
              </a:ext>
            </a:extLst>
          </p:cNvPr>
          <p:cNvCxnSpPr>
            <a:cxnSpLocks/>
          </p:cNvCxnSpPr>
          <p:nvPr/>
        </p:nvCxnSpPr>
        <p:spPr>
          <a:xfrm>
            <a:off x="13101779" y="5682916"/>
            <a:ext cx="945396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935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9140" y="0"/>
            <a:ext cx="1027804" cy="10285714"/>
            <a:chOff x="-409140" y="0"/>
            <a:chExt cx="1027804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sp>
        <p:nvSpPr>
          <p:cNvPr id="7" name="Object 2">
            <a:extLst>
              <a:ext uri="{FF2B5EF4-FFF2-40B4-BE49-F238E27FC236}">
                <a16:creationId xmlns:a16="http://schemas.microsoft.com/office/drawing/2014/main" id="{93AF29FD-01B8-70E1-995C-C84E911700DB}"/>
              </a:ext>
            </a:extLst>
          </p:cNvPr>
          <p:cNvSpPr txBox="1"/>
          <p:nvPr/>
        </p:nvSpPr>
        <p:spPr>
          <a:xfrm>
            <a:off x="8077200" y="9410700"/>
            <a:ext cx="9753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아파트 실거래가 </a:t>
            </a:r>
            <a:r>
              <a:rPr lang="ko-KR" altLang="en-US" sz="2400" b="1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예측 분석</a:t>
            </a:r>
            <a:endParaRPr lang="en-US" altLang="ko-KR" sz="2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237EE4D5-3226-D53A-F1AC-DA4149C35A3D}"/>
              </a:ext>
            </a:extLst>
          </p:cNvPr>
          <p:cNvSpPr txBox="1"/>
          <p:nvPr/>
        </p:nvSpPr>
        <p:spPr>
          <a:xfrm>
            <a:off x="1438095" y="945747"/>
            <a:ext cx="5943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03 </a:t>
            </a:r>
            <a:r>
              <a:rPr lang="ko-KR" altLang="en-US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분석 결과</a:t>
            </a:r>
            <a:endParaRPr lang="en-US" altLang="ko-KR" sz="4800" b="1" kern="0" spc="-2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B959EC4-36D7-40D2-9018-D02580585D79}"/>
              </a:ext>
            </a:extLst>
          </p:cNvPr>
          <p:cNvGrpSpPr/>
          <p:nvPr/>
        </p:nvGrpSpPr>
        <p:grpSpPr>
          <a:xfrm>
            <a:off x="1463495" y="2019300"/>
            <a:ext cx="8066894" cy="623558"/>
            <a:chOff x="344488" y="1244876"/>
            <a:chExt cx="8481863" cy="28851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BD51F4-29CD-EC86-243A-72DB67D0D290}"/>
                </a:ext>
              </a:extLst>
            </p:cNvPr>
            <p:cNvSpPr txBox="1"/>
            <p:nvPr/>
          </p:nvSpPr>
          <p:spPr>
            <a:xfrm>
              <a:off x="514932" y="1244876"/>
              <a:ext cx="8311419" cy="28481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40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 </a:t>
              </a:r>
              <a:r>
                <a:rPr lang="ko-KR" altLang="en-US" sz="32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개선 방안</a:t>
              </a:r>
              <a:endParaRPr lang="ko-KR" altLang="en-US" sz="4000" spc="-30" dirty="0">
                <a:ln>
                  <a:solidFill>
                    <a:srgbClr val="29C7C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7B5894-897F-DA6A-521B-FA3138C8E0AD}"/>
                </a:ext>
              </a:extLst>
            </p:cNvPr>
            <p:cNvSpPr/>
            <p:nvPr/>
          </p:nvSpPr>
          <p:spPr>
            <a:xfrm>
              <a:off x="344488" y="1281391"/>
              <a:ext cx="36000" cy="252000"/>
            </a:xfrm>
            <a:prstGeom prst="rect">
              <a:avLst/>
            </a:prstGeom>
            <a:solidFill>
              <a:srgbClr val="05579A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 spc="-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684538A-2866-8E80-2C32-0B25E8DBB88F}"/>
              </a:ext>
            </a:extLst>
          </p:cNvPr>
          <p:cNvSpPr/>
          <p:nvPr/>
        </p:nvSpPr>
        <p:spPr>
          <a:xfrm>
            <a:off x="1061903" y="2947379"/>
            <a:ext cx="4594860" cy="90515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  <a:effectLst>
            <a:outerShdw blurRad="127000" dist="63500" dir="10800000" algn="ctr" rotWithShape="0">
              <a:srgbClr val="FFD14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 </a:t>
            </a:r>
            <a:r>
              <a:rPr lang="ko-KR" altLang="en-US" sz="3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관점</a:t>
            </a:r>
          </a:p>
        </p:txBody>
      </p:sp>
      <p:sp>
        <p:nvSpPr>
          <p:cNvPr id="995" name="사각형: 둥근 모서리 994">
            <a:extLst>
              <a:ext uri="{FF2B5EF4-FFF2-40B4-BE49-F238E27FC236}">
                <a16:creationId xmlns:a16="http://schemas.microsoft.com/office/drawing/2014/main" id="{5F0F6375-27B1-3C41-FB8A-46DC813FA5AE}"/>
              </a:ext>
            </a:extLst>
          </p:cNvPr>
          <p:cNvSpPr/>
          <p:nvPr/>
        </p:nvSpPr>
        <p:spPr>
          <a:xfrm>
            <a:off x="12713970" y="2933822"/>
            <a:ext cx="4594860" cy="90515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  <a:effectLst>
            <a:outerShdw blurRad="127000" dist="63500" dir="10800000" algn="ctr" rotWithShape="0">
              <a:srgbClr val="FFD14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BUSINESS </a:t>
            </a:r>
            <a:r>
              <a:rPr lang="ko-KR" altLang="en-US" sz="3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관점</a:t>
            </a:r>
          </a:p>
        </p:txBody>
      </p:sp>
      <p:sp>
        <p:nvSpPr>
          <p:cNvPr id="998" name="사각형: 둥근 모서리 997">
            <a:extLst>
              <a:ext uri="{FF2B5EF4-FFF2-40B4-BE49-F238E27FC236}">
                <a16:creationId xmlns:a16="http://schemas.microsoft.com/office/drawing/2014/main" id="{40BC26EF-C299-563C-6901-3EA4BD21C9F7}"/>
              </a:ext>
            </a:extLst>
          </p:cNvPr>
          <p:cNvSpPr/>
          <p:nvPr/>
        </p:nvSpPr>
        <p:spPr>
          <a:xfrm>
            <a:off x="872220" y="6315193"/>
            <a:ext cx="4974226" cy="32535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경제 지수</a:t>
            </a:r>
            <a:r>
              <a:rPr lang="en-US" altLang="ko-KR" sz="28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환경 지수</a:t>
            </a:r>
            <a:r>
              <a:rPr lang="en-US" altLang="ko-KR" sz="28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(1km </a:t>
            </a:r>
            <a:r>
              <a:rPr lang="ko-KR" altLang="en-US" sz="28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 학교 개수</a:t>
            </a:r>
            <a:r>
              <a:rPr lang="en-US" altLang="ko-KR" sz="28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</a:t>
            </a: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아파트 매매지수 등</a:t>
            </a:r>
            <a:endParaRPr lang="en-US" altLang="ko-KR" sz="28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 데이터 셋에 변수 추가</a:t>
            </a:r>
            <a:endParaRPr lang="en-US" altLang="ko-KR" sz="28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00" name="사각형: 둥근 모서리 999">
            <a:extLst>
              <a:ext uri="{FF2B5EF4-FFF2-40B4-BE49-F238E27FC236}">
                <a16:creationId xmlns:a16="http://schemas.microsoft.com/office/drawing/2014/main" id="{5F752083-376E-BD5F-5D80-4F9022D11CFA}"/>
              </a:ext>
            </a:extLst>
          </p:cNvPr>
          <p:cNvSpPr/>
          <p:nvPr/>
        </p:nvSpPr>
        <p:spPr>
          <a:xfrm>
            <a:off x="6884670" y="6301637"/>
            <a:ext cx="4594860" cy="3244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비시장가치인 외부 환경을 함께 고려할 수 있는 </a:t>
            </a:r>
            <a:endParaRPr lang="en-US" altLang="ko-KR" sz="28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헤도닉</a:t>
            </a:r>
            <a:r>
              <a:rPr lang="ko-KR" altLang="en-US" sz="28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가격 모형 고려</a:t>
            </a:r>
            <a:endParaRPr lang="en-US" altLang="ko-KR" sz="28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ko-KR" altLang="en-US" sz="32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06" name="사각형: 둥근 모서리 1005">
            <a:extLst>
              <a:ext uri="{FF2B5EF4-FFF2-40B4-BE49-F238E27FC236}">
                <a16:creationId xmlns:a16="http://schemas.microsoft.com/office/drawing/2014/main" id="{5BDBB9B1-C648-AB8D-7DE7-BF39DA1AF39A}"/>
              </a:ext>
            </a:extLst>
          </p:cNvPr>
          <p:cNvSpPr/>
          <p:nvPr/>
        </p:nvSpPr>
        <p:spPr>
          <a:xfrm>
            <a:off x="12535171" y="6301637"/>
            <a:ext cx="4974226" cy="3109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예상되는 </a:t>
            </a:r>
            <a:r>
              <a:rPr lang="ko-KR" altLang="en-US" sz="2800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실거래가에</a:t>
            </a:r>
            <a:r>
              <a:rPr lang="ko-KR" altLang="en-US" sz="28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대한</a:t>
            </a:r>
            <a:endParaRPr lang="en-US" altLang="ko-KR" sz="28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 오차를 고려해</a:t>
            </a:r>
            <a:endParaRPr lang="en-US" altLang="ko-KR" sz="28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 범위를 포함한</a:t>
            </a:r>
            <a:endParaRPr lang="en-US" altLang="ko-KR" sz="28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제공 </a:t>
            </a:r>
            <a:endParaRPr lang="en-US" altLang="ko-KR" sz="28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008" name="직선 화살표 연결선 1007">
            <a:extLst>
              <a:ext uri="{FF2B5EF4-FFF2-40B4-BE49-F238E27FC236}">
                <a16:creationId xmlns:a16="http://schemas.microsoft.com/office/drawing/2014/main" id="{C7ACDDE0-74B2-7177-565A-B74CEF520E71}"/>
              </a:ext>
            </a:extLst>
          </p:cNvPr>
          <p:cNvCxnSpPr>
            <a:cxnSpLocks/>
          </p:cNvCxnSpPr>
          <p:nvPr/>
        </p:nvCxnSpPr>
        <p:spPr>
          <a:xfrm>
            <a:off x="3359333" y="3866094"/>
            <a:ext cx="9796" cy="244909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직선 화살표 연결선 1009">
            <a:extLst>
              <a:ext uri="{FF2B5EF4-FFF2-40B4-BE49-F238E27FC236}">
                <a16:creationId xmlns:a16="http://schemas.microsoft.com/office/drawing/2014/main" id="{4538DD59-6B18-184E-A05F-77A55A220513}"/>
              </a:ext>
            </a:extLst>
          </p:cNvPr>
          <p:cNvCxnSpPr>
            <a:cxnSpLocks/>
            <a:stCxn id="995" idx="2"/>
          </p:cNvCxnSpPr>
          <p:nvPr/>
        </p:nvCxnSpPr>
        <p:spPr>
          <a:xfrm>
            <a:off x="15011400" y="3838981"/>
            <a:ext cx="0" cy="242392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5" name="사각형: 둥근 모서리 1014">
            <a:extLst>
              <a:ext uri="{FF2B5EF4-FFF2-40B4-BE49-F238E27FC236}">
                <a16:creationId xmlns:a16="http://schemas.microsoft.com/office/drawing/2014/main" id="{E04FF26B-E660-18FE-D8B3-747AD9E11701}"/>
              </a:ext>
            </a:extLst>
          </p:cNvPr>
          <p:cNvSpPr/>
          <p:nvPr/>
        </p:nvSpPr>
        <p:spPr>
          <a:xfrm>
            <a:off x="1061903" y="4326059"/>
            <a:ext cx="4594860" cy="830997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다양한 외부 변수 추가</a:t>
            </a:r>
          </a:p>
        </p:txBody>
      </p:sp>
      <p:sp>
        <p:nvSpPr>
          <p:cNvPr id="1019" name="사각형: 둥근 모서리 1018">
            <a:extLst>
              <a:ext uri="{FF2B5EF4-FFF2-40B4-BE49-F238E27FC236}">
                <a16:creationId xmlns:a16="http://schemas.microsoft.com/office/drawing/2014/main" id="{37170F8C-B978-E31F-91D1-17A4C7BDB5D4}"/>
              </a:ext>
            </a:extLst>
          </p:cNvPr>
          <p:cNvSpPr/>
          <p:nvPr/>
        </p:nvSpPr>
        <p:spPr>
          <a:xfrm>
            <a:off x="12724854" y="4296634"/>
            <a:ext cx="4594860" cy="830997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실거래가 예측 범위 제공</a:t>
            </a:r>
          </a:p>
        </p:txBody>
      </p:sp>
      <p:sp>
        <p:nvSpPr>
          <p:cNvPr id="1022" name="사각형: 둥근 모서리 1021">
            <a:extLst>
              <a:ext uri="{FF2B5EF4-FFF2-40B4-BE49-F238E27FC236}">
                <a16:creationId xmlns:a16="http://schemas.microsoft.com/office/drawing/2014/main" id="{0B78A7EF-82A0-42E1-6C84-CE5EB50E0F2C}"/>
              </a:ext>
            </a:extLst>
          </p:cNvPr>
          <p:cNvSpPr/>
          <p:nvPr/>
        </p:nvSpPr>
        <p:spPr>
          <a:xfrm>
            <a:off x="6915150" y="2947379"/>
            <a:ext cx="4594860" cy="90515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  <a:effectLst>
            <a:outerShdw blurRad="127000" dist="63500" dir="10800000" algn="ctr" rotWithShape="0">
              <a:srgbClr val="FFD14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MODELING </a:t>
            </a:r>
            <a:r>
              <a:rPr lang="ko-KR" altLang="en-US" sz="3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관점</a:t>
            </a:r>
          </a:p>
        </p:txBody>
      </p:sp>
      <p:cxnSp>
        <p:nvCxnSpPr>
          <p:cNvPr id="1023" name="직선 화살표 연결선 1022">
            <a:extLst>
              <a:ext uri="{FF2B5EF4-FFF2-40B4-BE49-F238E27FC236}">
                <a16:creationId xmlns:a16="http://schemas.microsoft.com/office/drawing/2014/main" id="{885FF9E2-DE98-F327-6A22-3DFC39298F4A}"/>
              </a:ext>
            </a:extLst>
          </p:cNvPr>
          <p:cNvCxnSpPr>
            <a:cxnSpLocks/>
            <a:stCxn id="1022" idx="2"/>
          </p:cNvCxnSpPr>
          <p:nvPr/>
        </p:nvCxnSpPr>
        <p:spPr>
          <a:xfrm>
            <a:off x="9212580" y="3852538"/>
            <a:ext cx="11428" cy="241037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사각형: 둥근 모서리 1025">
            <a:extLst>
              <a:ext uri="{FF2B5EF4-FFF2-40B4-BE49-F238E27FC236}">
                <a16:creationId xmlns:a16="http://schemas.microsoft.com/office/drawing/2014/main" id="{02C30696-7D77-10C7-2B1A-035DE9851D0E}"/>
              </a:ext>
            </a:extLst>
          </p:cNvPr>
          <p:cNvSpPr/>
          <p:nvPr/>
        </p:nvSpPr>
        <p:spPr>
          <a:xfrm>
            <a:off x="6995161" y="4312503"/>
            <a:ext cx="4594860" cy="830997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디양한</a:t>
            </a:r>
            <a:r>
              <a:rPr lang="ko-KR" altLang="en-US" sz="3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모델 사용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9140" y="0"/>
            <a:ext cx="1027804" cy="10285714"/>
            <a:chOff x="-409140" y="0"/>
            <a:chExt cx="1027804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sp>
        <p:nvSpPr>
          <p:cNvPr id="2" name="Object 2">
            <a:extLst>
              <a:ext uri="{FF2B5EF4-FFF2-40B4-BE49-F238E27FC236}">
                <a16:creationId xmlns:a16="http://schemas.microsoft.com/office/drawing/2014/main" id="{77B590E2-D31A-AD43-AB6F-3A7B4091D36D}"/>
              </a:ext>
            </a:extLst>
          </p:cNvPr>
          <p:cNvSpPr txBox="1"/>
          <p:nvPr/>
        </p:nvSpPr>
        <p:spPr>
          <a:xfrm>
            <a:off x="7429500" y="3771900"/>
            <a:ext cx="34290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04 </a:t>
            </a:r>
            <a:r>
              <a:rPr lang="ko-KR" altLang="en-US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부록</a:t>
            </a:r>
          </a:p>
          <a:p>
            <a:endParaRPr lang="en-US" altLang="ko-KR" sz="4800" b="1" kern="0" spc="-2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</p:txBody>
      </p:sp>
      <p:grpSp>
        <p:nvGrpSpPr>
          <p:cNvPr id="7" name="그룹 1001">
            <a:extLst>
              <a:ext uri="{FF2B5EF4-FFF2-40B4-BE49-F238E27FC236}">
                <a16:creationId xmlns:a16="http://schemas.microsoft.com/office/drawing/2014/main" id="{A60EBCDB-8AD8-C8ED-2170-EADD2C8CDB6F}"/>
              </a:ext>
            </a:extLst>
          </p:cNvPr>
          <p:cNvGrpSpPr/>
          <p:nvPr/>
        </p:nvGrpSpPr>
        <p:grpSpPr>
          <a:xfrm>
            <a:off x="261553" y="2933700"/>
            <a:ext cx="7733134" cy="4419600"/>
            <a:chOff x="725066" y="2505914"/>
            <a:chExt cx="9387001" cy="5273887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A0DFF35A-29C8-D2A0-E3B9-C50DA473D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066" y="2505914"/>
              <a:ext cx="9387001" cy="527388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66D52D3-824B-D137-5146-36EBF15CB486}"/>
              </a:ext>
            </a:extLst>
          </p:cNvPr>
          <p:cNvSpPr txBox="1"/>
          <p:nvPr/>
        </p:nvSpPr>
        <p:spPr>
          <a:xfrm>
            <a:off x="7794185" y="4962434"/>
            <a:ext cx="29738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시도</a:t>
            </a: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출처 및 분석 도구</a:t>
            </a:r>
          </a:p>
        </p:txBody>
      </p:sp>
    </p:spTree>
    <p:extLst>
      <p:ext uri="{BB962C8B-B14F-4D97-AF65-F5344CB8AC3E}">
        <p14:creationId xmlns:p14="http://schemas.microsoft.com/office/powerpoint/2010/main" val="3023739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20683" y="190500"/>
            <a:ext cx="1027804" cy="10285714"/>
            <a:chOff x="-409140" y="0"/>
            <a:chExt cx="1027804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sp>
        <p:nvSpPr>
          <p:cNvPr id="3" name="Object 2">
            <a:extLst>
              <a:ext uri="{FF2B5EF4-FFF2-40B4-BE49-F238E27FC236}">
                <a16:creationId xmlns:a16="http://schemas.microsoft.com/office/drawing/2014/main" id="{39AA7CC0-5FE7-BF85-77A6-34225191815C}"/>
              </a:ext>
            </a:extLst>
          </p:cNvPr>
          <p:cNvSpPr txBox="1"/>
          <p:nvPr/>
        </p:nvSpPr>
        <p:spPr>
          <a:xfrm>
            <a:off x="1438095" y="945747"/>
            <a:ext cx="5943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04 </a:t>
            </a:r>
            <a:r>
              <a:rPr lang="ko-KR" altLang="en-US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부록</a:t>
            </a:r>
            <a:endParaRPr lang="en-US" altLang="ko-KR" sz="4800" b="1" kern="0" spc="-2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5FBF3FF-3B83-5193-7074-F73555A084C1}"/>
              </a:ext>
            </a:extLst>
          </p:cNvPr>
          <p:cNvGrpSpPr/>
          <p:nvPr/>
        </p:nvGrpSpPr>
        <p:grpSpPr>
          <a:xfrm>
            <a:off x="1463495" y="2019300"/>
            <a:ext cx="8066894" cy="623558"/>
            <a:chOff x="344488" y="1244876"/>
            <a:chExt cx="8481863" cy="2885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0A5AA4-6588-D70B-F14E-604F22BF94C5}"/>
                </a:ext>
              </a:extLst>
            </p:cNvPr>
            <p:cNvSpPr txBox="1"/>
            <p:nvPr/>
          </p:nvSpPr>
          <p:spPr>
            <a:xfrm>
              <a:off x="514932" y="1244876"/>
              <a:ext cx="8311419" cy="28481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40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 </a:t>
              </a:r>
              <a:r>
                <a:rPr lang="ko-KR" altLang="en-US" sz="32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시도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726A127-9AC4-16A2-A319-C34956707547}"/>
                </a:ext>
              </a:extLst>
            </p:cNvPr>
            <p:cNvSpPr/>
            <p:nvPr/>
          </p:nvSpPr>
          <p:spPr>
            <a:xfrm>
              <a:off x="344488" y="1281391"/>
              <a:ext cx="36000" cy="252000"/>
            </a:xfrm>
            <a:prstGeom prst="rect">
              <a:avLst/>
            </a:prstGeom>
            <a:solidFill>
              <a:srgbClr val="05579A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 spc="-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9" name="Object 2">
            <a:extLst>
              <a:ext uri="{FF2B5EF4-FFF2-40B4-BE49-F238E27FC236}">
                <a16:creationId xmlns:a16="http://schemas.microsoft.com/office/drawing/2014/main" id="{A0F1748D-2769-7DAC-2AB4-1291A3F2049F}"/>
              </a:ext>
            </a:extLst>
          </p:cNvPr>
          <p:cNvSpPr txBox="1"/>
          <p:nvPr/>
        </p:nvSpPr>
        <p:spPr>
          <a:xfrm>
            <a:off x="8077200" y="9410700"/>
            <a:ext cx="9753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아파트 실거래가 </a:t>
            </a:r>
            <a:r>
              <a:rPr lang="ko-KR" altLang="en-US" sz="2400" b="1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예측 분석</a:t>
            </a:r>
            <a:endParaRPr lang="en-US" altLang="ko-KR" sz="2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C6300E-2213-9A38-AD21-0CEA6F08C83E}"/>
              </a:ext>
            </a:extLst>
          </p:cNvPr>
          <p:cNvSpPr/>
          <p:nvPr/>
        </p:nvSpPr>
        <p:spPr>
          <a:xfrm>
            <a:off x="7873315" y="2964333"/>
            <a:ext cx="4594860" cy="90515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  <a:effectLst>
            <a:outerShdw blurRad="127000" dist="63500" dir="10800000" algn="ctr" rotWithShape="0">
              <a:srgbClr val="FFD14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MODELING</a:t>
            </a:r>
            <a:endParaRPr lang="ko-KR" altLang="en-US" sz="3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D37110A-FB0C-8A99-99AE-2AE8C8B4B45E}"/>
              </a:ext>
            </a:extLst>
          </p:cNvPr>
          <p:cNvSpPr/>
          <p:nvPr/>
        </p:nvSpPr>
        <p:spPr>
          <a:xfrm>
            <a:off x="862915" y="3003502"/>
            <a:ext cx="4594860" cy="90515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  <a:effectLst>
            <a:outerShdw blurRad="127000" dist="63500" dir="10800000" algn="ctr" rotWithShape="0">
              <a:srgbClr val="FFD14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</a:t>
            </a:r>
            <a:endParaRPr lang="ko-KR" altLang="en-US" sz="3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92F3DE-BA72-D434-37A0-A8CB2D1FAF1C}"/>
              </a:ext>
            </a:extLst>
          </p:cNvPr>
          <p:cNvSpPr/>
          <p:nvPr/>
        </p:nvSpPr>
        <p:spPr>
          <a:xfrm>
            <a:off x="680074" y="4137660"/>
            <a:ext cx="5045487" cy="1758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변수 활용 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아파트 실거래가 지수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부동산 소비자 심리지수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아파트 </a:t>
            </a:r>
            <a:r>
              <a:rPr lang="ko-KR" altLang="en-US" sz="2000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면적별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매매지수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</a:t>
            </a:r>
            <a:endParaRPr lang="en-US" altLang="ko-KR" sz="2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Target : 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평당 아파트 가격</a:t>
            </a:r>
            <a:endParaRPr lang="en-US" altLang="ko-KR" sz="2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9CAC5E2-9446-868B-ECF7-7053ED45E151}"/>
              </a:ext>
            </a:extLst>
          </p:cNvPr>
          <p:cNvSpPr/>
          <p:nvPr/>
        </p:nvSpPr>
        <p:spPr>
          <a:xfrm>
            <a:off x="664834" y="6125212"/>
            <a:ext cx="5045487" cy="1758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변수 활용 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거래일자 기준 연식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금리지수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근방 초중고 학교 수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근방 지하철역 개수</a:t>
            </a:r>
            <a:endParaRPr lang="en-US" altLang="ko-KR" sz="2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Target :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평당 아파트 가격</a:t>
            </a:r>
            <a:endParaRPr lang="en-US" altLang="ko-KR" sz="2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92" name="사각형: 둥근 모서리 991">
            <a:extLst>
              <a:ext uri="{FF2B5EF4-FFF2-40B4-BE49-F238E27FC236}">
                <a16:creationId xmlns:a16="http://schemas.microsoft.com/office/drawing/2014/main" id="{81036FD3-28F0-1291-652E-C26B9A299ADD}"/>
              </a:ext>
            </a:extLst>
          </p:cNvPr>
          <p:cNvSpPr/>
          <p:nvPr/>
        </p:nvSpPr>
        <p:spPr>
          <a:xfrm>
            <a:off x="637601" y="8112764"/>
            <a:ext cx="5045487" cy="1758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변수 활용 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아파트 </a:t>
            </a:r>
            <a:r>
              <a:rPr lang="ko-KR" altLang="en-US" sz="2000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건축년도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금리지수</a:t>
            </a:r>
            <a:endParaRPr lang="en-US" altLang="ko-KR" sz="2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Target : 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아파트 실거래가</a:t>
            </a:r>
            <a:endParaRPr lang="en-US" altLang="ko-KR" sz="2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96" name="사각형: 둥근 모서리 995">
            <a:extLst>
              <a:ext uri="{FF2B5EF4-FFF2-40B4-BE49-F238E27FC236}">
                <a16:creationId xmlns:a16="http://schemas.microsoft.com/office/drawing/2014/main" id="{7278FD5C-C71D-731F-0561-E09F6E779196}"/>
              </a:ext>
            </a:extLst>
          </p:cNvPr>
          <p:cNvSpPr/>
          <p:nvPr/>
        </p:nvSpPr>
        <p:spPr>
          <a:xfrm>
            <a:off x="7672407" y="4100688"/>
            <a:ext cx="5045487" cy="1758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XGB + Feature importance 8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변수</a:t>
            </a:r>
            <a:endParaRPr lang="en-US" altLang="ko-KR" sz="2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+ </a:t>
            </a:r>
            <a:r>
              <a:rPr lang="en-US" altLang="ko-KR" sz="2000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optuna</a:t>
            </a:r>
            <a:endParaRPr lang="en-US" altLang="ko-KR" sz="2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97" name="사각형: 둥근 모서리 996">
            <a:extLst>
              <a:ext uri="{FF2B5EF4-FFF2-40B4-BE49-F238E27FC236}">
                <a16:creationId xmlns:a16="http://schemas.microsoft.com/office/drawing/2014/main" id="{5C3564B7-D3A8-81E0-53E3-0913E34A7E7C}"/>
              </a:ext>
            </a:extLst>
          </p:cNvPr>
          <p:cNvSpPr/>
          <p:nvPr/>
        </p:nvSpPr>
        <p:spPr>
          <a:xfrm>
            <a:off x="7672406" y="6063919"/>
            <a:ext cx="5045487" cy="1758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Random Forest  + XBG +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optuna</a:t>
            </a:r>
            <a:endParaRPr lang="en-US" altLang="ko-KR" sz="2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98" name="사각형: 둥근 모서리 997">
            <a:extLst>
              <a:ext uri="{FF2B5EF4-FFF2-40B4-BE49-F238E27FC236}">
                <a16:creationId xmlns:a16="http://schemas.microsoft.com/office/drawing/2014/main" id="{5252BC3D-A392-42B0-1E86-F759A1CA635C}"/>
              </a:ext>
            </a:extLst>
          </p:cNvPr>
          <p:cNvSpPr/>
          <p:nvPr/>
        </p:nvSpPr>
        <p:spPr>
          <a:xfrm>
            <a:off x="7672405" y="8017473"/>
            <a:ext cx="5045487" cy="1758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Random Forest  + XBG +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optuna</a:t>
            </a:r>
            <a:endParaRPr lang="en-US" altLang="ko-KR" sz="2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00" name="TextBox 999">
            <a:extLst>
              <a:ext uri="{FF2B5EF4-FFF2-40B4-BE49-F238E27FC236}">
                <a16:creationId xmlns:a16="http://schemas.microsoft.com/office/drawing/2014/main" id="{6E4792DD-47F6-7445-B0B8-0836DA49F339}"/>
              </a:ext>
            </a:extLst>
          </p:cNvPr>
          <p:cNvSpPr txBox="1"/>
          <p:nvPr/>
        </p:nvSpPr>
        <p:spPr>
          <a:xfrm>
            <a:off x="14325600" y="3891953"/>
            <a:ext cx="935736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s-ES" altLang="ko-KR" sz="4400" b="0" dirty="0">
                <a:effectLst/>
              </a:rPr>
            </a:br>
            <a:r>
              <a:rPr lang="es-ES" altLang="ko-KR" sz="3000" b="0" i="0" u="none" strike="noStrike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MAE : 96000</a:t>
            </a:r>
            <a:endParaRPr lang="es-ES" altLang="ko-KR" sz="3000" b="0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ES" altLang="ko-KR" sz="3000" b="0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ES" altLang="ko-KR" sz="3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ES" altLang="ko-KR" sz="2000" b="0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s-ES" altLang="ko-KR" sz="3000" b="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s-ES" altLang="ko-KR" sz="3000" b="0" i="0" u="none" strike="noStrike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MAE : 106067</a:t>
            </a:r>
            <a:endParaRPr lang="es-ES" altLang="ko-KR" sz="3000" b="0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ES" altLang="ko-KR" sz="3000" b="0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ES" altLang="ko-KR" sz="5000" b="0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s-ES" altLang="ko-KR" sz="3000" b="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s-ES" altLang="ko-KR" sz="3000" b="0" i="0" u="none" strike="noStrike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MAE : 102906</a:t>
            </a:r>
            <a:endParaRPr lang="es-ES" altLang="ko-KR" sz="3000" b="0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br>
              <a:rPr lang="es-ES" altLang="ko-KR" dirty="0"/>
            </a:br>
            <a:endParaRPr lang="ko-KR" altLang="en-US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C2F8F9A2-17ED-B08B-FA9D-9EDB60A5B644}"/>
              </a:ext>
            </a:extLst>
          </p:cNvPr>
          <p:cNvCxnSpPr>
            <a:cxnSpLocks/>
          </p:cNvCxnSpPr>
          <p:nvPr/>
        </p:nvCxnSpPr>
        <p:spPr>
          <a:xfrm>
            <a:off x="13030200" y="6972300"/>
            <a:ext cx="945396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61B7891-CFCC-D08B-50FB-0E665936DBFA}"/>
              </a:ext>
            </a:extLst>
          </p:cNvPr>
          <p:cNvCxnSpPr>
            <a:cxnSpLocks/>
          </p:cNvCxnSpPr>
          <p:nvPr/>
        </p:nvCxnSpPr>
        <p:spPr>
          <a:xfrm>
            <a:off x="13030200" y="4914900"/>
            <a:ext cx="945396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5C7CCB-B367-1546-86D8-1B00B8A9D6BF}"/>
              </a:ext>
            </a:extLst>
          </p:cNvPr>
          <p:cNvCxnSpPr>
            <a:cxnSpLocks/>
          </p:cNvCxnSpPr>
          <p:nvPr/>
        </p:nvCxnSpPr>
        <p:spPr>
          <a:xfrm>
            <a:off x="13030200" y="8953500"/>
            <a:ext cx="945396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159570-E260-7D8E-9592-1C41FD8E2FA5}"/>
              </a:ext>
            </a:extLst>
          </p:cNvPr>
          <p:cNvSpPr txBox="1"/>
          <p:nvPr/>
        </p:nvSpPr>
        <p:spPr>
          <a:xfrm>
            <a:off x="6265608" y="3760738"/>
            <a:ext cx="3409403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000" dirty="0"/>
              <a:t>+</a:t>
            </a:r>
            <a:endParaRPr lang="ko-KR" altLang="en-US" sz="15000" dirty="0"/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ABC12157-B107-D8D9-DECB-EE5F45E00592}"/>
              </a:ext>
            </a:extLst>
          </p:cNvPr>
          <p:cNvSpPr txBox="1"/>
          <p:nvPr/>
        </p:nvSpPr>
        <p:spPr>
          <a:xfrm>
            <a:off x="6250368" y="5709149"/>
            <a:ext cx="3409403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000" dirty="0"/>
              <a:t>+</a:t>
            </a:r>
            <a:endParaRPr lang="ko-KR" altLang="en-US" sz="15000" dirty="0"/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58495826-2B7C-15F5-FBF3-D49B52DAA2CB}"/>
              </a:ext>
            </a:extLst>
          </p:cNvPr>
          <p:cNvSpPr txBox="1"/>
          <p:nvPr/>
        </p:nvSpPr>
        <p:spPr>
          <a:xfrm>
            <a:off x="6207895" y="7594099"/>
            <a:ext cx="3409403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000" dirty="0"/>
              <a:t>+</a:t>
            </a:r>
            <a:endParaRPr lang="ko-KR" altLang="en-US" sz="15000" dirty="0"/>
          </a:p>
        </p:txBody>
      </p:sp>
    </p:spTree>
    <p:extLst>
      <p:ext uri="{BB962C8B-B14F-4D97-AF65-F5344CB8AC3E}">
        <p14:creationId xmlns:p14="http://schemas.microsoft.com/office/powerpoint/2010/main" val="3311062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20683" y="190500"/>
            <a:ext cx="1027804" cy="10285714"/>
            <a:chOff x="-409140" y="0"/>
            <a:chExt cx="1027804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sp>
        <p:nvSpPr>
          <p:cNvPr id="3" name="Object 2">
            <a:extLst>
              <a:ext uri="{FF2B5EF4-FFF2-40B4-BE49-F238E27FC236}">
                <a16:creationId xmlns:a16="http://schemas.microsoft.com/office/drawing/2014/main" id="{39AA7CC0-5FE7-BF85-77A6-34225191815C}"/>
              </a:ext>
            </a:extLst>
          </p:cNvPr>
          <p:cNvSpPr txBox="1"/>
          <p:nvPr/>
        </p:nvSpPr>
        <p:spPr>
          <a:xfrm>
            <a:off x="1438095" y="945747"/>
            <a:ext cx="5943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04 </a:t>
            </a:r>
            <a:r>
              <a:rPr lang="ko-KR" altLang="en-US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부록</a:t>
            </a:r>
            <a:endParaRPr lang="en-US" altLang="ko-KR" sz="4800" b="1" kern="0" spc="-2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95A220-B441-4167-47BD-B40678F8FB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9"/>
          <a:stretch/>
        </p:blipFill>
        <p:spPr bwMode="auto">
          <a:xfrm>
            <a:off x="12725400" y="4311586"/>
            <a:ext cx="2616899" cy="8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B58CDC-E92F-B5C5-02C0-3AE001C350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91" t="6484" r="4614" b="9372"/>
          <a:stretch/>
        </p:blipFill>
        <p:spPr>
          <a:xfrm>
            <a:off x="13568547" y="5792749"/>
            <a:ext cx="1361950" cy="1288313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03F66366-6684-3214-5109-670BB2A461AC}"/>
              </a:ext>
            </a:extLst>
          </p:cNvPr>
          <p:cNvGrpSpPr/>
          <p:nvPr/>
        </p:nvGrpSpPr>
        <p:grpSpPr>
          <a:xfrm>
            <a:off x="12136954" y="2047304"/>
            <a:ext cx="8066894" cy="623558"/>
            <a:chOff x="344488" y="1244876"/>
            <a:chExt cx="8481863" cy="28851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2344FE-0112-21E7-079E-911A2C24D073}"/>
                </a:ext>
              </a:extLst>
            </p:cNvPr>
            <p:cNvSpPr txBox="1"/>
            <p:nvPr/>
          </p:nvSpPr>
          <p:spPr>
            <a:xfrm>
              <a:off x="514932" y="1244876"/>
              <a:ext cx="8311419" cy="28481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40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 </a:t>
              </a:r>
              <a:r>
                <a:rPr lang="ko-KR" altLang="en-US" sz="32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분석 도구</a:t>
              </a:r>
              <a:endParaRPr lang="ko-KR" altLang="en-US" sz="4000" spc="-30" dirty="0">
                <a:ln>
                  <a:solidFill>
                    <a:srgbClr val="29C7C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214E650-AAA5-FEA9-A22B-16D226256D70}"/>
                </a:ext>
              </a:extLst>
            </p:cNvPr>
            <p:cNvSpPr/>
            <p:nvPr/>
          </p:nvSpPr>
          <p:spPr>
            <a:xfrm>
              <a:off x="344488" y="1281391"/>
              <a:ext cx="36000" cy="252000"/>
            </a:xfrm>
            <a:prstGeom prst="rect">
              <a:avLst/>
            </a:prstGeom>
            <a:solidFill>
              <a:srgbClr val="05579A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 spc="-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07F7EAE-65F3-606A-A1B4-7CAD18550BA7}"/>
              </a:ext>
            </a:extLst>
          </p:cNvPr>
          <p:cNvSpPr/>
          <p:nvPr/>
        </p:nvSpPr>
        <p:spPr>
          <a:xfrm>
            <a:off x="12116043" y="3629697"/>
            <a:ext cx="4266958" cy="44898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A0F1748D-2769-7DAC-2AB4-1291A3F2049F}"/>
              </a:ext>
            </a:extLst>
          </p:cNvPr>
          <p:cNvSpPr txBox="1"/>
          <p:nvPr/>
        </p:nvSpPr>
        <p:spPr>
          <a:xfrm>
            <a:off x="8077200" y="9410700"/>
            <a:ext cx="9753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아파트 실거래가 </a:t>
            </a:r>
            <a:r>
              <a:rPr lang="ko-KR" altLang="en-US" sz="2400" b="1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예측 분석</a:t>
            </a:r>
            <a:endParaRPr lang="en-US" altLang="ko-KR" sz="2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6F91ADD9-9C62-E0A0-3277-2AC2FE90C630}"/>
              </a:ext>
            </a:extLst>
          </p:cNvPr>
          <p:cNvSpPr txBox="1"/>
          <p:nvPr/>
        </p:nvSpPr>
        <p:spPr>
          <a:xfrm>
            <a:off x="7994687" y="449041"/>
            <a:ext cx="97536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2023 </a:t>
            </a:r>
            <a:r>
              <a:rPr lang="ko-KR" altLang="en-US" sz="24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청년 캠퍼스 수원대학교 과정</a:t>
            </a:r>
            <a:endParaRPr lang="en-US" altLang="ko-KR" sz="2400" b="1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ko-KR" altLang="en-US" sz="2400" b="1" dirty="0" err="1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데이콘</a:t>
            </a:r>
            <a:r>
              <a:rPr lang="ko-KR" altLang="en-US" sz="24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아파트 실거래가 예측 </a:t>
            </a:r>
            <a:r>
              <a:rPr lang="ko-KR" altLang="en-US" sz="2400" b="1" dirty="0" err="1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해커톤</a:t>
            </a:r>
            <a:r>
              <a:rPr lang="ko-KR" altLang="en-US" sz="24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en-US" altLang="ko-KR" sz="3000" b="1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endParaRPr lang="en-US" altLang="ko-KR" sz="2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4AB58B2-E796-160D-E3EE-D971563BC64B}"/>
              </a:ext>
            </a:extLst>
          </p:cNvPr>
          <p:cNvGrpSpPr/>
          <p:nvPr/>
        </p:nvGrpSpPr>
        <p:grpSpPr>
          <a:xfrm>
            <a:off x="1440440" y="2128589"/>
            <a:ext cx="8066894" cy="623558"/>
            <a:chOff x="344488" y="1244876"/>
            <a:chExt cx="8481863" cy="28851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456213-B727-D7A0-810E-D991BB4798DE}"/>
                </a:ext>
              </a:extLst>
            </p:cNvPr>
            <p:cNvSpPr txBox="1"/>
            <p:nvPr/>
          </p:nvSpPr>
          <p:spPr>
            <a:xfrm>
              <a:off x="514932" y="1244876"/>
              <a:ext cx="8311419" cy="28481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40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 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F1094EE-14F2-5679-3278-19C536CDD2E9}"/>
                </a:ext>
              </a:extLst>
            </p:cNvPr>
            <p:cNvSpPr/>
            <p:nvPr/>
          </p:nvSpPr>
          <p:spPr>
            <a:xfrm>
              <a:off x="344488" y="1281391"/>
              <a:ext cx="36000" cy="252000"/>
            </a:xfrm>
            <a:prstGeom prst="rect">
              <a:avLst/>
            </a:prstGeom>
            <a:solidFill>
              <a:srgbClr val="05579A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 spc="-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DE19BD4-5821-C353-C6C8-3C25D5067FF7}"/>
              </a:ext>
            </a:extLst>
          </p:cNvPr>
          <p:cNvSpPr txBox="1"/>
          <p:nvPr/>
        </p:nvSpPr>
        <p:spPr>
          <a:xfrm>
            <a:off x="1730411" y="2172050"/>
            <a:ext cx="7904789" cy="61555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ko-KR" altLang="en-US" sz="4000" spc="-30" dirty="0">
                <a:ln>
                  <a:solidFill>
                    <a:srgbClr val="29C7C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 </a:t>
            </a:r>
            <a:r>
              <a:rPr lang="ko-KR" altLang="en-US" sz="3200" spc="-30" dirty="0">
                <a:ln>
                  <a:solidFill>
                    <a:srgbClr val="29C7C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참고 기사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9FC681-60C5-2E6E-9E63-09EE43EB2018}"/>
              </a:ext>
            </a:extLst>
          </p:cNvPr>
          <p:cNvSpPr txBox="1"/>
          <p:nvPr/>
        </p:nvSpPr>
        <p:spPr>
          <a:xfrm>
            <a:off x="1760891" y="5849015"/>
            <a:ext cx="1031630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6"/>
              </a:rPr>
              <a:t>https://www.educba.com/random-forest-vs-xgboost/</a:t>
            </a: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7"/>
              </a:rPr>
              <a:t>https://www.educba.com/random-forest-vs-gradient-boosting/</a:t>
            </a: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8"/>
              </a:rPr>
              <a:t>https://mljar.com/machine-learning/extra-trees-vs-neural-network/</a:t>
            </a:r>
            <a:br>
              <a:rPr lang="en-US" altLang="ko-KR" b="0" dirty="0">
                <a:effectLst/>
              </a:rPr>
            </a:b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B0C59F-3BB4-C89C-5F73-859643DF47D3}"/>
              </a:ext>
            </a:extLst>
          </p:cNvPr>
          <p:cNvGrpSpPr/>
          <p:nvPr/>
        </p:nvGrpSpPr>
        <p:grpSpPr>
          <a:xfrm>
            <a:off x="1449734" y="4882051"/>
            <a:ext cx="8066894" cy="623558"/>
            <a:chOff x="344488" y="1244876"/>
            <a:chExt cx="8481863" cy="2885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8317C2-0CF9-9B32-86DD-40FC5A83CB6B}"/>
                </a:ext>
              </a:extLst>
            </p:cNvPr>
            <p:cNvSpPr txBox="1"/>
            <p:nvPr/>
          </p:nvSpPr>
          <p:spPr>
            <a:xfrm>
              <a:off x="514932" y="1244876"/>
              <a:ext cx="8311419" cy="28481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40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 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0F06065-8EA0-76D1-F794-4F0100E269D0}"/>
                </a:ext>
              </a:extLst>
            </p:cNvPr>
            <p:cNvSpPr/>
            <p:nvPr/>
          </p:nvSpPr>
          <p:spPr>
            <a:xfrm>
              <a:off x="344488" y="1281391"/>
              <a:ext cx="36000" cy="252000"/>
            </a:xfrm>
            <a:prstGeom prst="rect">
              <a:avLst/>
            </a:prstGeom>
            <a:solidFill>
              <a:srgbClr val="05579A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 spc="-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F4D4C5-C19D-2468-6B27-F1E603F5E705}"/>
              </a:ext>
            </a:extLst>
          </p:cNvPr>
          <p:cNvSpPr txBox="1"/>
          <p:nvPr/>
        </p:nvSpPr>
        <p:spPr>
          <a:xfrm>
            <a:off x="1739705" y="4925512"/>
            <a:ext cx="7904789" cy="61555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ko-KR" altLang="en-US" sz="4000" spc="-30" dirty="0">
                <a:ln>
                  <a:solidFill>
                    <a:srgbClr val="29C7C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 </a:t>
            </a:r>
            <a:r>
              <a:rPr lang="ko-KR" altLang="en-US" sz="3200" spc="-30" dirty="0">
                <a:ln>
                  <a:solidFill>
                    <a:srgbClr val="29C7C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출처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CE9D20-68AC-4957-E33C-A446153AD53D}"/>
              </a:ext>
            </a:extLst>
          </p:cNvPr>
          <p:cNvSpPr txBox="1"/>
          <p:nvPr/>
        </p:nvSpPr>
        <p:spPr>
          <a:xfrm>
            <a:off x="1760891" y="3045691"/>
            <a:ext cx="8217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i="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서미숙 </a:t>
            </a:r>
            <a:r>
              <a:rPr lang="en-US" altLang="ko-KR" sz="1800" i="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“</a:t>
            </a:r>
            <a:r>
              <a:rPr lang="ko-KR" altLang="en-US" sz="1800" i="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각양각색 집값 통계</a:t>
            </a:r>
            <a:r>
              <a:rPr lang="en-US" altLang="ko-KR" sz="1800" i="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…’</a:t>
            </a:r>
            <a:r>
              <a:rPr lang="ko-KR" altLang="en-US" sz="1800" i="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서울 아파트값 바닥 찍었나</a:t>
            </a:r>
            <a:r>
              <a:rPr lang="en-US" altLang="ko-KR" sz="1800" i="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?’”, </a:t>
            </a:r>
          </a:p>
          <a:p>
            <a:r>
              <a:rPr lang="ko-KR" altLang="en-US" sz="1800" i="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연합뉴스</a:t>
            </a:r>
            <a:r>
              <a:rPr lang="en-US" altLang="ko-KR" sz="1800" i="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2023-7-26 , </a:t>
            </a:r>
            <a:r>
              <a:rPr lang="en-US" altLang="ko-KR" sz="1800" i="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9"/>
              </a:rPr>
              <a:t>https://www.yna.co.kr/view/AKR20230725155100003</a:t>
            </a:r>
            <a:endParaRPr lang="en-US" altLang="ko-KR" sz="1800" i="0" dirty="0">
              <a:solidFill>
                <a:srgbClr val="000000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8095" y="991914"/>
            <a:ext cx="424716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09140" y="0"/>
            <a:ext cx="1027804" cy="10285714"/>
            <a:chOff x="-409140" y="0"/>
            <a:chExt cx="1027804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sp>
        <p:nvSpPr>
          <p:cNvPr id="5" name="Object 2">
            <a:extLst>
              <a:ext uri="{FF2B5EF4-FFF2-40B4-BE49-F238E27FC236}">
                <a16:creationId xmlns:a16="http://schemas.microsoft.com/office/drawing/2014/main" id="{67E0AFCA-BA42-3EB5-AF21-BAA13BB00D43}"/>
              </a:ext>
            </a:extLst>
          </p:cNvPr>
          <p:cNvSpPr txBox="1"/>
          <p:nvPr/>
        </p:nvSpPr>
        <p:spPr>
          <a:xfrm>
            <a:off x="1438095" y="945747"/>
            <a:ext cx="5943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kern="0" spc="-200" dirty="0">
                <a:solidFill>
                  <a:srgbClr val="0070C0"/>
                </a:solidFill>
                <a:latin typeface="NEXON Lv2 Gothic Bold" pitchFamily="34" charset="0"/>
                <a:cs typeface="NEXON Lv2 Gothic Bold" pitchFamily="34" charset="0"/>
              </a:rPr>
              <a:t>CONTENTS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F62E530D-26F5-62A8-718E-295FC61AED81}"/>
              </a:ext>
            </a:extLst>
          </p:cNvPr>
          <p:cNvSpPr txBox="1"/>
          <p:nvPr/>
        </p:nvSpPr>
        <p:spPr>
          <a:xfrm>
            <a:off x="1438095" y="3642037"/>
            <a:ext cx="34290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01 </a:t>
            </a:r>
            <a:r>
              <a:rPr lang="ko-KR" altLang="en-US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분석 개요</a:t>
            </a:r>
            <a:r>
              <a:rPr lang="en-US" altLang="ko-KR" sz="4800" b="1" kern="0" spc="-200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 </a:t>
            </a: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354EB435-20B4-B57D-07DC-59AF5536238C}"/>
              </a:ext>
            </a:extLst>
          </p:cNvPr>
          <p:cNvSpPr txBox="1"/>
          <p:nvPr/>
        </p:nvSpPr>
        <p:spPr>
          <a:xfrm>
            <a:off x="5667195" y="3606998"/>
            <a:ext cx="34290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02 </a:t>
            </a:r>
            <a:r>
              <a:rPr lang="ko-KR" altLang="en-US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분석 과정</a:t>
            </a:r>
            <a:endParaRPr lang="en-US" altLang="ko-KR" sz="4800" b="1" kern="0" spc="-2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  <a:p>
            <a:endParaRPr lang="en-US" altLang="ko-KR" sz="4800" b="1" kern="0" spc="-2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69FC938-3F86-747E-4946-AF34F25B4EB1}"/>
              </a:ext>
            </a:extLst>
          </p:cNvPr>
          <p:cNvSpPr txBox="1"/>
          <p:nvPr/>
        </p:nvSpPr>
        <p:spPr>
          <a:xfrm>
            <a:off x="9982200" y="3606998"/>
            <a:ext cx="342900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03 </a:t>
            </a:r>
            <a:r>
              <a:rPr lang="ko-KR" altLang="en-US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분석 결과</a:t>
            </a:r>
            <a:endParaRPr lang="en-US" altLang="ko-KR" sz="4800" b="1" kern="0" spc="-2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  <a:p>
            <a:endParaRPr lang="en-US" altLang="ko-KR" sz="4800" b="1" kern="0" spc="-200" dirty="0"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  <a:p>
            <a:endParaRPr lang="en-US" altLang="ko-KR" sz="4800" b="1" kern="0" spc="-2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D4E2C6D-2CD3-86C6-6F1A-0059A2A3B4E9}"/>
              </a:ext>
            </a:extLst>
          </p:cNvPr>
          <p:cNvSpPr txBox="1"/>
          <p:nvPr/>
        </p:nvSpPr>
        <p:spPr>
          <a:xfrm>
            <a:off x="13792200" y="3579557"/>
            <a:ext cx="342900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04 </a:t>
            </a:r>
            <a:r>
              <a:rPr lang="ko-KR" altLang="en-US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부록</a:t>
            </a:r>
            <a:endParaRPr lang="en-US" altLang="ko-KR" sz="4800" b="1" kern="0" spc="-2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  <a:p>
            <a:endParaRPr lang="en-US" altLang="ko-KR" sz="4800" b="1" kern="0" spc="-2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  <a:p>
            <a:endParaRPr lang="en-US" altLang="ko-KR" sz="4800" b="1" kern="0" spc="-2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F11EBE1-A411-FCCD-F7C7-E2DB6C42EC3E}"/>
              </a:ext>
            </a:extLst>
          </p:cNvPr>
          <p:cNvSpPr txBox="1"/>
          <p:nvPr/>
        </p:nvSpPr>
        <p:spPr>
          <a:xfrm>
            <a:off x="7994687" y="449041"/>
            <a:ext cx="97536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2023 </a:t>
            </a:r>
            <a:r>
              <a:rPr lang="ko-KR" altLang="en-US" sz="24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청년 캠퍼스</a:t>
            </a:r>
            <a:endParaRPr lang="en-US" altLang="ko-KR" sz="2400" b="1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ko-KR" altLang="en-US" sz="2400" b="1" dirty="0" err="1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데이콘</a:t>
            </a:r>
            <a:r>
              <a:rPr lang="ko-KR" altLang="en-US" sz="24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아파트 실거래가 예측 </a:t>
            </a:r>
            <a:r>
              <a:rPr lang="ko-KR" altLang="en-US" sz="2400" b="1" dirty="0" err="1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해커톤</a:t>
            </a:r>
            <a:r>
              <a:rPr lang="ko-KR" altLang="en-US" sz="24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en-US" altLang="ko-KR" sz="3000" b="1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endParaRPr lang="en-US" altLang="ko-KR" sz="2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31C4E-5C0A-9D3E-B10E-47415C8EE045}"/>
              </a:ext>
            </a:extLst>
          </p:cNvPr>
          <p:cNvSpPr txBox="1"/>
          <p:nvPr/>
        </p:nvSpPr>
        <p:spPr>
          <a:xfrm>
            <a:off x="1979000" y="5052241"/>
            <a:ext cx="25571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주제 선정 배경</a:t>
            </a: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목표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6B6B36-E217-1B5F-A232-20F0568B2C95}"/>
              </a:ext>
            </a:extLst>
          </p:cNvPr>
          <p:cNvSpPr txBox="1"/>
          <p:nvPr/>
        </p:nvSpPr>
        <p:spPr>
          <a:xfrm>
            <a:off x="10767602" y="5052238"/>
            <a:ext cx="18277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최종 결과</a:t>
            </a: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개선 방안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CF9CC2-59FA-DA6B-34B1-F6E3C7162A20}"/>
              </a:ext>
            </a:extLst>
          </p:cNvPr>
          <p:cNvSpPr txBox="1"/>
          <p:nvPr/>
        </p:nvSpPr>
        <p:spPr>
          <a:xfrm>
            <a:off x="6155237" y="5052241"/>
            <a:ext cx="24529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수집</a:t>
            </a: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</a:t>
            </a:r>
            <a:r>
              <a:rPr lang="ko-KR" altLang="en-US" sz="28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전처리</a:t>
            </a: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모델링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81FA9B-9069-20F0-656D-3B97660F48D2}"/>
              </a:ext>
            </a:extLst>
          </p:cNvPr>
          <p:cNvSpPr txBox="1"/>
          <p:nvPr/>
        </p:nvSpPr>
        <p:spPr>
          <a:xfrm>
            <a:off x="14327685" y="5052239"/>
            <a:ext cx="28696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시도</a:t>
            </a: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출처 및 분석도구</a:t>
            </a:r>
          </a:p>
        </p:txBody>
      </p:sp>
    </p:spTree>
    <p:extLst>
      <p:ext uri="{BB962C8B-B14F-4D97-AF65-F5344CB8AC3E}">
        <p14:creationId xmlns:p14="http://schemas.microsoft.com/office/powerpoint/2010/main" val="385652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9140" y="0"/>
            <a:ext cx="1027804" cy="10285714"/>
            <a:chOff x="-409140" y="0"/>
            <a:chExt cx="1027804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sp>
        <p:nvSpPr>
          <p:cNvPr id="2" name="Object 2">
            <a:extLst>
              <a:ext uri="{FF2B5EF4-FFF2-40B4-BE49-F238E27FC236}">
                <a16:creationId xmlns:a16="http://schemas.microsoft.com/office/drawing/2014/main" id="{77B590E2-D31A-AD43-AB6F-3A7B4091D36D}"/>
              </a:ext>
            </a:extLst>
          </p:cNvPr>
          <p:cNvSpPr txBox="1"/>
          <p:nvPr/>
        </p:nvSpPr>
        <p:spPr>
          <a:xfrm>
            <a:off x="7429500" y="3771900"/>
            <a:ext cx="3429000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01 </a:t>
            </a:r>
            <a:r>
              <a:rPr lang="ko-KR" altLang="en-US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분석 개요</a:t>
            </a:r>
            <a:endParaRPr lang="en-US" altLang="ko-KR" sz="4800" b="1" kern="0" spc="-2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  <a:p>
            <a:endParaRPr lang="en-US" altLang="ko-KR" sz="4800" b="1" kern="0" spc="-2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ko-KR" altLang="en-US" sz="2800" b="1" kern="0" spc="-200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주제 선정 배경</a:t>
            </a:r>
            <a:endParaRPr lang="en-US" altLang="ko-KR" sz="2800" b="1" kern="0" spc="-200" dirty="0"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  <a:p>
            <a:pPr algn="ctr"/>
            <a:endParaRPr lang="en-US" altLang="ko-KR" sz="2800" b="1" kern="0" spc="-2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ko-KR" altLang="en-US" sz="2800" b="1" kern="0" spc="-200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분석 목표</a:t>
            </a:r>
            <a:endParaRPr lang="en-US" altLang="ko-KR" sz="2800" b="1" kern="0" spc="-200" dirty="0"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</p:txBody>
      </p:sp>
      <p:grpSp>
        <p:nvGrpSpPr>
          <p:cNvPr id="7" name="그룹 1001">
            <a:extLst>
              <a:ext uri="{FF2B5EF4-FFF2-40B4-BE49-F238E27FC236}">
                <a16:creationId xmlns:a16="http://schemas.microsoft.com/office/drawing/2014/main" id="{A60EBCDB-8AD8-C8ED-2170-EADD2C8CDB6F}"/>
              </a:ext>
            </a:extLst>
          </p:cNvPr>
          <p:cNvGrpSpPr/>
          <p:nvPr/>
        </p:nvGrpSpPr>
        <p:grpSpPr>
          <a:xfrm>
            <a:off x="261553" y="2933700"/>
            <a:ext cx="7733134" cy="4419600"/>
            <a:chOff x="725066" y="2505914"/>
            <a:chExt cx="9387001" cy="5273887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A0DFF35A-29C8-D2A0-E3B9-C50DA473D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066" y="2505914"/>
              <a:ext cx="9387001" cy="52738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3A92F4BC-9677-BEB6-C833-7CEB5E5DA7A9}"/>
              </a:ext>
            </a:extLst>
          </p:cNvPr>
          <p:cNvSpPr txBox="1"/>
          <p:nvPr/>
        </p:nvSpPr>
        <p:spPr>
          <a:xfrm>
            <a:off x="1438095" y="945747"/>
            <a:ext cx="5943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01 </a:t>
            </a:r>
            <a:r>
              <a:rPr lang="ko-KR" altLang="en-US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분석 개요</a:t>
            </a:r>
            <a:endParaRPr lang="en-US" altLang="ko-KR" sz="4800" b="1" kern="0" spc="-2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8FCF111-6A3E-7FDA-340B-D4928D1B2785}"/>
              </a:ext>
            </a:extLst>
          </p:cNvPr>
          <p:cNvGrpSpPr/>
          <p:nvPr/>
        </p:nvGrpSpPr>
        <p:grpSpPr>
          <a:xfrm>
            <a:off x="1463495" y="2019300"/>
            <a:ext cx="8066894" cy="623558"/>
            <a:chOff x="344488" y="1244876"/>
            <a:chExt cx="8481863" cy="2885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240C5B-621B-4916-3918-A845E8B05348}"/>
                </a:ext>
              </a:extLst>
            </p:cNvPr>
            <p:cNvSpPr txBox="1"/>
            <p:nvPr/>
          </p:nvSpPr>
          <p:spPr>
            <a:xfrm>
              <a:off x="514932" y="1244876"/>
              <a:ext cx="8311419" cy="24862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40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 </a:t>
              </a:r>
              <a:r>
                <a:rPr lang="ko-KR" altLang="en-US" sz="32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주제 선정 배경</a:t>
              </a:r>
              <a:endParaRPr lang="ko-KR" altLang="en-US" sz="4000" spc="-30" dirty="0">
                <a:ln>
                  <a:solidFill>
                    <a:srgbClr val="29C7C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CB9D846-123C-38D5-E26D-70DC3E4DE2EE}"/>
                </a:ext>
              </a:extLst>
            </p:cNvPr>
            <p:cNvSpPr/>
            <p:nvPr/>
          </p:nvSpPr>
          <p:spPr>
            <a:xfrm>
              <a:off x="344488" y="1281391"/>
              <a:ext cx="36000" cy="252000"/>
            </a:xfrm>
            <a:prstGeom prst="rect">
              <a:avLst/>
            </a:prstGeom>
            <a:solidFill>
              <a:srgbClr val="05579A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 spc="-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20" name="Object 2">
            <a:extLst>
              <a:ext uri="{FF2B5EF4-FFF2-40B4-BE49-F238E27FC236}">
                <a16:creationId xmlns:a16="http://schemas.microsoft.com/office/drawing/2014/main" id="{84F17A11-AB01-A611-1A6C-2E723138DB18}"/>
              </a:ext>
            </a:extLst>
          </p:cNvPr>
          <p:cNvSpPr txBox="1"/>
          <p:nvPr/>
        </p:nvSpPr>
        <p:spPr>
          <a:xfrm>
            <a:off x="8077200" y="9410700"/>
            <a:ext cx="9753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아파트 실거래가 </a:t>
            </a:r>
            <a:r>
              <a:rPr lang="ko-KR" altLang="en-US" sz="2400" b="1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예측 분석</a:t>
            </a:r>
            <a:endParaRPr lang="en-US" altLang="ko-KR" sz="2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DA48B65C-E7A9-83B1-8A73-E9672B486358}"/>
              </a:ext>
            </a:extLst>
          </p:cNvPr>
          <p:cNvSpPr txBox="1"/>
          <p:nvPr/>
        </p:nvSpPr>
        <p:spPr>
          <a:xfrm>
            <a:off x="1438095" y="3086100"/>
            <a:ext cx="15815361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아파트 </a:t>
            </a:r>
            <a:r>
              <a:rPr lang="ko-KR" altLang="en-US" sz="28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실거래가는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주택 시장의 핵심 지표로 부동산 시장과 국가 경제에 큰 영향을 미침</a:t>
            </a:r>
            <a:endParaRPr lang="en-US" altLang="ko-KR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부동산 시장 특성 상 </a:t>
            </a:r>
            <a:r>
              <a:rPr lang="ko-KR" altLang="en-US" sz="28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실거래가는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불안정하게 변동함</a:t>
            </a:r>
            <a:endParaRPr lang="en-US" altLang="ko-KR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-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구매자와 판매자 간의 정보 비대칭성이 높아 구매자는 시장 동향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가격 예측 등의 대한 정보 부족</a:t>
            </a:r>
            <a:endParaRPr lang="en-US" altLang="ko-KR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시장 예측이 어려운 </a:t>
            </a:r>
            <a:r>
              <a:rPr lang="ko-KR" altLang="en-US" sz="28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구매자를 위한 실거래가 예측 시스템 개발 필요</a:t>
            </a:r>
            <a:endParaRPr lang="en-US" altLang="ko-KR" sz="2800" b="1" dirty="0"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800" b="1" dirty="0"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800" b="1" dirty="0"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032251-C15C-4A20-2330-B747474A11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0" r="4689" b="83801"/>
          <a:stretch/>
        </p:blipFill>
        <p:spPr>
          <a:xfrm rot="10800000" flipH="1">
            <a:off x="-393900" y="7134338"/>
            <a:ext cx="13881300" cy="1314664"/>
          </a:xfrm>
          <a:prstGeom prst="rect">
            <a:avLst/>
          </a:prstGeom>
          <a:effectLst>
            <a:softEdge rad="31750"/>
          </a:effectLst>
        </p:spPr>
      </p:pic>
      <p:grpSp>
        <p:nvGrpSpPr>
          <p:cNvPr id="5" name="그룹 1001">
            <a:extLst>
              <a:ext uri="{FF2B5EF4-FFF2-40B4-BE49-F238E27FC236}">
                <a16:creationId xmlns:a16="http://schemas.microsoft.com/office/drawing/2014/main" id="{B91A9085-9063-2FBC-9CA2-DB818A56D968}"/>
              </a:ext>
            </a:extLst>
          </p:cNvPr>
          <p:cNvGrpSpPr/>
          <p:nvPr/>
        </p:nvGrpSpPr>
        <p:grpSpPr>
          <a:xfrm>
            <a:off x="-409140" y="0"/>
            <a:ext cx="1027804" cy="10285714"/>
            <a:chOff x="-409140" y="0"/>
            <a:chExt cx="1027804" cy="10285714"/>
          </a:xfrm>
        </p:grpSpPr>
        <p:pic>
          <p:nvPicPr>
            <p:cNvPr id="6" name="Object 3">
              <a:extLst>
                <a:ext uri="{FF2B5EF4-FFF2-40B4-BE49-F238E27FC236}">
                  <a16:creationId xmlns:a16="http://schemas.microsoft.com/office/drawing/2014/main" id="{D306C53C-7510-F8B6-7BD5-B2222A039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4776A83-692C-54D9-A0CC-B7E14DB873F5}"/>
              </a:ext>
            </a:extLst>
          </p:cNvPr>
          <p:cNvSpPr txBox="1"/>
          <p:nvPr/>
        </p:nvSpPr>
        <p:spPr>
          <a:xfrm>
            <a:off x="709342" y="7266887"/>
            <a:ext cx="1334470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400" i="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각양각색 집값 통계</a:t>
            </a:r>
            <a:r>
              <a:rPr lang="en-US" altLang="ko-KR" sz="3400" i="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…"</a:t>
            </a:r>
            <a:r>
              <a:rPr lang="ko-KR" altLang="en-US" sz="3400" i="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서울 아파트값 바닥 찍었나</a:t>
            </a:r>
            <a:r>
              <a:rPr lang="en-US" altLang="ko-KR" sz="3400" i="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?“</a:t>
            </a:r>
          </a:p>
          <a:p>
            <a:pPr algn="l"/>
            <a:r>
              <a:rPr lang="en-US" altLang="ko-KR" sz="34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                                                              </a:t>
            </a:r>
            <a:r>
              <a:rPr lang="en-US" altLang="ko-KR" sz="28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8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연합뉴스</a:t>
            </a:r>
            <a:r>
              <a:rPr lang="en-US" altLang="ko-KR" sz="28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2023</a:t>
            </a:r>
            <a:endParaRPr lang="en-US" altLang="ko-KR" sz="3400" i="0" dirty="0">
              <a:solidFill>
                <a:srgbClr val="000000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9140" y="0"/>
            <a:ext cx="1027804" cy="10285714"/>
            <a:chOff x="-409140" y="0"/>
            <a:chExt cx="1027804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sp>
        <p:nvSpPr>
          <p:cNvPr id="2" name="Object 2">
            <a:extLst>
              <a:ext uri="{FF2B5EF4-FFF2-40B4-BE49-F238E27FC236}">
                <a16:creationId xmlns:a16="http://schemas.microsoft.com/office/drawing/2014/main" id="{6C82C345-1429-120C-D925-AEF122AE65ED}"/>
              </a:ext>
            </a:extLst>
          </p:cNvPr>
          <p:cNvSpPr txBox="1"/>
          <p:nvPr/>
        </p:nvSpPr>
        <p:spPr>
          <a:xfrm>
            <a:off x="1651000" y="6667500"/>
            <a:ext cx="1410893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40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아파트 거래 데이터를 활용한 미래의 </a:t>
            </a:r>
            <a:r>
              <a:rPr lang="ko-KR" altLang="en-US" sz="40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아파트 실거래가 예측</a:t>
            </a:r>
            <a:endParaRPr lang="en-US" altLang="ko-KR" sz="4000" b="1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10D9990-A314-62F5-6E2A-A8CFF900F89C}"/>
              </a:ext>
            </a:extLst>
          </p:cNvPr>
          <p:cNvSpPr txBox="1"/>
          <p:nvPr/>
        </p:nvSpPr>
        <p:spPr>
          <a:xfrm>
            <a:off x="8077200" y="9410700"/>
            <a:ext cx="9753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아파트 실거래가 </a:t>
            </a:r>
            <a:r>
              <a:rPr lang="ko-KR" altLang="en-US" sz="2400" b="1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예측 분석</a:t>
            </a:r>
            <a:endParaRPr lang="en-US" altLang="ko-KR" sz="2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D868C65-D05C-F348-D6FE-F2AEF547530E}"/>
              </a:ext>
            </a:extLst>
          </p:cNvPr>
          <p:cNvSpPr txBox="1"/>
          <p:nvPr/>
        </p:nvSpPr>
        <p:spPr>
          <a:xfrm>
            <a:off x="1438095" y="945747"/>
            <a:ext cx="5943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01 </a:t>
            </a:r>
            <a:r>
              <a:rPr lang="ko-KR" altLang="en-US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분석 개요</a:t>
            </a:r>
            <a:endParaRPr lang="en-US" altLang="ko-KR" sz="4800" b="1" kern="0" spc="-2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AAD3CA-3122-A455-D1EB-964535F1750B}"/>
              </a:ext>
            </a:extLst>
          </p:cNvPr>
          <p:cNvGrpSpPr/>
          <p:nvPr/>
        </p:nvGrpSpPr>
        <p:grpSpPr>
          <a:xfrm>
            <a:off x="1463495" y="2019300"/>
            <a:ext cx="8066894" cy="623558"/>
            <a:chOff x="344488" y="1244876"/>
            <a:chExt cx="8481863" cy="2885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F810F0-DE7C-1111-C39B-36B87D3CC6D9}"/>
                </a:ext>
              </a:extLst>
            </p:cNvPr>
            <p:cNvSpPr txBox="1"/>
            <p:nvPr/>
          </p:nvSpPr>
          <p:spPr>
            <a:xfrm>
              <a:off x="514932" y="1244876"/>
              <a:ext cx="8311419" cy="28481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40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 </a:t>
              </a:r>
              <a:r>
                <a:rPr lang="ko-KR" altLang="en-US" sz="32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프로젝트 목표</a:t>
              </a:r>
              <a:endParaRPr lang="ko-KR" altLang="en-US" sz="4000" spc="-30" dirty="0">
                <a:ln>
                  <a:solidFill>
                    <a:srgbClr val="29C7C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5364AA4-E248-AF70-F50F-ABD4D3AC1D48}"/>
                </a:ext>
              </a:extLst>
            </p:cNvPr>
            <p:cNvSpPr/>
            <p:nvPr/>
          </p:nvSpPr>
          <p:spPr>
            <a:xfrm>
              <a:off x="344488" y="1281391"/>
              <a:ext cx="36000" cy="252000"/>
            </a:xfrm>
            <a:prstGeom prst="rect">
              <a:avLst/>
            </a:prstGeom>
            <a:solidFill>
              <a:srgbClr val="05579A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 spc="-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4" name="Object 2">
            <a:extLst>
              <a:ext uri="{FF2B5EF4-FFF2-40B4-BE49-F238E27FC236}">
                <a16:creationId xmlns:a16="http://schemas.microsoft.com/office/drawing/2014/main" id="{D545AB9B-7211-0966-298A-DE1FF4ED0BD0}"/>
              </a:ext>
            </a:extLst>
          </p:cNvPr>
          <p:cNvSpPr txBox="1"/>
          <p:nvPr/>
        </p:nvSpPr>
        <p:spPr>
          <a:xfrm>
            <a:off x="1066800" y="7583973"/>
            <a:ext cx="158153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r"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아파트 </a:t>
            </a:r>
            <a:r>
              <a:rPr lang="ko-KR" altLang="en-US" sz="2800" b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구매자들의 정보 비대칭성 문제를 </a:t>
            </a:r>
            <a:r>
              <a:rPr lang="ko-KR" altLang="en-US" sz="28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해결하기 위해 미래의 아파트 실거래가 예측 정보를 제공하고자 함</a:t>
            </a:r>
            <a:endParaRPr lang="en-US" altLang="ko-KR" sz="28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7" name="그림 16" descr="스크린샷, 그래픽, 직사각형, 그래픽 디자인이(가) 표시된 사진&#10;&#10;자동 생성된 설명">
            <a:extLst>
              <a:ext uri="{FF2B5EF4-FFF2-40B4-BE49-F238E27FC236}">
                <a16:creationId xmlns:a16="http://schemas.microsoft.com/office/drawing/2014/main" id="{38095963-AC1B-4DF4-89CD-CA1C19D85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958" y="3371793"/>
            <a:ext cx="2748082" cy="2748082"/>
          </a:xfrm>
          <a:prstGeom prst="rect">
            <a:avLst/>
          </a:prstGeom>
        </p:spPr>
      </p:pic>
      <p:sp>
        <p:nvSpPr>
          <p:cNvPr id="21" name="설명선: 선 20">
            <a:extLst>
              <a:ext uri="{FF2B5EF4-FFF2-40B4-BE49-F238E27FC236}">
                <a16:creationId xmlns:a16="http://schemas.microsoft.com/office/drawing/2014/main" id="{4FE28796-EE38-D4BF-6F52-9B5572E8219D}"/>
              </a:ext>
            </a:extLst>
          </p:cNvPr>
          <p:cNvSpPr/>
          <p:nvPr/>
        </p:nvSpPr>
        <p:spPr>
          <a:xfrm>
            <a:off x="11963400" y="1727436"/>
            <a:ext cx="3505200" cy="3214356"/>
          </a:xfrm>
          <a:prstGeom prst="borderCallout1">
            <a:avLst>
              <a:gd name="adj1" fmla="val 53621"/>
              <a:gd name="adj2" fmla="val -2863"/>
              <a:gd name="adj3" fmla="val 80841"/>
              <a:gd name="adj4" fmla="val -3202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그래픽, 폰트, 상징, 스크린샷이(가) 표시된 사진&#10;&#10;자동 생성된 설명">
            <a:extLst>
              <a:ext uri="{FF2B5EF4-FFF2-40B4-BE49-F238E27FC236}">
                <a16:creationId xmlns:a16="http://schemas.microsoft.com/office/drawing/2014/main" id="{14927D5D-9A3C-5AEF-923B-AD279790B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668" y="1864221"/>
            <a:ext cx="2882664" cy="28826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9140" y="0"/>
            <a:ext cx="1027804" cy="10285714"/>
            <a:chOff x="-409140" y="0"/>
            <a:chExt cx="1027804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sp>
        <p:nvSpPr>
          <p:cNvPr id="2" name="Object 2">
            <a:extLst>
              <a:ext uri="{FF2B5EF4-FFF2-40B4-BE49-F238E27FC236}">
                <a16:creationId xmlns:a16="http://schemas.microsoft.com/office/drawing/2014/main" id="{77B590E2-D31A-AD43-AB6F-3A7B4091D36D}"/>
              </a:ext>
            </a:extLst>
          </p:cNvPr>
          <p:cNvSpPr txBox="1"/>
          <p:nvPr/>
        </p:nvSpPr>
        <p:spPr>
          <a:xfrm>
            <a:off x="7429500" y="3771900"/>
            <a:ext cx="34290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02 </a:t>
            </a:r>
            <a:r>
              <a:rPr lang="ko-KR" altLang="en-US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분석 과정</a:t>
            </a:r>
          </a:p>
          <a:p>
            <a:endParaRPr lang="en-US" altLang="ko-KR" sz="4800" b="1" kern="0" spc="-2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</p:txBody>
      </p:sp>
      <p:grpSp>
        <p:nvGrpSpPr>
          <p:cNvPr id="7" name="그룹 1001">
            <a:extLst>
              <a:ext uri="{FF2B5EF4-FFF2-40B4-BE49-F238E27FC236}">
                <a16:creationId xmlns:a16="http://schemas.microsoft.com/office/drawing/2014/main" id="{A60EBCDB-8AD8-C8ED-2170-EADD2C8CDB6F}"/>
              </a:ext>
            </a:extLst>
          </p:cNvPr>
          <p:cNvGrpSpPr/>
          <p:nvPr/>
        </p:nvGrpSpPr>
        <p:grpSpPr>
          <a:xfrm>
            <a:off x="261553" y="2933700"/>
            <a:ext cx="7733134" cy="4419600"/>
            <a:chOff x="725066" y="2505914"/>
            <a:chExt cx="9387001" cy="5273887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A0DFF35A-29C8-D2A0-E3B9-C50DA473D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066" y="2505914"/>
              <a:ext cx="9387001" cy="527388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1E18083-A678-F835-B78B-02F0AECAB65E}"/>
              </a:ext>
            </a:extLst>
          </p:cNvPr>
          <p:cNvSpPr txBox="1"/>
          <p:nvPr/>
        </p:nvSpPr>
        <p:spPr>
          <a:xfrm>
            <a:off x="7917542" y="5121690"/>
            <a:ext cx="24529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수집</a:t>
            </a: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EDA</a:t>
            </a:r>
          </a:p>
          <a:p>
            <a:pPr algn="ctr"/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</a:t>
            </a:r>
            <a:r>
              <a:rPr lang="ko-KR" altLang="en-US" sz="28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전처리</a:t>
            </a: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160245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9140" y="0"/>
            <a:ext cx="1027804" cy="10285714"/>
            <a:chOff x="-409140" y="0"/>
            <a:chExt cx="1027804" cy="10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sp>
        <p:nvSpPr>
          <p:cNvPr id="2" name="Object 2">
            <a:extLst>
              <a:ext uri="{FF2B5EF4-FFF2-40B4-BE49-F238E27FC236}">
                <a16:creationId xmlns:a16="http://schemas.microsoft.com/office/drawing/2014/main" id="{6BF3CDDC-48B8-878F-ED35-75FA01F46C3A}"/>
              </a:ext>
            </a:extLst>
          </p:cNvPr>
          <p:cNvSpPr txBox="1"/>
          <p:nvPr/>
        </p:nvSpPr>
        <p:spPr>
          <a:xfrm>
            <a:off x="8077200" y="9410700"/>
            <a:ext cx="9753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아파트 실거래가 예측 분석</a:t>
            </a:r>
            <a:endParaRPr lang="en-US" altLang="ko-KR" sz="2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52EF68A-879E-5527-57DE-8AC12017FD7B}"/>
              </a:ext>
            </a:extLst>
          </p:cNvPr>
          <p:cNvSpPr txBox="1"/>
          <p:nvPr/>
        </p:nvSpPr>
        <p:spPr>
          <a:xfrm>
            <a:off x="1438095" y="945747"/>
            <a:ext cx="5943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02 </a:t>
            </a:r>
            <a:r>
              <a:rPr lang="ko-KR" altLang="en-US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분석 과정</a:t>
            </a:r>
            <a:endParaRPr lang="en-US" altLang="ko-KR" sz="4800" b="1" kern="0" spc="-2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B933F7-3CE1-B003-E857-836721BF5E1C}"/>
              </a:ext>
            </a:extLst>
          </p:cNvPr>
          <p:cNvGrpSpPr/>
          <p:nvPr/>
        </p:nvGrpSpPr>
        <p:grpSpPr>
          <a:xfrm>
            <a:off x="1463495" y="2019300"/>
            <a:ext cx="8066894" cy="623558"/>
            <a:chOff x="344488" y="1244876"/>
            <a:chExt cx="8481863" cy="2885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FC3FC5-64E2-C004-028D-E720180645E6}"/>
                </a:ext>
              </a:extLst>
            </p:cNvPr>
            <p:cNvSpPr txBox="1"/>
            <p:nvPr/>
          </p:nvSpPr>
          <p:spPr>
            <a:xfrm>
              <a:off x="514932" y="1244876"/>
              <a:ext cx="8311419" cy="28481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40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  </a:t>
              </a:r>
              <a:r>
                <a:rPr lang="ko-KR" altLang="en-US" sz="32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데이터 수집</a:t>
              </a:r>
              <a:endParaRPr lang="ko-KR" altLang="en-US" sz="4000" spc="-30" dirty="0">
                <a:ln>
                  <a:solidFill>
                    <a:srgbClr val="29C7C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DE2D34-18E5-E971-03C0-1F88BC3537CC}"/>
                </a:ext>
              </a:extLst>
            </p:cNvPr>
            <p:cNvSpPr/>
            <p:nvPr/>
          </p:nvSpPr>
          <p:spPr>
            <a:xfrm>
              <a:off x="344488" y="1281391"/>
              <a:ext cx="36000" cy="252000"/>
            </a:xfrm>
            <a:prstGeom prst="rect">
              <a:avLst/>
            </a:prstGeom>
            <a:solidFill>
              <a:srgbClr val="05579A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 spc="-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2" name="Object 2">
            <a:extLst>
              <a:ext uri="{FF2B5EF4-FFF2-40B4-BE49-F238E27FC236}">
                <a16:creationId xmlns:a16="http://schemas.microsoft.com/office/drawing/2014/main" id="{5AA5A085-FED5-A933-69D2-EA477C18D69D}"/>
              </a:ext>
            </a:extLst>
          </p:cNvPr>
          <p:cNvSpPr txBox="1"/>
          <p:nvPr/>
        </p:nvSpPr>
        <p:spPr>
          <a:xfrm>
            <a:off x="1463495" y="2956328"/>
            <a:ext cx="15815361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데이콘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아파트 실거래가 거래 데이터 활용</a:t>
            </a:r>
            <a:endParaRPr lang="en-US" altLang="ko-KR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한국은행 기준금리 및 여수신금리 </a:t>
            </a:r>
            <a:endParaRPr lang="en-US" altLang="ko-KR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네이버 지도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위도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경도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endParaRPr lang="en-US" altLang="ko-KR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C52978FE-6660-61B6-9607-90C45B50061B}"/>
              </a:ext>
            </a:extLst>
          </p:cNvPr>
          <p:cNvSpPr txBox="1"/>
          <p:nvPr/>
        </p:nvSpPr>
        <p:spPr>
          <a:xfrm>
            <a:off x="1430829" y="5372100"/>
            <a:ext cx="16625953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특징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서울시 강남구 대치동 아파트 거래 데이터</a:t>
            </a:r>
            <a:endParaRPr lang="en-US" altLang="ko-KR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기간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2014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월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일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~ 2023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6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월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30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일</a:t>
            </a:r>
            <a:endParaRPr lang="en-US" altLang="ko-KR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구성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6183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개의 행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아파트 거래 건수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), 14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개의 열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거래 정보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주요 정보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28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시군구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지번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아파트 명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전용면적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8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거래년월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아파트 실거래가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층수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완공일자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위도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경도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기준금리</a:t>
            </a:r>
            <a:endParaRPr lang="en-US" altLang="ko-KR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6682536-05C1-95B4-20AF-A4608187D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96" y="7197511"/>
            <a:ext cx="16367304" cy="204249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796F409-0F35-DF1A-0F3B-12EE11092EAF}"/>
              </a:ext>
            </a:extLst>
          </p:cNvPr>
          <p:cNvGrpSpPr/>
          <p:nvPr/>
        </p:nvGrpSpPr>
        <p:grpSpPr>
          <a:xfrm>
            <a:off x="1480614" y="4626725"/>
            <a:ext cx="8066894" cy="623558"/>
            <a:chOff x="344488" y="1244876"/>
            <a:chExt cx="8481863" cy="28851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EC0B9A-3494-F092-B96D-25FB7366C1AE}"/>
                </a:ext>
              </a:extLst>
            </p:cNvPr>
            <p:cNvSpPr txBox="1"/>
            <p:nvPr/>
          </p:nvSpPr>
          <p:spPr>
            <a:xfrm>
              <a:off x="514932" y="1244876"/>
              <a:ext cx="8311419" cy="28481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40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  </a:t>
              </a:r>
              <a:r>
                <a:rPr lang="ko-KR" altLang="en-US" sz="32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데이터 정보</a:t>
              </a:r>
              <a:endParaRPr lang="ko-KR" altLang="en-US" sz="4000" spc="-30" dirty="0">
                <a:ln>
                  <a:solidFill>
                    <a:srgbClr val="29C7C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CB9604B-F09A-4255-1CA0-D4DB2D10E41A}"/>
                </a:ext>
              </a:extLst>
            </p:cNvPr>
            <p:cNvSpPr/>
            <p:nvPr/>
          </p:nvSpPr>
          <p:spPr>
            <a:xfrm>
              <a:off x="344488" y="1281391"/>
              <a:ext cx="36000" cy="252000"/>
            </a:xfrm>
            <a:prstGeom prst="rect">
              <a:avLst/>
            </a:prstGeom>
            <a:solidFill>
              <a:srgbClr val="05579A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 spc="-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23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9140" y="0"/>
            <a:ext cx="1027804" cy="10285714"/>
            <a:chOff x="-409140" y="0"/>
            <a:chExt cx="1027804" cy="10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sp>
        <p:nvSpPr>
          <p:cNvPr id="2" name="Object 2">
            <a:extLst>
              <a:ext uri="{FF2B5EF4-FFF2-40B4-BE49-F238E27FC236}">
                <a16:creationId xmlns:a16="http://schemas.microsoft.com/office/drawing/2014/main" id="{2ADD5A39-63AF-36A6-0EB9-0534F6EB34BB}"/>
              </a:ext>
            </a:extLst>
          </p:cNvPr>
          <p:cNvSpPr txBox="1"/>
          <p:nvPr/>
        </p:nvSpPr>
        <p:spPr>
          <a:xfrm>
            <a:off x="8077200" y="9410700"/>
            <a:ext cx="9753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아파트 실거래가 </a:t>
            </a:r>
            <a:r>
              <a:rPr lang="ko-KR" altLang="en-US" sz="2400" b="1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예측 분석</a:t>
            </a:r>
            <a:endParaRPr lang="en-US" altLang="ko-KR" sz="2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41239AA-AD70-706B-9F78-0F812B7674E4}"/>
              </a:ext>
            </a:extLst>
          </p:cNvPr>
          <p:cNvGrpSpPr/>
          <p:nvPr/>
        </p:nvGrpSpPr>
        <p:grpSpPr>
          <a:xfrm>
            <a:off x="1463495" y="2019300"/>
            <a:ext cx="8066894" cy="623558"/>
            <a:chOff x="344488" y="1244876"/>
            <a:chExt cx="8481863" cy="2885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C70EA-65DB-3112-EF46-E936548A0D97}"/>
                </a:ext>
              </a:extLst>
            </p:cNvPr>
            <p:cNvSpPr txBox="1"/>
            <p:nvPr/>
          </p:nvSpPr>
          <p:spPr>
            <a:xfrm>
              <a:off x="514932" y="1244876"/>
              <a:ext cx="8311419" cy="28481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40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 </a:t>
              </a:r>
              <a:r>
                <a:rPr lang="ko-KR" altLang="en-US" sz="32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데이터 접근 방향</a:t>
              </a:r>
              <a:endParaRPr lang="ko-KR" altLang="en-US" sz="4000" spc="-30" dirty="0">
                <a:ln>
                  <a:solidFill>
                    <a:srgbClr val="29C7C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9A7C60F-B27D-C025-8724-E0838D324330}"/>
                </a:ext>
              </a:extLst>
            </p:cNvPr>
            <p:cNvSpPr/>
            <p:nvPr/>
          </p:nvSpPr>
          <p:spPr>
            <a:xfrm>
              <a:off x="344488" y="1281391"/>
              <a:ext cx="36000" cy="252000"/>
            </a:xfrm>
            <a:prstGeom prst="rect">
              <a:avLst/>
            </a:prstGeom>
            <a:solidFill>
              <a:srgbClr val="05579A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 spc="-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47262D5-D267-0D23-3377-A91EB38B9222}"/>
              </a:ext>
            </a:extLst>
          </p:cNvPr>
          <p:cNvSpPr txBox="1"/>
          <p:nvPr/>
        </p:nvSpPr>
        <p:spPr>
          <a:xfrm>
            <a:off x="1438095" y="945747"/>
            <a:ext cx="5943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02 </a:t>
            </a:r>
            <a:r>
              <a:rPr lang="ko-KR" altLang="en-US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분석 과정</a:t>
            </a:r>
            <a:endParaRPr lang="en-US" altLang="ko-KR" sz="4800" b="1" kern="0" spc="-2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26C5A7A-C652-563D-E717-B5EDE8ADC386}"/>
              </a:ext>
            </a:extLst>
          </p:cNvPr>
          <p:cNvSpPr/>
          <p:nvPr/>
        </p:nvSpPr>
        <p:spPr>
          <a:xfrm>
            <a:off x="3063394" y="3163427"/>
            <a:ext cx="5029200" cy="48546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HOW?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3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아파트 과거 거래 데이터 학습</a:t>
            </a:r>
            <a:endParaRPr lang="en-US" altLang="ko-KR" sz="3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3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기간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2014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월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~2022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12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월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algn="ctr"/>
            <a:endParaRPr lang="en-US" altLang="ko-KR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5E5526-2596-6515-1FD2-88D19959D1BF}"/>
              </a:ext>
            </a:extLst>
          </p:cNvPr>
          <p:cNvSpPr/>
          <p:nvPr/>
        </p:nvSpPr>
        <p:spPr>
          <a:xfrm>
            <a:off x="10210800" y="3086100"/>
            <a:ext cx="5180518" cy="50092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WHAT?</a:t>
            </a:r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3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아파트별</a:t>
            </a:r>
            <a:endParaRPr lang="en-US" altLang="ko-KR" sz="3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3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실거래가 예측</a:t>
            </a:r>
            <a:endParaRPr lang="en-US" altLang="ko-KR" sz="3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3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기간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2023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월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~6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월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algn="ctr"/>
            <a:endParaRPr lang="en-US" altLang="ko-KR" sz="3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9140" y="0"/>
            <a:ext cx="1027804" cy="10285714"/>
            <a:chOff x="-409140" y="0"/>
            <a:chExt cx="1027804" cy="10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09140" y="0"/>
              <a:ext cx="1027804" cy="10285714"/>
            </a:xfrm>
            <a:prstGeom prst="rect">
              <a:avLst/>
            </a:prstGeom>
          </p:spPr>
        </p:pic>
      </p:grpSp>
      <p:sp>
        <p:nvSpPr>
          <p:cNvPr id="2" name="Object 2">
            <a:extLst>
              <a:ext uri="{FF2B5EF4-FFF2-40B4-BE49-F238E27FC236}">
                <a16:creationId xmlns:a16="http://schemas.microsoft.com/office/drawing/2014/main" id="{2ADD5A39-63AF-36A6-0EB9-0534F6EB34BB}"/>
              </a:ext>
            </a:extLst>
          </p:cNvPr>
          <p:cNvSpPr txBox="1"/>
          <p:nvPr/>
        </p:nvSpPr>
        <p:spPr>
          <a:xfrm>
            <a:off x="8077200" y="9410700"/>
            <a:ext cx="9753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아파트 실거래가 </a:t>
            </a:r>
            <a:r>
              <a:rPr lang="ko-KR" altLang="en-US" sz="2400" b="1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예측 분석</a:t>
            </a:r>
            <a:endParaRPr lang="en-US" altLang="ko-KR" sz="2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41239AA-AD70-706B-9F78-0F812B7674E4}"/>
              </a:ext>
            </a:extLst>
          </p:cNvPr>
          <p:cNvGrpSpPr/>
          <p:nvPr/>
        </p:nvGrpSpPr>
        <p:grpSpPr>
          <a:xfrm>
            <a:off x="1463495" y="2019300"/>
            <a:ext cx="8066894" cy="623558"/>
            <a:chOff x="344488" y="1244876"/>
            <a:chExt cx="8481863" cy="2885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C70EA-65DB-3112-EF46-E936548A0D97}"/>
                </a:ext>
              </a:extLst>
            </p:cNvPr>
            <p:cNvSpPr txBox="1"/>
            <p:nvPr/>
          </p:nvSpPr>
          <p:spPr>
            <a:xfrm>
              <a:off x="514932" y="1244876"/>
              <a:ext cx="8311419" cy="28481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40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 </a:t>
              </a:r>
              <a:r>
                <a:rPr lang="en-US" altLang="ko-KR" sz="3200" spc="-30" dirty="0">
                  <a:ln>
                    <a:solidFill>
                      <a:srgbClr val="29C7C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EDA</a:t>
              </a:r>
              <a:endParaRPr lang="ko-KR" altLang="en-US" sz="3200" spc="-30" dirty="0">
                <a:ln>
                  <a:solidFill>
                    <a:srgbClr val="29C7C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9A7C60F-B27D-C025-8724-E0838D324330}"/>
                </a:ext>
              </a:extLst>
            </p:cNvPr>
            <p:cNvSpPr/>
            <p:nvPr/>
          </p:nvSpPr>
          <p:spPr>
            <a:xfrm>
              <a:off x="344488" y="1281391"/>
              <a:ext cx="36000" cy="252000"/>
            </a:xfrm>
            <a:prstGeom prst="rect">
              <a:avLst/>
            </a:prstGeom>
            <a:solidFill>
              <a:srgbClr val="05579A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 spc="-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47262D5-D267-0D23-3377-A91EB38B9222}"/>
              </a:ext>
            </a:extLst>
          </p:cNvPr>
          <p:cNvSpPr txBox="1"/>
          <p:nvPr/>
        </p:nvSpPr>
        <p:spPr>
          <a:xfrm>
            <a:off x="1438095" y="945747"/>
            <a:ext cx="5943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02 </a:t>
            </a:r>
            <a:r>
              <a:rPr lang="ko-KR" altLang="en-US" sz="4800" b="1" kern="0" spc="-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NEXON Lv2 Gothic Bold" pitchFamily="34" charset="0"/>
              </a:rPr>
              <a:t>분석 과정</a:t>
            </a:r>
            <a:endParaRPr lang="en-US" altLang="ko-KR" sz="4800" b="1" kern="0" spc="-200" dirty="0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NEXON Lv2 Gothic Bold" pitchFamily="34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E6D8A1AA-90DF-7575-093B-E523F1EE7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6264" y="1521231"/>
            <a:ext cx="4752735" cy="362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B8FBB3-6411-8BB3-76E4-802DFEDED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874" y="3819033"/>
            <a:ext cx="4409848" cy="461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EA366CA6-282B-3BDB-C17A-9B125BA6F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294" y="5456611"/>
            <a:ext cx="3725888" cy="390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5449EAE-F767-79D0-31DD-CB4E95C2C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6776" y="5804124"/>
            <a:ext cx="4462223" cy="339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5AAEF7-E274-BF5D-80C2-F4B9F05A286C}"/>
              </a:ext>
            </a:extLst>
          </p:cNvPr>
          <p:cNvSpPr txBox="1"/>
          <p:nvPr/>
        </p:nvSpPr>
        <p:spPr>
          <a:xfrm>
            <a:off x="1846522" y="3171022"/>
            <a:ext cx="3206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아파트 실거래가 분포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ABEDA2A-DF00-D8DF-1BAB-CE0ECD09C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097" y="1521231"/>
            <a:ext cx="3505688" cy="366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B83250-DBAE-F86C-F403-05270F41868F}"/>
              </a:ext>
            </a:extLst>
          </p:cNvPr>
          <p:cNvSpPr/>
          <p:nvPr/>
        </p:nvSpPr>
        <p:spPr>
          <a:xfrm>
            <a:off x="7385294" y="1213454"/>
            <a:ext cx="3725887" cy="615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Exclusive area </a:t>
            </a:r>
            <a:r>
              <a:rPr lang="ko-KR" altLang="en-US" sz="28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A6BD4A-A009-58DF-7141-6FB84260DDA9}"/>
              </a:ext>
            </a:extLst>
          </p:cNvPr>
          <p:cNvSpPr/>
          <p:nvPr/>
        </p:nvSpPr>
        <p:spPr>
          <a:xfrm>
            <a:off x="7307097" y="5142225"/>
            <a:ext cx="3725887" cy="615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Floor </a:t>
            </a:r>
            <a:r>
              <a:rPr lang="ko-KR" altLang="en-US" sz="28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D579CE-493F-3935-A250-024A1E73709D}"/>
              </a:ext>
            </a:extLst>
          </p:cNvPr>
          <p:cNvSpPr/>
          <p:nvPr/>
        </p:nvSpPr>
        <p:spPr>
          <a:xfrm>
            <a:off x="13191058" y="1109248"/>
            <a:ext cx="3725887" cy="615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Year_of_completion</a:t>
            </a:r>
            <a:endParaRPr lang="ko-KR" altLang="en-US" sz="28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F4667B-4904-9117-AD19-3FABEC9ECCDC}"/>
              </a:ext>
            </a:extLst>
          </p:cNvPr>
          <p:cNvSpPr/>
          <p:nvPr/>
        </p:nvSpPr>
        <p:spPr>
          <a:xfrm>
            <a:off x="13241083" y="5399976"/>
            <a:ext cx="3725887" cy="615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Year</a:t>
            </a:r>
            <a:r>
              <a:rPr lang="ko-KR" altLang="en-US" sz="28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of</a:t>
            </a:r>
            <a:r>
              <a:rPr lang="ko-KR" altLang="en-US" sz="28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transcation</a:t>
            </a:r>
            <a:endParaRPr lang="ko-KR" altLang="en-US" sz="28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70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938</Words>
  <Application>Microsoft Macintosh PowerPoint</Application>
  <PresentationFormat>사용자 지정</PresentationFormat>
  <Paragraphs>250</Paragraphs>
  <Slides>19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맑은 고딕</vt:lpstr>
      <vt:lpstr>KoPub돋움체 Bold</vt:lpstr>
      <vt:lpstr>KoPub돋움체 Medium</vt:lpstr>
      <vt:lpstr>NEXON Lv2 Gothic Bold</vt:lpstr>
      <vt:lpstr>Proxima Nova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임형섭</cp:lastModifiedBy>
  <cp:revision>16</cp:revision>
  <dcterms:created xsi:type="dcterms:W3CDTF">2023-08-02T17:09:51Z</dcterms:created>
  <dcterms:modified xsi:type="dcterms:W3CDTF">2024-03-19T00:45:13Z</dcterms:modified>
</cp:coreProperties>
</file>