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7" r:id="rId4"/>
  </p:sldMasterIdLst>
  <p:sldIdLst>
    <p:sldId id="257" r:id="rId5"/>
    <p:sldId id="271" r:id="rId6"/>
    <p:sldId id="272" r:id="rId7"/>
    <p:sldId id="273" r:id="rId8"/>
    <p:sldId id="274" r:id="rId9"/>
    <p:sldId id="275" r:id="rId10"/>
    <p:sldId id="278" r:id="rId11"/>
    <p:sldId id="277" r:id="rId12"/>
    <p:sldId id="261" r:id="rId13"/>
    <p:sldId id="263" r:id="rId14"/>
    <p:sldId id="258" r:id="rId15"/>
    <p:sldId id="268" r:id="rId16"/>
    <p:sldId id="262" r:id="rId17"/>
    <p:sldId id="265" r:id="rId18"/>
    <p:sldId id="264" r:id="rId19"/>
    <p:sldId id="267" r:id="rId20"/>
    <p:sldId id="270" r:id="rId21"/>
    <p:sldId id="281" r:id="rId22"/>
    <p:sldId id="279" r:id="rId23"/>
    <p:sldId id="285"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C7D65E-DD7E-4D9D-8A41-E011B27ED823}">
          <p14:sldIdLst>
            <p14:sldId id="257"/>
            <p14:sldId id="271"/>
            <p14:sldId id="272"/>
            <p14:sldId id="273"/>
            <p14:sldId id="274"/>
          </p14:sldIdLst>
        </p14:section>
        <p14:section name="Untitled Section" id="{6D117602-F90D-42F5-9046-7D4CFEAF622E}">
          <p14:sldIdLst>
            <p14:sldId id="275"/>
            <p14:sldId id="278"/>
            <p14:sldId id="277"/>
            <p14:sldId id="261"/>
            <p14:sldId id="263"/>
            <p14:sldId id="258"/>
            <p14:sldId id="268"/>
            <p14:sldId id="262"/>
            <p14:sldId id="265"/>
            <p14:sldId id="264"/>
            <p14:sldId id="267"/>
            <p14:sldId id="270"/>
            <p14:sldId id="281"/>
            <p14:sldId id="279"/>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saurav" userId="b8805a999dc4afb1" providerId="LiveId" clId="{14B01C2A-68BB-4D10-9D5E-6C48F36AFA7C}"/>
    <pc:docChg chg="undo custSel modSld">
      <pc:chgData name="Harsh saurav" userId="b8805a999dc4afb1" providerId="LiveId" clId="{14B01C2A-68BB-4D10-9D5E-6C48F36AFA7C}" dt="2023-08-11T15:33:41.587" v="489" actId="207"/>
      <pc:docMkLst>
        <pc:docMk/>
      </pc:docMkLst>
      <pc:sldChg chg="modSp mod">
        <pc:chgData name="Harsh saurav" userId="b8805a999dc4afb1" providerId="LiveId" clId="{14B01C2A-68BB-4D10-9D5E-6C48F36AFA7C}" dt="2023-08-11T15:33:41.587" v="489" actId="207"/>
        <pc:sldMkLst>
          <pc:docMk/>
          <pc:sldMk cId="4043737824" sldId="257"/>
        </pc:sldMkLst>
        <pc:spChg chg="mod">
          <ac:chgData name="Harsh saurav" userId="b8805a999dc4afb1" providerId="LiveId" clId="{14B01C2A-68BB-4D10-9D5E-6C48F36AFA7C}" dt="2023-08-11T15:33:41.587" v="489" actId="207"/>
          <ac:spMkLst>
            <pc:docMk/>
            <pc:sldMk cId="4043737824" sldId="257"/>
            <ac:spMk id="3" creationId="{A8E9CFF2-3777-4FF4-A759-8491175B0B7C}"/>
          </ac:spMkLst>
        </pc:spChg>
      </pc:sldChg>
      <pc:sldChg chg="modSp">
        <pc:chgData name="Harsh saurav" userId="b8805a999dc4afb1" providerId="LiveId" clId="{14B01C2A-68BB-4D10-9D5E-6C48F36AFA7C}" dt="2023-08-11T15:32:32.156" v="461" actId="14826"/>
        <pc:sldMkLst>
          <pc:docMk/>
          <pc:sldMk cId="908851896" sldId="271"/>
        </pc:sldMkLst>
        <pc:picChg chg="mod">
          <ac:chgData name="Harsh saurav" userId="b8805a999dc4afb1" providerId="LiveId" clId="{14B01C2A-68BB-4D10-9D5E-6C48F36AFA7C}" dt="2023-08-11T15:32:32.156" v="461" actId="14826"/>
          <ac:picMkLst>
            <pc:docMk/>
            <pc:sldMk cId="908851896" sldId="271"/>
            <ac:picMk id="13" creationId="{9761E171-3245-1892-A9B8-3276A964BA41}"/>
          </ac:picMkLst>
        </pc:picChg>
      </pc:sldChg>
      <pc:sldChg chg="modSp mod">
        <pc:chgData name="Harsh saurav" userId="b8805a999dc4afb1" providerId="LiveId" clId="{14B01C2A-68BB-4D10-9D5E-6C48F36AFA7C}" dt="2023-08-10T15:30:05.603" v="460" actId="255"/>
        <pc:sldMkLst>
          <pc:docMk/>
          <pc:sldMk cId="1866759641" sldId="272"/>
        </pc:sldMkLst>
        <pc:spChg chg="mod">
          <ac:chgData name="Harsh saurav" userId="b8805a999dc4afb1" providerId="LiveId" clId="{14B01C2A-68BB-4D10-9D5E-6C48F36AFA7C}" dt="2023-08-10T15:30:05.603" v="460" actId="255"/>
          <ac:spMkLst>
            <pc:docMk/>
            <pc:sldMk cId="1866759641" sldId="272"/>
            <ac:spMk id="3" creationId="{A8E9CFF2-3777-4FF4-A759-8491175B0B7C}"/>
          </ac:spMkLst>
        </pc:spChg>
      </pc:sldChg>
      <pc:sldChg chg="modSp mod">
        <pc:chgData name="Harsh saurav" userId="b8805a999dc4afb1" providerId="LiveId" clId="{14B01C2A-68BB-4D10-9D5E-6C48F36AFA7C}" dt="2023-08-10T14:58:12.435" v="428" actId="2711"/>
        <pc:sldMkLst>
          <pc:docMk/>
          <pc:sldMk cId="652048999" sldId="275"/>
        </pc:sldMkLst>
        <pc:spChg chg="mod">
          <ac:chgData name="Harsh saurav" userId="b8805a999dc4afb1" providerId="LiveId" clId="{14B01C2A-68BB-4D10-9D5E-6C48F36AFA7C}" dt="2023-08-10T14:58:12.435" v="428" actId="2711"/>
          <ac:spMkLst>
            <pc:docMk/>
            <pc:sldMk cId="652048999" sldId="275"/>
            <ac:spMk id="4" creationId="{8F67C527-FBF6-1079-671C-6D75CE50BE0C}"/>
          </ac:spMkLst>
        </pc:spChg>
      </pc:sldChg>
      <pc:sldChg chg="modSp mod">
        <pc:chgData name="Harsh saurav" userId="b8805a999dc4afb1" providerId="LiveId" clId="{14B01C2A-68BB-4D10-9D5E-6C48F36AFA7C}" dt="2023-08-10T14:58:26.559" v="431" actId="27636"/>
        <pc:sldMkLst>
          <pc:docMk/>
          <pc:sldMk cId="3684347986" sldId="278"/>
        </pc:sldMkLst>
        <pc:spChg chg="mod">
          <ac:chgData name="Harsh saurav" userId="b8805a999dc4afb1" providerId="LiveId" clId="{14B01C2A-68BB-4D10-9D5E-6C48F36AFA7C}" dt="2023-08-10T14:58:26.559" v="431" actId="27636"/>
          <ac:spMkLst>
            <pc:docMk/>
            <pc:sldMk cId="3684347986" sldId="278"/>
            <ac:spMk id="2" creationId="{78FD68DA-43BA-4508-8DE2-BA9BB7B2FA5B}"/>
          </ac:spMkLst>
        </pc:spChg>
      </pc:sldChg>
      <pc:sldChg chg="modSp mod">
        <pc:chgData name="Harsh saurav" userId="b8805a999dc4afb1" providerId="LiveId" clId="{14B01C2A-68BB-4D10-9D5E-6C48F36AFA7C}" dt="2023-08-10T14:52:52.391" v="306" actId="27636"/>
        <pc:sldMkLst>
          <pc:docMk/>
          <pc:sldMk cId="2157643881" sldId="285"/>
        </pc:sldMkLst>
        <pc:spChg chg="mod">
          <ac:chgData name="Harsh saurav" userId="b8805a999dc4afb1" providerId="LiveId" clId="{14B01C2A-68BB-4D10-9D5E-6C48F36AFA7C}" dt="2023-08-10T14:52:52.391" v="306" actId="27636"/>
          <ac:spMkLst>
            <pc:docMk/>
            <pc:sldMk cId="2157643881" sldId="285"/>
            <ac:spMk id="3" creationId="{0FBAB003-30F3-120B-4CBF-4ECEE7B62269}"/>
          </ac:spMkLst>
        </pc:spChg>
      </pc:sldChg>
      <pc:sldChg chg="modSp mod">
        <pc:chgData name="Harsh saurav" userId="b8805a999dc4afb1" providerId="LiveId" clId="{14B01C2A-68BB-4D10-9D5E-6C48F36AFA7C}" dt="2023-08-11T15:32:32.449" v="462" actId="27636"/>
        <pc:sldMkLst>
          <pc:docMk/>
          <pc:sldMk cId="1504030728" sldId="286"/>
        </pc:sldMkLst>
        <pc:spChg chg="mod">
          <ac:chgData name="Harsh saurav" userId="b8805a999dc4afb1" providerId="LiveId" clId="{14B01C2A-68BB-4D10-9D5E-6C48F36AFA7C}" dt="2023-08-11T15:32:32.449" v="462" actId="27636"/>
          <ac:spMkLst>
            <pc:docMk/>
            <pc:sldMk cId="1504030728" sldId="286"/>
            <ac:spMk id="3" creationId="{0FBAB003-30F3-120B-4CBF-4ECEE7B62269}"/>
          </ac:spMkLst>
        </pc:spChg>
      </pc:sldChg>
      <pc:sldChg chg="modSp mod">
        <pc:chgData name="Harsh saurav" userId="b8805a999dc4afb1" providerId="LiveId" clId="{14B01C2A-68BB-4D10-9D5E-6C48F36AFA7C}" dt="2023-08-10T14:45:19.839" v="173" actId="20577"/>
        <pc:sldMkLst>
          <pc:docMk/>
          <pc:sldMk cId="518216514" sldId="287"/>
        </pc:sldMkLst>
        <pc:spChg chg="mod">
          <ac:chgData name="Harsh saurav" userId="b8805a999dc4afb1" providerId="LiveId" clId="{14B01C2A-68BB-4D10-9D5E-6C48F36AFA7C}" dt="2023-08-10T14:45:19.839" v="173" actId="20577"/>
          <ac:spMkLst>
            <pc:docMk/>
            <pc:sldMk cId="518216514" sldId="287"/>
            <ac:spMk id="2" creationId="{CCE2BCD0-4884-4288-2297-3EC2E9A527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543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54470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5390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2D6E202-B606-4609-B914-27C9371A1F6D}" type="datetime1">
              <a:rPr lang="en-US" smtClean="0"/>
              <a:t>8/11/2023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906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1476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73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576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56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704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7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71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983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1652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2D6E202-B606-4609-B914-27C9371A1F6D}" type="datetime1">
              <a:rPr lang="en-US" smtClean="0"/>
              <a:t>8/11/2023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9976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D6E202-B606-4609-B914-27C9371A1F6D}" type="datetime1">
              <a:rPr lang="en-US" smtClean="0"/>
              <a:t>8/11/2023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47999912"/>
      </p:ext>
    </p:extLst>
  </p:cSld>
  <p:clrMap bg1="dk1" tx1="lt1" bg2="dk2" tx2="lt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ecteezy.com/vector-art/409266-illustration-of-data-analysis-graph"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16388" y="417250"/>
            <a:ext cx="6926683" cy="1594430"/>
          </a:xfrm>
        </p:spPr>
        <p:txBody>
          <a:bodyPr>
            <a:normAutofit/>
          </a:bodyPr>
          <a:lstStyle/>
          <a:p>
            <a:r>
              <a:rPr lang="en-IN" sz="3200" b="1" i="0" dirty="0" err="1">
                <a:solidFill>
                  <a:srgbClr val="333333"/>
                </a:solidFill>
                <a:effectLst>
                  <a:outerShdw blurRad="38100" dist="38100" dir="2700000" algn="tl">
                    <a:srgbClr val="000000">
                      <a:alpha val="43137"/>
                    </a:srgbClr>
                  </a:outerShdw>
                </a:effectLst>
                <a:latin typeface="Bahnschrift" panose="020B0502040204020203" pitchFamily="34" charset="0"/>
              </a:rPr>
              <a:t>Accredian</a:t>
            </a:r>
            <a:r>
              <a:rPr lang="en-IN" sz="3200" b="1" i="0" dirty="0">
                <a:solidFill>
                  <a:srgbClr val="333333"/>
                </a:solidFill>
                <a:effectLst>
                  <a:outerShdw blurRad="38100" dist="38100" dir="2700000" algn="tl">
                    <a:srgbClr val="000000">
                      <a:alpha val="43137"/>
                    </a:srgbClr>
                  </a:outerShdw>
                </a:effectLst>
                <a:latin typeface="Bahnschrift" panose="020B0502040204020203" pitchFamily="34" charset="0"/>
              </a:rPr>
              <a:t> Telecom Data</a:t>
            </a:r>
            <a:r>
              <a:rPr lang="en-IN" sz="3200" b="1" i="0" u="none" strike="noStrike" baseline="0" dirty="0">
                <a:solidFill>
                  <a:schemeClr val="tx1"/>
                </a:solidFill>
                <a:effectLst>
                  <a:outerShdw blurRad="38100" dist="38100" dir="2700000" algn="tl">
                    <a:srgbClr val="000000">
                      <a:alpha val="43137"/>
                    </a:srgbClr>
                  </a:outerShdw>
                </a:effectLst>
                <a:latin typeface="Bahnschrift" panose="020B0502040204020203" pitchFamily="34" charset="0"/>
              </a:rPr>
              <a:t> Analysis</a:t>
            </a:r>
            <a:br>
              <a:rPr lang="en-IN" sz="3200" b="1" i="0" u="none" strike="noStrike" baseline="0" dirty="0">
                <a:solidFill>
                  <a:schemeClr val="tx1"/>
                </a:solidFill>
                <a:effectLst>
                  <a:outerShdw blurRad="38100" dist="38100" dir="2700000" algn="tl">
                    <a:srgbClr val="000000">
                      <a:alpha val="43137"/>
                    </a:srgbClr>
                  </a:outerShdw>
                </a:effectLst>
                <a:latin typeface="Bahnschrift" panose="020B0502040204020203" pitchFamily="34" charset="0"/>
              </a:rPr>
            </a:br>
            <a:r>
              <a:rPr lang="en-IN" sz="3200" b="1" i="0" u="none" strike="noStrike" baseline="0" dirty="0">
                <a:solidFill>
                  <a:schemeClr val="tx1"/>
                </a:solidFill>
                <a:effectLst>
                  <a:outerShdw blurRad="38100" dist="38100" dir="2700000" algn="tl">
                    <a:srgbClr val="000000">
                      <a:alpha val="43137"/>
                    </a:srgbClr>
                  </a:outerShdw>
                </a:effectLst>
                <a:latin typeface="Bahnschrift" panose="020B0502040204020203" pitchFamily="34" charset="0"/>
              </a:rPr>
              <a:t>EDA Project form  </a:t>
            </a:r>
            <a:r>
              <a:rPr lang="en-IN" sz="3200" b="1" i="0" dirty="0" err="1">
                <a:solidFill>
                  <a:srgbClr val="333333"/>
                </a:solidFill>
                <a:effectLst>
                  <a:outerShdw blurRad="38100" dist="38100" dir="2700000" algn="tl">
                    <a:srgbClr val="000000">
                      <a:alpha val="43137"/>
                    </a:srgbClr>
                  </a:outerShdw>
                </a:effectLst>
                <a:latin typeface="Bahnschrift" panose="020B0502040204020203" pitchFamily="34" charset="0"/>
              </a:rPr>
              <a:t>Accredianians</a:t>
            </a:r>
            <a:endParaRPr lang="en-US" sz="3200" b="1" dirty="0">
              <a:solidFill>
                <a:schemeClr val="tx1"/>
              </a:solidFill>
              <a:effectLst>
                <a:outerShdw blurRad="38100" dist="38100" dir="2700000" algn="tl">
                  <a:srgbClr val="000000">
                    <a:alpha val="43137"/>
                  </a:srgbClr>
                </a:outerShdw>
              </a:effectLst>
              <a:latin typeface="Bahnschrift" panose="020B0502040204020203"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696287" y="2352583"/>
            <a:ext cx="6189448" cy="2493738"/>
          </a:xfrm>
        </p:spPr>
        <p:txBody>
          <a:bodyPr>
            <a:normAutofit/>
          </a:bodyPr>
          <a:lstStyle/>
          <a:p>
            <a:r>
              <a:rPr lang="en-US" sz="2400" b="1" dirty="0"/>
              <a:t>1010 Group</a:t>
            </a:r>
          </a:p>
          <a:p>
            <a:r>
              <a:rPr lang="en-US" sz="1200" b="1" dirty="0">
                <a:latin typeface="Arial" panose="020B0604020202020204" pitchFamily="34" charset="0"/>
                <a:cs typeface="Arial" panose="020B0604020202020204" pitchFamily="34" charset="0"/>
              </a:rPr>
              <a:t>Akanksha Kaushik</a:t>
            </a:r>
          </a:p>
          <a:p>
            <a:r>
              <a:rPr lang="en-US" sz="1200" b="1" dirty="0">
                <a:latin typeface="Arial" panose="020B0604020202020204" pitchFamily="34" charset="0"/>
                <a:cs typeface="Arial" panose="020B0604020202020204" pitchFamily="34" charset="0"/>
              </a:rPr>
              <a:t>Annu</a:t>
            </a:r>
          </a:p>
          <a:p>
            <a:r>
              <a:rPr lang="en-US" sz="1200" b="1" dirty="0">
                <a:latin typeface="Arial" panose="020B0604020202020204" pitchFamily="34" charset="0"/>
                <a:cs typeface="Arial" panose="020B0604020202020204" pitchFamily="34" charset="0"/>
              </a:rPr>
              <a:t>Harsh Saurav</a:t>
            </a:r>
          </a:p>
          <a:p>
            <a:r>
              <a:rPr lang="en-US" sz="1200" b="1" dirty="0">
                <a:latin typeface="Arial" panose="020B0604020202020204" pitchFamily="34" charset="0"/>
                <a:cs typeface="Arial" panose="020B0604020202020204" pitchFamily="34" charset="0"/>
              </a:rPr>
              <a:t>Preeti</a:t>
            </a:r>
          </a:p>
          <a:p>
            <a:r>
              <a:rPr lang="en-US" sz="1200" b="1" dirty="0">
                <a:latin typeface="Arial" panose="020B0604020202020204" pitchFamily="34" charset="0"/>
                <a:cs typeface="Arial" panose="020B0604020202020204" pitchFamily="34" charset="0"/>
              </a:rPr>
              <a:t>Sai </a:t>
            </a:r>
            <a:r>
              <a:rPr lang="en-US" sz="1200" b="1" dirty="0" err="1">
                <a:latin typeface="Arial" panose="020B0604020202020204" pitchFamily="34" charset="0"/>
                <a:cs typeface="Arial" panose="020B0604020202020204" pitchFamily="34" charset="0"/>
              </a:rPr>
              <a:t>Brahamaiah</a:t>
            </a:r>
            <a:endParaRPr lang="en-US" sz="1200" b="1" dirty="0">
              <a:latin typeface="Arial" panose="020B0604020202020204" pitchFamily="34" charset="0"/>
              <a:cs typeface="Arial" panose="020B0604020202020204" pitchFamily="34" charset="0"/>
            </a:endParaRPr>
          </a:p>
          <a:p>
            <a:r>
              <a:rPr lang="en-US" sz="1200" b="1" dirty="0">
                <a:solidFill>
                  <a:schemeClr val="tx1">
                    <a:lumMod val="95000"/>
                  </a:schemeClr>
                </a:solidFill>
                <a:latin typeface="Arial" panose="020B0604020202020204" pitchFamily="34" charset="0"/>
                <a:cs typeface="Arial" panose="020B0604020202020204" pitchFamily="34" charset="0"/>
              </a:rPr>
              <a:t>Naveen</a:t>
            </a:r>
            <a:r>
              <a:rPr lang="en-US" sz="1200" b="1" dirty="0">
                <a:latin typeface="Arial" panose="020B0604020202020204" pitchFamily="34" charset="0"/>
                <a:cs typeface="Arial" panose="020B0604020202020204" pitchFamily="34" charset="0"/>
              </a:rPr>
              <a:t>           </a:t>
            </a:r>
            <a:endParaRPr lang="en-US" sz="24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 y="0"/>
            <a:ext cx="4367815"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1440" y="5225240"/>
            <a:ext cx="11067011" cy="1143000"/>
          </a:xfrm>
        </p:spPr>
        <p:txBody>
          <a:bodyPr>
            <a:normAutofit/>
          </a:bodyPr>
          <a:lstStyle/>
          <a:p>
            <a:pPr marL="342900" indent="-342900">
              <a:buFont typeface="Arial" panose="020B0604020202020204" pitchFamily="34" charset="0"/>
              <a:buChar char="•"/>
            </a:pPr>
            <a:r>
              <a:rPr lang="en-US" b="1" i="0" dirty="0">
                <a:solidFill>
                  <a:schemeClr val="tx1">
                    <a:lumMod val="95000"/>
                  </a:schemeClr>
                </a:solidFill>
                <a:effectLst/>
                <a:latin typeface="Roboto" panose="02000000000000000000" pitchFamily="2" charset="0"/>
              </a:rPr>
              <a:t>Observation</a:t>
            </a:r>
            <a:r>
              <a:rPr lang="en-US" b="0" i="0" dirty="0">
                <a:solidFill>
                  <a:schemeClr val="tx1">
                    <a:lumMod val="95000"/>
                  </a:schemeClr>
                </a:solidFill>
                <a:effectLst/>
                <a:latin typeface="Roboto" panose="02000000000000000000" pitchFamily="2" charset="0"/>
              </a:rPr>
              <a:t> -The above donut graph shows the distribution of users across gender. This graph reveals that the </a:t>
            </a:r>
            <a:r>
              <a:rPr lang="en-US" b="1" i="0" dirty="0">
                <a:solidFill>
                  <a:schemeClr val="tx1">
                    <a:lumMod val="95000"/>
                  </a:schemeClr>
                </a:solidFill>
                <a:effectLst/>
                <a:latin typeface="Roboto" panose="02000000000000000000" pitchFamily="2" charset="0"/>
              </a:rPr>
              <a:t>maximum number of users are males</a:t>
            </a:r>
            <a:r>
              <a:rPr lang="en-US" b="0" i="0" dirty="0">
                <a:solidFill>
                  <a:schemeClr val="tx1">
                    <a:lumMod val="95000"/>
                  </a:schemeClr>
                </a:solidFill>
                <a:effectLst/>
                <a:latin typeface="Roboto" panose="02000000000000000000" pitchFamily="2" charset="0"/>
              </a:rPr>
              <a:t> with a percentage of </a:t>
            </a:r>
            <a:r>
              <a:rPr lang="en-US" b="1" i="0" dirty="0">
                <a:solidFill>
                  <a:schemeClr val="tx1">
                    <a:lumMod val="95000"/>
                  </a:schemeClr>
                </a:solidFill>
                <a:effectLst/>
                <a:latin typeface="Roboto" panose="02000000000000000000" pitchFamily="2" charset="0"/>
              </a:rPr>
              <a:t>99.8%</a:t>
            </a:r>
            <a:r>
              <a:rPr lang="en-US" b="0" i="0" dirty="0">
                <a:solidFill>
                  <a:schemeClr val="tx1">
                    <a:lumMod val="95000"/>
                  </a:schemeClr>
                </a:solidFill>
                <a:effectLst/>
                <a:latin typeface="Roboto" panose="02000000000000000000" pitchFamily="2" charset="0"/>
              </a:rPr>
              <a:t> in comparison to </a:t>
            </a:r>
            <a:r>
              <a:rPr lang="en-US" b="1" i="0" dirty="0">
                <a:solidFill>
                  <a:schemeClr val="tx1">
                    <a:lumMod val="95000"/>
                  </a:schemeClr>
                </a:solidFill>
                <a:effectLst/>
                <a:latin typeface="Roboto" panose="02000000000000000000" pitchFamily="2" charset="0"/>
              </a:rPr>
              <a:t>female users who are 0.2%</a:t>
            </a:r>
            <a:r>
              <a:rPr lang="en-US" b="0" i="0" dirty="0">
                <a:solidFill>
                  <a:schemeClr val="tx1">
                    <a:lumMod val="95000"/>
                  </a:schemeClr>
                </a:solidFill>
                <a:effectLst/>
                <a:latin typeface="Roboto" panose="02000000000000000000" pitchFamily="2" charset="0"/>
              </a:rPr>
              <a:t>.</a:t>
            </a:r>
            <a:endParaRPr lang="en-US" dirty="0">
              <a:solidFill>
                <a:schemeClr val="tx1">
                  <a:lumMod val="9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2CFFE8E-D102-E3D0-6AAA-F2E914447B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2167" y="-1"/>
            <a:ext cx="8700116" cy="4758431"/>
          </a:xfrm>
          <a:prstGeom prst="rect">
            <a:avLst/>
          </a:prstGeom>
        </p:spPr>
      </p:pic>
    </p:spTree>
    <p:extLst>
      <p:ext uri="{BB962C8B-B14F-4D97-AF65-F5344CB8AC3E}">
        <p14:creationId xmlns:p14="http://schemas.microsoft.com/office/powerpoint/2010/main" val="128442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5264458"/>
            <a:ext cx="12188952" cy="973782"/>
          </a:xfrm>
        </p:spPr>
        <p:txBody>
          <a:bodyPr>
            <a:normAutofit/>
          </a:bodyPr>
          <a:lstStyle/>
          <a:p>
            <a:pPr marL="285750" indent="-285750">
              <a:buFont typeface="Arial" panose="020B0604020202020204" pitchFamily="34" charset="0"/>
              <a:buChar char="•"/>
            </a:pPr>
            <a:r>
              <a:rPr lang="en-US" b="1" i="0" dirty="0">
                <a:solidFill>
                  <a:schemeClr val="tx1">
                    <a:lumMod val="95000"/>
                  </a:schemeClr>
                </a:solidFill>
                <a:effectLst/>
                <a:latin typeface="Roboto" panose="02000000000000000000" pitchFamily="2" charset="0"/>
              </a:rPr>
              <a:t>Observation</a:t>
            </a:r>
            <a:r>
              <a:rPr lang="en-US" b="0" i="0" dirty="0">
                <a:solidFill>
                  <a:schemeClr val="tx1">
                    <a:lumMod val="95000"/>
                  </a:schemeClr>
                </a:solidFill>
                <a:effectLst/>
                <a:latin typeface="Roboto" panose="02000000000000000000" pitchFamily="2" charset="0"/>
              </a:rPr>
              <a:t> -: We have observed from the graph that the age group which is having a </a:t>
            </a:r>
            <a:r>
              <a:rPr lang="en-US" b="1" i="0" dirty="0">
                <a:solidFill>
                  <a:schemeClr val="tx1">
                    <a:lumMod val="95000"/>
                  </a:schemeClr>
                </a:solidFill>
                <a:effectLst/>
                <a:latin typeface="Roboto" panose="02000000000000000000" pitchFamily="2" charset="0"/>
              </a:rPr>
              <a:t>maximum count</a:t>
            </a:r>
            <a:r>
              <a:rPr lang="en-US" b="0" i="0" dirty="0">
                <a:solidFill>
                  <a:schemeClr val="tx1">
                    <a:lumMod val="95000"/>
                  </a:schemeClr>
                </a:solidFill>
                <a:effectLst/>
                <a:latin typeface="Roboto" panose="02000000000000000000" pitchFamily="2" charset="0"/>
              </a:rPr>
              <a:t> is </a:t>
            </a:r>
            <a:r>
              <a:rPr lang="en-US" b="1" i="0" dirty="0">
                <a:solidFill>
                  <a:schemeClr val="tx1">
                    <a:lumMod val="95000"/>
                  </a:schemeClr>
                </a:solidFill>
                <a:effectLst/>
                <a:latin typeface="Roboto" panose="02000000000000000000" pitchFamily="2" charset="0"/>
              </a:rPr>
              <a:t>M 32-38</a:t>
            </a:r>
            <a:r>
              <a:rPr lang="en-US" b="0" i="0" dirty="0">
                <a:solidFill>
                  <a:schemeClr val="tx1">
                    <a:lumMod val="95000"/>
                  </a:schemeClr>
                </a:solidFill>
                <a:effectLst/>
                <a:latin typeface="Roboto" panose="02000000000000000000" pitchFamily="2" charset="0"/>
              </a:rPr>
              <a:t>. I mean that </a:t>
            </a:r>
            <a:r>
              <a:rPr lang="en-US" b="1" i="0" dirty="0">
                <a:solidFill>
                  <a:schemeClr val="tx1">
                    <a:lumMod val="95000"/>
                  </a:schemeClr>
                </a:solidFill>
                <a:effectLst/>
                <a:latin typeface="Roboto" panose="02000000000000000000" pitchFamily="2" charset="0"/>
              </a:rPr>
              <a:t>male users</a:t>
            </a:r>
            <a:r>
              <a:rPr lang="en-US" b="0" i="0" dirty="0">
                <a:solidFill>
                  <a:schemeClr val="tx1">
                    <a:lumMod val="95000"/>
                  </a:schemeClr>
                </a:solidFill>
                <a:effectLst/>
                <a:latin typeface="Roboto" panose="02000000000000000000" pitchFamily="2" charset="0"/>
              </a:rPr>
              <a:t> within the age </a:t>
            </a:r>
            <a:r>
              <a:rPr lang="en-US" b="1" i="0" dirty="0">
                <a:solidFill>
                  <a:schemeClr val="tx1">
                    <a:lumMod val="95000"/>
                  </a:schemeClr>
                </a:solidFill>
                <a:effectLst/>
                <a:latin typeface="Roboto" panose="02000000000000000000" pitchFamily="2" charset="0"/>
              </a:rPr>
              <a:t>group of 32-38 are the maximum in number</a:t>
            </a:r>
            <a:r>
              <a:rPr lang="en-US" b="0" i="0" dirty="0">
                <a:solidFill>
                  <a:schemeClr val="tx1">
                    <a:lumMod val="95000"/>
                  </a:schemeClr>
                </a:solidFill>
                <a:effectLst/>
                <a:latin typeface="Roboto" panose="02000000000000000000" pitchFamily="2" charset="0"/>
              </a:rPr>
              <a:t>. There is very less number of female users apart from that </a:t>
            </a:r>
            <a:r>
              <a:rPr lang="en-US" b="1" i="0" dirty="0">
                <a:solidFill>
                  <a:schemeClr val="tx1">
                    <a:lumMod val="95000"/>
                  </a:schemeClr>
                </a:solidFill>
                <a:effectLst/>
                <a:latin typeface="Roboto" panose="02000000000000000000" pitchFamily="2" charset="0"/>
              </a:rPr>
              <a:t>most belong</a:t>
            </a:r>
            <a:r>
              <a:rPr lang="en-US" b="0" i="0" dirty="0">
                <a:solidFill>
                  <a:schemeClr val="tx1">
                    <a:lumMod val="95000"/>
                  </a:schemeClr>
                </a:solidFill>
                <a:effectLst/>
                <a:latin typeface="Roboto" panose="02000000000000000000" pitchFamily="2" charset="0"/>
              </a:rPr>
              <a:t> to the </a:t>
            </a:r>
            <a:r>
              <a:rPr lang="en-US" b="1" i="0" dirty="0">
                <a:solidFill>
                  <a:schemeClr val="tx1">
                    <a:lumMod val="95000"/>
                  </a:schemeClr>
                </a:solidFill>
                <a:effectLst/>
                <a:latin typeface="Roboto" panose="02000000000000000000" pitchFamily="2" charset="0"/>
              </a:rPr>
              <a:t>43+ age</a:t>
            </a:r>
            <a:r>
              <a:rPr lang="en-US" b="0" i="0" dirty="0">
                <a:solidFill>
                  <a:schemeClr val="tx1">
                    <a:lumMod val="95000"/>
                  </a:schemeClr>
                </a:solidFill>
                <a:effectLst/>
                <a:latin typeface="Roboto" panose="02000000000000000000" pitchFamily="2" charset="0"/>
              </a:rPr>
              <a:t> group.</a:t>
            </a:r>
            <a:endParaRPr lang="en-US" sz="1800" dirty="0">
              <a:solidFill>
                <a:schemeClr val="tx1">
                  <a:lumMod val="9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E3A4575-F648-01D8-7E68-B14891E24F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88951" cy="4829452"/>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b="1" i="0" dirty="0">
                <a:solidFill>
                  <a:schemeClr val="tx1">
                    <a:lumMod val="95000"/>
                  </a:schemeClr>
                </a:solidFill>
                <a:effectLst/>
                <a:latin typeface="Roboto" panose="02000000000000000000" pitchFamily="2" charset="0"/>
              </a:rPr>
              <a:t>Observation</a:t>
            </a:r>
            <a:r>
              <a:rPr lang="en-US" b="0" i="0" dirty="0">
                <a:solidFill>
                  <a:schemeClr val="tx1">
                    <a:lumMod val="95000"/>
                  </a:schemeClr>
                </a:solidFill>
                <a:effectLst/>
                <a:latin typeface="Roboto" panose="02000000000000000000" pitchFamily="2" charset="0"/>
              </a:rPr>
              <a:t>:- On looking at the bar, it can be easily predicted that the most </a:t>
            </a:r>
            <a:r>
              <a:rPr lang="en-US" b="1" i="0" dirty="0">
                <a:solidFill>
                  <a:schemeClr val="tx1">
                    <a:lumMod val="95000"/>
                  </a:schemeClr>
                </a:solidFill>
                <a:effectLst/>
                <a:latin typeface="Roboto" panose="02000000000000000000" pitchFamily="2" charset="0"/>
              </a:rPr>
              <a:t>liked</a:t>
            </a:r>
            <a:r>
              <a:rPr lang="en-US" b="0" i="0" dirty="0">
                <a:solidFill>
                  <a:schemeClr val="tx1">
                    <a:lumMod val="95000"/>
                  </a:schemeClr>
                </a:solidFill>
                <a:effectLst/>
                <a:latin typeface="Roboto" panose="02000000000000000000" pitchFamily="2" charset="0"/>
              </a:rPr>
              <a:t> brand is </a:t>
            </a:r>
            <a:r>
              <a:rPr lang="en-US" b="1" i="0" dirty="0">
                <a:solidFill>
                  <a:schemeClr val="tx1">
                    <a:lumMod val="95000"/>
                  </a:schemeClr>
                </a:solidFill>
                <a:effectLst/>
                <a:latin typeface="Roboto" panose="02000000000000000000" pitchFamily="2" charset="0"/>
              </a:rPr>
              <a:t>Redmi</a:t>
            </a:r>
            <a:r>
              <a:rPr lang="en-US" b="0" i="0" dirty="0">
                <a:solidFill>
                  <a:schemeClr val="tx1">
                    <a:lumMod val="95000"/>
                  </a:schemeClr>
                </a:solidFill>
                <a:effectLst/>
                <a:latin typeface="Roboto" panose="02000000000000000000" pitchFamily="2" charset="0"/>
              </a:rPr>
              <a:t> amongst the males of </a:t>
            </a:r>
            <a:r>
              <a:rPr lang="en-US" b="1" i="0" dirty="0">
                <a:solidFill>
                  <a:schemeClr val="tx1">
                    <a:lumMod val="95000"/>
                  </a:schemeClr>
                </a:solidFill>
                <a:effectLst/>
                <a:latin typeface="Roboto" panose="02000000000000000000" pitchFamily="2" charset="0"/>
              </a:rPr>
              <a:t>age between 32 and 38</a:t>
            </a:r>
            <a:r>
              <a:rPr lang="en-US" b="0" i="0" dirty="0">
                <a:solidFill>
                  <a:schemeClr val="tx1">
                    <a:lumMod val="95000"/>
                  </a:schemeClr>
                </a:solidFill>
                <a:effectLst/>
                <a:latin typeface="Roboto" panose="02000000000000000000" pitchFamily="2" charset="0"/>
              </a:rPr>
              <a:t>.</a:t>
            </a:r>
            <a:endParaRPr lang="en-US" dirty="0">
              <a:solidFill>
                <a:schemeClr val="tx1">
                  <a:lumMod val="95000"/>
                </a:schemeClr>
              </a:solidFill>
            </a:endParaRPr>
          </a:p>
        </p:txBody>
      </p:sp>
      <p:pic>
        <p:nvPicPr>
          <p:cNvPr id="4" name="Picture 3">
            <a:extLst>
              <a:ext uri="{FF2B5EF4-FFF2-40B4-BE49-F238E27FC236}">
                <a16:creationId xmlns:a16="http://schemas.microsoft.com/office/drawing/2014/main" id="{CEA48C3B-395B-931F-4EF1-CF50D6BCA7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4873841"/>
          </a:xfrm>
          <a:prstGeom prst="rect">
            <a:avLst/>
          </a:prstGeom>
        </p:spPr>
      </p:pic>
    </p:spTree>
    <p:extLst>
      <p:ext uri="{BB962C8B-B14F-4D97-AF65-F5344CB8AC3E}">
        <p14:creationId xmlns:p14="http://schemas.microsoft.com/office/powerpoint/2010/main" val="73516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555" y="5255581"/>
            <a:ext cx="12188952" cy="1373700"/>
          </a:xfrm>
        </p:spPr>
        <p:txBody>
          <a:bodyPr>
            <a:noAutofit/>
          </a:bodyPr>
          <a:lstStyle/>
          <a:p>
            <a:pPr marL="285750" indent="-285750">
              <a:buFont typeface="Arial" panose="020B0604020202020204" pitchFamily="34" charset="0"/>
              <a:buChar char="•"/>
            </a:pPr>
            <a:r>
              <a:rPr lang="en-US" b="1" i="0" dirty="0">
                <a:solidFill>
                  <a:schemeClr val="tx1">
                    <a:lumMod val="95000"/>
                  </a:schemeClr>
                </a:solidFill>
                <a:effectLst/>
                <a:latin typeface="Roboto" panose="02000000000000000000" pitchFamily="2" charset="0"/>
              </a:rPr>
              <a:t>Observation</a:t>
            </a:r>
            <a:r>
              <a:rPr lang="en-US" b="0" i="0" dirty="0">
                <a:solidFill>
                  <a:schemeClr val="tx1">
                    <a:lumMod val="95000"/>
                  </a:schemeClr>
                </a:solidFill>
                <a:effectLst/>
                <a:latin typeface="Roboto" panose="02000000000000000000" pitchFamily="2" charset="0"/>
              </a:rPr>
              <a:t>- It has been observed that amongst the </a:t>
            </a:r>
            <a:r>
              <a:rPr lang="en-US" b="1" i="0" dirty="0">
                <a:solidFill>
                  <a:schemeClr val="tx1">
                    <a:lumMod val="95000"/>
                  </a:schemeClr>
                </a:solidFill>
                <a:effectLst/>
                <a:latin typeface="Roboto" panose="02000000000000000000" pitchFamily="2" charset="0"/>
              </a:rPr>
              <a:t>top 10 phone brands</a:t>
            </a:r>
            <a:r>
              <a:rPr lang="en-US" b="0" i="0" dirty="0">
                <a:solidFill>
                  <a:schemeClr val="tx1">
                    <a:lumMod val="95000"/>
                  </a:schemeClr>
                </a:solidFill>
                <a:effectLst/>
                <a:latin typeface="Roboto" panose="02000000000000000000" pitchFamily="2" charset="0"/>
              </a:rPr>
              <a:t>, Redmi is leading the market, </a:t>
            </a:r>
            <a:r>
              <a:rPr lang="en-US" b="0" i="0" dirty="0" err="1">
                <a:solidFill>
                  <a:schemeClr val="tx1">
                    <a:lumMod val="95000"/>
                  </a:schemeClr>
                </a:solidFill>
                <a:effectLst/>
                <a:latin typeface="Roboto" panose="02000000000000000000" pitchFamily="2" charset="0"/>
              </a:rPr>
              <a:t>i.e.</a:t>
            </a:r>
            <a:r>
              <a:rPr lang="en-US" b="1" i="0" dirty="0" err="1">
                <a:solidFill>
                  <a:schemeClr val="tx1">
                    <a:lumMod val="95000"/>
                  </a:schemeClr>
                </a:solidFill>
                <a:effectLst/>
                <a:latin typeface="Roboto" panose="02000000000000000000" pitchFamily="2" charset="0"/>
              </a:rPr>
              <a:t>Redmi</a:t>
            </a:r>
            <a:r>
              <a:rPr lang="en-US" b="0" i="0" dirty="0">
                <a:solidFill>
                  <a:schemeClr val="tx1">
                    <a:lumMod val="95000"/>
                  </a:schemeClr>
                </a:solidFill>
                <a:effectLst/>
                <a:latin typeface="Roboto" panose="02000000000000000000" pitchFamily="2" charset="0"/>
              </a:rPr>
              <a:t> is dominating with above </a:t>
            </a:r>
            <a:r>
              <a:rPr lang="en-US" b="1" i="0" dirty="0">
                <a:solidFill>
                  <a:schemeClr val="tx1">
                    <a:lumMod val="95000"/>
                  </a:schemeClr>
                </a:solidFill>
                <a:effectLst/>
                <a:latin typeface="Roboto" panose="02000000000000000000" pitchFamily="2" charset="0"/>
              </a:rPr>
              <a:t>5 million</a:t>
            </a:r>
            <a:r>
              <a:rPr lang="en-US" b="0" i="0" dirty="0">
                <a:solidFill>
                  <a:schemeClr val="tx1">
                    <a:lumMod val="95000"/>
                  </a:schemeClr>
                </a:solidFill>
                <a:effectLst/>
                <a:latin typeface="Roboto" panose="02000000000000000000" pitchFamily="2" charset="0"/>
              </a:rPr>
              <a:t> users.</a:t>
            </a:r>
            <a:endParaRPr lang="en-US" b="1" i="0" dirty="0">
              <a:solidFill>
                <a:schemeClr val="tx1">
                  <a:lumMod val="95000"/>
                </a:schemeClr>
              </a:solidFill>
              <a:effectLst/>
              <a:latin typeface="Roboto" panose="02000000000000000000" pitchFamily="2" charset="0"/>
            </a:endParaRPr>
          </a:p>
        </p:txBody>
      </p:sp>
      <p:pic>
        <p:nvPicPr>
          <p:cNvPr id="4" name="Picture 3">
            <a:extLst>
              <a:ext uri="{FF2B5EF4-FFF2-40B4-BE49-F238E27FC236}">
                <a16:creationId xmlns:a16="http://schemas.microsoft.com/office/drawing/2014/main" id="{9F2B7549-96FC-EA23-354B-F26CB667C7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6" y="1"/>
            <a:ext cx="12196555" cy="4829452"/>
          </a:xfrm>
          <a:prstGeom prst="rect">
            <a:avLst/>
          </a:prstGeom>
        </p:spPr>
      </p:pic>
    </p:spTree>
    <p:extLst>
      <p:ext uri="{BB962C8B-B14F-4D97-AF65-F5344CB8AC3E}">
        <p14:creationId xmlns:p14="http://schemas.microsoft.com/office/powerpoint/2010/main" val="1202395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2000" b="1" i="0" dirty="0">
                <a:solidFill>
                  <a:schemeClr val="tx1">
                    <a:lumMod val="95000"/>
                  </a:schemeClr>
                </a:solidFill>
                <a:effectLst/>
                <a:latin typeface="Roboto" panose="02000000000000000000" pitchFamily="2" charset="0"/>
              </a:rPr>
              <a:t>Observation</a:t>
            </a:r>
            <a:r>
              <a:rPr lang="en-US" sz="2000" b="0" i="0" dirty="0">
                <a:solidFill>
                  <a:schemeClr val="tx1">
                    <a:lumMod val="95000"/>
                  </a:schemeClr>
                </a:solidFill>
                <a:effectLst/>
                <a:latin typeface="Roboto" panose="02000000000000000000" pitchFamily="2" charset="0"/>
              </a:rPr>
              <a:t>:-The above graph suggests that across all the cities, </a:t>
            </a:r>
            <a:r>
              <a:rPr lang="en-US" sz="2000" b="1" i="0" dirty="0">
                <a:solidFill>
                  <a:schemeClr val="tx1">
                    <a:lumMod val="95000"/>
                  </a:schemeClr>
                </a:solidFill>
                <a:effectLst/>
                <a:latin typeface="Roboto" panose="02000000000000000000" pitchFamily="2" charset="0"/>
              </a:rPr>
              <a:t>Tamil Nadu</a:t>
            </a:r>
            <a:r>
              <a:rPr lang="en-US" sz="2000" b="0" i="0" dirty="0">
                <a:solidFill>
                  <a:schemeClr val="tx1">
                    <a:lumMod val="95000"/>
                  </a:schemeClr>
                </a:solidFill>
                <a:effectLst/>
                <a:latin typeface="Roboto" panose="02000000000000000000" pitchFamily="2" charset="0"/>
              </a:rPr>
              <a:t> has secured the </a:t>
            </a:r>
            <a:r>
              <a:rPr lang="en-US" sz="2000" b="1" i="0" dirty="0">
                <a:solidFill>
                  <a:schemeClr val="tx1">
                    <a:lumMod val="95000"/>
                  </a:schemeClr>
                </a:solidFill>
                <a:effectLst/>
                <a:latin typeface="Roboto" panose="02000000000000000000" pitchFamily="2" charset="0"/>
              </a:rPr>
              <a:t>highest rank</a:t>
            </a:r>
            <a:r>
              <a:rPr lang="en-US" sz="2000" b="0" i="0" dirty="0">
                <a:solidFill>
                  <a:schemeClr val="tx1">
                    <a:lumMod val="95000"/>
                  </a:schemeClr>
                </a:solidFill>
                <a:effectLst/>
                <a:latin typeface="Roboto" panose="02000000000000000000" pitchFamily="2" charset="0"/>
              </a:rPr>
              <a:t> in the number of users and </a:t>
            </a:r>
            <a:r>
              <a:rPr lang="en-US" sz="2000" b="1" i="0" dirty="0">
                <a:solidFill>
                  <a:schemeClr val="tx1">
                    <a:lumMod val="95000"/>
                  </a:schemeClr>
                </a:solidFill>
                <a:effectLst/>
                <a:latin typeface="Roboto" panose="02000000000000000000" pitchFamily="2" charset="0"/>
              </a:rPr>
              <a:t>2nd highest</a:t>
            </a:r>
            <a:r>
              <a:rPr lang="en-US" sz="2000" b="0" i="0" dirty="0">
                <a:solidFill>
                  <a:schemeClr val="tx1">
                    <a:lumMod val="95000"/>
                  </a:schemeClr>
                </a:solidFill>
                <a:effectLst/>
                <a:latin typeface="Roboto" panose="02000000000000000000" pitchFamily="2" charset="0"/>
              </a:rPr>
              <a:t> is achieved by </a:t>
            </a:r>
            <a:r>
              <a:rPr lang="en-US" sz="2000" b="1" i="0" dirty="0">
                <a:solidFill>
                  <a:schemeClr val="tx1">
                    <a:lumMod val="95000"/>
                  </a:schemeClr>
                </a:solidFill>
                <a:effectLst/>
                <a:latin typeface="Roboto" panose="02000000000000000000" pitchFamily="2" charset="0"/>
              </a:rPr>
              <a:t>Uttar Pradesh</a:t>
            </a:r>
            <a:endParaRPr lang="en-US" sz="2000" dirty="0">
              <a:solidFill>
                <a:schemeClr val="tx1">
                  <a:lumMod val="9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E423EA7-B3C7-9805-2E35-6BAEFBA626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2128"/>
            <a:ext cx="12192000" cy="4789570"/>
          </a:xfrm>
          <a:prstGeom prst="rect">
            <a:avLst/>
          </a:prstGeom>
        </p:spPr>
      </p:pic>
    </p:spTree>
    <p:extLst>
      <p:ext uri="{BB962C8B-B14F-4D97-AF65-F5344CB8AC3E}">
        <p14:creationId xmlns:p14="http://schemas.microsoft.com/office/powerpoint/2010/main" val="339356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5202315"/>
            <a:ext cx="12174435" cy="1655685"/>
          </a:xfrm>
        </p:spPr>
        <p:txBody>
          <a:bodyPr>
            <a:normAutofit/>
          </a:bodyPr>
          <a:lstStyle/>
          <a:p>
            <a:pPr algn="l"/>
            <a:r>
              <a:rPr lang="en-US" b="1" i="0" dirty="0">
                <a:solidFill>
                  <a:schemeClr val="tx1">
                    <a:lumMod val="95000"/>
                  </a:schemeClr>
                </a:solidFill>
                <a:effectLst/>
                <a:latin typeface="Roboto" panose="02000000000000000000" pitchFamily="2" charset="0"/>
              </a:rPr>
              <a:t>The Hourly distribution of phone calls is shown in the above graph. It has certain observations:</a:t>
            </a:r>
            <a:endParaRPr lang="en-US" b="0" i="0" dirty="0">
              <a:solidFill>
                <a:schemeClr val="tx1">
                  <a:lumMod val="95000"/>
                </a:schemeClr>
              </a:solidFill>
              <a:effectLst/>
              <a:latin typeface="Roboto" panose="02000000000000000000" pitchFamily="2" charset="0"/>
            </a:endParaRPr>
          </a:p>
          <a:p>
            <a:pPr algn="l">
              <a:buFont typeface="Arial" panose="020B0604020202020204" pitchFamily="34" charset="0"/>
              <a:buChar char="•"/>
            </a:pPr>
            <a:r>
              <a:rPr lang="en-US" b="0" i="0" dirty="0">
                <a:solidFill>
                  <a:schemeClr val="tx1">
                    <a:lumMod val="95000"/>
                  </a:schemeClr>
                </a:solidFill>
                <a:effectLst/>
                <a:latin typeface="Roboto" panose="02000000000000000000" pitchFamily="2" charset="0"/>
              </a:rPr>
              <a:t>The calls are done </a:t>
            </a:r>
            <a:r>
              <a:rPr lang="en-US" b="1" i="0" dirty="0">
                <a:solidFill>
                  <a:schemeClr val="tx1">
                    <a:lumMod val="95000"/>
                  </a:schemeClr>
                </a:solidFill>
                <a:effectLst/>
                <a:latin typeface="Roboto" panose="02000000000000000000" pitchFamily="2" charset="0"/>
              </a:rPr>
              <a:t>mostly</a:t>
            </a:r>
            <a:r>
              <a:rPr lang="en-US" b="0" i="0" dirty="0">
                <a:solidFill>
                  <a:schemeClr val="tx1">
                    <a:lumMod val="95000"/>
                  </a:schemeClr>
                </a:solidFill>
                <a:effectLst/>
                <a:latin typeface="Roboto" panose="02000000000000000000" pitchFamily="2" charset="0"/>
              </a:rPr>
              <a:t> at night, i.e. from </a:t>
            </a:r>
            <a:r>
              <a:rPr lang="en-US" b="1" i="0" dirty="0">
                <a:solidFill>
                  <a:schemeClr val="tx1">
                    <a:lumMod val="95000"/>
                  </a:schemeClr>
                </a:solidFill>
                <a:effectLst/>
                <a:latin typeface="Roboto" panose="02000000000000000000" pitchFamily="2" charset="0"/>
              </a:rPr>
              <a:t>8 PM to 12 AM</a:t>
            </a:r>
            <a:endParaRPr lang="en-US" b="0" i="0" dirty="0">
              <a:solidFill>
                <a:schemeClr val="tx1">
                  <a:lumMod val="95000"/>
                </a:schemeClr>
              </a:solidFill>
              <a:effectLst/>
              <a:latin typeface="Roboto" panose="02000000000000000000" pitchFamily="2" charset="0"/>
            </a:endParaRPr>
          </a:p>
          <a:p>
            <a:pPr algn="l">
              <a:buFont typeface="Arial" panose="020B0604020202020204" pitchFamily="34" charset="0"/>
              <a:buChar char="•"/>
            </a:pPr>
            <a:r>
              <a:rPr lang="en-US" b="0" i="0" dirty="0">
                <a:solidFill>
                  <a:schemeClr val="tx1">
                    <a:lumMod val="95000"/>
                  </a:schemeClr>
                </a:solidFill>
                <a:effectLst/>
                <a:latin typeface="Roboto" panose="02000000000000000000" pitchFamily="2" charset="0"/>
              </a:rPr>
              <a:t>The </a:t>
            </a:r>
            <a:r>
              <a:rPr lang="en-US" b="1" i="0" dirty="0">
                <a:solidFill>
                  <a:schemeClr val="tx1">
                    <a:lumMod val="95000"/>
                  </a:schemeClr>
                </a:solidFill>
                <a:effectLst/>
                <a:latin typeface="Roboto" panose="02000000000000000000" pitchFamily="2" charset="0"/>
              </a:rPr>
              <a:t>least</a:t>
            </a:r>
            <a:r>
              <a:rPr lang="en-US" b="0" i="0" dirty="0">
                <a:solidFill>
                  <a:schemeClr val="tx1">
                    <a:lumMod val="95000"/>
                  </a:schemeClr>
                </a:solidFill>
                <a:effectLst/>
                <a:latin typeface="Roboto" panose="02000000000000000000" pitchFamily="2" charset="0"/>
              </a:rPr>
              <a:t> number of calls are made during the </a:t>
            </a:r>
            <a:r>
              <a:rPr lang="en-US" b="1" i="0" dirty="0">
                <a:solidFill>
                  <a:schemeClr val="tx1">
                    <a:lumMod val="95000"/>
                  </a:schemeClr>
                </a:solidFill>
                <a:effectLst/>
                <a:latin typeface="Roboto" panose="02000000000000000000" pitchFamily="2" charset="0"/>
              </a:rPr>
              <a:t>early morning time, i.e. 3 AM to 5 AM</a:t>
            </a:r>
            <a:endParaRPr lang="en-US" b="0" i="0" dirty="0">
              <a:solidFill>
                <a:schemeClr val="tx1">
                  <a:lumMod val="95000"/>
                </a:schemeClr>
              </a:solidFill>
              <a:effectLst/>
              <a:latin typeface="Roboto" panose="02000000000000000000" pitchFamily="2" charset="0"/>
            </a:endParaRPr>
          </a:p>
          <a:p>
            <a:pPr algn="l">
              <a:buFont typeface="Arial" panose="020B0604020202020204" pitchFamily="34" charset="0"/>
              <a:buChar char="•"/>
            </a:pPr>
            <a:r>
              <a:rPr lang="en-US" b="0" i="0" dirty="0">
                <a:solidFill>
                  <a:schemeClr val="tx1">
                    <a:lumMod val="95000"/>
                  </a:schemeClr>
                </a:solidFill>
                <a:effectLst/>
                <a:latin typeface="Roboto" panose="02000000000000000000" pitchFamily="2" charset="0"/>
              </a:rPr>
              <a:t>There is a </a:t>
            </a:r>
            <a:r>
              <a:rPr lang="en-US" b="1" i="0" dirty="0">
                <a:solidFill>
                  <a:schemeClr val="tx1">
                    <a:lumMod val="95000"/>
                  </a:schemeClr>
                </a:solidFill>
                <a:effectLst/>
                <a:latin typeface="Roboto" panose="02000000000000000000" pitchFamily="2" charset="0"/>
              </a:rPr>
              <a:t>little bump</a:t>
            </a:r>
            <a:r>
              <a:rPr lang="en-US" b="0" i="0" dirty="0">
                <a:solidFill>
                  <a:schemeClr val="tx1">
                    <a:lumMod val="95000"/>
                  </a:schemeClr>
                </a:solidFill>
                <a:effectLst/>
                <a:latin typeface="Roboto" panose="02000000000000000000" pitchFamily="2" charset="0"/>
              </a:rPr>
              <a:t> in the number of calls made in the </a:t>
            </a:r>
            <a:r>
              <a:rPr lang="en-US" b="1" i="0" dirty="0">
                <a:solidFill>
                  <a:schemeClr val="tx1">
                    <a:lumMod val="95000"/>
                  </a:schemeClr>
                </a:solidFill>
                <a:effectLst/>
                <a:latin typeface="Roboto" panose="02000000000000000000" pitchFamily="2" charset="0"/>
              </a:rPr>
              <a:t>morning, i.e. 10 AM.</a:t>
            </a:r>
            <a:endParaRPr lang="en-US" b="0" i="0" dirty="0">
              <a:solidFill>
                <a:schemeClr val="tx1">
                  <a:lumMod val="95000"/>
                </a:schemeClr>
              </a:solidFill>
              <a:effectLst/>
              <a:latin typeface="Roboto" panose="02000000000000000000" pitchFamily="2" charset="0"/>
            </a:endParaRPr>
          </a:p>
        </p:txBody>
      </p:sp>
      <p:pic>
        <p:nvPicPr>
          <p:cNvPr id="6" name="Picture 5">
            <a:extLst>
              <a:ext uri="{FF2B5EF4-FFF2-40B4-BE49-F238E27FC236}">
                <a16:creationId xmlns:a16="http://schemas.microsoft.com/office/drawing/2014/main" id="{1E5F1C55-334B-D33C-4412-88E0052961D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174435" cy="4829451"/>
          </a:xfrm>
          <a:prstGeom prst="rect">
            <a:avLst/>
          </a:prstGeom>
        </p:spPr>
      </p:pic>
    </p:spTree>
    <p:extLst>
      <p:ext uri="{BB962C8B-B14F-4D97-AF65-F5344CB8AC3E}">
        <p14:creationId xmlns:p14="http://schemas.microsoft.com/office/powerpoint/2010/main" val="3670938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2043" y="5225240"/>
            <a:ext cx="11940466" cy="1539544"/>
          </a:xfrm>
        </p:spPr>
        <p:txBody>
          <a:bodyPr>
            <a:normAutofit/>
          </a:bodyPr>
          <a:lstStyle/>
          <a:p>
            <a:pPr marL="342900" indent="-342900">
              <a:buFont typeface="Arial" panose="020B0604020202020204" pitchFamily="34" charset="0"/>
              <a:buChar char="•"/>
            </a:pPr>
            <a:r>
              <a:rPr lang="en-US" b="1" i="0" dirty="0">
                <a:solidFill>
                  <a:schemeClr val="tx1">
                    <a:lumMod val="95000"/>
                  </a:schemeClr>
                </a:solidFill>
                <a:effectLst/>
                <a:latin typeface="Roboto" panose="02000000000000000000" pitchFamily="2" charset="0"/>
              </a:rPr>
              <a:t>Observation</a:t>
            </a:r>
            <a:r>
              <a:rPr lang="en-US" b="0" i="0" dirty="0">
                <a:solidFill>
                  <a:schemeClr val="tx1">
                    <a:lumMod val="95000"/>
                  </a:schemeClr>
                </a:solidFill>
                <a:effectLst/>
                <a:latin typeface="Roboto" panose="02000000000000000000" pitchFamily="2" charset="0"/>
              </a:rPr>
              <a:t>:-The Hourly distribution of phone calls amongst the male and female users is shown in the above graph. This graph suggests that the maximum number of phone calls are made by users in the time duration of </a:t>
            </a:r>
            <a:r>
              <a:rPr lang="en-US" b="1" i="0" dirty="0">
                <a:solidFill>
                  <a:schemeClr val="tx1">
                    <a:lumMod val="95000"/>
                  </a:schemeClr>
                </a:solidFill>
                <a:effectLst/>
                <a:latin typeface="Roboto" panose="02000000000000000000" pitchFamily="2" charset="0"/>
              </a:rPr>
              <a:t>8 PM to 12 AM</a:t>
            </a:r>
            <a:r>
              <a:rPr lang="en-US" b="0" i="0" dirty="0">
                <a:solidFill>
                  <a:schemeClr val="tx1">
                    <a:lumMod val="95000"/>
                  </a:schemeClr>
                </a:solidFill>
                <a:effectLst/>
                <a:latin typeface="Roboto" panose="02000000000000000000" pitchFamily="2" charset="0"/>
              </a:rPr>
              <a:t> and the least number of calls are made in the early morning hours i.e. </a:t>
            </a:r>
            <a:r>
              <a:rPr lang="en-US" b="1" i="0" dirty="0">
                <a:solidFill>
                  <a:schemeClr val="tx1">
                    <a:lumMod val="95000"/>
                  </a:schemeClr>
                </a:solidFill>
                <a:effectLst/>
                <a:latin typeface="Roboto" panose="02000000000000000000" pitchFamily="2" charset="0"/>
              </a:rPr>
              <a:t>3 AM to 5 AM</a:t>
            </a:r>
            <a:r>
              <a:rPr lang="en-US" b="0" i="0" dirty="0">
                <a:solidFill>
                  <a:schemeClr val="tx1">
                    <a:lumMod val="95000"/>
                  </a:schemeClr>
                </a:solidFill>
                <a:effectLst/>
                <a:latin typeface="Roboto" panose="02000000000000000000" pitchFamily="2" charset="0"/>
              </a:rPr>
              <a:t>. Whereas the </a:t>
            </a:r>
            <a:r>
              <a:rPr lang="en-US" b="1" i="0" dirty="0">
                <a:solidFill>
                  <a:schemeClr val="tx1">
                    <a:lumMod val="95000"/>
                  </a:schemeClr>
                </a:solidFill>
                <a:effectLst/>
                <a:latin typeface="Roboto" panose="02000000000000000000" pitchFamily="2" charset="0"/>
              </a:rPr>
              <a:t>least number of calls are made by female users.</a:t>
            </a:r>
            <a:endParaRPr lang="en-US" dirty="0">
              <a:solidFill>
                <a:schemeClr val="tx1">
                  <a:lumMod val="9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25582CE-4775-34D8-00C4-FF1D097F53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2000" cy="4820575"/>
          </a:xfrm>
          <a:prstGeom prst="rect">
            <a:avLst/>
          </a:prstGeom>
        </p:spPr>
      </p:pic>
    </p:spTree>
    <p:extLst>
      <p:ext uri="{BB962C8B-B14F-4D97-AF65-F5344CB8AC3E}">
        <p14:creationId xmlns:p14="http://schemas.microsoft.com/office/powerpoint/2010/main" val="161375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78C08D-37C2-24C9-9A9D-11CBD5FA3E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4749553"/>
          </a:xfrm>
          <a:prstGeom prst="rect">
            <a:avLst/>
          </a:prstGeom>
        </p:spPr>
      </p:pic>
      <p:sp>
        <p:nvSpPr>
          <p:cNvPr id="5" name="Rectangle 2">
            <a:extLst>
              <a:ext uri="{FF2B5EF4-FFF2-40B4-BE49-F238E27FC236}">
                <a16:creationId xmlns:a16="http://schemas.microsoft.com/office/drawing/2014/main" id="{9C39CEBC-CF7A-5F0C-7901-959CF419FDA3}"/>
              </a:ext>
            </a:extLst>
          </p:cNvPr>
          <p:cNvSpPr>
            <a:spLocks noGrp="1" noChangeArrowheads="1"/>
          </p:cNvSpPr>
          <p:nvPr>
            <p:ph type="subTitle" idx="1"/>
          </p:nvPr>
        </p:nvSpPr>
        <p:spPr bwMode="auto">
          <a:xfrm>
            <a:off x="106630" y="5405761"/>
            <a:ext cx="1208536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solidFill>
                  <a:schemeClr val="tx1">
                    <a:lumMod val="95000"/>
                  </a:schemeClr>
                </a:solidFill>
                <a:effectLst/>
                <a:latin typeface="Roboto" panose="02000000000000000000" pitchFamily="2" charset="0"/>
              </a:rPr>
              <a:t>Observation</a:t>
            </a:r>
            <a:r>
              <a:rPr lang="en-US" sz="2000" b="0" i="0" dirty="0">
                <a:solidFill>
                  <a:schemeClr val="tx1">
                    <a:lumMod val="95000"/>
                  </a:schemeClr>
                </a:solidFill>
                <a:effectLst/>
                <a:latin typeface="Roboto" panose="02000000000000000000" pitchFamily="2" charset="0"/>
              </a:rPr>
              <a:t>:- The Hourly distribution of phone calls amongst the top two cities shows that </a:t>
            </a:r>
            <a:r>
              <a:rPr lang="en-US" sz="2000" b="1" i="0" dirty="0">
                <a:solidFill>
                  <a:schemeClr val="tx1">
                    <a:lumMod val="95000"/>
                  </a:schemeClr>
                </a:solidFill>
                <a:effectLst/>
                <a:latin typeface="Roboto" panose="02000000000000000000" pitchFamily="2" charset="0"/>
              </a:rPr>
              <a:t>Chennai</a:t>
            </a:r>
            <a:r>
              <a:rPr lang="en-US" sz="2000" b="0" i="0" dirty="0">
                <a:solidFill>
                  <a:schemeClr val="tx1">
                    <a:lumMod val="95000"/>
                  </a:schemeClr>
                </a:solidFill>
                <a:effectLst/>
                <a:latin typeface="Roboto" panose="02000000000000000000" pitchFamily="2" charset="0"/>
              </a:rPr>
              <a:t> has the </a:t>
            </a:r>
            <a:r>
              <a:rPr lang="en-US" sz="2000" b="1" i="0" dirty="0">
                <a:solidFill>
                  <a:schemeClr val="tx1">
                    <a:lumMod val="95000"/>
                  </a:schemeClr>
                </a:solidFill>
                <a:effectLst/>
                <a:latin typeface="Roboto" panose="02000000000000000000" pitchFamily="2" charset="0"/>
              </a:rPr>
              <a:t>highest number</a:t>
            </a:r>
            <a:r>
              <a:rPr lang="en-US" sz="2000" b="0" i="0" dirty="0">
                <a:solidFill>
                  <a:schemeClr val="tx1">
                    <a:lumMod val="95000"/>
                  </a:schemeClr>
                </a:solidFill>
                <a:effectLst/>
                <a:latin typeface="Roboto" panose="02000000000000000000" pitchFamily="2" charset="0"/>
              </a:rPr>
              <a:t> of phone calls made throughout the day, whereas the </a:t>
            </a:r>
            <a:r>
              <a:rPr lang="en-US" sz="2000" b="1" i="0" dirty="0">
                <a:solidFill>
                  <a:schemeClr val="tx1">
                    <a:lumMod val="95000"/>
                  </a:schemeClr>
                </a:solidFill>
                <a:effectLst/>
                <a:latin typeface="Roboto" panose="02000000000000000000" pitchFamily="2" charset="0"/>
              </a:rPr>
              <a:t>2nd number</a:t>
            </a:r>
            <a:r>
              <a:rPr lang="en-US" sz="2000" b="0" i="0" dirty="0">
                <a:solidFill>
                  <a:schemeClr val="tx1">
                    <a:lumMod val="95000"/>
                  </a:schemeClr>
                </a:solidFill>
                <a:effectLst/>
                <a:latin typeface="Roboto" panose="02000000000000000000" pitchFamily="2" charset="0"/>
              </a:rPr>
              <a:t> is achieved by </a:t>
            </a:r>
            <a:r>
              <a:rPr lang="en-US" sz="2000" b="1" i="0" dirty="0">
                <a:solidFill>
                  <a:schemeClr val="tx1">
                    <a:lumMod val="95000"/>
                  </a:schemeClr>
                </a:solidFill>
                <a:effectLst/>
                <a:latin typeface="Roboto" panose="02000000000000000000" pitchFamily="2" charset="0"/>
              </a:rPr>
              <a:t>Mayiladuthurai</a:t>
            </a:r>
            <a:r>
              <a:rPr lang="en-US" sz="2000" b="0" i="0" dirty="0">
                <a:solidFill>
                  <a:schemeClr val="tx1">
                    <a:lumMod val="95000"/>
                  </a:schemeClr>
                </a:solidFill>
                <a:effectLst/>
                <a:latin typeface="Roboto" panose="02000000000000000000" pitchFamily="2" charset="0"/>
              </a:rPr>
              <a:t>.</a:t>
            </a:r>
            <a:endParaRPr kumimoji="0" lang="en-US" altLang="en-US" sz="2000" b="0" i="0" u="none" strike="noStrike" cap="none" normalizeH="0" baseline="0" dirty="0">
              <a:ln>
                <a:noFill/>
              </a:ln>
              <a:solidFill>
                <a:schemeClr val="tx1">
                  <a:lumMod val="9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45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16594" y="1896303"/>
            <a:ext cx="7126272" cy="1039937"/>
          </a:xfrm>
        </p:spPr>
        <p:txBody>
          <a:bodyPr>
            <a:noAutofit/>
          </a:bodyPr>
          <a:lstStyle/>
          <a:p>
            <a:pPr algn="ctr"/>
            <a:r>
              <a:rPr lang="en-US" sz="4800" kern="1200" cap="all" spc="200" baseline="0" dirty="0">
                <a:solidFill>
                  <a:schemeClr val="tx1"/>
                </a:solidFill>
                <a:effectLst/>
                <a:latin typeface="Franklin Gothic Book" panose="020B0503020102020204" pitchFamily="34" charset="0"/>
                <a:ea typeface="+mn-ea"/>
                <a:cs typeface="+mn-cs"/>
              </a:rPr>
              <a:t>Geospatial Analysis</a:t>
            </a:r>
            <a:endParaRPr lang="en-US" sz="41300" dirty="0">
              <a:solidFill>
                <a:schemeClr val="tx1"/>
              </a:solidFill>
              <a:latin typeface="SairaSemiCondensed-Medium"/>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503072" cy="6857999"/>
          </a:xfrm>
          <a:prstGeom prst="rect">
            <a:avLst/>
          </a:prstGeom>
        </p:spPr>
      </p:pic>
    </p:spTree>
    <p:extLst>
      <p:ext uri="{BB962C8B-B14F-4D97-AF65-F5344CB8AC3E}">
        <p14:creationId xmlns:p14="http://schemas.microsoft.com/office/powerpoint/2010/main" val="80995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39CEBC-CF7A-5F0C-7901-959CF419FDA3}"/>
              </a:ext>
            </a:extLst>
          </p:cNvPr>
          <p:cNvSpPr>
            <a:spLocks noGrp="1" noChangeArrowheads="1"/>
          </p:cNvSpPr>
          <p:nvPr>
            <p:ph type="subTitle" idx="1"/>
          </p:nvPr>
        </p:nvSpPr>
        <p:spPr bwMode="auto">
          <a:xfrm>
            <a:off x="71120" y="5304189"/>
            <a:ext cx="118059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solidFill>
                  <a:schemeClr val="bg1"/>
                </a:solidFill>
              </a:rPr>
              <a:t>Geospatial Analysis: Mapping user data FOR geospatial analysis.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600" dirty="0">
              <a:solidFill>
                <a:schemeClr val="bg1"/>
              </a:solidFill>
            </a:endParaRPr>
          </a:p>
          <a:p>
            <a:pPr marL="285750" indent="-285750" eaLnBrk="0" fontAlgn="base"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bg1"/>
                </a:solidFill>
                <a:effectLst/>
                <a:latin typeface="Arial" panose="020B0604020202020204" pitchFamily="34" charset="0"/>
              </a:rPr>
              <a:t>Andhra Pradesh state in India, has a significant number of users.</a:t>
            </a:r>
          </a:p>
        </p:txBody>
      </p:sp>
      <p:pic>
        <p:nvPicPr>
          <p:cNvPr id="6" name="Picture 5">
            <a:extLst>
              <a:ext uri="{FF2B5EF4-FFF2-40B4-BE49-F238E27FC236}">
                <a16:creationId xmlns:a16="http://schemas.microsoft.com/office/drawing/2014/main" id="{7726CD8D-70C7-AF30-801E-52764A5E96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0326" y="1"/>
            <a:ext cx="7226424" cy="4776185"/>
          </a:xfrm>
          <a:prstGeom prst="rect">
            <a:avLst/>
          </a:prstGeom>
        </p:spPr>
      </p:pic>
    </p:spTree>
    <p:extLst>
      <p:ext uri="{BB962C8B-B14F-4D97-AF65-F5344CB8AC3E}">
        <p14:creationId xmlns:p14="http://schemas.microsoft.com/office/powerpoint/2010/main" val="401130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C5EF-AF14-C730-5BB7-35A1101C7FE8}"/>
              </a:ext>
            </a:extLst>
          </p:cNvPr>
          <p:cNvSpPr>
            <a:spLocks noGrp="1"/>
          </p:cNvSpPr>
          <p:nvPr>
            <p:ph type="title"/>
          </p:nvPr>
        </p:nvSpPr>
        <p:spPr/>
        <p:txBody>
          <a:bodyPr/>
          <a:lstStyle/>
          <a:p>
            <a:endParaRPr lang="en-IN" dirty="0"/>
          </a:p>
        </p:txBody>
      </p:sp>
      <p:pic>
        <p:nvPicPr>
          <p:cNvPr id="13" name="Content Placeholder 12">
            <a:extLst>
              <a:ext uri="{FF2B5EF4-FFF2-40B4-BE49-F238E27FC236}">
                <a16:creationId xmlns:a16="http://schemas.microsoft.com/office/drawing/2014/main" id="{9761E171-3245-1892-A9B8-3276A964BA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60801" y="2642"/>
            <a:ext cx="8331200" cy="6385212"/>
          </a:xfrm>
        </p:spPr>
      </p:pic>
      <p:pic>
        <p:nvPicPr>
          <p:cNvPr id="6" name="Picture 5">
            <a:extLst>
              <a:ext uri="{FF2B5EF4-FFF2-40B4-BE49-F238E27FC236}">
                <a16:creationId xmlns:a16="http://schemas.microsoft.com/office/drawing/2014/main" id="{2821E714-42B8-EF66-2113-2AD4BEA339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0"/>
            <a:ext cx="3860801" cy="6387854"/>
          </a:xfrm>
          <a:prstGeom prst="rect">
            <a:avLst/>
          </a:prstGeom>
        </p:spPr>
      </p:pic>
    </p:spTree>
    <p:extLst>
      <p:ext uri="{BB962C8B-B14F-4D97-AF65-F5344CB8AC3E}">
        <p14:creationId xmlns:p14="http://schemas.microsoft.com/office/powerpoint/2010/main" val="908851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AB003-30F3-120B-4CBF-4ECEE7B62269}"/>
              </a:ext>
            </a:extLst>
          </p:cNvPr>
          <p:cNvSpPr>
            <a:spLocks noGrp="1"/>
          </p:cNvSpPr>
          <p:nvPr>
            <p:ph idx="1"/>
          </p:nvPr>
        </p:nvSpPr>
        <p:spPr>
          <a:xfrm>
            <a:off x="4744720" y="719091"/>
            <a:ext cx="7366000" cy="6138908"/>
          </a:xfrm>
        </p:spPr>
        <p:txBody>
          <a:bodyPr>
            <a:normAutofit fontScale="70000" lnSpcReduction="20000"/>
          </a:bodyPr>
          <a:lstStyle/>
          <a:p>
            <a:pPr marL="0" indent="0">
              <a:buClr>
                <a:schemeClr val="tx1">
                  <a:lumMod val="95000"/>
                  <a:lumOff val="5000"/>
                </a:schemeClr>
              </a:buClr>
              <a:buNone/>
            </a:pPr>
            <a:endParaRPr lang="en-US" sz="2200" dirty="0">
              <a:solidFill>
                <a:schemeClr val="tx1">
                  <a:lumMod val="95000"/>
                </a:schemeClr>
              </a:solidFill>
              <a:latin typeface="Arial" panose="020B0604020202020204" pitchFamily="34" charset="0"/>
              <a:cs typeface="Arial" panose="020B0604020202020204" pitchFamily="34" charset="0"/>
            </a:endParaRPr>
          </a:p>
          <a:p>
            <a:pPr marL="285750" indent="-285750">
              <a:spcBef>
                <a:spcPts val="100"/>
              </a:spcBef>
              <a:spcAft>
                <a:spcPts val="100"/>
              </a:spcAft>
              <a:buClr>
                <a:schemeClr val="tx1">
                  <a:lumMod val="95000"/>
                  <a:lumOff val="5000"/>
                </a:schemeClr>
              </a:buClr>
              <a:buFont typeface="Wingdings" panose="05000000000000000000" pitchFamily="2" charset="2"/>
              <a:buChar char="Ø"/>
            </a:pPr>
            <a:r>
              <a:rPr lang="en-US" sz="2200" dirty="0">
                <a:solidFill>
                  <a:schemeClr val="tx1">
                    <a:lumMod val="95000"/>
                  </a:schemeClr>
                </a:solidFill>
                <a:latin typeface="Arial" panose="020B0604020202020204" pitchFamily="34" charset="0"/>
                <a:cs typeface="Arial" panose="020B0604020202020204" pitchFamily="34" charset="0"/>
              </a:rPr>
              <a:t> Unravelling User Composition: The Gender Mosaic</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- 99.8% Male Users, 0.2% Female Users - Unveiling the Majority!</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Dominance of Male Users - Fueling the Conversational Landscape.</a:t>
            </a:r>
          </a:p>
          <a:p>
            <a:pPr marL="285750" indent="-285750">
              <a:spcBef>
                <a:spcPts val="100"/>
              </a:spcBef>
              <a:spcAft>
                <a:spcPts val="100"/>
              </a:spcAft>
              <a:buClr>
                <a:schemeClr val="tx1">
                  <a:lumMod val="95000"/>
                  <a:lumOff val="5000"/>
                </a:schemeClr>
              </a:buClr>
              <a:buFont typeface="Wingdings" panose="05000000000000000000" pitchFamily="2" charset="2"/>
              <a:buChar char="Ø"/>
            </a:pPr>
            <a:endParaRPr lang="en-US" sz="2200" dirty="0">
              <a:solidFill>
                <a:schemeClr val="tx1">
                  <a:lumMod val="95000"/>
                </a:schemeClr>
              </a:solidFill>
              <a:latin typeface="Arial" panose="020B0604020202020204" pitchFamily="34" charset="0"/>
              <a:cs typeface="Arial" panose="020B0604020202020204" pitchFamily="34" charset="0"/>
            </a:endParaRPr>
          </a:p>
          <a:p>
            <a:pPr marL="285750" indent="-285750">
              <a:spcBef>
                <a:spcPts val="100"/>
              </a:spcBef>
              <a:spcAft>
                <a:spcPts val="100"/>
              </a:spcAft>
              <a:buClr>
                <a:schemeClr val="tx1">
                  <a:lumMod val="95000"/>
                  <a:lumOff val="5000"/>
                </a:schemeClr>
              </a:buClr>
              <a:buFont typeface="Wingdings" panose="05000000000000000000" pitchFamily="2" charset="2"/>
              <a:buChar char="Ø"/>
            </a:pPr>
            <a:r>
              <a:rPr lang="en-US" sz="2200" dirty="0">
                <a:solidFill>
                  <a:schemeClr val="tx1">
                    <a:lumMod val="95000"/>
                  </a:schemeClr>
                </a:solidFill>
                <a:latin typeface="Arial" panose="020B0604020202020204" pitchFamily="34" charset="0"/>
                <a:cs typeface="Arial" panose="020B0604020202020204" pitchFamily="34" charset="0"/>
              </a:rPr>
              <a:t>Geographical Gems: Tamil Nadu &amp; Uttar Pradesh Shine</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Tamil Nadu &amp; Uttar Pradesh Take the Spotlight - A Haven for User Engagement!</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The Heartbeat of India's Conversations - Witness the Vibrancy.</a:t>
            </a:r>
          </a:p>
          <a:p>
            <a:pPr marL="285750" indent="-285750">
              <a:spcBef>
                <a:spcPts val="100"/>
              </a:spcBef>
              <a:spcAft>
                <a:spcPts val="100"/>
              </a:spcAft>
              <a:buClr>
                <a:schemeClr val="tx1">
                  <a:lumMod val="95000"/>
                  <a:lumOff val="5000"/>
                </a:schemeClr>
              </a:buClr>
              <a:buFont typeface="Wingdings" panose="05000000000000000000" pitchFamily="2" charset="2"/>
              <a:buChar char="Ø"/>
            </a:pPr>
            <a:endParaRPr lang="en-US" sz="2200" dirty="0">
              <a:solidFill>
                <a:schemeClr val="tx1">
                  <a:lumMod val="95000"/>
                </a:schemeClr>
              </a:solidFill>
              <a:latin typeface="Arial" panose="020B0604020202020204" pitchFamily="34" charset="0"/>
              <a:cs typeface="Arial" panose="020B0604020202020204" pitchFamily="34" charset="0"/>
            </a:endParaRPr>
          </a:p>
          <a:p>
            <a:pPr marL="285750" indent="-285750">
              <a:spcBef>
                <a:spcPts val="100"/>
              </a:spcBef>
              <a:spcAft>
                <a:spcPts val="100"/>
              </a:spcAft>
              <a:buClr>
                <a:schemeClr val="tx1">
                  <a:lumMod val="95000"/>
                  <a:lumOff val="5000"/>
                </a:schemeClr>
              </a:buClr>
              <a:buFont typeface="Wingdings" panose="05000000000000000000" pitchFamily="2" charset="2"/>
              <a:buChar char="Ø"/>
            </a:pPr>
            <a:r>
              <a:rPr lang="en-US" sz="2200" dirty="0">
                <a:solidFill>
                  <a:schemeClr val="tx1">
                    <a:lumMod val="95000"/>
                  </a:schemeClr>
                </a:solidFill>
                <a:latin typeface="Arial" panose="020B0604020202020204" pitchFamily="34" charset="0"/>
                <a:cs typeface="Arial" panose="020B0604020202020204" pitchFamily="34" charset="0"/>
              </a:rPr>
              <a:t>Brand Royalty: Redmi, Samsung &amp; Lenovo Lead the Way</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Redmi, Samsung, Lenovo - The Triumvirate of Trendsetting.</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Redmi's Meteoric Rise - A Journey to Fame and Favor!</a:t>
            </a:r>
          </a:p>
          <a:p>
            <a:pPr marL="285750" indent="-285750">
              <a:spcBef>
                <a:spcPts val="100"/>
              </a:spcBef>
              <a:spcAft>
                <a:spcPts val="100"/>
              </a:spcAft>
              <a:buClr>
                <a:schemeClr val="tx1">
                  <a:lumMod val="95000"/>
                  <a:lumOff val="5000"/>
                </a:schemeClr>
              </a:buClr>
              <a:buFont typeface="Wingdings" panose="05000000000000000000" pitchFamily="2" charset="2"/>
              <a:buChar char="Ø"/>
            </a:pPr>
            <a:endParaRPr lang="en-US" sz="2200" dirty="0">
              <a:solidFill>
                <a:schemeClr val="tx1">
                  <a:lumMod val="95000"/>
                </a:schemeClr>
              </a:solidFill>
              <a:latin typeface="Arial" panose="020B0604020202020204" pitchFamily="34" charset="0"/>
              <a:cs typeface="Arial" panose="020B0604020202020204" pitchFamily="34" charset="0"/>
            </a:endParaRPr>
          </a:p>
          <a:p>
            <a:pPr marL="285750" indent="-285750">
              <a:spcBef>
                <a:spcPts val="100"/>
              </a:spcBef>
              <a:spcAft>
                <a:spcPts val="100"/>
              </a:spcAft>
              <a:buClr>
                <a:schemeClr val="tx1">
                  <a:lumMod val="95000"/>
                  <a:lumOff val="5000"/>
                </a:schemeClr>
              </a:buClr>
              <a:buFont typeface="Wingdings" panose="05000000000000000000" pitchFamily="2" charset="2"/>
              <a:buChar char="Ø"/>
            </a:pPr>
            <a:r>
              <a:rPr lang="en-US" sz="2200" dirty="0">
                <a:solidFill>
                  <a:schemeClr val="tx1">
                    <a:lumMod val="95000"/>
                  </a:schemeClr>
                </a:solidFill>
                <a:latin typeface="Arial" panose="020B0604020202020204" pitchFamily="34" charset="0"/>
                <a:cs typeface="Arial" panose="020B0604020202020204" pitchFamily="34" charset="0"/>
              </a:rPr>
              <a:t>Age Chronicles: Pioneers of the 32-38 Era</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Ages 32 to 38 - Where the Magic Unfolds.</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Male Marvels in M32-38, Female Champions in F33-43+ - A Power-Packed Saga!</a:t>
            </a:r>
          </a:p>
          <a:p>
            <a:pPr marL="285750" indent="-285750">
              <a:spcBef>
                <a:spcPts val="100"/>
              </a:spcBef>
              <a:spcAft>
                <a:spcPts val="100"/>
              </a:spcAft>
              <a:buClr>
                <a:schemeClr val="tx1">
                  <a:lumMod val="95000"/>
                  <a:lumOff val="5000"/>
                </a:schemeClr>
              </a:buClr>
              <a:buFont typeface="Wingdings" panose="05000000000000000000" pitchFamily="2" charset="2"/>
              <a:buChar char="Ø"/>
            </a:pPr>
            <a:endParaRPr lang="en-US" sz="2200" dirty="0">
              <a:solidFill>
                <a:schemeClr val="tx1">
                  <a:lumMod val="95000"/>
                </a:schemeClr>
              </a:solidFill>
              <a:latin typeface="Arial" panose="020B0604020202020204" pitchFamily="34" charset="0"/>
              <a:cs typeface="Arial" panose="020B0604020202020204" pitchFamily="34" charset="0"/>
            </a:endParaRPr>
          </a:p>
          <a:p>
            <a:pPr marL="285750" indent="-285750">
              <a:spcBef>
                <a:spcPts val="100"/>
              </a:spcBef>
              <a:spcAft>
                <a:spcPts val="100"/>
              </a:spcAft>
              <a:buClr>
                <a:schemeClr val="tx1">
                  <a:lumMod val="95000"/>
                  <a:lumOff val="5000"/>
                </a:schemeClr>
              </a:buClr>
              <a:buFont typeface="Wingdings" panose="05000000000000000000" pitchFamily="2" charset="2"/>
              <a:buChar char="Ø"/>
            </a:pPr>
            <a:r>
              <a:rPr lang="en-US" sz="2200" dirty="0">
                <a:solidFill>
                  <a:schemeClr val="tx1">
                    <a:lumMod val="95000"/>
                  </a:schemeClr>
                </a:solidFill>
                <a:latin typeface="Arial" panose="020B0604020202020204" pitchFamily="34" charset="0"/>
                <a:cs typeface="Arial" panose="020B0604020202020204" pitchFamily="34" charset="0"/>
              </a:rPr>
              <a:t>Thriving Twilight Chats: The Call Hour Extravaganza</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The Night's Canvas - 8:00 PM to 12:00 AM - A Tapestry of Talk.</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Conversations Bloom as the Stars Twinkle - Embrace the Active Engagement!</a:t>
            </a:r>
          </a:p>
          <a:p>
            <a:pPr marL="285750" indent="-285750">
              <a:spcBef>
                <a:spcPts val="100"/>
              </a:spcBef>
              <a:spcAft>
                <a:spcPts val="100"/>
              </a:spcAft>
              <a:buClr>
                <a:schemeClr val="tx1">
                  <a:lumMod val="95000"/>
                  <a:lumOff val="5000"/>
                </a:schemeClr>
              </a:buClr>
              <a:buFont typeface="Wingdings" panose="05000000000000000000" pitchFamily="2" charset="2"/>
              <a:buChar char="Ø"/>
            </a:pPr>
            <a:endParaRPr lang="en-US" sz="2200" dirty="0">
              <a:solidFill>
                <a:schemeClr val="tx1">
                  <a:lumMod val="95000"/>
                </a:schemeClr>
              </a:solidFill>
              <a:latin typeface="Arial" panose="020B0604020202020204" pitchFamily="34" charset="0"/>
              <a:cs typeface="Arial" panose="020B0604020202020204" pitchFamily="34" charset="0"/>
            </a:endParaRPr>
          </a:p>
          <a:p>
            <a:pPr marL="285750" indent="-285750">
              <a:spcBef>
                <a:spcPts val="100"/>
              </a:spcBef>
              <a:spcAft>
                <a:spcPts val="100"/>
              </a:spcAft>
              <a:buClr>
                <a:schemeClr val="tx1">
                  <a:lumMod val="95000"/>
                  <a:lumOff val="5000"/>
                </a:schemeClr>
              </a:buClr>
              <a:buFont typeface="Wingdings" panose="05000000000000000000" pitchFamily="2" charset="2"/>
              <a:buChar char="Ø"/>
            </a:pPr>
            <a:r>
              <a:rPr lang="en-US" sz="2200" dirty="0">
                <a:solidFill>
                  <a:schemeClr val="tx1">
                    <a:lumMod val="95000"/>
                  </a:schemeClr>
                </a:solidFill>
                <a:latin typeface="Arial" panose="020B0604020202020204" pitchFamily="34" charset="0"/>
                <a:cs typeface="Arial" panose="020B0604020202020204" pitchFamily="34" charset="0"/>
              </a:rPr>
              <a:t> City Symphony: Chennai &amp; Mayiladuthurai's Call Dance</a:t>
            </a:r>
          </a:p>
          <a:p>
            <a:pPr marL="0" indent="0">
              <a:spcBef>
                <a:spcPts val="100"/>
              </a:spcBef>
              <a:spcAft>
                <a:spcPts val="100"/>
              </a:spcAft>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-Chennai's Euphonic Calls - A Symphony of Communication.</a:t>
            </a:r>
          </a:p>
          <a:p>
            <a:pPr marL="0" indent="0">
              <a:buClr>
                <a:schemeClr val="tx1">
                  <a:lumMod val="95000"/>
                  <a:lumOff val="5000"/>
                </a:schemeClr>
              </a:buClr>
              <a:buNone/>
            </a:pPr>
            <a:r>
              <a:rPr lang="en-US" sz="2200" dirty="0">
                <a:solidFill>
                  <a:schemeClr val="tx1">
                    <a:lumMod val="95000"/>
                  </a:schemeClr>
                </a:solidFill>
                <a:latin typeface="Arial" panose="020B0604020202020204" pitchFamily="34" charset="0"/>
                <a:cs typeface="Arial" panose="020B0604020202020204" pitchFamily="34" charset="0"/>
              </a:rPr>
              <a:t>	- Mayiladuthurai's Silver Medal - Crafting Conversations, One Call at a Time.</a:t>
            </a:r>
          </a:p>
          <a:p>
            <a:pPr marL="0" indent="0">
              <a:buClr>
                <a:schemeClr val="tx1">
                  <a:lumMod val="95000"/>
                  <a:lumOff val="5000"/>
                </a:schemeClr>
              </a:buClr>
              <a:buNone/>
            </a:pPr>
            <a:endParaRPr lang="en-US" dirty="0">
              <a:solidFill>
                <a:schemeClr val="tx1">
                  <a:lumMod val="9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F177BE4-FB73-2CE4-B558-0C93AC5FF1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4651899" cy="6857999"/>
          </a:xfrm>
          <a:prstGeom prst="rect">
            <a:avLst/>
          </a:prstGeom>
        </p:spPr>
      </p:pic>
      <p:sp>
        <p:nvSpPr>
          <p:cNvPr id="6" name="Title 1">
            <a:extLst>
              <a:ext uri="{FF2B5EF4-FFF2-40B4-BE49-F238E27FC236}">
                <a16:creationId xmlns:a16="http://schemas.microsoft.com/office/drawing/2014/main" id="{2886405B-0A70-076C-3153-6E85095EEDF7}"/>
              </a:ext>
            </a:extLst>
          </p:cNvPr>
          <p:cNvSpPr txBox="1">
            <a:spLocks/>
          </p:cNvSpPr>
          <p:nvPr/>
        </p:nvSpPr>
        <p:spPr>
          <a:xfrm>
            <a:off x="5161280" y="358458"/>
            <a:ext cx="5994400" cy="4238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3600" b="1" u="sng" dirty="0">
                <a:solidFill>
                  <a:schemeClr val="tx1"/>
                </a:solidFill>
                <a:latin typeface="SairaSemiCondensed-Medium"/>
              </a:rPr>
              <a:t>SUMMARIZED CONCLUSION</a:t>
            </a:r>
            <a:endParaRPr lang="en-IN" sz="7200" b="1" u="sng" dirty="0">
              <a:solidFill>
                <a:schemeClr val="tx1"/>
              </a:solidFill>
            </a:endParaRPr>
          </a:p>
        </p:txBody>
      </p:sp>
    </p:spTree>
    <p:extLst>
      <p:ext uri="{BB962C8B-B14F-4D97-AF65-F5344CB8AC3E}">
        <p14:creationId xmlns:p14="http://schemas.microsoft.com/office/powerpoint/2010/main" val="2157643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AB003-30F3-120B-4CBF-4ECEE7B62269}"/>
              </a:ext>
            </a:extLst>
          </p:cNvPr>
          <p:cNvSpPr>
            <a:spLocks noGrp="1"/>
          </p:cNvSpPr>
          <p:nvPr>
            <p:ph idx="1"/>
          </p:nvPr>
        </p:nvSpPr>
        <p:spPr>
          <a:xfrm>
            <a:off x="4744720" y="782320"/>
            <a:ext cx="7366000" cy="5994400"/>
          </a:xfrm>
        </p:spPr>
        <p:txBody>
          <a:bodyPr>
            <a:normAutofit fontScale="85000" lnSpcReduction="20000"/>
          </a:bodyPr>
          <a:lstStyle/>
          <a:p>
            <a:pPr marL="0" indent="0">
              <a:buClr>
                <a:schemeClr val="tx1"/>
              </a:buClr>
              <a:buNone/>
            </a:pPr>
            <a:endParaRPr lang="en-US" sz="2000" dirty="0">
              <a:latin typeface="Arial" panose="020B0604020202020204" pitchFamily="34" charset="0"/>
              <a:cs typeface="Arial" panose="020B0604020202020204" pitchFamily="34" charset="0"/>
            </a:endParaRPr>
          </a:p>
          <a:p>
            <a:pPr>
              <a:spcBef>
                <a:spcPts val="100"/>
              </a:spcBef>
              <a:spcAft>
                <a:spcPts val="100"/>
              </a:spcAft>
              <a:buClr>
                <a:schemeClr val="tx1"/>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 The Digital Dynamo Phase: 32-38's Tech Symphony</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A Chapter of Tech Marvels - Ages 32 to 38 Take Center Stage.</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Embrace the Era of Digital Prowess and Technological Fluency!</a:t>
            </a:r>
          </a:p>
          <a:p>
            <a:pPr>
              <a:spcBef>
                <a:spcPts val="100"/>
              </a:spcBef>
              <a:spcAft>
                <a:spcPts val="100"/>
              </a:spcAft>
              <a:buClr>
                <a:schemeClr val="tx1"/>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a:spcBef>
                <a:spcPts val="100"/>
              </a:spcBef>
              <a:spcAft>
                <a:spcPts val="100"/>
              </a:spcAft>
              <a:buClr>
                <a:schemeClr val="tx1"/>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 Spotlight on Relevance: Platform's Age-Defying Allure</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Our Platform's Magnetic Pull - A Magnet for the 32-38 Enthusiasts.</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Relevance Redefined - Where Tech Meets Taste!</a:t>
            </a:r>
          </a:p>
          <a:p>
            <a:pPr>
              <a:spcBef>
                <a:spcPts val="100"/>
              </a:spcBef>
              <a:spcAft>
                <a:spcPts val="100"/>
              </a:spcAft>
              <a:buClr>
                <a:schemeClr val="tx1"/>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a:spcBef>
                <a:spcPts val="100"/>
              </a:spcBef>
              <a:spcAft>
                <a:spcPts val="100"/>
              </a:spcAft>
              <a:buClr>
                <a:schemeClr val="tx1"/>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The Call Chronicles: Nights Ablaze from 8 to 12</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Lights, Camera, Conversation! </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Enter the Realm of 8 PM to Midnight - Where Calls Ignite and Connections Unite.</a:t>
            </a:r>
          </a:p>
          <a:p>
            <a:pPr>
              <a:spcBef>
                <a:spcPts val="100"/>
              </a:spcBef>
              <a:spcAft>
                <a:spcPts val="100"/>
              </a:spcAft>
              <a:buClr>
                <a:schemeClr val="tx1"/>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a:spcBef>
                <a:spcPts val="100"/>
              </a:spcBef>
              <a:spcAft>
                <a:spcPts val="100"/>
              </a:spcAft>
              <a:buClr>
                <a:schemeClr val="tx1"/>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Engagement Extravaganza: User Uprising in the Twilight Hours</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Engage, Enthrall, Energize - The Spectacle of User Involvement.</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Twilight Talks: More than Conversations - A Symphony of Interaction.</a:t>
            </a:r>
          </a:p>
          <a:p>
            <a:pPr>
              <a:spcBef>
                <a:spcPts val="100"/>
              </a:spcBef>
              <a:spcAft>
                <a:spcPts val="100"/>
              </a:spcAft>
              <a:buClr>
                <a:schemeClr val="tx1"/>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a:spcBef>
                <a:spcPts val="100"/>
              </a:spcBef>
              <a:spcAft>
                <a:spcPts val="100"/>
              </a:spcAft>
              <a:buClr>
                <a:schemeClr val="tx1"/>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Optimization Avenue: Paving the Path to User Delight</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Insights Carved in Time - Fueling the Future of Fulfillment.</a:t>
            </a:r>
          </a:p>
          <a:p>
            <a:pPr marL="0" indent="0">
              <a:spcBef>
                <a:spcPts val="100"/>
              </a:spcBef>
              <a:spcAft>
                <a:spcPts val="100"/>
              </a:spcAft>
              <a:buClr>
                <a:schemeClr val="tx1"/>
              </a:buClr>
              <a:buNone/>
            </a:pPr>
            <a:r>
              <a:rPr lang="en-US" sz="2000" dirty="0">
                <a:latin typeface="Arial" panose="020B0604020202020204" pitchFamily="34" charset="0"/>
                <a:cs typeface="Arial" panose="020B0604020202020204" pitchFamily="34" charset="0"/>
              </a:rPr>
              <a:t>	- 8 PM to 12 AM - A Journey of Service Enhancement and Satisfaction.</a:t>
            </a:r>
          </a:p>
          <a:p>
            <a:pPr>
              <a:spcBef>
                <a:spcPts val="100"/>
              </a:spcBef>
              <a:spcAft>
                <a:spcPts val="100"/>
              </a:spcAft>
              <a:buClr>
                <a:schemeClr val="tx1"/>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a:spcBef>
                <a:spcPts val="100"/>
              </a:spcBef>
              <a:spcAft>
                <a:spcPts val="100"/>
              </a:spcAft>
              <a:buClr>
                <a:schemeClr val="tx1"/>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Unleash the Potential of the Digital Age and Experience Nightly Wonders! </a:t>
            </a:r>
            <a:endParaRPr lang="en-IN" dirty="0"/>
          </a:p>
        </p:txBody>
      </p:sp>
      <p:pic>
        <p:nvPicPr>
          <p:cNvPr id="5" name="Picture 4">
            <a:extLst>
              <a:ext uri="{FF2B5EF4-FFF2-40B4-BE49-F238E27FC236}">
                <a16:creationId xmlns:a16="http://schemas.microsoft.com/office/drawing/2014/main" id="{1F177BE4-FB73-2CE4-B558-0C93AC5FF1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4660777" cy="6857999"/>
          </a:xfrm>
          <a:prstGeom prst="rect">
            <a:avLst/>
          </a:prstGeom>
        </p:spPr>
      </p:pic>
      <p:sp>
        <p:nvSpPr>
          <p:cNvPr id="6" name="Title 1">
            <a:extLst>
              <a:ext uri="{FF2B5EF4-FFF2-40B4-BE49-F238E27FC236}">
                <a16:creationId xmlns:a16="http://schemas.microsoft.com/office/drawing/2014/main" id="{2886405B-0A70-076C-3153-6E85095EEDF7}"/>
              </a:ext>
            </a:extLst>
          </p:cNvPr>
          <p:cNvSpPr txBox="1">
            <a:spLocks/>
          </p:cNvSpPr>
          <p:nvPr/>
        </p:nvSpPr>
        <p:spPr>
          <a:xfrm>
            <a:off x="5161280" y="358458"/>
            <a:ext cx="5994400" cy="4238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3600" b="1" i="0" u="sng" strike="noStrike" baseline="0" dirty="0">
                <a:solidFill>
                  <a:schemeClr val="tx1"/>
                </a:solidFill>
                <a:latin typeface="SairaSemiCondensed-Medium"/>
              </a:rPr>
              <a:t>ACTIONABLE INSIGHTS</a:t>
            </a:r>
            <a:endParaRPr lang="en-IN" sz="7200" b="1" u="sng" dirty="0">
              <a:solidFill>
                <a:schemeClr val="tx1"/>
              </a:solidFill>
            </a:endParaRPr>
          </a:p>
        </p:txBody>
      </p:sp>
    </p:spTree>
    <p:extLst>
      <p:ext uri="{BB962C8B-B14F-4D97-AF65-F5344CB8AC3E}">
        <p14:creationId xmlns:p14="http://schemas.microsoft.com/office/powerpoint/2010/main" val="150403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77BE4-FB73-2CE4-B558-0C93AC5FF1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4634144" cy="6857999"/>
          </a:xfrm>
          <a:prstGeom prst="rect">
            <a:avLst/>
          </a:prstGeom>
        </p:spPr>
      </p:pic>
      <p:sp>
        <p:nvSpPr>
          <p:cNvPr id="6" name="Title 1">
            <a:extLst>
              <a:ext uri="{FF2B5EF4-FFF2-40B4-BE49-F238E27FC236}">
                <a16:creationId xmlns:a16="http://schemas.microsoft.com/office/drawing/2014/main" id="{2886405B-0A70-076C-3153-6E85095EEDF7}"/>
              </a:ext>
            </a:extLst>
          </p:cNvPr>
          <p:cNvSpPr txBox="1">
            <a:spLocks/>
          </p:cNvSpPr>
          <p:nvPr/>
        </p:nvSpPr>
        <p:spPr>
          <a:xfrm>
            <a:off x="4805682" y="2329498"/>
            <a:ext cx="5994400" cy="4238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IN" sz="4000" b="0" i="0" u="none" strike="noStrike" baseline="0" dirty="0">
                <a:solidFill>
                  <a:schemeClr val="tx1"/>
                </a:solidFill>
                <a:latin typeface="SairaSemiCondensed-Medium"/>
              </a:rPr>
              <a:t>THANK YOU!</a:t>
            </a:r>
            <a:endParaRPr lang="en-IN" sz="16600" b="1" u="sng" dirty="0">
              <a:solidFill>
                <a:schemeClr val="tx1"/>
              </a:solidFill>
            </a:endParaRPr>
          </a:p>
        </p:txBody>
      </p:sp>
      <p:sp>
        <p:nvSpPr>
          <p:cNvPr id="2" name="TextBox 1">
            <a:extLst>
              <a:ext uri="{FF2B5EF4-FFF2-40B4-BE49-F238E27FC236}">
                <a16:creationId xmlns:a16="http://schemas.microsoft.com/office/drawing/2014/main" id="{CCE2BCD0-4884-4288-2297-3EC2E9A5272F}"/>
              </a:ext>
            </a:extLst>
          </p:cNvPr>
          <p:cNvSpPr txBox="1"/>
          <p:nvPr/>
        </p:nvSpPr>
        <p:spPr>
          <a:xfrm>
            <a:off x="4876800" y="2753360"/>
            <a:ext cx="7040880" cy="1569660"/>
          </a:xfrm>
          <a:prstGeom prst="rect">
            <a:avLst/>
          </a:prstGeom>
          <a:noFill/>
        </p:spPr>
        <p:txBody>
          <a:bodyPr wrap="square" rtlCol="0">
            <a:spAutoFit/>
          </a:bodyPr>
          <a:lstStyle/>
          <a:p>
            <a:pPr algn="l"/>
            <a:r>
              <a:rPr lang="en-US" sz="2400" b="0" i="0" u="none" strike="noStrike" baseline="0" dirty="0">
                <a:latin typeface="Arial" panose="020B0604020202020204" pitchFamily="34" charset="0"/>
                <a:cs typeface="Arial" panose="020B0604020202020204" pitchFamily="34" charset="0"/>
              </a:rPr>
              <a:t>Feel free to contact me  : </a:t>
            </a:r>
            <a:r>
              <a:rPr lang="en-IN" sz="2400" b="0" i="0" u="none" strike="noStrike" baseline="0" dirty="0">
                <a:latin typeface="Arial" panose="020B0604020202020204" pitchFamily="34" charset="0"/>
                <a:cs typeface="Arial" panose="020B0604020202020204" pitchFamily="34" charset="0"/>
              </a:rPr>
              <a:t>harshsaurav10@gmail.com</a:t>
            </a:r>
          </a:p>
          <a:p>
            <a:pPr algn="l"/>
            <a:endParaRPr lang="en-IN" sz="2400" b="0" i="0" u="none" strike="noStrike" baseline="0" dirty="0">
              <a:latin typeface="Arial" panose="020B0604020202020204" pitchFamily="34" charset="0"/>
              <a:cs typeface="Arial" panose="020B0604020202020204" pitchFamily="34" charset="0"/>
            </a:endParaRPr>
          </a:p>
          <a:p>
            <a:pPr algn="l"/>
            <a:r>
              <a:rPr lang="en-US" sz="2400" b="0" i="0" u="none" strike="noStrike" baseline="0" dirty="0">
                <a:latin typeface="Arial" panose="020B0604020202020204" pitchFamily="34" charset="0"/>
                <a:cs typeface="Arial" panose="020B0604020202020204" pitchFamily="34" charset="0"/>
              </a:rPr>
              <a:t>Please share Your opinion over </a:t>
            </a:r>
            <a:r>
              <a:rPr lang="en-IN" sz="2400" b="0" i="0" u="none" strike="noStrike" baseline="0" dirty="0">
                <a:latin typeface="Arial" panose="020B0604020202020204" pitchFamily="34" charset="0"/>
                <a:cs typeface="Arial" panose="020B0604020202020204" pitchFamily="34" charset="0"/>
              </a:rPr>
              <a:t>mail.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821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56481" y="375430"/>
            <a:ext cx="6583678" cy="762982"/>
          </a:xfrm>
          <a:effectLst>
            <a:outerShdw blurRad="50800" dist="38100" dir="2700000" algn="tl" rotWithShape="0">
              <a:prstClr val="black">
                <a:alpha val="40000"/>
              </a:prstClr>
            </a:outerShdw>
          </a:effectLst>
        </p:spPr>
        <p:txBody>
          <a:bodyPr>
            <a:normAutofit/>
          </a:bodyPr>
          <a:lstStyle/>
          <a:p>
            <a:r>
              <a:rPr lang="en-IN" sz="4000" b="0" i="0" u="none" strike="noStrike" baseline="0" dirty="0">
                <a:solidFill>
                  <a:schemeClr val="tx1"/>
                </a:solidFill>
                <a:latin typeface="SairaSemiCondensed-Medium"/>
              </a:rPr>
              <a:t>INTRODUCTION</a:t>
            </a:r>
            <a:endParaRPr lang="en-US" sz="6000" b="1" dirty="0">
              <a:solidFill>
                <a:schemeClr val="tx1"/>
              </a:solidFill>
              <a:latin typeface="Bahnschrift" panose="020B0502040204020203"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856481" y="1513841"/>
            <a:ext cx="7233920" cy="2383456"/>
          </a:xfrm>
        </p:spPr>
        <p:txBody>
          <a:bodyPr>
            <a:noAutofit/>
          </a:bodyPr>
          <a:lstStyle/>
          <a:p>
            <a:pPr marL="285750" indent="-285750">
              <a:buClr>
                <a:schemeClr val="tx1"/>
              </a:buClr>
              <a:buFont typeface="Arial" panose="020B0604020202020204" pitchFamily="34" charset="0"/>
              <a:buChar char="•"/>
            </a:pPr>
            <a:r>
              <a:rPr lang="en-US" dirty="0" err="1">
                <a:latin typeface="Arial" panose="020B0604020202020204" pitchFamily="34" charset="0"/>
                <a:cs typeface="Arial" panose="020B0604020202020204" pitchFamily="34" charset="0"/>
              </a:rPr>
              <a:t>AccredianTelecom</a:t>
            </a:r>
            <a:r>
              <a:rPr lang="en-US" dirty="0">
                <a:latin typeface="Arial" panose="020B0604020202020204" pitchFamily="34" charset="0"/>
                <a:cs typeface="Arial" panose="020B0604020202020204" pitchFamily="34" charset="0"/>
              </a:rPr>
              <a:t>, one of the prominent telecom players</a:t>
            </a:r>
          </a:p>
          <a:p>
            <a:pPr marL="285750" indent="-285750">
              <a:buClr>
                <a:schemeClr val="tx1"/>
              </a:buClr>
              <a:buFont typeface="Arial" panose="020B0604020202020204" pitchFamily="34" charset="0"/>
              <a:buChar char="•"/>
            </a:pPr>
            <a:r>
              <a:rPr lang="en-US" b="0" i="0" dirty="0">
                <a:effectLst/>
                <a:latin typeface="Arial" panose="020B0604020202020204" pitchFamily="34" charset="0"/>
                <a:cs typeface="Arial" panose="020B0604020202020204" pitchFamily="34" charset="0"/>
              </a:rPr>
              <a:t>Empower Your Connections with </a:t>
            </a:r>
            <a:r>
              <a:rPr lang="en-US" b="0" i="0" dirty="0" err="1">
                <a:effectLst/>
                <a:latin typeface="Arial" panose="020B0604020202020204" pitchFamily="34" charset="0"/>
                <a:cs typeface="Arial" panose="020B0604020202020204" pitchFamily="34" charset="0"/>
              </a:rPr>
              <a:t>AccredianTelecom</a:t>
            </a:r>
            <a:r>
              <a:rPr lang="en-US" b="0" i="0" dirty="0">
                <a:effectLst/>
                <a:latin typeface="Arial" panose="020B0604020202020204" pitchFamily="34" charset="0"/>
                <a:cs typeface="Arial" panose="020B0604020202020204" pitchFamily="34" charset="0"/>
              </a:rPr>
              <a:t>: Elevating Your Telecom Experience</a:t>
            </a:r>
            <a:endParaRPr lang="en-US" dirty="0">
              <a:latin typeface="Arial" panose="020B0604020202020204" pitchFamily="34" charset="0"/>
              <a:cs typeface="Arial" panose="020B0604020202020204" pitchFamily="34" charset="0"/>
            </a:endParaRPr>
          </a:p>
          <a:p>
            <a:pPr marL="285750" indent="-285750">
              <a:buClr>
                <a:schemeClr val="tx1"/>
              </a:buClr>
              <a:buFont typeface="Arial" panose="020B0604020202020204" pitchFamily="34" charset="0"/>
              <a:buChar char="•"/>
            </a:pPr>
            <a:r>
              <a:rPr lang="en-US" b="0" i="0" dirty="0">
                <a:effectLst/>
                <a:latin typeface="Arial" panose="020B0604020202020204" pitchFamily="34" charset="0"/>
                <a:cs typeface="Arial" panose="020B0604020202020204" pitchFamily="34" charset="0"/>
              </a:rPr>
              <a:t>Looking to redefine the way you connect with your loved ones and the world around you? Look no further than </a:t>
            </a:r>
            <a:r>
              <a:rPr lang="en-US" b="0" i="0" dirty="0" err="1">
                <a:effectLst/>
                <a:latin typeface="Arial" panose="020B0604020202020204" pitchFamily="34" charset="0"/>
                <a:cs typeface="Arial" panose="020B0604020202020204" pitchFamily="34" charset="0"/>
              </a:rPr>
              <a:t>AccredianTelecom</a:t>
            </a:r>
            <a:r>
              <a:rPr lang="en-US" b="0" i="0" dirty="0">
                <a:effectLst/>
                <a:latin typeface="Arial" panose="020B0604020202020204" pitchFamily="34" charset="0"/>
                <a:cs typeface="Arial" panose="020B0604020202020204" pitchFamily="34" charset="0"/>
              </a:rPr>
              <a:t>, your ultimate destination for cutting-edge telecom networking services. As a frontrunner in the telecom industry, we are dedicated to enhancing your communication experience and taking it to unprecedented heights.</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503072" cy="6857999"/>
          </a:xfrm>
          <a:prstGeom prst="rect">
            <a:avLst/>
          </a:prstGeom>
        </p:spPr>
      </p:pic>
    </p:spTree>
    <p:extLst>
      <p:ext uri="{BB962C8B-B14F-4D97-AF65-F5344CB8AC3E}">
        <p14:creationId xmlns:p14="http://schemas.microsoft.com/office/powerpoint/2010/main" val="186675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56481" y="375430"/>
            <a:ext cx="6583678" cy="762982"/>
          </a:xfrm>
          <a:effectLst>
            <a:outerShdw blurRad="50800" dist="38100" dir="2700000" algn="tl" rotWithShape="0">
              <a:prstClr val="black">
                <a:alpha val="40000"/>
              </a:prstClr>
            </a:outerShdw>
          </a:effectLst>
        </p:spPr>
        <p:txBody>
          <a:bodyPr>
            <a:normAutofit/>
          </a:bodyPr>
          <a:lstStyle/>
          <a:p>
            <a:r>
              <a:rPr lang="en-US" sz="4000" dirty="0">
                <a:solidFill>
                  <a:schemeClr val="tx1"/>
                </a:solidFill>
                <a:latin typeface="SairaSemiCondensed-Medium"/>
              </a:rPr>
              <a:t>Problem Statement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856481" y="1513840"/>
            <a:ext cx="7233920" cy="3444240"/>
          </a:xfrm>
        </p:spPr>
        <p:txBody>
          <a:bodyPr>
            <a:noAutofit/>
          </a:bodyPr>
          <a:lstStyle/>
          <a:p>
            <a:pPr marL="285750" indent="-285750" algn="l">
              <a:buClr>
                <a:schemeClr val="tx1"/>
              </a:buClr>
              <a:buFont typeface="Arial" panose="020B0604020202020204" pitchFamily="34" charset="0"/>
              <a:buChar char="•"/>
            </a:pPr>
            <a:r>
              <a:rPr lang="en-US" sz="1700" i="0" dirty="0" err="1">
                <a:effectLst/>
                <a:latin typeface="Arial" panose="020B0604020202020204" pitchFamily="34" charset="0"/>
                <a:cs typeface="Arial" panose="020B0604020202020204" pitchFamily="34" charset="0"/>
              </a:rPr>
              <a:t>AccredianTelecom</a:t>
            </a:r>
            <a:r>
              <a:rPr lang="en-US" sz="1700" i="0" dirty="0">
                <a:effectLst/>
                <a:latin typeface="Arial" panose="020B0604020202020204" pitchFamily="34" charset="0"/>
                <a:cs typeface="Arial" panose="020B0604020202020204" pitchFamily="34" charset="0"/>
              </a:rPr>
              <a:t>, one of the leading telecom players, understands that </a:t>
            </a:r>
            <a:r>
              <a:rPr lang="en-US" sz="1700" i="0" dirty="0" err="1">
                <a:effectLst/>
                <a:latin typeface="Arial" panose="020B0604020202020204" pitchFamily="34" charset="0"/>
                <a:cs typeface="Arial" panose="020B0604020202020204" pitchFamily="34" charset="0"/>
              </a:rPr>
              <a:t>customising</a:t>
            </a:r>
            <a:r>
              <a:rPr lang="en-US" sz="1700" i="0" dirty="0">
                <a:effectLst/>
                <a:latin typeface="Arial" panose="020B0604020202020204" pitchFamily="34" charset="0"/>
                <a:cs typeface="Arial" panose="020B0604020202020204" pitchFamily="34" charset="0"/>
              </a:rPr>
              <a:t> offerings is significant for its business to stay competitive.</a:t>
            </a:r>
          </a:p>
          <a:p>
            <a:pPr marL="285750" indent="-285750" algn="l">
              <a:buClr>
                <a:schemeClr val="tx1"/>
              </a:buClr>
              <a:buFont typeface="Arial" panose="020B0604020202020204" pitchFamily="34" charset="0"/>
              <a:buChar char="•"/>
            </a:pPr>
            <a:r>
              <a:rPr lang="en-US" sz="1700" dirty="0">
                <a:latin typeface="Arial" panose="020B0604020202020204" pitchFamily="34" charset="0"/>
                <a:cs typeface="Arial" panose="020B0604020202020204" pitchFamily="34" charset="0"/>
              </a:rPr>
              <a:t>This company approaches </a:t>
            </a:r>
            <a:r>
              <a:rPr lang="en-IN" sz="1700" i="0" dirty="0" err="1">
                <a:effectLst/>
                <a:latin typeface="Arial" panose="020B0604020202020204" pitchFamily="34" charset="0"/>
                <a:cs typeface="Arial" panose="020B0604020202020204" pitchFamily="34" charset="0"/>
              </a:rPr>
              <a:t>Accredianians</a:t>
            </a:r>
            <a:r>
              <a:rPr lang="en-US" sz="1700" dirty="0">
                <a:latin typeface="Arial" panose="020B0604020202020204" pitchFamily="34" charset="0"/>
                <a:cs typeface="Arial" panose="020B0604020202020204" pitchFamily="34" charset="0"/>
              </a:rPr>
              <a:t>, and asks them to come up with </a:t>
            </a:r>
            <a:r>
              <a:rPr lang="en-US" sz="1700" i="0" dirty="0">
                <a:solidFill>
                  <a:srgbClr val="333333"/>
                </a:solidFill>
                <a:effectLst/>
                <a:latin typeface="Arial" panose="020B0604020202020204" pitchFamily="34" charset="0"/>
                <a:cs typeface="Arial" panose="020B0604020202020204" pitchFamily="34" charset="0"/>
              </a:rPr>
              <a:t> a dashboard that will help us to understand a user's demographic characteristics based on their mobile usage, geolocation, and mobile device properties</a:t>
            </a:r>
            <a:endParaRPr lang="en-US" sz="17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503072" cy="6857999"/>
          </a:xfrm>
          <a:prstGeom prst="rect">
            <a:avLst/>
          </a:prstGeom>
        </p:spPr>
      </p:pic>
    </p:spTree>
    <p:extLst>
      <p:ext uri="{BB962C8B-B14F-4D97-AF65-F5344CB8AC3E}">
        <p14:creationId xmlns:p14="http://schemas.microsoft.com/office/powerpoint/2010/main" val="342416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53968" y="1342584"/>
            <a:ext cx="6583678" cy="1928933"/>
          </a:xfrm>
          <a:effectLst>
            <a:outerShdw blurRad="50800" dist="38100" dir="2700000" algn="tl" rotWithShape="0">
              <a:prstClr val="black">
                <a:alpha val="40000"/>
              </a:prstClr>
            </a:outerShdw>
          </a:effectLst>
        </p:spPr>
        <p:txBody>
          <a:bodyPr>
            <a:noAutofit/>
          </a:bodyPr>
          <a:lstStyle/>
          <a:p>
            <a:r>
              <a:rPr lang="en-IN" sz="4000" b="0" i="0" u="none" strike="noStrike" baseline="0" dirty="0">
                <a:solidFill>
                  <a:schemeClr val="tx1"/>
                </a:solidFill>
                <a:latin typeface="Arial" panose="020B0604020202020204" pitchFamily="34" charset="0"/>
                <a:cs typeface="Arial" panose="020B0604020202020204" pitchFamily="34" charset="0"/>
              </a:rPr>
              <a:t>UNDERSTANDING OF</a:t>
            </a:r>
            <a:br>
              <a:rPr lang="en-IN" sz="4000" b="0" i="0" u="none" strike="noStrike" baseline="0" dirty="0">
                <a:solidFill>
                  <a:schemeClr val="tx1"/>
                </a:solidFill>
                <a:latin typeface="Arial" panose="020B0604020202020204" pitchFamily="34" charset="0"/>
                <a:cs typeface="Arial" panose="020B0604020202020204" pitchFamily="34" charset="0"/>
              </a:rPr>
            </a:br>
            <a:r>
              <a:rPr lang="en-IN" sz="4000" b="0" i="0" u="none" strike="noStrike" baseline="0" dirty="0">
                <a:solidFill>
                  <a:schemeClr val="tx1"/>
                </a:solidFill>
                <a:latin typeface="Arial" panose="020B0604020202020204" pitchFamily="34" charset="0"/>
                <a:cs typeface="Arial" panose="020B0604020202020204" pitchFamily="34" charset="0"/>
              </a:rPr>
              <a:t>DATA</a:t>
            </a:r>
            <a:endParaRPr lang="en-US" sz="72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4503073" cy="6857999"/>
          </a:xfrm>
          <a:prstGeom prst="rect">
            <a:avLst/>
          </a:prstGeom>
        </p:spPr>
      </p:pic>
    </p:spTree>
    <p:extLst>
      <p:ext uri="{BB962C8B-B14F-4D97-AF65-F5344CB8AC3E}">
        <p14:creationId xmlns:p14="http://schemas.microsoft.com/office/powerpoint/2010/main" val="232946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856481" y="1513840"/>
            <a:ext cx="7233920" cy="3444240"/>
          </a:xfrm>
        </p:spPr>
        <p:txBody>
          <a:bodyPr>
            <a:noAutofit/>
          </a:bodyPr>
          <a:lstStyle/>
          <a:p>
            <a:pPr marL="285750" indent="-285750" algn="l">
              <a:buClr>
                <a:schemeClr val="tx1"/>
              </a:buCl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2936240" cy="6857999"/>
          </a:xfrm>
          <a:prstGeom prst="rect">
            <a:avLst/>
          </a:prstGeom>
        </p:spPr>
      </p:pic>
      <p:sp>
        <p:nvSpPr>
          <p:cNvPr id="4" name="TextBox 3">
            <a:extLst>
              <a:ext uri="{FF2B5EF4-FFF2-40B4-BE49-F238E27FC236}">
                <a16:creationId xmlns:a16="http://schemas.microsoft.com/office/drawing/2014/main" id="{8F67C527-FBF6-1079-671C-6D75CE50BE0C}"/>
              </a:ext>
            </a:extLst>
          </p:cNvPr>
          <p:cNvSpPr txBox="1"/>
          <p:nvPr/>
        </p:nvSpPr>
        <p:spPr>
          <a:xfrm>
            <a:off x="3204175" y="444688"/>
            <a:ext cx="7453665" cy="369332"/>
          </a:xfrm>
          <a:prstGeom prst="rect">
            <a:avLst/>
          </a:prstGeom>
          <a:noFill/>
        </p:spPr>
        <p:txBody>
          <a:bodyPr wrap="square" rtlCol="0">
            <a:spAutoFit/>
          </a:bodyPr>
          <a:lstStyle/>
          <a:p>
            <a:r>
              <a:rPr lang="en-US" sz="1800" b="1" i="0" u="none" strike="noStrike" baseline="0" dirty="0">
                <a:solidFill>
                  <a:schemeClr val="tx1"/>
                </a:solidFill>
                <a:latin typeface="Arial" panose="020B0604020202020204" pitchFamily="34" charset="0"/>
                <a:cs typeface="Arial" panose="020B0604020202020204" pitchFamily="34" charset="0"/>
              </a:rPr>
              <a:t>THE SAMPLE OF THE DATASET</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58F6301-54A6-4BBF-2D9D-1F6F6E1C52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36241" y="810130"/>
            <a:ext cx="9255759" cy="6047869"/>
          </a:xfrm>
          <a:prstGeom prst="rect">
            <a:avLst/>
          </a:prstGeom>
        </p:spPr>
      </p:pic>
    </p:spTree>
    <p:extLst>
      <p:ext uri="{BB962C8B-B14F-4D97-AF65-F5344CB8AC3E}">
        <p14:creationId xmlns:p14="http://schemas.microsoft.com/office/powerpoint/2010/main" val="65204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818641" y="275208"/>
            <a:ext cx="6685280" cy="405502"/>
          </a:xfrm>
        </p:spPr>
        <p:txBody>
          <a:bodyPr>
            <a:normAutofit/>
          </a:bodyPr>
          <a:lstStyle/>
          <a:p>
            <a:r>
              <a:rPr lang="en-US" sz="1800" b="1" i="0" u="none" strike="noStrike" baseline="0" dirty="0">
                <a:solidFill>
                  <a:schemeClr val="tx1"/>
                </a:solidFill>
                <a:latin typeface="Arial" panose="020B0604020202020204" pitchFamily="34" charset="0"/>
                <a:cs typeface="Arial" panose="020B0604020202020204" pitchFamily="34" charset="0"/>
              </a:rPr>
              <a:t>THE STATISTICS OF THE DATASET</a:t>
            </a:r>
            <a:endParaRPr lang="en-US" sz="1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07F2B22-99CD-982B-947D-78D18D00C7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410" y="1219195"/>
            <a:ext cx="6331392" cy="35392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40D350B5-0F16-B2E1-AA10-B06B2967FA6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02641" y="1218220"/>
            <a:ext cx="5373949" cy="354021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8434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53968" y="1977583"/>
            <a:ext cx="7126272" cy="1710495"/>
          </a:xfrm>
        </p:spPr>
        <p:txBody>
          <a:bodyPr>
            <a:noAutofit/>
          </a:bodyPr>
          <a:lstStyle/>
          <a:p>
            <a:pPr algn="ctr"/>
            <a:r>
              <a:rPr lang="en-IN" sz="5400" i="0" u="none" strike="noStrike" baseline="0" dirty="0">
                <a:solidFill>
                  <a:schemeClr val="bg1">
                    <a:lumMod val="50000"/>
                    <a:lumOff val="50000"/>
                  </a:schemeClr>
                </a:solidFill>
                <a:latin typeface="SairaSemiCondensed-Medium"/>
              </a:rPr>
              <a:t>EXPLORATORY DATA ANALYSIS</a:t>
            </a:r>
            <a:endParaRPr lang="en-US" sz="9600" dirty="0">
              <a:solidFill>
                <a:schemeClr val="bg1">
                  <a:lumMod val="50000"/>
                  <a:lumOff val="50000"/>
                </a:schemeClr>
              </a:solidFill>
              <a:latin typeface="SairaSemiCondensed-Medium"/>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503072" cy="6857999"/>
          </a:xfrm>
          <a:prstGeom prst="rect">
            <a:avLst/>
          </a:prstGeom>
        </p:spPr>
      </p:pic>
    </p:spTree>
    <p:extLst>
      <p:ext uri="{BB962C8B-B14F-4D97-AF65-F5344CB8AC3E}">
        <p14:creationId xmlns:p14="http://schemas.microsoft.com/office/powerpoint/2010/main" val="86705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28BC0F-4F43-1306-42A5-241472E541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4802819"/>
          </a:xfrm>
          <a:prstGeom prst="rect">
            <a:avLst/>
          </a:prstGeom>
        </p:spPr>
      </p:pic>
      <p:sp>
        <p:nvSpPr>
          <p:cNvPr id="2" name="Subtitle 1">
            <a:extLst>
              <a:ext uri="{FF2B5EF4-FFF2-40B4-BE49-F238E27FC236}">
                <a16:creationId xmlns:a16="http://schemas.microsoft.com/office/drawing/2014/main" id="{008E1F7A-1296-D817-4E88-271BD6FA15DB}"/>
              </a:ext>
            </a:extLst>
          </p:cNvPr>
          <p:cNvSpPr>
            <a:spLocks noGrp="1" noChangeArrowheads="1"/>
          </p:cNvSpPr>
          <p:nvPr>
            <p:ph type="subTitle" idx="1"/>
          </p:nvPr>
        </p:nvSpPr>
        <p:spPr bwMode="auto">
          <a:xfrm>
            <a:off x="426625" y="5229999"/>
            <a:ext cx="11335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i="0" dirty="0">
                <a:solidFill>
                  <a:schemeClr val="tx1">
                    <a:lumMod val="95000"/>
                  </a:schemeClr>
                </a:solidFill>
                <a:effectLst/>
                <a:latin typeface="Roboto" panose="020F0502020204030204" pitchFamily="2" charset="0"/>
              </a:rPr>
              <a:t>Observation</a:t>
            </a:r>
            <a:r>
              <a:rPr lang="en-US" b="0" i="0" dirty="0">
                <a:solidFill>
                  <a:schemeClr val="tx1">
                    <a:lumMod val="95000"/>
                  </a:schemeClr>
                </a:solidFill>
                <a:effectLst/>
                <a:latin typeface="Roboto" panose="020F0502020204030204" pitchFamily="2" charset="0"/>
              </a:rPr>
              <a:t> -According to the above graph, it has been observed that </a:t>
            </a:r>
            <a:r>
              <a:rPr lang="en-US" b="1" i="0" dirty="0">
                <a:solidFill>
                  <a:schemeClr val="tx1">
                    <a:lumMod val="95000"/>
                  </a:schemeClr>
                </a:solidFill>
                <a:effectLst/>
                <a:latin typeface="Roboto" panose="020F0502020204030204" pitchFamily="2" charset="0"/>
              </a:rPr>
              <a:t>Tamil Nadu (Chennai)</a:t>
            </a:r>
            <a:r>
              <a:rPr lang="en-US" b="0" i="0" dirty="0">
                <a:solidFill>
                  <a:schemeClr val="tx1">
                    <a:lumMod val="95000"/>
                  </a:schemeClr>
                </a:solidFill>
                <a:effectLst/>
                <a:latin typeface="Roboto" panose="020F0502020204030204" pitchFamily="2" charset="0"/>
              </a:rPr>
              <a:t> has the </a:t>
            </a:r>
            <a:r>
              <a:rPr lang="en-US" b="1" i="0" dirty="0">
                <a:solidFill>
                  <a:schemeClr val="tx1">
                    <a:lumMod val="95000"/>
                  </a:schemeClr>
                </a:solidFill>
                <a:effectLst/>
                <a:latin typeface="Roboto" panose="020F0502020204030204" pitchFamily="2" charset="0"/>
              </a:rPr>
              <a:t>highest number</a:t>
            </a:r>
            <a:r>
              <a:rPr lang="en-US" b="0" i="0" dirty="0">
                <a:solidFill>
                  <a:schemeClr val="tx1">
                    <a:lumMod val="95000"/>
                  </a:schemeClr>
                </a:solidFill>
                <a:effectLst/>
                <a:latin typeface="Roboto" panose="020F0502020204030204" pitchFamily="2" charset="0"/>
              </a:rPr>
              <a:t> </a:t>
            </a:r>
            <a:r>
              <a:rPr lang="en-US" b="0" i="0" dirty="0" err="1">
                <a:solidFill>
                  <a:schemeClr val="tx1">
                    <a:lumMod val="95000"/>
                  </a:schemeClr>
                </a:solidFill>
                <a:effectLst/>
                <a:latin typeface="Roboto" panose="020F0502020204030204" pitchFamily="2" charset="0"/>
              </a:rPr>
              <a:t>i.e</a:t>
            </a:r>
            <a:r>
              <a:rPr lang="en-US" b="0" i="0" dirty="0">
                <a:solidFill>
                  <a:schemeClr val="tx1">
                    <a:lumMod val="95000"/>
                  </a:schemeClr>
                </a:solidFill>
                <a:effectLst/>
                <a:latin typeface="Roboto" panose="020F0502020204030204" pitchFamily="2" charset="0"/>
              </a:rPr>
              <a:t> </a:t>
            </a:r>
            <a:r>
              <a:rPr lang="en-US" b="1" i="0" dirty="0">
                <a:solidFill>
                  <a:schemeClr val="tx1">
                    <a:lumMod val="95000"/>
                  </a:schemeClr>
                </a:solidFill>
                <a:effectLst/>
                <a:latin typeface="Roboto" panose="020F0502020204030204" pitchFamily="2" charset="0"/>
              </a:rPr>
              <a:t>436282</a:t>
            </a:r>
            <a:r>
              <a:rPr lang="en-US" b="0" i="0" dirty="0">
                <a:solidFill>
                  <a:schemeClr val="tx1">
                    <a:lumMod val="95000"/>
                  </a:schemeClr>
                </a:solidFill>
                <a:effectLst/>
                <a:latin typeface="Roboto" panose="020F0502020204030204" pitchFamily="2" charset="0"/>
              </a:rPr>
              <a:t> of users across other states (UP, Manipur, Chandigarh, Tripura, Arunachal Pradesh)</a:t>
            </a:r>
            <a:endParaRPr kumimoji="0" lang="en-US" altLang="en-US" sz="2000" b="0" i="0" u="none" strike="noStrike" cap="none" normalizeH="0" baseline="0" dirty="0">
              <a:ln>
                <a:noFill/>
              </a:ln>
              <a:solidFill>
                <a:schemeClr val="tx1">
                  <a:lumMod val="95000"/>
                </a:schemeClr>
              </a:solidFill>
              <a:effectLst/>
              <a:latin typeface="Arial" panose="020B0604020202020204" pitchFamily="34" charset="0"/>
            </a:endParaRPr>
          </a:p>
        </p:txBody>
      </p:sp>
    </p:spTree>
    <p:extLst>
      <p:ext uri="{BB962C8B-B14F-4D97-AF65-F5344CB8AC3E}">
        <p14:creationId xmlns:p14="http://schemas.microsoft.com/office/powerpoint/2010/main" val="4164485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2133</TotalTime>
  <Words>1070</Words>
  <Application>Microsoft Office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Bahnschrift</vt:lpstr>
      <vt:lpstr>Century Gothic</vt:lpstr>
      <vt:lpstr>Franklin Gothic Book</vt:lpstr>
      <vt:lpstr>Roboto</vt:lpstr>
      <vt:lpstr>SairaSemiCondensed-Medium</vt:lpstr>
      <vt:lpstr>Wingdings</vt:lpstr>
      <vt:lpstr>Wingdings 2</vt:lpstr>
      <vt:lpstr>Quotable</vt:lpstr>
      <vt:lpstr>Accredian Telecom Data Analysis EDA Project form  Accredianians</vt:lpstr>
      <vt:lpstr>PowerPoint Presentation</vt:lpstr>
      <vt:lpstr>INTRODUCTION</vt:lpstr>
      <vt:lpstr>Problem Statement</vt:lpstr>
      <vt:lpstr>UNDERSTANDING OF DATA</vt:lpstr>
      <vt:lpstr>PowerPoint Presentation</vt:lpstr>
      <vt:lpstr>THE STATISTICS OF THE DATASET</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Geospatial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Abhishek Thakur</dc:creator>
  <cp:lastModifiedBy>Harsh saurav</cp:lastModifiedBy>
  <cp:revision>2</cp:revision>
  <dcterms:created xsi:type="dcterms:W3CDTF">2023-07-18T14:17:56Z</dcterms:created>
  <dcterms:modified xsi:type="dcterms:W3CDTF">2023-08-11T15:33:52Z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