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5" roundtripDataSignature="AMtx7mg/Ve8VikegA4W2vVoRQaH/HQ3f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XjfKoC2n1VA"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Có nhiều nguyên nhân xây dựng dạng hệ thống này. Với sự gia tăng số lượng bộ xử lý, công việc được thực hiện nhanh chóng hơn, Nhưng không phải theo đúng tỉ lệ thời gian, nghĩa là có n bộ xử lý không có nghĩa là sẽ thực hiện nhanh hơn n lần.</a:t>
            </a:r>
            <a:endParaRPr>
              <a:latin typeface="Times New Roman"/>
              <a:ea typeface="Times New Roman"/>
              <a:cs typeface="Times New Roman"/>
              <a:sym typeface="Times New Roman"/>
            </a:endParaRPr>
          </a:p>
          <a:p>
            <a:pPr indent="0" lvl="0" marL="0" rtl="0" algn="l">
              <a:spcBef>
                <a:spcPts val="0"/>
              </a:spcBef>
              <a:spcAft>
                <a:spcPts val="0"/>
              </a:spcAft>
              <a:buNone/>
            </a:pPr>
            <a:r>
              <a:rPr b="1" lang="en-US">
                <a:latin typeface="Times New Roman"/>
                <a:ea typeface="Times New Roman"/>
                <a:cs typeface="Times New Roman"/>
                <a:sym typeface="Times New Roman"/>
              </a:rPr>
              <a:t>Hệ thống với máy nhiều bộ xử lý sẽ tối ưu hơn hệ thống có nhiều máy có một bộ xử lý</a:t>
            </a:r>
            <a:r>
              <a:rPr lang="en-US">
                <a:latin typeface="Times New Roman"/>
                <a:ea typeface="Times New Roman"/>
                <a:cs typeface="Times New Roman"/>
                <a:sym typeface="Times New Roman"/>
              </a:rPr>
              <a:t> vì các bộ xử lý chia xẻ các thiết bị ngoại vi, hệ thống lưu trữ, nguồn … và rất thuận tiện cho nhiều chương trình cùng làm việc </a:t>
            </a:r>
            <a:r>
              <a:rPr b="1" lang="en-US">
                <a:latin typeface="Times New Roman"/>
                <a:ea typeface="Times New Roman"/>
                <a:cs typeface="Times New Roman"/>
                <a:sym typeface="Times New Roman"/>
              </a:rPr>
              <a:t>trên cùng một tập hợp dữ liệu</a:t>
            </a:r>
            <a:r>
              <a:rPr lang="en-US">
                <a:latin typeface="Times New Roman"/>
                <a:ea typeface="Times New Roman"/>
                <a:cs typeface="Times New Roman"/>
                <a:sym typeface="Times New Roman"/>
              </a:rPr>
              <a:t>.</a:t>
            </a:r>
            <a:endParaRPr/>
          </a:p>
          <a:p>
            <a:pPr indent="0" lvl="0" marL="0" rtl="0" algn="l">
              <a:spcBef>
                <a:spcPts val="0"/>
              </a:spcBef>
              <a:spcAft>
                <a:spcPts val="0"/>
              </a:spcAft>
              <a:buNone/>
            </a:pPr>
            <a:r>
              <a:rPr lang="en-US">
                <a:latin typeface="Times New Roman"/>
                <a:ea typeface="Times New Roman"/>
                <a:cs typeface="Times New Roman"/>
                <a:sym typeface="Times New Roman"/>
              </a:rPr>
              <a:t>Một lý do nữa là độ tin cậy. Các chức năng được xử lý trên nhiều bộ xử lý và sự hỏng hóc của một bộ xử lý sẽ không ảnh hưởng đến toàn bộ hệ thống</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Chia sẽ bộ nhớ hay dùng cơ chế thông điệp 🡺 thực hiện cơ chế chia sẽ bộ nhớ</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99" name="Google Shape;299;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https://www.youtube.com/watch?v=XjfKoC2n1VA</a:t>
            </a:r>
            <a:r>
              <a:rPr lang="en-US"/>
              <a:t> Android OS history</a:t>
            </a:r>
            <a:endParaRPr/>
          </a:p>
        </p:txBody>
      </p:sp>
      <p:sp>
        <p:nvSpPr>
          <p:cNvPr id="431" name="Google Shape;431;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1" name="Google Shape;49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Hỏi về các bộ phận trong máy tính?</a:t>
            </a:r>
            <a:endParaRPr/>
          </a:p>
          <a:p>
            <a:pPr indent="0" lvl="0" marL="0" rtl="0" algn="l">
              <a:spcBef>
                <a:spcPts val="0"/>
              </a:spcBef>
              <a:spcAft>
                <a:spcPts val="0"/>
              </a:spcAft>
              <a:buNone/>
            </a:pPr>
            <a:r>
              <a:rPr lang="en-US">
                <a:latin typeface="Times New Roman"/>
                <a:ea typeface="Times New Roman"/>
                <a:cs typeface="Times New Roman"/>
                <a:sym typeface="Times New Roman"/>
              </a:rPr>
              <a:t>Hỏi về các chương trình trong máy tính?</a:t>
            </a:r>
            <a:endParaRPr/>
          </a:p>
          <a:p>
            <a:pPr indent="0" lvl="0" marL="0" rtl="0" algn="l">
              <a:spcBef>
                <a:spcPts val="0"/>
              </a:spcBef>
              <a:spcAft>
                <a:spcPts val="0"/>
              </a:spcAft>
              <a:buNone/>
            </a:pPr>
            <a:r>
              <a:rPr lang="en-US">
                <a:latin typeface="Times New Roman"/>
                <a:ea typeface="Times New Roman"/>
                <a:cs typeface="Times New Roman"/>
                <a:sym typeface="Times New Roman"/>
              </a:rPr>
              <a:t>Làm sao để các chương trình có thể chạy được?</a:t>
            </a:r>
            <a:endParaRPr/>
          </a:p>
          <a:p>
            <a:pPr indent="0" lvl="0" marL="0" rtl="0" algn="l">
              <a:spcBef>
                <a:spcPts val="0"/>
              </a:spcBef>
              <a:spcAft>
                <a:spcPts val="0"/>
              </a:spcAft>
              <a:buNone/>
            </a:pPr>
            <a:r>
              <a:t/>
            </a:r>
            <a:endParaRPr/>
          </a:p>
        </p:txBody>
      </p:sp>
      <p:sp>
        <p:nvSpPr>
          <p:cNvPr id="83" name="Google Shape;8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showMasterSp="0" type="title">
  <p:cSld name="TITLE">
    <p:spTree>
      <p:nvGrpSpPr>
        <p:cNvPr id="19" name="Shape 19"/>
        <p:cNvGrpSpPr/>
        <p:nvPr/>
      </p:nvGrpSpPr>
      <p:grpSpPr>
        <a:xfrm>
          <a:off x="0" y="0"/>
          <a:ext cx="0" cy="0"/>
          <a:chOff x="0" y="0"/>
          <a:chExt cx="0" cy="0"/>
        </a:xfrm>
      </p:grpSpPr>
      <p:pic>
        <p:nvPicPr>
          <p:cNvPr descr="OFDM" id="20" name="Google Shape;20;p41"/>
          <p:cNvPicPr preferRelativeResize="0"/>
          <p:nvPr/>
        </p:nvPicPr>
        <p:blipFill rotWithShape="1">
          <a:blip r:embed="rId2">
            <a:alphaModFix/>
          </a:blip>
          <a:srcRect b="0" l="0" r="0" t="0"/>
          <a:stretch/>
        </p:blipFill>
        <p:spPr>
          <a:xfrm>
            <a:off x="0" y="4654550"/>
            <a:ext cx="9144000" cy="1485900"/>
          </a:xfrm>
          <a:prstGeom prst="rect">
            <a:avLst/>
          </a:prstGeom>
          <a:noFill/>
          <a:ln>
            <a:noFill/>
          </a:ln>
        </p:spPr>
      </p:pic>
      <p:sp>
        <p:nvSpPr>
          <p:cNvPr id="21" name="Google Shape;21;p41"/>
          <p:cNvSpPr txBox="1"/>
          <p:nvPr>
            <p:ph type="ctrTitle"/>
          </p:nvPr>
        </p:nvSpPr>
        <p:spPr>
          <a:xfrm>
            <a:off x="684213" y="2133600"/>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1"/>
          <p:cNvSpPr/>
          <p:nvPr/>
        </p:nvSpPr>
        <p:spPr>
          <a:xfrm flipH="1">
            <a:off x="0" y="4652963"/>
            <a:ext cx="9144000" cy="1560512"/>
          </a:xfrm>
          <a:prstGeom prst="rect">
            <a:avLst/>
          </a:prstGeom>
          <a:solidFill>
            <a:schemeClr val="lt1">
              <a:alpha val="2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3" name="Google Shape;23;p4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20"/>
              </a:spcBef>
              <a:spcAft>
                <a:spcPts val="0"/>
              </a:spcAft>
              <a:buSzPts val="2600"/>
              <a:buFont typeface="Noto Sans Symbols"/>
              <a:buNone/>
              <a:defRPr/>
            </a:lvl1pPr>
            <a:lvl2pPr lvl="1" algn="just">
              <a:spcBef>
                <a:spcPts val="360"/>
              </a:spcBef>
              <a:spcAft>
                <a:spcPts val="0"/>
              </a:spcAft>
              <a:buSzPts val="1800"/>
              <a:buChar char="🞐"/>
              <a:defRPr/>
            </a:lvl2pPr>
            <a:lvl3pPr lvl="2" algn="just">
              <a:spcBef>
                <a:spcPts val="360"/>
              </a:spcBef>
              <a:spcAft>
                <a:spcPts val="0"/>
              </a:spcAft>
              <a:buSzPts val="1800"/>
              <a:buChar char="■"/>
              <a:defRPr/>
            </a:lvl3pPr>
            <a:lvl4pPr lvl="3" algn="just">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4" name="Google Shape;24;p4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41"/>
          <p:cNvPicPr preferRelativeResize="0"/>
          <p:nvPr/>
        </p:nvPicPr>
        <p:blipFill rotWithShape="1">
          <a:blip r:embed="rId3">
            <a:alphaModFix/>
          </a:blip>
          <a:srcRect b="0" l="0" r="0" t="0"/>
          <a:stretch/>
        </p:blipFill>
        <p:spPr>
          <a:xfrm>
            <a:off x="-446" y="10715"/>
            <a:ext cx="1762101" cy="1762101"/>
          </a:xfrm>
          <a:prstGeom prst="rect">
            <a:avLst/>
          </a:prstGeom>
          <a:noFill/>
          <a:ln>
            <a:noFill/>
          </a:ln>
        </p:spPr>
      </p:pic>
      <p:pic>
        <p:nvPicPr>
          <p:cNvPr id="28" name="Google Shape;28;p41"/>
          <p:cNvPicPr preferRelativeResize="0"/>
          <p:nvPr/>
        </p:nvPicPr>
        <p:blipFill rotWithShape="1">
          <a:blip r:embed="rId4">
            <a:alphaModFix/>
          </a:blip>
          <a:srcRect b="0" l="0" r="0" t="0"/>
          <a:stretch/>
        </p:blipFill>
        <p:spPr>
          <a:xfrm>
            <a:off x="7668344" y="72008"/>
            <a:ext cx="1362874" cy="1628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9" name="Shape 29"/>
        <p:cNvGrpSpPr/>
        <p:nvPr/>
      </p:nvGrpSpPr>
      <p:grpSpPr>
        <a:xfrm>
          <a:off x="0" y="0"/>
          <a:ext cx="0" cy="0"/>
          <a:chOff x="0" y="0"/>
          <a:chExt cx="0" cy="0"/>
        </a:xfrm>
      </p:grpSpPr>
      <p:sp>
        <p:nvSpPr>
          <p:cNvPr id="30" name="Google Shape;30;p4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lvl1pPr indent="-393700" lvl="0" marL="457200" algn="just">
              <a:spcBef>
                <a:spcPts val="520"/>
              </a:spcBef>
              <a:spcAft>
                <a:spcPts val="0"/>
              </a:spcAft>
              <a:buSzPts val="2600"/>
              <a:buChar char="■"/>
              <a:defRPr sz="2600"/>
            </a:lvl1pPr>
            <a:lvl2pPr indent="-381000" lvl="1" marL="914400" algn="just">
              <a:spcBef>
                <a:spcPts val="480"/>
              </a:spcBef>
              <a:spcAft>
                <a:spcPts val="0"/>
              </a:spcAft>
              <a:buSzPts val="2400"/>
              <a:buChar char="🞐"/>
              <a:defRPr/>
            </a:lvl2pPr>
            <a:lvl3pPr indent="-368300" lvl="2" marL="1371600" algn="just">
              <a:spcBef>
                <a:spcPts val="440"/>
              </a:spcBef>
              <a:spcAft>
                <a:spcPts val="0"/>
              </a:spcAft>
              <a:buSzPts val="2200"/>
              <a:buChar char="■"/>
              <a:defRPr sz="2200"/>
            </a:lvl3pPr>
            <a:lvl4pPr indent="-355600" lvl="3" marL="1828800" algn="just">
              <a:spcBef>
                <a:spcPts val="400"/>
              </a:spcBef>
              <a:spcAft>
                <a:spcPts val="0"/>
              </a:spcAft>
              <a:buSzPts val="2000"/>
              <a:buChar char="🞐"/>
              <a:defRPr sz="2000"/>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4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4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5" name="Shape 35"/>
        <p:cNvGrpSpPr/>
        <p:nvPr/>
      </p:nvGrpSpPr>
      <p:grpSpPr>
        <a:xfrm>
          <a:off x="0" y="0"/>
          <a:ext cx="0" cy="0"/>
          <a:chOff x="0" y="0"/>
          <a:chExt cx="0" cy="0"/>
        </a:xfrm>
      </p:grpSpPr>
      <p:sp>
        <p:nvSpPr>
          <p:cNvPr id="36" name="Google Shape;36;p4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4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40" name="Shape 40"/>
        <p:cNvGrpSpPr/>
        <p:nvPr/>
      </p:nvGrpSpPr>
      <p:grpSpPr>
        <a:xfrm>
          <a:off x="0" y="0"/>
          <a:ext cx="0" cy="0"/>
          <a:chOff x="0" y="0"/>
          <a:chExt cx="0" cy="0"/>
        </a:xfrm>
      </p:grpSpPr>
      <p:sp>
        <p:nvSpPr>
          <p:cNvPr id="41" name="Google Shape;41;p4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just">
              <a:spcBef>
                <a:spcPts val="400"/>
              </a:spcBef>
              <a:spcAft>
                <a:spcPts val="0"/>
              </a:spcAft>
              <a:buSzPts val="2000"/>
              <a:buNone/>
              <a:defRPr sz="2000"/>
            </a:lvl1pPr>
            <a:lvl2pPr indent="-228600" lvl="1" marL="914400" algn="just">
              <a:spcBef>
                <a:spcPts val="360"/>
              </a:spcBef>
              <a:spcAft>
                <a:spcPts val="0"/>
              </a:spcAft>
              <a:buSzPts val="1800"/>
              <a:buNone/>
              <a:defRPr sz="1800"/>
            </a:lvl2pPr>
            <a:lvl3pPr indent="-228600" lvl="2" marL="1371600" algn="just">
              <a:spcBef>
                <a:spcPts val="320"/>
              </a:spcBef>
              <a:spcAft>
                <a:spcPts val="0"/>
              </a:spcAft>
              <a:buSzPts val="1600"/>
              <a:buNone/>
              <a:defRPr sz="1600"/>
            </a:lvl3pPr>
            <a:lvl4pPr indent="-228600" lvl="3" marL="1828800" algn="just">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43" name="Google Shape;43;p4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4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p:cSld name="2 つのコンテンツ">
    <p:spTree>
      <p:nvGrpSpPr>
        <p:cNvPr id="46" name="Shape 46"/>
        <p:cNvGrpSpPr/>
        <p:nvPr/>
      </p:nvGrpSpPr>
      <p:grpSpPr>
        <a:xfrm>
          <a:off x="0" y="0"/>
          <a:ext cx="0" cy="0"/>
          <a:chOff x="0" y="0"/>
          <a:chExt cx="0" cy="0"/>
        </a:xfrm>
      </p:grpSpPr>
      <p:sp>
        <p:nvSpPr>
          <p:cNvPr id="47" name="Google Shape;47;p4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5"/>
          <p:cNvSpPr txBox="1"/>
          <p:nvPr>
            <p:ph idx="1" type="body"/>
          </p:nvPr>
        </p:nvSpPr>
        <p:spPr>
          <a:xfrm>
            <a:off x="468313" y="1628775"/>
            <a:ext cx="4038600" cy="4525963"/>
          </a:xfrm>
          <a:prstGeom prst="rect">
            <a:avLst/>
          </a:prstGeom>
          <a:noFill/>
          <a:ln>
            <a:noFill/>
          </a:ln>
        </p:spPr>
        <p:txBody>
          <a:bodyPr anchorCtr="0" anchor="t" bIns="45700" lIns="91425" spcFirstLastPara="1" rIns="91425" wrap="square" tIns="45700">
            <a:noAutofit/>
          </a:bodyPr>
          <a:lstStyle>
            <a:lvl1pPr indent="-406400" lvl="0" marL="457200" algn="just">
              <a:spcBef>
                <a:spcPts val="560"/>
              </a:spcBef>
              <a:spcAft>
                <a:spcPts val="0"/>
              </a:spcAft>
              <a:buSzPts val="2800"/>
              <a:buChar char="■"/>
              <a:defRPr sz="2800"/>
            </a:lvl1pPr>
            <a:lvl2pPr indent="-381000" lvl="1" marL="914400" algn="just">
              <a:spcBef>
                <a:spcPts val="480"/>
              </a:spcBef>
              <a:spcAft>
                <a:spcPts val="0"/>
              </a:spcAft>
              <a:buSzPts val="2400"/>
              <a:buChar char="🞐"/>
              <a:defRPr sz="2400"/>
            </a:lvl2pPr>
            <a:lvl3pPr indent="-355600" lvl="2" marL="1371600" algn="just">
              <a:spcBef>
                <a:spcPts val="400"/>
              </a:spcBef>
              <a:spcAft>
                <a:spcPts val="0"/>
              </a:spcAft>
              <a:buSzPts val="2000"/>
              <a:buChar char="■"/>
              <a:defRPr sz="2000"/>
            </a:lvl3pPr>
            <a:lvl4pPr indent="-342900" lvl="3" marL="1828800" algn="just">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9" name="Google Shape;49;p4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45"/>
          <p:cNvSpPr txBox="1"/>
          <p:nvPr>
            <p:ph idx="2" type="body"/>
          </p:nvPr>
        </p:nvSpPr>
        <p:spPr>
          <a:xfrm>
            <a:off x="4709864" y="1628800"/>
            <a:ext cx="4038600" cy="4525963"/>
          </a:xfrm>
          <a:prstGeom prst="rect">
            <a:avLst/>
          </a:prstGeom>
          <a:noFill/>
          <a:ln>
            <a:noFill/>
          </a:ln>
        </p:spPr>
        <p:txBody>
          <a:bodyPr anchorCtr="0" anchor="t" bIns="45700" lIns="91425" spcFirstLastPara="1" rIns="91425" wrap="square" tIns="45700">
            <a:noAutofit/>
          </a:bodyPr>
          <a:lstStyle>
            <a:lvl1pPr indent="-406400" lvl="0" marL="457200" algn="just">
              <a:spcBef>
                <a:spcPts val="560"/>
              </a:spcBef>
              <a:spcAft>
                <a:spcPts val="0"/>
              </a:spcAft>
              <a:buSzPts val="2800"/>
              <a:buChar char="■"/>
              <a:defRPr sz="2800"/>
            </a:lvl1pPr>
            <a:lvl2pPr indent="-381000" lvl="1" marL="914400" algn="just">
              <a:spcBef>
                <a:spcPts val="480"/>
              </a:spcBef>
              <a:spcAft>
                <a:spcPts val="0"/>
              </a:spcAft>
              <a:buSzPts val="2400"/>
              <a:buChar char="🞐"/>
              <a:defRPr sz="2400"/>
            </a:lvl2pPr>
            <a:lvl3pPr indent="-355600" lvl="2" marL="1371600" algn="just">
              <a:spcBef>
                <a:spcPts val="400"/>
              </a:spcBef>
              <a:spcAft>
                <a:spcPts val="0"/>
              </a:spcAft>
              <a:buSzPts val="2000"/>
              <a:buChar char="■"/>
              <a:defRPr sz="2000"/>
            </a:lvl3pPr>
            <a:lvl4pPr indent="-342900" lvl="3" marL="1828800" algn="just">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2" name="Google Shape;52;p4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6.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OFDM" id="10" name="Google Shape;10;p40"/>
          <p:cNvPicPr preferRelativeResize="0"/>
          <p:nvPr/>
        </p:nvPicPr>
        <p:blipFill rotWithShape="1">
          <a:blip r:embed="rId1">
            <a:alphaModFix/>
          </a:blip>
          <a:srcRect b="0" l="0" r="0" t="0"/>
          <a:stretch/>
        </p:blipFill>
        <p:spPr>
          <a:xfrm>
            <a:off x="179388" y="84138"/>
            <a:ext cx="7983537" cy="1296987"/>
          </a:xfrm>
          <a:prstGeom prst="rect">
            <a:avLst/>
          </a:prstGeom>
          <a:noFill/>
          <a:ln>
            <a:noFill/>
          </a:ln>
        </p:spPr>
      </p:pic>
      <p:sp>
        <p:nvSpPr>
          <p:cNvPr id="11" name="Google Shape;11;p40"/>
          <p:cNvSpPr/>
          <p:nvPr/>
        </p:nvSpPr>
        <p:spPr>
          <a:xfrm>
            <a:off x="0" y="44450"/>
            <a:ext cx="8640763" cy="1296988"/>
          </a:xfrm>
          <a:prstGeom prst="rect">
            <a:avLst/>
          </a:prstGeom>
          <a:solidFill>
            <a:schemeClr val="l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2" name="Google Shape;12;p4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200" u="none" cap="none" strike="noStrike">
                <a:solidFill>
                  <a:srgbClr val="3366CC"/>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9pPr>
          </a:lstStyle>
          <a:p/>
        </p:txBody>
      </p:sp>
      <p:sp>
        <p:nvSpPr>
          <p:cNvPr id="13" name="Google Shape;13;p40"/>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lvl1pPr indent="-393700" lvl="0" marL="457200" marR="0" rtl="0" algn="just">
              <a:spcBef>
                <a:spcPts val="520"/>
              </a:spcBef>
              <a:spcAft>
                <a:spcPts val="0"/>
              </a:spcAft>
              <a:buClr>
                <a:srgbClr val="003399"/>
              </a:buClr>
              <a:buSzPts val="260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381000" lvl="1" marL="914400" marR="0" rtl="0" algn="just">
              <a:spcBef>
                <a:spcPts val="480"/>
              </a:spcBef>
              <a:spcAft>
                <a:spcPts val="0"/>
              </a:spcAft>
              <a:buClr>
                <a:srgbClr val="003399"/>
              </a:buClr>
              <a:buSzPts val="24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368300" lvl="2" marL="1371600" marR="0" rtl="0" algn="just">
              <a:spcBef>
                <a:spcPts val="440"/>
              </a:spcBef>
              <a:spcAft>
                <a:spcPts val="0"/>
              </a:spcAft>
              <a:buClr>
                <a:srgbClr val="003399"/>
              </a:buClr>
              <a:buSzPts val="2200"/>
              <a:buFont typeface="Noto Sans Symbols"/>
              <a:buChar char="■"/>
              <a:defRPr b="0" i="0" sz="2200" u="none" cap="none" strike="noStrike">
                <a:solidFill>
                  <a:schemeClr val="dk1"/>
                </a:solidFill>
                <a:latin typeface="Times New Roman"/>
                <a:ea typeface="Times New Roman"/>
                <a:cs typeface="Times New Roman"/>
                <a:sym typeface="Times New Roman"/>
              </a:defRPr>
            </a:lvl3pPr>
            <a:lvl4pPr indent="-355600" lvl="3" marL="1828800" marR="0" rtl="0" algn="just">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rgbClr val="003399"/>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 name="Google Shape;14;p4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5" name="Google Shape;15;p4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6" name="Google Shape;16;p4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000" u="none">
                <a:solidFill>
                  <a:schemeClr val="dk1"/>
                </a:solidFill>
                <a:latin typeface="Times New Roman"/>
                <a:ea typeface="Times New Roman"/>
                <a:cs typeface="Times New Roman"/>
                <a:sym typeface="Times New Roman"/>
              </a:defRPr>
            </a:lvl1pPr>
            <a:lvl2pPr indent="0" lvl="1" marL="0" marR="0" rtl="0" algn="r">
              <a:spcBef>
                <a:spcPts val="0"/>
              </a:spcBef>
              <a:buNone/>
              <a:defRPr b="0" sz="1000" u="none">
                <a:solidFill>
                  <a:schemeClr val="dk1"/>
                </a:solidFill>
                <a:latin typeface="Times New Roman"/>
                <a:ea typeface="Times New Roman"/>
                <a:cs typeface="Times New Roman"/>
                <a:sym typeface="Times New Roman"/>
              </a:defRPr>
            </a:lvl2pPr>
            <a:lvl3pPr indent="0" lvl="2" marL="0" marR="0" rtl="0" algn="r">
              <a:spcBef>
                <a:spcPts val="0"/>
              </a:spcBef>
              <a:buNone/>
              <a:defRPr b="0" sz="1000" u="none">
                <a:solidFill>
                  <a:schemeClr val="dk1"/>
                </a:solidFill>
                <a:latin typeface="Times New Roman"/>
                <a:ea typeface="Times New Roman"/>
                <a:cs typeface="Times New Roman"/>
                <a:sym typeface="Times New Roman"/>
              </a:defRPr>
            </a:lvl3pPr>
            <a:lvl4pPr indent="0" lvl="3" marL="0" marR="0" rtl="0" algn="r">
              <a:spcBef>
                <a:spcPts val="0"/>
              </a:spcBef>
              <a:buNone/>
              <a:defRPr b="0" sz="1000" u="none">
                <a:solidFill>
                  <a:schemeClr val="dk1"/>
                </a:solidFill>
                <a:latin typeface="Times New Roman"/>
                <a:ea typeface="Times New Roman"/>
                <a:cs typeface="Times New Roman"/>
                <a:sym typeface="Times New Roman"/>
              </a:defRPr>
            </a:lvl4pPr>
            <a:lvl5pPr indent="0" lvl="4" marL="0" marR="0" rtl="0" algn="r">
              <a:spcBef>
                <a:spcPts val="0"/>
              </a:spcBef>
              <a:buNone/>
              <a:defRPr b="0" sz="1000" u="none">
                <a:solidFill>
                  <a:schemeClr val="dk1"/>
                </a:solidFill>
                <a:latin typeface="Times New Roman"/>
                <a:ea typeface="Times New Roman"/>
                <a:cs typeface="Times New Roman"/>
                <a:sym typeface="Times New Roman"/>
              </a:defRPr>
            </a:lvl5pPr>
            <a:lvl6pPr indent="0" lvl="5" marL="0" marR="0" rtl="0" algn="r">
              <a:spcBef>
                <a:spcPts val="0"/>
              </a:spcBef>
              <a:buNone/>
              <a:defRPr b="0" sz="1000" u="none">
                <a:solidFill>
                  <a:schemeClr val="dk1"/>
                </a:solidFill>
                <a:latin typeface="Times New Roman"/>
                <a:ea typeface="Times New Roman"/>
                <a:cs typeface="Times New Roman"/>
                <a:sym typeface="Times New Roman"/>
              </a:defRPr>
            </a:lvl6pPr>
            <a:lvl7pPr indent="0" lvl="6" marL="0" marR="0" rtl="0" algn="r">
              <a:spcBef>
                <a:spcPts val="0"/>
              </a:spcBef>
              <a:buNone/>
              <a:defRPr b="0" sz="1000" u="none">
                <a:solidFill>
                  <a:schemeClr val="dk1"/>
                </a:solidFill>
                <a:latin typeface="Times New Roman"/>
                <a:ea typeface="Times New Roman"/>
                <a:cs typeface="Times New Roman"/>
                <a:sym typeface="Times New Roman"/>
              </a:defRPr>
            </a:lvl7pPr>
            <a:lvl8pPr indent="0" lvl="7" marL="0" marR="0" rtl="0" algn="r">
              <a:spcBef>
                <a:spcPts val="0"/>
              </a:spcBef>
              <a:buNone/>
              <a:defRPr b="0" sz="1000" u="none">
                <a:solidFill>
                  <a:schemeClr val="dk1"/>
                </a:solidFill>
                <a:latin typeface="Times New Roman"/>
                <a:ea typeface="Times New Roman"/>
                <a:cs typeface="Times New Roman"/>
                <a:sym typeface="Times New Roman"/>
              </a:defRPr>
            </a:lvl8pPr>
            <a:lvl9pPr indent="0" lvl="8" marL="0" marR="0" rtl="0" algn="r">
              <a:spcBef>
                <a:spcPts val="0"/>
              </a:spcBef>
              <a:buNone/>
              <a:defRPr b="0" sz="1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40"/>
          <p:cNvCxnSpPr/>
          <p:nvPr/>
        </p:nvCxnSpPr>
        <p:spPr>
          <a:xfrm>
            <a:off x="144463" y="1123680"/>
            <a:ext cx="8496300" cy="0"/>
          </a:xfrm>
          <a:prstGeom prst="straightConnector1">
            <a:avLst/>
          </a:prstGeom>
          <a:noFill/>
          <a:ln cap="flat" cmpd="sng" w="9525">
            <a:solidFill>
              <a:srgbClr val="3366CC"/>
            </a:solidFill>
            <a:prstDash val="solid"/>
            <a:round/>
            <a:headEnd len="med" w="med" type="none"/>
            <a:tailEnd len="med" w="med" type="none"/>
          </a:ln>
        </p:spPr>
      </p:cxnSp>
      <p:pic>
        <p:nvPicPr>
          <p:cNvPr id="18" name="Google Shape;18;p40"/>
          <p:cNvPicPr preferRelativeResize="0"/>
          <p:nvPr/>
        </p:nvPicPr>
        <p:blipFill rotWithShape="1">
          <a:blip r:embed="rId2">
            <a:alphaModFix/>
          </a:blip>
          <a:srcRect b="0" l="0" r="0" t="0"/>
          <a:stretch/>
        </p:blipFill>
        <p:spPr>
          <a:xfrm>
            <a:off x="107504" y="1592"/>
            <a:ext cx="1116507" cy="111650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9.png"/><Relationship Id="rId5" Type="http://schemas.openxmlformats.org/officeDocument/2006/relationships/oleObject" Target="../embeddings/oleObject1.bin"/><Relationship Id="rId6" Type="http://schemas.openxmlformats.org/officeDocument/2006/relationships/image" Target="../media/image13.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2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type="ctrTitle"/>
          </p:nvPr>
        </p:nvSpPr>
        <p:spPr>
          <a:xfrm>
            <a:off x="684213" y="213360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400"/>
              <a:t>HỆ ĐIỀU HÀNH</a:t>
            </a:r>
            <a:br>
              <a:rPr b="1" lang="en-US" sz="4400"/>
            </a:br>
            <a:r>
              <a:rPr b="1" lang="en-US" sz="4400"/>
              <a:t>Chương 1 </a:t>
            </a:r>
            <a:br>
              <a:rPr b="1" lang="en-US" sz="4400"/>
            </a:br>
            <a:r>
              <a:rPr b="1" lang="en-US" sz="4400"/>
              <a:t>Tổng quan về hệ điều hành</a:t>
            </a:r>
            <a:endParaRPr/>
          </a:p>
        </p:txBody>
      </p:sp>
      <p:sp>
        <p:nvSpPr>
          <p:cNvPr id="58" name="Google Shape;58;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600"/>
              <a:buFont typeface="Noto Sans Symbols"/>
              <a:buNone/>
            </a:pPr>
            <a:r>
              <a:rPr lang="en-US"/>
              <a:t> 3/14/2020</a:t>
            </a:r>
            <a:endParaRPr/>
          </a:p>
        </p:txBody>
      </p:sp>
      <p:sp>
        <p:nvSpPr>
          <p:cNvPr id="59" name="Google Shape;59;p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60" name="Google Shape;60;p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1" name="Google Shape;61;p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Cấu trúc hệ thống máy tính</a:t>
            </a:r>
            <a:endParaRPr/>
          </a:p>
        </p:txBody>
      </p:sp>
      <p:sp>
        <p:nvSpPr>
          <p:cNvPr id="159" name="Google Shape;159;p1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160" name="Google Shape;160;p1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61" name="Google Shape;161;p1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2" name="Google Shape;162;p10"/>
          <p:cNvSpPr txBox="1"/>
          <p:nvPr/>
        </p:nvSpPr>
        <p:spPr>
          <a:xfrm>
            <a:off x="4038600" y="1447800"/>
            <a:ext cx="457199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Users (people, machines, other computers)</a:t>
            </a:r>
            <a:endParaRPr/>
          </a:p>
        </p:txBody>
      </p:sp>
      <p:sp>
        <p:nvSpPr>
          <p:cNvPr id="163" name="Google Shape;163;p10"/>
          <p:cNvSpPr/>
          <p:nvPr/>
        </p:nvSpPr>
        <p:spPr>
          <a:xfrm rot="9245026">
            <a:off x="3060674" y="1887156"/>
            <a:ext cx="862552" cy="377729"/>
          </a:xfrm>
          <a:prstGeom prst="notchedRightArrow">
            <a:avLst>
              <a:gd fmla="val 50000" name="adj1"/>
              <a:gd fmla="val 50000" name="adj2"/>
            </a:avLst>
          </a:prstGeom>
          <a:solidFill>
            <a:srgbClr val="FF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id="164" name="Google Shape;164;p10"/>
          <p:cNvPicPr preferRelativeResize="0"/>
          <p:nvPr/>
        </p:nvPicPr>
        <p:blipFill rotWithShape="1">
          <a:blip r:embed="rId3">
            <a:alphaModFix/>
          </a:blip>
          <a:srcRect b="0" l="0" r="0" t="0"/>
          <a:stretch/>
        </p:blipFill>
        <p:spPr>
          <a:xfrm>
            <a:off x="533400" y="2389772"/>
            <a:ext cx="3823184" cy="27107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chức năng chính của hệ điều hành</a:t>
            </a:r>
            <a:endParaRPr/>
          </a:p>
        </p:txBody>
      </p:sp>
      <p:sp>
        <p:nvSpPr>
          <p:cNvPr id="171" name="Google Shape;171;p11"/>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sz="2600"/>
              <a:t>Phân chia thời gian xử lý và định thời CPU</a:t>
            </a:r>
            <a:endParaRPr/>
          </a:p>
          <a:p>
            <a:pPr indent="-342900" lvl="0" marL="342900" rtl="0" algn="just">
              <a:spcBef>
                <a:spcPts val="520"/>
              </a:spcBef>
              <a:spcAft>
                <a:spcPts val="0"/>
              </a:spcAft>
              <a:buSzPts val="2600"/>
              <a:buChar char="■"/>
            </a:pPr>
            <a:r>
              <a:rPr lang="en-US" sz="2600"/>
              <a:t>Phối hợp và đồng bộ hoạt động giữa các processes (coordination &amp; synchronization)</a:t>
            </a:r>
            <a:endParaRPr/>
          </a:p>
          <a:p>
            <a:pPr indent="-342900" lvl="0" marL="342900" rtl="0" algn="just">
              <a:spcBef>
                <a:spcPts val="520"/>
              </a:spcBef>
              <a:spcAft>
                <a:spcPts val="0"/>
              </a:spcAft>
              <a:buSzPts val="2600"/>
              <a:buChar char="■"/>
            </a:pPr>
            <a:r>
              <a:rPr lang="en-US" sz="2600"/>
              <a:t>Quản lý tài nguyên hệ thống (thiết bị I/O, bộ nhớ, file chứa dữ liệu,…)</a:t>
            </a:r>
            <a:endParaRPr/>
          </a:p>
          <a:p>
            <a:pPr indent="-342900" lvl="0" marL="342900" rtl="0" algn="just">
              <a:spcBef>
                <a:spcPts val="520"/>
              </a:spcBef>
              <a:spcAft>
                <a:spcPts val="0"/>
              </a:spcAft>
              <a:buSzPts val="2600"/>
              <a:buChar char="■"/>
            </a:pPr>
            <a:r>
              <a:rPr lang="en-US" sz="2600"/>
              <a:t>Kiểm soát truy cập, bảo vệ hệ thống</a:t>
            </a:r>
            <a:endParaRPr sz="2600"/>
          </a:p>
          <a:p>
            <a:pPr indent="-342900" lvl="0" marL="342900" rtl="0" algn="just">
              <a:spcBef>
                <a:spcPts val="520"/>
              </a:spcBef>
              <a:spcAft>
                <a:spcPts val="0"/>
              </a:spcAft>
              <a:buSzPts val="2600"/>
              <a:buChar char="■"/>
            </a:pPr>
            <a:r>
              <a:rPr lang="en-US" sz="2600"/>
              <a:t>Duy trì sự nhất quán (integrity) của hệ thống, kiểm soát lỗi và phục hồi hệ thống khi có lỗi (error recovery)</a:t>
            </a:r>
            <a:endParaRPr/>
          </a:p>
          <a:p>
            <a:pPr indent="-342900" lvl="0" marL="342900" rtl="0" algn="just">
              <a:spcBef>
                <a:spcPts val="520"/>
              </a:spcBef>
              <a:spcAft>
                <a:spcPts val="0"/>
              </a:spcAft>
              <a:buSzPts val="2600"/>
              <a:buChar char="■"/>
            </a:pPr>
            <a:r>
              <a:rPr lang="en-US" sz="2600"/>
              <a:t>Cung cấp giao diện làm việc cho users</a:t>
            </a:r>
            <a:endParaRPr/>
          </a:p>
          <a:p>
            <a:pPr indent="-177800" lvl="0" marL="342900" rtl="0" algn="just">
              <a:spcBef>
                <a:spcPts val="520"/>
              </a:spcBef>
              <a:spcAft>
                <a:spcPts val="0"/>
              </a:spcAft>
              <a:buSzPts val="2600"/>
              <a:buNone/>
            </a:pPr>
            <a:r>
              <a:t/>
            </a:r>
            <a:endParaRPr/>
          </a:p>
        </p:txBody>
      </p:sp>
      <p:sp>
        <p:nvSpPr>
          <p:cNvPr id="172" name="Google Shape;172;p1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173" name="Google Shape;173;p1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74" name="Google Shape;174;p1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loại hệ điều hành</a:t>
            </a:r>
            <a:endParaRPr/>
          </a:p>
        </p:txBody>
      </p:sp>
      <p:sp>
        <p:nvSpPr>
          <p:cNvPr id="181" name="Google Shape;181;p12"/>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sz="2600"/>
              <a:t>Dưới góc độ loại máy tính</a:t>
            </a:r>
            <a:endParaRPr/>
          </a:p>
          <a:p>
            <a:pPr indent="-285750" lvl="1" marL="742950" rtl="0" algn="just">
              <a:spcBef>
                <a:spcPts val="440"/>
              </a:spcBef>
              <a:spcAft>
                <a:spcPts val="0"/>
              </a:spcAft>
              <a:buSzPts val="2200"/>
              <a:buChar char="🞐"/>
            </a:pPr>
            <a:r>
              <a:rPr lang="en-US" sz="2200"/>
              <a:t>Hệ điều hành dành cho máy MainFrame</a:t>
            </a:r>
            <a:endParaRPr/>
          </a:p>
          <a:p>
            <a:pPr indent="-285750" lvl="1" marL="742950" rtl="0" algn="just">
              <a:spcBef>
                <a:spcPts val="440"/>
              </a:spcBef>
              <a:spcAft>
                <a:spcPts val="0"/>
              </a:spcAft>
              <a:buSzPts val="2200"/>
              <a:buChar char="🞐"/>
            </a:pPr>
            <a:r>
              <a:rPr lang="en-US" sz="2200"/>
              <a:t>Hệ điều hành dành cho máy Server </a:t>
            </a:r>
            <a:endParaRPr/>
          </a:p>
          <a:p>
            <a:pPr indent="-285750" lvl="1" marL="742950" rtl="0" algn="just">
              <a:spcBef>
                <a:spcPts val="440"/>
              </a:spcBef>
              <a:spcAft>
                <a:spcPts val="0"/>
              </a:spcAft>
              <a:buSzPts val="2200"/>
              <a:buChar char="🞐"/>
            </a:pPr>
            <a:r>
              <a:rPr lang="en-US" sz="2200"/>
              <a:t>Hệ điều hành dành cho máy tính cá nhân (PC, Laptop) </a:t>
            </a:r>
            <a:endParaRPr/>
          </a:p>
          <a:p>
            <a:pPr indent="-285750" lvl="1" marL="742950" rtl="0" algn="just">
              <a:spcBef>
                <a:spcPts val="440"/>
              </a:spcBef>
              <a:spcAft>
                <a:spcPts val="0"/>
              </a:spcAft>
              <a:buSzPts val="2200"/>
              <a:buChar char="🞐"/>
            </a:pPr>
            <a:r>
              <a:rPr lang="en-US" sz="2200"/>
              <a:t>Hệ điều hành dành cho máy PDA (Phone, Tablet) </a:t>
            </a:r>
            <a:endParaRPr/>
          </a:p>
          <a:p>
            <a:pPr indent="-285750" lvl="1" marL="742950" rtl="0" algn="just">
              <a:spcBef>
                <a:spcPts val="440"/>
              </a:spcBef>
              <a:spcAft>
                <a:spcPts val="0"/>
              </a:spcAft>
              <a:buSzPts val="2200"/>
              <a:buChar char="🞐"/>
            </a:pPr>
            <a:r>
              <a:rPr lang="en-US" sz="2200"/>
              <a:t>Hệ điều hành dành cho máy chuyên biệt (Car, TV)</a:t>
            </a:r>
            <a:endParaRPr sz="2200"/>
          </a:p>
          <a:p>
            <a:pPr indent="-285750" lvl="1" marL="742950" rtl="0" algn="just">
              <a:spcBef>
                <a:spcPts val="440"/>
              </a:spcBef>
              <a:spcAft>
                <a:spcPts val="0"/>
              </a:spcAft>
              <a:buSzPts val="2200"/>
              <a:buChar char="🞐"/>
            </a:pPr>
            <a:r>
              <a:rPr lang="en-US" sz="2200"/>
              <a:t>Hệ điều hành dành cho thiết bị nhúng (RTOS)</a:t>
            </a:r>
            <a:endParaRPr sz="2200"/>
          </a:p>
        </p:txBody>
      </p:sp>
      <p:sp>
        <p:nvSpPr>
          <p:cNvPr id="182" name="Google Shape;182;p1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183" name="Google Shape;183;p1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84" name="Google Shape;184;p1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loại hệ điều hành (tt)</a:t>
            </a:r>
            <a:endParaRPr/>
          </a:p>
        </p:txBody>
      </p:sp>
      <p:sp>
        <p:nvSpPr>
          <p:cNvPr id="191" name="Google Shape;191;p13"/>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sz="2600"/>
              <a:t>Dưới góc độ hình thức xử lý</a:t>
            </a:r>
            <a:endParaRPr/>
          </a:p>
          <a:p>
            <a:pPr indent="-285750" lvl="1" marL="742950" rtl="0" algn="just">
              <a:spcBef>
                <a:spcPts val="440"/>
              </a:spcBef>
              <a:spcAft>
                <a:spcPts val="0"/>
              </a:spcAft>
              <a:buSzPts val="2200"/>
              <a:buChar char="🞐"/>
            </a:pPr>
            <a:r>
              <a:rPr lang="en-US" sz="2200"/>
              <a:t>Hệ thống xử lý theo chương trình</a:t>
            </a:r>
            <a:endParaRPr sz="2200"/>
          </a:p>
          <a:p>
            <a:pPr indent="-228600" lvl="2" marL="1143000" rtl="0" algn="just">
              <a:spcBef>
                <a:spcPts val="360"/>
              </a:spcBef>
              <a:spcAft>
                <a:spcPts val="0"/>
              </a:spcAft>
              <a:buSzPts val="1800"/>
              <a:buChar char="■"/>
            </a:pPr>
            <a:r>
              <a:rPr lang="en-US" sz="1800"/>
              <a:t>Hệ thống đơn chương (uniprograming OS)</a:t>
            </a:r>
            <a:endParaRPr/>
          </a:p>
          <a:p>
            <a:pPr indent="-228600" lvl="2" marL="1143000" rtl="0" algn="just">
              <a:spcBef>
                <a:spcPts val="360"/>
              </a:spcBef>
              <a:spcAft>
                <a:spcPts val="0"/>
              </a:spcAft>
              <a:buSzPts val="1800"/>
              <a:buChar char="■"/>
            </a:pPr>
            <a:r>
              <a:rPr lang="en-US" sz="1800"/>
              <a:t>Hệ thống đa chương (multiprogramming OS)</a:t>
            </a:r>
            <a:endParaRPr/>
          </a:p>
          <a:p>
            <a:pPr indent="-285750" lvl="1" marL="742950" rtl="0" algn="just">
              <a:spcBef>
                <a:spcPts val="440"/>
              </a:spcBef>
              <a:spcAft>
                <a:spcPts val="0"/>
              </a:spcAft>
              <a:buSzPts val="2200"/>
              <a:buChar char="🞐"/>
            </a:pPr>
            <a:r>
              <a:rPr lang="en-US" sz="2200"/>
              <a:t>Hệ thống chia sẻ thời gian</a:t>
            </a:r>
            <a:endParaRPr/>
          </a:p>
          <a:p>
            <a:pPr indent="-285750" lvl="1" marL="742950" rtl="0" algn="just">
              <a:spcBef>
                <a:spcPts val="440"/>
              </a:spcBef>
              <a:spcAft>
                <a:spcPts val="0"/>
              </a:spcAft>
              <a:buSzPts val="2200"/>
              <a:buChar char="🞐"/>
            </a:pPr>
            <a:r>
              <a:rPr lang="en-US" sz="2200"/>
              <a:t>Hệ thống song song </a:t>
            </a:r>
            <a:endParaRPr/>
          </a:p>
          <a:p>
            <a:pPr indent="-285750" lvl="1" marL="742950" rtl="0" algn="just">
              <a:spcBef>
                <a:spcPts val="440"/>
              </a:spcBef>
              <a:spcAft>
                <a:spcPts val="0"/>
              </a:spcAft>
              <a:buSzPts val="2200"/>
              <a:buChar char="🞐"/>
            </a:pPr>
            <a:r>
              <a:rPr lang="en-US" sz="2200"/>
              <a:t>Hệ thống phân tán</a:t>
            </a:r>
            <a:endParaRPr/>
          </a:p>
          <a:p>
            <a:pPr indent="-285750" lvl="1" marL="742950" rtl="0" algn="just">
              <a:spcBef>
                <a:spcPts val="440"/>
              </a:spcBef>
              <a:spcAft>
                <a:spcPts val="0"/>
              </a:spcAft>
              <a:buSzPts val="2200"/>
              <a:buChar char="🞐"/>
            </a:pPr>
            <a:r>
              <a:rPr lang="en-US" sz="2200"/>
              <a:t>Hệ thống nhúng thời gian thực </a:t>
            </a:r>
            <a:endParaRPr/>
          </a:p>
        </p:txBody>
      </p:sp>
      <p:sp>
        <p:nvSpPr>
          <p:cNvPr id="192" name="Google Shape;192;p1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193" name="Google Shape;193;p1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94" name="Google Shape;194;p1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loại dưới góc độ hình thức xử lý</a:t>
            </a:r>
            <a:endParaRPr/>
          </a:p>
        </p:txBody>
      </p:sp>
      <p:sp>
        <p:nvSpPr>
          <p:cNvPr id="201" name="Google Shape;201;p14"/>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Hệ thống đơn chương</a:t>
            </a:r>
            <a:endParaRPr/>
          </a:p>
          <a:p>
            <a:pPr indent="-285750" lvl="1" marL="742950" rtl="0" algn="just">
              <a:spcBef>
                <a:spcPts val="480"/>
              </a:spcBef>
              <a:spcAft>
                <a:spcPts val="0"/>
              </a:spcAft>
              <a:buSzPts val="2400"/>
              <a:buChar char="🞐"/>
            </a:pPr>
            <a:r>
              <a:rPr lang="en-US"/>
              <a:t>Tác vụ được thi hành tuần tự.</a:t>
            </a:r>
            <a:endParaRPr/>
          </a:p>
          <a:p>
            <a:pPr indent="-285750" lvl="1" marL="742950" rtl="0" algn="just">
              <a:spcBef>
                <a:spcPts val="480"/>
              </a:spcBef>
              <a:spcAft>
                <a:spcPts val="0"/>
              </a:spcAft>
              <a:buSzPts val="2400"/>
              <a:buChar char="🞐"/>
            </a:pPr>
            <a:r>
              <a:rPr lang="en-US"/>
              <a:t>Bộ giám sát thường trực</a:t>
            </a:r>
            <a:endParaRPr/>
          </a:p>
          <a:p>
            <a:pPr indent="-285750" lvl="1" marL="742950" rtl="0" algn="just">
              <a:spcBef>
                <a:spcPts val="480"/>
              </a:spcBef>
              <a:spcAft>
                <a:spcPts val="0"/>
              </a:spcAft>
              <a:buSzPts val="2400"/>
              <a:buChar char="🞐"/>
            </a:pPr>
            <a:r>
              <a:rPr lang="en-US"/>
              <a:t>CPU và các thao tác nhập xuất:</a:t>
            </a:r>
            <a:endParaRPr/>
          </a:p>
          <a:p>
            <a:pPr indent="-228600" lvl="2" marL="1143000" rtl="0" algn="just">
              <a:spcBef>
                <a:spcPts val="440"/>
              </a:spcBef>
              <a:spcAft>
                <a:spcPts val="0"/>
              </a:spcAft>
              <a:buSzPts val="2200"/>
              <a:buChar char="■"/>
            </a:pPr>
            <a:r>
              <a:rPr lang="en-US"/>
              <a:t>Xử lý offline</a:t>
            </a:r>
            <a:endParaRPr/>
          </a:p>
          <a:p>
            <a:pPr indent="-228600" lvl="2" marL="1143000" rtl="0" algn="just">
              <a:spcBef>
                <a:spcPts val="440"/>
              </a:spcBef>
              <a:spcAft>
                <a:spcPts val="0"/>
              </a:spcAft>
              <a:buSzPts val="2200"/>
              <a:buChar char="■"/>
            </a:pPr>
            <a:r>
              <a:rPr lang="en-US"/>
              <a:t>Đồng bộ hóa các thao tác bên ngoài – Spooling (Simultaneous Peripheral Operation On Line)</a:t>
            </a:r>
            <a:endParaRPr/>
          </a:p>
          <a:p>
            <a:pPr indent="-177800" lvl="0" marL="342900" rtl="0" algn="just">
              <a:spcBef>
                <a:spcPts val="520"/>
              </a:spcBef>
              <a:spcAft>
                <a:spcPts val="0"/>
              </a:spcAft>
              <a:buSzPts val="2600"/>
              <a:buNone/>
            </a:pPr>
            <a:r>
              <a:t/>
            </a:r>
            <a:endParaRPr sz="2600"/>
          </a:p>
        </p:txBody>
      </p:sp>
      <p:sp>
        <p:nvSpPr>
          <p:cNvPr id="202" name="Google Shape;202;p1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203" name="Google Shape;203;p1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04" name="Google Shape;204;p1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14"/>
          <p:cNvSpPr txBox="1"/>
          <p:nvPr/>
        </p:nvSpPr>
        <p:spPr>
          <a:xfrm>
            <a:off x="228600" y="5181600"/>
            <a:ext cx="1219200" cy="430887"/>
          </a:xfrm>
          <a:prstGeom prst="rect">
            <a:avLst/>
          </a:prstGeom>
          <a:no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200"/>
              <a:buFont typeface="Times New Roman"/>
              <a:buNone/>
            </a:pPr>
            <a:r>
              <a:rPr lang="en-US" sz="2200">
                <a:solidFill>
                  <a:schemeClr val="accent2"/>
                </a:solidFill>
                <a:latin typeface="Times New Roman"/>
                <a:ea typeface="Times New Roman"/>
                <a:cs typeface="Times New Roman"/>
                <a:sym typeface="Times New Roman"/>
              </a:rPr>
              <a:t>Nhập</a:t>
            </a:r>
            <a:endParaRPr sz="2200">
              <a:solidFill>
                <a:schemeClr val="dk1"/>
              </a:solidFill>
              <a:latin typeface="Times New Roman"/>
              <a:ea typeface="Times New Roman"/>
              <a:cs typeface="Times New Roman"/>
              <a:sym typeface="Times New Roman"/>
            </a:endParaRPr>
          </a:p>
        </p:txBody>
      </p:sp>
      <p:sp>
        <p:nvSpPr>
          <p:cNvPr id="206" name="Google Shape;206;p14"/>
          <p:cNvSpPr txBox="1"/>
          <p:nvPr/>
        </p:nvSpPr>
        <p:spPr>
          <a:xfrm>
            <a:off x="7543800" y="5172075"/>
            <a:ext cx="1219200" cy="466725"/>
          </a:xfrm>
          <a:prstGeom prst="rect">
            <a:avLst/>
          </a:prstGeom>
          <a:no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400"/>
              <a:buFont typeface="Times New Roman"/>
              <a:buNone/>
            </a:pPr>
            <a:r>
              <a:rPr lang="en-US" sz="2400">
                <a:solidFill>
                  <a:schemeClr val="accent2"/>
                </a:solidFill>
                <a:latin typeface="Times New Roman"/>
                <a:ea typeface="Times New Roman"/>
                <a:cs typeface="Times New Roman"/>
                <a:sym typeface="Times New Roman"/>
              </a:rPr>
              <a:t>Xuất</a:t>
            </a:r>
            <a:endParaRPr sz="2400">
              <a:solidFill>
                <a:schemeClr val="dk1"/>
              </a:solidFill>
              <a:latin typeface="Times New Roman"/>
              <a:ea typeface="Times New Roman"/>
              <a:cs typeface="Times New Roman"/>
              <a:sym typeface="Times New Roman"/>
            </a:endParaRPr>
          </a:p>
        </p:txBody>
      </p:sp>
      <p:sp>
        <p:nvSpPr>
          <p:cNvPr id="207" name="Google Shape;207;p14"/>
          <p:cNvSpPr/>
          <p:nvPr/>
        </p:nvSpPr>
        <p:spPr>
          <a:xfrm>
            <a:off x="2390775" y="5048250"/>
            <a:ext cx="685800" cy="685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dk1"/>
              </a:solidFill>
              <a:latin typeface="Times New Roman"/>
              <a:ea typeface="Times New Roman"/>
              <a:cs typeface="Times New Roman"/>
              <a:sym typeface="Times New Roman"/>
            </a:endParaRPr>
          </a:p>
        </p:txBody>
      </p:sp>
      <p:sp>
        <p:nvSpPr>
          <p:cNvPr id="208" name="Google Shape;208;p14"/>
          <p:cNvSpPr/>
          <p:nvPr/>
        </p:nvSpPr>
        <p:spPr>
          <a:xfrm>
            <a:off x="6172200" y="5057775"/>
            <a:ext cx="685800" cy="685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dk1"/>
              </a:solidFill>
              <a:latin typeface="Times New Roman"/>
              <a:ea typeface="Times New Roman"/>
              <a:cs typeface="Times New Roman"/>
              <a:sym typeface="Times New Roman"/>
            </a:endParaRPr>
          </a:p>
        </p:txBody>
      </p:sp>
      <p:sp>
        <p:nvSpPr>
          <p:cNvPr id="209" name="Google Shape;209;p14"/>
          <p:cNvSpPr txBox="1"/>
          <p:nvPr/>
        </p:nvSpPr>
        <p:spPr>
          <a:xfrm>
            <a:off x="3962400" y="4953000"/>
            <a:ext cx="1447800" cy="830997"/>
          </a:xfrm>
          <a:prstGeom prst="rect">
            <a:avLst/>
          </a:prstGeom>
          <a:no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400"/>
              <a:buFont typeface="Times New Roman"/>
              <a:buNone/>
            </a:pPr>
            <a:r>
              <a:rPr lang="en-US" sz="2400">
                <a:solidFill>
                  <a:schemeClr val="accent2"/>
                </a:solidFill>
                <a:latin typeface="Times New Roman"/>
                <a:ea typeface="Times New Roman"/>
                <a:cs typeface="Times New Roman"/>
                <a:sym typeface="Times New Roman"/>
              </a:rPr>
              <a:t>Máy tính chính</a:t>
            </a:r>
            <a:endParaRPr sz="2400">
              <a:solidFill>
                <a:schemeClr val="dk1"/>
              </a:solidFill>
              <a:latin typeface="Times New Roman"/>
              <a:ea typeface="Times New Roman"/>
              <a:cs typeface="Times New Roman"/>
              <a:sym typeface="Times New Roman"/>
            </a:endParaRPr>
          </a:p>
        </p:txBody>
      </p:sp>
      <p:cxnSp>
        <p:nvCxnSpPr>
          <p:cNvPr id="210" name="Google Shape;210;p14"/>
          <p:cNvCxnSpPr/>
          <p:nvPr/>
        </p:nvCxnSpPr>
        <p:spPr>
          <a:xfrm>
            <a:off x="1447800" y="5410200"/>
            <a:ext cx="914400" cy="0"/>
          </a:xfrm>
          <a:prstGeom prst="straightConnector1">
            <a:avLst/>
          </a:prstGeom>
          <a:noFill/>
          <a:ln cap="flat" cmpd="sng" w="19050">
            <a:solidFill>
              <a:schemeClr val="accent2"/>
            </a:solidFill>
            <a:prstDash val="solid"/>
            <a:round/>
            <a:headEnd len="med" w="med" type="none"/>
            <a:tailEnd len="med" w="med" type="triangle"/>
          </a:ln>
        </p:spPr>
      </p:cxnSp>
      <p:cxnSp>
        <p:nvCxnSpPr>
          <p:cNvPr id="211" name="Google Shape;211;p14"/>
          <p:cNvCxnSpPr/>
          <p:nvPr/>
        </p:nvCxnSpPr>
        <p:spPr>
          <a:xfrm>
            <a:off x="3048000" y="5410200"/>
            <a:ext cx="914400" cy="0"/>
          </a:xfrm>
          <a:prstGeom prst="straightConnector1">
            <a:avLst/>
          </a:prstGeom>
          <a:noFill/>
          <a:ln cap="flat" cmpd="sng" w="19050">
            <a:solidFill>
              <a:schemeClr val="accent2"/>
            </a:solidFill>
            <a:prstDash val="solid"/>
            <a:round/>
            <a:headEnd len="med" w="med" type="none"/>
            <a:tailEnd len="med" w="med" type="triangle"/>
          </a:ln>
        </p:spPr>
      </p:cxnSp>
      <p:cxnSp>
        <p:nvCxnSpPr>
          <p:cNvPr id="212" name="Google Shape;212;p14"/>
          <p:cNvCxnSpPr/>
          <p:nvPr/>
        </p:nvCxnSpPr>
        <p:spPr>
          <a:xfrm>
            <a:off x="5410200" y="5410200"/>
            <a:ext cx="762000" cy="0"/>
          </a:xfrm>
          <a:prstGeom prst="straightConnector1">
            <a:avLst/>
          </a:prstGeom>
          <a:noFill/>
          <a:ln cap="flat" cmpd="sng" w="19050">
            <a:solidFill>
              <a:schemeClr val="accent2"/>
            </a:solidFill>
            <a:prstDash val="solid"/>
            <a:round/>
            <a:headEnd len="med" w="med" type="none"/>
            <a:tailEnd len="med" w="med" type="triangle"/>
          </a:ln>
        </p:spPr>
      </p:cxnSp>
      <p:cxnSp>
        <p:nvCxnSpPr>
          <p:cNvPr id="213" name="Google Shape;213;p14"/>
          <p:cNvCxnSpPr/>
          <p:nvPr/>
        </p:nvCxnSpPr>
        <p:spPr>
          <a:xfrm>
            <a:off x="6858000" y="5410200"/>
            <a:ext cx="685800" cy="0"/>
          </a:xfrm>
          <a:prstGeom prst="straightConnector1">
            <a:avLst/>
          </a:prstGeom>
          <a:noFill/>
          <a:ln cap="flat" cmpd="sng" w="19050">
            <a:solidFill>
              <a:schemeClr val="accent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loại dưới góc độ hình thức xử lý</a:t>
            </a:r>
            <a:endParaRPr/>
          </a:p>
        </p:txBody>
      </p:sp>
      <p:sp>
        <p:nvSpPr>
          <p:cNvPr id="220" name="Google Shape;220;p15"/>
          <p:cNvSpPr txBox="1"/>
          <p:nvPr>
            <p:ph idx="1" type="body"/>
          </p:nvPr>
        </p:nvSpPr>
        <p:spPr>
          <a:xfrm>
            <a:off x="251520" y="1371600"/>
            <a:ext cx="5821560" cy="3733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Hệ thống đa chương</a:t>
            </a:r>
            <a:endParaRPr/>
          </a:p>
          <a:p>
            <a:pPr indent="-285750" lvl="1" marL="742950" rtl="0" algn="just">
              <a:spcBef>
                <a:spcPts val="480"/>
              </a:spcBef>
              <a:spcAft>
                <a:spcPts val="0"/>
              </a:spcAft>
              <a:buSzPts val="2400"/>
              <a:buChar char="🞐"/>
            </a:pPr>
            <a:r>
              <a:rPr lang="en-US"/>
              <a:t>Nhiều công việc được nạp đồng thời vào bộ nhớ chính</a:t>
            </a:r>
            <a:endParaRPr/>
          </a:p>
          <a:p>
            <a:pPr indent="-285750" lvl="1" marL="742950" rtl="0" algn="just">
              <a:spcBef>
                <a:spcPts val="480"/>
              </a:spcBef>
              <a:spcAft>
                <a:spcPts val="0"/>
              </a:spcAft>
              <a:buSzPts val="2400"/>
              <a:buChar char="🞐"/>
            </a:pPr>
            <a:r>
              <a:rPr lang="en-US"/>
              <a:t>Khi một tiến trình thực hiện I/O, một tiến trình khác được thực thi</a:t>
            </a:r>
            <a:endParaRPr/>
          </a:p>
          <a:p>
            <a:pPr indent="-285750" lvl="1" marL="742950" rtl="0" algn="just">
              <a:spcBef>
                <a:spcPts val="480"/>
              </a:spcBef>
              <a:spcAft>
                <a:spcPts val="0"/>
              </a:spcAft>
              <a:buSzPts val="2400"/>
              <a:buChar char="🞐"/>
            </a:pPr>
            <a:r>
              <a:rPr lang="en-US"/>
              <a:t>Tận dụng được thời gian rảnh, tăng hiệu suất sử dụng CPU (CPU utilization)</a:t>
            </a:r>
            <a:endParaRPr/>
          </a:p>
          <a:p>
            <a:pPr indent="-177800" lvl="0" marL="342900" rtl="0" algn="just">
              <a:spcBef>
                <a:spcPts val="520"/>
              </a:spcBef>
              <a:spcAft>
                <a:spcPts val="0"/>
              </a:spcAft>
              <a:buSzPts val="2600"/>
              <a:buNone/>
            </a:pPr>
            <a:r>
              <a:t/>
            </a:r>
            <a:endParaRPr/>
          </a:p>
        </p:txBody>
      </p:sp>
      <p:sp>
        <p:nvSpPr>
          <p:cNvPr id="221" name="Google Shape;221;p1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222" name="Google Shape;222;p1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23" name="Google Shape;223;p1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4" name="Google Shape;224;p15"/>
          <p:cNvPicPr preferRelativeResize="0"/>
          <p:nvPr/>
        </p:nvPicPr>
        <p:blipFill rotWithShape="1">
          <a:blip r:embed="rId3">
            <a:alphaModFix/>
          </a:blip>
          <a:srcRect b="933" l="25420" r="25230" t="934"/>
          <a:stretch/>
        </p:blipFill>
        <p:spPr>
          <a:xfrm>
            <a:off x="6073080" y="1547813"/>
            <a:ext cx="2133600" cy="3352800"/>
          </a:xfrm>
          <a:prstGeom prst="rect">
            <a:avLst/>
          </a:prstGeom>
          <a:noFill/>
          <a:ln>
            <a:noFill/>
          </a:ln>
        </p:spPr>
      </p:pic>
      <p:sp>
        <p:nvSpPr>
          <p:cNvPr id="225" name="Google Shape;225;p15"/>
          <p:cNvSpPr txBox="1"/>
          <p:nvPr/>
        </p:nvSpPr>
        <p:spPr>
          <a:xfrm>
            <a:off x="2238375" y="6067425"/>
            <a:ext cx="2438400" cy="461665"/>
          </a:xfrm>
          <a:prstGeom prst="rect">
            <a:avLst/>
          </a:pr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400"/>
              <a:buFont typeface="Times New Roman"/>
              <a:buNone/>
            </a:pPr>
            <a:r>
              <a:rPr lang="en-US" sz="2400">
                <a:solidFill>
                  <a:schemeClr val="accent2"/>
                </a:solidFill>
                <a:latin typeface="Times New Roman"/>
                <a:ea typeface="Times New Roman"/>
                <a:cs typeface="Times New Roman"/>
                <a:sym typeface="Times New Roman"/>
              </a:rPr>
              <a:t>Bộ xử lý</a:t>
            </a:r>
            <a:endParaRPr sz="2400">
              <a:solidFill>
                <a:schemeClr val="dk1"/>
              </a:solidFill>
              <a:latin typeface="Times New Roman"/>
              <a:ea typeface="Times New Roman"/>
              <a:cs typeface="Times New Roman"/>
              <a:sym typeface="Times New Roman"/>
            </a:endParaRPr>
          </a:p>
        </p:txBody>
      </p:sp>
      <p:cxnSp>
        <p:nvCxnSpPr>
          <p:cNvPr id="226" name="Google Shape;226;p15"/>
          <p:cNvCxnSpPr/>
          <p:nvPr/>
        </p:nvCxnSpPr>
        <p:spPr>
          <a:xfrm>
            <a:off x="2924175" y="5381625"/>
            <a:ext cx="0" cy="381000"/>
          </a:xfrm>
          <a:prstGeom prst="straightConnector1">
            <a:avLst/>
          </a:prstGeom>
          <a:noFill/>
          <a:ln cap="flat" cmpd="sng" w="28575">
            <a:solidFill>
              <a:schemeClr val="accent2"/>
            </a:solidFill>
            <a:prstDash val="solid"/>
            <a:round/>
            <a:headEnd len="med" w="med" type="none"/>
            <a:tailEnd len="med" w="med" type="none"/>
          </a:ln>
        </p:spPr>
      </p:cxnSp>
      <p:cxnSp>
        <p:nvCxnSpPr>
          <p:cNvPr id="227" name="Google Shape;227;p15"/>
          <p:cNvCxnSpPr/>
          <p:nvPr/>
        </p:nvCxnSpPr>
        <p:spPr>
          <a:xfrm>
            <a:off x="2924175" y="5762625"/>
            <a:ext cx="990600" cy="0"/>
          </a:xfrm>
          <a:prstGeom prst="straightConnector1">
            <a:avLst/>
          </a:prstGeom>
          <a:noFill/>
          <a:ln cap="flat" cmpd="sng" w="28575">
            <a:solidFill>
              <a:schemeClr val="accent2"/>
            </a:solidFill>
            <a:prstDash val="solid"/>
            <a:round/>
            <a:headEnd len="med" w="med" type="none"/>
            <a:tailEnd len="med" w="med" type="none"/>
          </a:ln>
        </p:spPr>
      </p:cxnSp>
      <p:cxnSp>
        <p:nvCxnSpPr>
          <p:cNvPr id="228" name="Google Shape;228;p15"/>
          <p:cNvCxnSpPr/>
          <p:nvPr/>
        </p:nvCxnSpPr>
        <p:spPr>
          <a:xfrm>
            <a:off x="3914775" y="5381625"/>
            <a:ext cx="0" cy="381000"/>
          </a:xfrm>
          <a:prstGeom prst="straightConnector1">
            <a:avLst/>
          </a:prstGeom>
          <a:noFill/>
          <a:ln cap="flat" cmpd="sng" w="28575">
            <a:solidFill>
              <a:schemeClr val="accent2"/>
            </a:solidFill>
            <a:prstDash val="solid"/>
            <a:round/>
            <a:headEnd len="med" w="med" type="none"/>
            <a:tailEnd len="med" w="med" type="none"/>
          </a:ln>
        </p:spPr>
      </p:cxnSp>
      <p:cxnSp>
        <p:nvCxnSpPr>
          <p:cNvPr id="229" name="Google Shape;229;p15"/>
          <p:cNvCxnSpPr/>
          <p:nvPr/>
        </p:nvCxnSpPr>
        <p:spPr>
          <a:xfrm>
            <a:off x="3000375" y="5667375"/>
            <a:ext cx="838200" cy="0"/>
          </a:xfrm>
          <a:prstGeom prst="straightConnector1">
            <a:avLst/>
          </a:prstGeom>
          <a:noFill/>
          <a:ln cap="flat" cmpd="sng" w="28575">
            <a:solidFill>
              <a:schemeClr val="accent2"/>
            </a:solidFill>
            <a:prstDash val="solid"/>
            <a:round/>
            <a:headEnd len="med" w="med" type="none"/>
            <a:tailEnd len="med" w="med" type="none"/>
          </a:ln>
        </p:spPr>
      </p:cxnSp>
      <p:cxnSp>
        <p:nvCxnSpPr>
          <p:cNvPr id="230" name="Google Shape;230;p15"/>
          <p:cNvCxnSpPr/>
          <p:nvPr/>
        </p:nvCxnSpPr>
        <p:spPr>
          <a:xfrm>
            <a:off x="3000375" y="5591175"/>
            <a:ext cx="838200" cy="0"/>
          </a:xfrm>
          <a:prstGeom prst="straightConnector1">
            <a:avLst/>
          </a:prstGeom>
          <a:noFill/>
          <a:ln cap="flat" cmpd="sng" w="28575">
            <a:solidFill>
              <a:schemeClr val="accent2"/>
            </a:solidFill>
            <a:prstDash val="solid"/>
            <a:round/>
            <a:headEnd len="med" w="med" type="none"/>
            <a:tailEnd len="med" w="med" type="none"/>
          </a:ln>
        </p:spPr>
      </p:cxnSp>
      <p:cxnSp>
        <p:nvCxnSpPr>
          <p:cNvPr id="231" name="Google Shape;231;p15"/>
          <p:cNvCxnSpPr/>
          <p:nvPr/>
        </p:nvCxnSpPr>
        <p:spPr>
          <a:xfrm>
            <a:off x="2990850" y="5514975"/>
            <a:ext cx="838200" cy="0"/>
          </a:xfrm>
          <a:prstGeom prst="straightConnector1">
            <a:avLst/>
          </a:prstGeom>
          <a:noFill/>
          <a:ln cap="flat" cmpd="sng" w="28575">
            <a:solidFill>
              <a:schemeClr val="accent2"/>
            </a:solidFill>
            <a:prstDash val="solid"/>
            <a:round/>
            <a:headEnd len="med" w="med" type="none"/>
            <a:tailEnd len="med" w="med" type="none"/>
          </a:ln>
        </p:spPr>
      </p:cxnSp>
      <p:cxnSp>
        <p:nvCxnSpPr>
          <p:cNvPr id="232" name="Google Shape;232;p15"/>
          <p:cNvCxnSpPr/>
          <p:nvPr/>
        </p:nvCxnSpPr>
        <p:spPr>
          <a:xfrm>
            <a:off x="1552575" y="5153025"/>
            <a:ext cx="1676400" cy="0"/>
          </a:xfrm>
          <a:prstGeom prst="straightConnector1">
            <a:avLst/>
          </a:prstGeom>
          <a:noFill/>
          <a:ln cap="flat" cmpd="sng" w="28575">
            <a:solidFill>
              <a:schemeClr val="accent2"/>
            </a:solidFill>
            <a:prstDash val="solid"/>
            <a:round/>
            <a:headEnd len="med" w="med" type="none"/>
            <a:tailEnd len="med" w="med" type="none"/>
          </a:ln>
        </p:spPr>
      </p:cxnSp>
      <p:cxnSp>
        <p:nvCxnSpPr>
          <p:cNvPr id="233" name="Google Shape;233;p15"/>
          <p:cNvCxnSpPr/>
          <p:nvPr/>
        </p:nvCxnSpPr>
        <p:spPr>
          <a:xfrm>
            <a:off x="3228975" y="5153025"/>
            <a:ext cx="0" cy="304800"/>
          </a:xfrm>
          <a:prstGeom prst="straightConnector1">
            <a:avLst/>
          </a:prstGeom>
          <a:noFill/>
          <a:ln cap="flat" cmpd="sng" w="28575">
            <a:solidFill>
              <a:schemeClr val="accent2"/>
            </a:solidFill>
            <a:prstDash val="solid"/>
            <a:round/>
            <a:headEnd len="med" w="med" type="none"/>
            <a:tailEnd len="med" w="med" type="triangle"/>
          </a:ln>
        </p:spPr>
      </p:cxnSp>
      <p:cxnSp>
        <p:nvCxnSpPr>
          <p:cNvPr id="234" name="Google Shape;234;p15"/>
          <p:cNvCxnSpPr/>
          <p:nvPr/>
        </p:nvCxnSpPr>
        <p:spPr>
          <a:xfrm>
            <a:off x="3381375" y="5762625"/>
            <a:ext cx="0" cy="304800"/>
          </a:xfrm>
          <a:prstGeom prst="straightConnector1">
            <a:avLst/>
          </a:prstGeom>
          <a:noFill/>
          <a:ln cap="flat" cmpd="sng" w="28575">
            <a:solidFill>
              <a:schemeClr val="accent2"/>
            </a:solidFill>
            <a:prstDash val="solid"/>
            <a:round/>
            <a:headEnd len="med" w="med" type="none"/>
            <a:tailEnd len="med" w="med" type="triangle"/>
          </a:ln>
        </p:spPr>
      </p:cxnSp>
      <p:cxnSp>
        <p:nvCxnSpPr>
          <p:cNvPr id="235" name="Google Shape;235;p15"/>
          <p:cNvCxnSpPr/>
          <p:nvPr/>
        </p:nvCxnSpPr>
        <p:spPr>
          <a:xfrm>
            <a:off x="4676775" y="6219825"/>
            <a:ext cx="533400" cy="0"/>
          </a:xfrm>
          <a:prstGeom prst="straightConnector1">
            <a:avLst/>
          </a:prstGeom>
          <a:noFill/>
          <a:ln cap="flat" cmpd="sng" w="28575">
            <a:solidFill>
              <a:schemeClr val="accent2"/>
            </a:solidFill>
            <a:prstDash val="solid"/>
            <a:round/>
            <a:headEnd len="med" w="med" type="none"/>
            <a:tailEnd len="med" w="med" type="none"/>
          </a:ln>
        </p:spPr>
      </p:cxnSp>
      <p:cxnSp>
        <p:nvCxnSpPr>
          <p:cNvPr id="236" name="Google Shape;236;p15"/>
          <p:cNvCxnSpPr/>
          <p:nvPr/>
        </p:nvCxnSpPr>
        <p:spPr>
          <a:xfrm rot="10800000">
            <a:off x="5210175" y="5153025"/>
            <a:ext cx="0" cy="1066800"/>
          </a:xfrm>
          <a:prstGeom prst="straightConnector1">
            <a:avLst/>
          </a:prstGeom>
          <a:noFill/>
          <a:ln cap="flat" cmpd="sng" w="28575">
            <a:solidFill>
              <a:schemeClr val="accent2"/>
            </a:solidFill>
            <a:prstDash val="solid"/>
            <a:round/>
            <a:headEnd len="med" w="med" type="none"/>
            <a:tailEnd len="med" w="med" type="none"/>
          </a:ln>
        </p:spPr>
      </p:cxnSp>
      <p:cxnSp>
        <p:nvCxnSpPr>
          <p:cNvPr id="237" name="Google Shape;237;p15"/>
          <p:cNvCxnSpPr/>
          <p:nvPr/>
        </p:nvCxnSpPr>
        <p:spPr>
          <a:xfrm rot="10800000">
            <a:off x="3686175" y="5162550"/>
            <a:ext cx="1524000" cy="0"/>
          </a:xfrm>
          <a:prstGeom prst="straightConnector1">
            <a:avLst/>
          </a:prstGeom>
          <a:noFill/>
          <a:ln cap="flat" cmpd="sng" w="28575">
            <a:solidFill>
              <a:schemeClr val="accent2"/>
            </a:solidFill>
            <a:prstDash val="solid"/>
            <a:round/>
            <a:headEnd len="med" w="med" type="none"/>
            <a:tailEnd len="med" w="med" type="none"/>
          </a:ln>
        </p:spPr>
      </p:cxnSp>
      <p:cxnSp>
        <p:nvCxnSpPr>
          <p:cNvPr id="238" name="Google Shape;238;p15"/>
          <p:cNvCxnSpPr/>
          <p:nvPr/>
        </p:nvCxnSpPr>
        <p:spPr>
          <a:xfrm>
            <a:off x="3686175" y="5162550"/>
            <a:ext cx="0" cy="304800"/>
          </a:xfrm>
          <a:prstGeom prst="straightConnector1">
            <a:avLst/>
          </a:prstGeom>
          <a:noFill/>
          <a:ln cap="flat" cmpd="sng" w="28575">
            <a:solidFill>
              <a:schemeClr val="accent2"/>
            </a:solidFill>
            <a:prstDash val="solid"/>
            <a:round/>
            <a:headEnd len="med" w="med" type="none"/>
            <a:tailEnd len="med" w="med" type="triangle"/>
          </a:ln>
        </p:spPr>
      </p:cxnSp>
      <p:cxnSp>
        <p:nvCxnSpPr>
          <p:cNvPr id="239" name="Google Shape;239;p15"/>
          <p:cNvCxnSpPr/>
          <p:nvPr/>
        </p:nvCxnSpPr>
        <p:spPr>
          <a:xfrm>
            <a:off x="4676775" y="6372225"/>
            <a:ext cx="914400" cy="0"/>
          </a:xfrm>
          <a:prstGeom prst="straightConnector1">
            <a:avLst/>
          </a:prstGeom>
          <a:noFill/>
          <a:ln cap="flat" cmpd="sng" w="28575">
            <a:solidFill>
              <a:schemeClr val="accent2"/>
            </a:solidFill>
            <a:prstDash val="solid"/>
            <a:round/>
            <a:headEnd len="med" w="med" type="none"/>
            <a:tailEnd len="med" w="med" type="triangle"/>
          </a:ln>
        </p:spPr>
      </p:cxnSp>
      <p:sp>
        <p:nvSpPr>
          <p:cNvPr id="240" name="Google Shape;240;p15"/>
          <p:cNvSpPr txBox="1"/>
          <p:nvPr/>
        </p:nvSpPr>
        <p:spPr>
          <a:xfrm>
            <a:off x="5391150" y="6115050"/>
            <a:ext cx="25146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400"/>
              <a:buFont typeface="Times New Roman"/>
              <a:buNone/>
            </a:pPr>
            <a:r>
              <a:rPr lang="en-US" sz="2400">
                <a:solidFill>
                  <a:schemeClr val="accent2"/>
                </a:solidFill>
                <a:latin typeface="Times New Roman"/>
                <a:ea typeface="Times New Roman"/>
                <a:cs typeface="Times New Roman"/>
                <a:sym typeface="Times New Roman"/>
              </a:rPr>
              <a:t>Kết thúc tác vụ</a:t>
            </a:r>
            <a:endParaRPr sz="2400">
              <a:solidFill>
                <a:schemeClr val="dk1"/>
              </a:solidFill>
              <a:latin typeface="Times New Roman"/>
              <a:ea typeface="Times New Roman"/>
              <a:cs typeface="Times New Roman"/>
              <a:sym typeface="Times New Roman"/>
            </a:endParaRPr>
          </a:p>
        </p:txBody>
      </p:sp>
      <p:sp>
        <p:nvSpPr>
          <p:cNvPr id="241" name="Google Shape;241;p15"/>
          <p:cNvSpPr txBox="1"/>
          <p:nvPr/>
        </p:nvSpPr>
        <p:spPr>
          <a:xfrm>
            <a:off x="457200" y="5029200"/>
            <a:ext cx="1219200"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200"/>
              <a:buFont typeface="Times New Roman"/>
              <a:buNone/>
            </a:pPr>
            <a:r>
              <a:rPr lang="en-US" sz="2200">
                <a:solidFill>
                  <a:schemeClr val="accent2"/>
                </a:solidFill>
                <a:latin typeface="Times New Roman"/>
                <a:ea typeface="Times New Roman"/>
                <a:cs typeface="Times New Roman"/>
                <a:sym typeface="Times New Roman"/>
              </a:rPr>
              <a:t>Tác vụ</a:t>
            </a:r>
            <a:endParaRPr sz="2200">
              <a:solidFill>
                <a:schemeClr val="dk1"/>
              </a:solidFill>
              <a:latin typeface="Times New Roman"/>
              <a:ea typeface="Times New Roman"/>
              <a:cs typeface="Times New Roman"/>
              <a:sym typeface="Times New Roman"/>
            </a:endParaRPr>
          </a:p>
        </p:txBody>
      </p:sp>
      <p:sp>
        <p:nvSpPr>
          <p:cNvPr id="242" name="Google Shape;242;p15"/>
          <p:cNvSpPr txBox="1"/>
          <p:nvPr/>
        </p:nvSpPr>
        <p:spPr>
          <a:xfrm>
            <a:off x="4933950" y="5153025"/>
            <a:ext cx="1219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400"/>
              <a:buFont typeface="Times New Roman"/>
              <a:buNone/>
            </a:pPr>
            <a:r>
              <a:rPr lang="en-US" sz="2400">
                <a:solidFill>
                  <a:schemeClr val="accent2"/>
                </a:solidFill>
                <a:latin typeface="Times New Roman"/>
                <a:ea typeface="Times New Roman"/>
                <a:cs typeface="Times New Roman"/>
                <a:sym typeface="Times New Roman"/>
              </a:rPr>
              <a:t>I/O</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loại dưới góc độ hình thức xử lý (tt)</a:t>
            </a:r>
            <a:endParaRPr/>
          </a:p>
        </p:txBody>
      </p:sp>
      <p:sp>
        <p:nvSpPr>
          <p:cNvPr id="249" name="Google Shape;249;p1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250" name="Google Shape;250;p1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51" name="Google Shape;251;p1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2" name="Google Shape;252;p16"/>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Hệ thống đa chương: yêu cầu đối với hệ điều hành</a:t>
            </a:r>
            <a:endParaRPr/>
          </a:p>
          <a:p>
            <a:pPr indent="-285750" lvl="1" marL="742950" rtl="0" algn="just">
              <a:spcBef>
                <a:spcPts val="480"/>
              </a:spcBef>
              <a:spcAft>
                <a:spcPts val="0"/>
              </a:spcAft>
              <a:buSzPts val="2400"/>
              <a:buChar char="🞐"/>
            </a:pPr>
            <a:r>
              <a:rPr lang="en-US"/>
              <a:t>Định thời công việc (job scheduling): chọn job trong job pool trên đĩa và nạp nó vào bộ nhớ để thực thi.</a:t>
            </a:r>
            <a:endParaRPr/>
          </a:p>
          <a:p>
            <a:pPr indent="-285750" lvl="1" marL="742950" rtl="0" algn="just">
              <a:spcBef>
                <a:spcPts val="480"/>
              </a:spcBef>
              <a:spcAft>
                <a:spcPts val="0"/>
              </a:spcAft>
              <a:buSzPts val="2400"/>
              <a:buChar char="🞐"/>
            </a:pPr>
            <a:r>
              <a:rPr lang="en-US"/>
              <a:t>Quản lý bộ nhớ (memory management)</a:t>
            </a:r>
            <a:endParaRPr/>
          </a:p>
          <a:p>
            <a:pPr indent="-285750" lvl="1" marL="742950" rtl="0" algn="just">
              <a:spcBef>
                <a:spcPts val="480"/>
              </a:spcBef>
              <a:spcAft>
                <a:spcPts val="0"/>
              </a:spcAft>
              <a:buSzPts val="2400"/>
              <a:buChar char="🞐"/>
            </a:pPr>
            <a:r>
              <a:rPr lang="en-US"/>
              <a:t>Định thời CPU (CPU scheduling)</a:t>
            </a:r>
            <a:endParaRPr/>
          </a:p>
          <a:p>
            <a:pPr indent="-285750" lvl="1" marL="742950" rtl="0" algn="just">
              <a:spcBef>
                <a:spcPts val="480"/>
              </a:spcBef>
              <a:spcAft>
                <a:spcPts val="0"/>
              </a:spcAft>
              <a:buSzPts val="2400"/>
              <a:buChar char="🞐"/>
            </a:pPr>
            <a:r>
              <a:rPr lang="en-US"/>
              <a:t>Cấp phát tài nguyên (đĩa, máy in,…)</a:t>
            </a:r>
            <a:endParaRPr/>
          </a:p>
          <a:p>
            <a:pPr indent="-285750" lvl="1" marL="742950" rtl="0" algn="just">
              <a:spcBef>
                <a:spcPts val="480"/>
              </a:spcBef>
              <a:spcAft>
                <a:spcPts val="0"/>
              </a:spcAft>
              <a:buSzPts val="2400"/>
              <a:buChar char="🞐"/>
            </a:pPr>
            <a:r>
              <a:rPr lang="en-US"/>
              <a:t>Bảo vệ</a:t>
            </a:r>
            <a:endParaRPr/>
          </a:p>
          <a:p>
            <a:pPr indent="-177800" lvl="0" marL="342900" rtl="0" algn="just">
              <a:spcBef>
                <a:spcPts val="520"/>
              </a:spcBef>
              <a:spcAft>
                <a:spcPts val="0"/>
              </a:spcAft>
              <a:buSzPts val="26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loại dưới góc độ hình thức xử lý (tt)</a:t>
            </a:r>
            <a:endParaRPr/>
          </a:p>
        </p:txBody>
      </p:sp>
      <p:sp>
        <p:nvSpPr>
          <p:cNvPr id="259" name="Google Shape;259;p1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260" name="Google Shape;260;p1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61" name="Google Shape;261;p1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62" name="Google Shape;262;p17"/>
          <p:cNvGraphicFramePr/>
          <p:nvPr/>
        </p:nvGraphicFramePr>
        <p:xfrm>
          <a:off x="2052638" y="1295400"/>
          <a:ext cx="5038725" cy="1262063"/>
        </p:xfrm>
        <a:graphic>
          <a:graphicData uri="http://schemas.openxmlformats.org/presentationml/2006/ole">
            <mc:AlternateContent>
              <mc:Choice Requires="v">
                <p:oleObj r:id="rId4" imgH="1262063" imgW="5038725" progId="Adobe.Illustrator.7" spid="_x0000_s1">
                  <p:embed/>
                </p:oleObj>
              </mc:Choice>
              <mc:Fallback>
                <p:oleObj r:id="rId5" imgH="1262063" imgW="5038725" progId="Adobe.Illustrator.7">
                  <p:embed/>
                  <p:pic>
                    <p:nvPicPr>
                      <p:cNvPr id="262" name="Google Shape;262;p17"/>
                      <p:cNvPicPr preferRelativeResize="0"/>
                      <p:nvPr/>
                    </p:nvPicPr>
                    <p:blipFill rotWithShape="1">
                      <a:blip r:embed="rId6">
                        <a:alphaModFix/>
                      </a:blip>
                      <a:srcRect b="0" l="0" r="0" t="0"/>
                      <a:stretch/>
                    </p:blipFill>
                    <p:spPr>
                      <a:xfrm>
                        <a:off x="2052638" y="1295400"/>
                        <a:ext cx="5038725" cy="1262063"/>
                      </a:xfrm>
                      <a:prstGeom prst="rect">
                        <a:avLst/>
                      </a:prstGeom>
                      <a:noFill/>
                      <a:ln>
                        <a:noFill/>
                      </a:ln>
                    </p:spPr>
                  </p:pic>
                </p:oleObj>
              </mc:Fallback>
            </mc:AlternateContent>
          </a:graphicData>
        </a:graphic>
      </p:graphicFrame>
      <p:graphicFrame>
        <p:nvGraphicFramePr>
          <p:cNvPr id="263" name="Google Shape;263;p17"/>
          <p:cNvGraphicFramePr/>
          <p:nvPr/>
        </p:nvGraphicFramePr>
        <p:xfrm>
          <a:off x="1420813" y="2981325"/>
          <a:ext cx="6243637" cy="3114675"/>
        </p:xfrm>
        <a:graphic>
          <a:graphicData uri="http://schemas.openxmlformats.org/presentationml/2006/ole">
            <mc:AlternateContent>
              <mc:Choice Requires="v">
                <p:oleObj r:id="rId7" imgH="3114675" imgW="6243637" progId="Adobe.Illustrator.7" spid="_x0000_s2">
                  <p:embed/>
                </p:oleObj>
              </mc:Choice>
              <mc:Fallback>
                <p:oleObj r:id="rId8" imgH="3114675" imgW="6243637" progId="Adobe.Illustrator.7">
                  <p:embed/>
                  <p:pic>
                    <p:nvPicPr>
                      <p:cNvPr id="263" name="Google Shape;263;p17"/>
                      <p:cNvPicPr preferRelativeResize="0"/>
                      <p:nvPr/>
                    </p:nvPicPr>
                    <p:blipFill rotWithShape="1">
                      <a:blip r:embed="rId9">
                        <a:alphaModFix/>
                      </a:blip>
                      <a:srcRect b="6345" l="0" r="0" t="0"/>
                      <a:stretch/>
                    </p:blipFill>
                    <p:spPr>
                      <a:xfrm>
                        <a:off x="1420813" y="2981325"/>
                        <a:ext cx="6243637" cy="3114675"/>
                      </a:xfrm>
                      <a:prstGeom prst="rect">
                        <a:avLst/>
                      </a:prstGeom>
                      <a:noFill/>
                      <a:ln>
                        <a:noFill/>
                      </a:ln>
                    </p:spPr>
                  </p:pic>
                </p:oleObj>
              </mc:Fallback>
            </mc:AlternateContent>
          </a:graphicData>
        </a:graphic>
      </p:graphicFrame>
      <p:sp>
        <p:nvSpPr>
          <p:cNvPr id="264" name="Google Shape;264;p17"/>
          <p:cNvSpPr txBox="1"/>
          <p:nvPr/>
        </p:nvSpPr>
        <p:spPr>
          <a:xfrm>
            <a:off x="2562225" y="2133600"/>
            <a:ext cx="3960813" cy="36988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800"/>
              <a:buFont typeface="Times New Roman"/>
              <a:buNone/>
            </a:pPr>
            <a:r>
              <a:rPr b="1" lang="en-US" sz="1800">
                <a:solidFill>
                  <a:srgbClr val="0000CC"/>
                </a:solidFill>
                <a:latin typeface="Arial"/>
                <a:ea typeface="Arial"/>
                <a:cs typeface="Arial"/>
                <a:sym typeface="Arial"/>
              </a:rPr>
              <a:t>Hệ điều hành đơn chương</a:t>
            </a:r>
            <a:endParaRPr/>
          </a:p>
        </p:txBody>
      </p:sp>
      <p:sp>
        <p:nvSpPr>
          <p:cNvPr id="265" name="Google Shape;265;p17"/>
          <p:cNvSpPr txBox="1"/>
          <p:nvPr/>
        </p:nvSpPr>
        <p:spPr>
          <a:xfrm>
            <a:off x="2592388" y="5867400"/>
            <a:ext cx="3960812" cy="36988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800"/>
              <a:buFont typeface="Times New Roman"/>
              <a:buNone/>
            </a:pPr>
            <a:r>
              <a:rPr b="1" lang="en-US" sz="1800">
                <a:solidFill>
                  <a:srgbClr val="0000CC"/>
                </a:solidFill>
                <a:latin typeface="Arial"/>
                <a:ea typeface="Arial"/>
                <a:cs typeface="Arial"/>
                <a:sym typeface="Arial"/>
              </a:rPr>
              <a:t>Hệ điều hành đa chương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loại dưới góc độ hình thức xử lý (tt)</a:t>
            </a:r>
            <a:endParaRPr/>
          </a:p>
        </p:txBody>
      </p:sp>
      <p:sp>
        <p:nvSpPr>
          <p:cNvPr id="272" name="Google Shape;272;p1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273" name="Google Shape;273;p1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74" name="Google Shape;274;p1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5" name="Google Shape;275;p1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Hệ thống chia sẻ thời gian</a:t>
            </a:r>
            <a:endParaRPr/>
          </a:p>
          <a:p>
            <a:pPr indent="-285750" lvl="1" marL="742950" rtl="0" algn="just">
              <a:spcBef>
                <a:spcPts val="480"/>
              </a:spcBef>
              <a:spcAft>
                <a:spcPts val="0"/>
              </a:spcAft>
              <a:buSzPts val="2400"/>
              <a:buChar char="🞐"/>
            </a:pPr>
            <a:r>
              <a:rPr lang="en-US"/>
              <a:t>Hệ thống đa nhiệm (multitasking) – đa chương</a:t>
            </a:r>
            <a:endParaRPr/>
          </a:p>
          <a:p>
            <a:pPr indent="-285750" lvl="1" marL="742950" rtl="0" algn="just">
              <a:spcBef>
                <a:spcPts val="480"/>
              </a:spcBef>
              <a:spcAft>
                <a:spcPts val="0"/>
              </a:spcAft>
              <a:buSzPts val="2400"/>
              <a:buChar char="🞐"/>
            </a:pPr>
            <a:r>
              <a:rPr lang="en-US"/>
              <a:t>Lập lịch CPU</a:t>
            </a:r>
            <a:endParaRPr/>
          </a:p>
          <a:p>
            <a:pPr indent="-285750" lvl="1" marL="742950" rtl="0" algn="just">
              <a:spcBef>
                <a:spcPts val="480"/>
              </a:spcBef>
              <a:spcAft>
                <a:spcPts val="0"/>
              </a:spcAft>
              <a:buSzPts val="2400"/>
              <a:buChar char="🞐"/>
            </a:pPr>
            <a:r>
              <a:rPr lang="en-US"/>
              <a:t>Thời gian chuyển đổi giữa các tác vụ rất ngắn</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p:txBody>
      </p:sp>
      <p:sp>
        <p:nvSpPr>
          <p:cNvPr id="276" name="Google Shape;276;p18"/>
          <p:cNvSpPr txBox="1"/>
          <p:nvPr/>
        </p:nvSpPr>
        <p:spPr>
          <a:xfrm>
            <a:off x="379413" y="3400425"/>
            <a:ext cx="8458200" cy="14636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9000"/>
              <a:buFont typeface="Times New Roman"/>
              <a:buNone/>
            </a:pPr>
            <a:r>
              <a:rPr lang="en-US" sz="9000">
                <a:solidFill>
                  <a:schemeClr val="accent2"/>
                </a:solidFill>
                <a:latin typeface="Times New Roman"/>
                <a:ea typeface="Times New Roman"/>
                <a:cs typeface="Times New Roman"/>
                <a:sym typeface="Times New Roman"/>
              </a:rPr>
              <a:t>🖳 🖳 🖳 🖳 🖳</a:t>
            </a:r>
            <a:endParaRPr sz="2400">
              <a:solidFill>
                <a:schemeClr val="dk1"/>
              </a:solidFill>
              <a:latin typeface="Times New Roman"/>
              <a:ea typeface="Times New Roman"/>
              <a:cs typeface="Times New Roman"/>
              <a:sym typeface="Times New Roman"/>
            </a:endParaRPr>
          </a:p>
        </p:txBody>
      </p:sp>
      <p:sp>
        <p:nvSpPr>
          <p:cNvPr id="277" name="Google Shape;277;p18"/>
          <p:cNvSpPr txBox="1"/>
          <p:nvPr/>
        </p:nvSpPr>
        <p:spPr>
          <a:xfrm>
            <a:off x="3503613" y="5762625"/>
            <a:ext cx="2133600" cy="461665"/>
          </a:xfrm>
          <a:prstGeom prst="rect">
            <a:avLst/>
          </a:pr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400"/>
              <a:buFont typeface="Times New Roman"/>
              <a:buNone/>
            </a:pPr>
            <a:r>
              <a:rPr lang="en-US" sz="2400">
                <a:solidFill>
                  <a:schemeClr val="accent2"/>
                </a:solidFill>
                <a:latin typeface="Times New Roman"/>
                <a:ea typeface="Times New Roman"/>
                <a:cs typeface="Times New Roman"/>
                <a:sym typeface="Times New Roman"/>
              </a:rPr>
              <a:t>Bộ xử lý</a:t>
            </a:r>
            <a:endParaRPr sz="2400">
              <a:solidFill>
                <a:schemeClr val="dk1"/>
              </a:solidFill>
              <a:latin typeface="Times New Roman"/>
              <a:ea typeface="Times New Roman"/>
              <a:cs typeface="Times New Roman"/>
              <a:sym typeface="Times New Roman"/>
            </a:endParaRPr>
          </a:p>
        </p:txBody>
      </p:sp>
      <p:sp>
        <p:nvSpPr>
          <p:cNvPr id="278" name="Google Shape;278;p18"/>
          <p:cNvSpPr/>
          <p:nvPr/>
        </p:nvSpPr>
        <p:spPr>
          <a:xfrm flipH="1" rot="2942325">
            <a:off x="4144169" y="5088731"/>
            <a:ext cx="801688" cy="911225"/>
          </a:xfrm>
          <a:custGeom>
            <a:rect b="b" l="l" r="r" t="t"/>
            <a:pathLst>
              <a:path extrusionOk="0" fill="none" h="32304" w="32460">
                <a:moveTo>
                  <a:pt x="0" y="2928"/>
                </a:moveTo>
                <a:cubicBezTo>
                  <a:pt x="3298" y="1010"/>
                  <a:pt x="7044" y="-1"/>
                  <a:pt x="10860" y="0"/>
                </a:cubicBezTo>
                <a:cubicBezTo>
                  <a:pt x="22789" y="0"/>
                  <a:pt x="32460" y="9670"/>
                  <a:pt x="32460" y="21600"/>
                </a:cubicBezTo>
                <a:cubicBezTo>
                  <a:pt x="32460" y="25354"/>
                  <a:pt x="31481" y="29043"/>
                  <a:pt x="29621" y="32304"/>
                </a:cubicBezTo>
              </a:path>
              <a:path extrusionOk="0" h="32304" w="32460">
                <a:moveTo>
                  <a:pt x="0" y="2928"/>
                </a:moveTo>
                <a:cubicBezTo>
                  <a:pt x="3298" y="1010"/>
                  <a:pt x="7044" y="-1"/>
                  <a:pt x="10860" y="0"/>
                </a:cubicBezTo>
                <a:cubicBezTo>
                  <a:pt x="22789" y="0"/>
                  <a:pt x="32460" y="9670"/>
                  <a:pt x="32460" y="21600"/>
                </a:cubicBezTo>
                <a:cubicBezTo>
                  <a:pt x="32460" y="25354"/>
                  <a:pt x="31481" y="29043"/>
                  <a:pt x="29621" y="32304"/>
                </a:cubicBezTo>
                <a:lnTo>
                  <a:pt x="10860" y="21600"/>
                </a:lnTo>
                <a:lnTo>
                  <a:pt x="0" y="2928"/>
                </a:lnTo>
                <a:close/>
              </a:path>
            </a:pathLst>
          </a:cu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279" name="Google Shape;279;p18"/>
          <p:cNvCxnSpPr/>
          <p:nvPr/>
        </p:nvCxnSpPr>
        <p:spPr>
          <a:xfrm rot="10800000">
            <a:off x="4570413" y="5534025"/>
            <a:ext cx="0" cy="228600"/>
          </a:xfrm>
          <a:prstGeom prst="straightConnector1">
            <a:avLst/>
          </a:prstGeom>
          <a:noFill/>
          <a:ln cap="flat" cmpd="sng" w="28575">
            <a:solidFill>
              <a:schemeClr val="accent2"/>
            </a:solidFill>
            <a:prstDash val="solid"/>
            <a:round/>
            <a:headEnd len="med" w="med" type="none"/>
            <a:tailEnd len="med" w="med" type="none"/>
          </a:ln>
        </p:spPr>
      </p:cxnSp>
      <p:cxnSp>
        <p:nvCxnSpPr>
          <p:cNvPr id="280" name="Google Shape;280;p18"/>
          <p:cNvCxnSpPr/>
          <p:nvPr/>
        </p:nvCxnSpPr>
        <p:spPr>
          <a:xfrm flipH="1" rot="10800000">
            <a:off x="4570413" y="5381625"/>
            <a:ext cx="304800" cy="152400"/>
          </a:xfrm>
          <a:prstGeom prst="straightConnector1">
            <a:avLst/>
          </a:prstGeom>
          <a:noFill/>
          <a:ln cap="flat" cmpd="sng" w="28575">
            <a:solidFill>
              <a:schemeClr val="accent2"/>
            </a:solidFill>
            <a:prstDash val="solid"/>
            <a:round/>
            <a:headEnd len="med" w="med" type="none"/>
            <a:tailEnd len="med" w="med" type="triangle"/>
          </a:ln>
        </p:spPr>
      </p:cxnSp>
      <p:cxnSp>
        <p:nvCxnSpPr>
          <p:cNvPr id="281" name="Google Shape;281;p18"/>
          <p:cNvCxnSpPr/>
          <p:nvPr/>
        </p:nvCxnSpPr>
        <p:spPr>
          <a:xfrm>
            <a:off x="1979613" y="4695825"/>
            <a:ext cx="1981200" cy="762000"/>
          </a:xfrm>
          <a:prstGeom prst="straightConnector1">
            <a:avLst/>
          </a:prstGeom>
          <a:noFill/>
          <a:ln cap="flat" cmpd="sng" w="28575">
            <a:solidFill>
              <a:schemeClr val="accent2"/>
            </a:solidFill>
            <a:prstDash val="solid"/>
            <a:round/>
            <a:headEnd len="med" w="med" type="none"/>
            <a:tailEnd len="med" w="med" type="triangle"/>
          </a:ln>
        </p:spPr>
      </p:cxnSp>
      <p:cxnSp>
        <p:nvCxnSpPr>
          <p:cNvPr id="282" name="Google Shape;282;p18"/>
          <p:cNvCxnSpPr/>
          <p:nvPr/>
        </p:nvCxnSpPr>
        <p:spPr>
          <a:xfrm flipH="1">
            <a:off x="5180013" y="4619625"/>
            <a:ext cx="2133600" cy="914400"/>
          </a:xfrm>
          <a:prstGeom prst="straightConnector1">
            <a:avLst/>
          </a:prstGeom>
          <a:noFill/>
          <a:ln cap="flat" cmpd="sng" w="28575">
            <a:solidFill>
              <a:schemeClr val="accent2"/>
            </a:solidFill>
            <a:prstDash val="solid"/>
            <a:round/>
            <a:headEnd len="med" w="med" type="none"/>
            <a:tailEnd len="med" w="med" type="triangle"/>
          </a:ln>
        </p:spPr>
      </p:cxnSp>
      <p:cxnSp>
        <p:nvCxnSpPr>
          <p:cNvPr id="283" name="Google Shape;283;p18"/>
          <p:cNvCxnSpPr/>
          <p:nvPr/>
        </p:nvCxnSpPr>
        <p:spPr>
          <a:xfrm>
            <a:off x="3351213" y="4772025"/>
            <a:ext cx="838200" cy="381000"/>
          </a:xfrm>
          <a:prstGeom prst="straightConnector1">
            <a:avLst/>
          </a:prstGeom>
          <a:noFill/>
          <a:ln cap="flat" cmpd="sng" w="28575">
            <a:solidFill>
              <a:schemeClr val="accent2"/>
            </a:solidFill>
            <a:prstDash val="solid"/>
            <a:round/>
            <a:headEnd len="med" w="med" type="none"/>
            <a:tailEnd len="med" w="med" type="triangle"/>
          </a:ln>
        </p:spPr>
      </p:cxnSp>
      <p:cxnSp>
        <p:nvCxnSpPr>
          <p:cNvPr id="284" name="Google Shape;284;p18"/>
          <p:cNvCxnSpPr/>
          <p:nvPr/>
        </p:nvCxnSpPr>
        <p:spPr>
          <a:xfrm flipH="1">
            <a:off x="5027613" y="4772025"/>
            <a:ext cx="685800" cy="457200"/>
          </a:xfrm>
          <a:prstGeom prst="straightConnector1">
            <a:avLst/>
          </a:prstGeom>
          <a:noFill/>
          <a:ln cap="flat" cmpd="sng" w="28575">
            <a:solidFill>
              <a:schemeClr val="accent2"/>
            </a:solidFill>
            <a:prstDash val="solid"/>
            <a:round/>
            <a:headEnd len="med" w="med" type="none"/>
            <a:tailEnd len="med" w="med" type="triangle"/>
          </a:ln>
        </p:spPr>
      </p:cxnSp>
      <p:cxnSp>
        <p:nvCxnSpPr>
          <p:cNvPr id="285" name="Google Shape;285;p18"/>
          <p:cNvCxnSpPr/>
          <p:nvPr/>
        </p:nvCxnSpPr>
        <p:spPr>
          <a:xfrm>
            <a:off x="4646613" y="4695825"/>
            <a:ext cx="0" cy="381000"/>
          </a:xfrm>
          <a:prstGeom prst="straightConnector1">
            <a:avLst/>
          </a:prstGeom>
          <a:noFill/>
          <a:ln cap="flat" cmpd="sng" w="28575">
            <a:solidFill>
              <a:schemeClr val="accent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loại dưới góc độ hình thức xử lý (tt)</a:t>
            </a:r>
            <a:endParaRPr/>
          </a:p>
        </p:txBody>
      </p:sp>
      <p:sp>
        <p:nvSpPr>
          <p:cNvPr id="292" name="Google Shape;292;p1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293" name="Google Shape;293;p1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94" name="Google Shape;294;p1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5" name="Google Shape;295;p19"/>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Yêu cầu đối với OS trong hệ thống time-sharing</a:t>
            </a:r>
            <a:endParaRPr/>
          </a:p>
          <a:p>
            <a:pPr indent="-285750" lvl="1" marL="742950" rtl="0" algn="just">
              <a:spcBef>
                <a:spcPts val="480"/>
              </a:spcBef>
              <a:spcAft>
                <a:spcPts val="0"/>
              </a:spcAft>
              <a:buSzPts val="2400"/>
              <a:buChar char="🞐"/>
            </a:pPr>
            <a:r>
              <a:rPr lang="en-US"/>
              <a:t>Định thời công việc (job scheduling)</a:t>
            </a:r>
            <a:endParaRPr/>
          </a:p>
          <a:p>
            <a:pPr indent="-285750" lvl="1" marL="742950" rtl="0" algn="just">
              <a:spcBef>
                <a:spcPts val="480"/>
              </a:spcBef>
              <a:spcAft>
                <a:spcPts val="0"/>
              </a:spcAft>
              <a:buSzPts val="2400"/>
              <a:buChar char="🞐"/>
            </a:pPr>
            <a:r>
              <a:rPr lang="en-US"/>
              <a:t>Quản lý bộ nhớ (memory management)</a:t>
            </a:r>
            <a:endParaRPr/>
          </a:p>
          <a:p>
            <a:pPr indent="-228600" lvl="2" marL="1143000" rtl="0" algn="just">
              <a:spcBef>
                <a:spcPts val="440"/>
              </a:spcBef>
              <a:spcAft>
                <a:spcPts val="0"/>
              </a:spcAft>
              <a:buSzPts val="2200"/>
              <a:buChar char="■"/>
            </a:pPr>
            <a:r>
              <a:rPr lang="en-US"/>
              <a:t>Virtual memory</a:t>
            </a:r>
            <a:endParaRPr/>
          </a:p>
          <a:p>
            <a:pPr indent="-285750" lvl="1" marL="742950" rtl="0" algn="just">
              <a:spcBef>
                <a:spcPts val="480"/>
              </a:spcBef>
              <a:spcAft>
                <a:spcPts val="0"/>
              </a:spcAft>
              <a:buSzPts val="2400"/>
              <a:buChar char="🞐"/>
            </a:pPr>
            <a:r>
              <a:rPr lang="en-US"/>
              <a:t>Quản lý các quá trình (process management)</a:t>
            </a:r>
            <a:endParaRPr/>
          </a:p>
          <a:p>
            <a:pPr indent="-228600" lvl="2" marL="1143000" rtl="0" algn="just">
              <a:spcBef>
                <a:spcPts val="440"/>
              </a:spcBef>
              <a:spcAft>
                <a:spcPts val="0"/>
              </a:spcAft>
              <a:buSzPts val="2200"/>
              <a:buChar char="■"/>
            </a:pPr>
            <a:r>
              <a:rPr lang="en-US"/>
              <a:t>Định thời CPU </a:t>
            </a:r>
            <a:endParaRPr/>
          </a:p>
          <a:p>
            <a:pPr indent="-228600" lvl="2" marL="1143000" rtl="0" algn="just">
              <a:spcBef>
                <a:spcPts val="440"/>
              </a:spcBef>
              <a:spcAft>
                <a:spcPts val="0"/>
              </a:spcAft>
              <a:buSzPts val="2200"/>
              <a:buChar char="■"/>
            </a:pPr>
            <a:r>
              <a:rPr lang="en-US"/>
              <a:t>Đồng bộ các quá trình (synchronization)</a:t>
            </a:r>
            <a:endParaRPr/>
          </a:p>
          <a:p>
            <a:pPr indent="-228600" lvl="2" marL="1143000" rtl="0" algn="just">
              <a:spcBef>
                <a:spcPts val="440"/>
              </a:spcBef>
              <a:spcAft>
                <a:spcPts val="0"/>
              </a:spcAft>
              <a:buSzPts val="2200"/>
              <a:buChar char="■"/>
            </a:pPr>
            <a:r>
              <a:rPr lang="en-US"/>
              <a:t>Giao tiếp giữa các quá trình (process communication)</a:t>
            </a:r>
            <a:endParaRPr/>
          </a:p>
          <a:p>
            <a:pPr indent="-228600" lvl="2" marL="1143000" rtl="0" algn="just">
              <a:spcBef>
                <a:spcPts val="440"/>
              </a:spcBef>
              <a:spcAft>
                <a:spcPts val="0"/>
              </a:spcAft>
              <a:buSzPts val="2200"/>
              <a:buChar char="■"/>
            </a:pPr>
            <a:r>
              <a:rPr lang="en-US"/>
              <a:t>Tránh deadlock</a:t>
            </a:r>
            <a:endParaRPr/>
          </a:p>
          <a:p>
            <a:pPr indent="-285750" lvl="1" marL="742950" rtl="0" algn="just">
              <a:spcBef>
                <a:spcPts val="480"/>
              </a:spcBef>
              <a:spcAft>
                <a:spcPts val="0"/>
              </a:spcAft>
              <a:buSzPts val="2400"/>
              <a:buChar char="🞐"/>
            </a:pPr>
            <a:r>
              <a:rPr lang="en-US"/>
              <a:t>Quản lý hệ thống file, hệ thống lưu trữ</a:t>
            </a:r>
            <a:endParaRPr/>
          </a:p>
          <a:p>
            <a:pPr indent="-285750" lvl="1" marL="742950" rtl="0" algn="just">
              <a:spcBef>
                <a:spcPts val="480"/>
              </a:spcBef>
              <a:spcAft>
                <a:spcPts val="0"/>
              </a:spcAft>
              <a:buSzPts val="2400"/>
              <a:buChar char="🞐"/>
            </a:pPr>
            <a:r>
              <a:rPr lang="en-US"/>
              <a:t>Cấp phát hợp lý các tài nguyên</a:t>
            </a:r>
            <a:endParaRPr/>
          </a:p>
          <a:p>
            <a:pPr indent="-285750" lvl="1" marL="742950" rtl="0" algn="just">
              <a:spcBef>
                <a:spcPts val="480"/>
              </a:spcBef>
              <a:spcAft>
                <a:spcPts val="0"/>
              </a:spcAft>
              <a:buSzPts val="2400"/>
              <a:buChar char="🞐"/>
            </a:pPr>
            <a:r>
              <a:rPr lang="en-US"/>
              <a:t>Bảo vệ (protection)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Mục tiêu chương 1</a:t>
            </a:r>
            <a:endParaRPr/>
          </a:p>
        </p:txBody>
      </p:sp>
      <p:sp>
        <p:nvSpPr>
          <p:cNvPr id="67" name="Google Shape;67;p2"/>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Hiểu và phát biểu lại được các khái niệm cơ bản về hệ điều hành, và các thành phần của hệ điều hành</a:t>
            </a:r>
            <a:endParaRPr/>
          </a:p>
          <a:p>
            <a:pPr indent="-342900" lvl="0" marL="342900" rtl="0" algn="just">
              <a:spcBef>
                <a:spcPts val="520"/>
              </a:spcBef>
              <a:spcAft>
                <a:spcPts val="0"/>
              </a:spcAft>
              <a:buSzPts val="2600"/>
              <a:buChar char="■"/>
            </a:pPr>
            <a:r>
              <a:rPr lang="en-US"/>
              <a:t>Biết được sự khác biệt cơ bản giữa các loại hệ điều hành</a:t>
            </a:r>
            <a:endParaRPr/>
          </a:p>
        </p:txBody>
      </p:sp>
      <p:sp>
        <p:nvSpPr>
          <p:cNvPr id="68" name="Google Shape;68;p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69" name="Google Shape;69;p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0" name="Google Shape;70;p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loại dưới góc độ hình thức xử lý (tt)</a:t>
            </a:r>
            <a:endParaRPr/>
          </a:p>
        </p:txBody>
      </p:sp>
      <p:sp>
        <p:nvSpPr>
          <p:cNvPr id="302" name="Google Shape;302;p2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303" name="Google Shape;303;p2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04" name="Google Shape;304;p20"/>
          <p:cNvSpPr txBox="1"/>
          <p:nvPr>
            <p:ph idx="12" type="sldNum"/>
          </p:nvPr>
        </p:nvSpPr>
        <p:spPr>
          <a:xfrm>
            <a:off x="7154659" y="6570662"/>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5" name="Google Shape;305;p20"/>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Hệ thống song song</a:t>
            </a:r>
            <a:endParaRPr/>
          </a:p>
          <a:p>
            <a:pPr indent="-285750" lvl="1" marL="742950" rtl="0" algn="just">
              <a:spcBef>
                <a:spcPts val="480"/>
              </a:spcBef>
              <a:spcAft>
                <a:spcPts val="0"/>
              </a:spcAft>
              <a:buSzPts val="2400"/>
              <a:buChar char="🞐"/>
            </a:pPr>
            <a:r>
              <a:rPr lang="en-US"/>
              <a:t>Hai hoặc nhiều bộ xử lý cùng chia sẻ một bộ nhớ.</a:t>
            </a:r>
            <a:endParaRPr/>
          </a:p>
          <a:p>
            <a:pPr indent="-285750" lvl="1" marL="742950" rtl="0" algn="just">
              <a:spcBef>
                <a:spcPts val="480"/>
              </a:spcBef>
              <a:spcAft>
                <a:spcPts val="0"/>
              </a:spcAft>
              <a:buSzPts val="2400"/>
              <a:buChar char="🞐"/>
            </a:pPr>
            <a:r>
              <a:rPr lang="en-US"/>
              <a:t>Master/Slave: một bộ xử lý chính kiểm soát một số bộ xử lý I/O</a:t>
            </a:r>
            <a:endParaRPr/>
          </a:p>
          <a:p>
            <a:pPr indent="-177800" lvl="0" marL="342900" rtl="0" algn="just">
              <a:spcBef>
                <a:spcPts val="520"/>
              </a:spcBef>
              <a:spcAft>
                <a:spcPts val="0"/>
              </a:spcAft>
              <a:buSzPts val="2600"/>
              <a:buNone/>
            </a:pPr>
            <a:r>
              <a:t/>
            </a:r>
            <a:endParaRPr/>
          </a:p>
        </p:txBody>
      </p:sp>
      <p:pic>
        <p:nvPicPr>
          <p:cNvPr id="306" name="Google Shape;306;p20"/>
          <p:cNvPicPr preferRelativeResize="0"/>
          <p:nvPr/>
        </p:nvPicPr>
        <p:blipFill rotWithShape="1">
          <a:blip r:embed="rId3">
            <a:alphaModFix/>
          </a:blip>
          <a:srcRect b="0" l="0" r="0" t="0"/>
          <a:stretch/>
        </p:blipFill>
        <p:spPr>
          <a:xfrm>
            <a:off x="522027" y="3047999"/>
            <a:ext cx="3726186" cy="2820988"/>
          </a:xfrm>
          <a:prstGeom prst="rect">
            <a:avLst/>
          </a:prstGeom>
          <a:noFill/>
          <a:ln>
            <a:noFill/>
          </a:ln>
        </p:spPr>
      </p:pic>
      <p:pic>
        <p:nvPicPr>
          <p:cNvPr id="307" name="Google Shape;307;p20"/>
          <p:cNvPicPr preferRelativeResize="0"/>
          <p:nvPr/>
        </p:nvPicPr>
        <p:blipFill rotWithShape="1">
          <a:blip r:embed="rId4">
            <a:alphaModFix/>
          </a:blip>
          <a:srcRect b="0" l="0" r="0" t="0"/>
          <a:stretch/>
        </p:blipFill>
        <p:spPr>
          <a:xfrm>
            <a:off x="4978160" y="2949690"/>
            <a:ext cx="3384743" cy="3017605"/>
          </a:xfrm>
          <a:prstGeom prst="rect">
            <a:avLst/>
          </a:prstGeom>
          <a:noFill/>
          <a:ln>
            <a:noFill/>
          </a:ln>
        </p:spPr>
      </p:pic>
      <p:sp>
        <p:nvSpPr>
          <p:cNvPr id="308" name="Google Shape;308;p20"/>
          <p:cNvSpPr txBox="1"/>
          <p:nvPr/>
        </p:nvSpPr>
        <p:spPr>
          <a:xfrm>
            <a:off x="1762101" y="5942869"/>
            <a:ext cx="11721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Multi-chip</a:t>
            </a:r>
            <a:endParaRPr/>
          </a:p>
        </p:txBody>
      </p:sp>
      <p:sp>
        <p:nvSpPr>
          <p:cNvPr id="309" name="Google Shape;309;p20"/>
          <p:cNvSpPr txBox="1"/>
          <p:nvPr/>
        </p:nvSpPr>
        <p:spPr>
          <a:xfrm>
            <a:off x="6084473" y="6069942"/>
            <a:ext cx="10951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Multicore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loại dưới góc độ hình thức xử lý (tt)</a:t>
            </a:r>
            <a:endParaRPr/>
          </a:p>
        </p:txBody>
      </p:sp>
      <p:sp>
        <p:nvSpPr>
          <p:cNvPr id="316" name="Google Shape;316;p2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317" name="Google Shape;317;p2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18" name="Google Shape;318;p2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9" name="Google Shape;319;p21"/>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Hệ thống song song (parallel, multiprocessor, hay tightly-coupled system)</a:t>
            </a:r>
            <a:endParaRPr/>
          </a:p>
          <a:p>
            <a:pPr indent="-285750" lvl="1" marL="742950" rtl="0" algn="just">
              <a:spcBef>
                <a:spcPts val="480"/>
              </a:spcBef>
              <a:spcAft>
                <a:spcPts val="0"/>
              </a:spcAft>
              <a:buSzPts val="2400"/>
              <a:buChar char="🞐"/>
            </a:pPr>
            <a:r>
              <a:rPr lang="en-US"/>
              <a:t>Nhiều CPU</a:t>
            </a:r>
            <a:endParaRPr/>
          </a:p>
          <a:p>
            <a:pPr indent="-285750" lvl="1" marL="742950" rtl="0" algn="just">
              <a:spcBef>
                <a:spcPts val="480"/>
              </a:spcBef>
              <a:spcAft>
                <a:spcPts val="0"/>
              </a:spcAft>
              <a:buSzPts val="2400"/>
              <a:buChar char="🞐"/>
            </a:pPr>
            <a:r>
              <a:rPr lang="en-US"/>
              <a:t>Chia sẻ computer bus, clock</a:t>
            </a:r>
            <a:endParaRPr/>
          </a:p>
          <a:p>
            <a:pPr indent="-285750" lvl="1" marL="742950" rtl="0" algn="just">
              <a:spcBef>
                <a:spcPts val="480"/>
              </a:spcBef>
              <a:spcAft>
                <a:spcPts val="0"/>
              </a:spcAft>
              <a:buSzPts val="2400"/>
              <a:buChar char="🞐"/>
            </a:pPr>
            <a:r>
              <a:rPr lang="en-US"/>
              <a:t>Ưu điểm</a:t>
            </a:r>
            <a:endParaRPr/>
          </a:p>
          <a:p>
            <a:pPr indent="-228600" lvl="2" marL="1143000" rtl="0" algn="just">
              <a:spcBef>
                <a:spcPts val="440"/>
              </a:spcBef>
              <a:spcAft>
                <a:spcPts val="0"/>
              </a:spcAft>
              <a:buSzPts val="2200"/>
              <a:buChar char="■"/>
            </a:pPr>
            <a:r>
              <a:rPr lang="en-US"/>
              <a:t>Năng xuất hệ thống (System throughput): càng nhiều processor thì càng nhanh xong công việc</a:t>
            </a:r>
            <a:endParaRPr/>
          </a:p>
          <a:p>
            <a:pPr indent="-228600" lvl="2" marL="1143000" rtl="0" algn="just">
              <a:spcBef>
                <a:spcPts val="440"/>
              </a:spcBef>
              <a:spcAft>
                <a:spcPts val="0"/>
              </a:spcAft>
              <a:buSzPts val="2200"/>
              <a:buChar char="■"/>
            </a:pPr>
            <a:r>
              <a:rPr lang="en-US"/>
              <a:t>Multiprocessor system ít tốn kém hơn multiple single-processor system: vì có thể dùng chung tài nguyên (đĩa,…)</a:t>
            </a:r>
            <a:endParaRPr/>
          </a:p>
          <a:p>
            <a:pPr indent="-228600" lvl="2" marL="1143000" rtl="0" algn="just">
              <a:spcBef>
                <a:spcPts val="440"/>
              </a:spcBef>
              <a:spcAft>
                <a:spcPts val="0"/>
              </a:spcAft>
              <a:buSzPts val="2200"/>
              <a:buChar char="■"/>
            </a:pPr>
            <a:r>
              <a:rPr lang="en-US"/>
              <a:t>Độ tin cậy: khi một processor hỏng thì công việc của nó được chia sẻ giữa các processor còn lại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loại dưới góc độ hình thức xử lý (tt)</a:t>
            </a:r>
            <a:endParaRPr/>
          </a:p>
        </p:txBody>
      </p:sp>
      <p:sp>
        <p:nvSpPr>
          <p:cNvPr id="326" name="Google Shape;326;p2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327" name="Google Shape;327;p2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28" name="Google Shape;328;p2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9" name="Google Shape;329;p2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Phân loại hệ thống song song</a:t>
            </a:r>
            <a:endParaRPr/>
          </a:p>
          <a:p>
            <a:pPr indent="-285750" lvl="1" marL="742950" rtl="0" algn="just">
              <a:spcBef>
                <a:spcPts val="480"/>
              </a:spcBef>
              <a:spcAft>
                <a:spcPts val="0"/>
              </a:spcAft>
              <a:buSzPts val="2400"/>
              <a:buChar char="🞐"/>
            </a:pPr>
            <a:r>
              <a:rPr lang="en-US"/>
              <a:t>Đa xử lý đối xứng (symmetric multiprocessor)</a:t>
            </a:r>
            <a:endParaRPr/>
          </a:p>
          <a:p>
            <a:pPr indent="-228600" lvl="2" marL="1143000" rtl="0" algn="just">
              <a:spcBef>
                <a:spcPts val="440"/>
              </a:spcBef>
              <a:spcAft>
                <a:spcPts val="0"/>
              </a:spcAft>
              <a:buSzPts val="2200"/>
              <a:buChar char="■"/>
            </a:pPr>
            <a:r>
              <a:rPr lang="en-US"/>
              <a:t>Mỗi processor vận hành một bản sao hệ điều hành giống nhau</a:t>
            </a:r>
            <a:endParaRPr/>
          </a:p>
          <a:p>
            <a:pPr indent="-228600" lvl="2" marL="1143000" rtl="0" algn="just">
              <a:spcBef>
                <a:spcPts val="440"/>
              </a:spcBef>
              <a:spcAft>
                <a:spcPts val="0"/>
              </a:spcAft>
              <a:buSzPts val="2200"/>
              <a:buChar char="■"/>
            </a:pPr>
            <a:r>
              <a:rPr lang="en-US"/>
              <a:t>Các processor copy dữ liệu cho nhau khi cần</a:t>
            </a:r>
            <a:endParaRPr/>
          </a:p>
          <a:p>
            <a:pPr indent="-228600" lvl="2" marL="1143000" rtl="0" algn="just">
              <a:spcBef>
                <a:spcPts val="440"/>
              </a:spcBef>
              <a:spcAft>
                <a:spcPts val="0"/>
              </a:spcAft>
              <a:buSzPts val="2200"/>
              <a:buChar char="■"/>
            </a:pPr>
            <a:r>
              <a:rPr lang="en-US"/>
              <a:t>(Windows NT, Solaris 5.0, Digital UNIX, OS/2, Linux)</a:t>
            </a:r>
            <a:endParaRPr/>
          </a:p>
          <a:p>
            <a:pPr indent="-285750" lvl="1" marL="742950" rtl="0" algn="just">
              <a:spcBef>
                <a:spcPts val="480"/>
              </a:spcBef>
              <a:spcAft>
                <a:spcPts val="0"/>
              </a:spcAft>
              <a:buSzPts val="2400"/>
              <a:buChar char="🞐"/>
            </a:pPr>
            <a:r>
              <a:rPr lang="en-US"/>
              <a:t>Đa xử lý bất đối xứng (asymmetric multiprocessor)</a:t>
            </a:r>
            <a:endParaRPr/>
          </a:p>
          <a:p>
            <a:pPr indent="-228600" lvl="2" marL="1143000" rtl="0" algn="just">
              <a:spcBef>
                <a:spcPts val="440"/>
              </a:spcBef>
              <a:spcAft>
                <a:spcPts val="0"/>
              </a:spcAft>
              <a:buSzPts val="2200"/>
              <a:buChar char="■"/>
            </a:pPr>
            <a:r>
              <a:rPr lang="en-US"/>
              <a:t>Mỗi processor thực thi một công việc khác nhau</a:t>
            </a:r>
            <a:endParaRPr/>
          </a:p>
          <a:p>
            <a:pPr indent="-228600" lvl="2" marL="1143000" rtl="0" algn="just">
              <a:spcBef>
                <a:spcPts val="440"/>
              </a:spcBef>
              <a:spcAft>
                <a:spcPts val="0"/>
              </a:spcAft>
              <a:buSzPts val="2200"/>
              <a:buChar char="■"/>
            </a:pPr>
            <a:r>
              <a:rPr lang="en-US"/>
              <a:t>Master processor định thời và phân công việc cho các slave processors</a:t>
            </a:r>
            <a:endParaRPr/>
          </a:p>
          <a:p>
            <a:pPr indent="-228600" lvl="2" marL="1143000" rtl="0" algn="just">
              <a:spcBef>
                <a:spcPts val="440"/>
              </a:spcBef>
              <a:spcAft>
                <a:spcPts val="0"/>
              </a:spcAft>
              <a:buSzPts val="2200"/>
              <a:buChar char="■"/>
            </a:pPr>
            <a:r>
              <a:rPr lang="en-US"/>
              <a:t>(SunOS 4.0)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loại dưới góc độ hình thức xử lý (tt)</a:t>
            </a:r>
            <a:endParaRPr/>
          </a:p>
        </p:txBody>
      </p:sp>
      <p:sp>
        <p:nvSpPr>
          <p:cNvPr id="336" name="Google Shape;336;p2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337" name="Google Shape;337;p2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38" name="Google Shape;338;p2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9" name="Google Shape;339;p2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Hệ thống phân tán</a:t>
            </a:r>
            <a:endParaRPr/>
          </a:p>
          <a:p>
            <a:pPr indent="-285750" lvl="1" marL="742950" rtl="0" algn="just">
              <a:spcBef>
                <a:spcPts val="480"/>
              </a:spcBef>
              <a:spcAft>
                <a:spcPts val="0"/>
              </a:spcAft>
              <a:buSzPts val="2400"/>
              <a:buChar char="🞐"/>
            </a:pPr>
            <a:r>
              <a:rPr lang="en-US"/>
              <a:t>Mỗi processor có bộ nhớ riêng, giao tiếp với nhau qua các kênh nối như mạng, bus tốc độ cao</a:t>
            </a:r>
            <a:endParaRPr/>
          </a:p>
          <a:p>
            <a:pPr indent="-285750" lvl="1" marL="742950" rtl="0" algn="just">
              <a:spcBef>
                <a:spcPts val="480"/>
              </a:spcBef>
              <a:spcAft>
                <a:spcPts val="0"/>
              </a:spcAft>
              <a:buSzPts val="2400"/>
              <a:buChar char="🞐"/>
            </a:pPr>
            <a:r>
              <a:rPr lang="en-US"/>
              <a:t>Người dùng chỉ thấy một hệ thống đơn nhất</a:t>
            </a:r>
            <a:endParaRPr/>
          </a:p>
          <a:p>
            <a:pPr indent="-177800" lvl="0" marL="342900" rtl="0" algn="just">
              <a:spcBef>
                <a:spcPts val="520"/>
              </a:spcBef>
              <a:spcAft>
                <a:spcPts val="0"/>
              </a:spcAft>
              <a:buSzPts val="2600"/>
              <a:buNone/>
            </a:pPr>
            <a:r>
              <a:t/>
            </a:r>
            <a:endParaRPr/>
          </a:p>
        </p:txBody>
      </p:sp>
      <p:pic>
        <p:nvPicPr>
          <p:cNvPr descr="1_21.pdf" id="340" name="Google Shape;340;p23"/>
          <p:cNvPicPr preferRelativeResize="0"/>
          <p:nvPr/>
        </p:nvPicPr>
        <p:blipFill rotWithShape="1">
          <a:blip r:embed="rId3">
            <a:alphaModFix/>
          </a:blip>
          <a:srcRect b="0" l="0" r="0" t="0"/>
          <a:stretch/>
        </p:blipFill>
        <p:spPr>
          <a:xfrm>
            <a:off x="4772918" y="3120243"/>
            <a:ext cx="4119562" cy="3260725"/>
          </a:xfrm>
          <a:prstGeom prst="rect">
            <a:avLst/>
          </a:prstGeom>
          <a:noFill/>
          <a:ln>
            <a:noFill/>
          </a:ln>
        </p:spPr>
      </p:pic>
      <p:pic>
        <p:nvPicPr>
          <p:cNvPr id="341" name="Google Shape;341;p23"/>
          <p:cNvPicPr preferRelativeResize="0"/>
          <p:nvPr/>
        </p:nvPicPr>
        <p:blipFill rotWithShape="1">
          <a:blip r:embed="rId4">
            <a:alphaModFix/>
          </a:blip>
          <a:srcRect b="0" l="0" r="0" t="0"/>
          <a:stretch/>
        </p:blipFill>
        <p:spPr>
          <a:xfrm>
            <a:off x="480357" y="3429000"/>
            <a:ext cx="4073953" cy="2090366"/>
          </a:xfrm>
          <a:prstGeom prst="rect">
            <a:avLst/>
          </a:prstGeom>
          <a:noFill/>
          <a:ln>
            <a:noFill/>
          </a:ln>
        </p:spPr>
      </p:pic>
      <p:sp>
        <p:nvSpPr>
          <p:cNvPr id="342" name="Google Shape;342;p23"/>
          <p:cNvSpPr txBox="1"/>
          <p:nvPr/>
        </p:nvSpPr>
        <p:spPr>
          <a:xfrm>
            <a:off x="1563883" y="5698428"/>
            <a:ext cx="18966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Clustered Systems</a:t>
            </a:r>
            <a:endParaRPr/>
          </a:p>
        </p:txBody>
      </p:sp>
      <p:sp>
        <p:nvSpPr>
          <p:cNvPr id="343" name="Google Shape;343;p23"/>
          <p:cNvSpPr txBox="1"/>
          <p:nvPr/>
        </p:nvSpPr>
        <p:spPr>
          <a:xfrm>
            <a:off x="6191543" y="6448973"/>
            <a:ext cx="18453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Cloud Computing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loại dưới góc độ hình thức xử lý (tt)</a:t>
            </a:r>
            <a:endParaRPr/>
          </a:p>
        </p:txBody>
      </p:sp>
      <p:sp>
        <p:nvSpPr>
          <p:cNvPr id="350" name="Google Shape;350;p2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351" name="Google Shape;351;p2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52" name="Google Shape;352;p2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3" name="Google Shape;353;p2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Ưu điểm hệ thống phân tán (distributed system, loosely-coupled system)</a:t>
            </a:r>
            <a:endParaRPr/>
          </a:p>
          <a:p>
            <a:pPr indent="-285750" lvl="1" marL="742950" rtl="0" algn="just">
              <a:spcBef>
                <a:spcPts val="480"/>
              </a:spcBef>
              <a:spcAft>
                <a:spcPts val="0"/>
              </a:spcAft>
              <a:buSzPts val="2400"/>
              <a:buChar char="🞐"/>
            </a:pPr>
            <a:r>
              <a:rPr lang="en-US"/>
              <a:t>Chia sẻ tài nguyên (resource sharing)</a:t>
            </a:r>
            <a:endParaRPr/>
          </a:p>
          <a:p>
            <a:pPr indent="-285750" lvl="1" marL="742950" rtl="0" algn="just">
              <a:spcBef>
                <a:spcPts val="480"/>
              </a:spcBef>
              <a:spcAft>
                <a:spcPts val="0"/>
              </a:spcAft>
              <a:buSzPts val="2400"/>
              <a:buChar char="🞐"/>
            </a:pPr>
            <a:r>
              <a:rPr lang="en-US"/>
              <a:t>Chia sẻ sức mạnh tính toán (computational sharing)</a:t>
            </a:r>
            <a:endParaRPr/>
          </a:p>
          <a:p>
            <a:pPr indent="-285750" lvl="1" marL="742950" rtl="0" algn="just">
              <a:spcBef>
                <a:spcPts val="480"/>
              </a:spcBef>
              <a:spcAft>
                <a:spcPts val="0"/>
              </a:spcAft>
              <a:buSzPts val="2400"/>
              <a:buChar char="🞐"/>
            </a:pPr>
            <a:r>
              <a:rPr lang="en-US"/>
              <a:t>Độ tin cậy cao (high reliability)</a:t>
            </a:r>
            <a:endParaRPr/>
          </a:p>
          <a:p>
            <a:pPr indent="-285750" lvl="1" marL="742950" rtl="0" algn="just">
              <a:spcBef>
                <a:spcPts val="480"/>
              </a:spcBef>
              <a:spcAft>
                <a:spcPts val="0"/>
              </a:spcAft>
              <a:buSzPts val="2400"/>
              <a:buChar char="🞐"/>
            </a:pPr>
            <a:r>
              <a:rPr lang="en-US"/>
              <a:t>Độ sẵn sàng cao (high availability): các dịch vụ của hệ thống được cung cấp liên tục cho dù một thành phần hardware trở nên hỏng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loại dưới góc độ hình thức xử lý (tt)</a:t>
            </a:r>
            <a:endParaRPr/>
          </a:p>
        </p:txBody>
      </p:sp>
      <p:sp>
        <p:nvSpPr>
          <p:cNvPr id="360" name="Google Shape;360;p2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361" name="Google Shape;361;p2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62" name="Google Shape;362;p2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3" name="Google Shape;363;p2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Các mô hình hệ thống phân tán</a:t>
            </a:r>
            <a:endParaRPr/>
          </a:p>
          <a:p>
            <a:pPr indent="-285750" lvl="1" marL="742950" rtl="0" algn="just">
              <a:spcBef>
                <a:spcPts val="480"/>
              </a:spcBef>
              <a:spcAft>
                <a:spcPts val="0"/>
              </a:spcAft>
              <a:buSzPts val="2400"/>
              <a:buChar char="🞐"/>
            </a:pPr>
            <a:r>
              <a:rPr lang="en-US"/>
              <a:t>Client-server</a:t>
            </a:r>
            <a:endParaRPr/>
          </a:p>
          <a:p>
            <a:pPr indent="-228600" lvl="2" marL="1143000" rtl="0" algn="just">
              <a:spcBef>
                <a:spcPts val="440"/>
              </a:spcBef>
              <a:spcAft>
                <a:spcPts val="0"/>
              </a:spcAft>
              <a:buSzPts val="2200"/>
              <a:buChar char="■"/>
            </a:pPr>
            <a:r>
              <a:rPr lang="en-US"/>
              <a:t>Server: cung cấp dịch vụ</a:t>
            </a:r>
            <a:endParaRPr/>
          </a:p>
          <a:p>
            <a:pPr indent="-228600" lvl="2" marL="1143000" rtl="0" algn="just">
              <a:spcBef>
                <a:spcPts val="440"/>
              </a:spcBef>
              <a:spcAft>
                <a:spcPts val="0"/>
              </a:spcAft>
              <a:buSzPts val="2200"/>
              <a:buChar char="■"/>
            </a:pPr>
            <a:r>
              <a:rPr lang="en-US"/>
              <a:t>Client: có thể sử dụng dịch vụ của server</a:t>
            </a:r>
            <a:endParaRPr/>
          </a:p>
        </p:txBody>
      </p:sp>
      <p:pic>
        <p:nvPicPr>
          <p:cNvPr id="364" name="Google Shape;364;p25"/>
          <p:cNvPicPr preferRelativeResize="0"/>
          <p:nvPr/>
        </p:nvPicPr>
        <p:blipFill rotWithShape="1">
          <a:blip r:embed="rId3">
            <a:alphaModFix/>
          </a:blip>
          <a:srcRect b="0" l="0" r="0" t="0"/>
          <a:stretch/>
        </p:blipFill>
        <p:spPr>
          <a:xfrm>
            <a:off x="2209800" y="3657600"/>
            <a:ext cx="4608975" cy="200575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loại dưới góc độ hình thức xử lý (tt)</a:t>
            </a:r>
            <a:endParaRPr/>
          </a:p>
        </p:txBody>
      </p:sp>
      <p:sp>
        <p:nvSpPr>
          <p:cNvPr id="371" name="Google Shape;371;p2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372" name="Google Shape;372;p2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73" name="Google Shape;373;p2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4" name="Google Shape;374;p26"/>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Các mô hình hệ thống phân tán</a:t>
            </a:r>
            <a:endParaRPr/>
          </a:p>
          <a:p>
            <a:pPr indent="-285750" lvl="1" marL="742950" rtl="0" algn="just">
              <a:spcBef>
                <a:spcPts val="480"/>
              </a:spcBef>
              <a:spcAft>
                <a:spcPts val="0"/>
              </a:spcAft>
              <a:buSzPts val="2400"/>
              <a:buChar char="🞐"/>
            </a:pPr>
            <a:r>
              <a:rPr lang="en-US"/>
              <a:t>Peer-to-peer (P2P)</a:t>
            </a:r>
            <a:endParaRPr/>
          </a:p>
          <a:p>
            <a:pPr indent="-228600" lvl="2" marL="1143000" rtl="0" algn="just">
              <a:spcBef>
                <a:spcPts val="440"/>
              </a:spcBef>
              <a:spcAft>
                <a:spcPts val="0"/>
              </a:spcAft>
              <a:buSzPts val="2200"/>
              <a:buChar char="■"/>
            </a:pPr>
            <a:r>
              <a:rPr lang="en-US"/>
              <a:t>Các peer (máy tính trong hệ thống) đều ngang hàng nhau</a:t>
            </a:r>
            <a:endParaRPr/>
          </a:p>
          <a:p>
            <a:pPr indent="-228600" lvl="2" marL="1143000" rtl="0" algn="just">
              <a:spcBef>
                <a:spcPts val="440"/>
              </a:spcBef>
              <a:spcAft>
                <a:spcPts val="0"/>
              </a:spcAft>
              <a:buSzPts val="2200"/>
              <a:buChar char="■"/>
            </a:pPr>
            <a:r>
              <a:rPr lang="en-US"/>
              <a:t>Không có cơ sở dữ liệu tập trung</a:t>
            </a:r>
            <a:endParaRPr/>
          </a:p>
          <a:p>
            <a:pPr indent="-228600" lvl="2" marL="1143000" rtl="0" algn="just">
              <a:spcBef>
                <a:spcPts val="440"/>
              </a:spcBef>
              <a:spcAft>
                <a:spcPts val="0"/>
              </a:spcAft>
              <a:buSzPts val="2200"/>
              <a:buChar char="■"/>
            </a:pPr>
            <a:r>
              <a:rPr lang="en-US"/>
              <a:t>Các peer là tự trị</a:t>
            </a:r>
            <a:endParaRPr/>
          </a:p>
          <a:p>
            <a:pPr indent="-228600" lvl="2" marL="1143000" rtl="0" algn="just">
              <a:spcBef>
                <a:spcPts val="440"/>
              </a:spcBef>
              <a:spcAft>
                <a:spcPts val="0"/>
              </a:spcAft>
              <a:buSzPts val="2200"/>
              <a:buChar char="■"/>
            </a:pPr>
            <a:r>
              <a:rPr lang="en-US"/>
              <a:t>Ví dụ: Gnutella</a:t>
            </a:r>
            <a:endParaRPr/>
          </a:p>
        </p:txBody>
      </p:sp>
      <p:pic>
        <p:nvPicPr>
          <p:cNvPr descr="1_19.pdf" id="375" name="Google Shape;375;p26"/>
          <p:cNvPicPr preferRelativeResize="0"/>
          <p:nvPr/>
        </p:nvPicPr>
        <p:blipFill rotWithShape="1">
          <a:blip r:embed="rId3">
            <a:alphaModFix/>
          </a:blip>
          <a:srcRect b="0" l="0" r="0" t="0"/>
          <a:stretch/>
        </p:blipFill>
        <p:spPr>
          <a:xfrm>
            <a:off x="5334000" y="3657600"/>
            <a:ext cx="2668587" cy="20272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loại dưới góc độ hình thức xử lý (tt)</a:t>
            </a:r>
            <a:endParaRPr/>
          </a:p>
        </p:txBody>
      </p:sp>
      <p:sp>
        <p:nvSpPr>
          <p:cNvPr id="382" name="Google Shape;382;p2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383" name="Google Shape;383;p2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84" name="Google Shape;384;p2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5" name="Google Shape;385;p27"/>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Hệ thống nhúng thời gian thực (real-time system)</a:t>
            </a:r>
            <a:endParaRPr/>
          </a:p>
          <a:p>
            <a:pPr indent="-285750" lvl="1" marL="742950" rtl="0" algn="just">
              <a:spcBef>
                <a:spcPts val="480"/>
              </a:spcBef>
              <a:spcAft>
                <a:spcPts val="0"/>
              </a:spcAft>
              <a:buSzPts val="2400"/>
              <a:buChar char="🞐"/>
            </a:pPr>
            <a:r>
              <a:rPr lang="en-US"/>
              <a:t>Sử dụng trong các thiết bị chuyên dụng như điều khiển các thử nghiệm khoa học, điều khiển trong y khoa, dây chuyền công nghiệp, thiết bị gia dụng, quân sự</a:t>
            </a:r>
            <a:endParaRPr/>
          </a:p>
          <a:p>
            <a:pPr indent="-285750" lvl="1" marL="742950" rtl="0" algn="just">
              <a:spcBef>
                <a:spcPts val="480"/>
              </a:spcBef>
              <a:spcAft>
                <a:spcPts val="0"/>
              </a:spcAft>
              <a:buSzPts val="2400"/>
              <a:buChar char="🞐"/>
            </a:pPr>
            <a:r>
              <a:rPr lang="en-US"/>
              <a:t>Ràng buộc về thời gian: hard và soft real-time</a:t>
            </a:r>
            <a:endParaRPr/>
          </a:p>
          <a:p>
            <a:pPr indent="-285750" lvl="1" marL="742950" rtl="0" algn="just">
              <a:spcBef>
                <a:spcPts val="480"/>
              </a:spcBef>
              <a:spcAft>
                <a:spcPts val="0"/>
              </a:spcAft>
              <a:buSzPts val="2400"/>
              <a:buChar char="🞐"/>
            </a:pPr>
            <a:r>
              <a:rPr lang="en-US"/>
              <a:t>Hard real-time</a:t>
            </a:r>
            <a:endParaRPr/>
          </a:p>
          <a:p>
            <a:pPr indent="-228600" lvl="2" marL="1143000" rtl="0" algn="just">
              <a:spcBef>
                <a:spcPts val="440"/>
              </a:spcBef>
              <a:spcAft>
                <a:spcPts val="0"/>
              </a:spcAft>
              <a:buSzPts val="2200"/>
              <a:buChar char="■"/>
            </a:pPr>
            <a:r>
              <a:rPr lang="en-US"/>
              <a:t>Hạn chế (hoặc không có) bộ nhớ phụ, tất cả dữ liệu nằm trong bộ nhớ chính (RAM hoặc ROM)</a:t>
            </a:r>
            <a:endParaRPr/>
          </a:p>
          <a:p>
            <a:pPr indent="-228600" lvl="2" marL="1143000" rtl="0" algn="just">
              <a:spcBef>
                <a:spcPts val="440"/>
              </a:spcBef>
              <a:spcAft>
                <a:spcPts val="0"/>
              </a:spcAft>
              <a:buSzPts val="2200"/>
              <a:buChar char="■"/>
            </a:pPr>
            <a:r>
              <a:rPr lang="en-US"/>
              <a:t>Yêu cầu về thời gian đáp ứng/xử lý rất nghiêm ngặt, thường sử dụng trong điều khiển công nghiệp, robotics,…</a:t>
            </a:r>
            <a:endParaRPr/>
          </a:p>
          <a:p>
            <a:pPr indent="-285750" lvl="1" marL="742950" rtl="0" algn="just">
              <a:spcBef>
                <a:spcPts val="480"/>
              </a:spcBef>
              <a:spcAft>
                <a:spcPts val="0"/>
              </a:spcAft>
              <a:buSzPts val="2400"/>
              <a:buChar char="🞐"/>
            </a:pPr>
            <a:r>
              <a:rPr lang="en-US"/>
              <a:t>Soft real-time</a:t>
            </a:r>
            <a:endParaRPr/>
          </a:p>
          <a:p>
            <a:pPr indent="-228600" lvl="2" marL="1143000" rtl="0" algn="just">
              <a:spcBef>
                <a:spcPts val="440"/>
              </a:spcBef>
              <a:spcAft>
                <a:spcPts val="0"/>
              </a:spcAft>
              <a:buSzPts val="2200"/>
              <a:buChar char="■"/>
            </a:pPr>
            <a:r>
              <a:rPr lang="en-US"/>
              <a:t>Thường được dùng trong lĩnh vực multimedia, virtual reality với yêu cầu mềm dẻo hơn về thời gian đáp ứng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Lịch sử phát triển của hệ điều hành</a:t>
            </a:r>
            <a:endParaRPr/>
          </a:p>
        </p:txBody>
      </p:sp>
      <p:sp>
        <p:nvSpPr>
          <p:cNvPr id="392" name="Google Shape;392;p2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Thế hệ 1 (1945 - 1955)</a:t>
            </a:r>
            <a:endParaRPr/>
          </a:p>
          <a:p>
            <a:pPr indent="-285750" lvl="1" marL="742950" rtl="0" algn="just">
              <a:spcBef>
                <a:spcPts val="480"/>
              </a:spcBef>
              <a:spcAft>
                <a:spcPts val="0"/>
              </a:spcAft>
              <a:buSzPts val="2400"/>
              <a:buChar char="🞐"/>
            </a:pPr>
            <a:r>
              <a:rPr lang="en-US"/>
              <a:t>Thiết kế, xây dựng, lập trình, thao tác: do 1 nhóm người</a:t>
            </a:r>
            <a:endParaRPr/>
          </a:p>
          <a:p>
            <a:pPr indent="-285750" lvl="1" marL="742950" rtl="0" algn="just">
              <a:spcBef>
                <a:spcPts val="480"/>
              </a:spcBef>
              <a:spcAft>
                <a:spcPts val="0"/>
              </a:spcAft>
              <a:buSzPts val="2400"/>
              <a:buChar char="🞐"/>
            </a:pPr>
            <a:r>
              <a:rPr lang="en-US"/>
              <a:t>Lưu trên phiếu đục lỗ</a:t>
            </a:r>
            <a:endParaRPr/>
          </a:p>
          <a:p>
            <a:pPr indent="-342900" lvl="0" marL="342900" rtl="0" algn="just">
              <a:spcBef>
                <a:spcPts val="520"/>
              </a:spcBef>
              <a:spcAft>
                <a:spcPts val="0"/>
              </a:spcAft>
              <a:buSzPts val="2600"/>
              <a:buChar char="■"/>
            </a:pPr>
            <a:r>
              <a:rPr lang="en-US"/>
              <a:t> Thế hệ 2 (1955 - 1965)</a:t>
            </a:r>
            <a:endParaRPr/>
          </a:p>
          <a:p>
            <a:pPr indent="-285750" lvl="1" marL="742950" rtl="0" algn="just">
              <a:spcBef>
                <a:spcPts val="480"/>
              </a:spcBef>
              <a:spcAft>
                <a:spcPts val="0"/>
              </a:spcAft>
              <a:buSzPts val="2400"/>
              <a:buChar char="🞐"/>
            </a:pPr>
            <a:r>
              <a:rPr lang="en-US"/>
              <a:t>Xuất hiện sự phân công công việc</a:t>
            </a:r>
            <a:endParaRPr/>
          </a:p>
          <a:p>
            <a:pPr indent="-285750" lvl="1" marL="742950" rtl="0" algn="just">
              <a:spcBef>
                <a:spcPts val="480"/>
              </a:spcBef>
              <a:spcAft>
                <a:spcPts val="0"/>
              </a:spcAft>
              <a:buSzPts val="2400"/>
              <a:buChar char="🞐"/>
            </a:pPr>
            <a:r>
              <a:rPr lang="en-US"/>
              <a:t>Hệ thống xử lý theo lô ra đời, lưu trên băng từ</a:t>
            </a:r>
            <a:endParaRPr/>
          </a:p>
          <a:p>
            <a:pPr indent="-285750" lvl="1" marL="742950" rtl="0" algn="just">
              <a:spcBef>
                <a:spcPts val="480"/>
              </a:spcBef>
              <a:spcAft>
                <a:spcPts val="0"/>
              </a:spcAft>
              <a:buSzPts val="2400"/>
              <a:buChar char="🞐"/>
            </a:pPr>
            <a:r>
              <a:rPr lang="en-US"/>
              <a:t>Hoạt động dưới sự điều khiển đặc biệt của 1 chương trình</a:t>
            </a:r>
            <a:endParaRPr/>
          </a:p>
        </p:txBody>
      </p:sp>
      <p:sp>
        <p:nvSpPr>
          <p:cNvPr id="393" name="Google Shape;393;p2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394" name="Google Shape;394;p2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5" name="Google Shape;395;p2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Lịch sử phát triển của hệ điều hành</a:t>
            </a:r>
            <a:endParaRPr/>
          </a:p>
        </p:txBody>
      </p:sp>
      <p:sp>
        <p:nvSpPr>
          <p:cNvPr id="402" name="Google Shape;402;p29"/>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Thế hệ 3 (1965 - 1980)</a:t>
            </a:r>
            <a:endParaRPr/>
          </a:p>
          <a:p>
            <a:pPr indent="-285750" lvl="1" marL="742950" rtl="0" algn="just">
              <a:spcBef>
                <a:spcPts val="480"/>
              </a:spcBef>
              <a:spcAft>
                <a:spcPts val="0"/>
              </a:spcAft>
              <a:buSzPts val="2400"/>
              <a:buChar char="🞐"/>
            </a:pPr>
            <a:r>
              <a:rPr lang="en-US"/>
              <a:t> Ra đời hệ điều hành, khái niệm đa chương</a:t>
            </a:r>
            <a:endParaRPr/>
          </a:p>
          <a:p>
            <a:pPr indent="-285750" lvl="1" marL="742950" rtl="0" algn="just">
              <a:spcBef>
                <a:spcPts val="480"/>
              </a:spcBef>
              <a:spcAft>
                <a:spcPts val="0"/>
              </a:spcAft>
              <a:buSzPts val="2400"/>
              <a:buChar char="🞐"/>
            </a:pPr>
            <a:r>
              <a:rPr lang="en-US"/>
              <a:t> HĐH chia sẻ thời gian như CTSS của MIT</a:t>
            </a:r>
            <a:endParaRPr/>
          </a:p>
          <a:p>
            <a:pPr indent="-285750" lvl="1" marL="742950" rtl="0" algn="just">
              <a:spcBef>
                <a:spcPts val="480"/>
              </a:spcBef>
              <a:spcAft>
                <a:spcPts val="0"/>
              </a:spcAft>
              <a:buSzPts val="2400"/>
              <a:buChar char="🞐"/>
            </a:pPr>
            <a:r>
              <a:rPr lang="en-US"/>
              <a:t> MULTICS, UNIX</a:t>
            </a:r>
            <a:endParaRPr/>
          </a:p>
          <a:p>
            <a:pPr indent="-342900" lvl="0" marL="342900" rtl="0" algn="just">
              <a:spcBef>
                <a:spcPts val="520"/>
              </a:spcBef>
              <a:spcAft>
                <a:spcPts val="0"/>
              </a:spcAft>
              <a:buSzPts val="2600"/>
              <a:buChar char="■"/>
            </a:pPr>
            <a:r>
              <a:rPr lang="en-US"/>
              <a:t>Thế hệ 4 (1980)</a:t>
            </a:r>
            <a:endParaRPr/>
          </a:p>
          <a:p>
            <a:pPr indent="-285750" lvl="1" marL="742950" rtl="0" algn="just">
              <a:spcBef>
                <a:spcPts val="480"/>
              </a:spcBef>
              <a:spcAft>
                <a:spcPts val="0"/>
              </a:spcAft>
              <a:buSzPts val="2400"/>
              <a:buChar char="🞐"/>
            </a:pPr>
            <a:r>
              <a:rPr lang="en-US"/>
              <a:t>Ra đời máy tính cá nhân, IBM PC</a:t>
            </a:r>
            <a:endParaRPr/>
          </a:p>
          <a:p>
            <a:pPr indent="-285750" lvl="1" marL="742950" rtl="0" algn="just">
              <a:spcBef>
                <a:spcPts val="480"/>
              </a:spcBef>
              <a:spcAft>
                <a:spcPts val="0"/>
              </a:spcAft>
              <a:buSzPts val="2400"/>
              <a:buChar char="🞐"/>
            </a:pPr>
            <a:r>
              <a:rPr lang="en-US"/>
              <a:t>HĐH MS-DOS, MacOS (Apple Macintosh), MS Windows, OS/1</a:t>
            </a:r>
            <a:endParaRPr/>
          </a:p>
          <a:p>
            <a:pPr indent="-285750" lvl="1" marL="742950" rtl="0" algn="just">
              <a:spcBef>
                <a:spcPts val="480"/>
              </a:spcBef>
              <a:spcAft>
                <a:spcPts val="0"/>
              </a:spcAft>
              <a:buSzPts val="2400"/>
              <a:buChar char="🞐"/>
            </a:pPr>
            <a:r>
              <a:rPr lang="en-US"/>
              <a:t>Linux, QNX, HĐH mạng,…</a:t>
            </a:r>
            <a:endParaRPr/>
          </a:p>
        </p:txBody>
      </p:sp>
      <p:sp>
        <p:nvSpPr>
          <p:cNvPr id="403" name="Google Shape;403;p2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404" name="Google Shape;404;p2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5" name="Google Shape;405;p2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Nội dung chương 1</a:t>
            </a:r>
            <a:endParaRPr/>
          </a:p>
        </p:txBody>
      </p:sp>
      <p:sp>
        <p:nvSpPr>
          <p:cNvPr id="76" name="Google Shape;76;p3"/>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3300"/>
              <a:buChar char="■"/>
            </a:pPr>
            <a:r>
              <a:rPr lang="en-US" sz="3300"/>
              <a:t>Tổng quan</a:t>
            </a:r>
            <a:endParaRPr/>
          </a:p>
          <a:p>
            <a:pPr indent="-342900" lvl="0" marL="342900" rtl="0" algn="just">
              <a:spcBef>
                <a:spcPts val="660"/>
              </a:spcBef>
              <a:spcAft>
                <a:spcPts val="0"/>
              </a:spcAft>
              <a:buSzPts val="3300"/>
              <a:buChar char="■"/>
            </a:pPr>
            <a:r>
              <a:rPr lang="en-US" sz="3300"/>
              <a:t>Phân loại hệ điều hành</a:t>
            </a:r>
            <a:endParaRPr/>
          </a:p>
          <a:p>
            <a:pPr indent="-342900" lvl="0" marL="342900" rtl="0" algn="just">
              <a:spcBef>
                <a:spcPts val="660"/>
              </a:spcBef>
              <a:spcAft>
                <a:spcPts val="0"/>
              </a:spcAft>
              <a:buSzPts val="3300"/>
              <a:buChar char="■"/>
            </a:pPr>
            <a:r>
              <a:rPr lang="en-US" sz="3300"/>
              <a:t>Lịch sử phát triển hệ điều hành</a:t>
            </a:r>
            <a:endParaRPr/>
          </a:p>
        </p:txBody>
      </p:sp>
      <p:sp>
        <p:nvSpPr>
          <p:cNvPr id="77" name="Google Shape;77;p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78" name="Google Shape;78;p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9" name="Google Shape;79;p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Lịch sử phát triển của Windows</a:t>
            </a:r>
            <a:endParaRPr/>
          </a:p>
        </p:txBody>
      </p:sp>
      <p:sp>
        <p:nvSpPr>
          <p:cNvPr id="412" name="Google Shape;412;p30"/>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Nhân Windows được dựa trên những nền tảng phát triển từ giữa những năm 1970s</a:t>
            </a:r>
            <a:endParaRPr/>
          </a:p>
        </p:txBody>
      </p:sp>
      <p:sp>
        <p:nvSpPr>
          <p:cNvPr id="413" name="Google Shape;413;p3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414" name="Google Shape;414;p3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5" name="Google Shape;415;p3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A screenshot of a cell phone&#10;&#10;Description automatically generated" id="416" name="Google Shape;416;p30"/>
          <p:cNvPicPr preferRelativeResize="0"/>
          <p:nvPr/>
        </p:nvPicPr>
        <p:blipFill rotWithShape="1">
          <a:blip r:embed="rId3">
            <a:alphaModFix/>
          </a:blip>
          <a:srcRect b="0" l="0" r="0" t="0"/>
          <a:stretch/>
        </p:blipFill>
        <p:spPr>
          <a:xfrm>
            <a:off x="251520" y="2514600"/>
            <a:ext cx="8559592" cy="3124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Một số hệ điều hành Linux</a:t>
            </a:r>
            <a:endParaRPr/>
          </a:p>
        </p:txBody>
      </p:sp>
      <p:sp>
        <p:nvSpPr>
          <p:cNvPr id="423" name="Google Shape;423;p3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424" name="Google Shape;424;p3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5" name="Google Shape;425;p3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A drawing of a cartoon character&#10;&#10;Description automatically generated" id="426" name="Google Shape;426;p31"/>
          <p:cNvPicPr preferRelativeResize="0"/>
          <p:nvPr/>
        </p:nvPicPr>
        <p:blipFill rotWithShape="1">
          <a:blip r:embed="rId3">
            <a:alphaModFix/>
          </a:blip>
          <a:srcRect b="0" l="0" r="0" t="0"/>
          <a:stretch/>
        </p:blipFill>
        <p:spPr>
          <a:xfrm>
            <a:off x="2618825" y="1268876"/>
            <a:ext cx="3906350" cy="2464924"/>
          </a:xfrm>
          <a:prstGeom prst="rect">
            <a:avLst/>
          </a:prstGeom>
          <a:noFill/>
          <a:ln>
            <a:noFill/>
          </a:ln>
        </p:spPr>
      </p:pic>
      <p:pic>
        <p:nvPicPr>
          <p:cNvPr id="427" name="Google Shape;427;p31"/>
          <p:cNvPicPr preferRelativeResize="0"/>
          <p:nvPr/>
        </p:nvPicPr>
        <p:blipFill rotWithShape="1">
          <a:blip r:embed="rId4">
            <a:alphaModFix/>
          </a:blip>
          <a:srcRect b="0" l="0" r="0" t="0"/>
          <a:stretch/>
        </p:blipFill>
        <p:spPr>
          <a:xfrm>
            <a:off x="914400" y="3747062"/>
            <a:ext cx="7610475" cy="2638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Lịch sử của hệ điều hành Android, iOS</a:t>
            </a:r>
            <a:endParaRPr/>
          </a:p>
        </p:txBody>
      </p:sp>
      <p:sp>
        <p:nvSpPr>
          <p:cNvPr id="434" name="Google Shape;434;p3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435" name="Google Shape;435;p3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6" name="Google Shape;436;p3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A picture containing food, drawing&#10;&#10;Description automatically generated" id="437" name="Google Shape;437;p32"/>
          <p:cNvPicPr preferRelativeResize="0"/>
          <p:nvPr/>
        </p:nvPicPr>
        <p:blipFill rotWithShape="1">
          <a:blip r:embed="rId3">
            <a:alphaModFix/>
          </a:blip>
          <a:srcRect b="0" l="0" r="0" t="0"/>
          <a:stretch/>
        </p:blipFill>
        <p:spPr>
          <a:xfrm>
            <a:off x="0" y="1143000"/>
            <a:ext cx="9144000" cy="2806574"/>
          </a:xfrm>
          <a:prstGeom prst="rect">
            <a:avLst/>
          </a:prstGeom>
          <a:noFill/>
          <a:ln>
            <a:noFill/>
          </a:ln>
        </p:spPr>
      </p:pic>
      <p:pic>
        <p:nvPicPr>
          <p:cNvPr id="438" name="Google Shape;438;p32"/>
          <p:cNvPicPr preferRelativeResize="0"/>
          <p:nvPr/>
        </p:nvPicPr>
        <p:blipFill rotWithShape="1">
          <a:blip r:embed="rId4">
            <a:alphaModFix/>
          </a:blip>
          <a:srcRect b="0" l="0" r="0" t="0"/>
          <a:stretch/>
        </p:blipFill>
        <p:spPr>
          <a:xfrm>
            <a:off x="2285207" y="3555779"/>
            <a:ext cx="4572000" cy="2571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Tóm tắt lại nội dung buổi học</a:t>
            </a:r>
            <a:endParaRPr/>
          </a:p>
        </p:txBody>
      </p:sp>
      <p:sp>
        <p:nvSpPr>
          <p:cNvPr id="445" name="Google Shape;445;p3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446" name="Google Shape;446;p3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447" name="Google Shape;447;p3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8" name="Google Shape;448;p3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Tổng quan</a:t>
            </a:r>
            <a:endParaRPr/>
          </a:p>
          <a:p>
            <a:pPr indent="-342900" lvl="0" marL="342900" rtl="0" algn="just">
              <a:spcBef>
                <a:spcPts val="520"/>
              </a:spcBef>
              <a:spcAft>
                <a:spcPts val="0"/>
              </a:spcAft>
              <a:buSzPts val="2600"/>
              <a:buChar char="■"/>
            </a:pPr>
            <a:r>
              <a:rPr lang="en-US"/>
              <a:t>Phân loại hệ điều hành</a:t>
            </a:r>
            <a:endParaRPr/>
          </a:p>
          <a:p>
            <a:pPr indent="-342900" lvl="0" marL="342900" rtl="0" algn="just">
              <a:spcBef>
                <a:spcPts val="520"/>
              </a:spcBef>
              <a:spcAft>
                <a:spcPts val="0"/>
              </a:spcAft>
              <a:buSzPts val="2600"/>
              <a:buChar char="■"/>
            </a:pPr>
            <a:r>
              <a:rPr lang="en-US"/>
              <a:t>Lịch sử phát triển hệ điều hành</a:t>
            </a:r>
            <a:endParaRPr/>
          </a:p>
          <a:p>
            <a:pPr indent="-177800" lvl="0" marL="342900" rtl="0" algn="just">
              <a:spcBef>
                <a:spcPts val="520"/>
              </a:spcBef>
              <a:spcAft>
                <a:spcPts val="0"/>
              </a:spcAft>
              <a:buSzPts val="26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trắc nghiệm ôn tập</a:t>
            </a:r>
            <a:endParaRPr/>
          </a:p>
        </p:txBody>
      </p:sp>
      <p:sp>
        <p:nvSpPr>
          <p:cNvPr id="455" name="Google Shape;455;p3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Dưới góc độ hình thức xử lý, hệ thống mà mỗi processor có bộ nhớ riêng, giao tiếp với nhau qua các kênh nối như mạng, bus tốc độ cao và người dung chỉ thấy như một hệ thống đơn nhất. Đó là hệ thống nào?</a:t>
            </a:r>
            <a:endParaRPr/>
          </a:p>
          <a:p>
            <a:pPr indent="-177800" lvl="0" marL="342900" rtl="0" algn="just">
              <a:spcBef>
                <a:spcPts val="520"/>
              </a:spcBef>
              <a:spcAft>
                <a:spcPts val="0"/>
              </a:spcAft>
              <a:buSzPts val="2600"/>
              <a:buNone/>
            </a:pPr>
            <a:r>
              <a:t/>
            </a:r>
            <a:endParaRPr/>
          </a:p>
          <a:p>
            <a:pPr indent="-514350" lvl="0" marL="514350" rtl="0" algn="just">
              <a:spcBef>
                <a:spcPts val="520"/>
              </a:spcBef>
              <a:spcAft>
                <a:spcPts val="0"/>
              </a:spcAft>
              <a:buSzPts val="2600"/>
              <a:buFont typeface="Times New Roman"/>
              <a:buAutoNum type="alphaUcPeriod"/>
            </a:pPr>
            <a:r>
              <a:rPr lang="en-US"/>
              <a:t>Hệ thống song song</a:t>
            </a:r>
            <a:endParaRPr/>
          </a:p>
          <a:p>
            <a:pPr indent="-514350" lvl="0" marL="514350" rtl="0" algn="just">
              <a:spcBef>
                <a:spcPts val="520"/>
              </a:spcBef>
              <a:spcAft>
                <a:spcPts val="0"/>
              </a:spcAft>
              <a:buSzPts val="2600"/>
              <a:buFont typeface="Times New Roman"/>
              <a:buAutoNum type="alphaUcPeriod"/>
            </a:pPr>
            <a:r>
              <a:rPr lang="en-US"/>
              <a:t>Hệ thống phân tán</a:t>
            </a:r>
            <a:endParaRPr/>
          </a:p>
          <a:p>
            <a:pPr indent="-514350" lvl="0" marL="514350" rtl="0" algn="just">
              <a:spcBef>
                <a:spcPts val="520"/>
              </a:spcBef>
              <a:spcAft>
                <a:spcPts val="0"/>
              </a:spcAft>
              <a:buSzPts val="2600"/>
              <a:buFont typeface="Times New Roman"/>
              <a:buAutoNum type="alphaUcPeriod"/>
            </a:pPr>
            <a:r>
              <a:rPr lang="en-US"/>
              <a:t>Hệ thống nhúng thời gian thực</a:t>
            </a:r>
            <a:endParaRPr/>
          </a:p>
          <a:p>
            <a:pPr indent="-514350" lvl="0" marL="514350" rtl="0" algn="just">
              <a:spcBef>
                <a:spcPts val="520"/>
              </a:spcBef>
              <a:spcAft>
                <a:spcPts val="0"/>
              </a:spcAft>
              <a:buSzPts val="2600"/>
              <a:buFont typeface="Times New Roman"/>
              <a:buAutoNum type="alphaUcPeriod"/>
            </a:pPr>
            <a:r>
              <a:rPr lang="en-US"/>
              <a:t>Hệ thống chia sẻ thời gian</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p:txBody>
      </p:sp>
      <p:sp>
        <p:nvSpPr>
          <p:cNvPr id="456" name="Google Shape;456;p3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457" name="Google Shape;457;p3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8" name="Google Shape;458;p3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trắc nghiệm ôn tập (2)</a:t>
            </a:r>
            <a:endParaRPr/>
          </a:p>
        </p:txBody>
      </p:sp>
      <p:sp>
        <p:nvSpPr>
          <p:cNvPr id="465" name="Google Shape;465;p3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Chọn các cụm từ thích hợp để điền vào dấu … trong phát biểu sau: Hệ điều hành là … trung gian giữa phần cứng máy tính và người sử dụng, có chức năng điều khiển và phối hợp việc sử dụng … và cung cấp các dịch vụ cơ bản cho các ứng dụng</a:t>
            </a:r>
            <a:endParaRPr/>
          </a:p>
          <a:p>
            <a:pPr indent="-514350" lvl="0" marL="514350" rtl="0" algn="just">
              <a:spcBef>
                <a:spcPts val="520"/>
              </a:spcBef>
              <a:spcAft>
                <a:spcPts val="0"/>
              </a:spcAft>
              <a:buSzPts val="2600"/>
              <a:buFont typeface="Times New Roman"/>
              <a:buAutoNum type="alphaUcPeriod"/>
            </a:pPr>
            <a:r>
              <a:rPr lang="en-US"/>
              <a:t>phần mềm - ứng dụng</a:t>
            </a:r>
            <a:endParaRPr/>
          </a:p>
          <a:p>
            <a:pPr indent="-514350" lvl="0" marL="514350" rtl="0" algn="just">
              <a:spcBef>
                <a:spcPts val="520"/>
              </a:spcBef>
              <a:spcAft>
                <a:spcPts val="0"/>
              </a:spcAft>
              <a:buSzPts val="2600"/>
              <a:buFont typeface="Times New Roman"/>
              <a:buAutoNum type="alphaUcPeriod"/>
            </a:pPr>
            <a:r>
              <a:rPr lang="en-US"/>
              <a:t>chương trình - phần cứng</a:t>
            </a:r>
            <a:endParaRPr/>
          </a:p>
          <a:p>
            <a:pPr indent="-514350" lvl="0" marL="514350" rtl="0" algn="just">
              <a:spcBef>
                <a:spcPts val="520"/>
              </a:spcBef>
              <a:spcAft>
                <a:spcPts val="0"/>
              </a:spcAft>
              <a:buSzPts val="2600"/>
              <a:buFont typeface="Times New Roman"/>
              <a:buAutoNum type="alphaUcPeriod"/>
            </a:pPr>
            <a:r>
              <a:rPr lang="en-US"/>
              <a:t>chương trình - phần mềm</a:t>
            </a:r>
            <a:endParaRPr/>
          </a:p>
          <a:p>
            <a:pPr indent="-514350" lvl="0" marL="514350" rtl="0" algn="just">
              <a:spcBef>
                <a:spcPts val="520"/>
              </a:spcBef>
              <a:spcAft>
                <a:spcPts val="0"/>
              </a:spcAft>
              <a:buSzPts val="2600"/>
              <a:buFont typeface="Times New Roman"/>
              <a:buAutoNum type="alphaUcPeriod"/>
            </a:pPr>
            <a:r>
              <a:rPr lang="en-US"/>
              <a:t>hệ thống - phần mềm</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p:txBody>
      </p:sp>
      <p:sp>
        <p:nvSpPr>
          <p:cNvPr id="466" name="Google Shape;466;p3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467" name="Google Shape;467;p3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8" name="Google Shape;468;p3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trắc nghiệm ôn tập (3)</a:t>
            </a:r>
            <a:endParaRPr/>
          </a:p>
        </p:txBody>
      </p:sp>
      <p:sp>
        <p:nvSpPr>
          <p:cNvPr id="475" name="Google Shape;475;p36"/>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Đặc điểm nào dưới đây KHÔNG phải là đặc điểm của hệ thống đa chương</a:t>
            </a:r>
            <a:endParaRPr/>
          </a:p>
          <a:p>
            <a:pPr indent="0" lvl="0" marL="0" rtl="0" algn="just">
              <a:spcBef>
                <a:spcPts val="520"/>
              </a:spcBef>
              <a:spcAft>
                <a:spcPts val="0"/>
              </a:spcAft>
              <a:buSzPts val="2600"/>
              <a:buNone/>
            </a:pPr>
            <a:r>
              <a:t/>
            </a:r>
            <a:endParaRPr/>
          </a:p>
          <a:p>
            <a:pPr indent="-514350" lvl="0" marL="514350" rtl="0" algn="just">
              <a:spcBef>
                <a:spcPts val="480"/>
              </a:spcBef>
              <a:spcAft>
                <a:spcPts val="0"/>
              </a:spcAft>
              <a:buSzPts val="2400"/>
              <a:buFont typeface="Times New Roman"/>
              <a:buAutoNum type="alphaUcPeriod"/>
            </a:pPr>
            <a:r>
              <a:rPr lang="en-US" sz="2400"/>
              <a:t>Nhiều công việc được nạp đồng thời vào bộ nhớ chính</a:t>
            </a:r>
            <a:endParaRPr sz="2400"/>
          </a:p>
          <a:p>
            <a:pPr indent="-514350" lvl="0" marL="514350" rtl="0" algn="just">
              <a:spcBef>
                <a:spcPts val="480"/>
              </a:spcBef>
              <a:spcAft>
                <a:spcPts val="0"/>
              </a:spcAft>
              <a:buSzPts val="2400"/>
              <a:buFont typeface="Times New Roman"/>
              <a:buAutoNum type="alphaUcPeriod"/>
            </a:pPr>
            <a:r>
              <a:rPr lang="en-US" sz="2400"/>
              <a:t>Tận dụng được thời gian rảnh, tăng hiệu suất sử dụng CPU</a:t>
            </a:r>
            <a:endParaRPr sz="2400"/>
          </a:p>
          <a:p>
            <a:pPr indent="-514350" lvl="0" marL="514350" rtl="0" algn="just">
              <a:spcBef>
                <a:spcPts val="480"/>
              </a:spcBef>
              <a:spcAft>
                <a:spcPts val="0"/>
              </a:spcAft>
              <a:buSzPts val="2400"/>
              <a:buFont typeface="Times New Roman"/>
              <a:buAutoNum type="alphaUcPeriod"/>
            </a:pPr>
            <a:r>
              <a:rPr lang="en-US" sz="2400"/>
              <a:t>Khi một tiến trình thực hiện I/O, một tiến trình khác được thực thi</a:t>
            </a:r>
            <a:endParaRPr/>
          </a:p>
          <a:p>
            <a:pPr indent="-514350" lvl="0" marL="514350" rtl="0" algn="just">
              <a:spcBef>
                <a:spcPts val="480"/>
              </a:spcBef>
              <a:spcAft>
                <a:spcPts val="0"/>
              </a:spcAft>
              <a:buSzPts val="2400"/>
              <a:buFont typeface="Times New Roman"/>
              <a:buAutoNum type="alphaUcPeriod"/>
            </a:pPr>
            <a:r>
              <a:rPr lang="en-US" sz="2400"/>
              <a:t>Có bộ giám sát thường trực</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p:txBody>
      </p:sp>
      <p:sp>
        <p:nvSpPr>
          <p:cNvPr id="476" name="Google Shape;476;p3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477" name="Google Shape;477;p3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8" name="Google Shape;478;p3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trắc nghiệm ôn tập (4)</a:t>
            </a:r>
            <a:endParaRPr/>
          </a:p>
        </p:txBody>
      </p:sp>
      <p:sp>
        <p:nvSpPr>
          <p:cNvPr id="485" name="Google Shape;485;p37"/>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Lựa chọn nào dưới đây KHÔNG phải là một yêu cầu của hệ thống chia sẻ thời gian?</a:t>
            </a:r>
            <a:endParaRPr/>
          </a:p>
          <a:p>
            <a:pPr indent="0" lvl="0" marL="0" rtl="0" algn="just">
              <a:spcBef>
                <a:spcPts val="520"/>
              </a:spcBef>
              <a:spcAft>
                <a:spcPts val="0"/>
              </a:spcAft>
              <a:buSzPts val="2600"/>
              <a:buNone/>
            </a:pPr>
            <a:r>
              <a:t/>
            </a:r>
            <a:endParaRPr/>
          </a:p>
          <a:p>
            <a:pPr indent="-514350" lvl="0" marL="514350" rtl="0" algn="just">
              <a:spcBef>
                <a:spcPts val="520"/>
              </a:spcBef>
              <a:spcAft>
                <a:spcPts val="0"/>
              </a:spcAft>
              <a:buSzPts val="2600"/>
              <a:buFont typeface="Times New Roman"/>
              <a:buAutoNum type="alphaUcPeriod"/>
            </a:pPr>
            <a:r>
              <a:rPr lang="en-US"/>
              <a:t>Quản lý bộ nhớ</a:t>
            </a:r>
            <a:endParaRPr/>
          </a:p>
          <a:p>
            <a:pPr indent="-514350" lvl="0" marL="514350" rtl="0" algn="just">
              <a:spcBef>
                <a:spcPts val="520"/>
              </a:spcBef>
              <a:spcAft>
                <a:spcPts val="0"/>
              </a:spcAft>
              <a:buSzPts val="2600"/>
              <a:buFont typeface="Times New Roman"/>
              <a:buAutoNum type="alphaUcPeriod"/>
            </a:pPr>
            <a:r>
              <a:rPr lang="en-US"/>
              <a:t>Quản lý tiến trình</a:t>
            </a:r>
            <a:endParaRPr/>
          </a:p>
          <a:p>
            <a:pPr indent="-514350" lvl="0" marL="514350" rtl="0" algn="just">
              <a:spcBef>
                <a:spcPts val="520"/>
              </a:spcBef>
              <a:spcAft>
                <a:spcPts val="0"/>
              </a:spcAft>
              <a:buSzPts val="2600"/>
              <a:buFont typeface="Times New Roman"/>
              <a:buAutoNum type="alphaUcPeriod"/>
            </a:pPr>
            <a:r>
              <a:rPr lang="en-US"/>
              <a:t>Quản lý kết nối giữa các máy tính</a:t>
            </a:r>
            <a:endParaRPr/>
          </a:p>
          <a:p>
            <a:pPr indent="-514350" lvl="0" marL="514350" rtl="0" algn="just">
              <a:spcBef>
                <a:spcPts val="520"/>
              </a:spcBef>
              <a:spcAft>
                <a:spcPts val="0"/>
              </a:spcAft>
              <a:buSzPts val="2600"/>
              <a:buFont typeface="Times New Roman"/>
              <a:buAutoNum type="alphaUcPeriod"/>
            </a:pPr>
            <a:r>
              <a:rPr lang="en-US"/>
              <a:t>Quản lý hệ thống lưu trữ</a:t>
            </a:r>
            <a:endParaRPr/>
          </a:p>
          <a:p>
            <a:pPr indent="-177800" lvl="0" marL="342900" rtl="0" algn="just">
              <a:spcBef>
                <a:spcPts val="520"/>
              </a:spcBef>
              <a:spcAft>
                <a:spcPts val="0"/>
              </a:spcAft>
              <a:buSzPts val="2600"/>
              <a:buNone/>
            </a:pPr>
            <a:r>
              <a:t/>
            </a:r>
            <a:endParaRPr/>
          </a:p>
          <a:p>
            <a:pPr indent="-177800" lvl="0" marL="342900" rtl="0" algn="just">
              <a:spcBef>
                <a:spcPts val="520"/>
              </a:spcBef>
              <a:spcAft>
                <a:spcPts val="0"/>
              </a:spcAft>
              <a:buSzPts val="2600"/>
              <a:buNone/>
            </a:pPr>
            <a:r>
              <a:t/>
            </a:r>
            <a:endParaRPr/>
          </a:p>
        </p:txBody>
      </p:sp>
      <p:sp>
        <p:nvSpPr>
          <p:cNvPr id="486" name="Google Shape;486;p3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487" name="Google Shape;487;p3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8" name="Google Shape;488;p3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1</a:t>
            </a:r>
            <a:endParaRPr/>
          </a:p>
        </p:txBody>
      </p:sp>
      <p:sp>
        <p:nvSpPr>
          <p:cNvPr id="495" name="Google Shape;495;p3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Nêu cấu trúc hệ thống máy tính? </a:t>
            </a:r>
            <a:endParaRPr/>
          </a:p>
          <a:p>
            <a:pPr indent="-342900" lvl="0" marL="342900" rtl="0" algn="just">
              <a:spcBef>
                <a:spcPts val="520"/>
              </a:spcBef>
              <a:spcAft>
                <a:spcPts val="0"/>
              </a:spcAft>
              <a:buSzPts val="2600"/>
              <a:buChar char="■"/>
            </a:pPr>
            <a:r>
              <a:rPr lang="en-US"/>
              <a:t>HĐH có những chức năng chính nào?</a:t>
            </a:r>
            <a:endParaRPr/>
          </a:p>
          <a:p>
            <a:pPr indent="-342900" lvl="0" marL="342900" rtl="0" algn="just">
              <a:spcBef>
                <a:spcPts val="520"/>
              </a:spcBef>
              <a:spcAft>
                <a:spcPts val="0"/>
              </a:spcAft>
              <a:buSzPts val="2600"/>
              <a:buChar char="■"/>
            </a:pPr>
            <a:r>
              <a:rPr lang="en-US"/>
              <a:t>Theo góc độ hệ thống xử lý, HĐH được phân thành mấy loại? Kể tên?</a:t>
            </a:r>
            <a:endParaRPr/>
          </a:p>
          <a:p>
            <a:pPr indent="-342900" lvl="0" marL="342900" rtl="0" algn="just">
              <a:spcBef>
                <a:spcPts val="520"/>
              </a:spcBef>
              <a:spcAft>
                <a:spcPts val="0"/>
              </a:spcAft>
              <a:buSzPts val="2600"/>
              <a:buChar char="■"/>
            </a:pPr>
            <a:r>
              <a:rPr lang="en-US"/>
              <a:t>Những yêu cầu của hệ điều hành đối với hệ thống chia sẻ thời gian?</a:t>
            </a:r>
            <a:endParaRPr/>
          </a:p>
          <a:p>
            <a:pPr indent="-342900" lvl="0" marL="342900" rtl="0" algn="just">
              <a:spcBef>
                <a:spcPts val="520"/>
              </a:spcBef>
              <a:spcAft>
                <a:spcPts val="0"/>
              </a:spcAft>
              <a:buSzPts val="2600"/>
              <a:buChar char="■"/>
            </a:pPr>
            <a:r>
              <a:rPr lang="en-US"/>
              <a:t>Định nghĩa hệ điều hành?</a:t>
            </a:r>
            <a:endParaRPr/>
          </a:p>
          <a:p>
            <a:pPr indent="-177800" lvl="0" marL="342900" rtl="0" algn="just">
              <a:spcBef>
                <a:spcPts val="520"/>
              </a:spcBef>
              <a:spcAft>
                <a:spcPts val="0"/>
              </a:spcAft>
              <a:buSzPts val="2600"/>
              <a:buNone/>
            </a:pPr>
            <a:r>
              <a:t/>
            </a:r>
            <a:endParaRPr/>
          </a:p>
        </p:txBody>
      </p:sp>
      <p:sp>
        <p:nvSpPr>
          <p:cNvPr id="496" name="Google Shape;496;p3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497" name="Google Shape;497;p3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8" name="Google Shape;498;p3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9"/>
          <p:cNvSpPr txBox="1"/>
          <p:nvPr>
            <p:ph type="ctrTitle"/>
          </p:nvPr>
        </p:nvSpPr>
        <p:spPr>
          <a:xfrm>
            <a:off x="609600" y="121566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THẢO LUẬN</a:t>
            </a:r>
            <a:endParaRPr/>
          </a:p>
        </p:txBody>
      </p:sp>
      <p:sp>
        <p:nvSpPr>
          <p:cNvPr id="505" name="Google Shape;505;p3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506" name="Google Shape;506;p3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507" name="Google Shape;507;p3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data.sinhvienit.net/2013/T09/img/SinhVienIT.Net---suy-nghi.jpg" id="508" name="Google Shape;508;p39"/>
          <p:cNvPicPr preferRelativeResize="0"/>
          <p:nvPr/>
        </p:nvPicPr>
        <p:blipFill rotWithShape="1">
          <a:blip r:embed="rId3">
            <a:alphaModFix/>
          </a:blip>
          <a:srcRect b="0" l="0" r="0" t="0"/>
          <a:stretch/>
        </p:blipFill>
        <p:spPr>
          <a:xfrm>
            <a:off x="3123407" y="2685690"/>
            <a:ext cx="2895600" cy="217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Tổng quan</a:t>
            </a:r>
            <a:endParaRPr/>
          </a:p>
        </p:txBody>
      </p:sp>
      <p:sp>
        <p:nvSpPr>
          <p:cNvPr id="86" name="Google Shape;86;p4"/>
          <p:cNvSpPr txBox="1"/>
          <p:nvPr>
            <p:ph idx="1" type="body"/>
          </p:nvPr>
        </p:nvSpPr>
        <p:spPr>
          <a:xfrm>
            <a:off x="251520" y="1412776"/>
            <a:ext cx="508248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sz="2600"/>
              <a:t>Hệ điều hành là gì?</a:t>
            </a:r>
            <a:endParaRPr/>
          </a:p>
          <a:p>
            <a:pPr indent="-285750" lvl="1" marL="742950" rtl="0" algn="just">
              <a:spcBef>
                <a:spcPts val="440"/>
              </a:spcBef>
              <a:spcAft>
                <a:spcPts val="0"/>
              </a:spcAft>
              <a:buSzPts val="2200"/>
              <a:buChar char="🞐"/>
            </a:pPr>
            <a:r>
              <a:rPr lang="en-US" sz="2200"/>
              <a:t>Chương trình trung gian giữa phần cứng máy tính và người sử dụng, có chức năng điều khiển và phối hợp việc sử dụng phần cứng và cung cấp các dịch vụ cơ bản cho các ứng dụng.</a:t>
            </a:r>
            <a:endParaRPr/>
          </a:p>
          <a:p>
            <a:pPr indent="-342900" lvl="0" marL="342900" rtl="0" algn="just">
              <a:spcBef>
                <a:spcPts val="520"/>
              </a:spcBef>
              <a:spcAft>
                <a:spcPts val="0"/>
              </a:spcAft>
              <a:buSzPts val="2600"/>
              <a:buChar char="■"/>
            </a:pPr>
            <a:r>
              <a:rPr lang="en-US" sz="2600"/>
              <a:t>Mục tiêu</a:t>
            </a:r>
            <a:endParaRPr/>
          </a:p>
          <a:p>
            <a:pPr indent="-285750" lvl="1" marL="742950" rtl="0" algn="just">
              <a:spcBef>
                <a:spcPts val="440"/>
              </a:spcBef>
              <a:spcAft>
                <a:spcPts val="0"/>
              </a:spcAft>
              <a:buSzPts val="2200"/>
              <a:buChar char="🞐"/>
            </a:pPr>
            <a:r>
              <a:rPr lang="en-US" sz="2200"/>
              <a:t>Giúp người dùng dễ dàng sử dụng hệ thống.</a:t>
            </a:r>
            <a:endParaRPr/>
          </a:p>
          <a:p>
            <a:pPr indent="-285750" lvl="1" marL="742950" rtl="0" algn="just">
              <a:spcBef>
                <a:spcPts val="440"/>
              </a:spcBef>
              <a:spcAft>
                <a:spcPts val="0"/>
              </a:spcAft>
              <a:buSzPts val="2200"/>
              <a:buChar char="🞐"/>
            </a:pPr>
            <a:r>
              <a:rPr lang="en-US" sz="2200"/>
              <a:t>Quản lý và cấp phát tài nguyên hệ thống một cách hiệu quả.</a:t>
            </a:r>
            <a:endParaRPr/>
          </a:p>
        </p:txBody>
      </p:sp>
      <p:sp>
        <p:nvSpPr>
          <p:cNvPr id="87" name="Google Shape;87;p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88" name="Google Shape;88;p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89" name="Google Shape;89;p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0" name="Google Shape;90;p4"/>
          <p:cNvSpPr/>
          <p:nvPr/>
        </p:nvSpPr>
        <p:spPr>
          <a:xfrm>
            <a:off x="5559425" y="4418013"/>
            <a:ext cx="304800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000"/>
              <a:buFont typeface="Times New Roman"/>
              <a:buNone/>
            </a:pPr>
            <a:r>
              <a:rPr lang="en-US" sz="2000">
                <a:solidFill>
                  <a:schemeClr val="dk1"/>
                </a:solidFill>
                <a:latin typeface="Arial"/>
                <a:ea typeface="Arial"/>
                <a:cs typeface="Arial"/>
                <a:sym typeface="Arial"/>
              </a:rPr>
              <a:t>Phần cứng</a:t>
            </a:r>
            <a:endParaRPr sz="2000">
              <a:solidFill>
                <a:schemeClr val="dk1"/>
              </a:solidFill>
              <a:latin typeface="Arial"/>
              <a:ea typeface="Arial"/>
              <a:cs typeface="Arial"/>
              <a:sym typeface="Arial"/>
            </a:endParaRPr>
          </a:p>
        </p:txBody>
      </p:sp>
      <p:sp>
        <p:nvSpPr>
          <p:cNvPr id="91" name="Google Shape;91;p4"/>
          <p:cNvSpPr/>
          <p:nvPr/>
        </p:nvSpPr>
        <p:spPr>
          <a:xfrm>
            <a:off x="5559425" y="3656013"/>
            <a:ext cx="3048000" cy="685800"/>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400"/>
              <a:buFont typeface="Times New Roman"/>
              <a:buNone/>
            </a:pPr>
            <a:r>
              <a:rPr b="1" lang="en-US" sz="2400">
                <a:solidFill>
                  <a:srgbClr val="FF0000"/>
                </a:solidFill>
                <a:latin typeface="Arial"/>
                <a:ea typeface="Arial"/>
                <a:cs typeface="Arial"/>
                <a:sym typeface="Arial"/>
              </a:rPr>
              <a:t>Hệ Điều Hành</a:t>
            </a:r>
            <a:endParaRPr b="1" sz="2400">
              <a:solidFill>
                <a:srgbClr val="FF0000"/>
              </a:solidFill>
              <a:latin typeface="Arial"/>
              <a:ea typeface="Arial"/>
              <a:cs typeface="Arial"/>
              <a:sym typeface="Arial"/>
            </a:endParaRPr>
          </a:p>
        </p:txBody>
      </p:sp>
      <p:sp>
        <p:nvSpPr>
          <p:cNvPr id="92" name="Google Shape;92;p4"/>
          <p:cNvSpPr/>
          <p:nvPr/>
        </p:nvSpPr>
        <p:spPr>
          <a:xfrm>
            <a:off x="5559425" y="2894013"/>
            <a:ext cx="3048000" cy="685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000"/>
              <a:buFont typeface="Times New Roman"/>
              <a:buNone/>
            </a:pPr>
            <a:r>
              <a:rPr lang="en-US" sz="2000">
                <a:solidFill>
                  <a:schemeClr val="dk1"/>
                </a:solidFill>
                <a:latin typeface="Arial"/>
                <a:ea typeface="Arial"/>
                <a:cs typeface="Arial"/>
                <a:sym typeface="Arial"/>
              </a:rPr>
              <a:t>Các ứng dụng</a:t>
            </a:r>
            <a:endParaRPr sz="2000">
              <a:solidFill>
                <a:schemeClr val="dk1"/>
              </a:solidFill>
              <a:latin typeface="Arial"/>
              <a:ea typeface="Arial"/>
              <a:cs typeface="Arial"/>
              <a:sym typeface="Arial"/>
            </a:endParaRPr>
          </a:p>
        </p:txBody>
      </p:sp>
      <p:sp>
        <p:nvSpPr>
          <p:cNvPr id="93" name="Google Shape;93;p4"/>
          <p:cNvSpPr/>
          <p:nvPr/>
        </p:nvSpPr>
        <p:spPr>
          <a:xfrm>
            <a:off x="6337300" y="1366838"/>
            <a:ext cx="1408113"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2000"/>
              <a:buFont typeface="Times New Roman"/>
              <a:buNone/>
            </a:pPr>
            <a:r>
              <a:rPr i="1" lang="en-US" sz="2000">
                <a:solidFill>
                  <a:schemeClr val="dk1"/>
                </a:solidFill>
                <a:latin typeface="Times New Roman"/>
                <a:ea typeface="Times New Roman"/>
                <a:cs typeface="Times New Roman"/>
                <a:sym typeface="Times New Roman"/>
              </a:rPr>
              <a:t>Người dùng</a:t>
            </a:r>
            <a:endParaRPr i="1" sz="2000">
              <a:solidFill>
                <a:schemeClr val="dk1"/>
              </a:solidFill>
              <a:latin typeface="Times New Roman"/>
              <a:ea typeface="Times New Roman"/>
              <a:cs typeface="Times New Roman"/>
              <a:sym typeface="Times New Roman"/>
            </a:endParaRPr>
          </a:p>
        </p:txBody>
      </p:sp>
      <p:pic>
        <p:nvPicPr>
          <p:cNvPr descr="j0292020" id="94" name="Google Shape;94;p4"/>
          <p:cNvPicPr preferRelativeResize="0"/>
          <p:nvPr/>
        </p:nvPicPr>
        <p:blipFill rotWithShape="1">
          <a:blip r:embed="rId3">
            <a:alphaModFix/>
          </a:blip>
          <a:srcRect b="0" l="0" r="0" t="0"/>
          <a:stretch/>
        </p:blipFill>
        <p:spPr>
          <a:xfrm>
            <a:off x="6038850" y="1827213"/>
            <a:ext cx="1106488" cy="1050925"/>
          </a:xfrm>
          <a:prstGeom prst="rect">
            <a:avLst/>
          </a:prstGeom>
          <a:noFill/>
          <a:ln>
            <a:noFill/>
          </a:ln>
        </p:spPr>
      </p:pic>
      <p:pic>
        <p:nvPicPr>
          <p:cNvPr descr="j0195384" id="95" name="Google Shape;95;p4"/>
          <p:cNvPicPr preferRelativeResize="0"/>
          <p:nvPr/>
        </p:nvPicPr>
        <p:blipFill rotWithShape="1">
          <a:blip r:embed="rId4">
            <a:alphaModFix/>
          </a:blip>
          <a:srcRect b="0" l="0" r="0" t="0"/>
          <a:stretch/>
        </p:blipFill>
        <p:spPr>
          <a:xfrm>
            <a:off x="6953250" y="1827213"/>
            <a:ext cx="1044575" cy="1066800"/>
          </a:xfrm>
          <a:prstGeom prst="rect">
            <a:avLst/>
          </a:prstGeom>
          <a:noFill/>
          <a:ln>
            <a:noFill/>
          </a:ln>
        </p:spPr>
      </p:pic>
      <p:sp>
        <p:nvSpPr>
          <p:cNvPr id="96" name="Google Shape;96;p4"/>
          <p:cNvSpPr/>
          <p:nvPr/>
        </p:nvSpPr>
        <p:spPr>
          <a:xfrm>
            <a:off x="5575300" y="2982913"/>
            <a:ext cx="3035300" cy="2079625"/>
          </a:xfrm>
          <a:prstGeom prst="wedgeRectCallout">
            <a:avLst>
              <a:gd fmla="val -9208" name="adj1"/>
              <a:gd fmla="val -68583"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rgbClr val="000000"/>
              </a:buClr>
              <a:buSzPts val="1800"/>
              <a:buFont typeface="Times New Roman"/>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Clr>
                <a:srgbClr val="000000"/>
              </a:buClr>
              <a:buSzPts val="1800"/>
              <a:buFont typeface="Times New Roman"/>
              <a:buNone/>
            </a:pPr>
            <a:r>
              <a:rPr lang="en-US" sz="1800">
                <a:solidFill>
                  <a:schemeClr val="dk1"/>
                </a:solidFill>
                <a:latin typeface="Times New Roman"/>
                <a:ea typeface="Times New Roman"/>
                <a:cs typeface="Times New Roman"/>
                <a:sym typeface="Times New Roman"/>
              </a:rPr>
              <a:t>Chạy ứng dụng abc trên phần cứng XYZ</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10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9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Sự cần thiết của hệ điều hành</a:t>
            </a:r>
            <a:endParaRPr/>
          </a:p>
        </p:txBody>
      </p:sp>
      <p:sp>
        <p:nvSpPr>
          <p:cNvPr id="103" name="Google Shape;103;p5"/>
          <p:cNvSpPr txBox="1"/>
          <p:nvPr>
            <p:ph idx="1" type="body"/>
          </p:nvPr>
        </p:nvSpPr>
        <p:spPr>
          <a:xfrm>
            <a:off x="251520" y="1295400"/>
            <a:ext cx="8640960" cy="4941912"/>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a:t>Quản lý phần cứng máy tính</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Cung cấp giao diện cho người dùng</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Là nơi để người dùng cài đặt các chương trình ứng dụng</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Kết nối các thiết bị phần cứng với nhau</a:t>
            </a:r>
            <a:endParaRPr/>
          </a:p>
          <a:p>
            <a:pPr indent="-177800" lvl="0" marL="342900" rtl="0" algn="just">
              <a:spcBef>
                <a:spcPts val="520"/>
              </a:spcBef>
              <a:spcAft>
                <a:spcPts val="0"/>
              </a:spcAft>
              <a:buSzPts val="2600"/>
              <a:buNone/>
            </a:pPr>
            <a:r>
              <a:t/>
            </a:r>
            <a:endParaRPr/>
          </a:p>
          <a:p>
            <a:pPr indent="-342900" lvl="0" marL="342900" rtl="0" algn="just">
              <a:spcBef>
                <a:spcPts val="520"/>
              </a:spcBef>
              <a:spcAft>
                <a:spcPts val="0"/>
              </a:spcAft>
              <a:buSzPts val="2600"/>
              <a:buChar char="■"/>
            </a:pPr>
            <a:r>
              <a:rPr lang="en-US"/>
              <a:t>Tương tác giữa các chương trình với nhau và với phần cứng</a:t>
            </a:r>
            <a:endParaRPr/>
          </a:p>
          <a:p>
            <a:pPr indent="-177800" lvl="0" marL="342900" rtl="0" algn="just">
              <a:spcBef>
                <a:spcPts val="520"/>
              </a:spcBef>
              <a:spcAft>
                <a:spcPts val="0"/>
              </a:spcAft>
              <a:buSzPts val="2600"/>
              <a:buNone/>
            </a:pPr>
            <a:r>
              <a:t/>
            </a:r>
            <a:endParaRPr/>
          </a:p>
          <a:p>
            <a:pPr indent="0" lvl="0" marL="0" rtl="0" algn="just">
              <a:spcBef>
                <a:spcPts val="520"/>
              </a:spcBef>
              <a:spcAft>
                <a:spcPts val="0"/>
              </a:spcAft>
              <a:buSzPts val="2600"/>
              <a:buNone/>
            </a:pPr>
            <a:r>
              <a:t/>
            </a:r>
            <a:endParaRPr/>
          </a:p>
        </p:txBody>
      </p:sp>
      <p:sp>
        <p:nvSpPr>
          <p:cNvPr id="104" name="Google Shape;104;p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105" name="Google Shape;105;p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 name="Google Shape;106;p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Cấu trúc hệ thống máy tính</a:t>
            </a:r>
            <a:endParaRPr/>
          </a:p>
        </p:txBody>
      </p:sp>
      <p:sp>
        <p:nvSpPr>
          <p:cNvPr id="113" name="Google Shape;113;p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114" name="Google Shape;114;p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15" name="Google Shape;115;p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6" name="Google Shape;116;p6"/>
          <p:cNvPicPr preferRelativeResize="0"/>
          <p:nvPr/>
        </p:nvPicPr>
        <p:blipFill rotWithShape="1">
          <a:blip r:embed="rId3">
            <a:alphaModFix/>
          </a:blip>
          <a:srcRect b="0" l="0" r="0" t="0"/>
          <a:stretch/>
        </p:blipFill>
        <p:spPr>
          <a:xfrm>
            <a:off x="1480344" y="1328205"/>
            <a:ext cx="6181725" cy="492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Cấu trúc hệ thống máy tính</a:t>
            </a:r>
            <a:endParaRPr/>
          </a:p>
        </p:txBody>
      </p:sp>
      <p:sp>
        <p:nvSpPr>
          <p:cNvPr id="123" name="Google Shape;123;p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124" name="Google Shape;124;p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25" name="Google Shape;125;p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6" name="Google Shape;126;p7"/>
          <p:cNvSpPr txBox="1"/>
          <p:nvPr/>
        </p:nvSpPr>
        <p:spPr>
          <a:xfrm>
            <a:off x="4571207" y="3276599"/>
            <a:ext cx="457199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Phần cứng (hardware): </a:t>
            </a:r>
            <a:r>
              <a:rPr lang="en-US" sz="2400">
                <a:solidFill>
                  <a:schemeClr val="dk1"/>
                </a:solidFill>
                <a:latin typeface="Times New Roman"/>
                <a:ea typeface="Times New Roman"/>
                <a:cs typeface="Times New Roman"/>
                <a:sym typeface="Times New Roman"/>
              </a:rPr>
              <a:t>Bao gồm các tài nguyên cơ bản của máy tính như CPU, bộ nhớ, các thiết bị I/O</a:t>
            </a:r>
            <a:endParaRPr/>
          </a:p>
        </p:txBody>
      </p:sp>
      <p:sp>
        <p:nvSpPr>
          <p:cNvPr id="127" name="Google Shape;127;p7"/>
          <p:cNvSpPr/>
          <p:nvPr/>
        </p:nvSpPr>
        <p:spPr>
          <a:xfrm rot="10800000">
            <a:off x="3899531" y="3752060"/>
            <a:ext cx="596267" cy="288926"/>
          </a:xfrm>
          <a:prstGeom prst="notchedRightArrow">
            <a:avLst>
              <a:gd fmla="val 50000" name="adj1"/>
              <a:gd fmla="val 50000" name="adj2"/>
            </a:avLst>
          </a:prstGeom>
          <a:solidFill>
            <a:srgbClr val="FF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id="128" name="Google Shape;128;p7"/>
          <p:cNvPicPr preferRelativeResize="0"/>
          <p:nvPr/>
        </p:nvPicPr>
        <p:blipFill rotWithShape="1">
          <a:blip r:embed="rId3">
            <a:alphaModFix/>
          </a:blip>
          <a:srcRect b="0" l="0" r="0" t="0"/>
          <a:stretch/>
        </p:blipFill>
        <p:spPr>
          <a:xfrm>
            <a:off x="152400" y="1504425"/>
            <a:ext cx="3681591" cy="2610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Cấu trúc hệ thống máy tính</a:t>
            </a:r>
            <a:endParaRPr/>
          </a:p>
        </p:txBody>
      </p:sp>
      <p:sp>
        <p:nvSpPr>
          <p:cNvPr id="135" name="Google Shape;135;p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136" name="Google Shape;136;p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37" name="Google Shape;137;p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8" name="Google Shape;138;p8"/>
          <p:cNvSpPr txBox="1"/>
          <p:nvPr/>
        </p:nvSpPr>
        <p:spPr>
          <a:xfrm>
            <a:off x="4606777" y="2436510"/>
            <a:ext cx="4571999"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Hệ điều hành (operating system):</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Phân phối tài nguyên, điều khiển và phối hợp các hoạt động của các chương trình trong hệ thống.</a:t>
            </a:r>
            <a:endParaRPr/>
          </a:p>
        </p:txBody>
      </p:sp>
      <p:sp>
        <p:nvSpPr>
          <p:cNvPr id="139" name="Google Shape;139;p8"/>
          <p:cNvSpPr/>
          <p:nvPr/>
        </p:nvSpPr>
        <p:spPr>
          <a:xfrm rot="10800000">
            <a:off x="4070706" y="2895600"/>
            <a:ext cx="466517" cy="228600"/>
          </a:xfrm>
          <a:prstGeom prst="notchedRightArrow">
            <a:avLst>
              <a:gd fmla="val 50000" name="adj1"/>
              <a:gd fmla="val 50000" name="adj2"/>
            </a:avLst>
          </a:prstGeom>
          <a:solidFill>
            <a:srgbClr val="FF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id="140" name="Google Shape;140;p8"/>
          <p:cNvPicPr preferRelativeResize="0"/>
          <p:nvPr/>
        </p:nvPicPr>
        <p:blipFill rotWithShape="1">
          <a:blip r:embed="rId3">
            <a:alphaModFix/>
          </a:blip>
          <a:srcRect b="0" l="0" r="0" t="0"/>
          <a:stretch/>
        </p:blipFill>
        <p:spPr>
          <a:xfrm>
            <a:off x="152400" y="1295400"/>
            <a:ext cx="3823184" cy="27107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Cấu trúc hệ thống máy tính</a:t>
            </a:r>
            <a:endParaRPr/>
          </a:p>
        </p:txBody>
      </p:sp>
      <p:sp>
        <p:nvSpPr>
          <p:cNvPr id="147" name="Google Shape;147;p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3/14/2020</a:t>
            </a:r>
            <a:endParaRPr/>
          </a:p>
        </p:txBody>
      </p:sp>
      <p:sp>
        <p:nvSpPr>
          <p:cNvPr id="148" name="Google Shape;148;p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49" name="Google Shape;149;p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0" name="Google Shape;150;p9"/>
          <p:cNvSpPr txBox="1"/>
          <p:nvPr/>
        </p:nvSpPr>
        <p:spPr>
          <a:xfrm>
            <a:off x="4641039" y="1711679"/>
            <a:ext cx="4571999"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Chương trình ứng dụng (application programs):</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Sử dụng hệ thống tài nguyên để giải quyết một bài toán tính toán nào đó của người sử dụng.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Ví dụ: compilers, database systems, video games, business programs</a:t>
            </a:r>
            <a:endParaRPr/>
          </a:p>
        </p:txBody>
      </p:sp>
      <p:sp>
        <p:nvSpPr>
          <p:cNvPr id="151" name="Google Shape;151;p9"/>
          <p:cNvSpPr/>
          <p:nvPr/>
        </p:nvSpPr>
        <p:spPr>
          <a:xfrm rot="10800000">
            <a:off x="4075053" y="2133600"/>
            <a:ext cx="466517" cy="228600"/>
          </a:xfrm>
          <a:prstGeom prst="notchedRightArrow">
            <a:avLst>
              <a:gd fmla="val 50000" name="adj1"/>
              <a:gd fmla="val 50000" name="adj2"/>
            </a:avLst>
          </a:prstGeom>
          <a:solidFill>
            <a:srgbClr val="FF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id="152" name="Google Shape;152;p9"/>
          <p:cNvPicPr preferRelativeResize="0"/>
          <p:nvPr/>
        </p:nvPicPr>
        <p:blipFill rotWithShape="1">
          <a:blip r:embed="rId3">
            <a:alphaModFix/>
          </a:blip>
          <a:srcRect b="0" l="0" r="0" t="0"/>
          <a:stretch/>
        </p:blipFill>
        <p:spPr>
          <a:xfrm>
            <a:off x="152400" y="1295400"/>
            <a:ext cx="3823184" cy="27107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sp">
  <a:themeElements>
    <a:clrScheme name="ユーザー定義 5">
      <a:dk1>
        <a:srgbClr val="000000"/>
      </a:dk1>
      <a:lt1>
        <a:srgbClr val="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2017-02-19T14:22:18Z</dcterms:created>
  <dc:creator>Phan Đình Duy</dc:creator>
</cp:coreProperties>
</file>