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62" r:id="rId2"/>
    <p:sldId id="334" r:id="rId3"/>
    <p:sldId id="302" r:id="rId4"/>
    <p:sldId id="303" r:id="rId5"/>
    <p:sldId id="317" r:id="rId6"/>
    <p:sldId id="311" r:id="rId7"/>
    <p:sldId id="335" r:id="rId8"/>
    <p:sldId id="336" r:id="rId9"/>
    <p:sldId id="368" r:id="rId10"/>
    <p:sldId id="337" r:id="rId11"/>
    <p:sldId id="338" r:id="rId12"/>
    <p:sldId id="369" r:id="rId13"/>
    <p:sldId id="306" r:id="rId14"/>
    <p:sldId id="339" r:id="rId15"/>
    <p:sldId id="370" r:id="rId16"/>
    <p:sldId id="340" r:id="rId17"/>
    <p:sldId id="371" r:id="rId18"/>
    <p:sldId id="341" r:id="rId19"/>
    <p:sldId id="342" r:id="rId20"/>
    <p:sldId id="343" r:id="rId21"/>
    <p:sldId id="372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2" r:id="rId30"/>
    <p:sldId id="358" r:id="rId31"/>
    <p:sldId id="353" r:id="rId32"/>
    <p:sldId id="355" r:id="rId33"/>
    <p:sldId id="356" r:id="rId34"/>
    <p:sldId id="363" r:id="rId35"/>
    <p:sldId id="367" r:id="rId36"/>
    <p:sldId id="366" r:id="rId37"/>
    <p:sldId id="365" r:id="rId38"/>
    <p:sldId id="301" r:id="rId39"/>
    <p:sldId id="361" r:id="rId40"/>
    <p:sldId id="362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ương 2" id="{01E33B1B-E197-463B-A531-467BFB591BCB}">
          <p14:sldIdLst>
            <p14:sldId id="262"/>
            <p14:sldId id="334"/>
            <p14:sldId id="302"/>
            <p14:sldId id="303"/>
            <p14:sldId id="317"/>
            <p14:sldId id="311"/>
            <p14:sldId id="335"/>
            <p14:sldId id="336"/>
            <p14:sldId id="368"/>
            <p14:sldId id="337"/>
            <p14:sldId id="338"/>
            <p14:sldId id="369"/>
            <p14:sldId id="306"/>
            <p14:sldId id="339"/>
            <p14:sldId id="370"/>
            <p14:sldId id="340"/>
            <p14:sldId id="371"/>
            <p14:sldId id="341"/>
            <p14:sldId id="342"/>
            <p14:sldId id="343"/>
            <p14:sldId id="372"/>
            <p14:sldId id="344"/>
            <p14:sldId id="345"/>
            <p14:sldId id="346"/>
            <p14:sldId id="347"/>
            <p14:sldId id="348"/>
            <p14:sldId id="349"/>
            <p14:sldId id="350"/>
            <p14:sldId id="352"/>
            <p14:sldId id="358"/>
            <p14:sldId id="353"/>
            <p14:sldId id="355"/>
            <p14:sldId id="356"/>
            <p14:sldId id="363"/>
            <p14:sldId id="367"/>
            <p14:sldId id="366"/>
            <p14:sldId id="365"/>
            <p14:sldId id="301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99CC"/>
    <a:srgbClr val="FF99FF"/>
    <a:srgbClr val="9BD4FF"/>
    <a:srgbClr val="FF9933"/>
    <a:srgbClr val="FF6699"/>
    <a:srgbClr val="414B53"/>
    <a:srgbClr val="FFA3A3"/>
    <a:srgbClr val="FF8B8B"/>
    <a:srgbClr val="CD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81573" autoAdjust="0"/>
  </p:normalViewPr>
  <p:slideViewPr>
    <p:cSldViewPr>
      <p:cViewPr varScale="1">
        <p:scale>
          <a:sx n="78" d="100"/>
          <a:sy n="78" d="100"/>
        </p:scale>
        <p:origin x="1622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045" y="-10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41815E-765A-40A8-99C6-F127D7A12C4B}" type="datetimeFigureOut">
              <a:rPr kumimoji="1" lang="ja-JP" altLang="en-US" smtClean="0"/>
              <a:t>2022/9/14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E1689-3E24-4715-81AA-F8F7237FC6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257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C1322-60E5-4FB1-AE3F-C5810C4969C1}" type="datetimeFigureOut">
              <a:rPr kumimoji="1" lang="ja-JP" altLang="en-US" smtClean="0"/>
              <a:pPr/>
              <a:t>2022/9/14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7235-7D46-4FEA-A007-68D1C591E28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75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9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8963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267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60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13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9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494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69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4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23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07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65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6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075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D7235-7D46-4FEA-A007-68D1C591E286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39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just">
              <a:defRPr sz="2600"/>
            </a:lvl1pPr>
            <a:lvl2pPr algn="just">
              <a:defRPr baseline="0"/>
            </a:lvl2pPr>
            <a:lvl3pPr algn="just">
              <a:defRPr sz="2200" baseline="0"/>
            </a:lvl3pPr>
            <a:lvl4pPr algn="just">
              <a:defRPr sz="2000"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AD0F7-3350-4E06-B588-1E0EA9C9F1FB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77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7B8097-A83C-4868-B5B8-F5134B7BBCC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136E8E-48A6-4CCA-8C49-35959C36CF6D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 . All Rights Reserved.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547C34CA-7153-4941-88F2-C5EB28E4F17F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6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2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</p:spPr>
        <p:txBody>
          <a:bodyPr/>
          <a:lstStyle/>
          <a:p>
            <a:r>
              <a:rPr lang="en-US" altLang="ja-JP" sz="4400" b="1"/>
              <a:t>HỆ ĐIỀU HÀNH</a:t>
            </a:r>
            <a:br>
              <a:rPr lang="en-US" altLang="ja-JP" sz="4400" b="1"/>
            </a:br>
            <a:r>
              <a:rPr lang="en-US" altLang="ja-JP" sz="4400" b="1"/>
              <a:t>Chương 2 </a:t>
            </a:r>
            <a:br>
              <a:rPr lang="en-US" altLang="ja-JP" sz="4400" b="1"/>
            </a:br>
            <a:r>
              <a:rPr lang="en-US" altLang="ja-JP" sz="4400" b="1"/>
              <a:t>Cấu trúc hệ điều hành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</p:spPr>
        <p:txBody>
          <a:bodyPr/>
          <a:lstStyle/>
          <a:p>
            <a:r>
              <a:rPr lang="en-US" altLang="ja-JP"/>
              <a:t> </a:t>
            </a:r>
            <a:fld id="{78D664CE-F361-481A-B2C2-A0659297A4EF}" type="datetime1">
              <a:rPr lang="en-US" altLang="ja-JP" smtClean="0"/>
              <a:t>9/14/2022</a:t>
            </a:fld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A31E94-D226-4D30-9A93-5BB7AC33FD00}" type="datetime1">
              <a:rPr kumimoji="1" lang="en-US" altLang="ja-JP" smtClean="0"/>
              <a:t>9/14/2022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589074B-9B80-4F18-B6E5-A03481E3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74834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3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7" name="Picture 1" descr="1_1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1295400"/>
            <a:ext cx="7900987" cy="329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BB78D39-7293-442E-AFFC-1703A253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72" y="5196535"/>
            <a:ext cx="5477102" cy="6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83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 altLang="ja-JP"/>
              <a:t>Quản lý file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04FDE-A763-4DA2-9480-156E4B2F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16" y="1412776"/>
            <a:ext cx="8318167" cy="4824536"/>
          </a:xfrm>
          <a:prstGeom prst="rect">
            <a:avLst/>
          </a:prstGeom>
          <a:noFill/>
        </p:spPr>
      </p:pic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0DB942B6-B4D9-4495-B974-EBCB4AFDE5F6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524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file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thống file</a:t>
            </a:r>
          </a:p>
          <a:p>
            <a:pPr lvl="1"/>
            <a:r>
              <a:rPr lang="vi-VN"/>
              <a:t>File</a:t>
            </a:r>
          </a:p>
          <a:p>
            <a:pPr lvl="1"/>
            <a:r>
              <a:rPr lang="vi-VN"/>
              <a:t>Thư mục</a:t>
            </a:r>
          </a:p>
          <a:p>
            <a:r>
              <a:rPr lang="vi-VN"/>
              <a:t>Các dịch vụ chính:</a:t>
            </a:r>
          </a:p>
          <a:p>
            <a:pPr lvl="1"/>
            <a:r>
              <a:rPr lang="vi-VN"/>
              <a:t>Tạo và xóa file/ thư mục</a:t>
            </a:r>
          </a:p>
          <a:p>
            <a:pPr lvl="1"/>
            <a:r>
              <a:rPr lang="vi-VN"/>
              <a:t>Các thao tác xử lý file/ thư mục</a:t>
            </a:r>
          </a:p>
          <a:p>
            <a:pPr lvl="1"/>
            <a:r>
              <a:rPr lang="vi-VN"/>
              <a:t>“Ánh xạ” file/ thư mục vào thiết bị thứ cấp tương ứng</a:t>
            </a:r>
          </a:p>
          <a:p>
            <a:pPr lvl="1"/>
            <a:r>
              <a:rPr lang="vi-VN"/>
              <a:t>Sao lưu và phục hồi dữ liệu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hệ thống I/O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B9A434F-4974-4DE2-AFA5-624D9D9C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02" y="1447800"/>
            <a:ext cx="6586396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2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hệ thống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Che dấu sự khác biệt của các thiết bị I/O trước người dùng</a:t>
            </a:r>
          </a:p>
          <a:p>
            <a:r>
              <a:rPr lang="vi-VN"/>
              <a:t>Có chức năng:</a:t>
            </a:r>
          </a:p>
          <a:p>
            <a:pPr lvl="1"/>
            <a:r>
              <a:rPr lang="vi-VN"/>
              <a:t>Cơ chế: buffering, caching, spooling</a:t>
            </a:r>
          </a:p>
          <a:p>
            <a:pPr lvl="1"/>
            <a:r>
              <a:rPr lang="vi-VN"/>
              <a:t>Cung cấp giao diện chung đến các trình điều khiển thiết bị</a:t>
            </a:r>
          </a:p>
          <a:p>
            <a:pPr lvl="1"/>
            <a:r>
              <a:rPr lang="vi-VN"/>
              <a:t>Bộ điều khiển các thiết bị phần cứng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2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hệ thống lưu trữ thứ cấp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21D75-94FD-46BC-B0C8-D2E3BFF9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54" y="1412776"/>
            <a:ext cx="6724091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32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hệ thống lưu trữ thứ cấp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nhớ chính: kích thước nhỏ, là môi trường chứa </a:t>
            </a:r>
            <a:r>
              <a:rPr lang="en-US"/>
              <a:t>thông </a:t>
            </a:r>
            <a:r>
              <a:rPr lang="vi-VN"/>
              <a:t>tin không bền vững =&gt; cần hệ thống lưu trữ thứ cấp để lưu trữ bền vững các dữ liệu, chương trình</a:t>
            </a:r>
          </a:p>
          <a:p>
            <a:r>
              <a:rPr lang="vi-VN"/>
              <a:t>Phương tiện lưu trữ thông dụng là đĩa từ, đĩa quang</a:t>
            </a:r>
          </a:p>
          <a:p>
            <a:r>
              <a:rPr lang="vi-VN"/>
              <a:t>Nhiệm vụ của hệ điều hành trong quản lý đĩa</a:t>
            </a:r>
          </a:p>
          <a:p>
            <a:pPr lvl="1"/>
            <a:r>
              <a:rPr lang="vi-VN"/>
              <a:t>Quản lý không gian trống trên đĩa</a:t>
            </a:r>
            <a:r>
              <a:rPr lang="en-US"/>
              <a:t> </a:t>
            </a:r>
            <a:r>
              <a:rPr lang="vi-VN"/>
              <a:t>(free space management)</a:t>
            </a:r>
          </a:p>
          <a:p>
            <a:pPr lvl="1"/>
            <a:r>
              <a:rPr lang="vi-VN"/>
              <a:t>Cấp phát không gian lưu trữ (storage allocation)</a:t>
            </a:r>
          </a:p>
          <a:p>
            <a:pPr lvl="1"/>
            <a:r>
              <a:rPr lang="vi-VN"/>
              <a:t>Định thời họat động cho đĩa (disk scheduling)</a:t>
            </a:r>
          </a:p>
          <a:p>
            <a:pPr marL="0" indent="0">
              <a:buNone/>
            </a:pPr>
            <a:r>
              <a:rPr lang="vi-VN"/>
              <a:t>=&gt; Sử dụng thường xuyên =&gt; ảnh hưởng lớn đến tốc độ của cả hệ thống =&gt; cần hiệu quả</a:t>
            </a:r>
          </a:p>
          <a:p>
            <a:endParaRPr lang="vi-VN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221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bảo vệ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vi-VN" dirty="0"/>
              <a:t>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hay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process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ra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</a:t>
            </a:r>
            <a:r>
              <a:rPr lang="en-US" dirty="0"/>
              <a:t>i:</a:t>
            </a:r>
            <a:endParaRPr lang="vi-VN" dirty="0"/>
          </a:p>
          <a:p>
            <a:pPr lvl="1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/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trong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/</a:t>
            </a:r>
            <a:r>
              <a:rPr lang="vi-VN" dirty="0" err="1"/>
              <a:t>process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dành</a:t>
            </a:r>
            <a:r>
              <a:rPr lang="vi-VN" dirty="0"/>
              <a:t> cho </a:t>
            </a:r>
            <a:r>
              <a:rPr lang="vi-VN" dirty="0" err="1"/>
              <a:t>nó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endParaRPr lang="vi-VN" dirty="0"/>
          </a:p>
          <a:p>
            <a:pPr lvl="2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đăng </a:t>
            </a:r>
            <a:r>
              <a:rPr lang="vi-VN" dirty="0" err="1"/>
              <a:t>nhập</a:t>
            </a:r>
            <a:r>
              <a:rPr lang="vi-VN" dirty="0"/>
              <a:t>/ </a:t>
            </a:r>
            <a:r>
              <a:rPr lang="vi-VN" dirty="0" err="1"/>
              <a:t>xuất</a:t>
            </a:r>
            <a:endParaRPr lang="vi-VN" dirty="0"/>
          </a:p>
          <a:p>
            <a:pPr lvl="2"/>
            <a:r>
              <a:rPr lang="vi-VN" dirty="0"/>
              <a:t>Phân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(</a:t>
            </a:r>
            <a:r>
              <a:rPr lang="vi-VN" dirty="0" err="1"/>
              <a:t>authorized</a:t>
            </a:r>
            <a:r>
              <a:rPr lang="vi-VN" dirty="0"/>
              <a:t>/</a:t>
            </a:r>
            <a:r>
              <a:rPr lang="vi-VN" dirty="0" err="1"/>
              <a:t>unauthorized</a:t>
            </a:r>
            <a:r>
              <a:rPr lang="vi-VN" dirty="0"/>
              <a:t>)</a:t>
            </a:r>
          </a:p>
          <a:p>
            <a:pPr lvl="2"/>
            <a:r>
              <a:rPr lang="vi-VN" dirty="0"/>
              <a:t>Phương </a:t>
            </a:r>
            <a:r>
              <a:rPr lang="vi-VN" dirty="0" err="1"/>
              <a:t>tiện</a:t>
            </a:r>
            <a:r>
              <a:rPr lang="vi-VN" dirty="0"/>
              <a:t> thi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 (</a:t>
            </a:r>
            <a:r>
              <a:rPr lang="vi-VN" dirty="0" err="1"/>
              <a:t>enforcement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policies</a:t>
            </a:r>
            <a:r>
              <a:rPr lang="vi-VN" dirty="0"/>
              <a:t>) </a:t>
            </a:r>
            <a:r>
              <a:rPr lang="en-US" dirty="0"/>
              <a:t> </a:t>
            </a:r>
            <a:r>
              <a:rPr lang="vi-VN" dirty="0"/>
              <a:t>(</a:t>
            </a:r>
            <a:r>
              <a:rPr lang="vi-VN" dirty="0" err="1"/>
              <a:t>ví</a:t>
            </a:r>
            <a:r>
              <a:rPr lang="en-US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ai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ai)</a:t>
            </a:r>
          </a:p>
          <a:p>
            <a:endParaRPr lang="vi-VN" dirty="0"/>
          </a:p>
          <a:p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7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Hệ thống thông dịch lệnh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Là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OS</a:t>
            </a:r>
          </a:p>
          <a:p>
            <a:pPr lvl="1"/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shell</a:t>
            </a:r>
            <a:r>
              <a:rPr lang="vi-VN" dirty="0"/>
              <a:t>, </a:t>
            </a:r>
            <a:r>
              <a:rPr lang="vi-VN" dirty="0" err="1"/>
              <a:t>mouse-based</a:t>
            </a:r>
            <a:r>
              <a:rPr lang="vi-VN" dirty="0"/>
              <a:t> </a:t>
            </a:r>
            <a:r>
              <a:rPr lang="vi-VN" dirty="0" err="1"/>
              <a:t>window-and-menu</a:t>
            </a:r>
            <a:endParaRPr lang="vi-VN" dirty="0"/>
          </a:p>
          <a:p>
            <a:r>
              <a:rPr lang="vi-VN" dirty="0"/>
              <a:t>Khi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login</a:t>
            </a:r>
            <a:endParaRPr lang="vi-VN" dirty="0"/>
          </a:p>
          <a:p>
            <a:pPr lvl="1"/>
            <a:r>
              <a:rPr lang="vi-VN" dirty="0" err="1"/>
              <a:t>command</a:t>
            </a:r>
            <a:r>
              <a:rPr lang="vi-VN" dirty="0"/>
              <a:t> </a:t>
            </a:r>
            <a:r>
              <a:rPr lang="vi-VN" dirty="0" err="1"/>
              <a:t>line</a:t>
            </a:r>
            <a:r>
              <a:rPr lang="vi-VN" dirty="0"/>
              <a:t> </a:t>
            </a:r>
            <a:r>
              <a:rPr lang="vi-VN" dirty="0" err="1"/>
              <a:t>interpreter</a:t>
            </a:r>
            <a:r>
              <a:rPr lang="vi-VN" dirty="0"/>
              <a:t> (</a:t>
            </a:r>
            <a:r>
              <a:rPr lang="vi-VN" dirty="0" err="1"/>
              <a:t>shell</a:t>
            </a:r>
            <a:r>
              <a:rPr lang="vi-VN" dirty="0"/>
              <a:t>) </a:t>
            </a:r>
            <a:r>
              <a:rPr lang="vi-VN" dirty="0" err="1"/>
              <a:t>chạy</a:t>
            </a:r>
            <a:r>
              <a:rPr lang="vi-VN" dirty="0"/>
              <a:t>, </a:t>
            </a:r>
            <a:r>
              <a:rPr lang="vi-VN" dirty="0" err="1"/>
              <a:t>chờ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.</a:t>
            </a:r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-&gt;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-&gt;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endParaRPr lang="vi-VN" dirty="0"/>
          </a:p>
          <a:p>
            <a:pPr lvl="1"/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:</a:t>
            </a:r>
          </a:p>
          <a:p>
            <a:pPr lvl="2"/>
            <a:r>
              <a:rPr lang="vi-VN" dirty="0" err="1"/>
              <a:t>Tạo</a:t>
            </a:r>
            <a:r>
              <a:rPr lang="vi-VN" dirty="0"/>
              <a:t>, </a:t>
            </a:r>
            <a:r>
              <a:rPr lang="vi-VN" dirty="0" err="1"/>
              <a:t>hủy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pPr lvl="2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I/O </a:t>
            </a:r>
          </a:p>
          <a:p>
            <a:pPr lvl="2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cấp</a:t>
            </a:r>
            <a:endParaRPr lang="vi-VN" dirty="0"/>
          </a:p>
          <a:p>
            <a:pPr lvl="2"/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pPr lvl="2"/>
            <a:r>
              <a:rPr lang="vi-VN" dirty="0"/>
              <a:t>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file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cơ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mật</a:t>
            </a:r>
            <a:endParaRPr lang="vi-VN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709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Nêu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? </a:t>
            </a:r>
          </a:p>
          <a:p>
            <a:r>
              <a:rPr lang="vi-VN" dirty="0"/>
              <a:t>HĐH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?</a:t>
            </a:r>
          </a:p>
          <a:p>
            <a:r>
              <a:rPr lang="vi-VN" dirty="0"/>
              <a:t>Theo </a:t>
            </a:r>
            <a:r>
              <a:rPr lang="vi-VN" dirty="0" err="1"/>
              <a:t>góc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HĐH </a:t>
            </a:r>
            <a:r>
              <a:rPr lang="vi-VN" dirty="0" err="1"/>
              <a:t>được</a:t>
            </a:r>
            <a:r>
              <a:rPr lang="vi-VN" dirty="0"/>
              <a:t> phân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mấy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? </a:t>
            </a:r>
            <a:r>
              <a:rPr lang="vi-VN" dirty="0" err="1"/>
              <a:t>Kể</a:t>
            </a:r>
            <a:r>
              <a:rPr lang="vi-VN" dirty="0"/>
              <a:t> tên?</a:t>
            </a:r>
          </a:p>
          <a:p>
            <a:r>
              <a:rPr lang="vi-VN" dirty="0" err="1"/>
              <a:t>Những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gian?</a:t>
            </a:r>
          </a:p>
          <a:p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lang="en-US" altLang="ja-JP" smtClean="0"/>
              <a:pPr/>
              <a:t>9/14/2022</a:t>
            </a:fld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Copyrights 2020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785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Các dịch vụ hệ điều hành cung cấp</a:t>
            </a:r>
          </a:p>
        </p:txBody>
      </p:sp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E1DA2F1F-F232-4EFA-AE76-5416F6A7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81184"/>
            <a:ext cx="8640960" cy="4687719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57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Thực</a:t>
            </a:r>
            <a:r>
              <a:rPr lang="vi-VN" dirty="0"/>
              <a:t> thi chương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I/O theo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trên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/>
              <a:t>Trao </a:t>
            </a:r>
            <a:r>
              <a:rPr lang="vi-VN" dirty="0" err="1"/>
              <a:t>đổi</a:t>
            </a:r>
            <a:r>
              <a:rPr lang="vi-VN" dirty="0"/>
              <a:t> thông tin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qua hai </a:t>
            </a:r>
            <a:r>
              <a:rPr lang="vi-VN" dirty="0" err="1"/>
              <a:t>cách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Chia</a:t>
            </a:r>
            <a:r>
              <a:rPr lang="en-US" dirty="0"/>
              <a:t> </a:t>
            </a:r>
            <a:r>
              <a:rPr lang="en-US" dirty="0" err="1"/>
              <a:t>sẻ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(</a:t>
            </a:r>
            <a:r>
              <a:rPr lang="vi-VN" dirty="0" err="1"/>
              <a:t>Shared</a:t>
            </a:r>
            <a:r>
              <a:rPr lang="vi-VN" dirty="0"/>
              <a:t> </a:t>
            </a:r>
            <a:r>
              <a:rPr lang="vi-VN" dirty="0" err="1"/>
              <a:t>memory</a:t>
            </a:r>
            <a:r>
              <a:rPr lang="vi-VN" dirty="0"/>
              <a:t>)</a:t>
            </a:r>
          </a:p>
          <a:p>
            <a:pPr lvl="1"/>
            <a:r>
              <a:rPr lang="vi-VN" dirty="0" err="1"/>
              <a:t>Chuyển</a:t>
            </a:r>
            <a:r>
              <a:rPr lang="vi-VN" dirty="0"/>
              <a:t> thông </a:t>
            </a:r>
            <a:r>
              <a:rPr lang="vi-VN" dirty="0" err="1"/>
              <a:t>điệp</a:t>
            </a:r>
            <a:r>
              <a:rPr lang="vi-VN" dirty="0"/>
              <a:t> (</a:t>
            </a:r>
            <a:r>
              <a:rPr lang="vi-VN" dirty="0" err="1"/>
              <a:t>Message</a:t>
            </a:r>
            <a:r>
              <a:rPr lang="vi-VN" dirty="0"/>
              <a:t> </a:t>
            </a:r>
            <a:r>
              <a:rPr lang="vi-VN" dirty="0" err="1"/>
              <a:t>passing</a:t>
            </a:r>
            <a:r>
              <a:rPr lang="vi-VN" dirty="0"/>
              <a:t>)</a:t>
            </a:r>
          </a:p>
          <a:p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lỗi</a:t>
            </a:r>
            <a:endParaRPr lang="vi-VN" dirty="0"/>
          </a:p>
          <a:p>
            <a:pPr lvl="1"/>
            <a:r>
              <a:rPr lang="vi-VN" dirty="0"/>
              <a:t>Trong CPU,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, trên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I/O (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hư, </a:t>
            </a:r>
            <a:r>
              <a:rPr lang="vi-VN" dirty="0" err="1"/>
              <a:t>hết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,…)</a:t>
            </a:r>
          </a:p>
          <a:p>
            <a:pPr lvl="1"/>
            <a:r>
              <a:rPr lang="vi-VN" dirty="0"/>
              <a:t>Do chương </a:t>
            </a:r>
            <a:r>
              <a:rPr lang="vi-VN" dirty="0" err="1"/>
              <a:t>trình</a:t>
            </a:r>
            <a:r>
              <a:rPr lang="vi-VN" dirty="0"/>
              <a:t>: chia cho 0,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địa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không cho </a:t>
            </a:r>
            <a:r>
              <a:rPr lang="vi-VN" dirty="0" err="1"/>
              <a:t>phép</a:t>
            </a:r>
            <a:r>
              <a:rPr lang="vi-VN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09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Ngoài ra còn các dịch vụ giúp tăng hiệu suất của hệ thống:</a:t>
            </a:r>
          </a:p>
          <a:p>
            <a:pPr lvl="1"/>
            <a:r>
              <a:rPr lang="vi-VN"/>
              <a:t>Cấp phát tài nguyên (resource allocation)</a:t>
            </a:r>
          </a:p>
          <a:p>
            <a:pPr lvl="2"/>
            <a:r>
              <a:rPr lang="vi-VN"/>
              <a:t>Tài nguyên: CPU, bộ nhớ chính, ổ đĩa,…</a:t>
            </a:r>
          </a:p>
          <a:p>
            <a:pPr lvl="2"/>
            <a:r>
              <a:rPr lang="vi-VN"/>
              <a:t>OS có các routine tương ứng</a:t>
            </a:r>
          </a:p>
          <a:p>
            <a:endParaRPr lang="vi-VN"/>
          </a:p>
          <a:p>
            <a:pPr lvl="1"/>
            <a:r>
              <a:rPr lang="vi-VN"/>
              <a:t>Kế toán (accounting)</a:t>
            </a:r>
          </a:p>
          <a:p>
            <a:pPr lvl="2"/>
            <a:r>
              <a:rPr lang="vi-VN"/>
              <a:t>Nhằm lưu vết user để tính phí hoặc đơn giản để thống kê.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83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dịch vụ hệ điều hành cung cấp (tt)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Ngoài</a:t>
            </a:r>
            <a:r>
              <a:rPr lang="vi-VN" dirty="0"/>
              <a:t> ra </a:t>
            </a: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tăng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:</a:t>
            </a:r>
          </a:p>
          <a:p>
            <a:pPr lvl="1"/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r>
              <a:rPr lang="vi-VN" dirty="0"/>
              <a:t> (</a:t>
            </a:r>
            <a:r>
              <a:rPr lang="vi-VN" dirty="0" err="1"/>
              <a:t>protection</a:t>
            </a:r>
            <a:r>
              <a:rPr lang="vi-VN" dirty="0"/>
              <a:t>)</a:t>
            </a:r>
          </a:p>
          <a:p>
            <a:pPr lvl="2"/>
            <a:r>
              <a:rPr lang="vi-VN" dirty="0"/>
              <a:t>Hai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nhau </a:t>
            </a:r>
          </a:p>
          <a:p>
            <a:pPr lvl="2"/>
            <a:r>
              <a:rPr lang="vi-VN" dirty="0" err="1"/>
              <a:t>Kiểm</a:t>
            </a:r>
            <a:r>
              <a:rPr lang="vi-VN" dirty="0"/>
              <a:t> </a:t>
            </a:r>
            <a:r>
              <a:rPr lang="vi-VN" dirty="0" err="1"/>
              <a:t>soát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endParaRPr lang="vi-VN" dirty="0"/>
          </a:p>
          <a:p>
            <a:pPr lvl="1"/>
            <a:r>
              <a:rPr lang="vi-VN" dirty="0"/>
              <a:t>An ninh (</a:t>
            </a:r>
            <a:r>
              <a:rPr lang="vi-VN" dirty="0" err="1"/>
              <a:t>security</a:t>
            </a:r>
            <a:r>
              <a:rPr lang="vi-VN" dirty="0"/>
              <a:t>)</a:t>
            </a:r>
          </a:p>
          <a:p>
            <a:pPr lvl="2"/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user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tài</a:t>
            </a:r>
            <a:r>
              <a:rPr lang="vi-VN" dirty="0"/>
              <a:t> nguyên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(</a:t>
            </a:r>
            <a:r>
              <a:rPr lang="vi-VN" dirty="0" err="1"/>
              <a:t>vd</a:t>
            </a:r>
            <a:r>
              <a:rPr lang="vi-VN" dirty="0"/>
              <a:t>: thông qua </a:t>
            </a:r>
            <a:r>
              <a:rPr lang="vi-VN" dirty="0" err="1"/>
              <a:t>username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password</a:t>
            </a:r>
            <a:r>
              <a:rPr lang="vi-VN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43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43000"/>
            <a:ext cx="8640960" cy="4824536"/>
          </a:xfrm>
        </p:spPr>
        <p:txBody>
          <a:bodyPr/>
          <a:lstStyle/>
          <a:p>
            <a:r>
              <a:rPr lang="vi-VN" sz="2400" dirty="0" err="1"/>
              <a:t>Dùng</a:t>
            </a:r>
            <a:r>
              <a:rPr lang="vi-VN" sz="2400" dirty="0"/>
              <a:t> </a:t>
            </a:r>
            <a:r>
              <a:rPr lang="vi-VN" sz="2400" dirty="0" err="1"/>
              <a:t>để</a:t>
            </a:r>
            <a:r>
              <a:rPr lang="vi-VN" sz="2400" dirty="0"/>
              <a:t> giao </a:t>
            </a:r>
            <a:r>
              <a:rPr lang="vi-VN" sz="2400" dirty="0" err="1"/>
              <a:t>tiếp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tiến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endParaRPr lang="vi-VN" sz="2400" dirty="0"/>
          </a:p>
          <a:p>
            <a:r>
              <a:rPr lang="vi-VN" sz="2400" dirty="0"/>
              <a:t>Cung </a:t>
            </a:r>
            <a:r>
              <a:rPr lang="vi-VN" sz="2400" dirty="0" err="1"/>
              <a:t>cấp</a:t>
            </a:r>
            <a:r>
              <a:rPr lang="vi-VN" sz="2400" dirty="0"/>
              <a:t> giao </a:t>
            </a:r>
            <a:r>
              <a:rPr lang="vi-VN" sz="2400" dirty="0" err="1"/>
              <a:t>diện</a:t>
            </a:r>
            <a:r>
              <a:rPr lang="vi-VN" sz="2400" dirty="0"/>
              <a:t> </a:t>
            </a:r>
            <a:r>
              <a:rPr lang="vi-VN" sz="2400" dirty="0" err="1"/>
              <a:t>giữa</a:t>
            </a:r>
            <a:r>
              <a:rPr lang="vi-VN" sz="2400" dirty="0"/>
              <a:t> tiến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và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điều</a:t>
            </a:r>
            <a:r>
              <a:rPr lang="vi-VN" sz="2400" dirty="0"/>
              <a:t> </a:t>
            </a:r>
            <a:r>
              <a:rPr lang="vi-VN" sz="2400" dirty="0" err="1"/>
              <a:t>hành</a:t>
            </a:r>
            <a:endParaRPr lang="vi-VN" sz="2400" dirty="0"/>
          </a:p>
          <a:p>
            <a:pPr lvl="1"/>
            <a:r>
              <a:rPr lang="vi-VN" sz="2200" dirty="0" err="1"/>
              <a:t>Ví</a:t>
            </a:r>
            <a:r>
              <a:rPr lang="vi-VN" sz="2200" dirty="0"/>
              <a:t> </a:t>
            </a:r>
            <a:r>
              <a:rPr lang="vi-VN" sz="2200" dirty="0" err="1"/>
              <a:t>dụ</a:t>
            </a:r>
            <a:r>
              <a:rPr lang="vi-VN" sz="2200" dirty="0"/>
              <a:t>: </a:t>
            </a:r>
            <a:r>
              <a:rPr lang="vi-VN" sz="2200" dirty="0" err="1"/>
              <a:t>open</a:t>
            </a:r>
            <a:r>
              <a:rPr lang="vi-VN" sz="2200" dirty="0"/>
              <a:t>, </a:t>
            </a:r>
            <a:r>
              <a:rPr lang="vi-VN" sz="2200" dirty="0" err="1"/>
              <a:t>read</a:t>
            </a:r>
            <a:r>
              <a:rPr lang="vi-VN" sz="2200" dirty="0"/>
              <a:t>, </a:t>
            </a:r>
            <a:r>
              <a:rPr lang="vi-VN" sz="2200" dirty="0" err="1"/>
              <a:t>write</a:t>
            </a:r>
            <a:r>
              <a:rPr lang="vi-VN" sz="2200" dirty="0"/>
              <a:t> </a:t>
            </a:r>
            <a:r>
              <a:rPr lang="vi-VN" sz="2200" dirty="0" err="1"/>
              <a:t>file</a:t>
            </a:r>
            <a:endParaRPr lang="vi-VN" sz="2200" dirty="0"/>
          </a:p>
          <a:p>
            <a:r>
              <a:rPr lang="vi-VN" sz="2400" dirty="0"/>
              <a:t>Thông </a:t>
            </a:r>
            <a:r>
              <a:rPr lang="vi-VN" sz="2400" dirty="0" err="1"/>
              <a:t>thường</a:t>
            </a:r>
            <a:r>
              <a:rPr lang="vi-VN" sz="2400" dirty="0"/>
              <a:t> ở </a:t>
            </a:r>
            <a:r>
              <a:rPr lang="vi-VN" sz="2400" dirty="0" err="1"/>
              <a:t>dạng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nhị</a:t>
            </a:r>
            <a:r>
              <a:rPr lang="vi-VN" sz="2400" dirty="0"/>
              <a:t> phân (</a:t>
            </a:r>
            <a:r>
              <a:rPr lang="vi-VN" sz="2400" dirty="0" err="1"/>
              <a:t>binary</a:t>
            </a:r>
            <a:r>
              <a:rPr lang="vi-VN" sz="2400" dirty="0"/>
              <a:t> </a:t>
            </a:r>
            <a:r>
              <a:rPr lang="vi-VN" sz="2400" dirty="0" err="1"/>
              <a:t>libraries</a:t>
            </a:r>
            <a:r>
              <a:rPr lang="vi-VN" sz="2400" dirty="0"/>
              <a:t>) hay </a:t>
            </a:r>
            <a:r>
              <a:rPr lang="vi-VN" sz="2400" dirty="0" err="1"/>
              <a:t>giống</a:t>
            </a:r>
            <a:r>
              <a:rPr lang="vi-VN" sz="2400" dirty="0"/>
              <a:t> như </a:t>
            </a:r>
            <a:r>
              <a:rPr lang="vi-VN" sz="2400" dirty="0" err="1"/>
              <a:t>các</a:t>
            </a:r>
            <a:r>
              <a:rPr lang="vi-VN" sz="2400" dirty="0"/>
              <a:t> </a:t>
            </a:r>
            <a:r>
              <a:rPr lang="vi-VN" sz="2400" dirty="0" err="1"/>
              <a:t>lệnh</a:t>
            </a:r>
            <a:r>
              <a:rPr lang="vi-VN" sz="2400" dirty="0"/>
              <a:t> </a:t>
            </a:r>
            <a:r>
              <a:rPr lang="vi-VN" sz="2400" dirty="0" err="1"/>
              <a:t>hợp</a:t>
            </a:r>
            <a:r>
              <a:rPr lang="vi-VN" sz="2400" dirty="0"/>
              <a:t> </a:t>
            </a:r>
            <a:r>
              <a:rPr lang="vi-VN" sz="2400" dirty="0" err="1"/>
              <a:t>ngữ</a:t>
            </a:r>
            <a:endParaRPr lang="vi-VN" sz="2400" dirty="0"/>
          </a:p>
          <a:p>
            <a:r>
              <a:rPr lang="vi-VN" sz="2400" dirty="0"/>
              <a:t>Trong </a:t>
            </a:r>
            <a:r>
              <a:rPr lang="vi-VN" sz="2400" dirty="0" err="1"/>
              <a:t>các</a:t>
            </a:r>
            <a:r>
              <a:rPr lang="vi-VN" sz="2400" dirty="0"/>
              <a:t> ngôn </a:t>
            </a:r>
            <a:r>
              <a:rPr lang="vi-VN" sz="2400" dirty="0" err="1"/>
              <a:t>ngữ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cấp</a:t>
            </a:r>
            <a:r>
              <a:rPr lang="vi-VN" sz="2400" dirty="0"/>
              <a:t> cao, </a:t>
            </a:r>
            <a:r>
              <a:rPr lang="vi-VN" sz="2400" dirty="0" err="1"/>
              <a:t>một</a:t>
            </a:r>
            <a:r>
              <a:rPr lang="vi-VN" sz="2400" dirty="0"/>
              <a:t> </a:t>
            </a:r>
            <a:r>
              <a:rPr lang="vi-VN" sz="2400" dirty="0" err="1"/>
              <a:t>số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lập</a:t>
            </a:r>
            <a:r>
              <a:rPr lang="vi-VN" sz="2400" dirty="0"/>
              <a:t> </a:t>
            </a:r>
            <a:r>
              <a:rPr lang="vi-VN" sz="2400" dirty="0" err="1"/>
              <a:t>trình</a:t>
            </a:r>
            <a:r>
              <a:rPr lang="vi-VN" sz="2400" dirty="0"/>
              <a:t> </a:t>
            </a:r>
            <a:r>
              <a:rPr lang="vi-VN" sz="2400" dirty="0" err="1"/>
              <a:t>được</a:t>
            </a:r>
            <a:r>
              <a:rPr lang="vi-VN" sz="2400" dirty="0"/>
              <a:t> xây </a:t>
            </a:r>
            <a:r>
              <a:rPr lang="vi-VN" sz="2400" dirty="0" err="1"/>
              <a:t>dựng</a:t>
            </a:r>
            <a:r>
              <a:rPr lang="vi-VN" sz="2400" dirty="0"/>
              <a:t> </a:t>
            </a:r>
            <a:r>
              <a:rPr lang="vi-VN" sz="2400" dirty="0" err="1"/>
              <a:t>dựa</a:t>
            </a:r>
            <a:r>
              <a:rPr lang="vi-VN" sz="2400" dirty="0"/>
              <a:t> trên </a:t>
            </a:r>
            <a:r>
              <a:rPr lang="vi-VN" sz="2400" dirty="0" err="1"/>
              <a:t>các</a:t>
            </a:r>
            <a:r>
              <a:rPr lang="vi-VN" sz="2400" dirty="0"/>
              <a:t> thư </a:t>
            </a:r>
            <a:r>
              <a:rPr lang="vi-VN" sz="2400" dirty="0" err="1"/>
              <a:t>viện</a:t>
            </a:r>
            <a:r>
              <a:rPr lang="vi-VN" sz="2400" dirty="0"/>
              <a:t> </a:t>
            </a:r>
            <a:r>
              <a:rPr lang="vi-VN" sz="2400" dirty="0" err="1"/>
              <a:t>hệ</a:t>
            </a:r>
            <a:r>
              <a:rPr lang="vi-VN" sz="2400" dirty="0"/>
              <a:t> </a:t>
            </a:r>
            <a:r>
              <a:rPr lang="vi-VN" sz="2400" dirty="0" err="1"/>
              <a:t>thống</a:t>
            </a:r>
            <a:r>
              <a:rPr lang="vi-VN" sz="2400" dirty="0"/>
              <a:t> (</a:t>
            </a:r>
            <a:r>
              <a:rPr lang="vi-VN" sz="2400" dirty="0" err="1"/>
              <a:t>ví</a:t>
            </a:r>
            <a:r>
              <a:rPr lang="vi-VN" sz="2400" dirty="0"/>
              <a:t> </a:t>
            </a:r>
            <a:r>
              <a:rPr lang="vi-VN" sz="2400" dirty="0" err="1"/>
              <a:t>dụ</a:t>
            </a:r>
            <a:r>
              <a:rPr lang="vi-VN" sz="2400" dirty="0"/>
              <a:t> Windows API, thư </a:t>
            </a:r>
            <a:r>
              <a:rPr lang="vi-VN" sz="2400" dirty="0" err="1"/>
              <a:t>viện</a:t>
            </a:r>
            <a:r>
              <a:rPr lang="vi-VN" sz="2400" dirty="0"/>
              <a:t> GNU C/C++ như </a:t>
            </a:r>
            <a:r>
              <a:rPr lang="vi-VN" sz="2400" dirty="0" err="1"/>
              <a:t>glibc</a:t>
            </a:r>
            <a:r>
              <a:rPr lang="vi-VN" sz="2400" dirty="0"/>
              <a:t>, </a:t>
            </a:r>
            <a:r>
              <a:rPr lang="vi-VN" sz="2400" dirty="0" err="1"/>
              <a:t>glibc</a:t>
            </a:r>
            <a:r>
              <a:rPr lang="vi-VN" sz="2400" dirty="0"/>
              <a:t>++, …)</a:t>
            </a:r>
          </a:p>
          <a:p>
            <a:r>
              <a:rPr lang="vi-VN" sz="2400" dirty="0"/>
              <a:t>Ba phương </a:t>
            </a:r>
            <a:r>
              <a:rPr lang="vi-VN" sz="2400" dirty="0" err="1"/>
              <a:t>pháp</a:t>
            </a:r>
            <a:r>
              <a:rPr lang="vi-VN" sz="2400" dirty="0"/>
              <a:t> </a:t>
            </a:r>
            <a:r>
              <a:rPr lang="vi-VN" sz="2400" dirty="0" err="1"/>
              <a:t>truyền</a:t>
            </a:r>
            <a:r>
              <a:rPr lang="vi-VN" sz="2400" dirty="0"/>
              <a:t> tham </a:t>
            </a:r>
            <a:r>
              <a:rPr lang="vi-VN" sz="2400" dirty="0" err="1"/>
              <a:t>số</a:t>
            </a:r>
            <a:r>
              <a:rPr lang="vi-VN" sz="2400" dirty="0"/>
              <a:t> khi </a:t>
            </a:r>
            <a:r>
              <a:rPr lang="vi-VN" sz="2400" dirty="0" err="1"/>
              <a:t>sử</a:t>
            </a:r>
            <a:r>
              <a:rPr lang="vi-VN" sz="2400" dirty="0"/>
              <a:t> </a:t>
            </a:r>
            <a:r>
              <a:rPr lang="vi-VN" sz="2400" dirty="0" err="1"/>
              <a:t>dụng</a:t>
            </a:r>
            <a:r>
              <a:rPr lang="vi-VN" sz="2400" dirty="0"/>
              <a:t> </a:t>
            </a:r>
            <a:r>
              <a:rPr lang="vi-VN" sz="2400" dirty="0" err="1"/>
              <a:t>system</a:t>
            </a:r>
            <a:r>
              <a:rPr lang="vi-VN" sz="2400" dirty="0"/>
              <a:t> </a:t>
            </a:r>
            <a:r>
              <a:rPr lang="vi-VN" sz="2400" dirty="0" err="1"/>
              <a:t>call</a:t>
            </a:r>
            <a:endParaRPr lang="vi-VN" sz="2400" dirty="0"/>
          </a:p>
          <a:p>
            <a:pPr lvl="1"/>
            <a:r>
              <a:rPr lang="vi-VN" sz="2200" dirty="0"/>
              <a:t>Qua thanh ghi</a:t>
            </a:r>
          </a:p>
          <a:p>
            <a:pPr lvl="1"/>
            <a:r>
              <a:rPr lang="vi-VN" sz="2200" dirty="0"/>
              <a:t>Qua </a:t>
            </a:r>
            <a:r>
              <a:rPr lang="vi-VN" sz="2200" dirty="0" err="1"/>
              <a:t>một</a:t>
            </a:r>
            <a:r>
              <a:rPr lang="vi-VN" sz="2200" dirty="0"/>
              <a:t> </a:t>
            </a:r>
            <a:r>
              <a:rPr lang="vi-VN" sz="2200" dirty="0" err="1"/>
              <a:t>vùng</a:t>
            </a:r>
            <a:r>
              <a:rPr lang="vi-VN" sz="2200" dirty="0"/>
              <a:t> </a:t>
            </a:r>
            <a:r>
              <a:rPr lang="vi-VN" sz="2200" dirty="0" err="1"/>
              <a:t>nhớ</a:t>
            </a:r>
            <a:r>
              <a:rPr lang="vi-VN" sz="2200" dirty="0"/>
              <a:t>, </a:t>
            </a:r>
            <a:r>
              <a:rPr lang="vi-VN" sz="2200" dirty="0" err="1"/>
              <a:t>địa</a:t>
            </a:r>
            <a:r>
              <a:rPr lang="vi-VN" sz="2200" dirty="0"/>
              <a:t> </a:t>
            </a:r>
            <a:r>
              <a:rPr lang="vi-VN" sz="2200" dirty="0" err="1"/>
              <a:t>chỉ</a:t>
            </a:r>
            <a:r>
              <a:rPr lang="vi-VN" sz="2200" dirty="0"/>
              <a:t> </a:t>
            </a:r>
            <a:r>
              <a:rPr lang="vi-VN" sz="2200" dirty="0" err="1"/>
              <a:t>của</a:t>
            </a:r>
            <a:r>
              <a:rPr lang="vi-VN" sz="2200" dirty="0"/>
              <a:t> </a:t>
            </a:r>
            <a:r>
              <a:rPr lang="vi-VN" sz="2200" dirty="0" err="1"/>
              <a:t>vùng</a:t>
            </a:r>
            <a:r>
              <a:rPr lang="vi-VN" sz="2200" dirty="0"/>
              <a:t> </a:t>
            </a:r>
            <a:r>
              <a:rPr lang="vi-VN" sz="2200" dirty="0" err="1"/>
              <a:t>nhớ</a:t>
            </a:r>
            <a:r>
              <a:rPr lang="vi-VN" sz="2200" dirty="0"/>
              <a:t> </a:t>
            </a:r>
            <a:r>
              <a:rPr lang="vi-VN" sz="2200" dirty="0" err="1"/>
              <a:t>được</a:t>
            </a:r>
            <a:r>
              <a:rPr lang="vi-VN" sz="2200" dirty="0"/>
              <a:t> </a:t>
            </a:r>
            <a:r>
              <a:rPr lang="vi-VN" sz="2200" dirty="0" err="1"/>
              <a:t>gửi</a:t>
            </a:r>
            <a:r>
              <a:rPr lang="vi-VN" sz="2200" dirty="0"/>
              <a:t> </a:t>
            </a:r>
            <a:r>
              <a:rPr lang="vi-VN" sz="2200" dirty="0" err="1"/>
              <a:t>đến</a:t>
            </a:r>
            <a:r>
              <a:rPr lang="vi-VN" sz="2200" dirty="0"/>
              <a:t> </a:t>
            </a:r>
            <a:r>
              <a:rPr lang="vi-VN" sz="2200" dirty="0" err="1"/>
              <a:t>hệ</a:t>
            </a:r>
            <a:r>
              <a:rPr lang="vi-VN" sz="2200" dirty="0"/>
              <a:t> </a:t>
            </a:r>
            <a:r>
              <a:rPr lang="vi-VN" sz="2200" dirty="0" err="1"/>
              <a:t>điều</a:t>
            </a:r>
            <a:r>
              <a:rPr lang="vi-VN" sz="2200" dirty="0"/>
              <a:t> </a:t>
            </a:r>
            <a:r>
              <a:rPr lang="vi-VN" sz="2200" dirty="0" err="1"/>
              <a:t>hành</a:t>
            </a:r>
            <a:r>
              <a:rPr lang="vi-VN" sz="2200" dirty="0"/>
              <a:t> qua thanh ghi</a:t>
            </a:r>
          </a:p>
          <a:p>
            <a:pPr lvl="1"/>
            <a:r>
              <a:rPr lang="vi-VN" sz="2200" dirty="0"/>
              <a:t>Qua </a:t>
            </a:r>
            <a:r>
              <a:rPr lang="vi-VN" sz="2200" dirty="0" err="1"/>
              <a:t>stack</a:t>
            </a:r>
            <a:endParaRPr lang="vi-VN" sz="22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758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77850" y="1303338"/>
            <a:ext cx="8480425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charset="2"/>
              <a:buNone/>
            </a:pPr>
            <a:r>
              <a:rPr lang="en-US" altLang="en-US" sz="2000" kern="0"/>
              <a:t>Chuỗi các lời gọi hệ thống để copy nội dung từ file này đến file khác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1870075"/>
            <a:ext cx="5937250" cy="401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6303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gọi hệ thống (tt)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111375" y="1239838"/>
            <a:ext cx="5383213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6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4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p"/>
              <a:defRPr kumimoji="1" sz="20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18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Monotype Sorts" charset="2"/>
              <a:buNone/>
            </a:pPr>
            <a:r>
              <a:rPr lang="en-US" altLang="en-US" sz="2000" kern="0" dirty="0" err="1"/>
              <a:t>Một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số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lời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gọi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hệ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thống</a:t>
            </a:r>
            <a:r>
              <a:rPr lang="en-US" altLang="en-US" sz="2000" kern="0" dirty="0"/>
              <a:t> </a:t>
            </a:r>
            <a:r>
              <a:rPr lang="en-US" altLang="en-US" sz="2000" kern="0" dirty="0" err="1"/>
              <a:t>trong</a:t>
            </a:r>
            <a:r>
              <a:rPr lang="en-US" altLang="en-US" sz="2000" kern="0" dirty="0"/>
              <a:t> Windows </a:t>
            </a:r>
            <a:r>
              <a:rPr lang="en-US" altLang="en-US" sz="2000" kern="0" dirty="0" err="1"/>
              <a:t>và</a:t>
            </a:r>
            <a:r>
              <a:rPr lang="en-US" altLang="en-US" sz="2000" kern="0" dirty="0"/>
              <a:t> Unix</a:t>
            </a:r>
          </a:p>
        </p:txBody>
      </p:sp>
      <p:pic>
        <p:nvPicPr>
          <p:cNvPr id="11" name="Picture 6" descr="OS8-p6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1676400"/>
            <a:ext cx="5395912" cy="48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282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chương trình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Chương trình hệ thống (system program, phân biệt với application program) gồm</a:t>
            </a:r>
          </a:p>
          <a:p>
            <a:pPr lvl="1"/>
            <a:r>
              <a:rPr lang="vi-VN"/>
              <a:t>Quản lý hệ thống file: như create, delete, rename, list  </a:t>
            </a:r>
          </a:p>
          <a:p>
            <a:pPr lvl="1"/>
            <a:r>
              <a:rPr lang="vi-VN"/>
              <a:t>Thông tin trạng thái: như date, time, dung lượng bộ nhớ trống </a:t>
            </a:r>
          </a:p>
          <a:p>
            <a:pPr lvl="1"/>
            <a:r>
              <a:rPr lang="vi-VN"/>
              <a:t>Soạn thảo file: như file editor</a:t>
            </a:r>
          </a:p>
          <a:p>
            <a:pPr lvl="1"/>
            <a:r>
              <a:rPr lang="vi-VN"/>
              <a:t>Hỗ trợ ngôn ngữ lập trình: như compiler, assembler, interpreter</a:t>
            </a:r>
          </a:p>
          <a:p>
            <a:pPr lvl="1"/>
            <a:r>
              <a:rPr lang="vi-VN"/>
              <a:t>Nạp, thực thi, giúp tìm lỗi chương trình: như loader, debugger</a:t>
            </a:r>
          </a:p>
          <a:p>
            <a:pPr lvl="1"/>
            <a:r>
              <a:rPr lang="vi-VN"/>
              <a:t>Giao tiếp: như email, talk, web browser</a:t>
            </a:r>
          </a:p>
          <a:p>
            <a:pPr lvl="1"/>
            <a:r>
              <a:rPr lang="vi-VN"/>
              <a:t>…</a:t>
            </a:r>
          </a:p>
          <a:p>
            <a:r>
              <a:rPr lang="vi-VN"/>
              <a:t>Người dùng chủ yếu làm việc thông qua các system program (không làm việc “trực tiếp” với các system call)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020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Hệ điều hành là một chương trình lớn</a:t>
            </a:r>
          </a:p>
          <a:p>
            <a:r>
              <a:rPr lang="vi-VN"/>
              <a:t>Nó có nhiều dạng cấu trúc khác nhau:</a:t>
            </a:r>
          </a:p>
          <a:p>
            <a:pPr lvl="1"/>
            <a:r>
              <a:rPr lang="vi-VN"/>
              <a:t>Cấu trúc </a:t>
            </a:r>
            <a:r>
              <a:rPr lang="en-US"/>
              <a:t>Monolithic -</a:t>
            </a:r>
            <a:r>
              <a:rPr lang="vi-VN"/>
              <a:t> </a:t>
            </a:r>
            <a:r>
              <a:rPr lang="en-US"/>
              <a:t>Original UNIX</a:t>
            </a:r>
            <a:endParaRPr lang="vi-VN"/>
          </a:p>
          <a:p>
            <a:pPr lvl="1"/>
            <a:r>
              <a:rPr lang="vi-VN"/>
              <a:t>Cấu trúc Layered Approach</a:t>
            </a:r>
          </a:p>
          <a:p>
            <a:pPr lvl="1"/>
            <a:r>
              <a:rPr lang="vi-VN"/>
              <a:t>Cấu trúc </a:t>
            </a:r>
            <a:r>
              <a:rPr lang="en-US" altLang="en-US"/>
              <a:t>Microkernels </a:t>
            </a:r>
          </a:p>
          <a:p>
            <a:pPr lvl="1"/>
            <a:r>
              <a:rPr lang="en-US"/>
              <a:t>Cấu trúc Modules</a:t>
            </a:r>
          </a:p>
          <a:p>
            <a:pPr lvl="1"/>
            <a:r>
              <a:rPr lang="en-US"/>
              <a:t>Cấu trúc Hybrid Systems 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2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Monolithic -</a:t>
            </a:r>
            <a:r>
              <a:rPr lang="vi-VN"/>
              <a:t> </a:t>
            </a:r>
            <a:r>
              <a:rPr lang="en-US"/>
              <a:t>Original UNIX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130480" cy="2244824"/>
          </a:xfrm>
        </p:spPr>
        <p:txBody>
          <a:bodyPr/>
          <a:lstStyle/>
          <a:p>
            <a:r>
              <a:rPr lang="en-US" altLang="zh-TW" sz="2200"/>
              <a:t>UNIX – do giới hạn về chức năng phần cứng nên Original UNIX cũng có cấu trúc rất giới hạn</a:t>
            </a:r>
          </a:p>
          <a:p>
            <a:r>
              <a:rPr lang="en-US" altLang="zh-TW" sz="2200"/>
              <a:t>UNIX: gồm</a:t>
            </a:r>
            <a:r>
              <a:rPr lang="zh-TW" altLang="en-US" sz="2200"/>
              <a:t> </a:t>
            </a:r>
            <a:r>
              <a:rPr lang="en-US" altLang="zh-TW" sz="2200"/>
              <a:t>hai</a:t>
            </a:r>
            <a:r>
              <a:rPr lang="zh-TW" altLang="en-US" sz="2200"/>
              <a:t> </a:t>
            </a:r>
            <a:r>
              <a:rPr lang="en-US" altLang="zh-TW" sz="2200"/>
              <a:t>phần</a:t>
            </a:r>
            <a:r>
              <a:rPr lang="zh-TW" altLang="en-US" sz="2200"/>
              <a:t> </a:t>
            </a:r>
            <a:r>
              <a:rPr lang="en-US" altLang="zh-TW" sz="2200"/>
              <a:t>tách</a:t>
            </a:r>
            <a:r>
              <a:rPr lang="zh-TW" altLang="en-US" sz="2200"/>
              <a:t> </a:t>
            </a:r>
            <a:r>
              <a:rPr lang="en-US" altLang="zh-TW" sz="2200"/>
              <a:t>rời</a:t>
            </a:r>
            <a:r>
              <a:rPr lang="zh-TW" altLang="en-US" sz="2200"/>
              <a:t> </a:t>
            </a:r>
            <a:r>
              <a:rPr lang="en-US" altLang="zh-TW" sz="2200"/>
              <a:t>nhau</a:t>
            </a:r>
            <a:endParaRPr lang="zh-TW" altLang="en-US" sz="2200"/>
          </a:p>
          <a:p>
            <a:pPr lvl="2"/>
            <a:r>
              <a:rPr lang="en-US" altLang="zh-TW"/>
              <a:t>Nhân</a:t>
            </a:r>
            <a:r>
              <a:rPr lang="zh-TW" altLang="en-US"/>
              <a:t> </a:t>
            </a:r>
            <a:r>
              <a:rPr lang="en-US" altLang="zh-TW"/>
              <a:t>(cung</a:t>
            </a:r>
            <a:r>
              <a:rPr lang="zh-TW" altLang="en-US"/>
              <a:t> </a:t>
            </a:r>
            <a:r>
              <a:rPr lang="en-US" altLang="zh-TW"/>
              <a:t>cấp</a:t>
            </a:r>
            <a:r>
              <a:rPr lang="zh-TW" altLang="en-US"/>
              <a:t> </a:t>
            </a:r>
            <a:r>
              <a:rPr lang="en-US" altLang="zh-TW"/>
              <a:t>file system, CPU scheduling, memory management, và một số</a:t>
            </a:r>
            <a:r>
              <a:rPr lang="zh-TW" altLang="en-US"/>
              <a:t> </a:t>
            </a:r>
            <a:r>
              <a:rPr lang="en-US" altLang="zh-TW"/>
              <a:t>chức năng khác)</a:t>
            </a:r>
            <a:r>
              <a:rPr lang="zh-TW" altLang="en-US"/>
              <a:t> </a:t>
            </a:r>
            <a:endParaRPr lang="en-US" altLang="zh-TW"/>
          </a:p>
          <a:p>
            <a:pPr lvl="2"/>
            <a:r>
              <a:rPr lang="en-US" altLang="zh-TW"/>
              <a:t>System program 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883" y="3352800"/>
            <a:ext cx="5052317" cy="306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74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</p:spPr>
        <p:txBody>
          <a:bodyPr/>
          <a:lstStyle/>
          <a:p>
            <a:r>
              <a:rPr lang="en-US" altLang="ja-JP"/>
              <a:t>Mục tiêu chương 2</a:t>
            </a:r>
            <a:endParaRPr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824536"/>
          </a:xfrm>
        </p:spPr>
        <p:txBody>
          <a:bodyPr/>
          <a:lstStyle/>
          <a:p>
            <a:r>
              <a:rPr lang="vi-VN"/>
              <a:t>Biết được các thành phần của hệ điều hành</a:t>
            </a:r>
          </a:p>
          <a:p>
            <a:r>
              <a:rPr lang="vi-VN"/>
              <a:t>Hiểu được các dịch vụ mà hệ điều hành cung cấp</a:t>
            </a:r>
          </a:p>
          <a:p>
            <a:r>
              <a:rPr lang="vi-VN"/>
              <a:t>Hiểu được cấu trúc của một hệ thống máy tính</a:t>
            </a:r>
          </a:p>
          <a:p>
            <a:endParaRPr 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51520" y="6525344"/>
            <a:ext cx="2133600" cy="288206"/>
          </a:xfrm>
        </p:spPr>
        <p:txBody>
          <a:bodyPr/>
          <a:lstStyle/>
          <a:p>
            <a:fld id="{0DB942B6-B4D9-4495-B974-EBCB4AFDE5F6}" type="datetime1">
              <a:rPr lang="en-US" altLang="ja-JP" smtClean="0"/>
              <a:pPr/>
              <a:t>9/14/2022</a:t>
            </a:fld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139880" y="6524625"/>
            <a:ext cx="1752600" cy="288925"/>
          </a:xfrm>
        </p:spPr>
        <p:txBody>
          <a:bodyPr/>
          <a:lstStyle/>
          <a:p>
            <a:fld id="{800C8475-47C1-49C9-BEE5-594F8CF4D71F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lang="en-US" altLang="ja-JP"/>
              <a:t>Copyrights 2020 CE-UIT. All Rights Reserved.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255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hệ thống Linux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230E72C-2422-4999-BC9A-EC7D591DF98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9199" y="1198605"/>
            <a:ext cx="3352007" cy="5156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30</a:t>
            </a:fld>
            <a:endParaRPr kumimoji="1" lang="ja-JP" altLang="en-US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F94AC371-9582-4452-BD06-AA12CBF85B3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257800" y="3429001"/>
            <a:ext cx="3490664" cy="2438400"/>
          </a:xfrm>
        </p:spPr>
        <p:txBody>
          <a:bodyPr/>
          <a:lstStyle/>
          <a:p>
            <a:pPr marL="0" indent="0">
              <a:buNone/>
            </a:pPr>
            <a:r>
              <a:rPr kumimoji="1" lang="en-US"/>
              <a:t>Linux </a:t>
            </a:r>
            <a:r>
              <a:rPr kumimoji="1" lang="en-US" dirty="0" err="1"/>
              <a:t>d</a:t>
            </a:r>
            <a:r>
              <a:rPr lang="en-US" dirty="0" err="1"/>
              <a:t>ựa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monolithic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đun</a:t>
            </a:r>
            <a:endParaRPr kumimoji="1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9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Layered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4091880" cy="4302224"/>
          </a:xfrm>
        </p:spPr>
        <p:txBody>
          <a:bodyPr/>
          <a:lstStyle/>
          <a:p>
            <a:r>
              <a:rPr lang="vi-VN" altLang="zh-TW" sz="2200"/>
              <a:t>HĐH được chi</a:t>
            </a:r>
            <a:r>
              <a:rPr lang="en-US" altLang="zh-TW" sz="2200"/>
              <a:t>a</a:t>
            </a:r>
            <a:r>
              <a:rPr lang="vi-VN" altLang="zh-TW" sz="2200"/>
              <a:t> thành nhiều lớp (layer).</a:t>
            </a:r>
          </a:p>
          <a:p>
            <a:pPr lvl="1"/>
            <a:r>
              <a:rPr lang="vi-VN" altLang="zh-TW" sz="2000"/>
              <a:t>Lớp dưới cùng: hardware</a:t>
            </a:r>
          </a:p>
          <a:p>
            <a:pPr lvl="1"/>
            <a:r>
              <a:rPr lang="vi-VN" altLang="zh-TW" sz="2000"/>
              <a:t>Lớp trên cùng là giao tiếp với user</a:t>
            </a:r>
          </a:p>
          <a:p>
            <a:pPr lvl="1"/>
            <a:r>
              <a:rPr lang="vi-VN" altLang="zh-TW" sz="2000"/>
              <a:t>Lớp trên chỉ phụ thuộc lớp dưới</a:t>
            </a:r>
          </a:p>
          <a:p>
            <a:pPr lvl="1"/>
            <a:r>
              <a:rPr lang="vi-VN" altLang="zh-TW" sz="2000"/>
              <a:t>Một lớp chỉ có thể gọi các hàm của lớp dưới và các hàm của nó được gọi bởi lớp trên</a:t>
            </a:r>
            <a:endParaRPr lang="en-US" altLang="zh-TW" sz="2000"/>
          </a:p>
          <a:p>
            <a:pPr lvl="1"/>
            <a:r>
              <a:rPr lang="en-US" altLang="zh-TW" sz="2000"/>
              <a:t>Ví dụ: Hệ điều hành THE</a:t>
            </a:r>
            <a:endParaRPr lang="vi-VN" altLang="zh-TW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064848"/>
            <a:ext cx="3440550" cy="3421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49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Microkernels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130480" cy="2321024"/>
          </a:xfrm>
        </p:spPr>
        <p:txBody>
          <a:bodyPr/>
          <a:lstStyle/>
          <a:p>
            <a:r>
              <a:rPr lang="en-US" altLang="zh-TW" sz="2200" dirty="0"/>
              <a:t>P</a:t>
            </a:r>
            <a:r>
              <a:rPr lang="vi-VN" altLang="zh-TW" sz="2200" dirty="0"/>
              <a:t>hân chia </a:t>
            </a:r>
            <a:r>
              <a:rPr lang="vi-VN" altLang="zh-TW" sz="2200" dirty="0" err="1"/>
              <a:t>module</a:t>
            </a:r>
            <a:r>
              <a:rPr lang="vi-VN" altLang="zh-TW" sz="2200" dirty="0"/>
              <a:t> theo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 (CMU </a:t>
            </a:r>
            <a:r>
              <a:rPr lang="vi-VN" altLang="zh-TW" sz="2200" dirty="0" err="1"/>
              <a:t>Mach</a:t>
            </a:r>
            <a:r>
              <a:rPr lang="vi-VN" altLang="zh-TW" sz="2200" dirty="0"/>
              <a:t> OS, 1980)</a:t>
            </a:r>
          </a:p>
          <a:p>
            <a:r>
              <a:rPr lang="vi-VN" altLang="zh-TW" sz="2200" dirty="0" err="1"/>
              <a:t>Chuyển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một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số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chức</a:t>
            </a:r>
            <a:r>
              <a:rPr lang="vi-VN" altLang="zh-TW" sz="2200" dirty="0"/>
              <a:t> năng </a:t>
            </a:r>
            <a:r>
              <a:rPr lang="vi-VN" altLang="zh-TW" sz="2200" dirty="0" err="1"/>
              <a:t>của</a:t>
            </a:r>
            <a:r>
              <a:rPr lang="vi-VN" altLang="zh-TW" sz="2200" dirty="0"/>
              <a:t> OS </a:t>
            </a:r>
            <a:r>
              <a:rPr lang="vi-VN" altLang="zh-TW" sz="2200" dirty="0" err="1"/>
              <a:t>từ</a:t>
            </a:r>
            <a:r>
              <a:rPr lang="vi-VN" altLang="zh-TW" sz="2200" dirty="0"/>
              <a:t> </a:t>
            </a:r>
            <a:r>
              <a:rPr lang="vi-VN" altLang="zh-TW" sz="2200" dirty="0" err="1"/>
              <a:t>kernel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space</a:t>
            </a:r>
            <a:r>
              <a:rPr lang="vi-VN" altLang="zh-TW" sz="2200" dirty="0"/>
              <a:t> sang </a:t>
            </a:r>
            <a:r>
              <a:rPr lang="vi-VN" altLang="zh-TW" sz="2200" dirty="0" err="1"/>
              <a:t>user</a:t>
            </a:r>
            <a:r>
              <a:rPr lang="vi-VN" altLang="zh-TW" sz="2200" dirty="0"/>
              <a:t> </a:t>
            </a:r>
            <a:r>
              <a:rPr lang="vi-VN" altLang="zh-TW" sz="2200" dirty="0" err="1"/>
              <a:t>space</a:t>
            </a:r>
            <a:endParaRPr lang="vi-VN" altLang="zh-TW" sz="2200" dirty="0"/>
          </a:p>
          <a:p>
            <a:r>
              <a:rPr lang="vi-VN" altLang="zh-TW" sz="2200" dirty="0"/>
              <a:t>Thu </a:t>
            </a:r>
            <a:r>
              <a:rPr lang="vi-VN" altLang="zh-TW" sz="2200" dirty="0" err="1"/>
              <a:t>gọn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kernel</a:t>
            </a:r>
            <a:r>
              <a:rPr lang="vi-VN" altLang="zh-TW" sz="2200" dirty="0"/>
              <a:t> =&gt;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, </a:t>
            </a:r>
            <a:r>
              <a:rPr lang="vi-VN" altLang="zh-TW" sz="2200" dirty="0" err="1"/>
              <a:t>microkernel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chỉ</a:t>
            </a:r>
            <a:r>
              <a:rPr lang="vi-VN" altLang="zh-TW" sz="2200" dirty="0"/>
              <a:t> bao </a:t>
            </a:r>
            <a:r>
              <a:rPr lang="vi-VN" altLang="zh-TW" sz="2200" dirty="0" err="1"/>
              <a:t>gồm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chức</a:t>
            </a:r>
            <a:r>
              <a:rPr lang="vi-VN" altLang="zh-TW" sz="2200" dirty="0"/>
              <a:t> năng </a:t>
            </a:r>
            <a:r>
              <a:rPr lang="vi-VN" altLang="zh-TW" sz="2200" dirty="0" err="1"/>
              <a:t>tối</a:t>
            </a:r>
            <a:r>
              <a:rPr lang="vi-VN" altLang="zh-TW" sz="2200" dirty="0"/>
              <a:t> </a:t>
            </a:r>
            <a:r>
              <a:rPr lang="vi-VN" altLang="zh-TW" sz="2200" dirty="0" err="1"/>
              <a:t>thiểu</a:t>
            </a:r>
            <a:r>
              <a:rPr lang="vi-VN" altLang="zh-TW" sz="2200" dirty="0"/>
              <a:t> như </a:t>
            </a:r>
            <a:r>
              <a:rPr lang="vi-VN" altLang="zh-TW" sz="2200" dirty="0" err="1"/>
              <a:t>quản</a:t>
            </a:r>
            <a:r>
              <a:rPr lang="vi-VN" altLang="zh-TW" sz="2200" dirty="0"/>
              <a:t> </a:t>
            </a:r>
            <a:r>
              <a:rPr lang="vi-VN" altLang="zh-TW" sz="2200" dirty="0" err="1"/>
              <a:t>lý</a:t>
            </a:r>
            <a:r>
              <a:rPr lang="vi-VN" altLang="zh-TW" sz="2200" dirty="0"/>
              <a:t> tiến </a:t>
            </a:r>
            <a:r>
              <a:rPr lang="vi-VN" altLang="zh-TW" sz="2200" dirty="0" err="1"/>
              <a:t>trình</a:t>
            </a:r>
            <a:r>
              <a:rPr lang="vi-VN" altLang="zh-TW" sz="2200" dirty="0"/>
              <a:t>, </a:t>
            </a:r>
            <a:r>
              <a:rPr lang="vi-VN" altLang="zh-TW" sz="2200" dirty="0" err="1"/>
              <a:t>bộ</a:t>
            </a:r>
            <a:r>
              <a:rPr lang="vi-VN" altLang="zh-TW" sz="2200" dirty="0"/>
              <a:t> </a:t>
            </a:r>
            <a:r>
              <a:rPr lang="vi-VN" altLang="zh-TW" sz="2200" dirty="0" err="1"/>
              <a:t>nhớ</a:t>
            </a:r>
            <a:r>
              <a:rPr lang="vi-VN" altLang="zh-TW" sz="2200" dirty="0"/>
              <a:t> </a:t>
            </a:r>
            <a:r>
              <a:rPr lang="vi-VN" altLang="zh-TW" sz="2200" dirty="0" err="1"/>
              <a:t>và</a:t>
            </a:r>
            <a:r>
              <a:rPr lang="vi-VN" altLang="zh-TW" sz="2200" dirty="0"/>
              <a:t> cơ </a:t>
            </a:r>
            <a:r>
              <a:rPr lang="vi-VN" altLang="zh-TW" sz="2200" dirty="0" err="1"/>
              <a:t>chế</a:t>
            </a:r>
            <a:r>
              <a:rPr lang="vi-VN" altLang="zh-TW" sz="2200" dirty="0"/>
              <a:t> giao </a:t>
            </a:r>
            <a:r>
              <a:rPr lang="vi-VN" altLang="zh-TW" sz="2200" dirty="0" err="1"/>
              <a:t>tiếp</a:t>
            </a:r>
            <a:r>
              <a:rPr lang="vi-VN" altLang="zh-TW" sz="2200" dirty="0"/>
              <a:t> </a:t>
            </a:r>
            <a:r>
              <a:rPr lang="vi-VN" altLang="zh-TW" sz="2200" dirty="0" err="1"/>
              <a:t>giữa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tiến </a:t>
            </a:r>
            <a:r>
              <a:rPr lang="vi-VN" altLang="zh-TW" sz="2200" dirty="0" err="1"/>
              <a:t>trình</a:t>
            </a:r>
            <a:endParaRPr lang="vi-VN" altLang="zh-TW" sz="2200" dirty="0"/>
          </a:p>
          <a:p>
            <a:r>
              <a:rPr lang="vi-VN" altLang="zh-TW" sz="2200" dirty="0"/>
              <a:t>Giao </a:t>
            </a:r>
            <a:r>
              <a:rPr lang="vi-VN" altLang="zh-TW" sz="2200" dirty="0" err="1"/>
              <a:t>tiếp</a:t>
            </a:r>
            <a:r>
              <a:rPr lang="vi-VN" altLang="zh-TW" sz="2200" dirty="0"/>
              <a:t> </a:t>
            </a:r>
            <a:r>
              <a:rPr lang="vi-VN" altLang="zh-TW" sz="2200" dirty="0" err="1"/>
              <a:t>giữa</a:t>
            </a:r>
            <a:r>
              <a:rPr lang="vi-VN" altLang="zh-TW" sz="2200" dirty="0"/>
              <a:t> </a:t>
            </a:r>
            <a:r>
              <a:rPr lang="vi-VN" altLang="zh-TW" sz="2200" dirty="0" err="1"/>
              <a:t>các</a:t>
            </a:r>
            <a:r>
              <a:rPr lang="vi-VN" altLang="zh-TW" sz="2200" dirty="0"/>
              <a:t> </a:t>
            </a:r>
            <a:r>
              <a:rPr lang="en-US" altLang="zh-TW" sz="2200" dirty="0"/>
              <a:t>user </a:t>
            </a:r>
            <a:r>
              <a:rPr lang="vi-VN" altLang="zh-TW" sz="2200" dirty="0" err="1"/>
              <a:t>module</a:t>
            </a:r>
            <a:r>
              <a:rPr lang="vi-VN" altLang="zh-TW" sz="2200" dirty="0"/>
              <a:t> qua cơ </a:t>
            </a:r>
            <a:r>
              <a:rPr lang="vi-VN" altLang="zh-TW" sz="2200" dirty="0" err="1"/>
              <a:t>chế</a:t>
            </a:r>
            <a:r>
              <a:rPr lang="vi-VN" altLang="zh-TW" sz="2200" dirty="0"/>
              <a:t> </a:t>
            </a:r>
            <a:r>
              <a:rPr lang="vi-VN" altLang="zh-TW" sz="2200" dirty="0" err="1"/>
              <a:t>truyền</a:t>
            </a:r>
            <a:r>
              <a:rPr lang="vi-VN" altLang="zh-TW" sz="2200" dirty="0"/>
              <a:t> thông </a:t>
            </a:r>
            <a:r>
              <a:rPr lang="vi-VN" altLang="zh-TW" sz="2200" dirty="0" err="1"/>
              <a:t>điệp</a:t>
            </a:r>
            <a:endParaRPr lang="vi-VN" altLang="zh-TW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152F23F-AE60-49CE-B6B3-9D1EE617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86200"/>
            <a:ext cx="5289990" cy="25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00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5"/>
            <a:ext cx="8130480" cy="5111849"/>
          </a:xfrm>
        </p:spPr>
        <p:txBody>
          <a:bodyPr/>
          <a:lstStyle/>
          <a:p>
            <a:r>
              <a:rPr lang="en-US" altLang="zh-TW" sz="2200" dirty="0" err="1"/>
              <a:t>Nhiều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hệ</a:t>
            </a:r>
            <a:r>
              <a:rPr lang="en-US" altLang="zh-TW" sz="2200" dirty="0"/>
              <a:t> </a:t>
            </a:r>
            <a:r>
              <a:rPr lang="en-US" altLang="zh-TW" sz="2200" dirty="0" err="1"/>
              <a:t>điều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hành</a:t>
            </a:r>
            <a:r>
              <a:rPr lang="en-US" altLang="zh-TW" sz="2200" dirty="0"/>
              <a:t> </a:t>
            </a:r>
            <a:r>
              <a:rPr lang="en-US" altLang="zh-TW" sz="2200" dirty="0" err="1"/>
              <a:t>hiện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đại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triển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khai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các</a:t>
            </a:r>
            <a:r>
              <a:rPr lang="en-US" altLang="zh-TW" sz="2200" dirty="0"/>
              <a:t> loadable kernel modules (LKMs)</a:t>
            </a:r>
          </a:p>
          <a:p>
            <a:pPr lvl="1"/>
            <a:r>
              <a:rPr lang="en-US" altLang="zh-TW" sz="2000" dirty="0" err="1"/>
              <a:t>Sử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dụng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cách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tiếp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cận</a:t>
            </a:r>
            <a:r>
              <a:rPr lang="en-US" altLang="zh-TW" sz="2000" dirty="0"/>
              <a:t> h</a:t>
            </a:r>
            <a:r>
              <a:rPr lang="vi-VN" altLang="zh-TW" sz="2000" dirty="0"/>
              <a:t>ư</a:t>
            </a:r>
            <a:r>
              <a:rPr lang="en-US" altLang="zh-TW" sz="2000" dirty="0" err="1"/>
              <a:t>ớng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đối</a:t>
            </a:r>
            <a:r>
              <a:rPr lang="en-US" altLang="zh-TW" sz="2000" dirty="0"/>
              <a:t> t</a:t>
            </a:r>
            <a:r>
              <a:rPr lang="vi-VN" altLang="zh-TW" sz="2000" dirty="0"/>
              <a:t>ư</a:t>
            </a:r>
            <a:r>
              <a:rPr lang="en-US" altLang="zh-TW" sz="2000" dirty="0" err="1"/>
              <a:t>ợng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Mỗi</a:t>
            </a:r>
            <a:r>
              <a:rPr lang="en-US" altLang="zh-TW" sz="2000" dirty="0"/>
              <a:t> core </a:t>
            </a:r>
            <a:r>
              <a:rPr lang="en-US" altLang="zh-TW" sz="2000" dirty="0" err="1"/>
              <a:t>thành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là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tách</a:t>
            </a:r>
            <a:r>
              <a:rPr lang="en-US" altLang="zh-TW" sz="2000" dirty="0"/>
              <a:t> </a:t>
            </a:r>
            <a:r>
              <a:rPr lang="en-US" altLang="zh-TW" sz="2000" dirty="0" err="1"/>
              <a:t>biệt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nhau</a:t>
            </a:r>
            <a:endParaRPr lang="en-US" altLang="zh-TW" sz="2000" dirty="0"/>
          </a:p>
          <a:p>
            <a:pPr lvl="1"/>
            <a:r>
              <a:rPr lang="en-US" altLang="zh-TW" sz="2000" dirty="0" err="1"/>
              <a:t>Trao</a:t>
            </a:r>
            <a:r>
              <a:rPr lang="en-US" altLang="zh-TW" sz="2000" dirty="0"/>
              <a:t> </a:t>
            </a:r>
            <a:r>
              <a:rPr lang="en-US" altLang="zh-TW" sz="2000" dirty="0" err="1"/>
              <a:t>đổi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thông</a:t>
            </a:r>
            <a:r>
              <a:rPr lang="en-US" altLang="zh-TW" sz="2000" dirty="0"/>
              <a:t> qua </a:t>
            </a:r>
            <a:r>
              <a:rPr lang="en-US" altLang="zh-TW" sz="2000" dirty="0" err="1"/>
              <a:t>các</a:t>
            </a:r>
            <a:r>
              <a:rPr lang="en-US" altLang="zh-TW" sz="2000" dirty="0"/>
              <a:t> interfaces</a:t>
            </a:r>
          </a:p>
          <a:p>
            <a:pPr lvl="1"/>
            <a:r>
              <a:rPr lang="en-US" altLang="zh-TW" sz="2000" dirty="0" err="1"/>
              <a:t>Mỗi</a:t>
            </a:r>
            <a:r>
              <a:rPr lang="en-US" altLang="zh-TW" sz="2000" dirty="0"/>
              <a:t> module </a:t>
            </a:r>
            <a:r>
              <a:rPr lang="en-US" altLang="zh-TW" sz="2000" dirty="0" err="1"/>
              <a:t>nh</a:t>
            </a:r>
            <a:r>
              <a:rPr lang="vi-VN" altLang="zh-TW" sz="2000" dirty="0"/>
              <a:t>ư</a:t>
            </a:r>
            <a:r>
              <a:rPr lang="en-US" altLang="zh-TW" sz="2000" dirty="0"/>
              <a:t> </a:t>
            </a:r>
            <a:r>
              <a:rPr lang="en-US" altLang="zh-TW" sz="2000" dirty="0" err="1"/>
              <a:t>là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một</a:t>
            </a:r>
            <a:r>
              <a:rPr lang="en-US" altLang="zh-TW" sz="2000" dirty="0"/>
              <a:t> </a:t>
            </a:r>
            <a:r>
              <a:rPr lang="en-US" altLang="zh-TW" sz="2000" dirty="0" err="1"/>
              <a:t>phần</a:t>
            </a:r>
            <a:r>
              <a:rPr lang="en-US" altLang="zh-TW" sz="2000" dirty="0"/>
              <a:t> </a:t>
            </a:r>
            <a:r>
              <a:rPr lang="en-US" altLang="zh-TW" sz="2000" dirty="0" err="1"/>
              <a:t>của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nhân</a:t>
            </a:r>
            <a:endParaRPr lang="en-US" altLang="zh-TW" sz="2000" dirty="0"/>
          </a:p>
          <a:p>
            <a:r>
              <a:rPr lang="en-US" altLang="zh-TW" sz="2200" dirty="0" err="1"/>
              <a:t>Nhìn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chung</a:t>
            </a:r>
            <a:r>
              <a:rPr lang="en-US" altLang="zh-TW" sz="2200" dirty="0"/>
              <a:t>, </a:t>
            </a:r>
            <a:r>
              <a:rPr lang="en-US" altLang="zh-TW" sz="2200" dirty="0" err="1"/>
              <a:t>cấu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trúc</a:t>
            </a:r>
            <a:r>
              <a:rPr lang="en-US" altLang="zh-TW" sz="2200" dirty="0"/>
              <a:t> Modules </a:t>
            </a:r>
            <a:r>
              <a:rPr lang="en-US" altLang="zh-TW" sz="2200" dirty="0" err="1"/>
              <a:t>giống</a:t>
            </a:r>
            <a:r>
              <a:rPr lang="en-US" altLang="zh-TW" sz="2200" dirty="0"/>
              <a:t> </a:t>
            </a:r>
            <a:r>
              <a:rPr lang="en-US" altLang="zh-TW" sz="2200" dirty="0" err="1"/>
              <a:t>với</a:t>
            </a:r>
            <a:r>
              <a:rPr lang="en-US" altLang="zh-TW" sz="2200" dirty="0"/>
              <a:t> </a:t>
            </a:r>
            <a:r>
              <a:rPr lang="en-US" altLang="zh-TW" sz="2200" dirty="0" err="1"/>
              <a:t>cấu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trúc</a:t>
            </a:r>
            <a:r>
              <a:rPr lang="en-US" altLang="zh-TW" sz="2200" dirty="0"/>
              <a:t> Layer </a:t>
            </a:r>
            <a:r>
              <a:rPr lang="en-US" altLang="zh-TW" sz="2200" dirty="0" err="1"/>
              <a:t>nh</a:t>
            </a:r>
            <a:r>
              <a:rPr lang="vi-VN" altLang="zh-TW" sz="2200" dirty="0"/>
              <a:t>ư</a:t>
            </a:r>
            <a:r>
              <a:rPr lang="en-US" altLang="zh-TW" sz="2200" dirty="0"/>
              <a:t>ng </a:t>
            </a:r>
            <a:r>
              <a:rPr lang="en-US" altLang="zh-TW" sz="2200" dirty="0" err="1"/>
              <a:t>phức</a:t>
            </a:r>
            <a:r>
              <a:rPr lang="en-US" altLang="zh-TW" sz="2200" dirty="0"/>
              <a:t> </a:t>
            </a:r>
            <a:r>
              <a:rPr lang="en-US" altLang="zh-TW" sz="2200" dirty="0" err="1"/>
              <a:t>tạp</a:t>
            </a:r>
            <a:r>
              <a:rPr lang="en-US" altLang="zh-TW" sz="2200" dirty="0"/>
              <a:t> h</a:t>
            </a:r>
            <a:r>
              <a:rPr lang="vi-VN" altLang="zh-TW" sz="2200" dirty="0"/>
              <a:t>ơ</a:t>
            </a:r>
            <a:r>
              <a:rPr lang="en-US" altLang="zh-TW" sz="2200" dirty="0"/>
              <a:t>n</a:t>
            </a:r>
          </a:p>
          <a:p>
            <a:pPr lvl="1"/>
            <a:r>
              <a:rPr lang="en-US" altLang="zh-TW" sz="2000" dirty="0" err="1"/>
              <a:t>Ví</a:t>
            </a:r>
            <a:r>
              <a:rPr lang="en-US" altLang="zh-TW" sz="2000" dirty="0"/>
              <a:t> </a:t>
            </a:r>
            <a:r>
              <a:rPr lang="en-US" altLang="zh-TW" sz="2000" dirty="0" err="1"/>
              <a:t>dụ</a:t>
            </a:r>
            <a:r>
              <a:rPr lang="en-US" altLang="zh-TW" sz="2000" dirty="0"/>
              <a:t>: Linux, Solaris</a:t>
            </a:r>
          </a:p>
          <a:p>
            <a:pPr lvl="1"/>
            <a:endParaRPr lang="vi-VN" altLang="zh-TW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667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Cấu trúc Hybrid Systems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5"/>
            <a:ext cx="8130480" cy="5111849"/>
          </a:xfrm>
        </p:spPr>
        <p:txBody>
          <a:bodyPr/>
          <a:lstStyle/>
          <a:p>
            <a:r>
              <a:rPr lang="en-US" altLang="zh-TW" sz="2400"/>
              <a:t>Hầu hết các hệ điều hành hiện đại không theo một cấu trúc thuần túy nào mà lai giữa các cấu trúc với nhau</a:t>
            </a:r>
          </a:p>
          <a:p>
            <a:pPr lvl="1"/>
            <a:r>
              <a:rPr lang="en-US" altLang="zh-TW" sz="2200"/>
              <a:t>Cấu trúc lai là sự kết hợp nhiều cách tiếp cận để giải quyết các nhu cầu về hiệu suất, bảo mật, nhu cầu sử dụng</a:t>
            </a:r>
            <a:endParaRPr lang="vi-VN" altLang="zh-TW" sz="2000"/>
          </a:p>
          <a:p>
            <a:pPr lvl="1"/>
            <a:r>
              <a:rPr lang="en-US" altLang="zh-TW" sz="2000"/>
              <a:t>Nhân Linux và Solaris theo cấu trúc kết hợp không gian địa chỉ kernel, cấu trúc monolithic và modules</a:t>
            </a:r>
          </a:p>
          <a:p>
            <a:pPr lvl="1"/>
            <a:r>
              <a:rPr lang="en-US" altLang="zh-TW" sz="2000"/>
              <a:t>Nhân Windows hầu nh</a:t>
            </a:r>
            <a:r>
              <a:rPr lang="vi-VN" altLang="zh-TW" sz="2000"/>
              <a:t>ư</a:t>
            </a:r>
            <a:r>
              <a:rPr lang="en-US" altLang="zh-TW" sz="2000"/>
              <a:t> theo cấu trúc liền khối, cộng với cấu trúc vi nhân cho các hệ thống cá nhân khác nhau</a:t>
            </a:r>
            <a:endParaRPr lang="vi-VN" altLang="zh-TW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0074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macOS và iOS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586FA8E-14F9-476B-ABE9-6D8DCD550F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039" y="1412776"/>
            <a:ext cx="5847922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280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Darwin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8D86FB3-FC23-45C9-ABFF-40431276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6223" y="1412776"/>
            <a:ext cx="463155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882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Cấu trúc của Android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8865A8F-45A5-4744-AA6F-8CAED99CAF3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135" y="1507831"/>
            <a:ext cx="2907931" cy="45259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37</a:t>
            </a:fld>
            <a:endParaRPr kumimoji="1" lang="ja-JP" alt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B109EE1-D7E2-446D-9A65-6373C2CA3E2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29000" y="1628800"/>
            <a:ext cx="5319464" cy="4525963"/>
          </a:xfrm>
        </p:spPr>
        <p:txBody>
          <a:bodyPr/>
          <a:lstStyle/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phát triển bởi </a:t>
            </a:r>
            <a:r>
              <a:rPr lang="en-US" altLang="en-US"/>
              <a:t>Open Handset Alliance (Google)</a:t>
            </a:r>
          </a:p>
          <a:p>
            <a:r>
              <a:rPr lang="en-US"/>
              <a:t>Đ</a:t>
            </a:r>
            <a:r>
              <a:rPr lang="vi-VN"/>
              <a:t>ư</a:t>
            </a:r>
            <a:r>
              <a:rPr lang="en-US"/>
              <a:t>ợc phát triển dựa trên nhân Linux</a:t>
            </a:r>
          </a:p>
          <a:p>
            <a:r>
              <a:rPr kumimoji="1" lang="en-US"/>
              <a:t>M</a:t>
            </a:r>
            <a:r>
              <a:rPr lang="en-US"/>
              <a:t>ôi tr</a:t>
            </a:r>
            <a:r>
              <a:rPr lang="vi-VN"/>
              <a:t>ư</a:t>
            </a:r>
            <a:r>
              <a:rPr lang="en-US"/>
              <a:t>ờng chạy bao gồm tập các th</a:t>
            </a:r>
            <a:r>
              <a:rPr lang="vi-VN"/>
              <a:t>ư</a:t>
            </a:r>
            <a:r>
              <a:rPr lang="en-US"/>
              <a:t> viện API và máy ảo ART VM</a:t>
            </a:r>
          </a:p>
          <a:p>
            <a:r>
              <a:rPr kumimoji="1" lang="en-US"/>
              <a:t>Th</a:t>
            </a:r>
            <a:r>
              <a:rPr lang="en-US"/>
              <a:t>ư viện bao gồm các frameworks cho web browser, database, multimedia, …</a:t>
            </a:r>
            <a:endParaRPr kumimoji="1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233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Tóm</a:t>
            </a:r>
            <a:r>
              <a:rPr lang="en-US" altLang="ja-JP" dirty="0"/>
              <a:t> </a:t>
            </a:r>
            <a:r>
              <a:rPr lang="en-US" altLang="ja-JP" dirty="0" err="1"/>
              <a:t>tắt</a:t>
            </a:r>
            <a:r>
              <a:rPr lang="en-US" altLang="ja-JP" dirty="0"/>
              <a:t> </a:t>
            </a:r>
            <a:r>
              <a:rPr lang="en-US" altLang="ja-JP" dirty="0" err="1"/>
              <a:t>lại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</a:t>
            </a:r>
            <a:r>
              <a:rPr lang="en-US" altLang="ja-JP"/>
              <a:t>dung buổi </a:t>
            </a:r>
            <a:r>
              <a:rPr lang="en-US" altLang="ja-JP" dirty="0" err="1"/>
              <a:t>học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thành phần của hệ điều hành</a:t>
            </a:r>
          </a:p>
          <a:p>
            <a:r>
              <a:rPr lang="vi-VN"/>
              <a:t>Các dịch vụ hệ điều hành cung cấp</a:t>
            </a:r>
          </a:p>
          <a:p>
            <a:r>
              <a:rPr lang="vi-VN"/>
              <a:t>Lời gọi hệ thống (System call)</a:t>
            </a:r>
          </a:p>
          <a:p>
            <a:r>
              <a:rPr lang="vi-VN"/>
              <a:t>Các chương trình hệ thống </a:t>
            </a:r>
          </a:p>
          <a:p>
            <a:pPr marL="0" indent="0">
              <a:buNone/>
            </a:pPr>
            <a:r>
              <a:rPr lang="vi-VN"/>
              <a:t>	(System programs)</a:t>
            </a:r>
          </a:p>
          <a:p>
            <a:r>
              <a:rPr lang="vi-VN"/>
              <a:t>Cấu trúc hệ thống</a:t>
            </a:r>
          </a:p>
          <a:p>
            <a:endParaRPr lang="vi-V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798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 ôn tập chương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Nêu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?</a:t>
            </a:r>
          </a:p>
          <a:p>
            <a:r>
              <a:rPr lang="vi-VN" dirty="0"/>
              <a:t>Nêu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?</a:t>
            </a:r>
          </a:p>
          <a:p>
            <a:r>
              <a:rPr lang="vi-VN" dirty="0" err="1"/>
              <a:t>Lời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 Nêu </a:t>
            </a:r>
            <a:r>
              <a:rPr lang="en-US" dirty="0" err="1"/>
              <a:t>một</a:t>
            </a:r>
            <a:r>
              <a:rPr lang="vi-VN" dirty="0"/>
              <a:t> </a:t>
            </a:r>
            <a:r>
              <a:rPr lang="vi-VN" dirty="0" err="1"/>
              <a:t>vài</a:t>
            </a:r>
            <a:r>
              <a:rPr lang="vi-VN" dirty="0"/>
              <a:t>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?</a:t>
            </a:r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mấy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? </a:t>
            </a:r>
            <a:r>
              <a:rPr lang="vi-VN" dirty="0" err="1"/>
              <a:t>Kể</a:t>
            </a:r>
            <a:r>
              <a:rPr lang="vi-VN" dirty="0"/>
              <a:t> tên?</a:t>
            </a:r>
          </a:p>
          <a:p>
            <a:r>
              <a:rPr lang="vi-VN" dirty="0"/>
              <a:t>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?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066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Nội dung chương 2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42B6-B4D9-4495-B974-EBCB4AFDE5F6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Các thành phần của hệ điều hành</a:t>
            </a:r>
          </a:p>
          <a:p>
            <a:r>
              <a:rPr lang="vi-VN"/>
              <a:t>Các dịch vụ hệ điều hành cung cấp</a:t>
            </a:r>
          </a:p>
          <a:p>
            <a:r>
              <a:rPr lang="vi-VN"/>
              <a:t>Lời gọi hệ thống (System call)</a:t>
            </a:r>
          </a:p>
          <a:p>
            <a:r>
              <a:rPr lang="vi-VN"/>
              <a:t>Các chương trình hệ thống (System programs)</a:t>
            </a:r>
          </a:p>
          <a:p>
            <a:r>
              <a:rPr lang="vi-VN"/>
              <a:t>Cấu trúc hệ thống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5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</p:spPr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207E-8A09-4FC6-83E9-3D1773E47D0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pic>
        <p:nvPicPr>
          <p:cNvPr id="4100" name="Picture 4" descr="http://data.sinhvienit.net/2013/T09/img/SinhVienIT.Net---suy-ngh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407" y="2685690"/>
            <a:ext cx="28956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8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thành phần của hệ điều hành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chính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file</a:t>
            </a:r>
            <a:endParaRPr lang="vi-VN" dirty="0"/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I/O</a:t>
            </a:r>
          </a:p>
          <a:p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cấp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vệ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thông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lệnh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tiến trình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altLang="ja-JP" dirty="0"/>
              <a:t>Tiến </a:t>
            </a:r>
            <a:r>
              <a:rPr lang="vi-VN" altLang="ja-JP" dirty="0" err="1"/>
              <a:t>trình</a:t>
            </a:r>
            <a:r>
              <a:rPr lang="vi-VN" altLang="ja-JP" dirty="0"/>
              <a:t> (hay </a:t>
            </a:r>
            <a:r>
              <a:rPr lang="vi-VN" altLang="ja-JP" dirty="0" err="1"/>
              <a:t>Quá</a:t>
            </a:r>
            <a:r>
              <a:rPr lang="vi-VN" altLang="ja-JP" dirty="0"/>
              <a:t> </a:t>
            </a:r>
            <a:r>
              <a:rPr lang="vi-VN" altLang="ja-JP" dirty="0" err="1"/>
              <a:t>trình</a:t>
            </a:r>
            <a:r>
              <a:rPr lang="vi-VN" altLang="ja-JP" dirty="0"/>
              <a:t>) </a:t>
            </a:r>
            <a:r>
              <a:rPr lang="vi-VN" altLang="ja-JP" dirty="0" err="1"/>
              <a:t>là</a:t>
            </a:r>
            <a:r>
              <a:rPr lang="vi-VN" altLang="ja-JP" dirty="0"/>
              <a:t> </a:t>
            </a:r>
            <a:r>
              <a:rPr lang="vi-VN" altLang="ja-JP" dirty="0" err="1"/>
              <a:t>gì</a:t>
            </a:r>
            <a:r>
              <a:rPr lang="vi-VN" altLang="ja-JP" dirty="0"/>
              <a:t>?</a:t>
            </a:r>
          </a:p>
          <a:p>
            <a:r>
              <a:rPr lang="vi-VN" altLang="ja-JP" dirty="0"/>
              <a:t>Tiến </a:t>
            </a:r>
            <a:r>
              <a:rPr lang="vi-VN" altLang="ja-JP" dirty="0" err="1"/>
              <a:t>trình</a:t>
            </a:r>
            <a:r>
              <a:rPr lang="vi-VN" altLang="ja-JP" dirty="0"/>
              <a:t> </a:t>
            </a:r>
            <a:r>
              <a:rPr lang="vi-VN" altLang="ja-JP" dirty="0" err="1"/>
              <a:t>khác</a:t>
            </a:r>
            <a:r>
              <a:rPr lang="vi-VN" altLang="ja-JP" dirty="0"/>
              <a:t> chương </a:t>
            </a:r>
            <a:r>
              <a:rPr lang="vi-VN" altLang="ja-JP" dirty="0" err="1"/>
              <a:t>trình</a:t>
            </a:r>
            <a:r>
              <a:rPr lang="vi-VN" altLang="ja-JP" dirty="0"/>
              <a:t> ở </a:t>
            </a:r>
            <a:r>
              <a:rPr lang="vi-VN" altLang="ja-JP" dirty="0" err="1"/>
              <a:t>điểm</a:t>
            </a:r>
            <a:r>
              <a:rPr lang="vi-VN" altLang="ja-JP" dirty="0"/>
              <a:t> </a:t>
            </a:r>
            <a:r>
              <a:rPr lang="vi-VN" altLang="ja-JP" dirty="0" err="1"/>
              <a:t>gì</a:t>
            </a:r>
            <a:r>
              <a:rPr lang="vi-VN" altLang="ja-JP" dirty="0"/>
              <a:t>?</a:t>
            </a:r>
          </a:p>
          <a:p>
            <a:endParaRPr kumimoji="1"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FAE4D-AB35-4462-901A-4EBE2EDA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80306"/>
            <a:ext cx="6465913" cy="365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110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Quản lý tiến trình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8B268-5139-4E23-9EFA-DCDBB496E24C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520" y="1295400"/>
            <a:ext cx="8640960" cy="4824536"/>
          </a:xfrm>
        </p:spPr>
        <p:txBody>
          <a:bodyPr/>
          <a:lstStyle/>
          <a:p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, </a:t>
            </a:r>
            <a:r>
              <a:rPr lang="vi-VN" dirty="0" err="1"/>
              <a:t>một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CPU</a:t>
            </a:r>
          </a:p>
          <a:p>
            <a:pPr lvl="1"/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nhớ</a:t>
            </a:r>
            <a:endParaRPr lang="vi-VN" dirty="0"/>
          </a:p>
          <a:p>
            <a:pPr lvl="1"/>
            <a:r>
              <a:rPr lang="vi-VN" dirty="0" err="1"/>
              <a:t>File</a:t>
            </a:r>
            <a:endParaRPr lang="vi-VN" dirty="0"/>
          </a:p>
          <a:p>
            <a:pPr lvl="1"/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I/O,…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: </a:t>
            </a:r>
          </a:p>
          <a:p>
            <a:pPr lvl="1"/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hủy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1"/>
            <a:r>
              <a:rPr lang="vi-VN" dirty="0" err="1"/>
              <a:t>Tạm</a:t>
            </a:r>
            <a:r>
              <a:rPr lang="vi-VN" dirty="0"/>
              <a:t> </a:t>
            </a:r>
            <a:r>
              <a:rPr lang="vi-VN" dirty="0" err="1"/>
              <a:t>dừng</a:t>
            </a:r>
            <a:r>
              <a:rPr lang="vi-VN" dirty="0"/>
              <a:t>/ </a:t>
            </a:r>
            <a:r>
              <a:rPr lang="vi-VN" dirty="0" err="1"/>
              <a:t>thực</a:t>
            </a:r>
            <a:r>
              <a:rPr lang="vi-VN" dirty="0"/>
              <a:t> thi </a:t>
            </a:r>
            <a:r>
              <a:rPr lang="vi-VN" dirty="0" err="1"/>
              <a:t>tiếp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1"/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cơ </a:t>
            </a:r>
            <a:r>
              <a:rPr lang="vi-VN" dirty="0" err="1"/>
              <a:t>chế</a:t>
            </a:r>
            <a:endParaRPr lang="vi-VN" dirty="0"/>
          </a:p>
          <a:p>
            <a:pPr lvl="2"/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2"/>
            <a:r>
              <a:rPr lang="vi-VN" dirty="0"/>
              <a:t>Giao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tiến </a:t>
            </a:r>
            <a:r>
              <a:rPr lang="vi-VN" dirty="0" err="1"/>
              <a:t>trình</a:t>
            </a:r>
            <a:endParaRPr lang="vi-VN" dirty="0"/>
          </a:p>
          <a:p>
            <a:pPr lvl="2"/>
            <a:r>
              <a:rPr lang="vi-VN" dirty="0" err="1"/>
              <a:t>Khống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nghẽn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6720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normAutofit/>
          </a:bodyPr>
          <a:lstStyle/>
          <a:p>
            <a:r>
              <a:rPr lang="en-US"/>
              <a:t>Quản lý bộ nhớ chính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7173A4-73E7-4D3B-BFCB-B9CE6BDE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1412776"/>
            <a:ext cx="7657994" cy="482453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F7681EE8-9FE2-425D-8FB4-74C399BDEDA0}" type="datetime1">
              <a:rPr kumimoji="1" lang="en-US" altLang="ja-JP" smtClean="0"/>
              <a:pPr>
                <a:spcAft>
                  <a:spcPts val="600"/>
                </a:spcAft>
              </a:pPr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fld id="{800C8475-47C1-49C9-BEE5-594F8CF4D71F}" type="slidenum">
              <a:rPr kumimoji="1" lang="ja-JP" altLang="en-US" smtClean="0"/>
              <a:pPr>
                <a:spcAft>
                  <a:spcPts val="600"/>
                </a:spcAft>
              </a:pPr>
              <a:t>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/>
              <a:t>Copyrights 2020 CE-UIT. All Rights Reserved.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82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Quản lý bộ nhớ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Bộ nhớ chính là trung tâm của các thao tác, xử lý</a:t>
            </a:r>
          </a:p>
          <a:p>
            <a:r>
              <a:rPr lang="vi-VN"/>
              <a:t>Để nâng cao hiệu suất sử dụng CPU, hệ điều hành cần quản lý bộ nhớ thích hợp</a:t>
            </a:r>
          </a:p>
          <a:p>
            <a:r>
              <a:rPr lang="vi-VN"/>
              <a:t>Các nhiệm vụ chính:</a:t>
            </a:r>
          </a:p>
          <a:p>
            <a:pPr lvl="1"/>
            <a:r>
              <a:rPr lang="vi-VN"/>
              <a:t>Theo dõi, quản lý các vùng nhớ trống và đã cấp phát</a:t>
            </a:r>
          </a:p>
          <a:p>
            <a:pPr lvl="1"/>
            <a:r>
              <a:rPr lang="vi-VN"/>
              <a:t>Quyết định sẽ nạp chương trình nào khi có vùng nhớ trống</a:t>
            </a:r>
          </a:p>
          <a:p>
            <a:pPr lvl="1"/>
            <a:r>
              <a:rPr lang="vi-VN"/>
              <a:t>Cấp phát và thu hồi các vùng nhớ khi cần thiết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81EE8-9FE2-425D-8FB4-74C399BDEDA0}" type="datetime1">
              <a:rPr kumimoji="1" lang="en-US" altLang="ja-JP" smtClean="0"/>
              <a:t>9/14/2022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2020 CE-UIT.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98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_BaoCao_LVTN_Trinhbay" id="{D3A5B2E4-E217-49C4-B24C-606B452C3C9B}" vid="{C6AF31C0-6432-4428-A701-01B0A15D6F6F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2436</Words>
  <Application>Microsoft Office PowerPoint</Application>
  <PresentationFormat>On-screen Show (4:3)</PresentationFormat>
  <Paragraphs>347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Calibri</vt:lpstr>
      <vt:lpstr>Monotype Sorts</vt:lpstr>
      <vt:lpstr>Times New Roman</vt:lpstr>
      <vt:lpstr>Wingdings</vt:lpstr>
      <vt:lpstr>dsp</vt:lpstr>
      <vt:lpstr>HỆ ĐIỀU HÀNH Chương 2  Cấu trúc hệ điều hành</vt:lpstr>
      <vt:lpstr>Câu hỏi ôn tập chương 1</vt:lpstr>
      <vt:lpstr>Mục tiêu chương 2</vt:lpstr>
      <vt:lpstr>Nội dung chương 2</vt:lpstr>
      <vt:lpstr>Các thành phần của hệ điều hành</vt:lpstr>
      <vt:lpstr>Quản lý tiến trình</vt:lpstr>
      <vt:lpstr>Quản lý tiến trình</vt:lpstr>
      <vt:lpstr>Quản lý bộ nhớ chính</vt:lpstr>
      <vt:lpstr>Quản lý bộ nhớ chính</vt:lpstr>
      <vt:lpstr>Quản lý bộ nhớ chính (tt)</vt:lpstr>
      <vt:lpstr>Quản lý bộ nhớ chính (tt)</vt:lpstr>
      <vt:lpstr>Quản lý file</vt:lpstr>
      <vt:lpstr>Quản lý file</vt:lpstr>
      <vt:lpstr>Quản lý hệ thống I/O</vt:lpstr>
      <vt:lpstr>Quản lý hệ thống I/O</vt:lpstr>
      <vt:lpstr>Quản lý hệ thống lưu trữ thứ cấp</vt:lpstr>
      <vt:lpstr>Quản lý hệ thống lưu trữ thứ cấp</vt:lpstr>
      <vt:lpstr>Hệ thống bảo vệ</vt:lpstr>
      <vt:lpstr>Hệ thống thông dịch lệnh</vt:lpstr>
      <vt:lpstr>Các dịch vụ hệ điều hành cung cấp</vt:lpstr>
      <vt:lpstr>Các dịch vụ hệ điều hành cung cấp</vt:lpstr>
      <vt:lpstr>Các dịch vụ hệ điều hành cung cấp (tt)</vt:lpstr>
      <vt:lpstr>Các dịch vụ hệ điều hành cung cấp (tt)</vt:lpstr>
      <vt:lpstr>Lời gọi hệ thống</vt:lpstr>
      <vt:lpstr>Lời gọi hệ thống (tt)</vt:lpstr>
      <vt:lpstr>Lời gọi hệ thống (tt)</vt:lpstr>
      <vt:lpstr>Các chương trình hệ thống</vt:lpstr>
      <vt:lpstr>Cấu trúc hệ thống</vt:lpstr>
      <vt:lpstr>Cấu trúc Monolithic - Original UNIX</vt:lpstr>
      <vt:lpstr>Cấu trúc hệ thống Linux</vt:lpstr>
      <vt:lpstr>Cấu trúc Layered Approach</vt:lpstr>
      <vt:lpstr>Cấu trúc Microkernels</vt:lpstr>
      <vt:lpstr>Cấu trúc Modules</vt:lpstr>
      <vt:lpstr>Cấu trúc Hybrid Systems </vt:lpstr>
      <vt:lpstr>Cấu trúc của macOS và iOS</vt:lpstr>
      <vt:lpstr>Cấu trúc của Darwin</vt:lpstr>
      <vt:lpstr>Cấu trúc của Android</vt:lpstr>
      <vt:lpstr>Tóm tắt lại nội dung buổi học</vt:lpstr>
      <vt:lpstr>Câu hỏi ôn tập chương 2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2  Cấu trúc hệ điều hành</dc:title>
  <dc:creator>Phan Đình Duy</dc:creator>
  <cp:lastModifiedBy>Ngô Phúc Danh</cp:lastModifiedBy>
  <cp:revision>10</cp:revision>
  <dcterms:created xsi:type="dcterms:W3CDTF">2020-03-03T14:40:06Z</dcterms:created>
  <dcterms:modified xsi:type="dcterms:W3CDTF">2022-09-14T08:18:57Z</dcterms:modified>
</cp:coreProperties>
</file>