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iinpJ5ikXjtjhmjLGFLnMoZE8n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E3672D-B334-46CB-B00E-9C021717DAE2}">
  <a:tblStyle styleId="{BDE3672D-B334-46CB-B00E-9C021717DA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3" name="Google Shape;543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many-to-many model suffers from neither of these</a:t>
            </a:r>
            <a:b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shortcomings: developers can create as many user threads as necessary, and</a:t>
            </a:r>
            <a:b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corresponding kernel threads can run in parallel on a multiprocessor. Also,</a:t>
            </a:r>
            <a:b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thread performs a blocking system call, the kernel can schedule another</a:t>
            </a:r>
            <a:b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for execution.</a:t>
            </a: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Although the many-to-many model appears to be the most ﬂexible of the</a:t>
            </a:r>
            <a:b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discussed, in practice it is diffcult to implement. In addition, with an</a:t>
            </a:r>
            <a:b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increasing number of processing cores appearing on most systems, limiting</a:t>
            </a:r>
            <a:b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number of kernel threads has become less important. As a result, most</a:t>
            </a:r>
            <a:b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operating systems now use the one-to-one model. 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555" name="Google Shape;555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タイトル スライド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1" descr="OFD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654550"/>
            <a:ext cx="9144000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1"/>
          <p:cNvSpPr txBox="1">
            <a:spLocks noGrp="1"/>
          </p:cNvSpPr>
          <p:nvPr>
            <p:ph type="ctrTitle"/>
          </p:nvPr>
        </p:nvSpPr>
        <p:spPr>
          <a:xfrm>
            <a:off x="684213" y="2133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1"/>
          <p:cNvSpPr/>
          <p:nvPr/>
        </p:nvSpPr>
        <p:spPr>
          <a:xfrm flipH="1">
            <a:off x="0" y="4652963"/>
            <a:ext cx="9144000" cy="1560512"/>
          </a:xfrm>
          <a:prstGeom prst="rect">
            <a:avLst/>
          </a:prstGeom>
          <a:solidFill>
            <a:schemeClr val="lt1">
              <a:alpha val="2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Google Shape;23;p5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20"/>
              </a:spcBef>
              <a:spcAft>
                <a:spcPts val="0"/>
              </a:spcAft>
              <a:buSzPts val="2600"/>
              <a:buFont typeface="Noto Sans Symbols"/>
              <a:buNone/>
              <a:defRPr/>
            </a:lvl1pPr>
            <a:lvl2pPr lvl="1" algn="just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2pPr>
            <a:lvl3pPr lvl="2" algn="just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3pPr>
            <a:lvl4pPr lvl="3" algn="just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6" y="10715"/>
            <a:ext cx="1762101" cy="176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68344" y="72008"/>
            <a:ext cx="1362874" cy="16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3700" algn="just">
              <a:spcBef>
                <a:spcPts val="520"/>
              </a:spcBef>
              <a:spcAft>
                <a:spcPts val="0"/>
              </a:spcAft>
              <a:buSzPts val="2600"/>
              <a:buChar char="■"/>
              <a:defRPr sz="2600"/>
            </a:lvl1pPr>
            <a:lvl2pPr marL="914400" lvl="1" indent="-381000" algn="just">
              <a:spcBef>
                <a:spcPts val="480"/>
              </a:spcBef>
              <a:spcAft>
                <a:spcPts val="0"/>
              </a:spcAft>
              <a:buSzPts val="2400"/>
              <a:buChar char="🞐"/>
              <a:defRPr/>
            </a:lvl2pPr>
            <a:lvl3pPr marL="1371600" lvl="2" indent="-368300" algn="just">
              <a:spcBef>
                <a:spcPts val="44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55600" algn="just">
              <a:spcBef>
                <a:spcPts val="400"/>
              </a:spcBef>
              <a:spcAft>
                <a:spcPts val="0"/>
              </a:spcAft>
              <a:buSzPts val="2000"/>
              <a:buChar char="🞐"/>
              <a:defRPr sz="20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just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just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just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3" name="Google Shape;43;p54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>
  <p:cSld name="2 つのコンテンツ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5"/>
          <p:cNvSpPr txBox="1">
            <a:spLocks noGrp="1"/>
          </p:cNvSpPr>
          <p:nvPr>
            <p:ph type="body" idx="1"/>
          </p:nvPr>
        </p:nvSpPr>
        <p:spPr>
          <a:xfrm>
            <a:off x="468313" y="1628775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just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marL="1371600" lvl="2" indent="-355600" algn="just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body" idx="2"/>
          </p:nvPr>
        </p:nvSpPr>
        <p:spPr>
          <a:xfrm>
            <a:off x="4709864" y="16288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just">
              <a:spcBef>
                <a:spcPts val="480"/>
              </a:spcBef>
              <a:spcAft>
                <a:spcPts val="0"/>
              </a:spcAft>
              <a:buSzPts val="2400"/>
              <a:buChar char="🞐"/>
              <a:defRPr sz="2400"/>
            </a:lvl2pPr>
            <a:lvl3pPr marL="1371600" lvl="2" indent="-355600" algn="just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algn="just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50" descr="OFDM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9388" y="84138"/>
            <a:ext cx="7983537" cy="1296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50"/>
          <p:cNvSpPr/>
          <p:nvPr/>
        </p:nvSpPr>
        <p:spPr>
          <a:xfrm>
            <a:off x="0" y="44450"/>
            <a:ext cx="8640763" cy="1296988"/>
          </a:xfrm>
          <a:prstGeom prst="rect">
            <a:avLst/>
          </a:prstGeom>
          <a:solidFill>
            <a:schemeClr val="lt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50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3366C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50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3700" algn="just" rtl="0">
              <a:spcBef>
                <a:spcPts val="520"/>
              </a:spcBef>
              <a:spcAft>
                <a:spcPts val="0"/>
              </a:spcAft>
              <a:buClr>
                <a:srgbClr val="003399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just" rtl="0">
              <a:spcBef>
                <a:spcPts val="48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Noto Sans Symbols"/>
              <a:buChar char="🞐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68300" algn="just" rtl="0">
              <a:spcBef>
                <a:spcPts val="440"/>
              </a:spcBef>
              <a:spcAft>
                <a:spcPts val="0"/>
              </a:spcAft>
              <a:buClr>
                <a:srgbClr val="003399"/>
              </a:buClr>
              <a:buSzPts val="220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just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🞐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50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50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5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50"/>
          <p:cNvCxnSpPr/>
          <p:nvPr/>
        </p:nvCxnSpPr>
        <p:spPr>
          <a:xfrm>
            <a:off x="144463" y="1123680"/>
            <a:ext cx="8496300" cy="0"/>
          </a:xfrm>
          <a:prstGeom prst="straightConnector1">
            <a:avLst/>
          </a:prstGeom>
          <a:noFill/>
          <a:ln w="9525" cap="flat" cmpd="sng">
            <a:solidFill>
              <a:srgbClr val="3366CC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8" name="Google Shape;18;p5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7504" y="1592"/>
            <a:ext cx="1116507" cy="111650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684213" y="21336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/>
              <a:t>HỆ ĐIỀU HÀNH</a:t>
            </a:r>
            <a:br>
              <a:rPr lang="en-US" sz="4400" b="1"/>
            </a:br>
            <a:r>
              <a:rPr lang="en-US" sz="4400" b="1"/>
              <a:t>Chương 3 </a:t>
            </a:r>
            <a:br>
              <a:rPr lang="en-US" sz="4400" b="1"/>
            </a:br>
            <a:r>
              <a:rPr lang="en-US" sz="4400" b="1"/>
              <a:t>Tiến trình</a:t>
            </a:r>
            <a:endParaRPr/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1370013" y="4495800"/>
            <a:ext cx="6400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600"/>
              <a:buFont typeface="Noto Sans Symbols"/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60" name="Google Shape;60;p1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61" name="Google Shape;61;p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Trạng thái tiến trình</a:t>
            </a:r>
            <a:endParaRPr/>
          </a:p>
        </p:txBody>
      </p:sp>
      <p:sp>
        <p:nvSpPr>
          <p:cNvPr id="142" name="Google Shape;142;p10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7800" algn="just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new: tiến trình vừa được tạo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ready: tiến trình đã có đủ tài nguyên, chỉ còn cần CPU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running: các lệnh của tiến trình đang được thực thi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waiting: hay là blocked, tiến trình đợi I/O hoàn tất, tín hiệu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terminated: tiến trình đã kết thúc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144" name="Google Shape;144;p1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Trạng thái tiến trình (tt)</a:t>
            </a:r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154" name="Google Shape;154;p11"/>
          <p:cNvSpPr txBox="1"/>
          <p:nvPr/>
        </p:nvSpPr>
        <p:spPr>
          <a:xfrm>
            <a:off x="717550" y="5715000"/>
            <a:ext cx="7751763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đổi giữa các trạng thái của tiến trình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2303463" y="2438400"/>
            <a:ext cx="1446212" cy="944563"/>
          </a:xfrm>
          <a:prstGeom prst="ellipse">
            <a:avLst/>
          </a:prstGeom>
          <a:solidFill>
            <a:srgbClr val="66FF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5199063" y="2514600"/>
            <a:ext cx="1538287" cy="868363"/>
          </a:xfrm>
          <a:prstGeom prst="ellipse">
            <a:avLst/>
          </a:prstGeom>
          <a:solidFill>
            <a:schemeClr val="folHlink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3827463" y="1790700"/>
            <a:ext cx="1195387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dispatch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3598863" y="3670300"/>
            <a:ext cx="159385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1611313" y="3971925"/>
            <a:ext cx="1433512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or event completion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5743575" y="3962400"/>
            <a:ext cx="13239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or event wait</a:t>
            </a:r>
            <a:endParaRPr/>
          </a:p>
        </p:txBody>
      </p:sp>
      <p:sp>
        <p:nvSpPr>
          <p:cNvPr id="161" name="Google Shape;161;p11"/>
          <p:cNvSpPr/>
          <p:nvPr/>
        </p:nvSpPr>
        <p:spPr>
          <a:xfrm>
            <a:off x="717550" y="1676400"/>
            <a:ext cx="1066800" cy="609600"/>
          </a:xfrm>
          <a:prstGeom prst="ellipse">
            <a:avLst/>
          </a:prstGeom>
          <a:solidFill>
            <a:srgbClr val="66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/>
          </a:p>
        </p:txBody>
      </p:sp>
      <p:cxnSp>
        <p:nvCxnSpPr>
          <p:cNvPr id="162" name="Google Shape;162;p11"/>
          <p:cNvCxnSpPr>
            <a:stCxn id="161" idx="6"/>
            <a:endCxn id="155" idx="1"/>
          </p:cNvCxnSpPr>
          <p:nvPr/>
        </p:nvCxnSpPr>
        <p:spPr>
          <a:xfrm>
            <a:off x="1784350" y="1981200"/>
            <a:ext cx="730800" cy="5955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3" name="Google Shape;163;p11"/>
          <p:cNvSpPr/>
          <p:nvPr/>
        </p:nvSpPr>
        <p:spPr>
          <a:xfrm>
            <a:off x="7118350" y="1524000"/>
            <a:ext cx="1447800" cy="609600"/>
          </a:xfrm>
          <a:prstGeom prst="ellipse">
            <a:avLst/>
          </a:prstGeom>
          <a:solidFill>
            <a:srgbClr val="99336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terminated</a:t>
            </a:r>
            <a:endParaRPr/>
          </a:p>
        </p:txBody>
      </p:sp>
      <p:cxnSp>
        <p:nvCxnSpPr>
          <p:cNvPr id="164" name="Google Shape;164;p11"/>
          <p:cNvCxnSpPr>
            <a:stCxn id="156" idx="7"/>
            <a:endCxn id="163" idx="2"/>
          </p:cNvCxnSpPr>
          <p:nvPr/>
        </p:nvCxnSpPr>
        <p:spPr>
          <a:xfrm rot="-5400000">
            <a:off x="6408723" y="1932119"/>
            <a:ext cx="813000" cy="6063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5" name="Google Shape;165;p11"/>
          <p:cNvCxnSpPr>
            <a:stCxn id="155" idx="7"/>
            <a:endCxn id="156" idx="1"/>
          </p:cNvCxnSpPr>
          <p:nvPr/>
        </p:nvCxnSpPr>
        <p:spPr>
          <a:xfrm rot="-5400000" flipH="1">
            <a:off x="4448532" y="1666078"/>
            <a:ext cx="65100" cy="1886400"/>
          </a:xfrm>
          <a:prstGeom prst="curvedConnector3">
            <a:avLst>
              <a:gd name="adj1" fmla="val -563634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6" name="Google Shape;166;p11"/>
          <p:cNvCxnSpPr>
            <a:stCxn id="156" idx="3"/>
            <a:endCxn id="155" idx="5"/>
          </p:cNvCxnSpPr>
          <p:nvPr/>
        </p:nvCxnSpPr>
        <p:spPr>
          <a:xfrm rot="5400000" flipH="1">
            <a:off x="4475590" y="2307044"/>
            <a:ext cx="11100" cy="1886400"/>
          </a:xfrm>
          <a:prstGeom prst="curvedConnector3">
            <a:avLst>
              <a:gd name="adj1" fmla="val -3190969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7" name="Google Shape;167;p11"/>
          <p:cNvCxnSpPr>
            <a:stCxn id="156" idx="4"/>
            <a:endCxn id="168" idx="6"/>
          </p:cNvCxnSpPr>
          <p:nvPr/>
        </p:nvCxnSpPr>
        <p:spPr>
          <a:xfrm rot="5400000">
            <a:off x="4801806" y="3718363"/>
            <a:ext cx="1501800" cy="8310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68" name="Google Shape;168;p11"/>
          <p:cNvSpPr/>
          <p:nvPr/>
        </p:nvSpPr>
        <p:spPr>
          <a:xfrm>
            <a:off x="3765550" y="4419600"/>
            <a:ext cx="1371600" cy="930275"/>
          </a:xfrm>
          <a:prstGeom prst="ellipse">
            <a:avLst/>
          </a:prstGeom>
          <a:solidFill>
            <a:srgbClr val="FF99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07763" dir="18900000" algn="ctr" rotWithShape="0">
              <a:schemeClr val="lt2">
                <a:alpha val="49803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waiting</a:t>
            </a:r>
            <a:endParaRPr/>
          </a:p>
        </p:txBody>
      </p:sp>
      <p:cxnSp>
        <p:nvCxnSpPr>
          <p:cNvPr id="169" name="Google Shape;169;p11"/>
          <p:cNvCxnSpPr>
            <a:stCxn id="168" idx="2"/>
            <a:endCxn id="155" idx="4"/>
          </p:cNvCxnSpPr>
          <p:nvPr/>
        </p:nvCxnSpPr>
        <p:spPr>
          <a:xfrm rot="10800000">
            <a:off x="3026650" y="3382938"/>
            <a:ext cx="738900" cy="1501800"/>
          </a:xfrm>
          <a:prstGeom prst="curvedConnector2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70" name="Google Shape;170;p11"/>
          <p:cNvSpPr txBox="1"/>
          <p:nvPr/>
        </p:nvSpPr>
        <p:spPr>
          <a:xfrm>
            <a:off x="2222500" y="1778000"/>
            <a:ext cx="7429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admit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6140450" y="1803400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Trạng thái tiến trình (tt)</a:t>
            </a:r>
            <a:endParaRPr/>
          </a:p>
        </p:txBody>
      </p:sp>
      <p:sp>
        <p:nvSpPr>
          <p:cNvPr id="177" name="Google Shape;177;p12"/>
          <p:cNvSpPr txBox="1">
            <a:spLocks noGrp="1"/>
          </p:cNvSpPr>
          <p:nvPr>
            <p:ph type="body" idx="1"/>
          </p:nvPr>
        </p:nvSpPr>
        <p:spPr>
          <a:xfrm>
            <a:off x="5029200" y="1412776"/>
            <a:ext cx="386328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Chuỗi trạng thái của tiến trình test như sau (trường hợp tốt nhất):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new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ready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running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waiting (do chờ I/O khi gọi printf)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ready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running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terminated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179" name="Google Shape;179;p1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442020" y="1358900"/>
            <a:ext cx="4419600" cy="5310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test.c */</a:t>
            </a:r>
            <a:endParaRPr/>
          </a:p>
          <a:p>
            <a:pPr marL="0" marR="0" lvl="0" indent="0" algn="l" rtl="0"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main(int argc, char** argv)</a:t>
            </a:r>
            <a:endParaRPr/>
          </a:p>
          <a:p>
            <a:pPr marL="0" marR="0" lvl="0" indent="0" algn="l" rtl="0"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      </a:t>
            </a:r>
            <a:endParaRPr/>
          </a:p>
          <a:p>
            <a:pPr marL="0" marR="0" lvl="0" indent="0" algn="l" rtl="0"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printf(“Hello world\n");</a:t>
            </a:r>
            <a:endParaRPr/>
          </a:p>
          <a:p>
            <a:pPr marL="0" marR="0" lvl="0" indent="0" algn="l" rtl="0"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exit(0);</a:t>
            </a:r>
            <a:endParaRPr/>
          </a:p>
          <a:p>
            <a:pPr marL="0" marR="0" lvl="0" indent="0" algn="l" rtl="0"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marL="0" marR="0" lvl="0" indent="0" algn="l" rtl="0"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Biên dịch chương trình trong Linux: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gcc test.c –o test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Thực thi chương trình test: </a:t>
            </a:r>
            <a:r>
              <a:rPr lang="en-US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./test</a:t>
            </a:r>
            <a:endParaRPr sz="12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hệ thống sẽ có một tiến trình test được tạo ra, thực thi và kết thúc.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 Control Block</a:t>
            </a:r>
            <a:endParaRPr/>
          </a:p>
        </p:txBody>
      </p:sp>
      <p:sp>
        <p:nvSpPr>
          <p:cNvPr id="188" name="Google Shape;188;p13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Mỗi tiến trình trong hệ thống đều được cấp phát một Process Control Block (PCB)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PCB là một trong các cấu trúc dữ liệu quan trọng nhất của hệ điều hành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PCB gồm: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Trạng thái tiến trình: new, ready, running,…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Bộ đếm chương trình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Các thanh ghi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Thông tin lập thời biểu CPU: độ ưu tiên, …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Thông tin quản lý bộ nhớ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Thông tin: lượng CPU, thời gian sử dụng,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Thông tin trạng thái I/O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3">
            <a:alphaModFix/>
          </a:blip>
          <a:srcRect l="28017" t="731" r="28017" b="540"/>
          <a:stretch/>
        </p:blipFill>
        <p:spPr>
          <a:xfrm>
            <a:off x="6817660" y="2911499"/>
            <a:ext cx="1858053" cy="3338513"/>
          </a:xfrm>
          <a:prstGeom prst="rect">
            <a:avLst/>
          </a:prstGeom>
          <a:noFill/>
          <a:ln w="57150" cap="flat" cmpd="thickThin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Yêu cầu đối với hệ điều hành về quản lý tiến trình </a:t>
            </a:r>
            <a:endParaRPr/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luân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CPU</a:t>
            </a:r>
            <a:endParaRPr dirty="0"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đáp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dirty="0"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dirty="0"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Tránh</a:t>
            </a:r>
            <a:r>
              <a:rPr lang="en-US" dirty="0"/>
              <a:t> deadlock,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dirty="0"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user </a:t>
            </a:r>
            <a:r>
              <a:rPr lang="en-US" dirty="0" err="1"/>
              <a:t>tạo</a:t>
            </a:r>
            <a:r>
              <a:rPr lang="en-US" dirty="0"/>
              <a:t>/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dirty="0"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dirty="0"/>
              <a:t>    </a:t>
            </a:r>
            <a:endParaRPr dirty="0"/>
          </a:p>
        </p:txBody>
      </p:sp>
      <p:sp>
        <p:nvSpPr>
          <p:cNvPr id="200" name="Google Shape;200;p14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Quản lý các tiến trình: các hàng đợi</a:t>
            </a: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10" name="Google Shape;210;p1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1393825" y="2371725"/>
            <a:ext cx="10668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</a:t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1393825" y="3298825"/>
            <a:ext cx="10668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1393825" y="4264025"/>
            <a:ext cx="1066800" cy="304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waiting</a:t>
            </a:r>
            <a:endParaRPr/>
          </a:p>
        </p:txBody>
      </p:sp>
      <p:graphicFrame>
        <p:nvGraphicFramePr>
          <p:cNvPr id="214" name="Google Shape;214;p15"/>
          <p:cNvGraphicFramePr/>
          <p:nvPr/>
        </p:nvGraphicFramePr>
        <p:xfrm>
          <a:off x="3298825" y="2246313"/>
          <a:ext cx="609600" cy="884230"/>
        </p:xfrm>
        <a:graphic>
          <a:graphicData uri="http://schemas.openxmlformats.org/drawingml/2006/table">
            <a:tbl>
              <a:tblPr>
                <a:noFill/>
                <a:tableStyleId>{BDE3672D-B334-46CB-B00E-9C021717DAE2}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5" name="Google Shape;215;p15"/>
          <p:cNvGraphicFramePr/>
          <p:nvPr/>
        </p:nvGraphicFramePr>
        <p:xfrm>
          <a:off x="3298825" y="3717925"/>
          <a:ext cx="609600" cy="912825"/>
        </p:xfrm>
        <a:graphic>
          <a:graphicData uri="http://schemas.openxmlformats.org/drawingml/2006/table">
            <a:tbl>
              <a:tblPr>
                <a:noFill/>
                <a:tableStyleId>{BDE3672D-B334-46CB-B00E-9C021717DAE2}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6" name="Google Shape;216;p15"/>
          <p:cNvGraphicFramePr/>
          <p:nvPr/>
        </p:nvGraphicFramePr>
        <p:xfrm>
          <a:off x="4365625" y="3717925"/>
          <a:ext cx="609600" cy="912825"/>
        </p:xfrm>
        <a:graphic>
          <a:graphicData uri="http://schemas.openxmlformats.org/drawingml/2006/table">
            <a:tbl>
              <a:tblPr>
                <a:noFill/>
                <a:tableStyleId>{BDE3672D-B334-46CB-B00E-9C021717DAE2}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7" name="Google Shape;217;p15"/>
          <p:cNvGraphicFramePr/>
          <p:nvPr/>
        </p:nvGraphicFramePr>
        <p:xfrm>
          <a:off x="5432425" y="3717925"/>
          <a:ext cx="609600" cy="912825"/>
        </p:xfrm>
        <a:graphic>
          <a:graphicData uri="http://schemas.openxmlformats.org/drawingml/2006/table">
            <a:tbl>
              <a:tblPr>
                <a:noFill/>
                <a:tableStyleId>{BDE3672D-B334-46CB-B00E-9C021717DAE2}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8" name="Google Shape;218;p15"/>
          <p:cNvGraphicFramePr/>
          <p:nvPr/>
        </p:nvGraphicFramePr>
        <p:xfrm>
          <a:off x="6499225" y="3717925"/>
          <a:ext cx="609600" cy="912825"/>
        </p:xfrm>
        <a:graphic>
          <a:graphicData uri="http://schemas.openxmlformats.org/drawingml/2006/table">
            <a:tbl>
              <a:tblPr>
                <a:noFill/>
                <a:tableStyleId>{BDE3672D-B334-46CB-B00E-9C021717DAE2}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19" name="Google Shape;219;p15"/>
          <p:cNvCxnSpPr/>
          <p:nvPr/>
        </p:nvCxnSpPr>
        <p:spPr>
          <a:xfrm>
            <a:off x="3908425" y="3819525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0" name="Google Shape;220;p15"/>
          <p:cNvCxnSpPr/>
          <p:nvPr/>
        </p:nvCxnSpPr>
        <p:spPr>
          <a:xfrm>
            <a:off x="4984750" y="3819525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21" name="Google Shape;221;p15"/>
          <p:cNvCxnSpPr/>
          <p:nvPr/>
        </p:nvCxnSpPr>
        <p:spPr>
          <a:xfrm>
            <a:off x="6061075" y="3819525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2" name="Google Shape;222;p15"/>
          <p:cNvSpPr/>
          <p:nvPr/>
        </p:nvSpPr>
        <p:spPr>
          <a:xfrm>
            <a:off x="2473325" y="3449638"/>
            <a:ext cx="825500" cy="369887"/>
          </a:xfrm>
          <a:custGeom>
            <a:avLst/>
            <a:gdLst/>
            <a:ahLst/>
            <a:cxnLst/>
            <a:rect l="l" t="t" r="r" b="b"/>
            <a:pathLst>
              <a:path w="520" h="233" extrusionOk="0">
                <a:moveTo>
                  <a:pt x="0" y="0"/>
                </a:moveTo>
                <a:lnTo>
                  <a:pt x="250" y="3"/>
                </a:lnTo>
                <a:lnTo>
                  <a:pt x="252" y="232"/>
                </a:lnTo>
                <a:lnTo>
                  <a:pt x="520" y="23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3" name="Google Shape;223;p15"/>
          <p:cNvGraphicFramePr/>
          <p:nvPr/>
        </p:nvGraphicFramePr>
        <p:xfrm>
          <a:off x="3298825" y="5267325"/>
          <a:ext cx="609600" cy="912825"/>
        </p:xfrm>
        <a:graphic>
          <a:graphicData uri="http://schemas.openxmlformats.org/drawingml/2006/table">
            <a:tbl>
              <a:tblPr>
                <a:noFill/>
                <a:tableStyleId>{BDE3672D-B334-46CB-B00E-9C021717DAE2}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4" name="Google Shape;224;p15"/>
          <p:cNvGraphicFramePr/>
          <p:nvPr/>
        </p:nvGraphicFramePr>
        <p:xfrm>
          <a:off x="4365625" y="5267325"/>
          <a:ext cx="609600" cy="912825"/>
        </p:xfrm>
        <a:graphic>
          <a:graphicData uri="http://schemas.openxmlformats.org/drawingml/2006/table">
            <a:tbl>
              <a:tblPr>
                <a:noFill/>
                <a:tableStyleId>{BDE3672D-B334-46CB-B00E-9C021717DAE2}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40"/>
                        <a:buFont typeface="Noto Sans Symbols"/>
                        <a:buNone/>
                      </a:pPr>
                      <a:endParaRPr sz="12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25" name="Google Shape;225;p15"/>
          <p:cNvCxnSpPr/>
          <p:nvPr/>
        </p:nvCxnSpPr>
        <p:spPr>
          <a:xfrm>
            <a:off x="3908425" y="5368925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26" name="Google Shape;226;p15"/>
          <p:cNvSpPr/>
          <p:nvPr/>
        </p:nvSpPr>
        <p:spPr>
          <a:xfrm>
            <a:off x="2473325" y="4427538"/>
            <a:ext cx="825500" cy="944562"/>
          </a:xfrm>
          <a:custGeom>
            <a:avLst/>
            <a:gdLst/>
            <a:ahLst/>
            <a:cxnLst/>
            <a:rect l="l" t="t" r="r" b="b"/>
            <a:pathLst>
              <a:path w="520" h="595" extrusionOk="0">
                <a:moveTo>
                  <a:pt x="0" y="0"/>
                </a:moveTo>
                <a:lnTo>
                  <a:pt x="242" y="3"/>
                </a:lnTo>
                <a:lnTo>
                  <a:pt x="242" y="595"/>
                </a:lnTo>
                <a:lnTo>
                  <a:pt x="520" y="593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lg" len="lg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p15"/>
          <p:cNvCxnSpPr>
            <a:stCxn id="211" idx="3"/>
          </p:cNvCxnSpPr>
          <p:nvPr/>
        </p:nvCxnSpPr>
        <p:spPr>
          <a:xfrm rot="10800000" flipH="1">
            <a:off x="2460625" y="2332125"/>
            <a:ext cx="812700" cy="1920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228" name="Google Shape;228;p15"/>
          <p:cNvSpPr/>
          <p:nvPr/>
        </p:nvSpPr>
        <p:spPr>
          <a:xfrm>
            <a:off x="3298825" y="2427288"/>
            <a:ext cx="609600" cy="180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3298825" y="3922713"/>
            <a:ext cx="609600" cy="180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/>
          <p:nvPr/>
        </p:nvSpPr>
        <p:spPr>
          <a:xfrm>
            <a:off x="4365625" y="3922713"/>
            <a:ext cx="609600" cy="180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5"/>
          <p:cNvSpPr/>
          <p:nvPr/>
        </p:nvSpPr>
        <p:spPr>
          <a:xfrm>
            <a:off x="5432425" y="3925888"/>
            <a:ext cx="609600" cy="180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5"/>
          <p:cNvSpPr/>
          <p:nvPr/>
        </p:nvSpPr>
        <p:spPr>
          <a:xfrm>
            <a:off x="6499225" y="3925888"/>
            <a:ext cx="609600" cy="180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/>
          <p:nvPr/>
        </p:nvSpPr>
        <p:spPr>
          <a:xfrm>
            <a:off x="3298825" y="5475288"/>
            <a:ext cx="609600" cy="180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5"/>
          <p:cNvSpPr/>
          <p:nvPr/>
        </p:nvSpPr>
        <p:spPr>
          <a:xfrm>
            <a:off x="4365625" y="5478463"/>
            <a:ext cx="609600" cy="1809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3932238" y="2345309"/>
            <a:ext cx="18002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number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5"/>
          <p:cNvSpPr/>
          <p:nvPr/>
        </p:nvSpPr>
        <p:spPr>
          <a:xfrm rot="5400000">
            <a:off x="5057775" y="-77787"/>
            <a:ext cx="261937" cy="3976688"/>
          </a:xfrm>
          <a:prstGeom prst="leftBrace">
            <a:avLst>
              <a:gd name="adj1" fmla="val 126515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4672013" y="1419225"/>
            <a:ext cx="10763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các PCB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685800" y="1268413"/>
            <a:ext cx="1654175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Ví dụ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5328971" y="5713413"/>
            <a:ext cx="33954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trường hợp sai không?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Định thời tiến trình</a:t>
            </a:r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Tại sao phải định thời?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Đa chương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Có vài tiến trình chạy tại các thời điểm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Mục tiêu: tận dụng tối đa CPU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Chia thời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User tương tác với mỗi chương trình đang thực thi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Mục tiêu: tối thiểu thời gian đáp ứng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47" name="Google Shape;247;p16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49" name="Google Shape;249;p16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hàng đợi định thời</a:t>
            </a:r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272028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Hàng đợi công việc-Job queue 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Hàng đợi sẵn sàng-Ready queue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Hàng đợi thiết bị-Device queues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…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260" name="Google Shape;260;p17"/>
          <p:cNvPicPr preferRelativeResize="0"/>
          <p:nvPr/>
        </p:nvPicPr>
        <p:blipFill rotWithShape="1">
          <a:blip r:embed="rId3">
            <a:alphaModFix/>
          </a:blip>
          <a:srcRect l="7654" t="678" r="7777" b="1550"/>
          <a:stretch/>
        </p:blipFill>
        <p:spPr>
          <a:xfrm>
            <a:off x="2997200" y="1182712"/>
            <a:ext cx="5943600" cy="5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hàng đợi định thời (tt)</a:t>
            </a: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270" name="Google Shape;270;p18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8913" y="1323975"/>
            <a:ext cx="654685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8"/>
          <p:cNvSpPr txBox="1"/>
          <p:nvPr/>
        </p:nvSpPr>
        <p:spPr>
          <a:xfrm>
            <a:off x="1752600" y="5553075"/>
            <a:ext cx="56229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đồ hàng đợi của định thời tiến trình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Chuyển ngữ cảnh (context switch)</a:t>
            </a:r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457200" y="1905000"/>
            <a:ext cx="2209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Chuyển ngữ cảnh: CPU chuyển từ tiến trình này đến tiến trình khác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5425" y="1295400"/>
            <a:ext cx="6149975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Câu hỏi ôn tập chương 2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Nêu các thành phần chính của hệ điều hành?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Nêu các dịch vụ mà hệ điều hành cung cấp?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Lời gọi hệ thống là gì? Nêu 1 vài ví dụ?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Có mấy dạng cấu trúc hệ điều hành? Kể tên?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Máy ảo dùng để làm gì? Có mấy loại? Cho ví dụ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Tiến trình là gì? Các nhiệm vụ chính của thành phần quản lý tiến trình?</a:t>
            </a: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0" name="Google Shape;70;p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Bộ định thời</a:t>
            </a:r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Bộ định thời công việc (Job scheduler) hay bộ định thời dài (long-term scheduler)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Bộ định thời CPU hay bộ định thời ngắn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Các tiến trình có thể mô tả như: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tiến trình hướng I/O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tiến trình hướng CPU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Thời gian thực hiện khác nhau -&gt; kết hợp hài hòa giữa chúng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Bộ định thời trung gian</a:t>
            </a:r>
            <a:endParaRPr/>
          </a:p>
        </p:txBody>
      </p:sp>
      <p:sp>
        <p:nvSpPr>
          <p:cNvPr id="299" name="Google Shape;299;p21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Đôi khi hệ điều hành (như time-sharing system) có thêm medium-term scheduling để điều chỉnh mức độ đa chương của hệ thống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Medium-term scheduler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chuyển tiến trình từ bộ nhớ sang đĩa (swap out)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chuyển tiến trình từ đĩa vào bộ nhớ (swap in)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00" name="Google Shape;300;p21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01" name="Google Shape;301;p2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02" name="Google Shape;302;p21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303" name="Google Shape;3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4108661"/>
            <a:ext cx="6642100" cy="2415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tác vụ đối với tiến trình</a:t>
            </a:r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Tạo tiến trình mới: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Một tiến trình có thể tạo nhiều tiến trình mới thông qua một lời gọi hệ thống create-process (vd: hàm fork trong Unix)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Ví dụ: (Unix) Khi user đăng nhập hệ thống, một command interpreter (shell) sẽ được tạo ra cho user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Tiến trình được tạo là tiến trình con của tiến trình tạo (tiến trình cha)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Quan hệ cha-con định nghĩa một cây tiến trình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10" name="Google Shape;310;p2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12" name="Google Shape;312;p2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Cây tiến trình trong Linux/Unix</a:t>
            </a:r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19" name="Google Shape;319;p2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20" name="Google Shape;320;p2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321" name="Google Shape;321;p23" descr="3_08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352550"/>
            <a:ext cx="8232775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tác vụ đối với tiến trình (tt)</a:t>
            </a:r>
            <a:endParaRPr/>
          </a:p>
        </p:txBody>
      </p:sp>
      <p:sp>
        <p:nvSpPr>
          <p:cNvPr id="327" name="Google Shape;327;p24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Tạo tiến trình mới: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Tiến trình con nhận tài nguyên: từ HĐH hoặc từ tiến trình cha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Chia sẻ tài nguyên của tiến trình cha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tiến trình cha và con chia sẻ mọi tài nguyên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tiến trình con chia sẻ một phần tài nguyên của cha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Trình tự thực thi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tiến trình cha và con thực thi đồng thời (concurrently)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tiến trình cha đợi đến khi các tiến trình con kết thúc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28" name="Google Shape;328;p24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29" name="Google Shape;329;p2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30" name="Google Shape;330;p24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Về quan hệ cha/con</a:t>
            </a:r>
            <a:endParaRPr/>
          </a:p>
        </p:txBody>
      </p:sp>
      <p:sp>
        <p:nvSpPr>
          <p:cNvPr id="336" name="Google Shape;336;p25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Không gian địa chỉ: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Không gian địa chỉ của tiến trình con được nhân bản từ cha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Không gian địa chỉ của tiến trình con được khởi tạo từ template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Ví dụ trong Unix/Linux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System call fork() tạo một tiến trình mới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System call exec() dùng sau fork() để nạp một chương trình mới vào không gian nhớ của tiến trình mới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37" name="Google Shape;337;p25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340" name="Google Shape;340;p25" descr="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4801" y="4859644"/>
            <a:ext cx="6042025" cy="152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tạo process với fork()</a:t>
            </a: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47" name="Google Shape;347;p2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48" name="Google Shape;348;p26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349" name="Google Shape;349;p26"/>
          <p:cNvSpPr txBox="1"/>
          <p:nvPr/>
        </p:nvSpPr>
        <p:spPr>
          <a:xfrm>
            <a:off x="1981200" y="1295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5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unistd.h</a:t>
            </a: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 (int </a:t>
            </a:r>
            <a:r>
              <a:rPr lang="en-US" sz="15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char *</a:t>
            </a:r>
            <a:r>
              <a:rPr lang="en-US" sz="15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[]){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	</a:t>
            </a:r>
            <a:r>
              <a:rPr lang="en-US" sz="15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new process */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5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fork();	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lang="en-US" sz="15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0){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5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(“This is parent process”);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wait(NULL);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exit(0);} 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if (</a:t>
            </a:r>
            <a:r>
              <a:rPr lang="en-US" sz="15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== 0) 	{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5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(“This is child process”);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5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execlp</a:t>
            </a: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(“/bin/ls”, “ls”, NULL);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exit(0);}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else {   // </a:t>
            </a:r>
            <a:r>
              <a:rPr lang="en-US" sz="15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pid</a:t>
            </a: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0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5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(“Fork error\n”);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exit(-1);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dirty="0"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None/>
            </a:pPr>
            <a:r>
              <a:rPr lang="en-US" sz="15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tạo process với fork() (tt)</a:t>
            </a:r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56" name="Google Shape;356;p2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358" name="Google Shape;358;p27"/>
          <p:cNvSpPr txBox="1"/>
          <p:nvPr/>
        </p:nvSpPr>
        <p:spPr>
          <a:xfrm>
            <a:off x="457200" y="1576868"/>
            <a:ext cx="484753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 (int argc, char *argv[])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printf(“hi”);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pid = fork();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(pid &gt; 0){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fork();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printf(“hello”);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fork();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printf(“bye”);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59" name="Google Shape;359;p27"/>
          <p:cNvSpPr/>
          <p:nvPr/>
        </p:nvSpPr>
        <p:spPr>
          <a:xfrm>
            <a:off x="4276525" y="2554693"/>
            <a:ext cx="990600" cy="81968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P0</a:t>
            </a:r>
            <a:endParaRPr/>
          </a:p>
        </p:txBody>
      </p:sp>
      <p:sp>
        <p:nvSpPr>
          <p:cNvPr id="360" name="Google Shape;360;p27"/>
          <p:cNvSpPr/>
          <p:nvPr/>
        </p:nvSpPr>
        <p:spPr>
          <a:xfrm>
            <a:off x="7696200" y="4275580"/>
            <a:ext cx="990600" cy="81968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P3</a:t>
            </a:r>
            <a:endParaRPr/>
          </a:p>
        </p:txBody>
      </p:sp>
      <p:sp>
        <p:nvSpPr>
          <p:cNvPr id="361" name="Google Shape;361;p27"/>
          <p:cNvSpPr/>
          <p:nvPr/>
        </p:nvSpPr>
        <p:spPr>
          <a:xfrm>
            <a:off x="6414453" y="3200400"/>
            <a:ext cx="990600" cy="81968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P1</a:t>
            </a:r>
            <a:endParaRPr/>
          </a:p>
        </p:txBody>
      </p:sp>
      <p:sp>
        <p:nvSpPr>
          <p:cNvPr id="362" name="Google Shape;362;p27"/>
          <p:cNvSpPr/>
          <p:nvPr/>
        </p:nvSpPr>
        <p:spPr>
          <a:xfrm>
            <a:off x="5181600" y="4352201"/>
            <a:ext cx="990600" cy="81968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P2</a:t>
            </a:r>
            <a:endParaRPr/>
          </a:p>
        </p:txBody>
      </p:sp>
      <p:cxnSp>
        <p:nvCxnSpPr>
          <p:cNvPr id="363" name="Google Shape;363;p27"/>
          <p:cNvCxnSpPr>
            <a:stCxn id="359" idx="6"/>
            <a:endCxn id="361" idx="2"/>
          </p:cNvCxnSpPr>
          <p:nvPr/>
        </p:nvCxnSpPr>
        <p:spPr>
          <a:xfrm>
            <a:off x="5267125" y="2964534"/>
            <a:ext cx="1147200" cy="64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4" name="Google Shape;364;p27"/>
          <p:cNvCxnSpPr>
            <a:endCxn id="362" idx="1"/>
          </p:cNvCxnSpPr>
          <p:nvPr/>
        </p:nvCxnSpPr>
        <p:spPr>
          <a:xfrm>
            <a:off x="4771970" y="3374241"/>
            <a:ext cx="554700" cy="10980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" name="Google Shape;365;p27"/>
          <p:cNvCxnSpPr>
            <a:stCxn id="361" idx="5"/>
            <a:endCxn id="360" idx="0"/>
          </p:cNvCxnSpPr>
          <p:nvPr/>
        </p:nvCxnSpPr>
        <p:spPr>
          <a:xfrm>
            <a:off x="7259983" y="3900043"/>
            <a:ext cx="931500" cy="3756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tạo process với fork() (tt)</a:t>
            </a:r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2057400" y="1542517"/>
            <a:ext cx="484753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 (int argc, char *argv[])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pid;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printf(“hi”);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pid = fork();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(pid &gt; 0){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fork();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fork();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printf(“hello”);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}else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fork();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printf(“bye”);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None/>
            </a:pPr>
            <a:r>
              <a:rPr lang="en-US" sz="15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tác vụ đối với tiến trình (tt)</a:t>
            </a:r>
            <a:endParaRPr/>
          </a:p>
        </p:txBody>
      </p:sp>
      <p:sp>
        <p:nvSpPr>
          <p:cNvPr id="380" name="Google Shape;380;p29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Kết thúc tiến trình: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Tiến trình tự kết thúc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Tiến trình kết thúc khi thực thi lệnh cuối và gọi system routine exit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Tiến trình kết thúc do tiến trình khác (có đủ quyền, vd: tiến trình cha của nó)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Gọi system routine abort với tham số là pid (process identifier) của tiến trình cần được kết thúc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Hệ điều hành thu hồi tất cả các tài nguyên của tiến trình kết thúc (vùng nhớ, I/O buffer,…)</a:t>
            </a:r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82" name="Google Shape;382;p2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83" name="Google Shape;383;p29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tiêu chương 3</a:t>
            </a:r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Hiểu được khái niệm và các trạng thái của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Biết được các thông số của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Biết được các khái niệm về định thời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Biết được các tác vụ cơ bản của một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Hiểu được cách giao tiếp giữa các tiến trình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0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Cộng tác giữa các tiến trình</a:t>
            </a:r>
            <a:endParaRPr/>
          </a:p>
        </p:txBody>
      </p:sp>
      <p:sp>
        <p:nvSpPr>
          <p:cNvPr id="389" name="Google Shape;389;p30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Trong tiến trình thực thi, các tiến trình có thể cộng tác (cooperate) để hoàn thành công việc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Các tiến trình cộng tác để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Chia sẻ dữ liệu (information sharing)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Tăng tốc tính toán (computational speedup)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Nếu hệ thống có nhiều CPU, chia công việc tính toán thành nhiều công việc tính toán nhỏ chạy song song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Thực hiện một công việc chung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Xây dựng một phần mềm phức tạp bằng cách chia thành các module/process hợp tác nhau 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Sự cộng tác giữa các tiến trình yêu cầu hệ điều hành hỗ trợ cơ chế giao tiếp và cơ chế đồng bộ hoạt động của các tiến trình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90" name="Google Shape;390;p30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391" name="Google Shape;391;p3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92" name="Google Shape;392;p30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1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Giao tiếp liên tiến trình</a:t>
            </a:r>
            <a:endParaRPr/>
          </a:p>
        </p:txBody>
      </p:sp>
      <p:sp>
        <p:nvSpPr>
          <p:cNvPr id="398" name="Google Shape;398;p31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IPC là cơ chế cung cấp bởi hệ điều hành nhằm giúp các tiến trình: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Giao tiếp với nhau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Đồng bộ hoạt động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Hai mô hình IPC: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Shared memory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Message passing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399" name="Google Shape;399;p31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400" name="Google Shape;400;p3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01" name="Google Shape;401;p31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Giao tiếp liên tiến trình</a:t>
            </a:r>
            <a:endParaRPr/>
          </a:p>
        </p:txBody>
      </p:sp>
      <p:sp>
        <p:nvSpPr>
          <p:cNvPr id="407" name="Google Shape;407;p32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Shared memory.  	(b) Message passing.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08" name="Google Shape;408;p3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411" name="Google Shape;41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1913" y="2238399"/>
            <a:ext cx="6246813" cy="3998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Shared Memory</a:t>
            </a:r>
            <a:endParaRPr/>
          </a:p>
        </p:txBody>
      </p:sp>
      <p:sp>
        <p:nvSpPr>
          <p:cNvPr id="417" name="Google Shape;417;p33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Một vùng nhớ dùng chung (được chia sẻ chung) giữa các tiến trình cần giao tiếp với nhau.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Quá trình giao tiếp được thực hiện dưới sự điều khiển của các tiến trình, không phải của hệ điều hành.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Cần có cơ chế đồng bộ hoạt động của các tiến trình khi chúng cùng truy xuất bộ nhớ dùng chung. </a:t>
            </a:r>
            <a:endParaRPr/>
          </a:p>
        </p:txBody>
      </p:sp>
      <p:sp>
        <p:nvSpPr>
          <p:cNvPr id="418" name="Google Shape;418;p3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419" name="Google Shape;419;p3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thống truyền thông điệp</a:t>
            </a:r>
            <a:endParaRPr/>
          </a:p>
        </p:txBody>
      </p:sp>
      <p:sp>
        <p:nvSpPr>
          <p:cNvPr id="426" name="Google Shape;426;p34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Làm thế nào để các tiến trình giao tiếp nhau?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Đặt tên (Naming)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Giao tiếp trực tiếp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send(P, msg): gửi thông điệp đến tiến trình P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receive(Q, msg): nhận thông điệp đến từ tiến trình Q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Giao tiếp gián tiếp: thông qua mailbox hay port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send(A, msg): gửi thông điệp đến mailbox A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receive(Q, msg): nhận thông điệp từ mailbox B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Đồng bộ hóa (Synchronization): blocking send, nonblocking send, blocking receive, nonblocking receive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27" name="Google Shape;427;p34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428" name="Google Shape;428;p3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29" name="Google Shape;429;p34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Hệ thống truyền thông điệp (tt)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/>
              <a:t>Làm thế nào để các tiến trình giao tiếp nhau?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Tạo vùng đệm (Buffering): dùng queue để tạm chứa các message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Khả năng chứa là 0 (Zero capacity hay no buffering)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Bounded capacity: độ dài của queue là giới hạn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Unbounded capacity: độ dài của queue là không giới hạn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36" name="Google Shape;436;p35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437" name="Google Shape;437;p3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38" name="Google Shape;438;p3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6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Tiểu trình</a:t>
            </a:r>
            <a:endParaRPr/>
          </a:p>
        </p:txBody>
      </p:sp>
      <p:sp>
        <p:nvSpPr>
          <p:cNvPr id="444" name="Google Shape;444;p36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Tiểu trình là một đơn vị cơ bản sử dụng CPU gồm: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Thread ID, PC, Registers, Stack và chia sẻ chung code, data, resourses (files)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45" name="Google Shape;445;p36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446" name="Google Shape;446;p3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447" name="Google Shape;447;p36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448" name="Google Shape;448;p36" descr="4_01.pd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2925229"/>
            <a:ext cx="5485705" cy="3561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PCB và TCB trong mô hình multithreads</a:t>
            </a:r>
            <a:endParaRPr/>
          </a:p>
        </p:txBody>
      </p:sp>
      <p:sp>
        <p:nvSpPr>
          <p:cNvPr id="454" name="Google Shape;454;p37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455" name="Google Shape;455;p3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456" name="Google Shape;456;p37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457" name="Google Shape;457;p37"/>
          <p:cNvSpPr txBox="1"/>
          <p:nvPr/>
        </p:nvSpPr>
        <p:spPr>
          <a:xfrm>
            <a:off x="647700" y="2171700"/>
            <a:ext cx="3810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1409700" y="2019300"/>
            <a:ext cx="3276600" cy="495300"/>
          </a:xfrm>
          <a:prstGeom prst="rect">
            <a:avLst/>
          </a:prstGeom>
          <a:solidFill>
            <a:srgbClr val="CCCCFF"/>
          </a:solidFill>
          <a:ln w="38100" cap="flat" cmpd="sng">
            <a:solidFill>
              <a:srgbClr val="CCCC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pid</a:t>
            </a:r>
            <a:endParaRPr/>
          </a:p>
        </p:txBody>
      </p:sp>
      <p:sp>
        <p:nvSpPr>
          <p:cNvPr id="459" name="Google Shape;459;p37"/>
          <p:cNvSpPr txBox="1"/>
          <p:nvPr/>
        </p:nvSpPr>
        <p:spPr>
          <a:xfrm>
            <a:off x="1409700" y="2552700"/>
            <a:ext cx="3276600" cy="495300"/>
          </a:xfrm>
          <a:prstGeom prst="rect">
            <a:avLst/>
          </a:prstGeom>
          <a:solidFill>
            <a:srgbClr val="99FF66"/>
          </a:solidFill>
          <a:ln w="38100" cap="flat" cmpd="sng">
            <a:solidFill>
              <a:srgbClr val="99F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Threads list</a:t>
            </a:r>
            <a:endParaRPr/>
          </a:p>
        </p:txBody>
      </p:sp>
      <p:sp>
        <p:nvSpPr>
          <p:cNvPr id="460" name="Google Shape;460;p37"/>
          <p:cNvSpPr txBox="1"/>
          <p:nvPr/>
        </p:nvSpPr>
        <p:spPr>
          <a:xfrm>
            <a:off x="1409700" y="3086100"/>
            <a:ext cx="3276600" cy="1408113"/>
          </a:xfrm>
          <a:prstGeom prst="rect">
            <a:avLst/>
          </a:prstGeom>
          <a:solidFill>
            <a:srgbClr val="FF3399"/>
          </a:solidFill>
          <a:ln w="38100" cap="flat" cmpd="sng">
            <a:solidFill>
              <a:srgbClr val="FF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FF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FF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(Mem, global ressources…)</a:t>
            </a:r>
            <a:endParaRPr/>
          </a:p>
        </p:txBody>
      </p:sp>
      <p:sp>
        <p:nvSpPr>
          <p:cNvPr id="461" name="Google Shape;461;p37"/>
          <p:cNvSpPr txBox="1"/>
          <p:nvPr/>
        </p:nvSpPr>
        <p:spPr>
          <a:xfrm>
            <a:off x="1409700" y="5600700"/>
            <a:ext cx="3276600" cy="495300"/>
          </a:xfrm>
          <a:prstGeom prst="rect">
            <a:avLst/>
          </a:prstGeom>
          <a:solidFill>
            <a:schemeClr val="folHlink"/>
          </a:solidFill>
          <a:ln w="38100" cap="flat" cmpd="sng">
            <a:solidFill>
              <a:schemeClr val="folHlink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Scheduling statistic</a:t>
            </a:r>
            <a:endParaRPr/>
          </a:p>
        </p:txBody>
      </p:sp>
      <p:sp>
        <p:nvSpPr>
          <p:cNvPr id="462" name="Google Shape;462;p37"/>
          <p:cNvSpPr txBox="1"/>
          <p:nvPr/>
        </p:nvSpPr>
        <p:spPr>
          <a:xfrm>
            <a:off x="1409700" y="4533900"/>
            <a:ext cx="3276600" cy="1042988"/>
          </a:xfrm>
          <a:prstGeom prst="rect">
            <a:avLst/>
          </a:prstGeom>
          <a:solidFill>
            <a:srgbClr val="FFFF99"/>
          </a:solidFill>
          <a:ln w="38100" cap="flat" cmpd="sng">
            <a:solidFill>
              <a:srgbClr val="FFFF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Relatives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 Dad, children)</a:t>
            </a:r>
            <a:endParaRPr/>
          </a:p>
        </p:txBody>
      </p:sp>
      <p:sp>
        <p:nvSpPr>
          <p:cNvPr id="463" name="Google Shape;463;p37"/>
          <p:cNvSpPr txBox="1"/>
          <p:nvPr/>
        </p:nvSpPr>
        <p:spPr>
          <a:xfrm>
            <a:off x="449263" y="2019300"/>
            <a:ext cx="7191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PCB</a:t>
            </a:r>
            <a:endParaRPr/>
          </a:p>
        </p:txBody>
      </p:sp>
      <p:sp>
        <p:nvSpPr>
          <p:cNvPr id="464" name="Google Shape;464;p37"/>
          <p:cNvSpPr txBox="1"/>
          <p:nvPr/>
        </p:nvSpPr>
        <p:spPr>
          <a:xfrm>
            <a:off x="5143500" y="3009900"/>
            <a:ext cx="3276600" cy="495300"/>
          </a:xfrm>
          <a:prstGeom prst="rect">
            <a:avLst/>
          </a:prstGeom>
          <a:solidFill>
            <a:srgbClr val="CCCCFF"/>
          </a:solidFill>
          <a:ln w="38100" cap="flat" cmpd="sng">
            <a:solidFill>
              <a:srgbClr val="CCCC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tid</a:t>
            </a:r>
            <a:endParaRPr/>
          </a:p>
        </p:txBody>
      </p:sp>
      <p:sp>
        <p:nvSpPr>
          <p:cNvPr id="465" name="Google Shape;465;p37"/>
          <p:cNvSpPr txBox="1"/>
          <p:nvPr/>
        </p:nvSpPr>
        <p:spPr>
          <a:xfrm>
            <a:off x="5143500" y="3543300"/>
            <a:ext cx="3276600" cy="1042988"/>
          </a:xfrm>
          <a:prstGeom prst="rect">
            <a:avLst/>
          </a:prstGeom>
          <a:solidFill>
            <a:srgbClr val="99FF66"/>
          </a:solidFill>
          <a:ln w="38100" cap="flat" cmpd="sng">
            <a:solidFill>
              <a:srgbClr val="99F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(State, details)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5143500" y="4610100"/>
            <a:ext cx="3276600" cy="1042988"/>
          </a:xfrm>
          <a:prstGeom prst="rect">
            <a:avLst/>
          </a:prstGeom>
          <a:solidFill>
            <a:srgbClr val="FF3399"/>
          </a:solidFill>
          <a:ln w="38100" cap="flat" cmpd="sng">
            <a:solidFill>
              <a:srgbClr val="FF33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FF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Context</a:t>
            </a:r>
            <a:endParaRPr/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FF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(IP, local stack…)</a:t>
            </a:r>
            <a:endParaRPr/>
          </a:p>
        </p:txBody>
      </p:sp>
      <p:sp>
        <p:nvSpPr>
          <p:cNvPr id="467" name="Google Shape;467;p37"/>
          <p:cNvSpPr txBox="1"/>
          <p:nvPr/>
        </p:nvSpPr>
        <p:spPr>
          <a:xfrm>
            <a:off x="4838700" y="2035175"/>
            <a:ext cx="319405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Thread Control Block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TCB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8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Lợi ích của tiến trình đa luồng</a:t>
            </a:r>
            <a:endParaRPr/>
          </a:p>
        </p:txBody>
      </p:sp>
      <p:sp>
        <p:nvSpPr>
          <p:cNvPr id="473" name="Google Shape;473;p38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Đáp ứng nhanh: cho phép chương trình tiếp tục thực thi khi một bộ phận bị khóa hoặc một hoạt động dài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Chia sẻ tài nguyên: tiết kiệm không gian nhớ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Kinh tế: tạo và chuyển ngữ cảnh nhanh hơn tiến trình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Ví dụ: Trong Solaris 2, tạo process chậm hơn 30 lần, chuyển chậm hơn 5 lần so với thread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Trong multiprocessor: có thể thực hiện song song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474" name="Google Shape;474;p38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475" name="Google Shape;475;p3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476" name="Google Shape;476;p38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Tiểu trình người dùng (User thread)</a:t>
            </a:r>
            <a:endParaRPr/>
          </a:p>
        </p:txBody>
      </p:sp>
      <p:sp>
        <p:nvSpPr>
          <p:cNvPr id="482" name="Google Shape;482;p39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483" name="Google Shape;483;p3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484" name="Google Shape;484;p39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485" name="Google Shape;485;p39"/>
          <p:cNvSpPr txBox="1"/>
          <p:nvPr/>
        </p:nvSpPr>
        <p:spPr>
          <a:xfrm>
            <a:off x="760413" y="5141912"/>
            <a:ext cx="7696200" cy="95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tiểu trình được hỗ trợ bởi một thư viện hoạt động trong user mode</a:t>
            </a:r>
            <a:endParaRPr/>
          </a:p>
        </p:txBody>
      </p:sp>
      <p:sp>
        <p:nvSpPr>
          <p:cNvPr id="486" name="Google Shape;486;p39"/>
          <p:cNvSpPr txBox="1"/>
          <p:nvPr/>
        </p:nvSpPr>
        <p:spPr>
          <a:xfrm>
            <a:off x="1374775" y="220345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39"/>
          <p:cNvSpPr/>
          <p:nvPr/>
        </p:nvSpPr>
        <p:spPr>
          <a:xfrm>
            <a:off x="2305050" y="1468437"/>
            <a:ext cx="609600" cy="609600"/>
          </a:xfrm>
          <a:prstGeom prst="ellipse">
            <a:avLst/>
          </a:prstGeom>
          <a:solidFill>
            <a:srgbClr val="99FF66"/>
          </a:solidFill>
          <a:ln w="762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T1</a:t>
            </a:r>
            <a:endParaRPr/>
          </a:p>
        </p:txBody>
      </p:sp>
      <p:sp>
        <p:nvSpPr>
          <p:cNvPr id="488" name="Google Shape;488;p39"/>
          <p:cNvSpPr txBox="1"/>
          <p:nvPr/>
        </p:nvSpPr>
        <p:spPr>
          <a:xfrm>
            <a:off x="2457450" y="3830637"/>
            <a:ext cx="2870200" cy="118745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>
              <a:solidFill>
                <a:srgbClr val="FFFF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>
              <a:solidFill>
                <a:srgbClr val="FFFF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FF99"/>
                </a:solidFill>
                <a:latin typeface="Comic Sans MS"/>
                <a:ea typeface="Comic Sans MS"/>
                <a:cs typeface="Comic Sans MS"/>
                <a:sym typeface="Comic Sans MS"/>
              </a:rPr>
              <a:t>Kernel</a:t>
            </a:r>
            <a:endParaRPr/>
          </a:p>
        </p:txBody>
      </p:sp>
      <p:sp>
        <p:nvSpPr>
          <p:cNvPr id="489" name="Google Shape;489;p39"/>
          <p:cNvSpPr/>
          <p:nvPr/>
        </p:nvSpPr>
        <p:spPr>
          <a:xfrm>
            <a:off x="3143250" y="1468437"/>
            <a:ext cx="609600" cy="609600"/>
          </a:xfrm>
          <a:prstGeom prst="ellipse">
            <a:avLst/>
          </a:prstGeom>
          <a:solidFill>
            <a:srgbClr val="FF3399"/>
          </a:solidFill>
          <a:ln w="76200" cap="flat" cmpd="sng">
            <a:solidFill>
              <a:srgbClr val="9933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99FF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T2</a:t>
            </a:r>
            <a:endParaRPr/>
          </a:p>
        </p:txBody>
      </p:sp>
      <p:cxnSp>
        <p:nvCxnSpPr>
          <p:cNvPr id="490" name="Google Shape;490;p39"/>
          <p:cNvCxnSpPr/>
          <p:nvPr/>
        </p:nvCxnSpPr>
        <p:spPr>
          <a:xfrm>
            <a:off x="1924050" y="3602037"/>
            <a:ext cx="3886200" cy="0"/>
          </a:xfrm>
          <a:prstGeom prst="straightConnector1">
            <a:avLst/>
          </a:prstGeom>
          <a:noFill/>
          <a:ln w="762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91" name="Google Shape;491;p39"/>
          <p:cNvSpPr txBox="1"/>
          <p:nvPr/>
        </p:nvSpPr>
        <p:spPr>
          <a:xfrm>
            <a:off x="5962650" y="1925637"/>
            <a:ext cx="1412875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/>
          </a:p>
        </p:txBody>
      </p:sp>
      <p:sp>
        <p:nvSpPr>
          <p:cNvPr id="492" name="Google Shape;492;p39"/>
          <p:cNvSpPr txBox="1"/>
          <p:nvPr/>
        </p:nvSpPr>
        <p:spPr>
          <a:xfrm>
            <a:off x="5808663" y="3952875"/>
            <a:ext cx="161131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/>
          </a:p>
        </p:txBody>
      </p:sp>
      <p:sp>
        <p:nvSpPr>
          <p:cNvPr id="493" name="Google Shape;493;p39"/>
          <p:cNvSpPr/>
          <p:nvPr/>
        </p:nvSpPr>
        <p:spPr>
          <a:xfrm>
            <a:off x="4743450" y="1468437"/>
            <a:ext cx="609600" cy="609600"/>
          </a:xfrm>
          <a:prstGeom prst="ellipse">
            <a:avLst/>
          </a:prstGeom>
          <a:solidFill>
            <a:srgbClr val="CCCCFF"/>
          </a:solidFill>
          <a:ln w="76200" cap="flat" cmpd="sng">
            <a:solidFill>
              <a:srgbClr val="9933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T3</a:t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>
            <a:off x="2228850" y="2611437"/>
            <a:ext cx="1295400" cy="609600"/>
          </a:xfrm>
          <a:prstGeom prst="ellipse">
            <a:avLst/>
          </a:prstGeom>
          <a:solidFill>
            <a:srgbClr val="FFFF99"/>
          </a:solidFill>
          <a:ln w="762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LWP1</a:t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>
            <a:off x="4286250" y="2535237"/>
            <a:ext cx="1371600" cy="609600"/>
          </a:xfrm>
          <a:prstGeom prst="ellipse">
            <a:avLst/>
          </a:prstGeom>
          <a:solidFill>
            <a:srgbClr val="FFFF99"/>
          </a:solidFill>
          <a:ln w="762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LWP2</a:t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>
            <a:off x="2686050" y="4059237"/>
            <a:ext cx="609600" cy="609600"/>
          </a:xfrm>
          <a:prstGeom prst="ellipse">
            <a:avLst/>
          </a:prstGeom>
          <a:solidFill>
            <a:srgbClr val="99FF66"/>
          </a:solidFill>
          <a:ln w="762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P1</a:t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>
            <a:off x="4362450" y="3983037"/>
            <a:ext cx="609600" cy="609600"/>
          </a:xfrm>
          <a:prstGeom prst="ellipse">
            <a:avLst/>
          </a:prstGeom>
          <a:solidFill>
            <a:srgbClr val="99FF66"/>
          </a:solidFill>
          <a:ln w="762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P2</a:t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>
            <a:off x="2368550" y="2078037"/>
            <a:ext cx="190500" cy="533400"/>
          </a:xfrm>
          <a:custGeom>
            <a:avLst/>
            <a:gdLst/>
            <a:ahLst/>
            <a:cxnLst/>
            <a:rect l="l" t="t" r="r" b="b"/>
            <a:pathLst>
              <a:path w="120" h="336" extrusionOk="0">
                <a:moveTo>
                  <a:pt x="56" y="0"/>
                </a:moveTo>
                <a:cubicBezTo>
                  <a:pt x="28" y="56"/>
                  <a:pt x="0" y="112"/>
                  <a:pt x="8" y="144"/>
                </a:cubicBezTo>
                <a:cubicBezTo>
                  <a:pt x="16" y="176"/>
                  <a:pt x="88" y="160"/>
                  <a:pt x="104" y="192"/>
                </a:cubicBezTo>
                <a:cubicBezTo>
                  <a:pt x="120" y="224"/>
                  <a:pt x="112" y="280"/>
                  <a:pt x="10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3117850" y="2078037"/>
            <a:ext cx="292100" cy="533400"/>
          </a:xfrm>
          <a:custGeom>
            <a:avLst/>
            <a:gdLst/>
            <a:ahLst/>
            <a:cxnLst/>
            <a:rect l="l" t="t" r="r" b="b"/>
            <a:pathLst>
              <a:path w="184" h="336" extrusionOk="0">
                <a:moveTo>
                  <a:pt x="160" y="0"/>
                </a:moveTo>
                <a:cubicBezTo>
                  <a:pt x="172" y="52"/>
                  <a:pt x="184" y="104"/>
                  <a:pt x="160" y="144"/>
                </a:cubicBezTo>
                <a:cubicBezTo>
                  <a:pt x="136" y="184"/>
                  <a:pt x="32" y="208"/>
                  <a:pt x="16" y="240"/>
                </a:cubicBezTo>
                <a:cubicBezTo>
                  <a:pt x="0" y="272"/>
                  <a:pt x="32" y="304"/>
                  <a:pt x="64" y="336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0" name="Google Shape;500;p39"/>
          <p:cNvSpPr/>
          <p:nvPr/>
        </p:nvSpPr>
        <p:spPr>
          <a:xfrm>
            <a:off x="4857750" y="2078037"/>
            <a:ext cx="342900" cy="381000"/>
          </a:xfrm>
          <a:custGeom>
            <a:avLst/>
            <a:gdLst/>
            <a:ahLst/>
            <a:cxnLst/>
            <a:rect l="l" t="t" r="r" b="b"/>
            <a:pathLst>
              <a:path w="216" h="240" extrusionOk="0">
                <a:moveTo>
                  <a:pt x="72" y="0"/>
                </a:moveTo>
                <a:cubicBezTo>
                  <a:pt x="36" y="36"/>
                  <a:pt x="0" y="72"/>
                  <a:pt x="24" y="96"/>
                </a:cubicBezTo>
                <a:cubicBezTo>
                  <a:pt x="48" y="120"/>
                  <a:pt x="216" y="120"/>
                  <a:pt x="216" y="144"/>
                </a:cubicBezTo>
                <a:cubicBezTo>
                  <a:pt x="216" y="168"/>
                  <a:pt x="120" y="204"/>
                  <a:pt x="24" y="240"/>
                </a:cubicBezTo>
              </a:path>
            </a:pathLst>
          </a:custGeom>
          <a:noFill/>
          <a:ln w="50800" cap="flat" cmpd="sng">
            <a:solidFill>
              <a:srgbClr val="800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1" name="Google Shape;501;p39"/>
          <p:cNvCxnSpPr/>
          <p:nvPr/>
        </p:nvCxnSpPr>
        <p:spPr>
          <a:xfrm>
            <a:off x="2838450" y="3221037"/>
            <a:ext cx="76200" cy="83820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02" name="Google Shape;502;p39"/>
          <p:cNvCxnSpPr/>
          <p:nvPr/>
        </p:nvCxnSpPr>
        <p:spPr>
          <a:xfrm flipH="1">
            <a:off x="4743450" y="3144837"/>
            <a:ext cx="228600" cy="83820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 chương 3</a:t>
            </a:r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Khái niệm cơ bản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Trạng thái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Khối điều khiển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Định thời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Các tác vụ đối với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Sự cộng tác giữa các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Giao tiếp giữa các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Tiểu trình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0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Tiểu trình hạt nhân (Kernel thread)</a:t>
            </a:r>
            <a:endParaRPr/>
          </a:p>
        </p:txBody>
      </p:sp>
      <p:sp>
        <p:nvSpPr>
          <p:cNvPr id="508" name="Google Shape;508;p40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09" name="Google Shape;509;p40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510" name="Google Shape;510;p40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511" name="Google Shape;511;p40"/>
          <p:cNvSpPr txBox="1"/>
          <p:nvPr/>
        </p:nvSpPr>
        <p:spPr>
          <a:xfrm>
            <a:off x="609600" y="51816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US" sz="1800" b="1">
                <a:solidFill>
                  <a:srgbClr val="FF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Khái niệm tiểu trình được xây dựng bên trong hạt nhân</a:t>
            </a:r>
            <a:endParaRPr/>
          </a:p>
        </p:txBody>
      </p:sp>
      <p:sp>
        <p:nvSpPr>
          <p:cNvPr id="512" name="Google Shape;512;p40"/>
          <p:cNvSpPr txBox="1"/>
          <p:nvPr/>
        </p:nvSpPr>
        <p:spPr>
          <a:xfrm>
            <a:off x="2117725" y="2640013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0"/>
          <p:cNvSpPr/>
          <p:nvPr/>
        </p:nvSpPr>
        <p:spPr>
          <a:xfrm>
            <a:off x="1752600" y="2209800"/>
            <a:ext cx="914400" cy="914400"/>
          </a:xfrm>
          <a:prstGeom prst="ellipse">
            <a:avLst/>
          </a:prstGeom>
          <a:solidFill>
            <a:srgbClr val="99FF66"/>
          </a:solidFill>
          <a:ln w="76200" cap="flat" cmpd="sng">
            <a:solidFill>
              <a:srgbClr val="0066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T1</a:t>
            </a:r>
            <a:endParaRPr/>
          </a:p>
        </p:txBody>
      </p:sp>
      <p:sp>
        <p:nvSpPr>
          <p:cNvPr id="514" name="Google Shape;514;p40"/>
          <p:cNvSpPr/>
          <p:nvPr/>
        </p:nvSpPr>
        <p:spPr>
          <a:xfrm>
            <a:off x="5334000" y="2209800"/>
            <a:ext cx="914400" cy="914400"/>
          </a:xfrm>
          <a:prstGeom prst="ellipse">
            <a:avLst/>
          </a:prstGeom>
          <a:solidFill>
            <a:srgbClr val="FF3399"/>
          </a:solidFill>
          <a:ln w="76200" cap="flat" cmpd="sng">
            <a:solidFill>
              <a:srgbClr val="9933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rgbClr val="99FF66"/>
                </a:solidFill>
                <a:latin typeface="Comic Sans MS"/>
                <a:ea typeface="Comic Sans MS"/>
                <a:cs typeface="Comic Sans MS"/>
                <a:sym typeface="Comic Sans MS"/>
              </a:rPr>
              <a:t>T2</a:t>
            </a:r>
            <a:endParaRPr/>
          </a:p>
        </p:txBody>
      </p:sp>
      <p:sp>
        <p:nvSpPr>
          <p:cNvPr id="515" name="Google Shape;515;p40"/>
          <p:cNvSpPr txBox="1"/>
          <p:nvPr/>
        </p:nvSpPr>
        <p:spPr>
          <a:xfrm>
            <a:off x="3409950" y="3810000"/>
            <a:ext cx="871538" cy="4572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FF99"/>
                </a:solidFill>
                <a:latin typeface="Comic Sans MS"/>
                <a:ea typeface="Comic Sans MS"/>
                <a:cs typeface="Comic Sans MS"/>
                <a:sym typeface="Comic Sans MS"/>
              </a:rPr>
              <a:t>HDH</a:t>
            </a:r>
            <a:endParaRPr/>
          </a:p>
        </p:txBody>
      </p:sp>
      <p:cxnSp>
        <p:nvCxnSpPr>
          <p:cNvPr id="516" name="Google Shape;516;p40"/>
          <p:cNvCxnSpPr/>
          <p:nvPr/>
        </p:nvCxnSpPr>
        <p:spPr>
          <a:xfrm>
            <a:off x="2590800" y="2971800"/>
            <a:ext cx="762000" cy="83820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517" name="Google Shape;517;p40"/>
          <p:cNvCxnSpPr/>
          <p:nvPr/>
        </p:nvCxnSpPr>
        <p:spPr>
          <a:xfrm rot="10800000" flipH="1">
            <a:off x="4191000" y="2819400"/>
            <a:ext cx="990600" cy="990600"/>
          </a:xfrm>
          <a:prstGeom prst="straightConnector1">
            <a:avLst/>
          </a:prstGeom>
          <a:noFill/>
          <a:ln w="76200" cap="flat" cmpd="sng">
            <a:solidFill>
              <a:schemeClr val="hlink"/>
            </a:solidFill>
            <a:prstDash val="dot"/>
            <a:miter lim="800000"/>
            <a:headEnd type="none" w="med" len="med"/>
            <a:tailEnd type="stealth" w="med" len="med"/>
          </a:ln>
        </p:spPr>
      </p:cxnSp>
      <p:sp>
        <p:nvSpPr>
          <p:cNvPr id="518" name="Google Shape;518;p40"/>
          <p:cNvSpPr txBox="1"/>
          <p:nvPr/>
        </p:nvSpPr>
        <p:spPr>
          <a:xfrm>
            <a:off x="3124200" y="3049588"/>
            <a:ext cx="16033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</a:t>
            </a:r>
            <a:endParaRPr/>
          </a:p>
        </p:txBody>
      </p:sp>
      <p:cxnSp>
        <p:nvCxnSpPr>
          <p:cNvPr id="519" name="Google Shape;519;p40"/>
          <p:cNvCxnSpPr/>
          <p:nvPr/>
        </p:nvCxnSpPr>
        <p:spPr>
          <a:xfrm>
            <a:off x="914400" y="3581400"/>
            <a:ext cx="6400800" cy="0"/>
          </a:xfrm>
          <a:prstGeom prst="straightConnector1">
            <a:avLst/>
          </a:prstGeom>
          <a:noFill/>
          <a:ln w="76200" cap="flat" cmpd="sng">
            <a:solidFill>
              <a:srgbClr val="80008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20" name="Google Shape;520;p40"/>
          <p:cNvSpPr txBox="1"/>
          <p:nvPr/>
        </p:nvSpPr>
        <p:spPr>
          <a:xfrm>
            <a:off x="6613525" y="2489200"/>
            <a:ext cx="1520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/>
          </a:p>
        </p:txBody>
      </p:sp>
      <p:sp>
        <p:nvSpPr>
          <p:cNvPr id="521" name="Google Shape;521;p40"/>
          <p:cNvSpPr txBox="1"/>
          <p:nvPr/>
        </p:nvSpPr>
        <p:spPr>
          <a:xfrm>
            <a:off x="6689725" y="3556000"/>
            <a:ext cx="1773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Các mô hình đa tiểu trình</a:t>
            </a:r>
            <a:endParaRPr/>
          </a:p>
        </p:txBody>
      </p:sp>
      <p:sp>
        <p:nvSpPr>
          <p:cNvPr id="527" name="Google Shape;527;p41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Nhiều – Một (Many-to-One)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Một – Một (One-to-One)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Nhiều – Nhiều (Many-to-Many)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28" name="Google Shape;528;p41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29" name="Google Shape;529;p41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530" name="Google Shape;530;p41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Nhiều – Một (Many-to-One)</a:t>
            </a:r>
            <a:endParaRPr/>
          </a:p>
        </p:txBody>
      </p:sp>
      <p:sp>
        <p:nvSpPr>
          <p:cNvPr id="536" name="Google Shape;536;p42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Nhiều tiểu trình người dùng được ánh xạ đến một tiểu trình hạt nhân.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Một tiểu trình bị block sẽ dẫn đến tất cả tiểu trình bị block. 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Các tiểu trình không thể chạy song song trên các hệ thống đa lõi bởi vì chỉ có một tiểu trình có thể truy xuất nhân tại một thời điểm. 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Rất ít hệ thống sử dụng mô hình này.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37" name="Google Shape;537;p42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38" name="Google Shape;538;p42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539" name="Google Shape;539;p42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540" name="Google Shape;540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7647" y="4495800"/>
            <a:ext cx="3563417" cy="195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3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Một – Một (One-to-One)</a:t>
            </a:r>
            <a:endParaRPr/>
          </a:p>
        </p:txBody>
      </p:sp>
      <p:sp>
        <p:nvSpPr>
          <p:cNvPr id="547" name="Google Shape;547;p43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Mỗi tiểu trình người dùng ứng với một tiểu trình hạt nhân.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Tạo một tiểu trình người dùng cũng đồng thời tạo một tiểu trình hạt nhân. 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Tính đồng thời (concurrency) tốt hơn mô hình nhiều – một vì các tiểu trình khác vẫn hoạt động bình thường khi một tiểu trình bị block. 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Nhược điểm: Số lượng tiểu trình của mỗi tiến trình có thể bị hạn chế.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Nhiều hệ điều hành sử dụng: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Windows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Linux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48" name="Google Shape;548;p43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49" name="Google Shape;549;p43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550" name="Google Shape;550;p43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551" name="Google Shape;551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751" y="4467959"/>
            <a:ext cx="3524326" cy="1954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4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Mô hình Nhiều – Nhiều (Many-to-Many)</a:t>
            </a:r>
            <a:endParaRPr/>
          </a:p>
        </p:txBody>
      </p:sp>
      <p:sp>
        <p:nvSpPr>
          <p:cNvPr id="558" name="Google Shape;558;p44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Các tiểu trình người dùng được ánh xạ với nhiều tiểu trình hạt nhân.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Cho phép hệ điều hành tạo đủ số lượng tiểu trình hạt nhân =&gt; Giải quyết được hạn chế của 2 mô hình trên.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Khó cài đặt nên ít phổ biến. 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59" name="Google Shape;559;p44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60" name="Google Shape;560;p44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561" name="Google Shape;561;p44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562" name="Google Shape;562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1374" y="3825044"/>
            <a:ext cx="39433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Tóm tắt lại nội dung buổi học</a:t>
            </a:r>
            <a:endParaRPr/>
          </a:p>
        </p:txBody>
      </p:sp>
      <p:sp>
        <p:nvSpPr>
          <p:cNvPr id="568" name="Google Shape;568;p45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69" name="Google Shape;569;p4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570" name="Google Shape;570;p4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571" name="Google Shape;571;p45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Khái niệm cơ bản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Trạng thái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Khối điều khiển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Định thời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Các tác vụ đối với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Sự cộng tác giữa các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Giao tiếp giữa các tiến trình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Tiểu trình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6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Câu hỏi ôn tập chương 3</a:t>
            </a:r>
            <a:endParaRPr/>
          </a:p>
        </p:txBody>
      </p:sp>
      <p:sp>
        <p:nvSpPr>
          <p:cNvPr id="577" name="Google Shape;577;p46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78" name="Google Shape;578;p4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579" name="Google Shape;579;p46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580" name="Google Shape;580;p46"/>
          <p:cNvSpPr txBox="1"/>
          <p:nvPr/>
        </p:nvSpPr>
        <p:spPr>
          <a:xfrm>
            <a:off x="457200" y="1653125"/>
            <a:ext cx="8229600" cy="4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Nêu cụ thể các trạng thái của tiến trình?</a:t>
            </a:r>
            <a:endParaRPr/>
          </a:p>
          <a:p>
            <a:pPr marL="0" marR="0" lvl="0" indent="0" algn="just" rtl="0"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/* test.c */</a:t>
            </a:r>
            <a:endParaRPr/>
          </a:p>
          <a:p>
            <a:pPr marL="0" marR="0" lvl="0" indent="0" algn="just" rtl="0"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main(int argc, char** argv)</a:t>
            </a:r>
            <a:endParaRPr/>
          </a:p>
          <a:p>
            <a:pPr marL="0" marR="0" lvl="0" indent="0" algn="just" rtl="0"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       </a:t>
            </a:r>
            <a:endParaRPr/>
          </a:p>
          <a:p>
            <a:pPr marL="0" marR="0" lvl="0" indent="0" algn="just" rtl="0"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printf(“Hello world\n");</a:t>
            </a:r>
            <a:endParaRPr/>
          </a:p>
          <a:p>
            <a:pPr marL="0" marR="0" lvl="0" indent="0" algn="just" rtl="0"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scanf(“ Nhập c = %d”,&amp;c);</a:t>
            </a:r>
            <a:endParaRPr/>
          </a:p>
          <a:p>
            <a:pPr marL="0" marR="0" lvl="0" indent="0" algn="just" rtl="0"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exit(0);</a:t>
            </a:r>
            <a:endParaRPr/>
          </a:p>
          <a:p>
            <a:pPr marL="0" marR="0" lvl="0" indent="0" algn="just" rtl="0"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lang="en-US" sz="2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rgbClr val="003399"/>
              </a:buClr>
              <a:buSzPts val="2600"/>
              <a:buFont typeface="Arial"/>
              <a:buNone/>
            </a:pP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7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Câu hỏi ôn tập chương 3 (tt)</a:t>
            </a:r>
            <a:endParaRPr/>
          </a:p>
        </p:txBody>
      </p:sp>
      <p:sp>
        <p:nvSpPr>
          <p:cNvPr id="586" name="Google Shape;586;p47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87" name="Google Shape;587;p4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588" name="Google Shape;588;p47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589" name="Google Shape;589;p47"/>
          <p:cNvSpPr txBox="1"/>
          <p:nvPr/>
        </p:nvSpPr>
        <p:spPr>
          <a:xfrm>
            <a:off x="2286000" y="1295400"/>
            <a:ext cx="6285805" cy="51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&lt;unistd.h&gt;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 (int argc, char *argv[])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int pid;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pid = fork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 so 1”);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 so 2”);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fork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(pid &lt; 0){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printf(“hello”);</a:t>
            </a: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		fork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b="1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}else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2000" b="1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fork</a:t>
            </a: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printf(“bye”);</a:t>
            </a:r>
            <a:endParaRPr/>
          </a:p>
          <a:p>
            <a:pPr marL="342900" marR="0" lvl="0" indent="-342900" algn="just" rtl="0">
              <a:lnSpc>
                <a:spcPct val="80000"/>
              </a:lnSpc>
              <a:spcBef>
                <a:spcPts val="788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Noto Sans Symbols"/>
              <a:buNone/>
            </a:pPr>
            <a:r>
              <a:rPr lang="en-US" sz="2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0" name="Google Shape;590;p47"/>
          <p:cNvSpPr txBox="1"/>
          <p:nvPr/>
        </p:nvSpPr>
        <p:spPr>
          <a:xfrm>
            <a:off x="251520" y="2590800"/>
            <a:ext cx="195828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Chương trình này in ra những chữ gì?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Câu hỏi ôn tập chương 3 (tt)</a:t>
            </a:r>
            <a:endParaRPr/>
          </a:p>
        </p:txBody>
      </p:sp>
      <p:sp>
        <p:nvSpPr>
          <p:cNvPr id="596" name="Google Shape;596;p48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Process control block chứa những thông tin gì?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Các tác vụ đối với tiến trình?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Tại sao phải định thời, có mấy loại bộ định thời?</a:t>
            </a:r>
            <a:endParaRPr/>
          </a:p>
          <a:p>
            <a:pPr marL="342900" lvl="0" indent="-177800" algn="just" rtl="0">
              <a:spcBef>
                <a:spcPts val="520"/>
              </a:spcBef>
              <a:spcAft>
                <a:spcPts val="0"/>
              </a:spcAft>
              <a:buSzPts val="2600"/>
              <a:buNone/>
            </a:pPr>
            <a:endParaRPr/>
          </a:p>
        </p:txBody>
      </p:sp>
      <p:sp>
        <p:nvSpPr>
          <p:cNvPr id="597" name="Google Shape;597;p48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598" name="Google Shape;598;p4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599" name="Google Shape;599;p48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9"/>
          <p:cNvSpPr txBox="1">
            <a:spLocks noGrp="1"/>
          </p:cNvSpPr>
          <p:nvPr>
            <p:ph type="ctrTitle"/>
          </p:nvPr>
        </p:nvSpPr>
        <p:spPr>
          <a:xfrm>
            <a:off x="609600" y="121566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THẢO LUẬN</a:t>
            </a:r>
            <a:endParaRPr/>
          </a:p>
        </p:txBody>
      </p:sp>
      <p:sp>
        <p:nvSpPr>
          <p:cNvPr id="605" name="Google Shape;605;p49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606" name="Google Shape;606;p49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sp>
        <p:nvSpPr>
          <p:cNvPr id="607" name="Google Shape;607;p4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pic>
        <p:nvPicPr>
          <p:cNvPr id="608" name="Google Shape;608;p49" descr="http://data.sinhvienit.net/2013/T09/img/SinhVienIT.Net---suy-ngh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3407" y="2685690"/>
            <a:ext cx="289560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 cơ bản</a:t>
            </a:r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Các hoạt động của CPU được gọi là gì?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Hệ thống bó (Batch system): jobs 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Time-shared systems: user program, task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Các hoạt động là tương tự → gọi là process 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Tiến trình (process) là gì?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Một chương trình đang thực thi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Chương trình là thực thể </a:t>
            </a:r>
            <a:r>
              <a:rPr lang="en-US" b="1"/>
              <a:t>bị động </a:t>
            </a:r>
            <a:r>
              <a:rPr lang="en-US"/>
              <a:t>lưu trên đĩa (tập tin thực thi - executable file); tiến trình là thực thể </a:t>
            </a:r>
            <a:r>
              <a:rPr lang="en-US" b="1"/>
              <a:t>chủ động</a:t>
            </a:r>
            <a:r>
              <a:rPr lang="en-US"/>
              <a:t>. </a:t>
            </a:r>
            <a:endParaRPr/>
          </a:p>
          <a:p>
            <a:pPr marL="342900" lvl="0" indent="-342900" algn="just" rtl="0">
              <a:spcBef>
                <a:spcPts val="52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Chương trình trở thành tiến trình khi một tập tin thực thi được nạp vào bộ nhớ. </a:t>
            </a:r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 cơ bản (tt)</a:t>
            </a:r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Các bước nạp chương trình vào bộ nhớ:</a:t>
            </a:r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6" name="Google Shape;106;p6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graphicFrame>
        <p:nvGraphicFramePr>
          <p:cNvPr id="107" name="Google Shape;107;p6"/>
          <p:cNvGraphicFramePr/>
          <p:nvPr/>
        </p:nvGraphicFramePr>
        <p:xfrm>
          <a:off x="264220" y="2362200"/>
          <a:ext cx="8326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326438" imgH="3352800" progId="Adobe.Illustrator.7">
                  <p:embed/>
                </p:oleObj>
              </mc:Choice>
              <mc:Fallback>
                <p:oleObj r:id="rId3" imgW="8326438" imgH="3352800" progId="Adobe.Illustrator.7">
                  <p:embed/>
                  <p:pic>
                    <p:nvPicPr>
                      <p:cNvPr id="107" name="Google Shape;107;p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64220" y="2362200"/>
                        <a:ext cx="8326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 cơ bản (tt)</a:t>
            </a:r>
            <a:endParaRPr/>
          </a:p>
        </p:txBody>
      </p:sp>
      <p:sp>
        <p:nvSpPr>
          <p:cNvPr id="113" name="Google Shape;113;p7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Một tiến trình bao gồm: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Text section (program code)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Data section (chứa global variables)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Program counter, processor registers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Heap section (chứa bộ nhớ cấp phát động)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Stack section (chứa dữ liệu tạm thời)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Function parameters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Return address</a:t>
            </a:r>
            <a:endParaRPr/>
          </a:p>
          <a:p>
            <a:pPr marL="1143000" lvl="2" indent="-228600" algn="just" rtl="0">
              <a:spcBef>
                <a:spcPts val="440"/>
              </a:spcBef>
              <a:spcAft>
                <a:spcPts val="0"/>
              </a:spcAft>
              <a:buSzPts val="2200"/>
              <a:buChar char="■"/>
            </a:pPr>
            <a:r>
              <a:rPr lang="en-US"/>
              <a:t>Local variables </a:t>
            </a: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5209" y="2057400"/>
            <a:ext cx="2409825" cy="336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/>
          <p:nvPr/>
        </p:nvSpPr>
        <p:spPr>
          <a:xfrm>
            <a:off x="5410200" y="5421868"/>
            <a:ext cx="381386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của tiến trình trong bộ nhớ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Layout bộ nhớ của một chương trình C</a:t>
            </a:r>
            <a:endParaRPr/>
          </a:p>
        </p:txBody>
      </p:sp>
      <p:pic>
        <p:nvPicPr>
          <p:cNvPr id="124" name="Google Shape;124;p8" descr="A close up of a map&#10;&#10;Description automatically generated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772816"/>
            <a:ext cx="8640960" cy="4104456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25" name="Google Shape;125;p8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7" name="Google Shape;127;p8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>
            <a:spLocks noGrp="1"/>
          </p:cNvSpPr>
          <p:nvPr>
            <p:ph type="title"/>
          </p:nvPr>
        </p:nvSpPr>
        <p:spPr>
          <a:xfrm>
            <a:off x="1331913" y="287338"/>
            <a:ext cx="7354887" cy="69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Khái niệm cơ bản (tt)</a:t>
            </a: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1"/>
          </p:nvPr>
        </p:nvSpPr>
        <p:spPr>
          <a:xfrm>
            <a:off x="251520" y="1412776"/>
            <a:ext cx="864096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Các bước khởi tạo tiến trình: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Cấp phát một định danh duy nhất cho tiến trình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Cấp phát không gian nhớ để nạp tiến trình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Khởi tạo khối dữ liệu Process Control Block (PCB) cho tiến trình</a:t>
            </a:r>
            <a:endParaRPr/>
          </a:p>
          <a:p>
            <a:pPr marL="742950" lvl="1" indent="-285750" algn="just" rtl="0">
              <a:spcBef>
                <a:spcPts val="480"/>
              </a:spcBef>
              <a:spcAft>
                <a:spcPts val="0"/>
              </a:spcAft>
              <a:buSzPts val="2400"/>
              <a:buChar char="🞐"/>
            </a:pPr>
            <a:r>
              <a:rPr lang="en-US"/>
              <a:t>Thiết lập các mối liên hệ cần thiết (ví dụ: sắp PCB vào hàng đợi định thời, …)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dt" idx="10"/>
          </p:nvPr>
        </p:nvSpPr>
        <p:spPr>
          <a:xfrm>
            <a:off x="251520" y="6525344"/>
            <a:ext cx="2133600" cy="288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9/25/2020</a:t>
            </a:r>
            <a:endParaRPr/>
          </a:p>
        </p:txBody>
      </p:sp>
      <p:sp>
        <p:nvSpPr>
          <p:cNvPr id="135" name="Google Shape;135;p9"/>
          <p:cNvSpPr txBox="1">
            <a:spLocks noGrp="1"/>
          </p:cNvSpPr>
          <p:nvPr>
            <p:ph type="sldNum" idx="12"/>
          </p:nvPr>
        </p:nvSpPr>
        <p:spPr>
          <a:xfrm>
            <a:off x="7139880" y="6524625"/>
            <a:ext cx="1752600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ftr" idx="11"/>
          </p:nvPr>
        </p:nvSpPr>
        <p:spPr>
          <a:xfrm>
            <a:off x="1762101" y="6524625"/>
            <a:ext cx="5618212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Copyrights 2020 CE-UIT. All Rights Reserved.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rgbClr val="000000"/>
      </a:dk1>
      <a:lt1>
        <a:srgbClr val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3495</Words>
  <Application>Microsoft Office PowerPoint</Application>
  <PresentationFormat>On-screen Show (4:3)</PresentationFormat>
  <Paragraphs>548</Paragraphs>
  <Slides>49</Slides>
  <Notes>49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Comic Sans MS</vt:lpstr>
      <vt:lpstr>Courier New</vt:lpstr>
      <vt:lpstr>Noto Sans Symbols</vt:lpstr>
      <vt:lpstr>Times New Roman</vt:lpstr>
      <vt:lpstr>dsp</vt:lpstr>
      <vt:lpstr>Adobe.Illustrator.7</vt:lpstr>
      <vt:lpstr>HỆ ĐIỀU HÀNH Chương 3  Tiến trình</vt:lpstr>
      <vt:lpstr>Câu hỏi ôn tập chương 2</vt:lpstr>
      <vt:lpstr>Mục tiêu chương 3</vt:lpstr>
      <vt:lpstr>Nội dung chương 3</vt:lpstr>
      <vt:lpstr>Khái niệm cơ bản</vt:lpstr>
      <vt:lpstr>Khái niệm cơ bản (tt)</vt:lpstr>
      <vt:lpstr>Khái niệm cơ bản (tt)</vt:lpstr>
      <vt:lpstr>Layout bộ nhớ của một chương trình C</vt:lpstr>
      <vt:lpstr>Khái niệm cơ bản (tt)</vt:lpstr>
      <vt:lpstr>Trạng thái tiến trình</vt:lpstr>
      <vt:lpstr>Trạng thái tiến trình (tt)</vt:lpstr>
      <vt:lpstr>Trạng thái tiến trình (tt)</vt:lpstr>
      <vt:lpstr>Process Control Block</vt:lpstr>
      <vt:lpstr>Yêu cầu đối với hệ điều hành về quản lý tiến trình </vt:lpstr>
      <vt:lpstr>Quản lý các tiến trình: các hàng đợi</vt:lpstr>
      <vt:lpstr>Định thời tiến trình</vt:lpstr>
      <vt:lpstr>Các hàng đợi định thời</vt:lpstr>
      <vt:lpstr>Các hàng đợi định thời (tt)</vt:lpstr>
      <vt:lpstr>Chuyển ngữ cảnh (context switch)</vt:lpstr>
      <vt:lpstr>Bộ định thời</vt:lpstr>
      <vt:lpstr>Bộ định thời trung gian</vt:lpstr>
      <vt:lpstr>Các tác vụ đối với tiến trình</vt:lpstr>
      <vt:lpstr>Cây tiến trình trong Linux/Unix</vt:lpstr>
      <vt:lpstr>Các tác vụ đối với tiến trình (tt)</vt:lpstr>
      <vt:lpstr>Về quan hệ cha/con</vt:lpstr>
      <vt:lpstr>Ví dụ tạo process với fork()</vt:lpstr>
      <vt:lpstr>Ví dụ tạo process với fork() (tt)</vt:lpstr>
      <vt:lpstr>Ví dụ tạo process với fork() (tt)</vt:lpstr>
      <vt:lpstr>Các tác vụ đối với tiến trình (tt)</vt:lpstr>
      <vt:lpstr>Cộng tác giữa các tiến trình</vt:lpstr>
      <vt:lpstr>Giao tiếp liên tiến trình</vt:lpstr>
      <vt:lpstr>Giao tiếp liên tiến trình</vt:lpstr>
      <vt:lpstr>Shared Memory</vt:lpstr>
      <vt:lpstr>Hệ thống truyền thông điệp</vt:lpstr>
      <vt:lpstr>Hệ thống truyền thông điệp (tt)</vt:lpstr>
      <vt:lpstr>Tiểu trình</vt:lpstr>
      <vt:lpstr>PCB và TCB trong mô hình multithreads</vt:lpstr>
      <vt:lpstr>Lợi ích của tiến trình đa luồng</vt:lpstr>
      <vt:lpstr>Tiểu trình người dùng (User thread)</vt:lpstr>
      <vt:lpstr>Tiểu trình hạt nhân (Kernel thread)</vt:lpstr>
      <vt:lpstr>Các mô hình đa tiểu trình</vt:lpstr>
      <vt:lpstr>Mô hình Nhiều – Một (Many-to-One)</vt:lpstr>
      <vt:lpstr>Mô hình Một – Một (One-to-One)</vt:lpstr>
      <vt:lpstr>Mô hình Nhiều – Nhiều (Many-to-Many)</vt:lpstr>
      <vt:lpstr>Tóm tắt lại nội dung buổi học</vt:lpstr>
      <vt:lpstr>Câu hỏi ôn tập chương 3</vt:lpstr>
      <vt:lpstr>Câu hỏi ôn tập chương 3 (tt)</vt:lpstr>
      <vt:lpstr>Câu hỏi ôn tập chương 3 (tt)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Chương 3  Tiến trình</dc:title>
  <dc:creator>ntthien</dc:creator>
  <cp:lastModifiedBy>Ngô Phúc Danh</cp:lastModifiedBy>
  <cp:revision>1</cp:revision>
  <dcterms:created xsi:type="dcterms:W3CDTF">2020-03-05T00:22:55Z</dcterms:created>
  <dcterms:modified xsi:type="dcterms:W3CDTF">2022-09-28T08:24:47Z</dcterms:modified>
</cp:coreProperties>
</file>