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9" roundtripDataSignature="AMtx7mgLQqTts4+2C51SAgmKSRB//7kKd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95B0BA-FFFE-451A-A2A2-FC8B6C35CF62}">
  <a:tblStyle styleId="{6D95B0BA-FFFE-451A-A2A2-FC8B6C35CF62}" styleName="Table_0">
    <a:wholeTbl>
      <a:tcTxStyle b="off" i="off">
        <a:font>
          <a:latin typeface="Times New Roman"/>
          <a:ea typeface="Times New Roman"/>
          <a:cs typeface="Times New Roman"/>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AEB"/>
          </a:solidFill>
        </a:fill>
      </a:tcStyle>
    </a:wholeTbl>
    <a:band1H>
      <a:tcTxStyle/>
      <a:tcStyle>
        <a:tcBdr/>
        <a:fill>
          <a:solidFill>
            <a:srgbClr val="D0D3D4"/>
          </a:solidFill>
        </a:fill>
      </a:tcStyle>
    </a:band1H>
    <a:band2H>
      <a:tcTxStyle/>
      <a:tcStyle>
        <a:tcBdr/>
      </a:tcStyle>
    </a:band2H>
    <a:band1V>
      <a:tcTxStyle/>
      <a:tcStyle>
        <a:tcBdr/>
        <a:fill>
          <a:solidFill>
            <a:srgbClr val="D0D3D4"/>
          </a:solidFill>
        </a:fill>
      </a:tcStyle>
    </a:band1V>
    <a:band2V>
      <a:tcTxStyle/>
      <a:tcStyle>
        <a:tcBdr/>
      </a:tcStyle>
    </a:band2V>
    <a:lastCol>
      <a:tcTxStyle b="on" i="off">
        <a:font>
          <a:latin typeface="Times New Roman"/>
          <a:ea typeface="Times New Roman"/>
          <a:cs typeface="Times New Roman"/>
        </a:font>
        <a:schemeClr val="lt1"/>
      </a:tcTxStyle>
      <a:tcStyle>
        <a:tcBdr/>
        <a:fill>
          <a:solidFill>
            <a:schemeClr val="accent1"/>
          </a:solidFill>
        </a:fill>
      </a:tcStyle>
    </a:lastCol>
    <a:firstCol>
      <a:tcTxStyle b="on" i="off">
        <a:font>
          <a:latin typeface="Times New Roman"/>
          <a:ea typeface="Times New Roman"/>
          <a:cs typeface="Times New Roman"/>
        </a:font>
        <a:schemeClr val="lt1"/>
      </a:tcTxStyle>
      <a:tcStyle>
        <a:tcBdr/>
        <a:fill>
          <a:solidFill>
            <a:schemeClr val="accent1"/>
          </a:solidFill>
        </a:fill>
      </a:tcStyle>
    </a:firstCol>
    <a:lastRow>
      <a:tcTxStyle b="on" i="off">
        <a:font>
          <a:latin typeface="Times New Roman"/>
          <a:ea typeface="Times New Roman"/>
          <a:cs typeface="Times New Roman"/>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Times New Roman"/>
          <a:ea typeface="Times New Roman"/>
          <a:cs typeface="Times New Roman"/>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0" name="Google Shape;22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5" name="Google Shape;3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5" name="Google Shape;3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6" name="Google Shape;326;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1" name="Google Shape;39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2" name="Google Shape;532;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6" name="Google Shape;55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1" name="Google Shape;611;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2" name="Google Shape;632;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3" name="Google Shape;633;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3" name="Google Shape;643;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4" name="Google Shape;644;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タイトル スライド" type="title">
  <p:cSld name="TITLE">
    <p:spTree>
      <p:nvGrpSpPr>
        <p:cNvPr id="1" name="Shape 19"/>
        <p:cNvGrpSpPr/>
        <p:nvPr/>
      </p:nvGrpSpPr>
      <p:grpSpPr>
        <a:xfrm>
          <a:off x="0" y="0"/>
          <a:ext cx="0" cy="0"/>
          <a:chOff x="0" y="0"/>
          <a:chExt cx="0" cy="0"/>
        </a:xfrm>
      </p:grpSpPr>
      <p:pic>
        <p:nvPicPr>
          <p:cNvPr id="20" name="Google Shape;20;p44" descr="OFDM"/>
          <p:cNvPicPr preferRelativeResize="0"/>
          <p:nvPr/>
        </p:nvPicPr>
        <p:blipFill rotWithShape="1">
          <a:blip r:embed="rId2">
            <a:alphaModFix/>
          </a:blip>
          <a:srcRect/>
          <a:stretch/>
        </p:blipFill>
        <p:spPr>
          <a:xfrm>
            <a:off x="0" y="4654550"/>
            <a:ext cx="9144000" cy="1485900"/>
          </a:xfrm>
          <a:prstGeom prst="rect">
            <a:avLst/>
          </a:prstGeom>
          <a:noFill/>
          <a:ln>
            <a:noFill/>
          </a:ln>
        </p:spPr>
      </p:pic>
      <p:sp>
        <p:nvSpPr>
          <p:cNvPr id="21" name="Google Shape;21;p44"/>
          <p:cNvSpPr txBox="1">
            <a:spLocks noGrp="1"/>
          </p:cNvSpPr>
          <p:nvPr>
            <p:ph type="ctrTitle"/>
          </p:nvPr>
        </p:nvSpPr>
        <p:spPr>
          <a:xfrm>
            <a:off x="684213" y="2133600"/>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4"/>
          <p:cNvSpPr/>
          <p:nvPr/>
        </p:nvSpPr>
        <p:spPr>
          <a:xfrm flipH="1">
            <a:off x="0" y="4652963"/>
            <a:ext cx="9144000" cy="1560512"/>
          </a:xfrm>
          <a:prstGeom prst="rect">
            <a:avLst/>
          </a:prstGeom>
          <a:solidFill>
            <a:schemeClr val="lt1">
              <a:alpha val="29803"/>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23" name="Google Shape;23;p4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520"/>
              </a:spcBef>
              <a:spcAft>
                <a:spcPts val="0"/>
              </a:spcAft>
              <a:buSzPts val="2600"/>
              <a:buFont typeface="Noto Sans Symbols"/>
              <a:buNone/>
              <a:defRPr/>
            </a:lvl1pPr>
            <a:lvl2pPr lvl="1" algn="just">
              <a:spcBef>
                <a:spcPts val="360"/>
              </a:spcBef>
              <a:spcAft>
                <a:spcPts val="0"/>
              </a:spcAft>
              <a:buSzPts val="1800"/>
              <a:buChar char="🞐"/>
              <a:defRPr/>
            </a:lvl2pPr>
            <a:lvl3pPr lvl="2" algn="just">
              <a:spcBef>
                <a:spcPts val="360"/>
              </a:spcBef>
              <a:spcAft>
                <a:spcPts val="0"/>
              </a:spcAft>
              <a:buSzPts val="1800"/>
              <a:buChar char="■"/>
              <a:defRPr/>
            </a:lvl3pPr>
            <a:lvl4pPr lvl="3" algn="just">
              <a:spcBef>
                <a:spcPts val="360"/>
              </a:spcBef>
              <a:spcAft>
                <a:spcPts val="0"/>
              </a:spcAft>
              <a:buSzPts val="18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a:endParaRPr/>
          </a:p>
        </p:txBody>
      </p:sp>
      <p:sp>
        <p:nvSpPr>
          <p:cNvPr id="24" name="Google Shape;24;p4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7" name="Google Shape;27;p44"/>
          <p:cNvPicPr preferRelativeResize="0"/>
          <p:nvPr/>
        </p:nvPicPr>
        <p:blipFill rotWithShape="1">
          <a:blip r:embed="rId3">
            <a:alphaModFix/>
          </a:blip>
          <a:srcRect/>
          <a:stretch/>
        </p:blipFill>
        <p:spPr>
          <a:xfrm>
            <a:off x="-446" y="10715"/>
            <a:ext cx="1762101" cy="1762101"/>
          </a:xfrm>
          <a:prstGeom prst="rect">
            <a:avLst/>
          </a:prstGeom>
          <a:noFill/>
          <a:ln>
            <a:noFill/>
          </a:ln>
        </p:spPr>
      </p:pic>
      <p:pic>
        <p:nvPicPr>
          <p:cNvPr id="28" name="Google Shape;28;p44"/>
          <p:cNvPicPr preferRelativeResize="0"/>
          <p:nvPr/>
        </p:nvPicPr>
        <p:blipFill rotWithShape="1">
          <a:blip r:embed="rId4">
            <a:alphaModFix/>
          </a:blip>
          <a:srcRect/>
          <a:stretch/>
        </p:blipFill>
        <p:spPr>
          <a:xfrm>
            <a:off x="7668344" y="72008"/>
            <a:ext cx="1362874" cy="16288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9"/>
        <p:cNvGrpSpPr/>
        <p:nvPr/>
      </p:nvGrpSpPr>
      <p:grpSpPr>
        <a:xfrm>
          <a:off x="0" y="0"/>
          <a:ext cx="0" cy="0"/>
          <a:chOff x="0" y="0"/>
          <a:chExt cx="0" cy="0"/>
        </a:xfrm>
      </p:grpSpPr>
      <p:sp>
        <p:nvSpPr>
          <p:cNvPr id="30" name="Google Shape;30;p4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lvl="0" indent="-393700" algn="just">
              <a:spcBef>
                <a:spcPts val="520"/>
              </a:spcBef>
              <a:spcAft>
                <a:spcPts val="0"/>
              </a:spcAft>
              <a:buSzPts val="2600"/>
              <a:buChar char="■"/>
              <a:defRPr sz="2600"/>
            </a:lvl1pPr>
            <a:lvl2pPr marL="914400" lvl="1" indent="-381000" algn="just">
              <a:spcBef>
                <a:spcPts val="480"/>
              </a:spcBef>
              <a:spcAft>
                <a:spcPts val="0"/>
              </a:spcAft>
              <a:buSzPts val="2400"/>
              <a:buChar char="🞐"/>
              <a:defRPr/>
            </a:lvl2pPr>
            <a:lvl3pPr marL="1371600" lvl="2" indent="-368300" algn="just">
              <a:spcBef>
                <a:spcPts val="440"/>
              </a:spcBef>
              <a:spcAft>
                <a:spcPts val="0"/>
              </a:spcAft>
              <a:buSzPts val="2200"/>
              <a:buChar char="■"/>
              <a:defRPr sz="2200"/>
            </a:lvl3pPr>
            <a:lvl4pPr marL="1828800" lvl="3" indent="-355600" algn="just">
              <a:spcBef>
                <a:spcPts val="400"/>
              </a:spcBef>
              <a:spcAft>
                <a:spcPts val="0"/>
              </a:spcAft>
              <a:buSzPts val="2000"/>
              <a:buChar char="🞐"/>
              <a:defRPr sz="2000"/>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4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34" name="Google Shape;34;p4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5"/>
        <p:cNvGrpSpPr/>
        <p:nvPr/>
      </p:nvGrpSpPr>
      <p:grpSpPr>
        <a:xfrm>
          <a:off x="0" y="0"/>
          <a:ext cx="0" cy="0"/>
          <a:chOff x="0" y="0"/>
          <a:chExt cx="0" cy="0"/>
        </a:xfrm>
      </p:grpSpPr>
      <p:sp>
        <p:nvSpPr>
          <p:cNvPr id="36" name="Google Shape;36;p4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4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40"/>
        <p:cNvGrpSpPr/>
        <p:nvPr/>
      </p:nvGrpSpPr>
      <p:grpSpPr>
        <a:xfrm>
          <a:off x="0" y="0"/>
          <a:ext cx="0" cy="0"/>
          <a:chOff x="0" y="0"/>
          <a:chExt cx="0" cy="0"/>
        </a:xfrm>
      </p:grpSpPr>
      <p:sp>
        <p:nvSpPr>
          <p:cNvPr id="41" name="Google Shape;41;p4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just">
              <a:spcBef>
                <a:spcPts val="400"/>
              </a:spcBef>
              <a:spcAft>
                <a:spcPts val="0"/>
              </a:spcAft>
              <a:buSzPts val="2000"/>
              <a:buNone/>
              <a:defRPr sz="2000"/>
            </a:lvl1pPr>
            <a:lvl2pPr marL="914400" lvl="1" indent="-228600" algn="just">
              <a:spcBef>
                <a:spcPts val="360"/>
              </a:spcBef>
              <a:spcAft>
                <a:spcPts val="0"/>
              </a:spcAft>
              <a:buSzPts val="1800"/>
              <a:buNone/>
              <a:defRPr sz="1800"/>
            </a:lvl2pPr>
            <a:lvl3pPr marL="1371600" lvl="2" indent="-228600" algn="just">
              <a:spcBef>
                <a:spcPts val="320"/>
              </a:spcBef>
              <a:spcAft>
                <a:spcPts val="0"/>
              </a:spcAft>
              <a:buSzPts val="1600"/>
              <a:buNone/>
              <a:defRPr sz="1600"/>
            </a:lvl3pPr>
            <a:lvl4pPr marL="1828800" lvl="3" indent="-228600" algn="just">
              <a:spcBef>
                <a:spcPts val="280"/>
              </a:spcBef>
              <a:spcAft>
                <a:spcPts val="0"/>
              </a:spcAft>
              <a:buSzPts val="1400"/>
              <a:buNone/>
              <a:defRPr sz="1400"/>
            </a:lvl4pPr>
            <a:lvl5pPr marL="2286000" lvl="4" indent="-228600" algn="l">
              <a:spcBef>
                <a:spcPts val="280"/>
              </a:spcBef>
              <a:spcAft>
                <a:spcPts val="0"/>
              </a:spcAft>
              <a:buSzPts val="1400"/>
              <a:buNone/>
              <a:defRPr sz="1400"/>
            </a:lvl5pPr>
            <a:lvl6pPr marL="2743200" lvl="5" indent="-228600" algn="l">
              <a:spcBef>
                <a:spcPts val="280"/>
              </a:spcBef>
              <a:spcAft>
                <a:spcPts val="0"/>
              </a:spcAft>
              <a:buSzPts val="1400"/>
              <a:buNone/>
              <a:defRPr sz="1400"/>
            </a:lvl6pPr>
            <a:lvl7pPr marL="3200400" lvl="6" indent="-228600" algn="l">
              <a:spcBef>
                <a:spcPts val="280"/>
              </a:spcBef>
              <a:spcAft>
                <a:spcPts val="0"/>
              </a:spcAft>
              <a:buSzPts val="1400"/>
              <a:buNone/>
              <a:defRPr sz="1400"/>
            </a:lvl7pPr>
            <a:lvl8pPr marL="3657600" lvl="7" indent="-228600" algn="l">
              <a:spcBef>
                <a:spcPts val="280"/>
              </a:spcBef>
              <a:spcAft>
                <a:spcPts val="0"/>
              </a:spcAft>
              <a:buSzPts val="1400"/>
              <a:buNone/>
              <a:defRPr sz="1400"/>
            </a:lvl8pPr>
            <a:lvl9pPr marL="4114800" lvl="8" indent="-228600" algn="l">
              <a:spcBef>
                <a:spcPts val="280"/>
              </a:spcBef>
              <a:spcAft>
                <a:spcPts val="0"/>
              </a:spcAft>
              <a:buSzPts val="1400"/>
              <a:buNone/>
              <a:defRPr sz="1400"/>
            </a:lvl9pPr>
          </a:lstStyle>
          <a:p>
            <a:endParaRPr/>
          </a:p>
        </p:txBody>
      </p:sp>
      <p:sp>
        <p:nvSpPr>
          <p:cNvPr id="43" name="Google Shape;43;p4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4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46"/>
        <p:cNvGrpSpPr/>
        <p:nvPr/>
      </p:nvGrpSpPr>
      <p:grpSpPr>
        <a:xfrm>
          <a:off x="0" y="0"/>
          <a:ext cx="0" cy="0"/>
          <a:chOff x="0" y="0"/>
          <a:chExt cx="0" cy="0"/>
        </a:xfrm>
      </p:grpSpPr>
      <p:sp>
        <p:nvSpPr>
          <p:cNvPr id="47" name="Google Shape;47;p4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8"/>
          <p:cNvSpPr txBox="1">
            <a:spLocks noGrp="1"/>
          </p:cNvSpPr>
          <p:nvPr>
            <p:ph type="body" idx="1"/>
          </p:nvPr>
        </p:nvSpPr>
        <p:spPr>
          <a:xfrm>
            <a:off x="468313" y="1628775"/>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49" name="Google Shape;49;p4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000">
                <a:solidFill>
                  <a:schemeClr val="dk1"/>
                </a:solidFill>
                <a:latin typeface="Times New Roman"/>
                <a:ea typeface="Times New Roman"/>
                <a:cs typeface="Times New Roman"/>
                <a:sym typeface="Times New Roman"/>
              </a:defRPr>
            </a:lvl1pPr>
            <a:lvl2pPr marL="0" lvl="1" indent="0" algn="r">
              <a:spcBef>
                <a:spcPts val="0"/>
              </a:spcBef>
              <a:buNone/>
              <a:defRPr sz="1000">
                <a:solidFill>
                  <a:schemeClr val="dk1"/>
                </a:solidFill>
                <a:latin typeface="Times New Roman"/>
                <a:ea typeface="Times New Roman"/>
                <a:cs typeface="Times New Roman"/>
                <a:sym typeface="Times New Roman"/>
              </a:defRPr>
            </a:lvl2pPr>
            <a:lvl3pPr marL="0" lvl="2" indent="0" algn="r">
              <a:spcBef>
                <a:spcPts val="0"/>
              </a:spcBef>
              <a:buNone/>
              <a:defRPr sz="1000">
                <a:solidFill>
                  <a:schemeClr val="dk1"/>
                </a:solidFill>
                <a:latin typeface="Times New Roman"/>
                <a:ea typeface="Times New Roman"/>
                <a:cs typeface="Times New Roman"/>
                <a:sym typeface="Times New Roman"/>
              </a:defRPr>
            </a:lvl3pPr>
            <a:lvl4pPr marL="0" lvl="3" indent="0" algn="r">
              <a:spcBef>
                <a:spcPts val="0"/>
              </a:spcBef>
              <a:buNone/>
              <a:defRPr sz="1000">
                <a:solidFill>
                  <a:schemeClr val="dk1"/>
                </a:solidFill>
                <a:latin typeface="Times New Roman"/>
                <a:ea typeface="Times New Roman"/>
                <a:cs typeface="Times New Roman"/>
                <a:sym typeface="Times New Roman"/>
              </a:defRPr>
            </a:lvl4pPr>
            <a:lvl5pPr marL="0" lvl="4" indent="0" algn="r">
              <a:spcBef>
                <a:spcPts val="0"/>
              </a:spcBef>
              <a:buNone/>
              <a:defRPr sz="1000">
                <a:solidFill>
                  <a:schemeClr val="dk1"/>
                </a:solidFill>
                <a:latin typeface="Times New Roman"/>
                <a:ea typeface="Times New Roman"/>
                <a:cs typeface="Times New Roman"/>
                <a:sym typeface="Times New Roman"/>
              </a:defRPr>
            </a:lvl5pPr>
            <a:lvl6pPr marL="0" lvl="5" indent="0" algn="r">
              <a:spcBef>
                <a:spcPts val="0"/>
              </a:spcBef>
              <a:buNone/>
              <a:defRPr sz="1000">
                <a:solidFill>
                  <a:schemeClr val="dk1"/>
                </a:solidFill>
                <a:latin typeface="Times New Roman"/>
                <a:ea typeface="Times New Roman"/>
                <a:cs typeface="Times New Roman"/>
                <a:sym typeface="Times New Roman"/>
              </a:defRPr>
            </a:lvl6pPr>
            <a:lvl7pPr marL="0" lvl="6" indent="0" algn="r">
              <a:spcBef>
                <a:spcPts val="0"/>
              </a:spcBef>
              <a:buNone/>
              <a:defRPr sz="1000">
                <a:solidFill>
                  <a:schemeClr val="dk1"/>
                </a:solidFill>
                <a:latin typeface="Times New Roman"/>
                <a:ea typeface="Times New Roman"/>
                <a:cs typeface="Times New Roman"/>
                <a:sym typeface="Times New Roman"/>
              </a:defRPr>
            </a:lvl7pPr>
            <a:lvl8pPr marL="0" lvl="7" indent="0" algn="r">
              <a:spcBef>
                <a:spcPts val="0"/>
              </a:spcBef>
              <a:buNone/>
              <a:defRPr sz="1000">
                <a:solidFill>
                  <a:schemeClr val="dk1"/>
                </a:solidFill>
                <a:latin typeface="Times New Roman"/>
                <a:ea typeface="Times New Roman"/>
                <a:cs typeface="Times New Roman"/>
                <a:sym typeface="Times New Roman"/>
              </a:defRPr>
            </a:lvl8pPr>
            <a:lvl9pPr marL="0" lvl="8" indent="0" algn="r">
              <a:spcBef>
                <a:spcPts val="0"/>
              </a:spcBef>
              <a:buNone/>
              <a:defRPr sz="1000">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48"/>
          <p:cNvSpPr txBox="1">
            <a:spLocks noGrp="1"/>
          </p:cNvSpPr>
          <p:nvPr>
            <p:ph type="body" idx="2"/>
          </p:nvPr>
        </p:nvSpPr>
        <p:spPr>
          <a:xfrm>
            <a:off x="4709864" y="1628800"/>
            <a:ext cx="4038600" cy="4525963"/>
          </a:xfrm>
          <a:prstGeom prst="rect">
            <a:avLst/>
          </a:prstGeom>
          <a:noFill/>
          <a:ln>
            <a:noFill/>
          </a:ln>
        </p:spPr>
        <p:txBody>
          <a:bodyPr spcFirstLastPara="1" wrap="square" lIns="91425" tIns="45700" rIns="91425" bIns="45700" anchor="t" anchorCtr="0">
            <a:noAutofit/>
          </a:bodyPr>
          <a:lstStyle>
            <a:lvl1pPr marL="457200" lvl="0" indent="-406400" algn="just">
              <a:spcBef>
                <a:spcPts val="560"/>
              </a:spcBef>
              <a:spcAft>
                <a:spcPts val="0"/>
              </a:spcAft>
              <a:buSzPts val="2800"/>
              <a:buChar char="■"/>
              <a:defRPr sz="2800"/>
            </a:lvl1pPr>
            <a:lvl2pPr marL="914400" lvl="1" indent="-381000" algn="just">
              <a:spcBef>
                <a:spcPts val="480"/>
              </a:spcBef>
              <a:spcAft>
                <a:spcPts val="0"/>
              </a:spcAft>
              <a:buSzPts val="2400"/>
              <a:buChar char="🞐"/>
              <a:defRPr sz="2400"/>
            </a:lvl2pPr>
            <a:lvl3pPr marL="1371600" lvl="2" indent="-355600" algn="just">
              <a:spcBef>
                <a:spcPts val="400"/>
              </a:spcBef>
              <a:spcAft>
                <a:spcPts val="0"/>
              </a:spcAft>
              <a:buSzPts val="2000"/>
              <a:buChar char="■"/>
              <a:defRPr sz="2000"/>
            </a:lvl3pPr>
            <a:lvl4pPr marL="1828800" lvl="3" indent="-342900" algn="just">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52" name="Google Shape;52;p4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43" descr="OFDM"/>
          <p:cNvPicPr preferRelativeResize="0"/>
          <p:nvPr/>
        </p:nvPicPr>
        <p:blipFill rotWithShape="1">
          <a:blip r:embed="rId7">
            <a:alphaModFix/>
          </a:blip>
          <a:srcRect/>
          <a:stretch/>
        </p:blipFill>
        <p:spPr>
          <a:xfrm>
            <a:off x="179388" y="84138"/>
            <a:ext cx="7983537" cy="1296987"/>
          </a:xfrm>
          <a:prstGeom prst="rect">
            <a:avLst/>
          </a:prstGeom>
          <a:noFill/>
          <a:ln>
            <a:noFill/>
          </a:ln>
        </p:spPr>
      </p:pic>
      <p:sp>
        <p:nvSpPr>
          <p:cNvPr id="11" name="Google Shape;11;p43"/>
          <p:cNvSpPr/>
          <p:nvPr/>
        </p:nvSpPr>
        <p:spPr>
          <a:xfrm>
            <a:off x="0" y="44450"/>
            <a:ext cx="8640763" cy="1296988"/>
          </a:xfrm>
          <a:prstGeom prst="rect">
            <a:avLst/>
          </a:prstGeom>
          <a:solidFill>
            <a:schemeClr val="lt1">
              <a:alpha val="60000"/>
            </a:scheme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12" name="Google Shape;12;p4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3366CC"/>
                </a:solidFill>
                <a:latin typeface="Times New Roman"/>
                <a:ea typeface="Times New Roman"/>
                <a:cs typeface="Times New Roman"/>
                <a:sym typeface="Times New Roman"/>
              </a:defRPr>
            </a:lvl1pPr>
            <a:lvl2pPr marR="0" lvl="1"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2pPr>
            <a:lvl3pPr marR="0" lvl="2"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3pPr>
            <a:lvl4pPr marR="0" lvl="3"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4pPr>
            <a:lvl5pPr marR="0" lvl="4"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5pPr>
            <a:lvl6pPr marR="0" lvl="5"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6pPr>
            <a:lvl7pPr marR="0" lvl="6"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7pPr>
            <a:lvl8pPr marR="0" lvl="7"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8pPr>
            <a:lvl9pPr marR="0" lvl="8" algn="l" rtl="0">
              <a:spcBef>
                <a:spcPts val="0"/>
              </a:spcBef>
              <a:spcAft>
                <a:spcPts val="0"/>
              </a:spcAft>
              <a:buSzPts val="1400"/>
              <a:buNone/>
              <a:defRPr sz="4400" b="0" i="0" u="none" strike="noStrike" cap="none">
                <a:solidFill>
                  <a:srgbClr val="3366CC"/>
                </a:solidFill>
                <a:latin typeface="Times New Roman"/>
                <a:ea typeface="Times New Roman"/>
                <a:cs typeface="Times New Roman"/>
                <a:sym typeface="Times New Roman"/>
              </a:defRPr>
            </a:lvl9pPr>
          </a:lstStyle>
          <a:p>
            <a:endParaRPr/>
          </a:p>
        </p:txBody>
      </p:sp>
      <p:sp>
        <p:nvSpPr>
          <p:cNvPr id="13" name="Google Shape;13;p4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lvl1pPr marL="457200" marR="0" lvl="0" indent="-393700" algn="just" rtl="0">
              <a:spcBef>
                <a:spcPts val="520"/>
              </a:spcBef>
              <a:spcAft>
                <a:spcPts val="0"/>
              </a:spcAft>
              <a:buClr>
                <a:srgbClr val="003399"/>
              </a:buClr>
              <a:buSzPts val="2600"/>
              <a:buFont typeface="Noto Sans Symbols"/>
              <a:buChar char="■"/>
              <a:defRPr sz="2600" b="0" i="0" u="none" strike="noStrike" cap="none">
                <a:solidFill>
                  <a:schemeClr val="dk1"/>
                </a:solidFill>
                <a:latin typeface="Times New Roman"/>
                <a:ea typeface="Times New Roman"/>
                <a:cs typeface="Times New Roman"/>
                <a:sym typeface="Times New Roman"/>
              </a:defRPr>
            </a:lvl1pPr>
            <a:lvl2pPr marL="914400" marR="0" lvl="1" indent="-381000" algn="just" rtl="0">
              <a:spcBef>
                <a:spcPts val="480"/>
              </a:spcBef>
              <a:spcAft>
                <a:spcPts val="0"/>
              </a:spcAft>
              <a:buClr>
                <a:srgbClr val="003399"/>
              </a:buClr>
              <a:buSzPts val="2400"/>
              <a:buFont typeface="Noto Sans Symbols"/>
              <a:buChar char="🞐"/>
              <a:defRPr sz="2400" b="0" i="0" u="none" strike="noStrike" cap="none">
                <a:solidFill>
                  <a:schemeClr val="dk1"/>
                </a:solidFill>
                <a:latin typeface="Times New Roman"/>
                <a:ea typeface="Times New Roman"/>
                <a:cs typeface="Times New Roman"/>
                <a:sym typeface="Times New Roman"/>
              </a:defRPr>
            </a:lvl2pPr>
            <a:lvl3pPr marL="1371600" marR="0" lvl="2" indent="-368300" algn="just" rtl="0">
              <a:spcBef>
                <a:spcPts val="440"/>
              </a:spcBef>
              <a:spcAft>
                <a:spcPts val="0"/>
              </a:spcAft>
              <a:buClr>
                <a:srgbClr val="003399"/>
              </a:buClr>
              <a:buSzPts val="2200"/>
              <a:buFont typeface="Noto Sans Symbols"/>
              <a:buChar char="■"/>
              <a:defRPr sz="2200" b="0" i="0" u="none" strike="noStrike" cap="none">
                <a:solidFill>
                  <a:schemeClr val="dk1"/>
                </a:solidFill>
                <a:latin typeface="Times New Roman"/>
                <a:ea typeface="Times New Roman"/>
                <a:cs typeface="Times New Roman"/>
                <a:sym typeface="Times New Roman"/>
              </a:defRPr>
            </a:lvl3pPr>
            <a:lvl4pPr marL="1828800" marR="0" lvl="3" indent="-355600" algn="just"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rgbClr val="003399"/>
              </a:buClr>
              <a:buSzPts val="1800"/>
              <a:buFont typeface="Noto Sans Symbols"/>
              <a:buChar char="■"/>
              <a:defRPr sz="18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0"/>
              </a:spcAft>
              <a:buClr>
                <a:srgbClr val="003399"/>
              </a:buClr>
              <a:buSzPts val="2000"/>
              <a:buFont typeface="Noto Sans Symbols"/>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4" name="Google Shape;14;p4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5" name="Google Shape;15;p4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000">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16" name="Google Shape;16;p4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000" b="0" u="none">
                <a:solidFill>
                  <a:schemeClr val="dk1"/>
                </a:solidFill>
                <a:latin typeface="Times New Roman"/>
                <a:ea typeface="Times New Roman"/>
                <a:cs typeface="Times New Roman"/>
                <a:sym typeface="Times New Roman"/>
              </a:defRPr>
            </a:lvl1pPr>
            <a:lvl2pPr marL="0" marR="0" lvl="1" indent="0" algn="r" rtl="0">
              <a:spcBef>
                <a:spcPts val="0"/>
              </a:spcBef>
              <a:buNone/>
              <a:defRPr sz="1000" b="0" u="none">
                <a:solidFill>
                  <a:schemeClr val="dk1"/>
                </a:solidFill>
                <a:latin typeface="Times New Roman"/>
                <a:ea typeface="Times New Roman"/>
                <a:cs typeface="Times New Roman"/>
                <a:sym typeface="Times New Roman"/>
              </a:defRPr>
            </a:lvl2pPr>
            <a:lvl3pPr marL="0" marR="0" lvl="2" indent="0" algn="r" rtl="0">
              <a:spcBef>
                <a:spcPts val="0"/>
              </a:spcBef>
              <a:buNone/>
              <a:defRPr sz="1000" b="0" u="none">
                <a:solidFill>
                  <a:schemeClr val="dk1"/>
                </a:solidFill>
                <a:latin typeface="Times New Roman"/>
                <a:ea typeface="Times New Roman"/>
                <a:cs typeface="Times New Roman"/>
                <a:sym typeface="Times New Roman"/>
              </a:defRPr>
            </a:lvl3pPr>
            <a:lvl4pPr marL="0" marR="0" lvl="3" indent="0" algn="r" rtl="0">
              <a:spcBef>
                <a:spcPts val="0"/>
              </a:spcBef>
              <a:buNone/>
              <a:defRPr sz="1000" b="0" u="none">
                <a:solidFill>
                  <a:schemeClr val="dk1"/>
                </a:solidFill>
                <a:latin typeface="Times New Roman"/>
                <a:ea typeface="Times New Roman"/>
                <a:cs typeface="Times New Roman"/>
                <a:sym typeface="Times New Roman"/>
              </a:defRPr>
            </a:lvl4pPr>
            <a:lvl5pPr marL="0" marR="0" lvl="4" indent="0" algn="r" rtl="0">
              <a:spcBef>
                <a:spcPts val="0"/>
              </a:spcBef>
              <a:buNone/>
              <a:defRPr sz="1000" b="0" u="none">
                <a:solidFill>
                  <a:schemeClr val="dk1"/>
                </a:solidFill>
                <a:latin typeface="Times New Roman"/>
                <a:ea typeface="Times New Roman"/>
                <a:cs typeface="Times New Roman"/>
                <a:sym typeface="Times New Roman"/>
              </a:defRPr>
            </a:lvl5pPr>
            <a:lvl6pPr marL="0" marR="0" lvl="5" indent="0" algn="r" rtl="0">
              <a:spcBef>
                <a:spcPts val="0"/>
              </a:spcBef>
              <a:buNone/>
              <a:defRPr sz="1000" b="0" u="none">
                <a:solidFill>
                  <a:schemeClr val="dk1"/>
                </a:solidFill>
                <a:latin typeface="Times New Roman"/>
                <a:ea typeface="Times New Roman"/>
                <a:cs typeface="Times New Roman"/>
                <a:sym typeface="Times New Roman"/>
              </a:defRPr>
            </a:lvl6pPr>
            <a:lvl7pPr marL="0" marR="0" lvl="6" indent="0" algn="r" rtl="0">
              <a:spcBef>
                <a:spcPts val="0"/>
              </a:spcBef>
              <a:buNone/>
              <a:defRPr sz="1000" b="0" u="none">
                <a:solidFill>
                  <a:schemeClr val="dk1"/>
                </a:solidFill>
                <a:latin typeface="Times New Roman"/>
                <a:ea typeface="Times New Roman"/>
                <a:cs typeface="Times New Roman"/>
                <a:sym typeface="Times New Roman"/>
              </a:defRPr>
            </a:lvl7pPr>
            <a:lvl8pPr marL="0" marR="0" lvl="7" indent="0" algn="r" rtl="0">
              <a:spcBef>
                <a:spcPts val="0"/>
              </a:spcBef>
              <a:buNone/>
              <a:defRPr sz="1000" b="0" u="none">
                <a:solidFill>
                  <a:schemeClr val="dk1"/>
                </a:solidFill>
                <a:latin typeface="Times New Roman"/>
                <a:ea typeface="Times New Roman"/>
                <a:cs typeface="Times New Roman"/>
                <a:sym typeface="Times New Roman"/>
              </a:defRPr>
            </a:lvl8pPr>
            <a:lvl9pPr marL="0" marR="0" lvl="8" indent="0" algn="r" rtl="0">
              <a:spcBef>
                <a:spcPts val="0"/>
              </a:spcBef>
              <a:buNone/>
              <a:defRPr sz="1000" b="0" u="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43"/>
          <p:cNvCxnSpPr/>
          <p:nvPr/>
        </p:nvCxnSpPr>
        <p:spPr>
          <a:xfrm>
            <a:off x="144463" y="1123680"/>
            <a:ext cx="8496300" cy="0"/>
          </a:xfrm>
          <a:prstGeom prst="straightConnector1">
            <a:avLst/>
          </a:prstGeom>
          <a:noFill/>
          <a:ln w="9525" cap="flat" cmpd="sng">
            <a:solidFill>
              <a:srgbClr val="3366CC"/>
            </a:solidFill>
            <a:prstDash val="solid"/>
            <a:round/>
            <a:headEnd type="none" w="med" len="med"/>
            <a:tailEnd type="none" w="med" len="med"/>
          </a:ln>
        </p:spPr>
      </p:cxnSp>
      <p:pic>
        <p:nvPicPr>
          <p:cNvPr id="18" name="Google Shape;18;p43"/>
          <p:cNvPicPr preferRelativeResize="0"/>
          <p:nvPr/>
        </p:nvPicPr>
        <p:blipFill rotWithShape="1">
          <a:blip r:embed="rId8">
            <a:alphaModFix/>
          </a:blip>
          <a:srcRect/>
          <a:stretch/>
        </p:blipFill>
        <p:spPr>
          <a:xfrm>
            <a:off x="107504" y="1592"/>
            <a:ext cx="1116507" cy="111650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ctrTitle"/>
          </p:nvPr>
        </p:nvSpPr>
        <p:spPr>
          <a:xfrm>
            <a:off x="684213" y="2133600"/>
            <a:ext cx="7772400" cy="2133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400" b="1"/>
              <a:t>HỆ ĐIỀU HÀNH</a:t>
            </a:r>
            <a:br>
              <a:rPr lang="en-US" sz="4400" b="1"/>
            </a:br>
            <a:r>
              <a:rPr lang="en-US" sz="4400" b="1"/>
              <a:t>Chương 4 (1) </a:t>
            </a:r>
            <a:br>
              <a:rPr lang="en-US" sz="4400" b="1"/>
            </a:br>
            <a:r>
              <a:rPr lang="en-US" sz="4400" b="1"/>
              <a:t>Định thời CPU</a:t>
            </a:r>
            <a:endParaRPr/>
          </a:p>
        </p:txBody>
      </p:sp>
      <p:sp>
        <p:nvSpPr>
          <p:cNvPr id="58" name="Google Shape;58;p1"/>
          <p:cNvSpPr txBox="1">
            <a:spLocks noGrp="1"/>
          </p:cNvSpPr>
          <p:nvPr>
            <p:ph type="subTitle" idx="1"/>
          </p:nvPr>
        </p:nvSpPr>
        <p:spPr>
          <a:xfrm>
            <a:off x="1370013" y="4495800"/>
            <a:ext cx="6400800" cy="1143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SzPts val="2600"/>
              <a:buFont typeface="Noto Sans Symbols"/>
              <a:buNone/>
            </a:pPr>
            <a:r>
              <a:rPr lang="en-US"/>
              <a:t>10/6/2020</a:t>
            </a:r>
            <a:endParaRPr/>
          </a:p>
        </p:txBody>
      </p:sp>
      <p:sp>
        <p:nvSpPr>
          <p:cNvPr id="59" name="Google Shape;59;p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0" name="Google Shape;60;p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61" name="Google Shape;61;p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bộ định thời (tt)</a:t>
            </a:r>
            <a:endParaRPr/>
          </a:p>
        </p:txBody>
      </p:sp>
      <p:sp>
        <p:nvSpPr>
          <p:cNvPr id="139" name="Google Shape;139;p1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Short-term scheduling</a:t>
            </a:r>
            <a:endParaRPr/>
          </a:p>
          <a:p>
            <a:pPr marL="742950" lvl="1" indent="-285750" algn="just" rtl="0">
              <a:spcBef>
                <a:spcPts val="480"/>
              </a:spcBef>
              <a:spcAft>
                <a:spcPts val="0"/>
              </a:spcAft>
              <a:buSzPts val="2400"/>
              <a:buChar char="🞐"/>
            </a:pPr>
            <a:r>
              <a:rPr lang="en-US"/>
              <a:t>Xác định process nào trong ready queue sẽ được chiếm CPU để thực thi kế tiếp (còn được gọi là định thời CPU, CPU scheduling)</a:t>
            </a:r>
            <a:endParaRPr/>
          </a:p>
          <a:p>
            <a:pPr marL="742950" lvl="1" indent="-285750" algn="just" rtl="0">
              <a:spcBef>
                <a:spcPts val="480"/>
              </a:spcBef>
              <a:spcAft>
                <a:spcPts val="0"/>
              </a:spcAft>
              <a:buSzPts val="2400"/>
              <a:buChar char="🞐"/>
            </a:pPr>
            <a:r>
              <a:rPr lang="en-US"/>
              <a:t>Bộ định thời short-term được gọi mỗi khi có một trong các sự kiện/interrupt sau xảy ra:</a:t>
            </a:r>
            <a:endParaRPr/>
          </a:p>
          <a:p>
            <a:pPr marL="1143000" lvl="2" indent="-228600" algn="just" rtl="0">
              <a:spcBef>
                <a:spcPts val="440"/>
              </a:spcBef>
              <a:spcAft>
                <a:spcPts val="0"/>
              </a:spcAft>
              <a:buSzPts val="2200"/>
              <a:buChar char="■"/>
            </a:pPr>
            <a:r>
              <a:rPr lang="en-US"/>
              <a:t>Ngắt thời gian (clock interrupt)</a:t>
            </a:r>
            <a:endParaRPr/>
          </a:p>
          <a:p>
            <a:pPr marL="1143000" lvl="2" indent="-228600" algn="just" rtl="0">
              <a:spcBef>
                <a:spcPts val="440"/>
              </a:spcBef>
              <a:spcAft>
                <a:spcPts val="0"/>
              </a:spcAft>
              <a:buSzPts val="2200"/>
              <a:buChar char="■"/>
            </a:pPr>
            <a:r>
              <a:rPr lang="en-US"/>
              <a:t>Ngắt ngoại vi (I/O interrupt)</a:t>
            </a:r>
            <a:endParaRPr/>
          </a:p>
          <a:p>
            <a:pPr marL="1143000" lvl="2" indent="-228600" algn="just" rtl="0">
              <a:spcBef>
                <a:spcPts val="440"/>
              </a:spcBef>
              <a:spcAft>
                <a:spcPts val="0"/>
              </a:spcAft>
              <a:buSzPts val="2200"/>
              <a:buChar char="■"/>
            </a:pPr>
            <a:r>
              <a:rPr lang="en-US"/>
              <a:t>Lời gọi hệ thống (operating system call)</a:t>
            </a:r>
            <a:endParaRPr/>
          </a:p>
          <a:p>
            <a:pPr marL="1143000" lvl="2" indent="-228600" algn="just" rtl="0">
              <a:spcBef>
                <a:spcPts val="440"/>
              </a:spcBef>
              <a:spcAft>
                <a:spcPts val="0"/>
              </a:spcAft>
              <a:buSzPts val="2200"/>
              <a:buChar char="■"/>
            </a:pPr>
            <a:r>
              <a:rPr lang="en-US"/>
              <a:t>Signal </a:t>
            </a:r>
            <a:endParaRPr/>
          </a:p>
        </p:txBody>
      </p:sp>
      <p:sp>
        <p:nvSpPr>
          <p:cNvPr id="140" name="Google Shape;140;p1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41" name="Google Shape;141;p1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sp>
        <p:nvSpPr>
          <p:cNvPr id="142" name="Google Shape;142;p1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anim calcmode="lin" valueType="num">
                                      <p:cBhvr additive="base">
                                        <p:cTn id="7" dur="500"/>
                                        <p:tgtEl>
                                          <p:spTgt spid="1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9">
                                            <p:txEl>
                                              <p:pRg st="1" end="1"/>
                                            </p:txEl>
                                          </p:spTgt>
                                        </p:tgtEl>
                                        <p:attrNameLst>
                                          <p:attrName>style.visibility</p:attrName>
                                        </p:attrNameLst>
                                      </p:cBhvr>
                                      <p:to>
                                        <p:strVal val="visible"/>
                                      </p:to>
                                    </p:set>
                                    <p:anim calcmode="lin" valueType="num">
                                      <p:cBhvr additive="base">
                                        <p:cTn id="12" dur="500"/>
                                        <p:tgtEl>
                                          <p:spTgt spid="1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9">
                                            <p:txEl>
                                              <p:pRg st="2" end="2"/>
                                            </p:txEl>
                                          </p:spTgt>
                                        </p:tgtEl>
                                        <p:attrNameLst>
                                          <p:attrName>style.visibility</p:attrName>
                                        </p:attrNameLst>
                                      </p:cBhvr>
                                      <p:to>
                                        <p:strVal val="visible"/>
                                      </p:to>
                                    </p:set>
                                    <p:anim calcmode="lin" valueType="num">
                                      <p:cBhvr additive="base">
                                        <p:cTn id="17" dur="500"/>
                                        <p:tgtEl>
                                          <p:spTgt spid="1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9">
                                            <p:txEl>
                                              <p:pRg st="3" end="3"/>
                                            </p:txEl>
                                          </p:spTgt>
                                        </p:tgtEl>
                                        <p:attrNameLst>
                                          <p:attrName>style.visibility</p:attrName>
                                        </p:attrNameLst>
                                      </p:cBhvr>
                                      <p:to>
                                        <p:strVal val="visible"/>
                                      </p:to>
                                    </p:set>
                                    <p:anim calcmode="lin" valueType="num">
                                      <p:cBhvr additive="base">
                                        <p:cTn id="22" dur="500"/>
                                        <p:tgtEl>
                                          <p:spTgt spid="1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9">
                                            <p:txEl>
                                              <p:pRg st="4" end="4"/>
                                            </p:txEl>
                                          </p:spTgt>
                                        </p:tgtEl>
                                        <p:attrNameLst>
                                          <p:attrName>style.visibility</p:attrName>
                                        </p:attrNameLst>
                                      </p:cBhvr>
                                      <p:to>
                                        <p:strVal val="visible"/>
                                      </p:to>
                                    </p:set>
                                    <p:anim calcmode="lin" valueType="num">
                                      <p:cBhvr additive="base">
                                        <p:cTn id="27" dur="500"/>
                                        <p:tgtEl>
                                          <p:spTgt spid="1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9">
                                            <p:txEl>
                                              <p:pRg st="5" end="5"/>
                                            </p:txEl>
                                          </p:spTgt>
                                        </p:tgtEl>
                                        <p:attrNameLst>
                                          <p:attrName>style.visibility</p:attrName>
                                        </p:attrNameLst>
                                      </p:cBhvr>
                                      <p:to>
                                        <p:strVal val="visible"/>
                                      </p:to>
                                    </p:set>
                                    <p:anim calcmode="lin" valueType="num">
                                      <p:cBhvr additive="base">
                                        <p:cTn id="32" dur="500"/>
                                        <p:tgtEl>
                                          <p:spTgt spid="1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9">
                                            <p:txEl>
                                              <p:pRg st="6" end="6"/>
                                            </p:txEl>
                                          </p:spTgt>
                                        </p:tgtEl>
                                        <p:attrNameLst>
                                          <p:attrName>style.visibility</p:attrName>
                                        </p:attrNameLst>
                                      </p:cBhvr>
                                      <p:to>
                                        <p:strVal val="visible"/>
                                      </p:to>
                                    </p:set>
                                    <p:anim calcmode="lin" valueType="num">
                                      <p:cBhvr additive="base">
                                        <p:cTn id="37" dur="500"/>
                                        <p:tgtEl>
                                          <p:spTgt spid="13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Bộ định thời</a:t>
            </a:r>
            <a:endParaRPr/>
          </a:p>
        </p:txBody>
      </p:sp>
      <p:sp>
        <p:nvSpPr>
          <p:cNvPr id="149" name="Google Shape;149;p11"/>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Bộ định thời sẽ chuyển quyền điều khiển CPU về cho process được chọn.</a:t>
            </a:r>
            <a:endParaRPr/>
          </a:p>
          <a:p>
            <a:pPr marL="342900" lvl="0" indent="-342900" algn="just" rtl="0">
              <a:spcBef>
                <a:spcPts val="520"/>
              </a:spcBef>
              <a:spcAft>
                <a:spcPts val="0"/>
              </a:spcAft>
              <a:buSzPts val="2600"/>
              <a:buChar char="■"/>
            </a:pPr>
            <a:r>
              <a:rPr lang="en-US"/>
              <a:t>Bao gồm:</a:t>
            </a:r>
            <a:endParaRPr/>
          </a:p>
          <a:p>
            <a:pPr marL="742950" lvl="1" indent="-285750" algn="just" rtl="0">
              <a:spcBef>
                <a:spcPts val="480"/>
              </a:spcBef>
              <a:spcAft>
                <a:spcPts val="0"/>
              </a:spcAft>
              <a:buSzPts val="2400"/>
              <a:buChar char="🞐"/>
            </a:pPr>
            <a:r>
              <a:rPr lang="en-US"/>
              <a:t>Chuyển ngữ cảnh (sử dụng thông tin ngữ cảnh trong PCB)</a:t>
            </a:r>
            <a:endParaRPr/>
          </a:p>
          <a:p>
            <a:pPr marL="742950" lvl="1" indent="-285750" algn="just" rtl="0">
              <a:spcBef>
                <a:spcPts val="480"/>
              </a:spcBef>
              <a:spcAft>
                <a:spcPts val="0"/>
              </a:spcAft>
              <a:buSzPts val="2400"/>
              <a:buChar char="🞐"/>
            </a:pPr>
            <a:r>
              <a:rPr lang="en-US"/>
              <a:t>Chuyển chế độ người dùng</a:t>
            </a:r>
            <a:endParaRPr/>
          </a:p>
          <a:p>
            <a:pPr marL="742950" lvl="1" indent="-285750" algn="just" rtl="0">
              <a:spcBef>
                <a:spcPts val="480"/>
              </a:spcBef>
              <a:spcAft>
                <a:spcPts val="0"/>
              </a:spcAft>
              <a:buSzPts val="2400"/>
              <a:buChar char="🞐"/>
            </a:pPr>
            <a:r>
              <a:rPr lang="en-US"/>
              <a:t>Nhảy đến vị trí thích hợp trong chương trình ứng dụng để khởi động lại chương trình (chính là program counter trong PCB)</a:t>
            </a:r>
            <a:endParaRPr/>
          </a:p>
          <a:p>
            <a:pPr marL="342900" lvl="0" indent="-342900" algn="just" rtl="0">
              <a:spcBef>
                <a:spcPts val="520"/>
              </a:spcBef>
              <a:spcAft>
                <a:spcPts val="0"/>
              </a:spcAft>
              <a:buSzPts val="2600"/>
              <a:buChar char="■"/>
            </a:pPr>
            <a:r>
              <a:rPr lang="en-US"/>
              <a:t>Công việc này gây ra phí tổn</a:t>
            </a:r>
            <a:endParaRPr/>
          </a:p>
          <a:p>
            <a:pPr marL="742950" lvl="1" indent="-285750" algn="just" rtl="0">
              <a:spcBef>
                <a:spcPts val="480"/>
              </a:spcBef>
              <a:spcAft>
                <a:spcPts val="0"/>
              </a:spcAft>
              <a:buSzPts val="2400"/>
              <a:buChar char="🞐"/>
            </a:pPr>
            <a:r>
              <a:rPr lang="en-US"/>
              <a:t>Dispatch latency: thời gian mà bộ định thời dừng một process và khởi động một process khác</a:t>
            </a:r>
            <a:endParaRPr/>
          </a:p>
          <a:p>
            <a:pPr marL="342900" lvl="0" indent="-177800" algn="just" rtl="0">
              <a:spcBef>
                <a:spcPts val="520"/>
              </a:spcBef>
              <a:spcAft>
                <a:spcPts val="0"/>
              </a:spcAft>
              <a:buSzPts val="2600"/>
              <a:buNone/>
            </a:pPr>
            <a:endParaRPr/>
          </a:p>
        </p:txBody>
      </p:sp>
      <p:sp>
        <p:nvSpPr>
          <p:cNvPr id="150" name="Google Shape;150;p1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51" name="Google Shape;151;p1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152" name="Google Shape;152;p1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9">
                                            <p:txEl>
                                              <p:pRg st="0" end="0"/>
                                            </p:txEl>
                                          </p:spTgt>
                                        </p:tgtEl>
                                        <p:attrNameLst>
                                          <p:attrName>style.visibility</p:attrName>
                                        </p:attrNameLst>
                                      </p:cBhvr>
                                      <p:to>
                                        <p:strVal val="visible"/>
                                      </p:to>
                                    </p:set>
                                    <p:anim calcmode="lin" valueType="num">
                                      <p:cBhvr additive="base">
                                        <p:cTn id="7" dur="500"/>
                                        <p:tgtEl>
                                          <p:spTgt spid="1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49">
                                            <p:txEl>
                                              <p:pRg st="1" end="1"/>
                                            </p:txEl>
                                          </p:spTgt>
                                        </p:tgtEl>
                                        <p:attrNameLst>
                                          <p:attrName>style.visibility</p:attrName>
                                        </p:attrNameLst>
                                      </p:cBhvr>
                                      <p:to>
                                        <p:strVal val="visible"/>
                                      </p:to>
                                    </p:set>
                                    <p:anim calcmode="lin" valueType="num">
                                      <p:cBhvr additive="base">
                                        <p:cTn id="12" dur="500"/>
                                        <p:tgtEl>
                                          <p:spTgt spid="14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49">
                                            <p:txEl>
                                              <p:pRg st="2" end="2"/>
                                            </p:txEl>
                                          </p:spTgt>
                                        </p:tgtEl>
                                        <p:attrNameLst>
                                          <p:attrName>style.visibility</p:attrName>
                                        </p:attrNameLst>
                                      </p:cBhvr>
                                      <p:to>
                                        <p:strVal val="visible"/>
                                      </p:to>
                                    </p:set>
                                    <p:anim calcmode="lin" valueType="num">
                                      <p:cBhvr additive="base">
                                        <p:cTn id="17" dur="500"/>
                                        <p:tgtEl>
                                          <p:spTgt spid="14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49">
                                            <p:txEl>
                                              <p:pRg st="3" end="3"/>
                                            </p:txEl>
                                          </p:spTgt>
                                        </p:tgtEl>
                                        <p:attrNameLst>
                                          <p:attrName>style.visibility</p:attrName>
                                        </p:attrNameLst>
                                      </p:cBhvr>
                                      <p:to>
                                        <p:strVal val="visible"/>
                                      </p:to>
                                    </p:set>
                                    <p:anim calcmode="lin" valueType="num">
                                      <p:cBhvr additive="base">
                                        <p:cTn id="22" dur="500"/>
                                        <p:tgtEl>
                                          <p:spTgt spid="14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49">
                                            <p:txEl>
                                              <p:pRg st="4" end="4"/>
                                            </p:txEl>
                                          </p:spTgt>
                                        </p:tgtEl>
                                        <p:attrNameLst>
                                          <p:attrName>style.visibility</p:attrName>
                                        </p:attrNameLst>
                                      </p:cBhvr>
                                      <p:to>
                                        <p:strVal val="visible"/>
                                      </p:to>
                                    </p:set>
                                    <p:anim calcmode="lin" valueType="num">
                                      <p:cBhvr additive="base">
                                        <p:cTn id="27" dur="500"/>
                                        <p:tgtEl>
                                          <p:spTgt spid="14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49">
                                            <p:txEl>
                                              <p:pRg st="5" end="5"/>
                                            </p:txEl>
                                          </p:spTgt>
                                        </p:tgtEl>
                                        <p:attrNameLst>
                                          <p:attrName>style.visibility</p:attrName>
                                        </p:attrNameLst>
                                      </p:cBhvr>
                                      <p:to>
                                        <p:strVal val="visible"/>
                                      </p:to>
                                    </p:set>
                                    <p:anim calcmode="lin" valueType="num">
                                      <p:cBhvr additive="base">
                                        <p:cTn id="32" dur="500"/>
                                        <p:tgtEl>
                                          <p:spTgt spid="1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9">
                                            <p:txEl>
                                              <p:pRg st="6" end="6"/>
                                            </p:txEl>
                                          </p:spTgt>
                                        </p:tgtEl>
                                        <p:attrNameLst>
                                          <p:attrName>style.visibility</p:attrName>
                                        </p:attrNameLst>
                                      </p:cBhvr>
                                      <p:to>
                                        <p:strVal val="visible"/>
                                      </p:to>
                                    </p:set>
                                    <p:anim calcmode="lin" valueType="num">
                                      <p:cBhvr additive="base">
                                        <p:cTn id="37" dur="500"/>
                                        <p:tgtEl>
                                          <p:spTgt spid="14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49">
                                            <p:txEl>
                                              <p:pRg st="7" end="7"/>
                                            </p:txEl>
                                          </p:spTgt>
                                        </p:tgtEl>
                                        <p:attrNameLst>
                                          <p:attrName>style.visibility</p:attrName>
                                        </p:attrNameLst>
                                      </p:cBhvr>
                                      <p:to>
                                        <p:strVal val="visible"/>
                                      </p:to>
                                    </p:set>
                                    <p:anim calcmode="lin" valueType="num">
                                      <p:cBhvr additive="base">
                                        <p:cTn id="42" dur="500"/>
                                        <p:tgtEl>
                                          <p:spTgt spid="149">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tiêu chuẩn định thời CPU</a:t>
            </a:r>
            <a:endParaRPr/>
          </a:p>
        </p:txBody>
      </p:sp>
      <p:sp>
        <p:nvSpPr>
          <p:cNvPr id="158" name="Google Shape;158;p1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Hướng người dùng (User-oriented)</a:t>
            </a:r>
            <a:endParaRPr/>
          </a:p>
          <a:p>
            <a:pPr marL="742950" lvl="1" indent="-285750" algn="just" rtl="0">
              <a:spcBef>
                <a:spcPts val="480"/>
              </a:spcBef>
              <a:spcAft>
                <a:spcPts val="0"/>
              </a:spcAft>
              <a:buSzPts val="2400"/>
              <a:buChar char="🞐"/>
            </a:pPr>
            <a:r>
              <a:rPr lang="en-US"/>
              <a:t>Thời gian đáp ứng (Response time): khoảng thời gian process nhận yêu cầu đến khi yêu cầu đầu tiên được đáp ứng (time-sharing, interactive system) → cực tiểu</a:t>
            </a:r>
            <a:endParaRPr/>
          </a:p>
          <a:p>
            <a:pPr marL="742950" lvl="1" indent="-285750" algn="just" rtl="0">
              <a:spcBef>
                <a:spcPts val="480"/>
              </a:spcBef>
              <a:spcAft>
                <a:spcPts val="0"/>
              </a:spcAft>
              <a:buSzPts val="2400"/>
              <a:buChar char="🞐"/>
            </a:pPr>
            <a:r>
              <a:rPr lang="en-US"/>
              <a:t>Thời gian quay vòng (hoàn thành) (Turnaround time): khoảng thời gian từ lúc một process được nạp vào hệ thống đến khi process đó kết thúc → cực tiểu</a:t>
            </a:r>
            <a:endParaRPr/>
          </a:p>
          <a:p>
            <a:pPr marL="742950" lvl="1" indent="-285750" algn="just" rtl="0">
              <a:spcBef>
                <a:spcPts val="480"/>
              </a:spcBef>
              <a:spcAft>
                <a:spcPts val="0"/>
              </a:spcAft>
              <a:buSzPts val="2400"/>
              <a:buChar char="🞐"/>
            </a:pPr>
            <a:r>
              <a:rPr lang="en-US"/>
              <a:t>Thời gian chờ (Waiting time): tổng thời gian một process đợi trong ready queue → cực tiểu</a:t>
            </a:r>
            <a:endParaRPr/>
          </a:p>
          <a:p>
            <a:pPr marL="342900" lvl="0" indent="-177800" algn="just" rtl="0">
              <a:spcBef>
                <a:spcPts val="520"/>
              </a:spcBef>
              <a:spcAft>
                <a:spcPts val="0"/>
              </a:spcAft>
              <a:buSzPts val="2600"/>
              <a:buNone/>
            </a:pPr>
            <a:endParaRPr/>
          </a:p>
        </p:txBody>
      </p:sp>
      <p:sp>
        <p:nvSpPr>
          <p:cNvPr id="159" name="Google Shape;159;p1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60" name="Google Shape;160;p1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161" name="Google Shape;161;p1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 calcmode="lin" valueType="num">
                                      <p:cBhvr additive="base">
                                        <p:cTn id="7" dur="500"/>
                                        <p:tgtEl>
                                          <p:spTgt spid="15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8">
                                            <p:txEl>
                                              <p:pRg st="1" end="1"/>
                                            </p:txEl>
                                          </p:spTgt>
                                        </p:tgtEl>
                                        <p:attrNameLst>
                                          <p:attrName>style.visibility</p:attrName>
                                        </p:attrNameLst>
                                      </p:cBhvr>
                                      <p:to>
                                        <p:strVal val="visible"/>
                                      </p:to>
                                    </p:set>
                                    <p:anim calcmode="lin" valueType="num">
                                      <p:cBhvr additive="base">
                                        <p:cTn id="12" dur="500"/>
                                        <p:tgtEl>
                                          <p:spTgt spid="15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58">
                                            <p:txEl>
                                              <p:pRg st="2" end="2"/>
                                            </p:txEl>
                                          </p:spTgt>
                                        </p:tgtEl>
                                        <p:attrNameLst>
                                          <p:attrName>style.visibility</p:attrName>
                                        </p:attrNameLst>
                                      </p:cBhvr>
                                      <p:to>
                                        <p:strVal val="visible"/>
                                      </p:to>
                                    </p:set>
                                    <p:anim calcmode="lin" valueType="num">
                                      <p:cBhvr additive="base">
                                        <p:cTn id="17" dur="500"/>
                                        <p:tgtEl>
                                          <p:spTgt spid="15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58">
                                            <p:txEl>
                                              <p:pRg st="3" end="3"/>
                                            </p:txEl>
                                          </p:spTgt>
                                        </p:tgtEl>
                                        <p:attrNameLst>
                                          <p:attrName>style.visibility</p:attrName>
                                        </p:attrNameLst>
                                      </p:cBhvr>
                                      <p:to>
                                        <p:strVal val="visible"/>
                                      </p:to>
                                    </p:set>
                                    <p:anim calcmode="lin" valueType="num">
                                      <p:cBhvr additive="base">
                                        <p:cTn id="22" dur="500"/>
                                        <p:tgtEl>
                                          <p:spTgt spid="15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8">
                                            <p:txEl>
                                              <p:pRg st="4" end="4"/>
                                            </p:txEl>
                                          </p:spTgt>
                                        </p:tgtEl>
                                        <p:attrNameLst>
                                          <p:attrName>style.visibility</p:attrName>
                                        </p:attrNameLst>
                                      </p:cBhvr>
                                      <p:to>
                                        <p:strVal val="visible"/>
                                      </p:to>
                                    </p:set>
                                    <p:anim calcmode="lin" valueType="num">
                                      <p:cBhvr additive="base">
                                        <p:cTn id="27" dur="500"/>
                                        <p:tgtEl>
                                          <p:spTgt spid="15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tiêu chuẩn định thời CPU (tt)</a:t>
            </a:r>
            <a:endParaRPr/>
          </a:p>
        </p:txBody>
      </p:sp>
      <p:sp>
        <p:nvSpPr>
          <p:cNvPr id="167" name="Google Shape;167;p1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Hướng hệ thống (System-oriented)</a:t>
            </a:r>
            <a:endParaRPr/>
          </a:p>
          <a:p>
            <a:pPr marL="742950" lvl="1" indent="-285750" algn="just" rtl="0">
              <a:spcBef>
                <a:spcPts val="480"/>
              </a:spcBef>
              <a:spcAft>
                <a:spcPts val="0"/>
              </a:spcAft>
              <a:buSzPts val="2400"/>
              <a:buChar char="🞐"/>
            </a:pPr>
            <a:r>
              <a:rPr lang="en-US"/>
              <a:t>Sử dụng CPU (processor utilization): định thời sao cho CPU càng bận càng tốt → cực đại</a:t>
            </a:r>
            <a:endParaRPr/>
          </a:p>
          <a:p>
            <a:pPr marL="742950" lvl="1" indent="-285750" algn="just" rtl="0">
              <a:spcBef>
                <a:spcPts val="480"/>
              </a:spcBef>
              <a:spcAft>
                <a:spcPts val="0"/>
              </a:spcAft>
              <a:buSzPts val="2400"/>
              <a:buChar char="🞐"/>
            </a:pPr>
            <a:r>
              <a:rPr lang="en-US"/>
              <a:t>Công bằng (fairness): tất cả process phải được đối xử như nhau</a:t>
            </a:r>
            <a:endParaRPr/>
          </a:p>
          <a:p>
            <a:pPr marL="742950" lvl="1" indent="-285750" algn="just" rtl="0">
              <a:spcBef>
                <a:spcPts val="480"/>
              </a:spcBef>
              <a:spcAft>
                <a:spcPts val="0"/>
              </a:spcAft>
              <a:buSzPts val="2400"/>
              <a:buChar char="🞐"/>
            </a:pPr>
            <a:r>
              <a:rPr lang="en-US"/>
              <a:t>Thông lượng (throughput): số process hoàn tất công việc trong một đơn vị thời gian → cực đại</a:t>
            </a:r>
            <a:endParaRPr/>
          </a:p>
        </p:txBody>
      </p:sp>
      <p:sp>
        <p:nvSpPr>
          <p:cNvPr id="168" name="Google Shape;168;p1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69" name="Google Shape;169;p1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170" name="Google Shape;170;p1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
                                            <p:txEl>
                                              <p:pRg st="0" end="0"/>
                                            </p:txEl>
                                          </p:spTgt>
                                        </p:tgtEl>
                                        <p:attrNameLst>
                                          <p:attrName>style.visibility</p:attrName>
                                        </p:attrNameLst>
                                      </p:cBhvr>
                                      <p:to>
                                        <p:strVal val="visible"/>
                                      </p:to>
                                    </p:set>
                                    <p:anim calcmode="lin" valueType="num">
                                      <p:cBhvr additive="base">
                                        <p:cTn id="7" dur="500"/>
                                        <p:tgtEl>
                                          <p:spTgt spid="16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67">
                                            <p:txEl>
                                              <p:pRg st="1" end="1"/>
                                            </p:txEl>
                                          </p:spTgt>
                                        </p:tgtEl>
                                        <p:attrNameLst>
                                          <p:attrName>style.visibility</p:attrName>
                                        </p:attrNameLst>
                                      </p:cBhvr>
                                      <p:to>
                                        <p:strVal val="visible"/>
                                      </p:to>
                                    </p:set>
                                    <p:anim calcmode="lin" valueType="num">
                                      <p:cBhvr additive="base">
                                        <p:cTn id="12" dur="500"/>
                                        <p:tgtEl>
                                          <p:spTgt spid="1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67">
                                            <p:txEl>
                                              <p:pRg st="2" end="2"/>
                                            </p:txEl>
                                          </p:spTgt>
                                        </p:tgtEl>
                                        <p:attrNameLst>
                                          <p:attrName>style.visibility</p:attrName>
                                        </p:attrNameLst>
                                      </p:cBhvr>
                                      <p:to>
                                        <p:strVal val="visible"/>
                                      </p:to>
                                    </p:set>
                                    <p:anim calcmode="lin" valueType="num">
                                      <p:cBhvr additive="base">
                                        <p:cTn id="17" dur="500"/>
                                        <p:tgtEl>
                                          <p:spTgt spid="1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67">
                                            <p:txEl>
                                              <p:pRg st="3" end="3"/>
                                            </p:txEl>
                                          </p:spTgt>
                                        </p:tgtEl>
                                        <p:attrNameLst>
                                          <p:attrName>style.visibility</p:attrName>
                                        </p:attrNameLst>
                                      </p:cBhvr>
                                      <p:to>
                                        <p:strVal val="visible"/>
                                      </p:to>
                                    </p:set>
                                    <p:anim calcmode="lin" valueType="num">
                                      <p:cBhvr additive="base">
                                        <p:cTn id="22" dur="500"/>
                                        <p:tgtEl>
                                          <p:spTgt spid="1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Hai yếu tố của giải thuật định thời</a:t>
            </a:r>
            <a:endParaRPr/>
          </a:p>
        </p:txBody>
      </p:sp>
      <p:sp>
        <p:nvSpPr>
          <p:cNvPr id="176" name="Google Shape;176;p1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Hàm chọn lựa (selection function): dùng để chọn process nào trong ready queue được thực thi (thường dựa trên độ ưu tiên, yêu cầu về tài nguyên, đặc điểm thực thi của process,…)</a:t>
            </a:r>
            <a:endParaRPr/>
          </a:p>
          <a:p>
            <a:pPr marL="342900" lvl="0" indent="-342900" algn="just" rtl="0">
              <a:spcBef>
                <a:spcPts val="520"/>
              </a:spcBef>
              <a:spcAft>
                <a:spcPts val="0"/>
              </a:spcAft>
              <a:buSzPts val="2600"/>
              <a:buChar char="■"/>
            </a:pPr>
            <a:r>
              <a:rPr lang="en-US"/>
              <a:t>Chế độ quyết định (decision mode): chọn thời điểm thực hiện hàm chọn lựa để định thời</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p:txBody>
      </p:sp>
      <p:sp>
        <p:nvSpPr>
          <p:cNvPr id="177" name="Google Shape;177;p1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78" name="Google Shape;178;p1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179" name="Google Shape;179;p1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 calcmode="lin" valueType="num">
                                      <p:cBhvr additive="base">
                                        <p:cTn id="7" dur="500"/>
                                        <p:tgtEl>
                                          <p:spTgt spid="17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76">
                                            <p:txEl>
                                              <p:pRg st="1" end="1"/>
                                            </p:txEl>
                                          </p:spTgt>
                                        </p:tgtEl>
                                        <p:attrNameLst>
                                          <p:attrName>style.visibility</p:attrName>
                                        </p:attrNameLst>
                                      </p:cBhvr>
                                      <p:to>
                                        <p:strVal val="visible"/>
                                      </p:to>
                                    </p:set>
                                    <p:anim calcmode="lin" valueType="num">
                                      <p:cBhvr additive="base">
                                        <p:cTn id="12" dur="500"/>
                                        <p:tgtEl>
                                          <p:spTgt spid="17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76">
                                            <p:txEl>
                                              <p:pRg st="2" end="2"/>
                                            </p:txEl>
                                          </p:spTgt>
                                        </p:tgtEl>
                                        <p:attrNameLst>
                                          <p:attrName>style.visibility</p:attrName>
                                        </p:attrNameLst>
                                      </p:cBhvr>
                                      <p:to>
                                        <p:strVal val="visible"/>
                                      </p:to>
                                    </p:set>
                                    <p:anim calcmode="lin" valueType="num">
                                      <p:cBhvr additive="base">
                                        <p:cTn id="17" dur="500"/>
                                        <p:tgtEl>
                                          <p:spTgt spid="17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76">
                                            <p:txEl>
                                              <p:pRg st="3" end="3"/>
                                            </p:txEl>
                                          </p:spTgt>
                                        </p:tgtEl>
                                        <p:attrNameLst>
                                          <p:attrName>style.visibility</p:attrName>
                                        </p:attrNameLst>
                                      </p:cBhvr>
                                      <p:to>
                                        <p:strVal val="visible"/>
                                      </p:to>
                                    </p:set>
                                    <p:anim calcmode="lin" valueType="num">
                                      <p:cBhvr additive="base">
                                        <p:cTn id="22" dur="500"/>
                                        <p:tgtEl>
                                          <p:spTgt spid="17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Hai yếu tố của giải thuật định thời (tt)</a:t>
            </a:r>
            <a:endParaRPr/>
          </a:p>
        </p:txBody>
      </p:sp>
      <p:sp>
        <p:nvSpPr>
          <p:cNvPr id="185" name="Google Shape;185;p1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Có hai chế độ quyết định:</a:t>
            </a:r>
            <a:endParaRPr/>
          </a:p>
          <a:p>
            <a:pPr marL="742950" lvl="1" indent="-285750" algn="just" rtl="0">
              <a:spcBef>
                <a:spcPts val="480"/>
              </a:spcBef>
              <a:spcAft>
                <a:spcPts val="0"/>
              </a:spcAft>
              <a:buSzPts val="2400"/>
              <a:buChar char="🞐"/>
            </a:pPr>
            <a:r>
              <a:rPr lang="en-US"/>
              <a:t>Không trưng dụng (Non-preemptive)</a:t>
            </a:r>
            <a:endParaRPr/>
          </a:p>
          <a:p>
            <a:pPr marL="1143000" lvl="2" indent="-228600" algn="just" rtl="0">
              <a:spcBef>
                <a:spcPts val="440"/>
              </a:spcBef>
              <a:spcAft>
                <a:spcPts val="0"/>
              </a:spcAft>
              <a:buSzPts val="2200"/>
              <a:buChar char="■"/>
            </a:pPr>
            <a:r>
              <a:rPr lang="en-US"/>
              <a:t>Khi ở trạng thái running, process sẽ thực thi cho đến khi kết thúc hoặc bị blocked do yêu cầu I/O</a:t>
            </a:r>
            <a:endParaRPr/>
          </a:p>
          <a:p>
            <a:pPr marL="742950" lvl="1" indent="-285750" algn="just" rtl="0">
              <a:spcBef>
                <a:spcPts val="480"/>
              </a:spcBef>
              <a:spcAft>
                <a:spcPts val="0"/>
              </a:spcAft>
              <a:buSzPts val="2400"/>
              <a:buChar char="🞐"/>
            </a:pPr>
            <a:r>
              <a:rPr lang="en-US"/>
              <a:t>Trưng dụng (Preemptive)</a:t>
            </a:r>
            <a:endParaRPr/>
          </a:p>
          <a:p>
            <a:pPr marL="1143000" lvl="2" indent="-228600" algn="just" rtl="0">
              <a:spcBef>
                <a:spcPts val="440"/>
              </a:spcBef>
              <a:spcAft>
                <a:spcPts val="0"/>
              </a:spcAft>
              <a:buSzPts val="2200"/>
              <a:buChar char="■"/>
            </a:pPr>
            <a:r>
              <a:rPr lang="en-US"/>
              <a:t>Process đang thực thi (trạng thái running) có thể bị ngắt nửa chừng và chuyển về trạng thái ready </a:t>
            </a:r>
            <a:endParaRPr/>
          </a:p>
          <a:p>
            <a:pPr marL="1143000" lvl="2" indent="-228600" algn="just" rtl="0">
              <a:spcBef>
                <a:spcPts val="440"/>
              </a:spcBef>
              <a:spcAft>
                <a:spcPts val="0"/>
              </a:spcAft>
              <a:buSzPts val="2200"/>
              <a:buChar char="■"/>
            </a:pPr>
            <a:r>
              <a:rPr lang="en-US"/>
              <a:t>Chi phí cao hơn non-preemptive nhưng đánh đổi lại bằng thời gian đáp ứng tốt hơn vì không có trường hợp một process độc chiếm CPU quá lâu</a:t>
            </a:r>
            <a:endParaRPr/>
          </a:p>
        </p:txBody>
      </p:sp>
      <p:sp>
        <p:nvSpPr>
          <p:cNvPr id="186" name="Google Shape;186;p1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87" name="Google Shape;187;p1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188" name="Google Shape;188;p1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anim calcmode="lin" valueType="num">
                                      <p:cBhvr additive="base">
                                        <p:cTn id="7" dur="500"/>
                                        <p:tgtEl>
                                          <p:spTgt spid="1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5">
                                            <p:txEl>
                                              <p:pRg st="1" end="1"/>
                                            </p:txEl>
                                          </p:spTgt>
                                        </p:tgtEl>
                                        <p:attrNameLst>
                                          <p:attrName>style.visibility</p:attrName>
                                        </p:attrNameLst>
                                      </p:cBhvr>
                                      <p:to>
                                        <p:strVal val="visible"/>
                                      </p:to>
                                    </p:set>
                                    <p:anim calcmode="lin" valueType="num">
                                      <p:cBhvr additive="base">
                                        <p:cTn id="12" dur="500"/>
                                        <p:tgtEl>
                                          <p:spTgt spid="18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5">
                                            <p:txEl>
                                              <p:pRg st="2" end="2"/>
                                            </p:txEl>
                                          </p:spTgt>
                                        </p:tgtEl>
                                        <p:attrNameLst>
                                          <p:attrName>style.visibility</p:attrName>
                                        </p:attrNameLst>
                                      </p:cBhvr>
                                      <p:to>
                                        <p:strVal val="visible"/>
                                      </p:to>
                                    </p:set>
                                    <p:anim calcmode="lin" valueType="num">
                                      <p:cBhvr additive="base">
                                        <p:cTn id="17" dur="500"/>
                                        <p:tgtEl>
                                          <p:spTgt spid="18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85">
                                            <p:txEl>
                                              <p:pRg st="3" end="3"/>
                                            </p:txEl>
                                          </p:spTgt>
                                        </p:tgtEl>
                                        <p:attrNameLst>
                                          <p:attrName>style.visibility</p:attrName>
                                        </p:attrNameLst>
                                      </p:cBhvr>
                                      <p:to>
                                        <p:strVal val="visible"/>
                                      </p:to>
                                    </p:set>
                                    <p:anim calcmode="lin" valueType="num">
                                      <p:cBhvr additive="base">
                                        <p:cTn id="22" dur="500"/>
                                        <p:tgtEl>
                                          <p:spTgt spid="18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85">
                                            <p:txEl>
                                              <p:pRg st="4" end="4"/>
                                            </p:txEl>
                                          </p:spTgt>
                                        </p:tgtEl>
                                        <p:attrNameLst>
                                          <p:attrName>style.visibility</p:attrName>
                                        </p:attrNameLst>
                                      </p:cBhvr>
                                      <p:to>
                                        <p:strVal val="visible"/>
                                      </p:to>
                                    </p:set>
                                    <p:anim calcmode="lin" valueType="num">
                                      <p:cBhvr additive="base">
                                        <p:cTn id="27" dur="500"/>
                                        <p:tgtEl>
                                          <p:spTgt spid="18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85">
                                            <p:txEl>
                                              <p:pRg st="5" end="5"/>
                                            </p:txEl>
                                          </p:spTgt>
                                        </p:tgtEl>
                                        <p:attrNameLst>
                                          <p:attrName>style.visibility</p:attrName>
                                        </p:attrNameLst>
                                      </p:cBhvr>
                                      <p:to>
                                        <p:strVal val="visible"/>
                                      </p:to>
                                    </p:set>
                                    <p:anim calcmode="lin" valueType="num">
                                      <p:cBhvr additive="base">
                                        <p:cTn id="32" dur="500"/>
                                        <p:tgtEl>
                                          <p:spTgt spid="18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Preemptive và Non-preemptive</a:t>
            </a:r>
            <a:endParaRPr/>
          </a:p>
        </p:txBody>
      </p:sp>
      <p:sp>
        <p:nvSpPr>
          <p:cNvPr id="194" name="Google Shape;194;p1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Hàm định thời được thực hiện khi</a:t>
            </a:r>
            <a:endParaRPr/>
          </a:p>
          <a:p>
            <a:pPr marL="742950" lvl="1" indent="-285750" algn="just" rtl="0">
              <a:spcBef>
                <a:spcPts val="480"/>
              </a:spcBef>
              <a:spcAft>
                <a:spcPts val="0"/>
              </a:spcAft>
              <a:buSzPts val="2400"/>
              <a:buChar char="🞐"/>
            </a:pPr>
            <a:r>
              <a:rPr lang="en-US"/>
              <a:t>(1) Chuyển từ trạng thái running sang waiting </a:t>
            </a:r>
            <a:endParaRPr/>
          </a:p>
          <a:p>
            <a:pPr marL="742950" lvl="1" indent="-285750" algn="just" rtl="0">
              <a:spcBef>
                <a:spcPts val="480"/>
              </a:spcBef>
              <a:spcAft>
                <a:spcPts val="0"/>
              </a:spcAft>
              <a:buSzPts val="2400"/>
              <a:buChar char="🞐"/>
            </a:pPr>
            <a:r>
              <a:rPr lang="en-US"/>
              <a:t>(2) Chuyển từ trạng thái running sang ready</a:t>
            </a:r>
            <a:endParaRPr/>
          </a:p>
          <a:p>
            <a:pPr marL="742950" lvl="1" indent="-285750" algn="just" rtl="0">
              <a:spcBef>
                <a:spcPts val="480"/>
              </a:spcBef>
              <a:spcAft>
                <a:spcPts val="0"/>
              </a:spcAft>
              <a:buSzPts val="2400"/>
              <a:buChar char="🞐"/>
            </a:pPr>
            <a:r>
              <a:rPr lang="en-US"/>
              <a:t>(3) Chuyển từ trạng thái waiting, new sang ready</a:t>
            </a:r>
            <a:endParaRPr/>
          </a:p>
          <a:p>
            <a:pPr marL="742950" lvl="1" indent="-285750" algn="just" rtl="0">
              <a:spcBef>
                <a:spcPts val="480"/>
              </a:spcBef>
              <a:spcAft>
                <a:spcPts val="0"/>
              </a:spcAft>
              <a:buSzPts val="2400"/>
              <a:buChar char="🞐"/>
            </a:pPr>
            <a:r>
              <a:rPr lang="en-US"/>
              <a:t>(4) Kết thúc thực thi</a:t>
            </a:r>
            <a:endParaRPr/>
          </a:p>
          <a:p>
            <a:pPr marL="742950" lvl="1" indent="-285750" algn="just" rtl="0">
              <a:spcBef>
                <a:spcPts val="480"/>
              </a:spcBef>
              <a:spcAft>
                <a:spcPts val="0"/>
              </a:spcAft>
              <a:buSzPts val="2400"/>
              <a:buChar char="🞐"/>
            </a:pPr>
            <a:r>
              <a:rPr lang="en-US"/>
              <a:t>(1) và (4) không cần lựa chọn loại định thời biểu, (2) và (3) cần</a:t>
            </a:r>
            <a:endParaRPr/>
          </a:p>
          <a:p>
            <a:pPr marL="342900" lvl="0" indent="-342900" algn="just" rtl="0">
              <a:spcBef>
                <a:spcPts val="520"/>
              </a:spcBef>
              <a:spcAft>
                <a:spcPts val="0"/>
              </a:spcAft>
              <a:buSzPts val="2600"/>
              <a:buChar char="■"/>
            </a:pPr>
            <a:r>
              <a:rPr lang="en-US"/>
              <a:t>Trường hợp 1, 4 được gọi là định thời nonpreemptive</a:t>
            </a:r>
            <a:endParaRPr/>
          </a:p>
          <a:p>
            <a:pPr marL="342900" lvl="0" indent="-342900" algn="just" rtl="0">
              <a:spcBef>
                <a:spcPts val="520"/>
              </a:spcBef>
              <a:spcAft>
                <a:spcPts val="0"/>
              </a:spcAft>
              <a:buSzPts val="2600"/>
              <a:buChar char="■"/>
            </a:pPr>
            <a:r>
              <a:rPr lang="en-US"/>
              <a:t>Trường hợp 2, 3 được gọi là định thời preemptive</a:t>
            </a:r>
            <a:endParaRPr/>
          </a:p>
          <a:p>
            <a:pPr marL="0" lvl="0" indent="0" algn="ctr" rtl="0">
              <a:spcBef>
                <a:spcPts val="520"/>
              </a:spcBef>
              <a:spcAft>
                <a:spcPts val="0"/>
              </a:spcAft>
              <a:buSzPts val="2600"/>
              <a:buNone/>
            </a:pPr>
            <a:r>
              <a:rPr lang="en-US"/>
              <a:t>Thực hiện theo cơ chế nào khó hơn? Tại sao?</a:t>
            </a:r>
            <a:endParaRPr/>
          </a:p>
          <a:p>
            <a:pPr marL="342900" lvl="0" indent="-177800" algn="just" rtl="0">
              <a:spcBef>
                <a:spcPts val="520"/>
              </a:spcBef>
              <a:spcAft>
                <a:spcPts val="0"/>
              </a:spcAft>
              <a:buSzPts val="2600"/>
              <a:buNone/>
            </a:pPr>
            <a:endParaRPr/>
          </a:p>
        </p:txBody>
      </p:sp>
      <p:sp>
        <p:nvSpPr>
          <p:cNvPr id="195" name="Google Shape;195;p1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96" name="Google Shape;196;p1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197" name="Google Shape;197;p1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 calcmode="lin" valueType="num">
                                      <p:cBhvr additive="base">
                                        <p:cTn id="7" dur="500"/>
                                        <p:tgtEl>
                                          <p:spTgt spid="1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4">
                                            <p:txEl>
                                              <p:pRg st="1" end="1"/>
                                            </p:txEl>
                                          </p:spTgt>
                                        </p:tgtEl>
                                        <p:attrNameLst>
                                          <p:attrName>style.visibility</p:attrName>
                                        </p:attrNameLst>
                                      </p:cBhvr>
                                      <p:to>
                                        <p:strVal val="visible"/>
                                      </p:to>
                                    </p:set>
                                    <p:anim calcmode="lin" valueType="num">
                                      <p:cBhvr additive="base">
                                        <p:cTn id="12" dur="500"/>
                                        <p:tgtEl>
                                          <p:spTgt spid="19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4">
                                            <p:txEl>
                                              <p:pRg st="2" end="2"/>
                                            </p:txEl>
                                          </p:spTgt>
                                        </p:tgtEl>
                                        <p:attrNameLst>
                                          <p:attrName>style.visibility</p:attrName>
                                        </p:attrNameLst>
                                      </p:cBhvr>
                                      <p:to>
                                        <p:strVal val="visible"/>
                                      </p:to>
                                    </p:set>
                                    <p:anim calcmode="lin" valueType="num">
                                      <p:cBhvr additive="base">
                                        <p:cTn id="17" dur="500"/>
                                        <p:tgtEl>
                                          <p:spTgt spid="1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4">
                                            <p:txEl>
                                              <p:pRg st="3" end="3"/>
                                            </p:txEl>
                                          </p:spTgt>
                                        </p:tgtEl>
                                        <p:attrNameLst>
                                          <p:attrName>style.visibility</p:attrName>
                                        </p:attrNameLst>
                                      </p:cBhvr>
                                      <p:to>
                                        <p:strVal val="visible"/>
                                      </p:to>
                                    </p:set>
                                    <p:anim calcmode="lin" valueType="num">
                                      <p:cBhvr additive="base">
                                        <p:cTn id="22" dur="500"/>
                                        <p:tgtEl>
                                          <p:spTgt spid="1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4">
                                            <p:txEl>
                                              <p:pRg st="4" end="4"/>
                                            </p:txEl>
                                          </p:spTgt>
                                        </p:tgtEl>
                                        <p:attrNameLst>
                                          <p:attrName>style.visibility</p:attrName>
                                        </p:attrNameLst>
                                      </p:cBhvr>
                                      <p:to>
                                        <p:strVal val="visible"/>
                                      </p:to>
                                    </p:set>
                                    <p:anim calcmode="lin" valueType="num">
                                      <p:cBhvr additive="base">
                                        <p:cTn id="27" dur="500"/>
                                        <p:tgtEl>
                                          <p:spTgt spid="1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94">
                                            <p:txEl>
                                              <p:pRg st="5" end="5"/>
                                            </p:txEl>
                                          </p:spTgt>
                                        </p:tgtEl>
                                        <p:attrNameLst>
                                          <p:attrName>style.visibility</p:attrName>
                                        </p:attrNameLst>
                                      </p:cBhvr>
                                      <p:to>
                                        <p:strVal val="visible"/>
                                      </p:to>
                                    </p:set>
                                    <p:anim calcmode="lin" valueType="num">
                                      <p:cBhvr additive="base">
                                        <p:cTn id="32" dur="500"/>
                                        <p:tgtEl>
                                          <p:spTgt spid="19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4">
                                            <p:txEl>
                                              <p:pRg st="6" end="6"/>
                                            </p:txEl>
                                          </p:spTgt>
                                        </p:tgtEl>
                                        <p:attrNameLst>
                                          <p:attrName>style.visibility</p:attrName>
                                        </p:attrNameLst>
                                      </p:cBhvr>
                                      <p:to>
                                        <p:strVal val="visible"/>
                                      </p:to>
                                    </p:set>
                                    <p:anim calcmode="lin" valueType="num">
                                      <p:cBhvr additive="base">
                                        <p:cTn id="37" dur="500"/>
                                        <p:tgtEl>
                                          <p:spTgt spid="19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94">
                                            <p:txEl>
                                              <p:pRg st="7" end="7"/>
                                            </p:txEl>
                                          </p:spTgt>
                                        </p:tgtEl>
                                        <p:attrNameLst>
                                          <p:attrName>style.visibility</p:attrName>
                                        </p:attrNameLst>
                                      </p:cBhvr>
                                      <p:to>
                                        <p:strVal val="visible"/>
                                      </p:to>
                                    </p:set>
                                    <p:anim calcmode="lin" valueType="num">
                                      <p:cBhvr additive="base">
                                        <p:cTn id="42" dur="500"/>
                                        <p:tgtEl>
                                          <p:spTgt spid="19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4">
                                            <p:txEl>
                                              <p:pRg st="8" end="8"/>
                                            </p:txEl>
                                          </p:spTgt>
                                        </p:tgtEl>
                                        <p:attrNameLst>
                                          <p:attrName>style.visibility</p:attrName>
                                        </p:attrNameLst>
                                      </p:cBhvr>
                                      <p:to>
                                        <p:strVal val="visible"/>
                                      </p:to>
                                    </p:set>
                                    <p:anim calcmode="lin" valueType="num">
                                      <p:cBhvr additive="base">
                                        <p:cTn id="47" dur="500"/>
                                        <p:tgtEl>
                                          <p:spTgt spid="19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194">
                                            <p:txEl>
                                              <p:pRg st="9" end="9"/>
                                            </p:txEl>
                                          </p:spTgt>
                                        </p:tgtEl>
                                        <p:attrNameLst>
                                          <p:attrName>style.visibility</p:attrName>
                                        </p:attrNameLst>
                                      </p:cBhvr>
                                      <p:to>
                                        <p:strVal val="visible"/>
                                      </p:to>
                                    </p:set>
                                    <p:anim calcmode="lin" valueType="num">
                                      <p:cBhvr additive="base">
                                        <p:cTn id="52" dur="500"/>
                                        <p:tgtEl>
                                          <p:spTgt spid="194">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Khảo sát giải thuật định thời</a:t>
            </a:r>
            <a:endParaRPr/>
          </a:p>
        </p:txBody>
      </p:sp>
      <p:sp>
        <p:nvSpPr>
          <p:cNvPr id="204" name="Google Shape;204;p1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Service time = thời gian process cần CPU trong một chu kỳ CPU-I/O </a:t>
            </a:r>
            <a:endParaRPr/>
          </a:p>
          <a:p>
            <a:pPr marL="342900" lvl="0" indent="-342900" algn="just" rtl="0">
              <a:spcBef>
                <a:spcPts val="520"/>
              </a:spcBef>
              <a:spcAft>
                <a:spcPts val="0"/>
              </a:spcAft>
              <a:buSzPts val="2600"/>
              <a:buChar char="■"/>
            </a:pPr>
            <a:r>
              <a:rPr lang="en-US"/>
              <a:t>Process có service time lớn là các CPU-bound process</a:t>
            </a:r>
            <a:endParaRPr/>
          </a:p>
          <a:p>
            <a:pPr marL="342900" lvl="0" indent="-177800" algn="just" rtl="0">
              <a:spcBef>
                <a:spcPts val="520"/>
              </a:spcBef>
              <a:spcAft>
                <a:spcPts val="0"/>
              </a:spcAft>
              <a:buSzPts val="2600"/>
              <a:buNone/>
            </a:pPr>
            <a:endParaRPr/>
          </a:p>
        </p:txBody>
      </p:sp>
      <p:sp>
        <p:nvSpPr>
          <p:cNvPr id="205" name="Google Shape;205;p1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06" name="Google Shape;206;p1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07" name="Google Shape;207;p1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pic>
        <p:nvPicPr>
          <p:cNvPr id="208" name="Google Shape;208;p17"/>
          <p:cNvPicPr preferRelativeResize="0"/>
          <p:nvPr/>
        </p:nvPicPr>
        <p:blipFill rotWithShape="1">
          <a:blip r:embed="rId3">
            <a:alphaModFix/>
          </a:blip>
          <a:srcRect/>
          <a:stretch/>
        </p:blipFill>
        <p:spPr>
          <a:xfrm>
            <a:off x="1255378" y="2892748"/>
            <a:ext cx="6631658" cy="350805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 calcmode="lin" valueType="num">
                                      <p:cBhvr additive="base">
                                        <p:cTn id="7" dur="500"/>
                                        <p:tgtEl>
                                          <p:spTgt spid="20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04">
                                            <p:txEl>
                                              <p:pRg st="1" end="1"/>
                                            </p:txEl>
                                          </p:spTgt>
                                        </p:tgtEl>
                                        <p:attrNameLst>
                                          <p:attrName>style.visibility</p:attrName>
                                        </p:attrNameLst>
                                      </p:cBhvr>
                                      <p:to>
                                        <p:strVal val="visible"/>
                                      </p:to>
                                    </p:set>
                                    <p:anim calcmode="lin" valueType="num">
                                      <p:cBhvr additive="base">
                                        <p:cTn id="12" dur="500"/>
                                        <p:tgtEl>
                                          <p:spTgt spid="20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04">
                                            <p:txEl>
                                              <p:pRg st="2" end="2"/>
                                            </p:txEl>
                                          </p:spTgt>
                                        </p:tgtEl>
                                        <p:attrNameLst>
                                          <p:attrName>style.visibility</p:attrName>
                                        </p:attrNameLst>
                                      </p:cBhvr>
                                      <p:to>
                                        <p:strVal val="visible"/>
                                      </p:to>
                                    </p:set>
                                    <p:anim calcmode="lin" valueType="num">
                                      <p:cBhvr additive="base">
                                        <p:cTn id="17" dur="500"/>
                                        <p:tgtEl>
                                          <p:spTgt spid="20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8"/>
                                        </p:tgtEl>
                                        <p:attrNameLst>
                                          <p:attrName>style.visibility</p:attrName>
                                        </p:attrNameLst>
                                      </p:cBhvr>
                                      <p:to>
                                        <p:strVal val="visible"/>
                                      </p:to>
                                    </p:set>
                                    <p:animEffect transition="in" filter="fade">
                                      <p:cBhvr>
                                        <p:cTn id="22"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1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giải thuật định thời</a:t>
            </a:r>
            <a:endParaRPr/>
          </a:p>
        </p:txBody>
      </p:sp>
      <p:sp>
        <p:nvSpPr>
          <p:cNvPr id="214" name="Google Shape;214;p18"/>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First-Come, First-Served (FCFS)</a:t>
            </a:r>
            <a:endParaRPr/>
          </a:p>
          <a:p>
            <a:pPr marL="342900" lvl="0" indent="-342900" algn="just" rtl="0">
              <a:spcBef>
                <a:spcPts val="520"/>
              </a:spcBef>
              <a:spcAft>
                <a:spcPts val="0"/>
              </a:spcAft>
              <a:buSzPts val="2600"/>
              <a:buChar char="■"/>
            </a:pPr>
            <a:r>
              <a:rPr lang="en-US"/>
              <a:t>Shortest Job First (SJF)</a:t>
            </a:r>
            <a:endParaRPr/>
          </a:p>
          <a:p>
            <a:pPr marL="342900" lvl="0" indent="-342900" algn="just" rtl="0">
              <a:spcBef>
                <a:spcPts val="520"/>
              </a:spcBef>
              <a:spcAft>
                <a:spcPts val="0"/>
              </a:spcAft>
              <a:buSzPts val="2600"/>
              <a:buChar char="■"/>
            </a:pPr>
            <a:r>
              <a:rPr lang="en-US"/>
              <a:t>Shortest Remaining Time First (SRTF)</a:t>
            </a:r>
            <a:endParaRPr/>
          </a:p>
          <a:p>
            <a:pPr marL="342900" lvl="0" indent="-342900" algn="just" rtl="0">
              <a:spcBef>
                <a:spcPts val="520"/>
              </a:spcBef>
              <a:spcAft>
                <a:spcPts val="0"/>
              </a:spcAft>
              <a:buSzPts val="2600"/>
              <a:buChar char="■"/>
            </a:pPr>
            <a:r>
              <a:rPr lang="en-US"/>
              <a:t>Round-Robin (RR)</a:t>
            </a:r>
            <a:endParaRPr/>
          </a:p>
          <a:p>
            <a:pPr marL="342900" lvl="0" indent="-342900" algn="just" rtl="0">
              <a:spcBef>
                <a:spcPts val="520"/>
              </a:spcBef>
              <a:spcAft>
                <a:spcPts val="0"/>
              </a:spcAft>
              <a:buSzPts val="2600"/>
              <a:buChar char="■"/>
            </a:pPr>
            <a:r>
              <a:rPr lang="en-US"/>
              <a:t>Priority Scheduling</a:t>
            </a:r>
            <a:endParaRPr/>
          </a:p>
          <a:p>
            <a:pPr marL="342900" lvl="0" indent="-342900" algn="just" rtl="0">
              <a:spcBef>
                <a:spcPts val="520"/>
              </a:spcBef>
              <a:spcAft>
                <a:spcPts val="0"/>
              </a:spcAft>
              <a:buSzPts val="2600"/>
              <a:buChar char="■"/>
            </a:pPr>
            <a:r>
              <a:rPr lang="en-US"/>
              <a:t>Highest Response Ratio Next (HRRN)</a:t>
            </a:r>
            <a:endParaRPr/>
          </a:p>
          <a:p>
            <a:pPr marL="342900" lvl="0" indent="-342900" algn="just" rtl="0">
              <a:spcBef>
                <a:spcPts val="520"/>
              </a:spcBef>
              <a:spcAft>
                <a:spcPts val="0"/>
              </a:spcAft>
              <a:buSzPts val="2600"/>
              <a:buChar char="■"/>
            </a:pPr>
            <a:r>
              <a:rPr lang="en-US"/>
              <a:t>Multilevel Queue </a:t>
            </a:r>
            <a:endParaRPr/>
          </a:p>
          <a:p>
            <a:pPr marL="342900" lvl="0" indent="-342900" algn="just" rtl="0">
              <a:spcBef>
                <a:spcPts val="520"/>
              </a:spcBef>
              <a:spcAft>
                <a:spcPts val="0"/>
              </a:spcAft>
              <a:buSzPts val="2600"/>
              <a:buChar char="■"/>
            </a:pPr>
            <a:r>
              <a:rPr lang="en-US"/>
              <a:t>Multilevel Feedback Queue</a:t>
            </a:r>
            <a:endParaRPr/>
          </a:p>
          <a:p>
            <a:pPr marL="342900" lvl="0" indent="-177800" algn="just" rtl="0">
              <a:spcBef>
                <a:spcPts val="520"/>
              </a:spcBef>
              <a:spcAft>
                <a:spcPts val="0"/>
              </a:spcAft>
              <a:buSzPts val="2600"/>
              <a:buNone/>
            </a:pPr>
            <a:endParaRPr/>
          </a:p>
        </p:txBody>
      </p:sp>
      <p:sp>
        <p:nvSpPr>
          <p:cNvPr id="215" name="Google Shape;215;p1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16" name="Google Shape;216;p1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
        <p:nvSpPr>
          <p:cNvPr id="217" name="Google Shape;217;p1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First-Come, First-Served (FCFS)</a:t>
            </a:r>
            <a:endParaRPr/>
          </a:p>
        </p:txBody>
      </p:sp>
      <p:sp>
        <p:nvSpPr>
          <p:cNvPr id="224" name="Google Shape;224;p1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Hàm lựa chọn: </a:t>
            </a:r>
            <a:endParaRPr/>
          </a:p>
          <a:p>
            <a:pPr marL="742950" lvl="1" indent="-285750" algn="just" rtl="0">
              <a:spcBef>
                <a:spcPts val="480"/>
              </a:spcBef>
              <a:spcAft>
                <a:spcPts val="0"/>
              </a:spcAft>
              <a:buSzPts val="2400"/>
              <a:buChar char="🞐"/>
            </a:pPr>
            <a:r>
              <a:rPr lang="en-US"/>
              <a:t>Tiến trình nào yêu cầu CPU trước sẽ được cấp phát CPU trước</a:t>
            </a:r>
            <a:endParaRPr/>
          </a:p>
          <a:p>
            <a:pPr marL="742950" lvl="1" indent="-285750" algn="just" rtl="0">
              <a:spcBef>
                <a:spcPts val="480"/>
              </a:spcBef>
              <a:spcAft>
                <a:spcPts val="0"/>
              </a:spcAft>
              <a:buSzPts val="2400"/>
              <a:buChar char="🞐"/>
            </a:pPr>
            <a:r>
              <a:rPr lang="en-US"/>
              <a:t>Process sẽ thực thi đến khi kết thúc hoặc bị blocked do I/O</a:t>
            </a:r>
            <a:endParaRPr/>
          </a:p>
          <a:p>
            <a:pPr marL="342900" lvl="0" indent="-342900" algn="just" rtl="0">
              <a:spcBef>
                <a:spcPts val="520"/>
              </a:spcBef>
              <a:spcAft>
                <a:spcPts val="0"/>
              </a:spcAft>
              <a:buSzPts val="2600"/>
              <a:buChar char="■"/>
            </a:pPr>
            <a:r>
              <a:rPr lang="en-US"/>
              <a:t>Chế độ quyết định: non-preemptive algorithm</a:t>
            </a:r>
            <a:endParaRPr/>
          </a:p>
          <a:p>
            <a:pPr marL="342900" lvl="0" indent="-342900" algn="just" rtl="0">
              <a:spcBef>
                <a:spcPts val="520"/>
              </a:spcBef>
              <a:spcAft>
                <a:spcPts val="0"/>
              </a:spcAft>
              <a:buSzPts val="2600"/>
              <a:buChar char="■"/>
            </a:pPr>
            <a:r>
              <a:rPr lang="en-US"/>
              <a:t>Hiện thực: sử dụng hàng đợi FIFO (FIFO queues)</a:t>
            </a:r>
            <a:endParaRPr/>
          </a:p>
          <a:p>
            <a:pPr marL="742950" lvl="1" indent="-285750" algn="just" rtl="0">
              <a:spcBef>
                <a:spcPts val="480"/>
              </a:spcBef>
              <a:spcAft>
                <a:spcPts val="0"/>
              </a:spcAft>
              <a:buSzPts val="2400"/>
              <a:buChar char="🞐"/>
            </a:pPr>
            <a:r>
              <a:rPr lang="en-US"/>
              <a:t>Tiến trình đi vào được thêm vào cuối hàng đợi </a:t>
            </a:r>
            <a:endParaRPr/>
          </a:p>
          <a:p>
            <a:pPr marL="742950" lvl="1" indent="-285750" algn="just" rtl="0">
              <a:spcBef>
                <a:spcPts val="480"/>
              </a:spcBef>
              <a:spcAft>
                <a:spcPts val="0"/>
              </a:spcAft>
              <a:buSzPts val="2400"/>
              <a:buChar char="🞐"/>
            </a:pPr>
            <a:r>
              <a:rPr lang="en-US"/>
              <a:t>Tiến trình được lựa chọn để xử lý được lấy từ đầu của queues</a:t>
            </a:r>
            <a:endParaRPr/>
          </a:p>
          <a:p>
            <a:pPr marL="342900" lvl="0" indent="-177800" algn="just" rtl="0">
              <a:spcBef>
                <a:spcPts val="520"/>
              </a:spcBef>
              <a:spcAft>
                <a:spcPts val="0"/>
              </a:spcAft>
              <a:buSzPts val="2600"/>
              <a:buNone/>
            </a:pPr>
            <a:endParaRPr/>
          </a:p>
        </p:txBody>
      </p:sp>
      <p:sp>
        <p:nvSpPr>
          <p:cNvPr id="225" name="Google Shape;225;p1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26" name="Google Shape;226;p1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27" name="Google Shape;227;p1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pic>
        <p:nvPicPr>
          <p:cNvPr id="228" name="Google Shape;228;p19"/>
          <p:cNvPicPr preferRelativeResize="0"/>
          <p:nvPr/>
        </p:nvPicPr>
        <p:blipFill rotWithShape="1">
          <a:blip r:embed="rId3">
            <a:alphaModFix/>
          </a:blip>
          <a:srcRect/>
          <a:stretch/>
        </p:blipFill>
        <p:spPr>
          <a:xfrm>
            <a:off x="2155520" y="4646039"/>
            <a:ext cx="4831373" cy="18542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anim calcmode="lin" valueType="num">
                                      <p:cBhvr additive="base">
                                        <p:cTn id="7" dur="500"/>
                                        <p:tgtEl>
                                          <p:spTgt spid="22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4">
                                            <p:txEl>
                                              <p:pRg st="1" end="1"/>
                                            </p:txEl>
                                          </p:spTgt>
                                        </p:tgtEl>
                                        <p:attrNameLst>
                                          <p:attrName>style.visibility</p:attrName>
                                        </p:attrNameLst>
                                      </p:cBhvr>
                                      <p:to>
                                        <p:strVal val="visible"/>
                                      </p:to>
                                    </p:set>
                                    <p:anim calcmode="lin" valueType="num">
                                      <p:cBhvr additive="base">
                                        <p:cTn id="12" dur="500"/>
                                        <p:tgtEl>
                                          <p:spTgt spid="22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4">
                                            <p:txEl>
                                              <p:pRg st="2" end="2"/>
                                            </p:txEl>
                                          </p:spTgt>
                                        </p:tgtEl>
                                        <p:attrNameLst>
                                          <p:attrName>style.visibility</p:attrName>
                                        </p:attrNameLst>
                                      </p:cBhvr>
                                      <p:to>
                                        <p:strVal val="visible"/>
                                      </p:to>
                                    </p:set>
                                    <p:anim calcmode="lin" valueType="num">
                                      <p:cBhvr additive="base">
                                        <p:cTn id="17" dur="500"/>
                                        <p:tgtEl>
                                          <p:spTgt spid="22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4">
                                            <p:txEl>
                                              <p:pRg st="3" end="3"/>
                                            </p:txEl>
                                          </p:spTgt>
                                        </p:tgtEl>
                                        <p:attrNameLst>
                                          <p:attrName>style.visibility</p:attrName>
                                        </p:attrNameLst>
                                      </p:cBhvr>
                                      <p:to>
                                        <p:strVal val="visible"/>
                                      </p:to>
                                    </p:set>
                                    <p:anim calcmode="lin" valueType="num">
                                      <p:cBhvr additive="base">
                                        <p:cTn id="22" dur="500"/>
                                        <p:tgtEl>
                                          <p:spTgt spid="22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4">
                                            <p:txEl>
                                              <p:pRg st="4" end="4"/>
                                            </p:txEl>
                                          </p:spTgt>
                                        </p:tgtEl>
                                        <p:attrNameLst>
                                          <p:attrName>style.visibility</p:attrName>
                                        </p:attrNameLst>
                                      </p:cBhvr>
                                      <p:to>
                                        <p:strVal val="visible"/>
                                      </p:to>
                                    </p:set>
                                    <p:anim calcmode="lin" valueType="num">
                                      <p:cBhvr additive="base">
                                        <p:cTn id="27" dur="500"/>
                                        <p:tgtEl>
                                          <p:spTgt spid="22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4">
                                            <p:txEl>
                                              <p:pRg st="5" end="5"/>
                                            </p:txEl>
                                          </p:spTgt>
                                        </p:tgtEl>
                                        <p:attrNameLst>
                                          <p:attrName>style.visibility</p:attrName>
                                        </p:attrNameLst>
                                      </p:cBhvr>
                                      <p:to>
                                        <p:strVal val="visible"/>
                                      </p:to>
                                    </p:set>
                                    <p:anim calcmode="lin" valueType="num">
                                      <p:cBhvr additive="base">
                                        <p:cTn id="32" dur="500"/>
                                        <p:tgtEl>
                                          <p:spTgt spid="22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4">
                                            <p:txEl>
                                              <p:pRg st="6" end="6"/>
                                            </p:txEl>
                                          </p:spTgt>
                                        </p:tgtEl>
                                        <p:attrNameLst>
                                          <p:attrName>style.visibility</p:attrName>
                                        </p:attrNameLst>
                                      </p:cBhvr>
                                      <p:to>
                                        <p:strVal val="visible"/>
                                      </p:to>
                                    </p:set>
                                    <p:anim calcmode="lin" valueType="num">
                                      <p:cBhvr additive="base">
                                        <p:cTn id="37" dur="500"/>
                                        <p:tgtEl>
                                          <p:spTgt spid="22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4">
                                            <p:txEl>
                                              <p:pRg st="7" end="7"/>
                                            </p:txEl>
                                          </p:spTgt>
                                        </p:tgtEl>
                                        <p:attrNameLst>
                                          <p:attrName>style.visibility</p:attrName>
                                        </p:attrNameLst>
                                      </p:cBhvr>
                                      <p:to>
                                        <p:strVal val="visible"/>
                                      </p:to>
                                    </p:set>
                                    <p:anim calcmode="lin" valueType="num">
                                      <p:cBhvr additive="base">
                                        <p:cTn id="42" dur="500"/>
                                        <p:tgtEl>
                                          <p:spTgt spid="22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8"/>
                                        </p:tgtEl>
                                        <p:attrNameLst>
                                          <p:attrName>style.visibility</p:attrName>
                                        </p:attrNameLst>
                                      </p:cBhvr>
                                      <p:to>
                                        <p:strVal val="visible"/>
                                      </p:to>
                                    </p:set>
                                    <p:animEffect transition="in" filter="fade">
                                      <p:cBhvr>
                                        <p:cTn id="47" dur="500"/>
                                        <p:tgtEl>
                                          <p:spTgt spid="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Câu hỏi ôn tập chương 3</a:t>
            </a:r>
            <a:endParaRPr/>
          </a:p>
        </p:txBody>
      </p:sp>
      <p:sp>
        <p:nvSpPr>
          <p:cNvPr id="67" name="Google Shape;67;p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8" name="Google Shape;68;p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69" name="Google Shape;69;p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70" name="Google Shape;70;p2"/>
          <p:cNvSpPr txBox="1"/>
          <p:nvPr/>
        </p:nvSpPr>
        <p:spPr>
          <a:xfrm>
            <a:off x="457200" y="1641475"/>
            <a:ext cx="8229600" cy="453072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Clr>
                <a:srgbClr val="003399"/>
              </a:buClr>
              <a:buSzPts val="2800"/>
              <a:buFont typeface="Arial"/>
              <a:buNone/>
            </a:pPr>
            <a:r>
              <a:rPr lang="en-US" sz="2800">
                <a:solidFill>
                  <a:schemeClr val="dk1"/>
                </a:solidFill>
                <a:latin typeface="Times New Roman"/>
                <a:ea typeface="Times New Roman"/>
                <a:cs typeface="Times New Roman"/>
                <a:sym typeface="Times New Roman"/>
              </a:rPr>
              <a:t>Nêu cụ thể các trạng thái của tiến trình?</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 test.c */</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int main(int argc, char** argv)</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       </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   printf(“Hello world\n");</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   scanf(“ Nhập c = %d”,&amp;c);</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   exit(0);</a:t>
            </a:r>
            <a:endParaRPr/>
          </a:p>
          <a:p>
            <a:pPr marL="0" marR="0" lvl="0" indent="0" algn="just" rtl="0">
              <a:spcBef>
                <a:spcPts val="788"/>
              </a:spcBef>
              <a:spcAft>
                <a:spcPts val="0"/>
              </a:spcAft>
              <a:buClr>
                <a:srgbClr val="003399"/>
              </a:buClr>
              <a:buSzPts val="2800"/>
              <a:buFont typeface="Arial"/>
              <a:buNone/>
            </a:pPr>
            <a:r>
              <a:rPr lang="en-US" sz="2800" b="1">
                <a:solidFill>
                  <a:srgbClr val="000000"/>
                </a:solidFill>
                <a:latin typeface="Arial"/>
                <a:ea typeface="Arial"/>
                <a:cs typeface="Arial"/>
                <a:sym typeface="Arial"/>
              </a:rPr>
              <a:t>}</a:t>
            </a:r>
            <a:endParaRPr/>
          </a:p>
          <a:p>
            <a:pPr marL="0" marR="0" lvl="0" indent="0" algn="just" rtl="0">
              <a:lnSpc>
                <a:spcPct val="150000"/>
              </a:lnSpc>
              <a:spcBef>
                <a:spcPts val="520"/>
              </a:spcBef>
              <a:spcAft>
                <a:spcPts val="0"/>
              </a:spcAft>
              <a:buClr>
                <a:srgbClr val="003399"/>
              </a:buClr>
              <a:buSzPts val="2600"/>
              <a:buFont typeface="Arial"/>
              <a:buNone/>
            </a:pPr>
            <a:endParaRPr sz="260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First-Come, First-Served (FCFS)</a:t>
            </a:r>
            <a:endParaRPr/>
          </a:p>
        </p:txBody>
      </p:sp>
      <p:sp>
        <p:nvSpPr>
          <p:cNvPr id="234" name="Google Shape;234;p20"/>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đáp ứng: </a:t>
            </a:r>
            <a:endParaRPr/>
          </a:p>
          <a:p>
            <a:pPr marL="742950" lvl="1" indent="-285750" algn="just" rtl="0">
              <a:spcBef>
                <a:spcPts val="480"/>
              </a:spcBef>
              <a:spcAft>
                <a:spcPts val="0"/>
              </a:spcAft>
              <a:buSzPts val="2400"/>
              <a:buChar char="🞐"/>
            </a:pPr>
            <a:r>
              <a:rPr lang="en-US"/>
              <a:t>P1 = 0, P2 = 10, P3 = 14, P4 = 18, P5 = 18</a:t>
            </a:r>
            <a:endParaRPr/>
          </a:p>
          <a:p>
            <a:pPr marL="742950" lvl="1" indent="-285750" algn="just" rtl="0">
              <a:spcBef>
                <a:spcPts val="480"/>
              </a:spcBef>
              <a:spcAft>
                <a:spcPts val="0"/>
              </a:spcAft>
              <a:buSzPts val="2400"/>
              <a:buChar char="🞐"/>
            </a:pPr>
            <a:r>
              <a:rPr lang="en-US"/>
              <a:t>Thời gian đáp ứng trung bình: (0 + 10 + 14 + 18 + 18)/5 = 12</a:t>
            </a:r>
            <a:endParaRPr/>
          </a:p>
        </p:txBody>
      </p:sp>
      <p:sp>
        <p:nvSpPr>
          <p:cNvPr id="235" name="Google Shape;235;p2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36" name="Google Shape;236;p2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237" name="Google Shape;237;p2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238" name="Google Shape;238;p20"/>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239" name="Google Shape;239;p20"/>
          <p:cNvSpPr/>
          <p:nvPr/>
        </p:nvSpPr>
        <p:spPr>
          <a:xfrm>
            <a:off x="1203960" y="4114800"/>
            <a:ext cx="6583680" cy="4572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240" name="Google Shape;240;p20"/>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41" name="Google Shape;241;p20"/>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42" name="Google Shape;242;p20"/>
          <p:cNvCxnSpPr/>
          <p:nvPr/>
        </p:nvCxnSpPr>
        <p:spPr>
          <a:xfrm>
            <a:off x="4681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43" name="Google Shape;243;p20"/>
          <p:cNvCxnSpPr/>
          <p:nvPr/>
        </p:nvCxnSpPr>
        <p:spPr>
          <a:xfrm>
            <a:off x="6144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44" name="Google Shape;244;p20"/>
          <p:cNvCxnSpPr/>
          <p:nvPr/>
        </p:nvCxnSpPr>
        <p:spPr>
          <a:xfrm>
            <a:off x="6693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245" name="Google Shape;245;p20"/>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246" name="Google Shape;246;p20"/>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247" name="Google Shape;247;p20"/>
          <p:cNvSpPr txBox="1"/>
          <p:nvPr/>
        </p:nvSpPr>
        <p:spPr>
          <a:xfrm>
            <a:off x="44851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19</a:t>
            </a:r>
            <a:endParaRPr/>
          </a:p>
        </p:txBody>
      </p:sp>
      <p:sp>
        <p:nvSpPr>
          <p:cNvPr id="248" name="Google Shape;248;p20"/>
          <p:cNvSpPr txBox="1"/>
          <p:nvPr/>
        </p:nvSpPr>
        <p:spPr>
          <a:xfrm>
            <a:off x="5934456"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27</a:t>
            </a:r>
            <a:endParaRPr/>
          </a:p>
        </p:txBody>
      </p:sp>
      <p:sp>
        <p:nvSpPr>
          <p:cNvPr id="249" name="Google Shape;249;p20"/>
          <p:cNvSpPr txBox="1"/>
          <p:nvPr/>
        </p:nvSpPr>
        <p:spPr>
          <a:xfrm>
            <a:off x="643934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30</a:t>
            </a:r>
            <a:endParaRPr/>
          </a:p>
        </p:txBody>
      </p:sp>
      <p:sp>
        <p:nvSpPr>
          <p:cNvPr id="250" name="Google Shape;250;p20"/>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251" name="Google Shape;251;p20"/>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graphicFrame>
        <p:nvGraphicFramePr>
          <p:cNvPr id="252" name="Google Shape;252;p20"/>
          <p:cNvGraphicFramePr/>
          <p:nvPr/>
        </p:nvGraphicFramePr>
        <p:xfrm>
          <a:off x="1204300" y="4114800"/>
          <a:ext cx="2194550" cy="457200"/>
        </p:xfrm>
        <a:graphic>
          <a:graphicData uri="http://schemas.openxmlformats.org/drawingml/2006/table">
            <a:tbl>
              <a:tblPr firstRow="1" bandRow="1">
                <a:noFill/>
                <a:tableStyleId>{6D95B0BA-FFFE-451A-A2A2-FC8B6C35CF62}</a:tableStyleId>
              </a:tblPr>
              <a:tblGrid>
                <a:gridCol w="2194550">
                  <a:extLst>
                    <a:ext uri="{9D8B030D-6E8A-4147-A177-3AD203B41FA5}">
                      <a16:colId xmlns:a16="http://schemas.microsoft.com/office/drawing/2014/main" val="20000"/>
                    </a:ext>
                  </a:extLst>
                </a:gridCol>
              </a:tblGrid>
              <a:tr h="457200">
                <a:tc>
                  <a:txBody>
                    <a:bodyPr/>
                    <a:lstStyle/>
                    <a:p>
                      <a:pPr marL="0" marR="0" lvl="0" indent="0" algn="ctr" rtl="0">
                        <a:spcBef>
                          <a:spcPts val="0"/>
                        </a:spcBef>
                        <a:spcAft>
                          <a:spcPts val="0"/>
                        </a:spcAft>
                        <a:buNone/>
                      </a:pPr>
                      <a:r>
                        <a:rPr lang="en-US" sz="1800" u="none" strike="noStrike" cap="none">
                          <a:solidFill>
                            <a:schemeClr val="dk1"/>
                          </a:solidFill>
                        </a:rPr>
                        <a:t>P1</a:t>
                      </a:r>
                      <a:endParaRPr/>
                    </a:p>
                  </a:txBody>
                  <a:tcPr marL="91450" marR="91450"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bl>
          </a:graphicData>
        </a:graphic>
      </p:graphicFrame>
      <p:graphicFrame>
        <p:nvGraphicFramePr>
          <p:cNvPr id="253" name="Google Shape;253;p20"/>
          <p:cNvGraphicFramePr/>
          <p:nvPr/>
        </p:nvGraphicFramePr>
        <p:xfrm>
          <a:off x="3401568" y="4114800"/>
          <a:ext cx="1280150" cy="457200"/>
        </p:xfrm>
        <a:graphic>
          <a:graphicData uri="http://schemas.openxmlformats.org/drawingml/2006/table">
            <a:tbl>
              <a:tblPr firstRow="1" bandRow="1">
                <a:noFill/>
                <a:tableStyleId>{6D95B0BA-FFFE-451A-A2A2-FC8B6C35CF62}</a:tableStyleId>
              </a:tblPr>
              <a:tblGrid>
                <a:gridCol w="1280150">
                  <a:extLst>
                    <a:ext uri="{9D8B030D-6E8A-4147-A177-3AD203B41FA5}">
                      <a16:colId xmlns:a16="http://schemas.microsoft.com/office/drawing/2014/main" val="20000"/>
                    </a:ext>
                  </a:extLst>
                </a:gridCol>
              </a:tblGrid>
              <a:tr h="457200">
                <a:tc>
                  <a:txBody>
                    <a:bodyPr/>
                    <a:lstStyle/>
                    <a:p>
                      <a:pPr marL="0" marR="0" lvl="0" indent="0" algn="ctr" rtl="0">
                        <a:spcBef>
                          <a:spcPts val="0"/>
                        </a:spcBef>
                        <a:spcAft>
                          <a:spcPts val="0"/>
                        </a:spcAft>
                        <a:buNone/>
                      </a:pPr>
                      <a:r>
                        <a:rPr lang="en-US" sz="1800" u="none" strike="noStrike" cap="none">
                          <a:solidFill>
                            <a:schemeClr val="dk1"/>
                          </a:solidFill>
                        </a:rPr>
                        <a:t>P2</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bl>
          </a:graphicData>
        </a:graphic>
      </p:graphicFrame>
      <p:graphicFrame>
        <p:nvGraphicFramePr>
          <p:cNvPr id="254" name="Google Shape;254;p20"/>
          <p:cNvGraphicFramePr/>
          <p:nvPr/>
        </p:nvGraphicFramePr>
        <p:xfrm>
          <a:off x="4681729" y="4114800"/>
          <a:ext cx="1463050" cy="457200"/>
        </p:xfrm>
        <a:graphic>
          <a:graphicData uri="http://schemas.openxmlformats.org/drawingml/2006/table">
            <a:tbl>
              <a:tblPr firstRow="1" bandRow="1">
                <a:noFill/>
                <a:tableStyleId>{6D95B0BA-FFFE-451A-A2A2-FC8B6C35CF62}</a:tableStyleId>
              </a:tblPr>
              <a:tblGrid>
                <a:gridCol w="1463050">
                  <a:extLst>
                    <a:ext uri="{9D8B030D-6E8A-4147-A177-3AD203B41FA5}">
                      <a16:colId xmlns:a16="http://schemas.microsoft.com/office/drawing/2014/main" val="20000"/>
                    </a:ext>
                  </a:extLst>
                </a:gridCol>
              </a:tblGrid>
              <a:tr h="457200">
                <a:tc>
                  <a:txBody>
                    <a:bodyPr/>
                    <a:lstStyle/>
                    <a:p>
                      <a:pPr marL="0" marR="0" lvl="0" indent="0" algn="ctr" rtl="0">
                        <a:spcBef>
                          <a:spcPts val="0"/>
                        </a:spcBef>
                        <a:spcAft>
                          <a:spcPts val="0"/>
                        </a:spcAft>
                        <a:buNone/>
                      </a:pPr>
                      <a:r>
                        <a:rPr lang="en-US" sz="1800" u="none" strike="noStrike" cap="none">
                          <a:solidFill>
                            <a:schemeClr val="dk1"/>
                          </a:solidFill>
                        </a:rPr>
                        <a:t>P3</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bl>
          </a:graphicData>
        </a:graphic>
      </p:graphicFrame>
      <p:graphicFrame>
        <p:nvGraphicFramePr>
          <p:cNvPr id="255" name="Google Shape;255;p20"/>
          <p:cNvGraphicFramePr/>
          <p:nvPr/>
        </p:nvGraphicFramePr>
        <p:xfrm>
          <a:off x="6141720" y="4114800"/>
          <a:ext cx="548650" cy="457200"/>
        </p:xfrm>
        <a:graphic>
          <a:graphicData uri="http://schemas.openxmlformats.org/drawingml/2006/table">
            <a:tbl>
              <a:tblPr firstRow="1" bandRow="1">
                <a:noFill/>
                <a:tableStyleId>{6D95B0BA-FFFE-451A-A2A2-FC8B6C35CF62}</a:tableStyleId>
              </a:tblPr>
              <a:tblGrid>
                <a:gridCol w="548650">
                  <a:extLst>
                    <a:ext uri="{9D8B030D-6E8A-4147-A177-3AD203B41FA5}">
                      <a16:colId xmlns:a16="http://schemas.microsoft.com/office/drawing/2014/main" val="20000"/>
                    </a:ext>
                  </a:extLst>
                </a:gridCol>
              </a:tblGrid>
              <a:tr h="457200">
                <a:tc>
                  <a:txBody>
                    <a:bodyPr/>
                    <a:lstStyle/>
                    <a:p>
                      <a:pPr marL="0" marR="0" lvl="0" indent="0" algn="ctr" rtl="0">
                        <a:spcBef>
                          <a:spcPts val="0"/>
                        </a:spcBef>
                        <a:spcAft>
                          <a:spcPts val="0"/>
                        </a:spcAft>
                        <a:buNone/>
                      </a:pPr>
                      <a:r>
                        <a:rPr lang="en-US" sz="1800" u="none" strike="noStrike" cap="none">
                          <a:solidFill>
                            <a:schemeClr val="dk1"/>
                          </a:solidFill>
                        </a:rPr>
                        <a:t>P4</a:t>
                      </a:r>
                      <a:endParaRPr/>
                    </a:p>
                  </a:txBody>
                  <a:tcPr marL="91450" marR="91450"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bl>
          </a:graphicData>
        </a:graphic>
      </p:graphicFrame>
      <p:graphicFrame>
        <p:nvGraphicFramePr>
          <p:cNvPr id="256" name="Google Shape;256;p20"/>
          <p:cNvGraphicFramePr/>
          <p:nvPr/>
        </p:nvGraphicFramePr>
        <p:xfrm>
          <a:off x="6693407" y="4114800"/>
          <a:ext cx="1097275" cy="457200"/>
        </p:xfrm>
        <a:graphic>
          <a:graphicData uri="http://schemas.openxmlformats.org/drawingml/2006/table">
            <a:tbl>
              <a:tblPr firstRow="1" bandRow="1">
                <a:noFill/>
                <a:tableStyleId>{6D95B0BA-FFFE-451A-A2A2-FC8B6C35CF62}</a:tableStyleId>
              </a:tblPr>
              <a:tblGrid>
                <a:gridCol w="1097275">
                  <a:extLst>
                    <a:ext uri="{9D8B030D-6E8A-4147-A177-3AD203B41FA5}">
                      <a16:colId xmlns:a16="http://schemas.microsoft.com/office/drawing/2014/main" val="20000"/>
                    </a:ext>
                  </a:extLst>
                </a:gridCol>
              </a:tblGrid>
              <a:tr h="457200">
                <a:tc>
                  <a:txBody>
                    <a:bodyPr/>
                    <a:lstStyle/>
                    <a:p>
                      <a:pPr marL="0" marR="0" lvl="0" indent="0" algn="ctr" rtl="0">
                        <a:spcBef>
                          <a:spcPts val="0"/>
                        </a:spcBef>
                        <a:spcAft>
                          <a:spcPts val="0"/>
                        </a:spcAft>
                        <a:buNone/>
                      </a:pPr>
                      <a:r>
                        <a:rPr lang="en-US" sz="1800" u="none" strike="noStrike" cap="none">
                          <a:solidFill>
                            <a:schemeClr val="dk1"/>
                          </a:solidFill>
                        </a:rPr>
                        <a:t>P5</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92D050"/>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500"/>
                                        <p:tgtEl>
                                          <p:spTgt spid="240"/>
                                        </p:tgtEl>
                                      </p:cBhvr>
                                    </p:animEffect>
                                  </p:childTnLst>
                                </p:cTn>
                              </p:par>
                              <p:par>
                                <p:cTn id="8" presetID="10" presetClass="entr" presetSubtype="0" fill="hold" nodeType="withEffect">
                                  <p:stCondLst>
                                    <p:cond delay="0"/>
                                  </p:stCondLst>
                                  <p:childTnLst>
                                    <p:set>
                                      <p:cBhvr>
                                        <p:cTn id="9" dur="1" fill="hold">
                                          <p:stCondLst>
                                            <p:cond delay="0"/>
                                          </p:stCondLst>
                                        </p:cTn>
                                        <p:tgtEl>
                                          <p:spTgt spid="241"/>
                                        </p:tgtEl>
                                        <p:attrNameLst>
                                          <p:attrName>style.visibility</p:attrName>
                                        </p:attrNameLst>
                                      </p:cBhvr>
                                      <p:to>
                                        <p:strVal val="visible"/>
                                      </p:to>
                                    </p:set>
                                    <p:animEffect transition="in" filter="fade">
                                      <p:cBhvr>
                                        <p:cTn id="10" dur="500"/>
                                        <p:tgtEl>
                                          <p:spTgt spid="241"/>
                                        </p:tgtEl>
                                      </p:cBhvr>
                                    </p:animEffect>
                                  </p:childTnLst>
                                </p:cTn>
                              </p:par>
                              <p:par>
                                <p:cTn id="11" presetID="10" presetClass="entr" presetSubtype="0" fill="hold" nodeType="withEffect">
                                  <p:stCondLst>
                                    <p:cond delay="0"/>
                                  </p:stCondLst>
                                  <p:childTnLst>
                                    <p:set>
                                      <p:cBhvr>
                                        <p:cTn id="12" dur="1" fill="hold">
                                          <p:stCondLst>
                                            <p:cond delay="0"/>
                                          </p:stCondLst>
                                        </p:cTn>
                                        <p:tgtEl>
                                          <p:spTgt spid="252"/>
                                        </p:tgtEl>
                                        <p:attrNameLst>
                                          <p:attrName>style.visibility</p:attrName>
                                        </p:attrNameLst>
                                      </p:cBhvr>
                                      <p:to>
                                        <p:strVal val="visible"/>
                                      </p:to>
                                    </p:set>
                                    <p:animEffect transition="in" filter="fade">
                                      <p:cBhvr>
                                        <p:cTn id="13" dur="500"/>
                                        <p:tgtEl>
                                          <p:spTgt spid="252"/>
                                        </p:tgtEl>
                                      </p:cBhvr>
                                    </p:animEffect>
                                  </p:childTnLst>
                                </p:cTn>
                              </p:par>
                              <p:par>
                                <p:cTn id="14" presetID="10" presetClass="entr" presetSubtype="0" fill="hold" nodeType="withEffect">
                                  <p:stCondLst>
                                    <p:cond delay="0"/>
                                  </p:stCondLst>
                                  <p:childTnLst>
                                    <p:set>
                                      <p:cBhvr>
                                        <p:cTn id="15" dur="1" fill="hold">
                                          <p:stCondLst>
                                            <p:cond delay="0"/>
                                          </p:stCondLst>
                                        </p:cTn>
                                        <p:tgtEl>
                                          <p:spTgt spid="246"/>
                                        </p:tgtEl>
                                        <p:attrNameLst>
                                          <p:attrName>style.visibility</p:attrName>
                                        </p:attrNameLst>
                                      </p:cBhvr>
                                      <p:to>
                                        <p:strVal val="visible"/>
                                      </p:to>
                                    </p:set>
                                    <p:animEffect transition="in" filter="fade">
                                      <p:cBhvr>
                                        <p:cTn id="16" dur="500"/>
                                        <p:tgtEl>
                                          <p:spTgt spid="246"/>
                                        </p:tgtEl>
                                      </p:cBhvr>
                                    </p:animEffect>
                                  </p:childTnLst>
                                </p:cTn>
                              </p:par>
                              <p:par>
                                <p:cTn id="17" presetID="10" presetClass="entr" presetSubtype="0" fill="hold" nodeType="withEffect">
                                  <p:stCondLst>
                                    <p:cond delay="0"/>
                                  </p:stCondLst>
                                  <p:childTnLst>
                                    <p:set>
                                      <p:cBhvr>
                                        <p:cTn id="18" dur="1" fill="hold">
                                          <p:stCondLst>
                                            <p:cond delay="0"/>
                                          </p:stCondLst>
                                        </p:cTn>
                                        <p:tgtEl>
                                          <p:spTgt spid="245"/>
                                        </p:tgtEl>
                                        <p:attrNameLst>
                                          <p:attrName>style.visibility</p:attrName>
                                        </p:attrNameLst>
                                      </p:cBhvr>
                                      <p:to>
                                        <p:strVal val="visible"/>
                                      </p:to>
                                    </p:set>
                                    <p:animEffect transition="in" filter="fade">
                                      <p:cBhvr>
                                        <p:cTn id="19" dur="500"/>
                                        <p:tgtEl>
                                          <p:spTgt spid="24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42"/>
                                        </p:tgtEl>
                                        <p:attrNameLst>
                                          <p:attrName>style.visibility</p:attrName>
                                        </p:attrNameLst>
                                      </p:cBhvr>
                                      <p:to>
                                        <p:strVal val="visible"/>
                                      </p:to>
                                    </p:set>
                                    <p:animEffect transition="in" filter="fade">
                                      <p:cBhvr>
                                        <p:cTn id="24" dur="500"/>
                                        <p:tgtEl>
                                          <p:spTgt spid="242"/>
                                        </p:tgtEl>
                                      </p:cBhvr>
                                    </p:animEffect>
                                  </p:childTnLst>
                                </p:cTn>
                              </p:par>
                              <p:par>
                                <p:cTn id="25" presetID="10" presetClass="entr" presetSubtype="0" fill="hold" nodeType="withEffect">
                                  <p:stCondLst>
                                    <p:cond delay="0"/>
                                  </p:stCondLst>
                                  <p:childTnLst>
                                    <p:set>
                                      <p:cBhvr>
                                        <p:cTn id="26" dur="1" fill="hold">
                                          <p:stCondLst>
                                            <p:cond delay="0"/>
                                          </p:stCondLst>
                                        </p:cTn>
                                        <p:tgtEl>
                                          <p:spTgt spid="247"/>
                                        </p:tgtEl>
                                        <p:attrNameLst>
                                          <p:attrName>style.visibility</p:attrName>
                                        </p:attrNameLst>
                                      </p:cBhvr>
                                      <p:to>
                                        <p:strVal val="visible"/>
                                      </p:to>
                                    </p:set>
                                    <p:animEffect transition="in" filter="fade">
                                      <p:cBhvr>
                                        <p:cTn id="27" dur="500"/>
                                        <p:tgtEl>
                                          <p:spTgt spid="247"/>
                                        </p:tgtEl>
                                      </p:cBhvr>
                                    </p:animEffect>
                                  </p:childTnLst>
                                </p:cTn>
                              </p:par>
                              <p:par>
                                <p:cTn id="28" presetID="10" presetClass="entr" presetSubtype="0" fill="hold" nodeType="withEffect">
                                  <p:stCondLst>
                                    <p:cond delay="0"/>
                                  </p:stCondLst>
                                  <p:childTnLst>
                                    <p:set>
                                      <p:cBhvr>
                                        <p:cTn id="29" dur="1" fill="hold">
                                          <p:stCondLst>
                                            <p:cond delay="0"/>
                                          </p:stCondLst>
                                        </p:cTn>
                                        <p:tgtEl>
                                          <p:spTgt spid="253"/>
                                        </p:tgtEl>
                                        <p:attrNameLst>
                                          <p:attrName>style.visibility</p:attrName>
                                        </p:attrNameLst>
                                      </p:cBhvr>
                                      <p:to>
                                        <p:strVal val="visible"/>
                                      </p:to>
                                    </p:set>
                                    <p:animEffect transition="in" filter="fade">
                                      <p:cBhvr>
                                        <p:cTn id="30" dur="500"/>
                                        <p:tgtEl>
                                          <p:spTgt spid="25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43"/>
                                        </p:tgtEl>
                                        <p:attrNameLst>
                                          <p:attrName>style.visibility</p:attrName>
                                        </p:attrNameLst>
                                      </p:cBhvr>
                                      <p:to>
                                        <p:strVal val="visible"/>
                                      </p:to>
                                    </p:set>
                                    <p:animEffect transition="in" filter="fade">
                                      <p:cBhvr>
                                        <p:cTn id="35" dur="500"/>
                                        <p:tgtEl>
                                          <p:spTgt spid="243"/>
                                        </p:tgtEl>
                                      </p:cBhvr>
                                    </p:animEffect>
                                  </p:childTnLst>
                                </p:cTn>
                              </p:par>
                              <p:par>
                                <p:cTn id="36" presetID="10" presetClass="entr" presetSubtype="0" fill="hold" nodeType="withEffect">
                                  <p:stCondLst>
                                    <p:cond delay="0"/>
                                  </p:stCondLst>
                                  <p:childTnLst>
                                    <p:set>
                                      <p:cBhvr>
                                        <p:cTn id="37" dur="1" fill="hold">
                                          <p:stCondLst>
                                            <p:cond delay="0"/>
                                          </p:stCondLst>
                                        </p:cTn>
                                        <p:tgtEl>
                                          <p:spTgt spid="248"/>
                                        </p:tgtEl>
                                        <p:attrNameLst>
                                          <p:attrName>style.visibility</p:attrName>
                                        </p:attrNameLst>
                                      </p:cBhvr>
                                      <p:to>
                                        <p:strVal val="visible"/>
                                      </p:to>
                                    </p:set>
                                    <p:animEffect transition="in" filter="fade">
                                      <p:cBhvr>
                                        <p:cTn id="38" dur="500"/>
                                        <p:tgtEl>
                                          <p:spTgt spid="248"/>
                                        </p:tgtEl>
                                      </p:cBhvr>
                                    </p:animEffect>
                                  </p:childTnLst>
                                </p:cTn>
                              </p:par>
                              <p:par>
                                <p:cTn id="39" presetID="10" presetClass="entr" presetSubtype="0" fill="hold" nodeType="withEffect">
                                  <p:stCondLst>
                                    <p:cond delay="0"/>
                                  </p:stCondLst>
                                  <p:childTnLst>
                                    <p:set>
                                      <p:cBhvr>
                                        <p:cTn id="40" dur="1" fill="hold">
                                          <p:stCondLst>
                                            <p:cond delay="0"/>
                                          </p:stCondLst>
                                        </p:cTn>
                                        <p:tgtEl>
                                          <p:spTgt spid="254"/>
                                        </p:tgtEl>
                                        <p:attrNameLst>
                                          <p:attrName>style.visibility</p:attrName>
                                        </p:attrNameLst>
                                      </p:cBhvr>
                                      <p:to>
                                        <p:strVal val="visible"/>
                                      </p:to>
                                    </p:set>
                                    <p:animEffect transition="in" filter="fade">
                                      <p:cBhvr>
                                        <p:cTn id="41" dur="500"/>
                                        <p:tgtEl>
                                          <p:spTgt spid="25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55"/>
                                        </p:tgtEl>
                                        <p:attrNameLst>
                                          <p:attrName>style.visibility</p:attrName>
                                        </p:attrNameLst>
                                      </p:cBhvr>
                                      <p:to>
                                        <p:strVal val="visible"/>
                                      </p:to>
                                    </p:set>
                                    <p:animEffect transition="in" filter="fade">
                                      <p:cBhvr>
                                        <p:cTn id="46" dur="500"/>
                                        <p:tgtEl>
                                          <p:spTgt spid="255"/>
                                        </p:tgtEl>
                                      </p:cBhvr>
                                    </p:animEffect>
                                  </p:childTnLst>
                                </p:cTn>
                              </p:par>
                              <p:par>
                                <p:cTn id="47" presetID="10" presetClass="entr" presetSubtype="0" fill="hold" nodeType="withEffect">
                                  <p:stCondLst>
                                    <p:cond delay="0"/>
                                  </p:stCondLst>
                                  <p:childTnLst>
                                    <p:set>
                                      <p:cBhvr>
                                        <p:cTn id="48" dur="1" fill="hold">
                                          <p:stCondLst>
                                            <p:cond delay="0"/>
                                          </p:stCondLst>
                                        </p:cTn>
                                        <p:tgtEl>
                                          <p:spTgt spid="244"/>
                                        </p:tgtEl>
                                        <p:attrNameLst>
                                          <p:attrName>style.visibility</p:attrName>
                                        </p:attrNameLst>
                                      </p:cBhvr>
                                      <p:to>
                                        <p:strVal val="visible"/>
                                      </p:to>
                                    </p:set>
                                    <p:animEffect transition="in" filter="fade">
                                      <p:cBhvr>
                                        <p:cTn id="49" dur="500"/>
                                        <p:tgtEl>
                                          <p:spTgt spid="244"/>
                                        </p:tgtEl>
                                      </p:cBhvr>
                                    </p:animEffect>
                                  </p:childTnLst>
                                </p:cTn>
                              </p:par>
                              <p:par>
                                <p:cTn id="50" presetID="10" presetClass="entr" presetSubtype="0" fill="hold" nodeType="withEffect">
                                  <p:stCondLst>
                                    <p:cond delay="0"/>
                                  </p:stCondLst>
                                  <p:childTnLst>
                                    <p:set>
                                      <p:cBhvr>
                                        <p:cTn id="51" dur="1" fill="hold">
                                          <p:stCondLst>
                                            <p:cond delay="0"/>
                                          </p:stCondLst>
                                        </p:cTn>
                                        <p:tgtEl>
                                          <p:spTgt spid="249"/>
                                        </p:tgtEl>
                                        <p:attrNameLst>
                                          <p:attrName>style.visibility</p:attrName>
                                        </p:attrNameLst>
                                      </p:cBhvr>
                                      <p:to>
                                        <p:strVal val="visible"/>
                                      </p:to>
                                    </p:set>
                                    <p:animEffect transition="in" filter="fade">
                                      <p:cBhvr>
                                        <p:cTn id="52" dur="500"/>
                                        <p:tgtEl>
                                          <p:spTgt spid="24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56"/>
                                        </p:tgtEl>
                                        <p:attrNameLst>
                                          <p:attrName>style.visibility</p:attrName>
                                        </p:attrNameLst>
                                      </p:cBhvr>
                                      <p:to>
                                        <p:strVal val="visible"/>
                                      </p:to>
                                    </p:set>
                                    <p:animEffect transition="in" filter="fade">
                                      <p:cBhvr>
                                        <p:cTn id="57" dur="500"/>
                                        <p:tgtEl>
                                          <p:spTgt spid="256"/>
                                        </p:tgtEl>
                                      </p:cBhvr>
                                    </p:animEffect>
                                  </p:childTnLst>
                                </p:cTn>
                              </p:par>
                              <p:par>
                                <p:cTn id="58" presetID="10" presetClass="entr" presetSubtype="0" fill="hold" nodeType="withEffect">
                                  <p:stCondLst>
                                    <p:cond delay="0"/>
                                  </p:stCondLst>
                                  <p:childTnLst>
                                    <p:set>
                                      <p:cBhvr>
                                        <p:cTn id="59" dur="1" fill="hold">
                                          <p:stCondLst>
                                            <p:cond delay="0"/>
                                          </p:stCondLst>
                                        </p:cTn>
                                        <p:tgtEl>
                                          <p:spTgt spid="251"/>
                                        </p:tgtEl>
                                        <p:attrNameLst>
                                          <p:attrName>style.visibility</p:attrName>
                                        </p:attrNameLst>
                                      </p:cBhvr>
                                      <p:to>
                                        <p:strVal val="visible"/>
                                      </p:to>
                                    </p:set>
                                    <p:animEffect transition="in" filter="fade">
                                      <p:cBhvr>
                                        <p:cTn id="60" dur="500"/>
                                        <p:tgtEl>
                                          <p:spTgt spid="251"/>
                                        </p:tgtEl>
                                      </p:cBhvr>
                                    </p:animEffect>
                                  </p:childTnLst>
                                </p:cTn>
                              </p:par>
                              <p:par>
                                <p:cTn id="61" presetID="10" presetClass="entr" presetSubtype="0" fill="hold" nodeType="withEffect">
                                  <p:stCondLst>
                                    <p:cond delay="0"/>
                                  </p:stCondLst>
                                  <p:childTnLst>
                                    <p:set>
                                      <p:cBhvr>
                                        <p:cTn id="62" dur="1" fill="hold">
                                          <p:stCondLst>
                                            <p:cond delay="0"/>
                                          </p:stCondLst>
                                        </p:cTn>
                                        <p:tgtEl>
                                          <p:spTgt spid="250"/>
                                        </p:tgtEl>
                                        <p:attrNameLst>
                                          <p:attrName>style.visibility</p:attrName>
                                        </p:attrNameLst>
                                      </p:cBhvr>
                                      <p:to>
                                        <p:strVal val="visible"/>
                                      </p:to>
                                    </p:set>
                                    <p:animEffect transition="in" filter="fade">
                                      <p:cBhvr>
                                        <p:cTn id="63"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First-Come, First-Served (FCFS)</a:t>
            </a:r>
            <a:endParaRPr/>
          </a:p>
        </p:txBody>
      </p:sp>
      <p:sp>
        <p:nvSpPr>
          <p:cNvPr id="262" name="Google Shape;262;p21"/>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chờ: </a:t>
            </a:r>
            <a:endParaRPr/>
          </a:p>
          <a:p>
            <a:pPr marL="742950" lvl="1" indent="-285750" algn="just" rtl="0">
              <a:spcBef>
                <a:spcPts val="480"/>
              </a:spcBef>
              <a:spcAft>
                <a:spcPts val="0"/>
              </a:spcAft>
              <a:buSzPts val="2400"/>
              <a:buChar char="🞐"/>
            </a:pPr>
            <a:r>
              <a:rPr lang="en-US"/>
              <a:t>P1 = 0, P2 = 10, P3 = 14, P4 = 18, P5 = 18</a:t>
            </a:r>
            <a:endParaRPr/>
          </a:p>
          <a:p>
            <a:pPr marL="742950" lvl="1" indent="-285750" algn="just" rtl="0">
              <a:spcBef>
                <a:spcPts val="480"/>
              </a:spcBef>
              <a:spcAft>
                <a:spcPts val="0"/>
              </a:spcAft>
              <a:buSzPts val="2400"/>
              <a:buChar char="🞐"/>
            </a:pPr>
            <a:r>
              <a:rPr lang="en-US"/>
              <a:t>Thời gian chờ trung bình: (0 + 10 + 14 + 18 + 18)/5 = 12</a:t>
            </a:r>
            <a:endParaRPr/>
          </a:p>
        </p:txBody>
      </p:sp>
      <p:sp>
        <p:nvSpPr>
          <p:cNvPr id="263" name="Google Shape;263;p2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64" name="Google Shape;264;p2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sp>
        <p:nvSpPr>
          <p:cNvPr id="265" name="Google Shape;265;p2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266" name="Google Shape;266;p21"/>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267" name="Google Shape;267;p21"/>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268" name="Google Shape;268;p21"/>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69" name="Google Shape;269;p21"/>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70" name="Google Shape;270;p21"/>
          <p:cNvCxnSpPr/>
          <p:nvPr/>
        </p:nvCxnSpPr>
        <p:spPr>
          <a:xfrm>
            <a:off x="4681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71" name="Google Shape;271;p21"/>
          <p:cNvCxnSpPr/>
          <p:nvPr/>
        </p:nvCxnSpPr>
        <p:spPr>
          <a:xfrm>
            <a:off x="6144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72" name="Google Shape;272;p21"/>
          <p:cNvCxnSpPr/>
          <p:nvPr/>
        </p:nvCxnSpPr>
        <p:spPr>
          <a:xfrm>
            <a:off x="6693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273" name="Google Shape;273;p21"/>
          <p:cNvSpPr txBox="1"/>
          <p:nvPr/>
        </p:nvSpPr>
        <p:spPr>
          <a:xfrm>
            <a:off x="2103120"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274" name="Google Shape;274;p21"/>
          <p:cNvSpPr txBox="1"/>
          <p:nvPr/>
        </p:nvSpPr>
        <p:spPr>
          <a:xfrm>
            <a:off x="384048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
        <p:nvSpPr>
          <p:cNvPr id="275" name="Google Shape;275;p21"/>
          <p:cNvSpPr txBox="1"/>
          <p:nvPr/>
        </p:nvSpPr>
        <p:spPr>
          <a:xfrm>
            <a:off x="516636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276" name="Google Shape;276;p21"/>
          <p:cNvSpPr txBox="1"/>
          <p:nvPr/>
        </p:nvSpPr>
        <p:spPr>
          <a:xfrm>
            <a:off x="6185153"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277" name="Google Shape;277;p21"/>
          <p:cNvSpPr txBox="1"/>
          <p:nvPr/>
        </p:nvSpPr>
        <p:spPr>
          <a:xfrm>
            <a:off x="7006082"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278" name="Google Shape;278;p21"/>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279" name="Google Shape;279;p21"/>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280" name="Google Shape;280;p21"/>
          <p:cNvSpPr txBox="1"/>
          <p:nvPr/>
        </p:nvSpPr>
        <p:spPr>
          <a:xfrm>
            <a:off x="44851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19</a:t>
            </a:r>
            <a:endParaRPr/>
          </a:p>
        </p:txBody>
      </p:sp>
      <p:sp>
        <p:nvSpPr>
          <p:cNvPr id="281" name="Google Shape;281;p21"/>
          <p:cNvSpPr txBox="1"/>
          <p:nvPr/>
        </p:nvSpPr>
        <p:spPr>
          <a:xfrm>
            <a:off x="59329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27</a:t>
            </a:r>
            <a:endParaRPr/>
          </a:p>
        </p:txBody>
      </p:sp>
      <p:sp>
        <p:nvSpPr>
          <p:cNvPr id="282" name="Google Shape;282;p21"/>
          <p:cNvSpPr txBox="1"/>
          <p:nvPr/>
        </p:nvSpPr>
        <p:spPr>
          <a:xfrm>
            <a:off x="643934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30</a:t>
            </a:r>
            <a:endParaRPr/>
          </a:p>
        </p:txBody>
      </p:sp>
      <p:sp>
        <p:nvSpPr>
          <p:cNvPr id="283" name="Google Shape;283;p21"/>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284" name="Google Shape;284;p21"/>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First-Come, First-Served (FCFS)</a:t>
            </a:r>
            <a:endParaRPr/>
          </a:p>
        </p:txBody>
      </p:sp>
      <p:sp>
        <p:nvSpPr>
          <p:cNvPr id="290" name="Google Shape;290;p22"/>
          <p:cNvSpPr txBox="1">
            <a:spLocks noGrp="1"/>
          </p:cNvSpPr>
          <p:nvPr>
            <p:ph type="body" idx="1"/>
          </p:nvPr>
        </p:nvSpPr>
        <p:spPr>
          <a:xfrm>
            <a:off x="251520" y="1260027"/>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hoàn thành: </a:t>
            </a:r>
            <a:endParaRPr/>
          </a:p>
          <a:p>
            <a:pPr marL="742950" lvl="1" indent="-285750" algn="just" rtl="0">
              <a:spcBef>
                <a:spcPts val="480"/>
              </a:spcBef>
              <a:spcAft>
                <a:spcPts val="0"/>
              </a:spcAft>
              <a:buSzPts val="2400"/>
              <a:buChar char="🞐"/>
            </a:pPr>
            <a:r>
              <a:rPr lang="en-US"/>
              <a:t>P1 = 12, P2 = 17, P3 = 22, P4 = 21, P5 = 24</a:t>
            </a:r>
            <a:endParaRPr/>
          </a:p>
          <a:p>
            <a:pPr marL="742950" lvl="1" indent="-285750" algn="just" rtl="0">
              <a:spcBef>
                <a:spcPts val="480"/>
              </a:spcBef>
              <a:spcAft>
                <a:spcPts val="0"/>
              </a:spcAft>
              <a:buSzPts val="2400"/>
              <a:buChar char="🞐"/>
            </a:pPr>
            <a:r>
              <a:rPr lang="en-US"/>
              <a:t>Thời gian hoàn thành trung bình: (12 + 17 + 22 + 21 + 24)/5 = 19.2</a:t>
            </a:r>
            <a:endParaRPr/>
          </a:p>
        </p:txBody>
      </p:sp>
      <p:sp>
        <p:nvSpPr>
          <p:cNvPr id="291" name="Google Shape;291;p2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292" name="Google Shape;292;p2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293" name="Google Shape;293;p2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294" name="Google Shape;294;p22"/>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295" name="Google Shape;295;p22"/>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296" name="Google Shape;296;p22"/>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97" name="Google Shape;297;p22"/>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98" name="Google Shape;298;p22"/>
          <p:cNvCxnSpPr/>
          <p:nvPr/>
        </p:nvCxnSpPr>
        <p:spPr>
          <a:xfrm>
            <a:off x="4681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299" name="Google Shape;299;p22"/>
          <p:cNvCxnSpPr/>
          <p:nvPr/>
        </p:nvCxnSpPr>
        <p:spPr>
          <a:xfrm>
            <a:off x="61447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00" name="Google Shape;300;p22"/>
          <p:cNvCxnSpPr/>
          <p:nvPr/>
        </p:nvCxnSpPr>
        <p:spPr>
          <a:xfrm>
            <a:off x="669340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01" name="Google Shape;301;p22"/>
          <p:cNvSpPr txBox="1"/>
          <p:nvPr/>
        </p:nvSpPr>
        <p:spPr>
          <a:xfrm>
            <a:off x="2103120"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302" name="Google Shape;302;p22"/>
          <p:cNvSpPr txBox="1"/>
          <p:nvPr/>
        </p:nvSpPr>
        <p:spPr>
          <a:xfrm>
            <a:off x="384048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
        <p:nvSpPr>
          <p:cNvPr id="303" name="Google Shape;303;p22"/>
          <p:cNvSpPr txBox="1"/>
          <p:nvPr/>
        </p:nvSpPr>
        <p:spPr>
          <a:xfrm>
            <a:off x="516636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304" name="Google Shape;304;p22"/>
          <p:cNvSpPr txBox="1"/>
          <p:nvPr/>
        </p:nvSpPr>
        <p:spPr>
          <a:xfrm>
            <a:off x="6185153"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305" name="Google Shape;305;p22"/>
          <p:cNvSpPr txBox="1"/>
          <p:nvPr/>
        </p:nvSpPr>
        <p:spPr>
          <a:xfrm>
            <a:off x="7006082"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306" name="Google Shape;306;p22"/>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307" name="Google Shape;307;p22"/>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308" name="Google Shape;308;p22"/>
          <p:cNvSpPr txBox="1"/>
          <p:nvPr/>
        </p:nvSpPr>
        <p:spPr>
          <a:xfrm>
            <a:off x="44851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19</a:t>
            </a:r>
            <a:endParaRPr/>
          </a:p>
        </p:txBody>
      </p:sp>
      <p:sp>
        <p:nvSpPr>
          <p:cNvPr id="309" name="Google Shape;309;p22"/>
          <p:cNvSpPr txBox="1"/>
          <p:nvPr/>
        </p:nvSpPr>
        <p:spPr>
          <a:xfrm>
            <a:off x="59329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27</a:t>
            </a:r>
            <a:endParaRPr/>
          </a:p>
        </p:txBody>
      </p:sp>
      <p:sp>
        <p:nvSpPr>
          <p:cNvPr id="310" name="Google Shape;310;p22"/>
          <p:cNvSpPr txBox="1"/>
          <p:nvPr/>
        </p:nvSpPr>
        <p:spPr>
          <a:xfrm>
            <a:off x="643934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30</a:t>
            </a:r>
            <a:endParaRPr/>
          </a:p>
        </p:txBody>
      </p:sp>
      <p:sp>
        <p:nvSpPr>
          <p:cNvPr id="311" name="Google Shape;311;p22"/>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312" name="Google Shape;312;p22"/>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Shortest-Job-First (SJF)</a:t>
            </a:r>
            <a:endParaRPr/>
          </a:p>
        </p:txBody>
      </p:sp>
      <p:sp>
        <p:nvSpPr>
          <p:cNvPr id="319" name="Google Shape;319;p2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Định thời biểu công việc ngắn nhất trước</a:t>
            </a:r>
            <a:endParaRPr/>
          </a:p>
          <a:p>
            <a:pPr marL="342900" lvl="0" indent="-342900" algn="just" rtl="0">
              <a:spcBef>
                <a:spcPts val="520"/>
              </a:spcBef>
              <a:spcAft>
                <a:spcPts val="0"/>
              </a:spcAft>
              <a:buSzPts val="2600"/>
              <a:buChar char="■"/>
            </a:pPr>
            <a:r>
              <a:rPr lang="en-US"/>
              <a:t>Khi CPU được tự do, nó sẽ cấp phát cho tiến trình yêu cầu ít thời gian nhất để kết thúc (tiến trình ngắn nhất)</a:t>
            </a:r>
            <a:endParaRPr/>
          </a:p>
          <a:p>
            <a:pPr marL="342900" lvl="0" indent="-342900" algn="just" rtl="0">
              <a:spcBef>
                <a:spcPts val="520"/>
              </a:spcBef>
              <a:spcAft>
                <a:spcPts val="0"/>
              </a:spcAft>
              <a:buSzPts val="2600"/>
              <a:buChar char="■"/>
            </a:pPr>
            <a:r>
              <a:rPr lang="en-US"/>
              <a:t>Liên quan đến chiều dài thời gian sử dụng CPU cho lần tiếp theo của mỗi tiến trình</a:t>
            </a:r>
            <a:endParaRPr/>
          </a:p>
          <a:p>
            <a:pPr marL="342900" lvl="0" indent="-342900" algn="just" rtl="0">
              <a:spcBef>
                <a:spcPts val="520"/>
              </a:spcBef>
              <a:spcAft>
                <a:spcPts val="0"/>
              </a:spcAft>
              <a:buSzPts val="2600"/>
              <a:buChar char="■"/>
            </a:pPr>
            <a:r>
              <a:rPr lang="en-US"/>
              <a:t>Sử dụng những chiều dài này để lập lịch cho tiến trình với thời gian ngắn nhất</a:t>
            </a:r>
            <a:endParaRPr/>
          </a:p>
          <a:p>
            <a:pPr marL="342900" lvl="0" indent="-177800" algn="just" rtl="0">
              <a:spcBef>
                <a:spcPts val="520"/>
              </a:spcBef>
              <a:spcAft>
                <a:spcPts val="0"/>
              </a:spcAft>
              <a:buSzPts val="2600"/>
              <a:buNone/>
            </a:pPr>
            <a:endParaRPr/>
          </a:p>
        </p:txBody>
      </p:sp>
      <p:sp>
        <p:nvSpPr>
          <p:cNvPr id="320" name="Google Shape;320;p2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321" name="Google Shape;321;p2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322" name="Google Shape;322;p2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19">
                                            <p:txEl>
                                              <p:pRg st="0" end="0"/>
                                            </p:txEl>
                                          </p:spTgt>
                                        </p:tgtEl>
                                        <p:attrNameLst>
                                          <p:attrName>style.visibility</p:attrName>
                                        </p:attrNameLst>
                                      </p:cBhvr>
                                      <p:to>
                                        <p:strVal val="visible"/>
                                      </p:to>
                                    </p:set>
                                    <p:anim calcmode="lin" valueType="num">
                                      <p:cBhvr additive="base">
                                        <p:cTn id="7" dur="500"/>
                                        <p:tgtEl>
                                          <p:spTgt spid="3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19">
                                            <p:txEl>
                                              <p:pRg st="1" end="1"/>
                                            </p:txEl>
                                          </p:spTgt>
                                        </p:tgtEl>
                                        <p:attrNameLst>
                                          <p:attrName>style.visibility</p:attrName>
                                        </p:attrNameLst>
                                      </p:cBhvr>
                                      <p:to>
                                        <p:strVal val="visible"/>
                                      </p:to>
                                    </p:set>
                                    <p:anim calcmode="lin" valueType="num">
                                      <p:cBhvr additive="base">
                                        <p:cTn id="12" dur="500"/>
                                        <p:tgtEl>
                                          <p:spTgt spid="3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19">
                                            <p:txEl>
                                              <p:pRg st="2" end="2"/>
                                            </p:txEl>
                                          </p:spTgt>
                                        </p:tgtEl>
                                        <p:attrNameLst>
                                          <p:attrName>style.visibility</p:attrName>
                                        </p:attrNameLst>
                                      </p:cBhvr>
                                      <p:to>
                                        <p:strVal val="visible"/>
                                      </p:to>
                                    </p:set>
                                    <p:anim calcmode="lin" valueType="num">
                                      <p:cBhvr additive="base">
                                        <p:cTn id="17" dur="500"/>
                                        <p:tgtEl>
                                          <p:spTgt spid="3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19">
                                            <p:txEl>
                                              <p:pRg st="3" end="3"/>
                                            </p:txEl>
                                          </p:spTgt>
                                        </p:tgtEl>
                                        <p:attrNameLst>
                                          <p:attrName>style.visibility</p:attrName>
                                        </p:attrNameLst>
                                      </p:cBhvr>
                                      <p:to>
                                        <p:strVal val="visible"/>
                                      </p:to>
                                    </p:set>
                                    <p:anim calcmode="lin" valueType="num">
                                      <p:cBhvr additive="base">
                                        <p:cTn id="22" dur="500"/>
                                        <p:tgtEl>
                                          <p:spTgt spid="31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19">
                                            <p:txEl>
                                              <p:pRg st="4" end="4"/>
                                            </p:txEl>
                                          </p:spTgt>
                                        </p:tgtEl>
                                        <p:attrNameLst>
                                          <p:attrName>style.visibility</p:attrName>
                                        </p:attrNameLst>
                                      </p:cBhvr>
                                      <p:to>
                                        <p:strVal val="visible"/>
                                      </p:to>
                                    </p:set>
                                    <p:anim calcmode="lin" valueType="num">
                                      <p:cBhvr additive="base">
                                        <p:cTn id="27" dur="500"/>
                                        <p:tgtEl>
                                          <p:spTgt spid="31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Shortest-Job-First (SJF) (tt)</a:t>
            </a:r>
            <a:endParaRPr/>
          </a:p>
        </p:txBody>
      </p:sp>
      <p:sp>
        <p:nvSpPr>
          <p:cNvPr id="329" name="Google Shape;329;p2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Scheme 1: Non-preemptive</a:t>
            </a:r>
            <a:endParaRPr/>
          </a:p>
          <a:p>
            <a:pPr marL="742950" lvl="1" indent="-285750" algn="just" rtl="0">
              <a:spcBef>
                <a:spcPts val="480"/>
              </a:spcBef>
              <a:spcAft>
                <a:spcPts val="0"/>
              </a:spcAft>
              <a:buSzPts val="2400"/>
              <a:buChar char="🞐"/>
            </a:pPr>
            <a:r>
              <a:rPr lang="en-US"/>
              <a:t>Khi CPU được trao cho quá trình nó không nhường cho đến khi nó kết thúc chu kỳ xử lý của nó </a:t>
            </a:r>
            <a:endParaRPr/>
          </a:p>
          <a:p>
            <a:pPr marL="342900" lvl="0" indent="-342900" algn="just" rtl="0">
              <a:spcBef>
                <a:spcPts val="520"/>
              </a:spcBef>
              <a:spcAft>
                <a:spcPts val="0"/>
              </a:spcAft>
              <a:buSzPts val="2600"/>
              <a:buChar char="■"/>
            </a:pPr>
            <a:r>
              <a:rPr lang="en-US"/>
              <a:t>Scheme 2: Preemptive</a:t>
            </a:r>
            <a:endParaRPr/>
          </a:p>
          <a:p>
            <a:pPr marL="742950" lvl="1" indent="-285750" algn="just" rtl="0">
              <a:spcBef>
                <a:spcPts val="480"/>
              </a:spcBef>
              <a:spcAft>
                <a:spcPts val="0"/>
              </a:spcAft>
              <a:buSzPts val="2400"/>
              <a:buChar char="🞐"/>
            </a:pPr>
            <a:r>
              <a:rPr lang="en-US"/>
              <a:t>Nếu một tiến trình mới được đưa vào danh sách với chiều dài sử dụng CPU cho lần tiếp theo nhỏ hơn thời gian còn lại của tiến trình đang xử lý, nó sẽ dừng hoạt động tiến trình hiện hành → Shortest-Remaining-Time-First (SRTF)</a:t>
            </a:r>
            <a:endParaRPr/>
          </a:p>
          <a:p>
            <a:pPr marL="342900" lvl="0" indent="-342900" algn="just" rtl="0">
              <a:spcBef>
                <a:spcPts val="520"/>
              </a:spcBef>
              <a:spcAft>
                <a:spcPts val="0"/>
              </a:spcAft>
              <a:buSzPts val="2600"/>
              <a:buChar char="■"/>
            </a:pPr>
            <a:r>
              <a:rPr lang="en-US"/>
              <a:t>SJF là tối ưu – cho thời gian chờ đợi trung bình tối thiểu với một tập tiến trình cho trước</a:t>
            </a:r>
            <a:endParaRPr/>
          </a:p>
          <a:p>
            <a:pPr marL="342900" lvl="0" indent="-177800" algn="just" rtl="0">
              <a:spcBef>
                <a:spcPts val="520"/>
              </a:spcBef>
              <a:spcAft>
                <a:spcPts val="0"/>
              </a:spcAft>
              <a:buSzPts val="2600"/>
              <a:buNone/>
            </a:pPr>
            <a:endParaRPr/>
          </a:p>
        </p:txBody>
      </p:sp>
      <p:sp>
        <p:nvSpPr>
          <p:cNvPr id="330" name="Google Shape;330;p2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331" name="Google Shape;331;p2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sp>
        <p:nvSpPr>
          <p:cNvPr id="332" name="Google Shape;332;p2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9">
                                            <p:txEl>
                                              <p:pRg st="0" end="0"/>
                                            </p:txEl>
                                          </p:spTgt>
                                        </p:tgtEl>
                                        <p:attrNameLst>
                                          <p:attrName>style.visibility</p:attrName>
                                        </p:attrNameLst>
                                      </p:cBhvr>
                                      <p:to>
                                        <p:strVal val="visible"/>
                                      </p:to>
                                    </p:set>
                                    <p:anim calcmode="lin" valueType="num">
                                      <p:cBhvr additive="base">
                                        <p:cTn id="7" dur="500"/>
                                        <p:tgtEl>
                                          <p:spTgt spid="32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29">
                                            <p:txEl>
                                              <p:pRg st="1" end="1"/>
                                            </p:txEl>
                                          </p:spTgt>
                                        </p:tgtEl>
                                        <p:attrNameLst>
                                          <p:attrName>style.visibility</p:attrName>
                                        </p:attrNameLst>
                                      </p:cBhvr>
                                      <p:to>
                                        <p:strVal val="visible"/>
                                      </p:to>
                                    </p:set>
                                    <p:anim calcmode="lin" valueType="num">
                                      <p:cBhvr additive="base">
                                        <p:cTn id="12" dur="500"/>
                                        <p:tgtEl>
                                          <p:spTgt spid="32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29">
                                            <p:txEl>
                                              <p:pRg st="2" end="2"/>
                                            </p:txEl>
                                          </p:spTgt>
                                        </p:tgtEl>
                                        <p:attrNameLst>
                                          <p:attrName>style.visibility</p:attrName>
                                        </p:attrNameLst>
                                      </p:cBhvr>
                                      <p:to>
                                        <p:strVal val="visible"/>
                                      </p:to>
                                    </p:set>
                                    <p:anim calcmode="lin" valueType="num">
                                      <p:cBhvr additive="base">
                                        <p:cTn id="17" dur="500"/>
                                        <p:tgtEl>
                                          <p:spTgt spid="32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29">
                                            <p:txEl>
                                              <p:pRg st="3" end="3"/>
                                            </p:txEl>
                                          </p:spTgt>
                                        </p:tgtEl>
                                        <p:attrNameLst>
                                          <p:attrName>style.visibility</p:attrName>
                                        </p:attrNameLst>
                                      </p:cBhvr>
                                      <p:to>
                                        <p:strVal val="visible"/>
                                      </p:to>
                                    </p:set>
                                    <p:anim calcmode="lin" valueType="num">
                                      <p:cBhvr additive="base">
                                        <p:cTn id="22" dur="500"/>
                                        <p:tgtEl>
                                          <p:spTgt spid="32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9">
                                            <p:txEl>
                                              <p:pRg st="4" end="4"/>
                                            </p:txEl>
                                          </p:spTgt>
                                        </p:tgtEl>
                                        <p:attrNameLst>
                                          <p:attrName>style.visibility</p:attrName>
                                        </p:attrNameLst>
                                      </p:cBhvr>
                                      <p:to>
                                        <p:strVal val="visible"/>
                                      </p:to>
                                    </p:set>
                                    <p:anim calcmode="lin" valueType="num">
                                      <p:cBhvr additive="base">
                                        <p:cTn id="27" dur="500"/>
                                        <p:tgtEl>
                                          <p:spTgt spid="32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29">
                                            <p:txEl>
                                              <p:pRg st="5" end="5"/>
                                            </p:txEl>
                                          </p:spTgt>
                                        </p:tgtEl>
                                        <p:attrNameLst>
                                          <p:attrName>style.visibility</p:attrName>
                                        </p:attrNameLst>
                                      </p:cBhvr>
                                      <p:to>
                                        <p:strVal val="visible"/>
                                      </p:to>
                                    </p:set>
                                    <p:anim calcmode="lin" valueType="num">
                                      <p:cBhvr additive="base">
                                        <p:cTn id="32" dur="500"/>
                                        <p:tgtEl>
                                          <p:spTgt spid="32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Non-Preemptive SJF</a:t>
            </a:r>
            <a:endParaRPr/>
          </a:p>
        </p:txBody>
      </p:sp>
      <p:sp>
        <p:nvSpPr>
          <p:cNvPr id="338" name="Google Shape;338;p25"/>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đáp ứng: </a:t>
            </a:r>
            <a:endParaRPr/>
          </a:p>
          <a:p>
            <a:pPr marL="742950" lvl="1" indent="-285750" algn="just" rtl="0">
              <a:spcBef>
                <a:spcPts val="480"/>
              </a:spcBef>
              <a:spcAft>
                <a:spcPts val="0"/>
              </a:spcAft>
              <a:buSzPts val="2400"/>
              <a:buChar char="🞐"/>
            </a:pPr>
            <a:r>
              <a:rPr lang="en-US"/>
              <a:t>P1 = 0, P2 = 19, P3 = 23, P4 = 3, P5 = 3</a:t>
            </a:r>
            <a:endParaRPr/>
          </a:p>
          <a:p>
            <a:pPr marL="742950" lvl="1" indent="-285750" algn="just" rtl="0">
              <a:spcBef>
                <a:spcPts val="480"/>
              </a:spcBef>
              <a:spcAft>
                <a:spcPts val="0"/>
              </a:spcAft>
              <a:buSzPts val="2400"/>
              <a:buChar char="🞐"/>
            </a:pPr>
            <a:r>
              <a:rPr lang="en-US"/>
              <a:t>Thời gian đáp ứng trung bình: (0 + 19 + 23 + 3 + 3)/5 = 9.6</a:t>
            </a:r>
            <a:endParaRPr/>
          </a:p>
        </p:txBody>
      </p:sp>
      <p:sp>
        <p:nvSpPr>
          <p:cNvPr id="339" name="Google Shape;339;p2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340" name="Google Shape;340;p2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41" name="Google Shape;341;p2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342" name="Google Shape;342;p25"/>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343" name="Google Shape;343;p25"/>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344" name="Google Shape;344;p25"/>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45" name="Google Shape;345;p25"/>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46" name="Google Shape;346;p25"/>
          <p:cNvCxnSpPr/>
          <p:nvPr/>
        </p:nvCxnSpPr>
        <p:spPr>
          <a:xfrm>
            <a:off x="3950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47" name="Google Shape;347;p25"/>
          <p:cNvCxnSpPr/>
          <p:nvPr/>
        </p:nvCxnSpPr>
        <p:spPr>
          <a:xfrm>
            <a:off x="5047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48" name="Google Shape;348;p25"/>
          <p:cNvCxnSpPr/>
          <p:nvPr/>
        </p:nvCxnSpPr>
        <p:spPr>
          <a:xfrm>
            <a:off x="6327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49" name="Google Shape;349;p25"/>
          <p:cNvSpPr txBox="1"/>
          <p:nvPr/>
        </p:nvSpPr>
        <p:spPr>
          <a:xfrm>
            <a:off x="2103120"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350" name="Google Shape;350;p25"/>
          <p:cNvSpPr txBox="1"/>
          <p:nvPr/>
        </p:nvSpPr>
        <p:spPr>
          <a:xfrm>
            <a:off x="3429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351" name="Google Shape;351;p25"/>
          <p:cNvSpPr txBox="1"/>
          <p:nvPr/>
        </p:nvSpPr>
        <p:spPr>
          <a:xfrm>
            <a:off x="42672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352" name="Google Shape;352;p25"/>
          <p:cNvSpPr txBox="1"/>
          <p:nvPr/>
        </p:nvSpPr>
        <p:spPr>
          <a:xfrm>
            <a:off x="5475729"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
        <p:nvSpPr>
          <p:cNvPr id="353" name="Google Shape;353;p25"/>
          <p:cNvSpPr txBox="1"/>
          <p:nvPr/>
        </p:nvSpPr>
        <p:spPr>
          <a:xfrm>
            <a:off x="67818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354" name="Google Shape;354;p25"/>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355" name="Google Shape;355;p25"/>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356" name="Google Shape;356;p25"/>
          <p:cNvSpPr txBox="1"/>
          <p:nvPr/>
        </p:nvSpPr>
        <p:spPr>
          <a:xfrm>
            <a:off x="37338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15</a:t>
            </a:r>
            <a:endParaRPr/>
          </a:p>
        </p:txBody>
      </p:sp>
      <p:sp>
        <p:nvSpPr>
          <p:cNvPr id="357" name="Google Shape;357;p25"/>
          <p:cNvSpPr txBox="1"/>
          <p:nvPr/>
        </p:nvSpPr>
        <p:spPr>
          <a:xfrm>
            <a:off x="48006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21</a:t>
            </a:r>
            <a:endParaRPr/>
          </a:p>
        </p:txBody>
      </p:sp>
      <p:sp>
        <p:nvSpPr>
          <p:cNvPr id="358" name="Google Shape;358;p25"/>
          <p:cNvSpPr txBox="1"/>
          <p:nvPr/>
        </p:nvSpPr>
        <p:spPr>
          <a:xfrm>
            <a:off x="60960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28</a:t>
            </a:r>
            <a:endParaRPr/>
          </a:p>
        </p:txBody>
      </p:sp>
      <p:sp>
        <p:nvSpPr>
          <p:cNvPr id="359" name="Google Shape;359;p25"/>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360" name="Google Shape;360;p25"/>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43"/>
                                        </p:tgtEl>
                                        <p:attrNameLst>
                                          <p:attrName>style.visibility</p:attrName>
                                        </p:attrNameLst>
                                      </p:cBhvr>
                                      <p:to>
                                        <p:strVal val="visible"/>
                                      </p:to>
                                    </p:set>
                                    <p:animEffect transition="in" filter="fade">
                                      <p:cBhvr>
                                        <p:cTn id="7" dur="500"/>
                                        <p:tgtEl>
                                          <p:spTgt spid="3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9"/>
                                        </p:tgtEl>
                                        <p:attrNameLst>
                                          <p:attrName>style.visibility</p:attrName>
                                        </p:attrNameLst>
                                      </p:cBhvr>
                                      <p:to>
                                        <p:strVal val="visible"/>
                                      </p:to>
                                    </p:set>
                                    <p:animEffect transition="in" filter="fade">
                                      <p:cBhvr>
                                        <p:cTn id="12" dur="500"/>
                                        <p:tgtEl>
                                          <p:spTgt spid="349"/>
                                        </p:tgtEl>
                                      </p:cBhvr>
                                    </p:animEffect>
                                  </p:childTnLst>
                                </p:cTn>
                              </p:par>
                              <p:par>
                                <p:cTn id="13" presetID="10" presetClass="entr" presetSubtype="0" fill="hold" nodeType="withEffect">
                                  <p:stCondLst>
                                    <p:cond delay="0"/>
                                  </p:stCondLst>
                                  <p:childTnLst>
                                    <p:set>
                                      <p:cBhvr>
                                        <p:cTn id="14" dur="1" fill="hold">
                                          <p:stCondLst>
                                            <p:cond delay="0"/>
                                          </p:stCondLst>
                                        </p:cTn>
                                        <p:tgtEl>
                                          <p:spTgt spid="344"/>
                                        </p:tgtEl>
                                        <p:attrNameLst>
                                          <p:attrName>style.visibility</p:attrName>
                                        </p:attrNameLst>
                                      </p:cBhvr>
                                      <p:to>
                                        <p:strVal val="visible"/>
                                      </p:to>
                                    </p:set>
                                    <p:animEffect transition="in" filter="fade">
                                      <p:cBhvr>
                                        <p:cTn id="15" dur="500"/>
                                        <p:tgtEl>
                                          <p:spTgt spid="344"/>
                                        </p:tgtEl>
                                      </p:cBhvr>
                                    </p:animEffect>
                                  </p:childTnLst>
                                </p:cTn>
                              </p:par>
                              <p:par>
                                <p:cTn id="16" presetID="10" presetClass="entr" presetSubtype="0" fill="hold" nodeType="withEffect">
                                  <p:stCondLst>
                                    <p:cond delay="0"/>
                                  </p:stCondLst>
                                  <p:childTnLst>
                                    <p:set>
                                      <p:cBhvr>
                                        <p:cTn id="17" dur="1" fill="hold">
                                          <p:stCondLst>
                                            <p:cond delay="0"/>
                                          </p:stCondLst>
                                        </p:cTn>
                                        <p:tgtEl>
                                          <p:spTgt spid="354"/>
                                        </p:tgtEl>
                                        <p:attrNameLst>
                                          <p:attrName>style.visibility</p:attrName>
                                        </p:attrNameLst>
                                      </p:cBhvr>
                                      <p:to>
                                        <p:strVal val="visible"/>
                                      </p:to>
                                    </p:set>
                                    <p:animEffect transition="in" filter="fade">
                                      <p:cBhvr>
                                        <p:cTn id="18" dur="500"/>
                                        <p:tgtEl>
                                          <p:spTgt spid="354"/>
                                        </p:tgtEl>
                                      </p:cBhvr>
                                    </p:animEffect>
                                  </p:childTnLst>
                                </p:cTn>
                              </p:par>
                              <p:par>
                                <p:cTn id="19" presetID="10" presetClass="entr" presetSubtype="0" fill="hold" nodeType="withEffect">
                                  <p:stCondLst>
                                    <p:cond delay="0"/>
                                  </p:stCondLst>
                                  <p:childTnLst>
                                    <p:set>
                                      <p:cBhvr>
                                        <p:cTn id="20" dur="1" fill="hold">
                                          <p:stCondLst>
                                            <p:cond delay="0"/>
                                          </p:stCondLst>
                                        </p:cTn>
                                        <p:tgtEl>
                                          <p:spTgt spid="345"/>
                                        </p:tgtEl>
                                        <p:attrNameLst>
                                          <p:attrName>style.visibility</p:attrName>
                                        </p:attrNameLst>
                                      </p:cBhvr>
                                      <p:to>
                                        <p:strVal val="visible"/>
                                      </p:to>
                                    </p:set>
                                    <p:animEffect transition="in" filter="fade">
                                      <p:cBhvr>
                                        <p:cTn id="21" dur="500"/>
                                        <p:tgtEl>
                                          <p:spTgt spid="345"/>
                                        </p:tgtEl>
                                      </p:cBhvr>
                                    </p:animEffect>
                                  </p:childTnLst>
                                </p:cTn>
                              </p:par>
                              <p:par>
                                <p:cTn id="22" presetID="10" presetClass="entr" presetSubtype="0" fill="hold" nodeType="withEffect">
                                  <p:stCondLst>
                                    <p:cond delay="0"/>
                                  </p:stCondLst>
                                  <p:childTnLst>
                                    <p:set>
                                      <p:cBhvr>
                                        <p:cTn id="23" dur="1" fill="hold">
                                          <p:stCondLst>
                                            <p:cond delay="0"/>
                                          </p:stCondLst>
                                        </p:cTn>
                                        <p:tgtEl>
                                          <p:spTgt spid="355"/>
                                        </p:tgtEl>
                                        <p:attrNameLst>
                                          <p:attrName>style.visibility</p:attrName>
                                        </p:attrNameLst>
                                      </p:cBhvr>
                                      <p:to>
                                        <p:strVal val="visible"/>
                                      </p:to>
                                    </p:set>
                                    <p:animEffect transition="in" filter="fade">
                                      <p:cBhvr>
                                        <p:cTn id="24" dur="500"/>
                                        <p:tgtEl>
                                          <p:spTgt spid="35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50"/>
                                        </p:tgtEl>
                                        <p:attrNameLst>
                                          <p:attrName>style.visibility</p:attrName>
                                        </p:attrNameLst>
                                      </p:cBhvr>
                                      <p:to>
                                        <p:strVal val="visible"/>
                                      </p:to>
                                    </p:set>
                                    <p:animEffect transition="in" filter="fade">
                                      <p:cBhvr>
                                        <p:cTn id="29" dur="500"/>
                                        <p:tgtEl>
                                          <p:spTgt spid="350"/>
                                        </p:tgtEl>
                                      </p:cBhvr>
                                    </p:animEffect>
                                  </p:childTnLst>
                                </p:cTn>
                              </p:par>
                              <p:par>
                                <p:cTn id="30" presetID="10" presetClass="entr" presetSubtype="0" fill="hold" nodeType="withEffect">
                                  <p:stCondLst>
                                    <p:cond delay="0"/>
                                  </p:stCondLst>
                                  <p:childTnLst>
                                    <p:set>
                                      <p:cBhvr>
                                        <p:cTn id="31" dur="1" fill="hold">
                                          <p:stCondLst>
                                            <p:cond delay="0"/>
                                          </p:stCondLst>
                                        </p:cTn>
                                        <p:tgtEl>
                                          <p:spTgt spid="346"/>
                                        </p:tgtEl>
                                        <p:attrNameLst>
                                          <p:attrName>style.visibility</p:attrName>
                                        </p:attrNameLst>
                                      </p:cBhvr>
                                      <p:to>
                                        <p:strVal val="visible"/>
                                      </p:to>
                                    </p:set>
                                    <p:animEffect transition="in" filter="fade">
                                      <p:cBhvr>
                                        <p:cTn id="32" dur="500"/>
                                        <p:tgtEl>
                                          <p:spTgt spid="346"/>
                                        </p:tgtEl>
                                      </p:cBhvr>
                                    </p:animEffect>
                                  </p:childTnLst>
                                </p:cTn>
                              </p:par>
                              <p:par>
                                <p:cTn id="33" presetID="10" presetClass="entr" presetSubtype="0" fill="hold" nodeType="withEffect">
                                  <p:stCondLst>
                                    <p:cond delay="0"/>
                                  </p:stCondLst>
                                  <p:childTnLst>
                                    <p:set>
                                      <p:cBhvr>
                                        <p:cTn id="34" dur="1" fill="hold">
                                          <p:stCondLst>
                                            <p:cond delay="0"/>
                                          </p:stCondLst>
                                        </p:cTn>
                                        <p:tgtEl>
                                          <p:spTgt spid="356"/>
                                        </p:tgtEl>
                                        <p:attrNameLst>
                                          <p:attrName>style.visibility</p:attrName>
                                        </p:attrNameLst>
                                      </p:cBhvr>
                                      <p:to>
                                        <p:strVal val="visible"/>
                                      </p:to>
                                    </p:set>
                                    <p:animEffect transition="in" filter="fade">
                                      <p:cBhvr>
                                        <p:cTn id="35" dur="500"/>
                                        <p:tgtEl>
                                          <p:spTgt spid="35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51"/>
                                        </p:tgtEl>
                                        <p:attrNameLst>
                                          <p:attrName>style.visibility</p:attrName>
                                        </p:attrNameLst>
                                      </p:cBhvr>
                                      <p:to>
                                        <p:strVal val="visible"/>
                                      </p:to>
                                    </p:set>
                                    <p:animEffect transition="in" filter="fade">
                                      <p:cBhvr>
                                        <p:cTn id="40" dur="500"/>
                                        <p:tgtEl>
                                          <p:spTgt spid="351"/>
                                        </p:tgtEl>
                                      </p:cBhvr>
                                    </p:animEffect>
                                  </p:childTnLst>
                                </p:cTn>
                              </p:par>
                              <p:par>
                                <p:cTn id="41" presetID="10" presetClass="entr" presetSubtype="0" fill="hold" nodeType="withEffect">
                                  <p:stCondLst>
                                    <p:cond delay="0"/>
                                  </p:stCondLst>
                                  <p:childTnLst>
                                    <p:set>
                                      <p:cBhvr>
                                        <p:cTn id="42" dur="1" fill="hold">
                                          <p:stCondLst>
                                            <p:cond delay="0"/>
                                          </p:stCondLst>
                                        </p:cTn>
                                        <p:tgtEl>
                                          <p:spTgt spid="347"/>
                                        </p:tgtEl>
                                        <p:attrNameLst>
                                          <p:attrName>style.visibility</p:attrName>
                                        </p:attrNameLst>
                                      </p:cBhvr>
                                      <p:to>
                                        <p:strVal val="visible"/>
                                      </p:to>
                                    </p:set>
                                    <p:animEffect transition="in" filter="fade">
                                      <p:cBhvr>
                                        <p:cTn id="43" dur="500"/>
                                        <p:tgtEl>
                                          <p:spTgt spid="347"/>
                                        </p:tgtEl>
                                      </p:cBhvr>
                                    </p:animEffect>
                                  </p:childTnLst>
                                </p:cTn>
                              </p:par>
                              <p:par>
                                <p:cTn id="44" presetID="10" presetClass="entr" presetSubtype="0" fill="hold" nodeType="withEffect">
                                  <p:stCondLst>
                                    <p:cond delay="0"/>
                                  </p:stCondLst>
                                  <p:childTnLst>
                                    <p:set>
                                      <p:cBhvr>
                                        <p:cTn id="45" dur="1" fill="hold">
                                          <p:stCondLst>
                                            <p:cond delay="0"/>
                                          </p:stCondLst>
                                        </p:cTn>
                                        <p:tgtEl>
                                          <p:spTgt spid="357"/>
                                        </p:tgtEl>
                                        <p:attrNameLst>
                                          <p:attrName>style.visibility</p:attrName>
                                        </p:attrNameLst>
                                      </p:cBhvr>
                                      <p:to>
                                        <p:strVal val="visible"/>
                                      </p:to>
                                    </p:set>
                                    <p:animEffect transition="in" filter="fade">
                                      <p:cBhvr>
                                        <p:cTn id="46" dur="500"/>
                                        <p:tgtEl>
                                          <p:spTgt spid="35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52"/>
                                        </p:tgtEl>
                                        <p:attrNameLst>
                                          <p:attrName>style.visibility</p:attrName>
                                        </p:attrNameLst>
                                      </p:cBhvr>
                                      <p:to>
                                        <p:strVal val="visible"/>
                                      </p:to>
                                    </p:set>
                                    <p:animEffect transition="in" filter="fade">
                                      <p:cBhvr>
                                        <p:cTn id="51" dur="500"/>
                                        <p:tgtEl>
                                          <p:spTgt spid="352"/>
                                        </p:tgtEl>
                                      </p:cBhvr>
                                    </p:animEffect>
                                  </p:childTnLst>
                                </p:cTn>
                              </p:par>
                              <p:par>
                                <p:cTn id="52" presetID="10" presetClass="entr" presetSubtype="0" fill="hold" nodeType="withEffect">
                                  <p:stCondLst>
                                    <p:cond delay="0"/>
                                  </p:stCondLst>
                                  <p:childTnLst>
                                    <p:set>
                                      <p:cBhvr>
                                        <p:cTn id="53" dur="1" fill="hold">
                                          <p:stCondLst>
                                            <p:cond delay="0"/>
                                          </p:stCondLst>
                                        </p:cTn>
                                        <p:tgtEl>
                                          <p:spTgt spid="348"/>
                                        </p:tgtEl>
                                        <p:attrNameLst>
                                          <p:attrName>style.visibility</p:attrName>
                                        </p:attrNameLst>
                                      </p:cBhvr>
                                      <p:to>
                                        <p:strVal val="visible"/>
                                      </p:to>
                                    </p:set>
                                    <p:animEffect transition="in" filter="fade">
                                      <p:cBhvr>
                                        <p:cTn id="54" dur="500"/>
                                        <p:tgtEl>
                                          <p:spTgt spid="348"/>
                                        </p:tgtEl>
                                      </p:cBhvr>
                                    </p:animEffect>
                                  </p:childTnLst>
                                </p:cTn>
                              </p:par>
                              <p:par>
                                <p:cTn id="55" presetID="10" presetClass="entr" presetSubtype="0" fill="hold" nodeType="withEffect">
                                  <p:stCondLst>
                                    <p:cond delay="0"/>
                                  </p:stCondLst>
                                  <p:childTnLst>
                                    <p:set>
                                      <p:cBhvr>
                                        <p:cTn id="56" dur="1" fill="hold">
                                          <p:stCondLst>
                                            <p:cond delay="0"/>
                                          </p:stCondLst>
                                        </p:cTn>
                                        <p:tgtEl>
                                          <p:spTgt spid="358"/>
                                        </p:tgtEl>
                                        <p:attrNameLst>
                                          <p:attrName>style.visibility</p:attrName>
                                        </p:attrNameLst>
                                      </p:cBhvr>
                                      <p:to>
                                        <p:strVal val="visible"/>
                                      </p:to>
                                    </p:set>
                                    <p:animEffect transition="in" filter="fade">
                                      <p:cBhvr>
                                        <p:cTn id="57" dur="500"/>
                                        <p:tgtEl>
                                          <p:spTgt spid="3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53"/>
                                        </p:tgtEl>
                                        <p:attrNameLst>
                                          <p:attrName>style.visibility</p:attrName>
                                        </p:attrNameLst>
                                      </p:cBhvr>
                                      <p:to>
                                        <p:strVal val="visible"/>
                                      </p:to>
                                    </p:set>
                                    <p:animEffect transition="in" filter="fade">
                                      <p:cBhvr>
                                        <p:cTn id="62" dur="500"/>
                                        <p:tgtEl>
                                          <p:spTgt spid="353"/>
                                        </p:tgtEl>
                                      </p:cBhvr>
                                    </p:animEffect>
                                  </p:childTnLst>
                                </p:cTn>
                              </p:par>
                              <p:par>
                                <p:cTn id="63" presetID="10" presetClass="entr" presetSubtype="0" fill="hold" nodeType="withEffect">
                                  <p:stCondLst>
                                    <p:cond delay="0"/>
                                  </p:stCondLst>
                                  <p:childTnLst>
                                    <p:set>
                                      <p:cBhvr>
                                        <p:cTn id="64" dur="1" fill="hold">
                                          <p:stCondLst>
                                            <p:cond delay="0"/>
                                          </p:stCondLst>
                                        </p:cTn>
                                        <p:tgtEl>
                                          <p:spTgt spid="360"/>
                                        </p:tgtEl>
                                        <p:attrNameLst>
                                          <p:attrName>style.visibility</p:attrName>
                                        </p:attrNameLst>
                                      </p:cBhvr>
                                      <p:to>
                                        <p:strVal val="visible"/>
                                      </p:to>
                                    </p:set>
                                    <p:animEffect transition="in" filter="fade">
                                      <p:cBhvr>
                                        <p:cTn id="65" dur="500"/>
                                        <p:tgtEl>
                                          <p:spTgt spid="360"/>
                                        </p:tgtEl>
                                      </p:cBhvr>
                                    </p:animEffect>
                                  </p:childTnLst>
                                </p:cTn>
                              </p:par>
                              <p:par>
                                <p:cTn id="66" presetID="10" presetClass="entr" presetSubtype="0" fill="hold" nodeType="withEffect">
                                  <p:stCondLst>
                                    <p:cond delay="0"/>
                                  </p:stCondLst>
                                  <p:childTnLst>
                                    <p:set>
                                      <p:cBhvr>
                                        <p:cTn id="67" dur="1" fill="hold">
                                          <p:stCondLst>
                                            <p:cond delay="0"/>
                                          </p:stCondLst>
                                        </p:cTn>
                                        <p:tgtEl>
                                          <p:spTgt spid="359"/>
                                        </p:tgtEl>
                                        <p:attrNameLst>
                                          <p:attrName>style.visibility</p:attrName>
                                        </p:attrNameLst>
                                      </p:cBhvr>
                                      <p:to>
                                        <p:strVal val="visible"/>
                                      </p:to>
                                    </p:set>
                                    <p:animEffect transition="in" filter="fade">
                                      <p:cBhvr>
                                        <p:cTn id="68" dur="500"/>
                                        <p:tgtEl>
                                          <p:spTgt spid="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Non-Preemptive SJF</a:t>
            </a:r>
            <a:endParaRPr/>
          </a:p>
        </p:txBody>
      </p:sp>
      <p:sp>
        <p:nvSpPr>
          <p:cNvPr id="366" name="Google Shape;366;p26"/>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chờ: </a:t>
            </a:r>
            <a:endParaRPr/>
          </a:p>
          <a:p>
            <a:pPr marL="742950" lvl="1" indent="-285750" algn="just" rtl="0">
              <a:spcBef>
                <a:spcPts val="480"/>
              </a:spcBef>
              <a:spcAft>
                <a:spcPts val="0"/>
              </a:spcAft>
              <a:buSzPts val="2400"/>
              <a:buChar char="🞐"/>
            </a:pPr>
            <a:r>
              <a:rPr lang="en-US"/>
              <a:t>P1 = 0, P2 = 19, P3 = 23, P4 = 3, P5 = 3</a:t>
            </a:r>
            <a:endParaRPr/>
          </a:p>
          <a:p>
            <a:pPr marL="742950" lvl="1" indent="-285750" algn="just" rtl="0">
              <a:spcBef>
                <a:spcPts val="480"/>
              </a:spcBef>
              <a:spcAft>
                <a:spcPts val="0"/>
              </a:spcAft>
              <a:buSzPts val="2400"/>
              <a:buChar char="🞐"/>
            </a:pPr>
            <a:r>
              <a:rPr lang="en-US"/>
              <a:t>Thời gian chờ trung bình: (0 + 19 + 23 + 3 + 3)/5 = 9.6</a:t>
            </a:r>
            <a:endParaRPr/>
          </a:p>
        </p:txBody>
      </p:sp>
      <p:sp>
        <p:nvSpPr>
          <p:cNvPr id="367" name="Google Shape;367;p2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368" name="Google Shape;368;p2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sp>
        <p:nvSpPr>
          <p:cNvPr id="369" name="Google Shape;369;p2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370" name="Google Shape;370;p26"/>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371" name="Google Shape;371;p26"/>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372" name="Google Shape;372;p26"/>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26"/>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26"/>
          <p:cNvCxnSpPr/>
          <p:nvPr/>
        </p:nvCxnSpPr>
        <p:spPr>
          <a:xfrm>
            <a:off x="3950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26"/>
          <p:cNvCxnSpPr/>
          <p:nvPr/>
        </p:nvCxnSpPr>
        <p:spPr>
          <a:xfrm>
            <a:off x="5047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376" name="Google Shape;376;p26"/>
          <p:cNvCxnSpPr/>
          <p:nvPr/>
        </p:nvCxnSpPr>
        <p:spPr>
          <a:xfrm>
            <a:off x="6327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377" name="Google Shape;377;p26"/>
          <p:cNvSpPr txBox="1"/>
          <p:nvPr/>
        </p:nvSpPr>
        <p:spPr>
          <a:xfrm>
            <a:off x="2103120"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378" name="Google Shape;378;p26"/>
          <p:cNvSpPr txBox="1"/>
          <p:nvPr/>
        </p:nvSpPr>
        <p:spPr>
          <a:xfrm>
            <a:off x="3429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379" name="Google Shape;379;p26"/>
          <p:cNvSpPr txBox="1"/>
          <p:nvPr/>
        </p:nvSpPr>
        <p:spPr>
          <a:xfrm>
            <a:off x="42672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380" name="Google Shape;380;p26"/>
          <p:cNvSpPr txBox="1"/>
          <p:nvPr/>
        </p:nvSpPr>
        <p:spPr>
          <a:xfrm>
            <a:off x="5475729"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
        <p:nvSpPr>
          <p:cNvPr id="381" name="Google Shape;381;p26"/>
          <p:cNvSpPr txBox="1"/>
          <p:nvPr/>
        </p:nvSpPr>
        <p:spPr>
          <a:xfrm>
            <a:off x="67818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382" name="Google Shape;382;p26"/>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383" name="Google Shape;383;p26"/>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384" name="Google Shape;384;p26"/>
          <p:cNvSpPr txBox="1"/>
          <p:nvPr/>
        </p:nvSpPr>
        <p:spPr>
          <a:xfrm>
            <a:off x="37338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15</a:t>
            </a:r>
            <a:endParaRPr/>
          </a:p>
        </p:txBody>
      </p:sp>
      <p:sp>
        <p:nvSpPr>
          <p:cNvPr id="385" name="Google Shape;385;p26"/>
          <p:cNvSpPr txBox="1"/>
          <p:nvPr/>
        </p:nvSpPr>
        <p:spPr>
          <a:xfrm>
            <a:off x="48006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21</a:t>
            </a:r>
            <a:endParaRPr/>
          </a:p>
        </p:txBody>
      </p:sp>
      <p:sp>
        <p:nvSpPr>
          <p:cNvPr id="386" name="Google Shape;386;p26"/>
          <p:cNvSpPr txBox="1"/>
          <p:nvPr/>
        </p:nvSpPr>
        <p:spPr>
          <a:xfrm>
            <a:off x="60960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28</a:t>
            </a:r>
            <a:endParaRPr/>
          </a:p>
        </p:txBody>
      </p:sp>
      <p:sp>
        <p:nvSpPr>
          <p:cNvPr id="387" name="Google Shape;387;p26"/>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388" name="Google Shape;388;p26"/>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Non-Preemptive SJF</a:t>
            </a:r>
            <a:endParaRPr/>
          </a:p>
        </p:txBody>
      </p:sp>
      <p:sp>
        <p:nvSpPr>
          <p:cNvPr id="394" name="Google Shape;394;p27"/>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hoàn thành: </a:t>
            </a:r>
            <a:endParaRPr/>
          </a:p>
          <a:p>
            <a:pPr marL="742950" lvl="1" indent="-285750" algn="just" rtl="0">
              <a:spcBef>
                <a:spcPts val="480"/>
              </a:spcBef>
              <a:spcAft>
                <a:spcPts val="0"/>
              </a:spcAft>
              <a:buSzPts val="2400"/>
              <a:buChar char="🞐"/>
            </a:pPr>
            <a:r>
              <a:rPr lang="en-US"/>
              <a:t>P1 = 12, P2 = 26, P3 = 31, P4 = 6, P5 = 9</a:t>
            </a:r>
            <a:endParaRPr/>
          </a:p>
          <a:p>
            <a:pPr marL="742950" lvl="1" indent="-285750" algn="just" rtl="0">
              <a:spcBef>
                <a:spcPts val="480"/>
              </a:spcBef>
              <a:spcAft>
                <a:spcPts val="0"/>
              </a:spcAft>
              <a:buSzPts val="2400"/>
              <a:buChar char="🞐"/>
            </a:pPr>
            <a:r>
              <a:rPr lang="en-US"/>
              <a:t>Thời gian hoàn thành trung bình: (12 + 26 + 31 + 6 + 9)/5 = 16.8</a:t>
            </a:r>
            <a:endParaRPr/>
          </a:p>
        </p:txBody>
      </p:sp>
      <p:sp>
        <p:nvSpPr>
          <p:cNvPr id="395" name="Google Shape;395;p2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396" name="Google Shape;396;p2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397" name="Google Shape;397;p2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398" name="Google Shape;398;p27"/>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399" name="Google Shape;399;p27"/>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400" name="Google Shape;400;p27"/>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1" name="Google Shape;401;p27"/>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2" name="Google Shape;402;p27"/>
          <p:cNvCxnSpPr/>
          <p:nvPr/>
        </p:nvCxnSpPr>
        <p:spPr>
          <a:xfrm>
            <a:off x="39502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3" name="Google Shape;403;p27"/>
          <p:cNvCxnSpPr/>
          <p:nvPr/>
        </p:nvCxnSpPr>
        <p:spPr>
          <a:xfrm>
            <a:off x="50474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04" name="Google Shape;404;p27"/>
          <p:cNvCxnSpPr/>
          <p:nvPr/>
        </p:nvCxnSpPr>
        <p:spPr>
          <a:xfrm>
            <a:off x="6327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05" name="Google Shape;405;p27"/>
          <p:cNvSpPr txBox="1"/>
          <p:nvPr/>
        </p:nvSpPr>
        <p:spPr>
          <a:xfrm>
            <a:off x="2103120"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06" name="Google Shape;406;p27"/>
          <p:cNvSpPr txBox="1"/>
          <p:nvPr/>
        </p:nvSpPr>
        <p:spPr>
          <a:xfrm>
            <a:off x="3429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407" name="Google Shape;407;p27"/>
          <p:cNvSpPr txBox="1"/>
          <p:nvPr/>
        </p:nvSpPr>
        <p:spPr>
          <a:xfrm>
            <a:off x="42672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408" name="Google Shape;408;p27"/>
          <p:cNvSpPr txBox="1"/>
          <p:nvPr/>
        </p:nvSpPr>
        <p:spPr>
          <a:xfrm>
            <a:off x="5475729"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
        <p:nvSpPr>
          <p:cNvPr id="409" name="Google Shape;409;p27"/>
          <p:cNvSpPr txBox="1"/>
          <p:nvPr/>
        </p:nvSpPr>
        <p:spPr>
          <a:xfrm>
            <a:off x="67818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410" name="Google Shape;410;p27"/>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411" name="Google Shape;411;p27"/>
          <p:cNvSpPr txBox="1"/>
          <p:nvPr/>
        </p:nvSpPr>
        <p:spPr>
          <a:xfrm>
            <a:off x="31897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412" name="Google Shape;412;p27"/>
          <p:cNvSpPr txBox="1"/>
          <p:nvPr/>
        </p:nvSpPr>
        <p:spPr>
          <a:xfrm>
            <a:off x="37338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15</a:t>
            </a:r>
            <a:endParaRPr/>
          </a:p>
        </p:txBody>
      </p:sp>
      <p:sp>
        <p:nvSpPr>
          <p:cNvPr id="413" name="Google Shape;413;p27"/>
          <p:cNvSpPr txBox="1"/>
          <p:nvPr/>
        </p:nvSpPr>
        <p:spPr>
          <a:xfrm>
            <a:off x="48006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21</a:t>
            </a:r>
            <a:endParaRPr/>
          </a:p>
        </p:txBody>
      </p:sp>
      <p:sp>
        <p:nvSpPr>
          <p:cNvPr id="414" name="Google Shape;414;p27"/>
          <p:cNvSpPr txBox="1"/>
          <p:nvPr/>
        </p:nvSpPr>
        <p:spPr>
          <a:xfrm>
            <a:off x="609600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28</a:t>
            </a:r>
            <a:endParaRPr/>
          </a:p>
        </p:txBody>
      </p:sp>
      <p:sp>
        <p:nvSpPr>
          <p:cNvPr id="415" name="Google Shape;415;p27"/>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416" name="Google Shape;416;p27"/>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2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Preemptive SJF (SRTF)</a:t>
            </a:r>
            <a:endParaRPr/>
          </a:p>
        </p:txBody>
      </p:sp>
      <p:sp>
        <p:nvSpPr>
          <p:cNvPr id="422" name="Google Shape;422;p28"/>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đáp ứng: </a:t>
            </a:r>
            <a:endParaRPr/>
          </a:p>
          <a:p>
            <a:pPr marL="742950" lvl="1" indent="-285750" algn="just" rtl="0">
              <a:spcBef>
                <a:spcPts val="480"/>
              </a:spcBef>
              <a:spcAft>
                <a:spcPts val="0"/>
              </a:spcAft>
              <a:buSzPts val="2400"/>
              <a:buChar char="🞐"/>
            </a:pPr>
            <a:r>
              <a:rPr lang="en-US"/>
              <a:t>P1 = 0, P2 = 0, P3 = 13, P4 = 0, P5 = 0</a:t>
            </a:r>
            <a:endParaRPr/>
          </a:p>
          <a:p>
            <a:pPr marL="742950" lvl="1" indent="-285750" algn="just" rtl="0">
              <a:spcBef>
                <a:spcPts val="480"/>
              </a:spcBef>
              <a:spcAft>
                <a:spcPts val="0"/>
              </a:spcAft>
              <a:buSzPts val="2400"/>
              <a:buChar char="🞐"/>
            </a:pPr>
            <a:r>
              <a:rPr lang="en-US"/>
              <a:t>Thời gian chờ trung bình: (0 + 0 + 13 + 0 + 0)/5 = 2.6</a:t>
            </a:r>
            <a:endParaRPr/>
          </a:p>
        </p:txBody>
      </p:sp>
      <p:sp>
        <p:nvSpPr>
          <p:cNvPr id="423" name="Google Shape;423;p2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424" name="Google Shape;424;p2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425" name="Google Shape;425;p2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426" name="Google Shape;426;p28"/>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427" name="Google Shape;427;p28"/>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428" name="Google Shape;428;p28"/>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8"/>
          <p:cNvCxnSpPr/>
          <p:nvPr/>
        </p:nvCxnSpPr>
        <p:spPr>
          <a:xfrm>
            <a:off x="2852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8"/>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8"/>
          <p:cNvCxnSpPr/>
          <p:nvPr/>
        </p:nvCxnSpPr>
        <p:spPr>
          <a:xfrm>
            <a:off x="4498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32" name="Google Shape;432;p28"/>
          <p:cNvCxnSpPr/>
          <p:nvPr/>
        </p:nvCxnSpPr>
        <p:spPr>
          <a:xfrm>
            <a:off x="5961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33" name="Google Shape;433;p28"/>
          <p:cNvSpPr txBox="1"/>
          <p:nvPr/>
        </p:nvSpPr>
        <p:spPr>
          <a:xfrm>
            <a:off x="1161288"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34" name="Google Shape;434;p28"/>
          <p:cNvSpPr txBox="1"/>
          <p:nvPr/>
        </p:nvSpPr>
        <p:spPr>
          <a:xfrm>
            <a:off x="289864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435" name="Google Shape;435;p28"/>
          <p:cNvSpPr txBox="1"/>
          <p:nvPr/>
        </p:nvSpPr>
        <p:spPr>
          <a:xfrm>
            <a:off x="372160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436" name="Google Shape;436;p28"/>
          <p:cNvSpPr txBox="1"/>
          <p:nvPr/>
        </p:nvSpPr>
        <p:spPr>
          <a:xfrm>
            <a:off x="50017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437" name="Google Shape;437;p28"/>
          <p:cNvSpPr txBox="1"/>
          <p:nvPr/>
        </p:nvSpPr>
        <p:spPr>
          <a:xfrm>
            <a:off x="66019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38" name="Google Shape;438;p28"/>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439" name="Google Shape;439;p28"/>
          <p:cNvSpPr txBox="1"/>
          <p:nvPr/>
        </p:nvSpPr>
        <p:spPr>
          <a:xfrm>
            <a:off x="2599416"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9</a:t>
            </a:r>
            <a:endParaRPr/>
          </a:p>
        </p:txBody>
      </p:sp>
      <p:sp>
        <p:nvSpPr>
          <p:cNvPr id="440" name="Google Shape;440;p28"/>
          <p:cNvSpPr txBox="1"/>
          <p:nvPr/>
        </p:nvSpPr>
        <p:spPr>
          <a:xfrm>
            <a:off x="318211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441" name="Google Shape;441;p28"/>
          <p:cNvSpPr txBox="1"/>
          <p:nvPr/>
        </p:nvSpPr>
        <p:spPr>
          <a:xfrm>
            <a:off x="429768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18</a:t>
            </a:r>
            <a:endParaRPr/>
          </a:p>
        </p:txBody>
      </p:sp>
      <p:sp>
        <p:nvSpPr>
          <p:cNvPr id="442" name="Google Shape;442;p28"/>
          <p:cNvSpPr txBox="1"/>
          <p:nvPr/>
        </p:nvSpPr>
        <p:spPr>
          <a:xfrm>
            <a:off x="576072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26</a:t>
            </a:r>
            <a:endParaRPr/>
          </a:p>
        </p:txBody>
      </p:sp>
      <p:sp>
        <p:nvSpPr>
          <p:cNvPr id="443" name="Google Shape;443;p28"/>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444" name="Google Shape;444;p28"/>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45" name="Google Shape;445;p28"/>
          <p:cNvCxnSpPr/>
          <p:nvPr/>
        </p:nvCxnSpPr>
        <p:spPr>
          <a:xfrm>
            <a:off x="1572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46" name="Google Shape;446;p28"/>
          <p:cNvSpPr txBox="1"/>
          <p:nvPr/>
        </p:nvSpPr>
        <p:spPr>
          <a:xfrm>
            <a:off x="13609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a:t>
            </a:r>
            <a:endParaRPr/>
          </a:p>
        </p:txBody>
      </p:sp>
      <p:sp>
        <p:nvSpPr>
          <p:cNvPr id="447" name="Google Shape;447;p28"/>
          <p:cNvSpPr txBox="1"/>
          <p:nvPr/>
        </p:nvSpPr>
        <p:spPr>
          <a:xfrm>
            <a:off x="1905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7"/>
                                        </p:tgtEl>
                                        <p:attrNameLst>
                                          <p:attrName>style.visibility</p:attrName>
                                        </p:attrNameLst>
                                      </p:cBhvr>
                                      <p:to>
                                        <p:strVal val="visible"/>
                                      </p:to>
                                    </p:set>
                                    <p:animEffect transition="in" filter="fade">
                                      <p:cBhvr>
                                        <p:cTn id="7" dur="500"/>
                                        <p:tgtEl>
                                          <p:spTgt spid="4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3"/>
                                        </p:tgtEl>
                                        <p:attrNameLst>
                                          <p:attrName>style.visibility</p:attrName>
                                        </p:attrNameLst>
                                      </p:cBhvr>
                                      <p:to>
                                        <p:strVal val="visible"/>
                                      </p:to>
                                    </p:set>
                                    <p:animEffect transition="in" filter="fade">
                                      <p:cBhvr>
                                        <p:cTn id="12" dur="500"/>
                                        <p:tgtEl>
                                          <p:spTgt spid="433"/>
                                        </p:tgtEl>
                                      </p:cBhvr>
                                    </p:animEffect>
                                  </p:childTnLst>
                                </p:cTn>
                              </p:par>
                              <p:par>
                                <p:cTn id="13" presetID="10" presetClass="entr" presetSubtype="0" fill="hold" nodeType="withEffect">
                                  <p:stCondLst>
                                    <p:cond delay="0"/>
                                  </p:stCondLst>
                                  <p:childTnLst>
                                    <p:set>
                                      <p:cBhvr>
                                        <p:cTn id="14" dur="1" fill="hold">
                                          <p:stCondLst>
                                            <p:cond delay="0"/>
                                          </p:stCondLst>
                                        </p:cTn>
                                        <p:tgtEl>
                                          <p:spTgt spid="428"/>
                                        </p:tgtEl>
                                        <p:attrNameLst>
                                          <p:attrName>style.visibility</p:attrName>
                                        </p:attrNameLst>
                                      </p:cBhvr>
                                      <p:to>
                                        <p:strVal val="visible"/>
                                      </p:to>
                                    </p:set>
                                    <p:animEffect transition="in" filter="fade">
                                      <p:cBhvr>
                                        <p:cTn id="15" dur="500"/>
                                        <p:tgtEl>
                                          <p:spTgt spid="428"/>
                                        </p:tgtEl>
                                      </p:cBhvr>
                                    </p:animEffect>
                                  </p:childTnLst>
                                </p:cTn>
                              </p:par>
                              <p:par>
                                <p:cTn id="16" presetID="10" presetClass="entr" presetSubtype="0" fill="hold" nodeType="withEffect">
                                  <p:stCondLst>
                                    <p:cond delay="0"/>
                                  </p:stCondLst>
                                  <p:childTnLst>
                                    <p:set>
                                      <p:cBhvr>
                                        <p:cTn id="17" dur="1" fill="hold">
                                          <p:stCondLst>
                                            <p:cond delay="0"/>
                                          </p:stCondLst>
                                        </p:cTn>
                                        <p:tgtEl>
                                          <p:spTgt spid="438"/>
                                        </p:tgtEl>
                                        <p:attrNameLst>
                                          <p:attrName>style.visibility</p:attrName>
                                        </p:attrNameLst>
                                      </p:cBhvr>
                                      <p:to>
                                        <p:strVal val="visible"/>
                                      </p:to>
                                    </p:set>
                                    <p:animEffect transition="in" filter="fade">
                                      <p:cBhvr>
                                        <p:cTn id="18" dur="500"/>
                                        <p:tgtEl>
                                          <p:spTgt spid="438"/>
                                        </p:tgtEl>
                                      </p:cBhvr>
                                    </p:animEffect>
                                  </p:childTnLst>
                                </p:cTn>
                              </p:par>
                              <p:par>
                                <p:cTn id="19" presetID="10" presetClass="entr" presetSubtype="0" fill="hold" nodeType="withEffect">
                                  <p:stCondLst>
                                    <p:cond delay="0"/>
                                  </p:stCondLst>
                                  <p:childTnLst>
                                    <p:set>
                                      <p:cBhvr>
                                        <p:cTn id="20" dur="1" fill="hold">
                                          <p:stCondLst>
                                            <p:cond delay="0"/>
                                          </p:stCondLst>
                                        </p:cTn>
                                        <p:tgtEl>
                                          <p:spTgt spid="445"/>
                                        </p:tgtEl>
                                        <p:attrNameLst>
                                          <p:attrName>style.visibility</p:attrName>
                                        </p:attrNameLst>
                                      </p:cBhvr>
                                      <p:to>
                                        <p:strVal val="visible"/>
                                      </p:to>
                                    </p:set>
                                    <p:animEffect transition="in" filter="fade">
                                      <p:cBhvr>
                                        <p:cTn id="21" dur="500"/>
                                        <p:tgtEl>
                                          <p:spTgt spid="445"/>
                                        </p:tgtEl>
                                      </p:cBhvr>
                                    </p:animEffect>
                                  </p:childTnLst>
                                </p:cTn>
                              </p:par>
                              <p:par>
                                <p:cTn id="22" presetID="10" presetClass="entr" presetSubtype="0" fill="hold" nodeType="withEffect">
                                  <p:stCondLst>
                                    <p:cond delay="0"/>
                                  </p:stCondLst>
                                  <p:childTnLst>
                                    <p:set>
                                      <p:cBhvr>
                                        <p:cTn id="23" dur="1" fill="hold">
                                          <p:stCondLst>
                                            <p:cond delay="0"/>
                                          </p:stCondLst>
                                        </p:cTn>
                                        <p:tgtEl>
                                          <p:spTgt spid="446"/>
                                        </p:tgtEl>
                                        <p:attrNameLst>
                                          <p:attrName>style.visibility</p:attrName>
                                        </p:attrNameLst>
                                      </p:cBhvr>
                                      <p:to>
                                        <p:strVal val="visible"/>
                                      </p:to>
                                    </p:set>
                                    <p:animEffect transition="in" filter="fade">
                                      <p:cBhvr>
                                        <p:cTn id="24" dur="500"/>
                                        <p:tgtEl>
                                          <p:spTgt spid="44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47"/>
                                        </p:tgtEl>
                                        <p:attrNameLst>
                                          <p:attrName>style.visibility</p:attrName>
                                        </p:attrNameLst>
                                      </p:cBhvr>
                                      <p:to>
                                        <p:strVal val="visible"/>
                                      </p:to>
                                    </p:set>
                                    <p:animEffect transition="in" filter="fade">
                                      <p:cBhvr>
                                        <p:cTn id="29" dur="500"/>
                                        <p:tgtEl>
                                          <p:spTgt spid="447"/>
                                        </p:tgtEl>
                                      </p:cBhvr>
                                    </p:animEffect>
                                  </p:childTnLst>
                                </p:cTn>
                              </p:par>
                              <p:par>
                                <p:cTn id="30" presetID="10" presetClass="entr" presetSubtype="0" fill="hold" nodeType="withEffect">
                                  <p:stCondLst>
                                    <p:cond delay="0"/>
                                  </p:stCondLst>
                                  <p:childTnLst>
                                    <p:set>
                                      <p:cBhvr>
                                        <p:cTn id="31" dur="1" fill="hold">
                                          <p:stCondLst>
                                            <p:cond delay="0"/>
                                          </p:stCondLst>
                                        </p:cTn>
                                        <p:tgtEl>
                                          <p:spTgt spid="429"/>
                                        </p:tgtEl>
                                        <p:attrNameLst>
                                          <p:attrName>style.visibility</p:attrName>
                                        </p:attrNameLst>
                                      </p:cBhvr>
                                      <p:to>
                                        <p:strVal val="visible"/>
                                      </p:to>
                                    </p:set>
                                    <p:animEffect transition="in" filter="fade">
                                      <p:cBhvr>
                                        <p:cTn id="32" dur="500"/>
                                        <p:tgtEl>
                                          <p:spTgt spid="429"/>
                                        </p:tgtEl>
                                      </p:cBhvr>
                                    </p:animEffect>
                                  </p:childTnLst>
                                </p:cTn>
                              </p:par>
                              <p:par>
                                <p:cTn id="33" presetID="10" presetClass="entr" presetSubtype="0" fill="hold" nodeType="withEffect">
                                  <p:stCondLst>
                                    <p:cond delay="0"/>
                                  </p:stCondLst>
                                  <p:childTnLst>
                                    <p:set>
                                      <p:cBhvr>
                                        <p:cTn id="34" dur="1" fill="hold">
                                          <p:stCondLst>
                                            <p:cond delay="0"/>
                                          </p:stCondLst>
                                        </p:cTn>
                                        <p:tgtEl>
                                          <p:spTgt spid="439"/>
                                        </p:tgtEl>
                                        <p:attrNameLst>
                                          <p:attrName>style.visibility</p:attrName>
                                        </p:attrNameLst>
                                      </p:cBhvr>
                                      <p:to>
                                        <p:strVal val="visible"/>
                                      </p:to>
                                    </p:set>
                                    <p:animEffect transition="in" filter="fade">
                                      <p:cBhvr>
                                        <p:cTn id="35" dur="500"/>
                                        <p:tgtEl>
                                          <p:spTgt spid="4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34"/>
                                        </p:tgtEl>
                                        <p:attrNameLst>
                                          <p:attrName>style.visibility</p:attrName>
                                        </p:attrNameLst>
                                      </p:cBhvr>
                                      <p:to>
                                        <p:strVal val="visible"/>
                                      </p:to>
                                    </p:set>
                                    <p:animEffect transition="in" filter="fade">
                                      <p:cBhvr>
                                        <p:cTn id="40" dur="500"/>
                                        <p:tgtEl>
                                          <p:spTgt spid="434"/>
                                        </p:tgtEl>
                                      </p:cBhvr>
                                    </p:animEffect>
                                  </p:childTnLst>
                                </p:cTn>
                              </p:par>
                              <p:par>
                                <p:cTn id="41" presetID="10" presetClass="entr" presetSubtype="0" fill="hold" nodeType="withEffect">
                                  <p:stCondLst>
                                    <p:cond delay="0"/>
                                  </p:stCondLst>
                                  <p:childTnLst>
                                    <p:set>
                                      <p:cBhvr>
                                        <p:cTn id="42" dur="1" fill="hold">
                                          <p:stCondLst>
                                            <p:cond delay="0"/>
                                          </p:stCondLst>
                                        </p:cTn>
                                        <p:tgtEl>
                                          <p:spTgt spid="430"/>
                                        </p:tgtEl>
                                        <p:attrNameLst>
                                          <p:attrName>style.visibility</p:attrName>
                                        </p:attrNameLst>
                                      </p:cBhvr>
                                      <p:to>
                                        <p:strVal val="visible"/>
                                      </p:to>
                                    </p:set>
                                    <p:animEffect transition="in" filter="fade">
                                      <p:cBhvr>
                                        <p:cTn id="43" dur="500"/>
                                        <p:tgtEl>
                                          <p:spTgt spid="430"/>
                                        </p:tgtEl>
                                      </p:cBhvr>
                                    </p:animEffect>
                                  </p:childTnLst>
                                </p:cTn>
                              </p:par>
                              <p:par>
                                <p:cTn id="44" presetID="10" presetClass="entr" presetSubtype="0" fill="hold" nodeType="withEffect">
                                  <p:stCondLst>
                                    <p:cond delay="0"/>
                                  </p:stCondLst>
                                  <p:childTnLst>
                                    <p:set>
                                      <p:cBhvr>
                                        <p:cTn id="45" dur="1" fill="hold">
                                          <p:stCondLst>
                                            <p:cond delay="0"/>
                                          </p:stCondLst>
                                        </p:cTn>
                                        <p:tgtEl>
                                          <p:spTgt spid="440"/>
                                        </p:tgtEl>
                                        <p:attrNameLst>
                                          <p:attrName>style.visibility</p:attrName>
                                        </p:attrNameLst>
                                      </p:cBhvr>
                                      <p:to>
                                        <p:strVal val="visible"/>
                                      </p:to>
                                    </p:set>
                                    <p:animEffect transition="in" filter="fade">
                                      <p:cBhvr>
                                        <p:cTn id="46" dur="500"/>
                                        <p:tgtEl>
                                          <p:spTgt spid="4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35"/>
                                        </p:tgtEl>
                                        <p:attrNameLst>
                                          <p:attrName>style.visibility</p:attrName>
                                        </p:attrNameLst>
                                      </p:cBhvr>
                                      <p:to>
                                        <p:strVal val="visible"/>
                                      </p:to>
                                    </p:set>
                                    <p:animEffect transition="in" filter="fade">
                                      <p:cBhvr>
                                        <p:cTn id="51" dur="500"/>
                                        <p:tgtEl>
                                          <p:spTgt spid="435"/>
                                        </p:tgtEl>
                                      </p:cBhvr>
                                    </p:animEffect>
                                  </p:childTnLst>
                                </p:cTn>
                              </p:par>
                              <p:par>
                                <p:cTn id="52" presetID="10" presetClass="entr" presetSubtype="0" fill="hold" nodeType="withEffect">
                                  <p:stCondLst>
                                    <p:cond delay="0"/>
                                  </p:stCondLst>
                                  <p:childTnLst>
                                    <p:set>
                                      <p:cBhvr>
                                        <p:cTn id="53" dur="1" fill="hold">
                                          <p:stCondLst>
                                            <p:cond delay="0"/>
                                          </p:stCondLst>
                                        </p:cTn>
                                        <p:tgtEl>
                                          <p:spTgt spid="431"/>
                                        </p:tgtEl>
                                        <p:attrNameLst>
                                          <p:attrName>style.visibility</p:attrName>
                                        </p:attrNameLst>
                                      </p:cBhvr>
                                      <p:to>
                                        <p:strVal val="visible"/>
                                      </p:to>
                                    </p:set>
                                    <p:animEffect transition="in" filter="fade">
                                      <p:cBhvr>
                                        <p:cTn id="54" dur="500"/>
                                        <p:tgtEl>
                                          <p:spTgt spid="431"/>
                                        </p:tgtEl>
                                      </p:cBhvr>
                                    </p:animEffect>
                                  </p:childTnLst>
                                </p:cTn>
                              </p:par>
                              <p:par>
                                <p:cTn id="55" presetID="10" presetClass="entr" presetSubtype="0" fill="hold" nodeType="withEffect">
                                  <p:stCondLst>
                                    <p:cond delay="0"/>
                                  </p:stCondLst>
                                  <p:childTnLst>
                                    <p:set>
                                      <p:cBhvr>
                                        <p:cTn id="56" dur="1" fill="hold">
                                          <p:stCondLst>
                                            <p:cond delay="0"/>
                                          </p:stCondLst>
                                        </p:cTn>
                                        <p:tgtEl>
                                          <p:spTgt spid="441"/>
                                        </p:tgtEl>
                                        <p:attrNameLst>
                                          <p:attrName>style.visibility</p:attrName>
                                        </p:attrNameLst>
                                      </p:cBhvr>
                                      <p:to>
                                        <p:strVal val="visible"/>
                                      </p:to>
                                    </p:set>
                                    <p:animEffect transition="in" filter="fade">
                                      <p:cBhvr>
                                        <p:cTn id="57" dur="500"/>
                                        <p:tgtEl>
                                          <p:spTgt spid="44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6"/>
                                        </p:tgtEl>
                                        <p:attrNameLst>
                                          <p:attrName>style.visibility</p:attrName>
                                        </p:attrNameLst>
                                      </p:cBhvr>
                                      <p:to>
                                        <p:strVal val="visible"/>
                                      </p:to>
                                    </p:set>
                                    <p:animEffect transition="in" filter="fade">
                                      <p:cBhvr>
                                        <p:cTn id="62" dur="500"/>
                                        <p:tgtEl>
                                          <p:spTgt spid="436"/>
                                        </p:tgtEl>
                                      </p:cBhvr>
                                    </p:animEffect>
                                  </p:childTnLst>
                                </p:cTn>
                              </p:par>
                              <p:par>
                                <p:cTn id="63" presetID="10" presetClass="entr" presetSubtype="0" fill="hold" nodeType="withEffect">
                                  <p:stCondLst>
                                    <p:cond delay="0"/>
                                  </p:stCondLst>
                                  <p:childTnLst>
                                    <p:set>
                                      <p:cBhvr>
                                        <p:cTn id="64" dur="1" fill="hold">
                                          <p:stCondLst>
                                            <p:cond delay="0"/>
                                          </p:stCondLst>
                                        </p:cTn>
                                        <p:tgtEl>
                                          <p:spTgt spid="432"/>
                                        </p:tgtEl>
                                        <p:attrNameLst>
                                          <p:attrName>style.visibility</p:attrName>
                                        </p:attrNameLst>
                                      </p:cBhvr>
                                      <p:to>
                                        <p:strVal val="visible"/>
                                      </p:to>
                                    </p:set>
                                    <p:animEffect transition="in" filter="fade">
                                      <p:cBhvr>
                                        <p:cTn id="65" dur="500"/>
                                        <p:tgtEl>
                                          <p:spTgt spid="432"/>
                                        </p:tgtEl>
                                      </p:cBhvr>
                                    </p:animEffect>
                                  </p:childTnLst>
                                </p:cTn>
                              </p:par>
                              <p:par>
                                <p:cTn id="66" presetID="10" presetClass="entr" presetSubtype="0" fill="hold" nodeType="withEffect">
                                  <p:stCondLst>
                                    <p:cond delay="0"/>
                                  </p:stCondLst>
                                  <p:childTnLst>
                                    <p:set>
                                      <p:cBhvr>
                                        <p:cTn id="67" dur="1" fill="hold">
                                          <p:stCondLst>
                                            <p:cond delay="0"/>
                                          </p:stCondLst>
                                        </p:cTn>
                                        <p:tgtEl>
                                          <p:spTgt spid="442"/>
                                        </p:tgtEl>
                                        <p:attrNameLst>
                                          <p:attrName>style.visibility</p:attrName>
                                        </p:attrNameLst>
                                      </p:cBhvr>
                                      <p:to>
                                        <p:strVal val="visible"/>
                                      </p:to>
                                    </p:set>
                                    <p:animEffect transition="in" filter="fade">
                                      <p:cBhvr>
                                        <p:cTn id="68" dur="500"/>
                                        <p:tgtEl>
                                          <p:spTgt spid="442"/>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437"/>
                                        </p:tgtEl>
                                        <p:attrNameLst>
                                          <p:attrName>style.visibility</p:attrName>
                                        </p:attrNameLst>
                                      </p:cBhvr>
                                      <p:to>
                                        <p:strVal val="visible"/>
                                      </p:to>
                                    </p:set>
                                    <p:animEffect transition="in" filter="fade">
                                      <p:cBhvr>
                                        <p:cTn id="73" dur="500"/>
                                        <p:tgtEl>
                                          <p:spTgt spid="437"/>
                                        </p:tgtEl>
                                      </p:cBhvr>
                                    </p:animEffect>
                                  </p:childTnLst>
                                </p:cTn>
                              </p:par>
                              <p:par>
                                <p:cTn id="74" presetID="10" presetClass="entr" presetSubtype="0" fill="hold" nodeType="withEffect">
                                  <p:stCondLst>
                                    <p:cond delay="0"/>
                                  </p:stCondLst>
                                  <p:childTnLst>
                                    <p:set>
                                      <p:cBhvr>
                                        <p:cTn id="75" dur="1" fill="hold">
                                          <p:stCondLst>
                                            <p:cond delay="0"/>
                                          </p:stCondLst>
                                        </p:cTn>
                                        <p:tgtEl>
                                          <p:spTgt spid="444"/>
                                        </p:tgtEl>
                                        <p:attrNameLst>
                                          <p:attrName>style.visibility</p:attrName>
                                        </p:attrNameLst>
                                      </p:cBhvr>
                                      <p:to>
                                        <p:strVal val="visible"/>
                                      </p:to>
                                    </p:set>
                                    <p:animEffect transition="in" filter="fade">
                                      <p:cBhvr>
                                        <p:cTn id="76" dur="500"/>
                                        <p:tgtEl>
                                          <p:spTgt spid="444"/>
                                        </p:tgtEl>
                                      </p:cBhvr>
                                    </p:animEffect>
                                  </p:childTnLst>
                                </p:cTn>
                              </p:par>
                              <p:par>
                                <p:cTn id="77" presetID="10" presetClass="entr" presetSubtype="0" fill="hold" nodeType="withEffect">
                                  <p:stCondLst>
                                    <p:cond delay="0"/>
                                  </p:stCondLst>
                                  <p:childTnLst>
                                    <p:set>
                                      <p:cBhvr>
                                        <p:cTn id="78" dur="1" fill="hold">
                                          <p:stCondLst>
                                            <p:cond delay="0"/>
                                          </p:stCondLst>
                                        </p:cTn>
                                        <p:tgtEl>
                                          <p:spTgt spid="443"/>
                                        </p:tgtEl>
                                        <p:attrNameLst>
                                          <p:attrName>style.visibility</p:attrName>
                                        </p:attrNameLst>
                                      </p:cBhvr>
                                      <p:to>
                                        <p:strVal val="visible"/>
                                      </p:to>
                                    </p:set>
                                    <p:animEffect transition="in" filter="fade">
                                      <p:cBhvr>
                                        <p:cTn id="79" dur="500"/>
                                        <p:tgtEl>
                                          <p:spTgt spid="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Preemptive SJF (SRTF)</a:t>
            </a:r>
            <a:endParaRPr/>
          </a:p>
        </p:txBody>
      </p:sp>
      <p:sp>
        <p:nvSpPr>
          <p:cNvPr id="453" name="Google Shape;453;p29"/>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chờ: </a:t>
            </a:r>
            <a:endParaRPr/>
          </a:p>
          <a:p>
            <a:pPr marL="742950" lvl="1" indent="-285750" algn="just" rtl="0">
              <a:spcBef>
                <a:spcPts val="480"/>
              </a:spcBef>
              <a:spcAft>
                <a:spcPts val="0"/>
              </a:spcAft>
              <a:buSzPts val="2400"/>
              <a:buChar char="🞐"/>
            </a:pPr>
            <a:r>
              <a:rPr lang="en-US"/>
              <a:t>P1 = 24, P2 = 0, P3 = 13, P4 = 0, P5 = 0</a:t>
            </a:r>
            <a:endParaRPr/>
          </a:p>
          <a:p>
            <a:pPr marL="742950" lvl="1" indent="-285750" algn="just" rtl="0">
              <a:spcBef>
                <a:spcPts val="480"/>
              </a:spcBef>
              <a:spcAft>
                <a:spcPts val="0"/>
              </a:spcAft>
              <a:buSzPts val="2400"/>
              <a:buChar char="🞐"/>
            </a:pPr>
            <a:r>
              <a:rPr lang="en-US"/>
              <a:t>Thời gian chờ trung bình: (24 + 0 + 13 + 0 + 0)/5 = 7.4</a:t>
            </a:r>
            <a:endParaRPr/>
          </a:p>
        </p:txBody>
      </p:sp>
      <p:sp>
        <p:nvSpPr>
          <p:cNvPr id="454" name="Google Shape;454;p2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455" name="Google Shape;455;p2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sp>
        <p:nvSpPr>
          <p:cNvPr id="456" name="Google Shape;456;p2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457" name="Google Shape;457;p29"/>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458" name="Google Shape;458;p29"/>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459" name="Google Shape;459;p29"/>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60" name="Google Shape;460;p29"/>
          <p:cNvCxnSpPr/>
          <p:nvPr/>
        </p:nvCxnSpPr>
        <p:spPr>
          <a:xfrm>
            <a:off x="2852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61" name="Google Shape;461;p29"/>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62" name="Google Shape;462;p29"/>
          <p:cNvCxnSpPr/>
          <p:nvPr/>
        </p:nvCxnSpPr>
        <p:spPr>
          <a:xfrm>
            <a:off x="4498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63" name="Google Shape;463;p29"/>
          <p:cNvCxnSpPr/>
          <p:nvPr/>
        </p:nvCxnSpPr>
        <p:spPr>
          <a:xfrm>
            <a:off x="5961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64" name="Google Shape;464;p29"/>
          <p:cNvSpPr txBox="1"/>
          <p:nvPr/>
        </p:nvSpPr>
        <p:spPr>
          <a:xfrm>
            <a:off x="1161288"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65" name="Google Shape;465;p29"/>
          <p:cNvSpPr txBox="1"/>
          <p:nvPr/>
        </p:nvSpPr>
        <p:spPr>
          <a:xfrm>
            <a:off x="289864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466" name="Google Shape;466;p29"/>
          <p:cNvSpPr txBox="1"/>
          <p:nvPr/>
        </p:nvSpPr>
        <p:spPr>
          <a:xfrm>
            <a:off x="372160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467" name="Google Shape;467;p29"/>
          <p:cNvSpPr txBox="1"/>
          <p:nvPr/>
        </p:nvSpPr>
        <p:spPr>
          <a:xfrm>
            <a:off x="50017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468" name="Google Shape;468;p29"/>
          <p:cNvSpPr txBox="1"/>
          <p:nvPr/>
        </p:nvSpPr>
        <p:spPr>
          <a:xfrm>
            <a:off x="66019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69" name="Google Shape;469;p29"/>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470" name="Google Shape;470;p29"/>
          <p:cNvSpPr txBox="1"/>
          <p:nvPr/>
        </p:nvSpPr>
        <p:spPr>
          <a:xfrm>
            <a:off x="2599416"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9</a:t>
            </a:r>
            <a:endParaRPr/>
          </a:p>
        </p:txBody>
      </p:sp>
      <p:sp>
        <p:nvSpPr>
          <p:cNvPr id="471" name="Google Shape;471;p29"/>
          <p:cNvSpPr txBox="1"/>
          <p:nvPr/>
        </p:nvSpPr>
        <p:spPr>
          <a:xfrm>
            <a:off x="318211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472" name="Google Shape;472;p29"/>
          <p:cNvSpPr txBox="1"/>
          <p:nvPr/>
        </p:nvSpPr>
        <p:spPr>
          <a:xfrm>
            <a:off x="429768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18</a:t>
            </a:r>
            <a:endParaRPr/>
          </a:p>
        </p:txBody>
      </p:sp>
      <p:sp>
        <p:nvSpPr>
          <p:cNvPr id="473" name="Google Shape;473;p29"/>
          <p:cNvSpPr txBox="1"/>
          <p:nvPr/>
        </p:nvSpPr>
        <p:spPr>
          <a:xfrm>
            <a:off x="576072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26</a:t>
            </a:r>
            <a:endParaRPr/>
          </a:p>
        </p:txBody>
      </p:sp>
      <p:sp>
        <p:nvSpPr>
          <p:cNvPr id="474" name="Google Shape;474;p29"/>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475" name="Google Shape;475;p29"/>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76" name="Google Shape;476;p29"/>
          <p:cNvCxnSpPr/>
          <p:nvPr/>
        </p:nvCxnSpPr>
        <p:spPr>
          <a:xfrm>
            <a:off x="1572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77" name="Google Shape;477;p29"/>
          <p:cNvSpPr txBox="1"/>
          <p:nvPr/>
        </p:nvSpPr>
        <p:spPr>
          <a:xfrm>
            <a:off x="13609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a:t>
            </a:r>
            <a:endParaRPr/>
          </a:p>
        </p:txBody>
      </p:sp>
      <p:sp>
        <p:nvSpPr>
          <p:cNvPr id="478" name="Google Shape;478;p29"/>
          <p:cNvSpPr txBox="1"/>
          <p:nvPr/>
        </p:nvSpPr>
        <p:spPr>
          <a:xfrm>
            <a:off x="1905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Câu hỏi ôn tập chương 3 (tt)</a:t>
            </a:r>
            <a:endParaRPr/>
          </a:p>
        </p:txBody>
      </p:sp>
      <p:sp>
        <p:nvSpPr>
          <p:cNvPr id="76" name="Google Shape;76;p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77" name="Google Shape;77;p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
        <p:nvSpPr>
          <p:cNvPr id="78" name="Google Shape;78;p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79" name="Google Shape;79;p3"/>
          <p:cNvSpPr txBox="1"/>
          <p:nvPr/>
        </p:nvSpPr>
        <p:spPr>
          <a:xfrm>
            <a:off x="1477094" y="1250951"/>
            <a:ext cx="6285805" cy="507365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80000"/>
              </a:lnSpc>
              <a:spcBef>
                <a:spcPts val="0"/>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#include &lt;stdio.h&gt;</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#include &lt;unistd.h&gt;</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int main (int argc, char *argv[])</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	int pid;</a:t>
            </a:r>
            <a:endParaRPr/>
          </a:p>
          <a:p>
            <a:pPr marL="342900" marR="0" lvl="0" indent="-342900" algn="just" rtl="0">
              <a:lnSpc>
                <a:spcPct val="80000"/>
              </a:lnSpc>
              <a:spcBef>
                <a:spcPts val="788"/>
              </a:spcBef>
              <a:spcAft>
                <a:spcPts val="0"/>
              </a:spcAft>
              <a:buClr>
                <a:srgbClr val="003399"/>
              </a:buClr>
              <a:buSzPts val="2000"/>
              <a:buFont typeface="Arial"/>
              <a:buNone/>
            </a:pPr>
            <a:r>
              <a:rPr lang="en-US" sz="2000" b="1">
                <a:solidFill>
                  <a:schemeClr val="hlink"/>
                </a:solidFill>
                <a:latin typeface="Courier New"/>
                <a:ea typeface="Courier New"/>
                <a:cs typeface="Courier New"/>
                <a:sym typeface="Courier New"/>
              </a:rPr>
              <a:t>	pid = fork</a:t>
            </a:r>
            <a:r>
              <a:rPr lang="en-US" sz="2000" b="1">
                <a:solidFill>
                  <a:srgbClr val="000000"/>
                </a:solidFill>
                <a:latin typeface="Courier New"/>
                <a:ea typeface="Courier New"/>
                <a:cs typeface="Courier New"/>
                <a:sym typeface="Courier New"/>
              </a:rPr>
              <a:t>();</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	</a:t>
            </a:r>
            <a:r>
              <a:rPr lang="en-US" sz="2000" b="1">
                <a:solidFill>
                  <a:srgbClr val="00B0F0"/>
                </a:solidFill>
                <a:latin typeface="Courier New"/>
                <a:ea typeface="Courier New"/>
                <a:cs typeface="Courier New"/>
                <a:sym typeface="Courier New"/>
              </a:rPr>
              <a:t>printf(“ so 1”);</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chemeClr val="hlink"/>
                </a:solidFill>
                <a:latin typeface="Courier New"/>
                <a:ea typeface="Courier New"/>
                <a:cs typeface="Courier New"/>
                <a:sym typeface="Courier New"/>
              </a:rPr>
              <a:t>	</a:t>
            </a:r>
            <a:r>
              <a:rPr lang="en-US" sz="2000" b="1">
                <a:solidFill>
                  <a:srgbClr val="00B0F0"/>
                </a:solidFill>
                <a:latin typeface="Courier New"/>
                <a:ea typeface="Courier New"/>
                <a:cs typeface="Courier New"/>
                <a:sym typeface="Courier New"/>
              </a:rPr>
              <a:t>printf(“ so 2”);</a:t>
            </a:r>
            <a:endParaRPr sz="2000" b="1">
              <a:solidFill>
                <a:srgbClr val="000000"/>
              </a:solidFill>
              <a:latin typeface="Courier New"/>
              <a:ea typeface="Courier New"/>
              <a:cs typeface="Courier New"/>
              <a:sym typeface="Courier New"/>
            </a:endParaRPr>
          </a:p>
          <a:p>
            <a:pPr marL="342900" marR="0" lvl="0" indent="-342900" algn="just" rtl="0">
              <a:lnSpc>
                <a:spcPct val="80000"/>
              </a:lnSpc>
              <a:spcBef>
                <a:spcPts val="788"/>
              </a:spcBef>
              <a:spcAft>
                <a:spcPts val="0"/>
              </a:spcAft>
              <a:buClr>
                <a:srgbClr val="003399"/>
              </a:buClr>
              <a:buSzPts val="2000"/>
              <a:buFont typeface="Arial"/>
              <a:buNone/>
            </a:pPr>
            <a:r>
              <a:rPr lang="en-US" sz="2000" b="1">
                <a:solidFill>
                  <a:schemeClr val="hlink"/>
                </a:solidFill>
                <a:latin typeface="Courier New"/>
                <a:ea typeface="Courier New"/>
                <a:cs typeface="Courier New"/>
                <a:sym typeface="Courier New"/>
              </a:rPr>
              <a:t>	fork</a:t>
            </a:r>
            <a:r>
              <a:rPr lang="en-US" sz="2000" b="1">
                <a:solidFill>
                  <a:srgbClr val="000000"/>
                </a:solidFill>
                <a:latin typeface="Courier New"/>
                <a:ea typeface="Courier New"/>
                <a:cs typeface="Courier New"/>
                <a:sym typeface="Courier New"/>
              </a:rPr>
              <a:t>();</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B0F0"/>
                </a:solidFill>
                <a:latin typeface="Courier New"/>
                <a:ea typeface="Courier New"/>
                <a:cs typeface="Courier New"/>
                <a:sym typeface="Courier New"/>
              </a:rPr>
              <a:t>	</a:t>
            </a:r>
            <a:r>
              <a:rPr lang="en-US" sz="2000" b="1">
                <a:solidFill>
                  <a:srgbClr val="000000"/>
                </a:solidFill>
                <a:latin typeface="Courier New"/>
                <a:ea typeface="Courier New"/>
                <a:cs typeface="Courier New"/>
                <a:sym typeface="Courier New"/>
              </a:rPr>
              <a:t>if (pid &lt; 0){</a:t>
            </a:r>
            <a:endParaRPr/>
          </a:p>
          <a:p>
            <a:pPr marL="342900" marR="0" lvl="0" indent="-342900" algn="just" rtl="0">
              <a:lnSpc>
                <a:spcPct val="80000"/>
              </a:lnSpc>
              <a:spcBef>
                <a:spcPts val="788"/>
              </a:spcBef>
              <a:spcAft>
                <a:spcPts val="0"/>
              </a:spcAft>
              <a:buClr>
                <a:srgbClr val="003399"/>
              </a:buClr>
              <a:buSzPts val="2000"/>
              <a:buFont typeface="Arial"/>
              <a:buNone/>
            </a:pPr>
            <a:r>
              <a:rPr lang="en-US" sz="2000" b="1">
                <a:solidFill>
                  <a:srgbClr val="000000"/>
                </a:solidFill>
                <a:latin typeface="Courier New"/>
                <a:ea typeface="Courier New"/>
                <a:cs typeface="Courier New"/>
                <a:sym typeface="Courier New"/>
              </a:rPr>
              <a:t>		</a:t>
            </a:r>
            <a:r>
              <a:rPr lang="en-US" sz="2000" b="1">
                <a:solidFill>
                  <a:srgbClr val="00B0F0"/>
                </a:solidFill>
                <a:latin typeface="Courier New"/>
                <a:ea typeface="Courier New"/>
                <a:cs typeface="Courier New"/>
                <a:sym typeface="Courier New"/>
              </a:rPr>
              <a:t>printf(“hello”);</a:t>
            </a:r>
            <a:r>
              <a:rPr lang="en-US" sz="2000" b="1">
                <a:solidFill>
                  <a:schemeClr val="hlink"/>
                </a:solidFill>
                <a:latin typeface="Courier New"/>
                <a:ea typeface="Courier New"/>
                <a:cs typeface="Courier New"/>
                <a:sym typeface="Courier New"/>
              </a:rPr>
              <a:t> </a:t>
            </a:r>
            <a:endParaRPr/>
          </a:p>
          <a:p>
            <a:pPr marL="342900" marR="0" lvl="0" indent="-342900" algn="just" rtl="0">
              <a:lnSpc>
                <a:spcPct val="80000"/>
              </a:lnSpc>
              <a:spcBef>
                <a:spcPts val="788"/>
              </a:spcBef>
              <a:spcAft>
                <a:spcPts val="0"/>
              </a:spcAft>
              <a:buClr>
                <a:srgbClr val="003399"/>
              </a:buClr>
              <a:buSzPts val="2000"/>
              <a:buFont typeface="Arial"/>
              <a:buNone/>
            </a:pPr>
            <a:r>
              <a:rPr lang="en-US" sz="2000" b="1">
                <a:solidFill>
                  <a:schemeClr val="hlink"/>
                </a:solidFill>
                <a:latin typeface="Courier New"/>
                <a:ea typeface="Courier New"/>
                <a:cs typeface="Courier New"/>
                <a:sym typeface="Courier New"/>
              </a:rPr>
              <a:t>		fork</a:t>
            </a:r>
            <a:r>
              <a:rPr lang="en-US" sz="2000" b="1">
                <a:solidFill>
                  <a:srgbClr val="000000"/>
                </a:solidFill>
                <a:latin typeface="Courier New"/>
                <a:ea typeface="Courier New"/>
                <a:cs typeface="Courier New"/>
                <a:sym typeface="Courier New"/>
              </a:rPr>
              <a:t>();</a:t>
            </a:r>
            <a:endParaRPr sz="2000" b="1">
              <a:solidFill>
                <a:srgbClr val="00B0F0"/>
              </a:solidFill>
              <a:latin typeface="Courier New"/>
              <a:ea typeface="Courier New"/>
              <a:cs typeface="Courier New"/>
              <a:sym typeface="Courier New"/>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B0F0"/>
                </a:solidFill>
                <a:latin typeface="Courier New"/>
                <a:ea typeface="Courier New"/>
                <a:cs typeface="Courier New"/>
                <a:sym typeface="Courier New"/>
              </a:rPr>
              <a:t>	</a:t>
            </a:r>
            <a:r>
              <a:rPr lang="en-US" sz="2000" b="1">
                <a:solidFill>
                  <a:schemeClr val="dk1"/>
                </a:solidFill>
                <a:latin typeface="Courier New"/>
                <a:ea typeface="Courier New"/>
                <a:cs typeface="Courier New"/>
                <a:sym typeface="Courier New"/>
              </a:rPr>
              <a:t>}else</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chemeClr val="dk1"/>
                </a:solidFill>
                <a:latin typeface="Courier New"/>
                <a:ea typeface="Courier New"/>
                <a:cs typeface="Courier New"/>
                <a:sym typeface="Courier New"/>
              </a:rPr>
              <a:t>		</a:t>
            </a:r>
            <a:r>
              <a:rPr lang="en-US" sz="2000" b="1">
                <a:solidFill>
                  <a:schemeClr val="hlink"/>
                </a:solidFill>
                <a:latin typeface="Courier New"/>
                <a:ea typeface="Courier New"/>
                <a:cs typeface="Courier New"/>
                <a:sym typeface="Courier New"/>
              </a:rPr>
              <a:t>fork</a:t>
            </a:r>
            <a:r>
              <a:rPr lang="en-US" sz="2000" b="1">
                <a:solidFill>
                  <a:srgbClr val="000000"/>
                </a:solidFill>
                <a:latin typeface="Courier New"/>
                <a:ea typeface="Courier New"/>
                <a:cs typeface="Courier New"/>
                <a:sym typeface="Courier New"/>
              </a:rPr>
              <a:t>();</a:t>
            </a:r>
            <a:endParaRPr sz="2000" b="1">
              <a:solidFill>
                <a:schemeClr val="dk1"/>
              </a:solidFill>
              <a:latin typeface="Courier New"/>
              <a:ea typeface="Courier New"/>
              <a:cs typeface="Courier New"/>
              <a:sym typeface="Courier New"/>
            </a:endParaRPr>
          </a:p>
          <a:p>
            <a:pPr marL="0" marR="0" lvl="0" indent="0" algn="just" rtl="0">
              <a:lnSpc>
                <a:spcPct val="80000"/>
              </a:lnSpc>
              <a:spcBef>
                <a:spcPts val="788"/>
              </a:spcBef>
              <a:spcAft>
                <a:spcPts val="0"/>
              </a:spcAft>
              <a:buClr>
                <a:srgbClr val="003399"/>
              </a:buClr>
              <a:buSzPts val="2000"/>
              <a:buFont typeface="Arial"/>
              <a:buNone/>
            </a:pPr>
            <a:r>
              <a:rPr lang="en-US" sz="2000" b="1">
                <a:solidFill>
                  <a:srgbClr val="000000"/>
                </a:solidFill>
                <a:latin typeface="Courier New"/>
                <a:ea typeface="Courier New"/>
                <a:cs typeface="Courier New"/>
                <a:sym typeface="Courier New"/>
              </a:rPr>
              <a:t>	</a:t>
            </a:r>
            <a:r>
              <a:rPr lang="en-US" sz="2000" b="1">
                <a:solidFill>
                  <a:srgbClr val="00B0F0"/>
                </a:solidFill>
                <a:latin typeface="Courier New"/>
                <a:ea typeface="Courier New"/>
                <a:cs typeface="Courier New"/>
                <a:sym typeface="Courier New"/>
              </a:rPr>
              <a:t>printf(“bye”);</a:t>
            </a:r>
            <a:endParaRPr/>
          </a:p>
          <a:p>
            <a:pPr marL="342900" marR="0" lvl="0" indent="-342900" algn="just" rtl="0">
              <a:lnSpc>
                <a:spcPct val="80000"/>
              </a:lnSpc>
              <a:spcBef>
                <a:spcPts val="788"/>
              </a:spcBef>
              <a:spcAft>
                <a:spcPts val="0"/>
              </a:spcAft>
              <a:buClr>
                <a:srgbClr val="003399"/>
              </a:buClr>
              <a:buSzPts val="2000"/>
              <a:buFont typeface="Noto Sans Symbols"/>
              <a:buNone/>
            </a:pPr>
            <a:r>
              <a:rPr lang="en-US" sz="2000" b="1">
                <a:solidFill>
                  <a:srgbClr val="000000"/>
                </a:solidFill>
                <a:latin typeface="Courier New"/>
                <a:ea typeface="Courier New"/>
                <a:cs typeface="Courier New"/>
                <a:sym typeface="Courier New"/>
              </a:rPr>
              <a:t>}</a:t>
            </a:r>
            <a:endParaRPr sz="2000" b="1">
              <a:solidFill>
                <a:srgbClr val="000000"/>
              </a:solidFill>
              <a:latin typeface="Courier New"/>
              <a:ea typeface="Courier New"/>
              <a:cs typeface="Courier New"/>
              <a:sym typeface="Courier Ne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3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Preemptive SJF (SRTF)</a:t>
            </a:r>
            <a:endParaRPr/>
          </a:p>
        </p:txBody>
      </p:sp>
      <p:sp>
        <p:nvSpPr>
          <p:cNvPr id="484" name="Google Shape;484;p30"/>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Giản đồ Gantt</a:t>
            </a:r>
            <a:endParaRPr/>
          </a:p>
          <a:p>
            <a:pPr marL="342900" lvl="0" indent="-177800" algn="just" rtl="0">
              <a:spcBef>
                <a:spcPts val="520"/>
              </a:spcBef>
              <a:spcAft>
                <a:spcPts val="0"/>
              </a:spcAft>
              <a:buSzPts val="2600"/>
              <a:buNone/>
            </a:pP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Thời gian hoàn thành: </a:t>
            </a:r>
            <a:endParaRPr/>
          </a:p>
          <a:p>
            <a:pPr marL="742950" lvl="1" indent="-285750" algn="just" rtl="0">
              <a:spcBef>
                <a:spcPts val="480"/>
              </a:spcBef>
              <a:spcAft>
                <a:spcPts val="0"/>
              </a:spcAft>
              <a:buSzPts val="2400"/>
              <a:buChar char="🞐"/>
            </a:pPr>
            <a:r>
              <a:rPr lang="en-US"/>
              <a:t>P1 = 36, P2 = 7, P3 = 21, P4 = 3, P5 = 6</a:t>
            </a:r>
            <a:endParaRPr/>
          </a:p>
          <a:p>
            <a:pPr marL="742950" lvl="1" indent="-285750" algn="just" rtl="0">
              <a:spcBef>
                <a:spcPts val="480"/>
              </a:spcBef>
              <a:spcAft>
                <a:spcPts val="0"/>
              </a:spcAft>
              <a:buSzPts val="2400"/>
              <a:buChar char="🞐"/>
            </a:pPr>
            <a:r>
              <a:rPr lang="en-US"/>
              <a:t>Thời gian hoàn thành trung bình: (36 + 7 + 21 + 3 + 6)/5 = 14.6</a:t>
            </a:r>
            <a:endParaRPr/>
          </a:p>
        </p:txBody>
      </p:sp>
      <p:sp>
        <p:nvSpPr>
          <p:cNvPr id="485" name="Google Shape;485;p3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486" name="Google Shape;486;p3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sp>
        <p:nvSpPr>
          <p:cNvPr id="487" name="Google Shape;487;p3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488" name="Google Shape;488;p30"/>
          <p:cNvGraphicFramePr/>
          <p:nvPr/>
        </p:nvGraphicFramePr>
        <p:xfrm>
          <a:off x="2057400" y="1169840"/>
          <a:ext cx="4876800" cy="2373312"/>
        </p:xfrm>
        <a:graphic>
          <a:graphicData uri="http://schemas.openxmlformats.org/drawingml/2006/table">
            <a:tbl>
              <a:tblPr firstRow="1" bandRow="1">
                <a:noFill/>
                <a:tableStyleId>{6D95B0BA-FFFE-451A-A2A2-FC8B6C35CF62}</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extLst>
                  <a:ext uri="{0D108BD9-81ED-4DB2-BD59-A6C34878D82A}">
                    <a16:rowId xmlns:a16="http://schemas.microsoft.com/office/drawing/2014/main" val="10005"/>
                  </a:ext>
                </a:extLst>
              </a:tr>
            </a:tbl>
          </a:graphicData>
        </a:graphic>
      </p:graphicFrame>
      <p:sp>
        <p:nvSpPr>
          <p:cNvPr id="489" name="Google Shape;489;p30"/>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490" name="Google Shape;490;p30"/>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91" name="Google Shape;491;p30"/>
          <p:cNvCxnSpPr/>
          <p:nvPr/>
        </p:nvCxnSpPr>
        <p:spPr>
          <a:xfrm>
            <a:off x="28529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92" name="Google Shape;492;p30"/>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93" name="Google Shape;493;p30"/>
          <p:cNvCxnSpPr/>
          <p:nvPr/>
        </p:nvCxnSpPr>
        <p:spPr>
          <a:xfrm>
            <a:off x="449884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494" name="Google Shape;494;p30"/>
          <p:cNvCxnSpPr/>
          <p:nvPr/>
        </p:nvCxnSpPr>
        <p:spPr>
          <a:xfrm>
            <a:off x="59618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495" name="Google Shape;495;p30"/>
          <p:cNvSpPr txBox="1"/>
          <p:nvPr/>
        </p:nvSpPr>
        <p:spPr>
          <a:xfrm>
            <a:off x="1161288"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496" name="Google Shape;496;p30"/>
          <p:cNvSpPr txBox="1"/>
          <p:nvPr/>
        </p:nvSpPr>
        <p:spPr>
          <a:xfrm>
            <a:off x="289864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497" name="Google Shape;497;p30"/>
          <p:cNvSpPr txBox="1"/>
          <p:nvPr/>
        </p:nvSpPr>
        <p:spPr>
          <a:xfrm>
            <a:off x="372160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498" name="Google Shape;498;p30"/>
          <p:cNvSpPr txBox="1"/>
          <p:nvPr/>
        </p:nvSpPr>
        <p:spPr>
          <a:xfrm>
            <a:off x="50017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499" name="Google Shape;499;p30"/>
          <p:cNvSpPr txBox="1"/>
          <p:nvPr/>
        </p:nvSpPr>
        <p:spPr>
          <a:xfrm>
            <a:off x="66019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500" name="Google Shape;500;p30"/>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501" name="Google Shape;501;p30"/>
          <p:cNvSpPr txBox="1"/>
          <p:nvPr/>
        </p:nvSpPr>
        <p:spPr>
          <a:xfrm>
            <a:off x="2599416"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9</a:t>
            </a:r>
            <a:endParaRPr/>
          </a:p>
        </p:txBody>
      </p:sp>
      <p:sp>
        <p:nvSpPr>
          <p:cNvPr id="502" name="Google Shape;502;p30"/>
          <p:cNvSpPr txBox="1"/>
          <p:nvPr/>
        </p:nvSpPr>
        <p:spPr>
          <a:xfrm>
            <a:off x="318211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503" name="Google Shape;503;p30"/>
          <p:cNvSpPr txBox="1"/>
          <p:nvPr/>
        </p:nvSpPr>
        <p:spPr>
          <a:xfrm>
            <a:off x="429768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18</a:t>
            </a:r>
            <a:endParaRPr/>
          </a:p>
        </p:txBody>
      </p:sp>
      <p:sp>
        <p:nvSpPr>
          <p:cNvPr id="504" name="Google Shape;504;p30"/>
          <p:cNvSpPr txBox="1"/>
          <p:nvPr/>
        </p:nvSpPr>
        <p:spPr>
          <a:xfrm>
            <a:off x="576072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26</a:t>
            </a:r>
            <a:endParaRPr/>
          </a:p>
        </p:txBody>
      </p:sp>
      <p:sp>
        <p:nvSpPr>
          <p:cNvPr id="505" name="Google Shape;505;p30"/>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506" name="Google Shape;506;p30"/>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07" name="Google Shape;507;p30"/>
          <p:cNvCxnSpPr/>
          <p:nvPr/>
        </p:nvCxnSpPr>
        <p:spPr>
          <a:xfrm>
            <a:off x="157276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08" name="Google Shape;508;p30"/>
          <p:cNvSpPr txBox="1"/>
          <p:nvPr/>
        </p:nvSpPr>
        <p:spPr>
          <a:xfrm>
            <a:off x="1360929"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a:t>
            </a:r>
            <a:endParaRPr/>
          </a:p>
        </p:txBody>
      </p:sp>
      <p:sp>
        <p:nvSpPr>
          <p:cNvPr id="509" name="Google Shape;509;p30"/>
          <p:cNvSpPr txBox="1"/>
          <p:nvPr/>
        </p:nvSpPr>
        <p:spPr>
          <a:xfrm>
            <a:off x="1905000"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Nhận xét về giải thuật SJF</a:t>
            </a:r>
            <a:endParaRPr/>
          </a:p>
        </p:txBody>
      </p:sp>
      <p:sp>
        <p:nvSpPr>
          <p:cNvPr id="515" name="Google Shape;515;p31"/>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Có thể xảy ra tình trạng “đói” (starvation) đối với các process có CPU-burst lớn khi có nhiều process với CPU-burst nhỏ đến hệ thống.</a:t>
            </a:r>
            <a:endParaRPr/>
          </a:p>
          <a:p>
            <a:pPr marL="342900" lvl="0" indent="-342900" algn="just" rtl="0">
              <a:spcBef>
                <a:spcPts val="520"/>
              </a:spcBef>
              <a:spcAft>
                <a:spcPts val="0"/>
              </a:spcAft>
              <a:buSzPts val="2600"/>
              <a:buChar char="■"/>
            </a:pPr>
            <a:r>
              <a:rPr lang="en-US"/>
              <a:t>Cơ chế non-preemptive không phù hợp cho hệ thống time sharing (interactive).</a:t>
            </a:r>
            <a:endParaRPr/>
          </a:p>
          <a:p>
            <a:pPr marL="342900" lvl="0" indent="-342900" algn="just" rtl="0">
              <a:spcBef>
                <a:spcPts val="520"/>
              </a:spcBef>
              <a:spcAft>
                <a:spcPts val="0"/>
              </a:spcAft>
              <a:buSzPts val="2600"/>
              <a:buChar char="■"/>
            </a:pPr>
            <a:r>
              <a:rPr lang="en-US"/>
              <a:t>Giải thuật SJF ngầm định ra độ ưu tiên theo burst time. </a:t>
            </a:r>
            <a:endParaRPr/>
          </a:p>
          <a:p>
            <a:pPr marL="342900" lvl="0" indent="-342900" algn="just" rtl="0">
              <a:spcBef>
                <a:spcPts val="520"/>
              </a:spcBef>
              <a:spcAft>
                <a:spcPts val="0"/>
              </a:spcAft>
              <a:buSzPts val="2600"/>
              <a:buChar char="■"/>
            </a:pPr>
            <a:r>
              <a:rPr lang="en-US"/>
              <a:t>Các CPU-bound process có độ ưu tiên thấp hơn so với I/O-bound process, nhưng khi một process không thực hiện I/O được thực thi thì nó độc chiếm CPU cho đến khi kết thúc.</a:t>
            </a:r>
            <a:endParaRPr/>
          </a:p>
          <a:p>
            <a:pPr marL="342900" lvl="0" indent="-177800" algn="just" rtl="0">
              <a:spcBef>
                <a:spcPts val="520"/>
              </a:spcBef>
              <a:spcAft>
                <a:spcPts val="0"/>
              </a:spcAft>
              <a:buSzPts val="2600"/>
              <a:buNone/>
            </a:pPr>
            <a:endParaRPr/>
          </a:p>
        </p:txBody>
      </p:sp>
      <p:sp>
        <p:nvSpPr>
          <p:cNvPr id="516" name="Google Shape;516;p3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17" name="Google Shape;517;p3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518" name="Google Shape;518;p3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anim calcmode="lin" valueType="num">
                                      <p:cBhvr additive="base">
                                        <p:cTn id="7" dur="500"/>
                                        <p:tgtEl>
                                          <p:spTgt spid="5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15">
                                            <p:txEl>
                                              <p:pRg st="1" end="1"/>
                                            </p:txEl>
                                          </p:spTgt>
                                        </p:tgtEl>
                                        <p:attrNameLst>
                                          <p:attrName>style.visibility</p:attrName>
                                        </p:attrNameLst>
                                      </p:cBhvr>
                                      <p:to>
                                        <p:strVal val="visible"/>
                                      </p:to>
                                    </p:set>
                                    <p:anim calcmode="lin" valueType="num">
                                      <p:cBhvr additive="base">
                                        <p:cTn id="12" dur="500"/>
                                        <p:tgtEl>
                                          <p:spTgt spid="5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15">
                                            <p:txEl>
                                              <p:pRg st="2" end="2"/>
                                            </p:txEl>
                                          </p:spTgt>
                                        </p:tgtEl>
                                        <p:attrNameLst>
                                          <p:attrName>style.visibility</p:attrName>
                                        </p:attrNameLst>
                                      </p:cBhvr>
                                      <p:to>
                                        <p:strVal val="visible"/>
                                      </p:to>
                                    </p:set>
                                    <p:anim calcmode="lin" valueType="num">
                                      <p:cBhvr additive="base">
                                        <p:cTn id="17" dur="500"/>
                                        <p:tgtEl>
                                          <p:spTgt spid="5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15">
                                            <p:txEl>
                                              <p:pRg st="3" end="3"/>
                                            </p:txEl>
                                          </p:spTgt>
                                        </p:tgtEl>
                                        <p:attrNameLst>
                                          <p:attrName>style.visibility</p:attrName>
                                        </p:attrNameLst>
                                      </p:cBhvr>
                                      <p:to>
                                        <p:strVal val="visible"/>
                                      </p:to>
                                    </p:set>
                                    <p:anim calcmode="lin" valueType="num">
                                      <p:cBhvr additive="base">
                                        <p:cTn id="22" dur="500"/>
                                        <p:tgtEl>
                                          <p:spTgt spid="5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15">
                                            <p:txEl>
                                              <p:pRg st="4" end="4"/>
                                            </p:txEl>
                                          </p:spTgt>
                                        </p:tgtEl>
                                        <p:attrNameLst>
                                          <p:attrName>style.visibility</p:attrName>
                                        </p:attrNameLst>
                                      </p:cBhvr>
                                      <p:to>
                                        <p:strVal val="visible"/>
                                      </p:to>
                                    </p:set>
                                    <p:anim calcmode="lin" valueType="num">
                                      <p:cBhvr additive="base">
                                        <p:cTn id="27" dur="500"/>
                                        <p:tgtEl>
                                          <p:spTgt spid="51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32"/>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Nhận xét về giải thuật SJF (tt)</a:t>
            </a:r>
            <a:endParaRPr/>
          </a:p>
        </p:txBody>
      </p:sp>
      <p:sp>
        <p:nvSpPr>
          <p:cNvPr id="525" name="Google Shape;525;p32"/>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Tương ứng với mỗi process cần có độ dài của CPU burst tiếp theo</a:t>
            </a:r>
            <a:endParaRPr/>
          </a:p>
          <a:p>
            <a:pPr marL="342900" lvl="0" indent="-342900" algn="just" rtl="0">
              <a:spcBef>
                <a:spcPts val="520"/>
              </a:spcBef>
              <a:spcAft>
                <a:spcPts val="0"/>
              </a:spcAft>
              <a:buSzPts val="2600"/>
              <a:buChar char="■"/>
            </a:pPr>
            <a:r>
              <a:rPr lang="en-US"/>
              <a:t>Hàm lựa chọn: chọn process có độ dài CPU burst nhỏ nhất</a:t>
            </a:r>
            <a:endParaRPr/>
          </a:p>
          <a:p>
            <a:pPr marL="342900" lvl="0" indent="-342900" algn="just" rtl="0">
              <a:spcBef>
                <a:spcPts val="520"/>
              </a:spcBef>
              <a:spcAft>
                <a:spcPts val="0"/>
              </a:spcAft>
              <a:buSzPts val="2600"/>
              <a:buChar char="■"/>
            </a:pPr>
            <a:r>
              <a:rPr lang="en-US"/>
              <a:t>Chứng minh được: SJF tối ưu trong việc giảm thời gian đợi trung bình</a:t>
            </a:r>
            <a:endParaRPr/>
          </a:p>
          <a:p>
            <a:pPr marL="342900" lvl="0" indent="-342900" algn="just" rtl="0">
              <a:spcBef>
                <a:spcPts val="520"/>
              </a:spcBef>
              <a:spcAft>
                <a:spcPts val="0"/>
              </a:spcAft>
              <a:buSzPts val="2600"/>
              <a:buChar char="■"/>
            </a:pPr>
            <a:r>
              <a:rPr lang="en-US"/>
              <a:t>Nhược điểm: Cần phải ước lượng thời gian cần CPU tiếp theo của process</a:t>
            </a:r>
            <a:endParaRPr/>
          </a:p>
          <a:p>
            <a:pPr marL="342900" lvl="0" indent="-342900" algn="just" rtl="0">
              <a:spcBef>
                <a:spcPts val="520"/>
              </a:spcBef>
              <a:spcAft>
                <a:spcPts val="0"/>
              </a:spcAft>
              <a:buSzPts val="2600"/>
              <a:buChar char="■"/>
            </a:pPr>
            <a:r>
              <a:rPr lang="en-US"/>
              <a:t>Giải pháp cho vấn đề này?</a:t>
            </a:r>
            <a:endParaRPr/>
          </a:p>
        </p:txBody>
      </p:sp>
      <p:sp>
        <p:nvSpPr>
          <p:cNvPr id="526" name="Google Shape;526;p3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27" name="Google Shape;527;p3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
        <p:nvSpPr>
          <p:cNvPr id="528" name="Google Shape;528;p3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5">
                                            <p:txEl>
                                              <p:pRg st="0" end="0"/>
                                            </p:txEl>
                                          </p:spTgt>
                                        </p:tgtEl>
                                        <p:attrNameLst>
                                          <p:attrName>style.visibility</p:attrName>
                                        </p:attrNameLst>
                                      </p:cBhvr>
                                      <p:to>
                                        <p:strVal val="visible"/>
                                      </p:to>
                                    </p:set>
                                    <p:anim calcmode="lin" valueType="num">
                                      <p:cBhvr additive="base">
                                        <p:cTn id="7" dur="500"/>
                                        <p:tgtEl>
                                          <p:spTgt spid="5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25">
                                            <p:txEl>
                                              <p:pRg st="1" end="1"/>
                                            </p:txEl>
                                          </p:spTgt>
                                        </p:tgtEl>
                                        <p:attrNameLst>
                                          <p:attrName>style.visibility</p:attrName>
                                        </p:attrNameLst>
                                      </p:cBhvr>
                                      <p:to>
                                        <p:strVal val="visible"/>
                                      </p:to>
                                    </p:set>
                                    <p:anim calcmode="lin" valueType="num">
                                      <p:cBhvr additive="base">
                                        <p:cTn id="12" dur="500"/>
                                        <p:tgtEl>
                                          <p:spTgt spid="5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25">
                                            <p:txEl>
                                              <p:pRg st="2" end="2"/>
                                            </p:txEl>
                                          </p:spTgt>
                                        </p:tgtEl>
                                        <p:attrNameLst>
                                          <p:attrName>style.visibility</p:attrName>
                                        </p:attrNameLst>
                                      </p:cBhvr>
                                      <p:to>
                                        <p:strVal val="visible"/>
                                      </p:to>
                                    </p:set>
                                    <p:anim calcmode="lin" valueType="num">
                                      <p:cBhvr additive="base">
                                        <p:cTn id="17" dur="500"/>
                                        <p:tgtEl>
                                          <p:spTgt spid="5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25">
                                            <p:txEl>
                                              <p:pRg st="3" end="3"/>
                                            </p:txEl>
                                          </p:spTgt>
                                        </p:tgtEl>
                                        <p:attrNameLst>
                                          <p:attrName>style.visibility</p:attrName>
                                        </p:attrNameLst>
                                      </p:cBhvr>
                                      <p:to>
                                        <p:strVal val="visible"/>
                                      </p:to>
                                    </p:set>
                                    <p:anim calcmode="lin" valueType="num">
                                      <p:cBhvr additive="base">
                                        <p:cTn id="22" dur="500"/>
                                        <p:tgtEl>
                                          <p:spTgt spid="5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25">
                                            <p:txEl>
                                              <p:pRg st="4" end="4"/>
                                            </p:txEl>
                                          </p:spTgt>
                                        </p:tgtEl>
                                        <p:attrNameLst>
                                          <p:attrName>style.visibility</p:attrName>
                                        </p:attrNameLst>
                                      </p:cBhvr>
                                      <p:to>
                                        <p:strVal val="visible"/>
                                      </p:to>
                                    </p:set>
                                    <p:anim calcmode="lin" valueType="num">
                                      <p:cBhvr additive="base">
                                        <p:cTn id="27" dur="500"/>
                                        <p:tgtEl>
                                          <p:spTgt spid="52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33"/>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Nhận xét về giải thuật SJF (tt)</a:t>
            </a:r>
            <a:endParaRPr/>
          </a:p>
        </p:txBody>
      </p:sp>
      <p:sp>
        <p:nvSpPr>
          <p:cNvPr id="535" name="Google Shape;535;p33"/>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Thời gian sử dụng CPU chính là độ dài của CPU burst</a:t>
            </a:r>
            <a:endParaRPr/>
          </a:p>
          <a:p>
            <a:pPr marL="742950" lvl="1" indent="-285750" algn="just" rtl="0">
              <a:spcBef>
                <a:spcPts val="480"/>
              </a:spcBef>
              <a:spcAft>
                <a:spcPts val="0"/>
              </a:spcAft>
              <a:buSzPts val="2400"/>
              <a:buChar char="🞐"/>
            </a:pPr>
            <a:r>
              <a:rPr lang="en-US"/>
              <a:t>Trung bình tất cả các CPU burst đo được trong quá khứ</a:t>
            </a:r>
            <a:endParaRPr/>
          </a:p>
          <a:p>
            <a:pPr marL="742950" lvl="1" indent="-285750" algn="just" rtl="0">
              <a:spcBef>
                <a:spcPts val="480"/>
              </a:spcBef>
              <a:spcAft>
                <a:spcPts val="0"/>
              </a:spcAft>
              <a:buSzPts val="2400"/>
              <a:buChar char="🞐"/>
            </a:pPr>
            <a:r>
              <a:rPr lang="en-US"/>
              <a:t>Nhưng thông thường những CPU burst càng mới càng phản ánh đúng hành vi của process trong tương lai</a:t>
            </a:r>
            <a:endParaRPr/>
          </a:p>
          <a:p>
            <a:pPr marL="342900" lvl="0" indent="-342900" algn="just" rtl="0">
              <a:spcBef>
                <a:spcPts val="520"/>
              </a:spcBef>
              <a:spcAft>
                <a:spcPts val="0"/>
              </a:spcAft>
              <a:buSzPts val="2600"/>
              <a:buChar char="■"/>
            </a:pPr>
            <a:r>
              <a:rPr lang="en-US"/>
              <a:t>Một kỹ thuật thường dùng là sử dụng trung bình hàm mũ (exponential averaging) </a:t>
            </a:r>
            <a:endParaRPr/>
          </a:p>
          <a:p>
            <a:pPr marL="742950" lvl="1" indent="-285750" algn="just" rtl="0">
              <a:spcBef>
                <a:spcPts val="480"/>
              </a:spcBef>
              <a:spcAft>
                <a:spcPts val="0"/>
              </a:spcAft>
              <a:buSzPts val="2400"/>
              <a:buChar char="🞐"/>
            </a:pPr>
            <a:r>
              <a:rPr lang="en-US"/>
              <a:t>τn+1 = a tn + (1 - a) τn ,    0 ≤ a ≤ 1</a:t>
            </a:r>
            <a:endParaRPr/>
          </a:p>
          <a:p>
            <a:pPr marL="742950" lvl="1" indent="-285750" algn="just" rtl="0">
              <a:spcBef>
                <a:spcPts val="480"/>
              </a:spcBef>
              <a:spcAft>
                <a:spcPts val="0"/>
              </a:spcAft>
              <a:buSzPts val="2400"/>
              <a:buChar char="🞐"/>
            </a:pPr>
            <a:r>
              <a:rPr lang="en-US"/>
              <a:t>τn+1 = a tn + (1- a) a tn-1 +…+ (1- a)jaτn-j +…+ (1- a)n+1aτ0 </a:t>
            </a:r>
            <a:endParaRPr/>
          </a:p>
          <a:p>
            <a:pPr marL="742950" lvl="1" indent="-285750" algn="just" rtl="0">
              <a:spcBef>
                <a:spcPts val="480"/>
              </a:spcBef>
              <a:spcAft>
                <a:spcPts val="0"/>
              </a:spcAft>
              <a:buSzPts val="2400"/>
              <a:buChar char="🞐"/>
            </a:pPr>
            <a:r>
              <a:rPr lang="en-US"/>
              <a:t>Nếu chọn  a = ½ thì có nghĩa là trị đo được tn và trị dự đoán τn được xem quan trọng như nhau.</a:t>
            </a:r>
            <a:endParaRPr/>
          </a:p>
        </p:txBody>
      </p:sp>
      <p:sp>
        <p:nvSpPr>
          <p:cNvPr id="536" name="Google Shape;536;p33"/>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37" name="Google Shape;537;p33"/>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
        <p:nvSpPr>
          <p:cNvPr id="538" name="Google Shape;538;p33"/>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5">
                                            <p:txEl>
                                              <p:pRg st="0" end="0"/>
                                            </p:txEl>
                                          </p:spTgt>
                                        </p:tgtEl>
                                        <p:attrNameLst>
                                          <p:attrName>style.visibility</p:attrName>
                                        </p:attrNameLst>
                                      </p:cBhvr>
                                      <p:to>
                                        <p:strVal val="visible"/>
                                      </p:to>
                                    </p:set>
                                    <p:anim calcmode="lin" valueType="num">
                                      <p:cBhvr additive="base">
                                        <p:cTn id="7" dur="500"/>
                                        <p:tgtEl>
                                          <p:spTgt spid="5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35">
                                            <p:txEl>
                                              <p:pRg st="1" end="1"/>
                                            </p:txEl>
                                          </p:spTgt>
                                        </p:tgtEl>
                                        <p:attrNameLst>
                                          <p:attrName>style.visibility</p:attrName>
                                        </p:attrNameLst>
                                      </p:cBhvr>
                                      <p:to>
                                        <p:strVal val="visible"/>
                                      </p:to>
                                    </p:set>
                                    <p:anim calcmode="lin" valueType="num">
                                      <p:cBhvr additive="base">
                                        <p:cTn id="12" dur="500"/>
                                        <p:tgtEl>
                                          <p:spTgt spid="5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35">
                                            <p:txEl>
                                              <p:pRg st="2" end="2"/>
                                            </p:txEl>
                                          </p:spTgt>
                                        </p:tgtEl>
                                        <p:attrNameLst>
                                          <p:attrName>style.visibility</p:attrName>
                                        </p:attrNameLst>
                                      </p:cBhvr>
                                      <p:to>
                                        <p:strVal val="visible"/>
                                      </p:to>
                                    </p:set>
                                    <p:anim calcmode="lin" valueType="num">
                                      <p:cBhvr additive="base">
                                        <p:cTn id="17" dur="500"/>
                                        <p:tgtEl>
                                          <p:spTgt spid="5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35">
                                            <p:txEl>
                                              <p:pRg st="3" end="3"/>
                                            </p:txEl>
                                          </p:spTgt>
                                        </p:tgtEl>
                                        <p:attrNameLst>
                                          <p:attrName>style.visibility</p:attrName>
                                        </p:attrNameLst>
                                      </p:cBhvr>
                                      <p:to>
                                        <p:strVal val="visible"/>
                                      </p:to>
                                    </p:set>
                                    <p:anim calcmode="lin" valueType="num">
                                      <p:cBhvr additive="base">
                                        <p:cTn id="22" dur="500"/>
                                        <p:tgtEl>
                                          <p:spTgt spid="5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35">
                                            <p:txEl>
                                              <p:pRg st="4" end="4"/>
                                            </p:txEl>
                                          </p:spTgt>
                                        </p:tgtEl>
                                        <p:attrNameLst>
                                          <p:attrName>style.visibility</p:attrName>
                                        </p:attrNameLst>
                                      </p:cBhvr>
                                      <p:to>
                                        <p:strVal val="visible"/>
                                      </p:to>
                                    </p:set>
                                    <p:anim calcmode="lin" valueType="num">
                                      <p:cBhvr additive="base">
                                        <p:cTn id="27" dur="500"/>
                                        <p:tgtEl>
                                          <p:spTgt spid="53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35">
                                            <p:txEl>
                                              <p:pRg st="5" end="5"/>
                                            </p:txEl>
                                          </p:spTgt>
                                        </p:tgtEl>
                                        <p:attrNameLst>
                                          <p:attrName>style.visibility</p:attrName>
                                        </p:attrNameLst>
                                      </p:cBhvr>
                                      <p:to>
                                        <p:strVal val="visible"/>
                                      </p:to>
                                    </p:set>
                                    <p:anim calcmode="lin" valueType="num">
                                      <p:cBhvr additive="base">
                                        <p:cTn id="32" dur="500"/>
                                        <p:tgtEl>
                                          <p:spTgt spid="53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35">
                                            <p:txEl>
                                              <p:pRg st="6" end="6"/>
                                            </p:txEl>
                                          </p:spTgt>
                                        </p:tgtEl>
                                        <p:attrNameLst>
                                          <p:attrName>style.visibility</p:attrName>
                                        </p:attrNameLst>
                                      </p:cBhvr>
                                      <p:to>
                                        <p:strVal val="visible"/>
                                      </p:to>
                                    </p:set>
                                    <p:anim calcmode="lin" valueType="num">
                                      <p:cBhvr additive="base">
                                        <p:cTn id="37" dur="500"/>
                                        <p:tgtEl>
                                          <p:spTgt spid="53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3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Dự đoán thời gian sử dụng CPU</a:t>
            </a:r>
            <a:endParaRPr/>
          </a:p>
        </p:txBody>
      </p:sp>
      <p:sp>
        <p:nvSpPr>
          <p:cNvPr id="545" name="Google Shape;545;p3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46" name="Google Shape;546;p3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
        <p:nvSpPr>
          <p:cNvPr id="547" name="Google Shape;547;p3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pic>
        <p:nvPicPr>
          <p:cNvPr id="548" name="Google Shape;548;p34"/>
          <p:cNvPicPr preferRelativeResize="0"/>
          <p:nvPr/>
        </p:nvPicPr>
        <p:blipFill rotWithShape="1">
          <a:blip r:embed="rId3">
            <a:alphaModFix/>
          </a:blip>
          <a:srcRect l="641" t="2280" r="641" b="2849"/>
          <a:stretch/>
        </p:blipFill>
        <p:spPr>
          <a:xfrm>
            <a:off x="490538" y="1922463"/>
            <a:ext cx="5140325" cy="3705225"/>
          </a:xfrm>
          <a:prstGeom prst="rect">
            <a:avLst/>
          </a:prstGeom>
          <a:noFill/>
          <a:ln w="38100" cap="flat" cmpd="dbl">
            <a:solidFill>
              <a:srgbClr val="CC6600"/>
            </a:solidFill>
            <a:prstDash val="solid"/>
            <a:miter lim="800000"/>
            <a:headEnd type="none" w="sm" len="sm"/>
            <a:tailEnd type="none" w="sm" len="sm"/>
          </a:ln>
        </p:spPr>
      </p:pic>
      <p:cxnSp>
        <p:nvCxnSpPr>
          <p:cNvPr id="549" name="Google Shape;549;p34"/>
          <p:cNvCxnSpPr/>
          <p:nvPr/>
        </p:nvCxnSpPr>
        <p:spPr>
          <a:xfrm rot="10800000">
            <a:off x="3632200" y="2895600"/>
            <a:ext cx="2400300" cy="495300"/>
          </a:xfrm>
          <a:prstGeom prst="straightConnector1">
            <a:avLst/>
          </a:prstGeom>
          <a:noFill/>
          <a:ln w="25400" cap="flat" cmpd="sng">
            <a:solidFill>
              <a:schemeClr val="dk1"/>
            </a:solidFill>
            <a:prstDash val="solid"/>
            <a:round/>
            <a:headEnd type="none" w="med" len="med"/>
            <a:tailEnd type="triangle" w="med" len="med"/>
          </a:ln>
        </p:spPr>
      </p:cxnSp>
      <p:cxnSp>
        <p:nvCxnSpPr>
          <p:cNvPr id="550" name="Google Shape;550;p34"/>
          <p:cNvCxnSpPr/>
          <p:nvPr/>
        </p:nvCxnSpPr>
        <p:spPr>
          <a:xfrm flipH="1">
            <a:off x="4673600" y="1866900"/>
            <a:ext cx="1498600" cy="266700"/>
          </a:xfrm>
          <a:prstGeom prst="straightConnector1">
            <a:avLst/>
          </a:prstGeom>
          <a:noFill/>
          <a:ln w="25400" cap="flat" cmpd="sng">
            <a:solidFill>
              <a:schemeClr val="dk1"/>
            </a:solidFill>
            <a:prstDash val="solid"/>
            <a:round/>
            <a:headEnd type="none" w="med" len="med"/>
            <a:tailEnd type="triangle" w="med" len="med"/>
          </a:ln>
        </p:spPr>
      </p:cxnSp>
      <p:sp>
        <p:nvSpPr>
          <p:cNvPr id="551" name="Google Shape;551;p34"/>
          <p:cNvSpPr txBox="1"/>
          <p:nvPr/>
        </p:nvSpPr>
        <p:spPr>
          <a:xfrm>
            <a:off x="6305550" y="1450975"/>
            <a:ext cx="2581275" cy="8318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Độ dài CPU burst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đo được</a:t>
            </a:r>
            <a:endParaRPr sz="2400">
              <a:solidFill>
                <a:schemeClr val="dk1"/>
              </a:solidFill>
              <a:latin typeface="Times New Roman"/>
              <a:ea typeface="Times New Roman"/>
              <a:cs typeface="Times New Roman"/>
              <a:sym typeface="Times New Roman"/>
            </a:endParaRPr>
          </a:p>
        </p:txBody>
      </p:sp>
      <p:sp>
        <p:nvSpPr>
          <p:cNvPr id="552" name="Google Shape;552;p34"/>
          <p:cNvSpPr txBox="1"/>
          <p:nvPr/>
        </p:nvSpPr>
        <p:spPr>
          <a:xfrm>
            <a:off x="6145213" y="3175000"/>
            <a:ext cx="2692400" cy="12001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Độ dài CPU burst</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dự đoán, với         </a:t>
            </a:r>
            <a:endParaRPr/>
          </a:p>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 = ½ và τ</a:t>
            </a:r>
            <a:r>
              <a:rPr lang="en-US" sz="2400" baseline="-25000">
                <a:solidFill>
                  <a:schemeClr val="dk1"/>
                </a:solidFill>
                <a:latin typeface="Times New Roman"/>
                <a:ea typeface="Times New Roman"/>
                <a:cs typeface="Times New Roman"/>
                <a:sym typeface="Times New Roman"/>
              </a:rPr>
              <a:t>0</a:t>
            </a:r>
            <a:r>
              <a:rPr lang="en-US" sz="2400">
                <a:solidFill>
                  <a:schemeClr val="dk1"/>
                </a:solidFill>
                <a:latin typeface="Times New Roman"/>
                <a:ea typeface="Times New Roman"/>
                <a:cs typeface="Times New Roman"/>
                <a:sym typeface="Times New Roman"/>
              </a:rPr>
              <a:t> = 10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3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Priority Scheduling</a:t>
            </a:r>
            <a:endParaRPr/>
          </a:p>
        </p:txBody>
      </p:sp>
      <p:sp>
        <p:nvSpPr>
          <p:cNvPr id="559" name="Google Shape;559;p3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Mỗi process sẽ được gán một độ ưu tiên</a:t>
            </a:r>
            <a:endParaRPr/>
          </a:p>
          <a:p>
            <a:pPr marL="342900" lvl="0" indent="-342900" algn="just" rtl="0">
              <a:spcBef>
                <a:spcPts val="520"/>
              </a:spcBef>
              <a:spcAft>
                <a:spcPts val="0"/>
              </a:spcAft>
              <a:buSzPts val="2600"/>
              <a:buChar char="■"/>
            </a:pPr>
            <a:r>
              <a:rPr lang="en-US"/>
              <a:t>CPU sẽ được cấp cho process có độ ưu tiên cao nhất</a:t>
            </a:r>
            <a:endParaRPr/>
          </a:p>
          <a:p>
            <a:pPr marL="342900" lvl="0" indent="-342900" algn="just" rtl="0">
              <a:spcBef>
                <a:spcPts val="520"/>
              </a:spcBef>
              <a:spcAft>
                <a:spcPts val="0"/>
              </a:spcAft>
              <a:buSzPts val="2600"/>
              <a:buChar char="■"/>
            </a:pPr>
            <a:r>
              <a:rPr lang="en-US"/>
              <a:t>Định thời sử dụng độ ưu tiên có thể:</a:t>
            </a:r>
            <a:endParaRPr/>
          </a:p>
          <a:p>
            <a:pPr marL="742950" lvl="1" indent="-285750" algn="just" rtl="0">
              <a:spcBef>
                <a:spcPts val="480"/>
              </a:spcBef>
              <a:spcAft>
                <a:spcPts val="0"/>
              </a:spcAft>
              <a:buSzPts val="2400"/>
              <a:buChar char="🞐"/>
            </a:pPr>
            <a:r>
              <a:rPr lang="en-US"/>
              <a:t>Preemptive hoặc</a:t>
            </a:r>
            <a:endParaRPr/>
          </a:p>
          <a:p>
            <a:pPr marL="742950" lvl="1" indent="-285750" algn="just" rtl="0">
              <a:spcBef>
                <a:spcPts val="480"/>
              </a:spcBef>
              <a:spcAft>
                <a:spcPts val="0"/>
              </a:spcAft>
              <a:buSzPts val="2400"/>
              <a:buChar char="🞐"/>
            </a:pPr>
            <a:r>
              <a:rPr lang="en-US"/>
              <a:t>Non-preemptive</a:t>
            </a:r>
            <a:endParaRPr/>
          </a:p>
          <a:p>
            <a:pPr marL="342900" lvl="0" indent="-177800" algn="just" rtl="0">
              <a:spcBef>
                <a:spcPts val="520"/>
              </a:spcBef>
              <a:spcAft>
                <a:spcPts val="0"/>
              </a:spcAft>
              <a:buSzPts val="2600"/>
              <a:buNone/>
            </a:pPr>
            <a:endParaRPr/>
          </a:p>
        </p:txBody>
      </p:sp>
      <p:sp>
        <p:nvSpPr>
          <p:cNvPr id="560" name="Google Shape;560;p3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61" name="Google Shape;561;p3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
        <p:nvSpPr>
          <p:cNvPr id="562" name="Google Shape;562;p3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9">
                                            <p:txEl>
                                              <p:pRg st="0" end="0"/>
                                            </p:txEl>
                                          </p:spTgt>
                                        </p:tgtEl>
                                        <p:attrNameLst>
                                          <p:attrName>style.visibility</p:attrName>
                                        </p:attrNameLst>
                                      </p:cBhvr>
                                      <p:to>
                                        <p:strVal val="visible"/>
                                      </p:to>
                                    </p:set>
                                    <p:anim calcmode="lin" valueType="num">
                                      <p:cBhvr additive="base">
                                        <p:cTn id="7" dur="500"/>
                                        <p:tgtEl>
                                          <p:spTgt spid="5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59">
                                            <p:txEl>
                                              <p:pRg st="1" end="1"/>
                                            </p:txEl>
                                          </p:spTgt>
                                        </p:tgtEl>
                                        <p:attrNameLst>
                                          <p:attrName>style.visibility</p:attrName>
                                        </p:attrNameLst>
                                      </p:cBhvr>
                                      <p:to>
                                        <p:strVal val="visible"/>
                                      </p:to>
                                    </p:set>
                                    <p:anim calcmode="lin" valueType="num">
                                      <p:cBhvr additive="base">
                                        <p:cTn id="12" dur="500"/>
                                        <p:tgtEl>
                                          <p:spTgt spid="5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59">
                                            <p:txEl>
                                              <p:pRg st="2" end="2"/>
                                            </p:txEl>
                                          </p:spTgt>
                                        </p:tgtEl>
                                        <p:attrNameLst>
                                          <p:attrName>style.visibility</p:attrName>
                                        </p:attrNameLst>
                                      </p:cBhvr>
                                      <p:to>
                                        <p:strVal val="visible"/>
                                      </p:to>
                                    </p:set>
                                    <p:anim calcmode="lin" valueType="num">
                                      <p:cBhvr additive="base">
                                        <p:cTn id="17" dur="500"/>
                                        <p:tgtEl>
                                          <p:spTgt spid="5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59">
                                            <p:txEl>
                                              <p:pRg st="3" end="3"/>
                                            </p:txEl>
                                          </p:spTgt>
                                        </p:tgtEl>
                                        <p:attrNameLst>
                                          <p:attrName>style.visibility</p:attrName>
                                        </p:attrNameLst>
                                      </p:cBhvr>
                                      <p:to>
                                        <p:strVal val="visible"/>
                                      </p:to>
                                    </p:set>
                                    <p:anim calcmode="lin" valueType="num">
                                      <p:cBhvr additive="base">
                                        <p:cTn id="22" dur="500"/>
                                        <p:tgtEl>
                                          <p:spTgt spid="5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59">
                                            <p:txEl>
                                              <p:pRg st="4" end="4"/>
                                            </p:txEl>
                                          </p:spTgt>
                                        </p:tgtEl>
                                        <p:attrNameLst>
                                          <p:attrName>style.visibility</p:attrName>
                                        </p:attrNameLst>
                                      </p:cBhvr>
                                      <p:to>
                                        <p:strVal val="visible"/>
                                      </p:to>
                                    </p:set>
                                    <p:anim calcmode="lin" valueType="num">
                                      <p:cBhvr additive="base">
                                        <p:cTn id="27" dur="500"/>
                                        <p:tgtEl>
                                          <p:spTgt spid="5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59">
                                            <p:txEl>
                                              <p:pRg st="5" end="5"/>
                                            </p:txEl>
                                          </p:spTgt>
                                        </p:tgtEl>
                                        <p:attrNameLst>
                                          <p:attrName>style.visibility</p:attrName>
                                        </p:attrNameLst>
                                      </p:cBhvr>
                                      <p:to>
                                        <p:strVal val="visible"/>
                                      </p:to>
                                    </p:set>
                                    <p:anim calcmode="lin" valueType="num">
                                      <p:cBhvr additive="base">
                                        <p:cTn id="32" dur="500"/>
                                        <p:tgtEl>
                                          <p:spTgt spid="5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3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Priority Scheduling (tt)</a:t>
            </a:r>
            <a:endParaRPr/>
          </a:p>
        </p:txBody>
      </p:sp>
      <p:sp>
        <p:nvSpPr>
          <p:cNvPr id="568" name="Google Shape;568;p3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SJF là một giải thuật định thời sử dụng độ ưu tiên với độ ưu tiên là thời-gian-sử-dụng-CPU-dự-đoán</a:t>
            </a:r>
            <a:endParaRPr/>
          </a:p>
          <a:p>
            <a:pPr marL="342900" lvl="0" indent="-342900" algn="just" rtl="0">
              <a:spcBef>
                <a:spcPts val="520"/>
              </a:spcBef>
              <a:spcAft>
                <a:spcPts val="0"/>
              </a:spcAft>
              <a:buSzPts val="2600"/>
              <a:buChar char="■"/>
            </a:pPr>
            <a:r>
              <a:rPr lang="en-US"/>
              <a:t>Gán độ ưu tiên còn dựa vào:</a:t>
            </a:r>
            <a:endParaRPr/>
          </a:p>
          <a:p>
            <a:pPr marL="742950" lvl="1" indent="-285750" algn="just" rtl="0">
              <a:spcBef>
                <a:spcPts val="480"/>
              </a:spcBef>
              <a:spcAft>
                <a:spcPts val="0"/>
              </a:spcAft>
              <a:buSzPts val="2400"/>
              <a:buChar char="🞐"/>
            </a:pPr>
            <a:r>
              <a:rPr lang="en-US"/>
              <a:t>Yêu cầu về bộ nhớ</a:t>
            </a:r>
            <a:endParaRPr/>
          </a:p>
          <a:p>
            <a:pPr marL="742950" lvl="1" indent="-285750" algn="just" rtl="0">
              <a:spcBef>
                <a:spcPts val="480"/>
              </a:spcBef>
              <a:spcAft>
                <a:spcPts val="0"/>
              </a:spcAft>
              <a:buSzPts val="2400"/>
              <a:buChar char="🞐"/>
            </a:pPr>
            <a:r>
              <a:rPr lang="en-US"/>
              <a:t>Số lượng file được mở</a:t>
            </a:r>
            <a:endParaRPr/>
          </a:p>
          <a:p>
            <a:pPr marL="742950" lvl="1" indent="-285750" algn="just" rtl="0">
              <a:spcBef>
                <a:spcPts val="480"/>
              </a:spcBef>
              <a:spcAft>
                <a:spcPts val="0"/>
              </a:spcAft>
              <a:buSzPts val="2400"/>
              <a:buChar char="🞐"/>
            </a:pPr>
            <a:r>
              <a:rPr lang="en-US"/>
              <a:t>Tỉ lệ thời gian dùng cho I/O trên thời gian sử dụng CPU</a:t>
            </a:r>
            <a:endParaRPr/>
          </a:p>
          <a:p>
            <a:pPr marL="742950" lvl="1" indent="-285750" algn="just" rtl="0">
              <a:spcBef>
                <a:spcPts val="480"/>
              </a:spcBef>
              <a:spcAft>
                <a:spcPts val="0"/>
              </a:spcAft>
              <a:buSzPts val="2400"/>
              <a:buChar char="🞐"/>
            </a:pPr>
            <a:r>
              <a:rPr lang="en-US"/>
              <a:t>Các yêu cầu bên ngoài ví dụ như: số tiền người dùng trả khi thực thi công việc</a:t>
            </a:r>
            <a:endParaRPr/>
          </a:p>
          <a:p>
            <a:pPr marL="342900" lvl="0" indent="-177800" algn="just" rtl="0">
              <a:spcBef>
                <a:spcPts val="520"/>
              </a:spcBef>
              <a:spcAft>
                <a:spcPts val="0"/>
              </a:spcAft>
              <a:buSzPts val="2600"/>
              <a:buNone/>
            </a:pPr>
            <a:endParaRPr/>
          </a:p>
        </p:txBody>
      </p:sp>
      <p:sp>
        <p:nvSpPr>
          <p:cNvPr id="569" name="Google Shape;569;p3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70" name="Google Shape;570;p3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
        <p:nvSpPr>
          <p:cNvPr id="571" name="Google Shape;571;p3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8">
                                            <p:txEl>
                                              <p:pRg st="0" end="0"/>
                                            </p:txEl>
                                          </p:spTgt>
                                        </p:tgtEl>
                                        <p:attrNameLst>
                                          <p:attrName>style.visibility</p:attrName>
                                        </p:attrNameLst>
                                      </p:cBhvr>
                                      <p:to>
                                        <p:strVal val="visible"/>
                                      </p:to>
                                    </p:set>
                                    <p:anim calcmode="lin" valueType="num">
                                      <p:cBhvr additive="base">
                                        <p:cTn id="7" dur="500"/>
                                        <p:tgtEl>
                                          <p:spTgt spid="5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68">
                                            <p:txEl>
                                              <p:pRg st="1" end="1"/>
                                            </p:txEl>
                                          </p:spTgt>
                                        </p:tgtEl>
                                        <p:attrNameLst>
                                          <p:attrName>style.visibility</p:attrName>
                                        </p:attrNameLst>
                                      </p:cBhvr>
                                      <p:to>
                                        <p:strVal val="visible"/>
                                      </p:to>
                                    </p:set>
                                    <p:anim calcmode="lin" valueType="num">
                                      <p:cBhvr additive="base">
                                        <p:cTn id="12" dur="500"/>
                                        <p:tgtEl>
                                          <p:spTgt spid="56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68">
                                            <p:txEl>
                                              <p:pRg st="2" end="2"/>
                                            </p:txEl>
                                          </p:spTgt>
                                        </p:tgtEl>
                                        <p:attrNameLst>
                                          <p:attrName>style.visibility</p:attrName>
                                        </p:attrNameLst>
                                      </p:cBhvr>
                                      <p:to>
                                        <p:strVal val="visible"/>
                                      </p:to>
                                    </p:set>
                                    <p:anim calcmode="lin" valueType="num">
                                      <p:cBhvr additive="base">
                                        <p:cTn id="17" dur="500"/>
                                        <p:tgtEl>
                                          <p:spTgt spid="56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568">
                                            <p:txEl>
                                              <p:pRg st="3" end="3"/>
                                            </p:txEl>
                                          </p:spTgt>
                                        </p:tgtEl>
                                        <p:attrNameLst>
                                          <p:attrName>style.visibility</p:attrName>
                                        </p:attrNameLst>
                                      </p:cBhvr>
                                      <p:to>
                                        <p:strVal val="visible"/>
                                      </p:to>
                                    </p:set>
                                    <p:anim calcmode="lin" valueType="num">
                                      <p:cBhvr additive="base">
                                        <p:cTn id="22" dur="500"/>
                                        <p:tgtEl>
                                          <p:spTgt spid="56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8">
                                            <p:txEl>
                                              <p:pRg st="4" end="4"/>
                                            </p:txEl>
                                          </p:spTgt>
                                        </p:tgtEl>
                                        <p:attrNameLst>
                                          <p:attrName>style.visibility</p:attrName>
                                        </p:attrNameLst>
                                      </p:cBhvr>
                                      <p:to>
                                        <p:strVal val="visible"/>
                                      </p:to>
                                    </p:set>
                                    <p:anim calcmode="lin" valueType="num">
                                      <p:cBhvr additive="base">
                                        <p:cTn id="27" dur="500"/>
                                        <p:tgtEl>
                                          <p:spTgt spid="56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568">
                                            <p:txEl>
                                              <p:pRg st="5" end="5"/>
                                            </p:txEl>
                                          </p:spTgt>
                                        </p:tgtEl>
                                        <p:attrNameLst>
                                          <p:attrName>style.visibility</p:attrName>
                                        </p:attrNameLst>
                                      </p:cBhvr>
                                      <p:to>
                                        <p:strVal val="visible"/>
                                      </p:to>
                                    </p:set>
                                    <p:anim calcmode="lin" valueType="num">
                                      <p:cBhvr additive="base">
                                        <p:cTn id="32" dur="500"/>
                                        <p:tgtEl>
                                          <p:spTgt spid="56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68">
                                            <p:txEl>
                                              <p:pRg st="6" end="6"/>
                                            </p:txEl>
                                          </p:spTgt>
                                        </p:tgtEl>
                                        <p:attrNameLst>
                                          <p:attrName>style.visibility</p:attrName>
                                        </p:attrNameLst>
                                      </p:cBhvr>
                                      <p:to>
                                        <p:strVal val="visible"/>
                                      </p:to>
                                    </p:set>
                                    <p:anim calcmode="lin" valueType="num">
                                      <p:cBhvr additive="base">
                                        <p:cTn id="37" dur="500"/>
                                        <p:tgtEl>
                                          <p:spTgt spid="56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Priority Scheduling (tt)</a:t>
            </a:r>
            <a:endParaRPr/>
          </a:p>
        </p:txBody>
      </p:sp>
      <p:sp>
        <p:nvSpPr>
          <p:cNvPr id="577" name="Google Shape;577;p3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Vấn đề: trì hoãn vô hạn định – process có độ ưu tiên thấp có thể không bao giờ được thực thi</a:t>
            </a:r>
            <a:endParaRPr/>
          </a:p>
          <a:p>
            <a:pPr marL="342900" lvl="0" indent="-177800" algn="just" rtl="0">
              <a:spcBef>
                <a:spcPts val="520"/>
              </a:spcBef>
              <a:spcAft>
                <a:spcPts val="0"/>
              </a:spcAft>
              <a:buSzPts val="2600"/>
              <a:buNone/>
            </a:pPr>
            <a:endParaRPr/>
          </a:p>
          <a:p>
            <a:pPr marL="342900" lvl="0" indent="-342900" algn="just" rtl="0">
              <a:spcBef>
                <a:spcPts val="520"/>
              </a:spcBef>
              <a:spcAft>
                <a:spcPts val="0"/>
              </a:spcAft>
              <a:buSzPts val="2600"/>
              <a:buChar char="■"/>
            </a:pPr>
            <a:r>
              <a:rPr lang="en-US"/>
              <a:t>Giải pháp: làm mới (aging) – độ ưu tiên của process sẽ tăng theo thời gian</a:t>
            </a:r>
            <a:endParaRPr/>
          </a:p>
        </p:txBody>
      </p:sp>
      <p:sp>
        <p:nvSpPr>
          <p:cNvPr id="578" name="Google Shape;578;p3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79" name="Google Shape;579;p3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580" name="Google Shape;580;p3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77">
                                            <p:txEl>
                                              <p:pRg st="0" end="0"/>
                                            </p:txEl>
                                          </p:spTgt>
                                        </p:tgtEl>
                                        <p:attrNameLst>
                                          <p:attrName>style.visibility</p:attrName>
                                        </p:attrNameLst>
                                      </p:cBhvr>
                                      <p:to>
                                        <p:strVal val="visible"/>
                                      </p:to>
                                    </p:set>
                                    <p:anim calcmode="lin" valueType="num">
                                      <p:cBhvr additive="base">
                                        <p:cTn id="7" dur="500"/>
                                        <p:tgtEl>
                                          <p:spTgt spid="5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77">
                                            <p:txEl>
                                              <p:pRg st="1" end="1"/>
                                            </p:txEl>
                                          </p:spTgt>
                                        </p:tgtEl>
                                        <p:attrNameLst>
                                          <p:attrName>style.visibility</p:attrName>
                                        </p:attrNameLst>
                                      </p:cBhvr>
                                      <p:to>
                                        <p:strVal val="visible"/>
                                      </p:to>
                                    </p:set>
                                    <p:anim calcmode="lin" valueType="num">
                                      <p:cBhvr additive="base">
                                        <p:cTn id="12" dur="500"/>
                                        <p:tgtEl>
                                          <p:spTgt spid="57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77">
                                            <p:txEl>
                                              <p:pRg st="2" end="2"/>
                                            </p:txEl>
                                          </p:spTgt>
                                        </p:tgtEl>
                                        <p:attrNameLst>
                                          <p:attrName>style.visibility</p:attrName>
                                        </p:attrNameLst>
                                      </p:cBhvr>
                                      <p:to>
                                        <p:strVal val="visible"/>
                                      </p:to>
                                    </p:set>
                                    <p:anim calcmode="lin" valueType="num">
                                      <p:cBhvr additive="base">
                                        <p:cTn id="17" dur="500"/>
                                        <p:tgtEl>
                                          <p:spTgt spid="57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dirty="0"/>
              <a:t>Non-preemptive Priority Scheduling</a:t>
            </a:r>
            <a:endParaRPr dirty="0"/>
          </a:p>
        </p:txBody>
      </p:sp>
      <p:sp>
        <p:nvSpPr>
          <p:cNvPr id="586" name="Google Shape;586;p38"/>
          <p:cNvSpPr txBox="1">
            <a:spLocks noGrp="1"/>
          </p:cNvSpPr>
          <p:nvPr>
            <p:ph type="body" idx="1"/>
          </p:nvPr>
        </p:nvSpPr>
        <p:spPr>
          <a:xfrm>
            <a:off x="251520" y="1240363"/>
            <a:ext cx="8640960" cy="4824536"/>
          </a:xfrm>
          <a:prstGeom prst="rect">
            <a:avLst/>
          </a:prstGeom>
          <a:noFill/>
          <a:ln>
            <a:noFill/>
          </a:ln>
        </p:spPr>
        <p:txBody>
          <a:bodyPr spcFirstLastPara="1" wrap="square" lIns="91425" tIns="45700" rIns="91425" bIns="45700" anchor="t" anchorCtr="0">
            <a:noAutofit/>
          </a:bodyPr>
          <a:lstStyle/>
          <a:p>
            <a:pPr marL="342900" lvl="0" indent="-177800" algn="just" rtl="0">
              <a:spcBef>
                <a:spcPts val="0"/>
              </a:spcBef>
              <a:spcAft>
                <a:spcPts val="0"/>
              </a:spcAft>
              <a:buSzPts val="2600"/>
              <a:buNone/>
            </a:pPr>
            <a:endParaRPr dirty="0"/>
          </a:p>
          <a:p>
            <a:pPr marL="342900" lvl="0" indent="-177800" algn="just" rtl="0">
              <a:spcBef>
                <a:spcPts val="520"/>
              </a:spcBef>
              <a:spcAft>
                <a:spcPts val="0"/>
              </a:spcAft>
              <a:buSzPts val="2600"/>
              <a:buNone/>
            </a:pPr>
            <a:endParaRPr dirty="0"/>
          </a:p>
          <a:p>
            <a:pPr marL="342900" lvl="0" indent="-177800" algn="just" rtl="0">
              <a:spcBef>
                <a:spcPts val="520"/>
              </a:spcBef>
              <a:spcAft>
                <a:spcPts val="0"/>
              </a:spcAft>
              <a:buSzPts val="2600"/>
              <a:buNone/>
            </a:pPr>
            <a:endParaRPr dirty="0"/>
          </a:p>
          <a:p>
            <a:pPr marL="342900" lvl="0" indent="-177800" algn="just" rtl="0">
              <a:spcBef>
                <a:spcPts val="520"/>
              </a:spcBef>
              <a:spcAft>
                <a:spcPts val="0"/>
              </a:spcAft>
              <a:buSzPts val="2600"/>
              <a:buNone/>
            </a:pPr>
            <a:endParaRPr dirty="0"/>
          </a:p>
          <a:p>
            <a:pPr marL="342900" lvl="0" indent="-177800" algn="just" rtl="0">
              <a:spcBef>
                <a:spcPts val="520"/>
              </a:spcBef>
              <a:spcAft>
                <a:spcPts val="0"/>
              </a:spcAft>
              <a:buSzPts val="2600"/>
              <a:buNone/>
            </a:pPr>
            <a:endParaRPr dirty="0"/>
          </a:p>
          <a:p>
            <a:pPr marL="342900" lvl="0" indent="-342900" algn="just" rtl="0">
              <a:spcBef>
                <a:spcPts val="520"/>
              </a:spcBef>
              <a:spcAft>
                <a:spcPts val="0"/>
              </a:spcAft>
              <a:buSzPts val="2600"/>
              <a:buChar char="■"/>
            </a:pPr>
            <a:r>
              <a:rPr lang="en-US" dirty="0" err="1"/>
              <a:t>Giản</a:t>
            </a:r>
            <a:r>
              <a:rPr lang="en-US" dirty="0"/>
              <a:t> </a:t>
            </a:r>
            <a:r>
              <a:rPr lang="en-US" dirty="0" err="1"/>
              <a:t>đồ</a:t>
            </a:r>
            <a:r>
              <a:rPr lang="en-US" dirty="0"/>
              <a:t> Gantt</a:t>
            </a:r>
            <a:endParaRPr dirty="0"/>
          </a:p>
          <a:p>
            <a:pPr marL="342900" lvl="0" indent="-177800" algn="just" rtl="0">
              <a:spcBef>
                <a:spcPts val="520"/>
              </a:spcBef>
              <a:spcAft>
                <a:spcPts val="0"/>
              </a:spcAft>
              <a:buSzPts val="2600"/>
              <a:buNone/>
            </a:pPr>
            <a:endParaRPr dirty="0"/>
          </a:p>
          <a:p>
            <a:pPr marL="342900" lvl="0" indent="-177800" algn="just" rtl="0">
              <a:spcBef>
                <a:spcPts val="520"/>
              </a:spcBef>
              <a:spcAft>
                <a:spcPts val="0"/>
              </a:spcAft>
              <a:buSzPts val="2600"/>
              <a:buNone/>
            </a:pPr>
            <a:endParaRPr dirty="0"/>
          </a:p>
          <a:p>
            <a:pPr marL="342900" lvl="0" indent="-342900" algn="just" rtl="0">
              <a:spcBef>
                <a:spcPts val="520"/>
              </a:spcBef>
              <a:spcAft>
                <a:spcPts val="0"/>
              </a:spcAft>
              <a:buSzPts val="2600"/>
              <a:buChar char="■"/>
            </a:pPr>
            <a:r>
              <a:rPr lang="en-US" dirty="0" err="1"/>
              <a:t>Thời</a:t>
            </a:r>
            <a:r>
              <a:rPr lang="en-US" dirty="0"/>
              <a:t> </a:t>
            </a:r>
            <a:r>
              <a:rPr lang="en-US" dirty="0" err="1"/>
              <a:t>gian</a:t>
            </a:r>
            <a:r>
              <a:rPr lang="en-US" dirty="0"/>
              <a:t> </a:t>
            </a:r>
            <a:r>
              <a:rPr lang="en-US" dirty="0" err="1"/>
              <a:t>chờ</a:t>
            </a:r>
            <a:r>
              <a:rPr lang="en-US" dirty="0"/>
              <a:t>, </a:t>
            </a:r>
            <a:r>
              <a:rPr lang="en-US" dirty="0" err="1"/>
              <a:t>đáp</a:t>
            </a:r>
            <a:r>
              <a:rPr lang="en-US" dirty="0"/>
              <a:t> </a:t>
            </a:r>
            <a:r>
              <a:rPr lang="en-US" dirty="0" err="1"/>
              <a:t>ứng</a:t>
            </a:r>
            <a:r>
              <a:rPr lang="en-US" dirty="0"/>
              <a:t>, </a:t>
            </a:r>
            <a:r>
              <a:rPr lang="en-US" dirty="0" err="1"/>
              <a:t>hoàn</a:t>
            </a:r>
            <a:r>
              <a:rPr lang="en-US" dirty="0"/>
              <a:t> </a:t>
            </a:r>
            <a:r>
              <a:rPr lang="en-US" dirty="0" err="1"/>
              <a:t>thành</a:t>
            </a:r>
            <a:r>
              <a:rPr lang="en-US" dirty="0"/>
              <a:t>?</a:t>
            </a:r>
            <a:endParaRPr dirty="0"/>
          </a:p>
        </p:txBody>
      </p:sp>
      <p:sp>
        <p:nvSpPr>
          <p:cNvPr id="587" name="Google Shape;587;p3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588" name="Google Shape;588;p3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589" name="Google Shape;589;p3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590" name="Google Shape;590;p38"/>
          <p:cNvGraphicFramePr/>
          <p:nvPr/>
        </p:nvGraphicFramePr>
        <p:xfrm>
          <a:off x="1360928" y="1169840"/>
          <a:ext cx="6426700" cy="2699448"/>
        </p:xfrm>
        <a:graphic>
          <a:graphicData uri="http://schemas.openxmlformats.org/drawingml/2006/table">
            <a:tbl>
              <a:tblPr firstRow="1" bandRow="1">
                <a:noFill/>
                <a:tableStyleId>{6D95B0BA-FFFE-451A-A2A2-FC8B6C35CF62}</a:tableStyleId>
              </a:tblPr>
              <a:tblGrid>
                <a:gridCol w="1606675">
                  <a:extLst>
                    <a:ext uri="{9D8B030D-6E8A-4147-A177-3AD203B41FA5}">
                      <a16:colId xmlns:a16="http://schemas.microsoft.com/office/drawing/2014/main" val="20000"/>
                    </a:ext>
                  </a:extLst>
                </a:gridCol>
                <a:gridCol w="1606675">
                  <a:extLst>
                    <a:ext uri="{9D8B030D-6E8A-4147-A177-3AD203B41FA5}">
                      <a16:colId xmlns:a16="http://schemas.microsoft.com/office/drawing/2014/main" val="20001"/>
                    </a:ext>
                  </a:extLst>
                </a:gridCol>
                <a:gridCol w="1606675">
                  <a:extLst>
                    <a:ext uri="{9D8B030D-6E8A-4147-A177-3AD203B41FA5}">
                      <a16:colId xmlns:a16="http://schemas.microsoft.com/office/drawing/2014/main" val="20002"/>
                    </a:ext>
                  </a:extLst>
                </a:gridCol>
                <a:gridCol w="1606675">
                  <a:extLst>
                    <a:ext uri="{9D8B030D-6E8A-4147-A177-3AD203B41FA5}">
                      <a16:colId xmlns:a16="http://schemas.microsoft.com/office/drawing/2014/main" val="20003"/>
                    </a:ext>
                  </a:extLst>
                </a:gridCol>
              </a:tblGrid>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Process</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Arrival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 Burst Time</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Priority</a:t>
                      </a:r>
                      <a:endParaRPr/>
                    </a:p>
                  </a:txBody>
                  <a:tcPr marL="91450" marR="91450" marT="45725" marB="45725"/>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P1</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0</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a:p>
                  </a:txBody>
                  <a:tcPr marL="91450" marR="91450" marT="45725" marB="45725"/>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2</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7</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a:t>
                      </a:r>
                      <a:endParaRPr/>
                    </a:p>
                  </a:txBody>
                  <a:tcPr marL="91450" marR="91450" marT="45725" marB="45725"/>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P3</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8</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5</a:t>
                      </a:r>
                      <a:endParaRPr/>
                    </a:p>
                  </a:txBody>
                  <a:tcPr marL="91450" marR="91450" marT="45725" marB="45725"/>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P4</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9</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4</a:t>
                      </a:r>
                      <a:endParaRPr/>
                    </a:p>
                  </a:txBody>
                  <a:tcPr marL="91450" marR="91450" marT="45725" marB="45725"/>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P5</a:t>
                      </a:r>
                      <a:endParaRPr sz="2000" b="1"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12</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6</a:t>
                      </a:r>
                      <a:endParaRPr/>
                    </a:p>
                  </a:txBody>
                  <a:tcPr marL="91450" marR="91450" marT="45725" marB="45725"/>
                </a:tc>
                <a:tc>
                  <a:txBody>
                    <a:bodyPr/>
                    <a:lstStyle/>
                    <a:p>
                      <a:pPr marL="0" marR="0" lvl="0" indent="0" algn="ctr" rtl="0">
                        <a:lnSpc>
                          <a:spcPct val="107000"/>
                        </a:lnSpc>
                        <a:spcBef>
                          <a:spcPts val="0"/>
                        </a:spcBef>
                        <a:spcAft>
                          <a:spcPts val="0"/>
                        </a:spcAft>
                        <a:buNone/>
                      </a:pPr>
                      <a:r>
                        <a:rPr lang="en-US" sz="2000" b="1" u="none" strike="noStrike" cap="none">
                          <a:latin typeface="Times New Roman"/>
                          <a:ea typeface="Times New Roman"/>
                          <a:cs typeface="Times New Roman"/>
                          <a:sym typeface="Times New Roman"/>
                        </a:rPr>
                        <a:t>3</a:t>
                      </a:r>
                      <a:endParaRPr/>
                    </a:p>
                  </a:txBody>
                  <a:tcPr marL="91450" marR="91450" marT="45725" marB="45725"/>
                </a:tc>
                <a:extLst>
                  <a:ext uri="{0D108BD9-81ED-4DB2-BD59-A6C34878D82A}">
                    <a16:rowId xmlns:a16="http://schemas.microsoft.com/office/drawing/2014/main" val="10005"/>
                  </a:ext>
                </a:extLst>
              </a:tr>
            </a:tbl>
          </a:graphicData>
        </a:graphic>
      </p:graphicFrame>
      <p:sp>
        <p:nvSpPr>
          <p:cNvPr id="591" name="Google Shape;591;p38"/>
          <p:cNvSpPr/>
          <p:nvPr/>
        </p:nvSpPr>
        <p:spPr>
          <a:xfrm>
            <a:off x="1203960" y="4114800"/>
            <a:ext cx="6583680" cy="457200"/>
          </a:xfrm>
          <a:prstGeom prst="rect">
            <a:avLst/>
          </a:prstGeom>
          <a:solidFill>
            <a:srgbClr val="92D05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1600"/>
              <a:buFont typeface="Arial"/>
              <a:buNone/>
            </a:pPr>
            <a:endParaRPr sz="1600">
              <a:solidFill>
                <a:schemeClr val="dk1"/>
              </a:solidFill>
              <a:latin typeface="Arial"/>
              <a:ea typeface="Arial"/>
              <a:cs typeface="Arial"/>
              <a:sym typeface="Arial"/>
            </a:endParaRPr>
          </a:p>
        </p:txBody>
      </p:sp>
      <p:cxnSp>
        <p:nvCxnSpPr>
          <p:cNvPr id="592" name="Google Shape;592;p38"/>
          <p:cNvCxnSpPr/>
          <p:nvPr/>
        </p:nvCxnSpPr>
        <p:spPr>
          <a:xfrm>
            <a:off x="1203960"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93" name="Google Shape;593;p38"/>
          <p:cNvCxnSpPr/>
          <p:nvPr/>
        </p:nvCxnSpPr>
        <p:spPr>
          <a:xfrm>
            <a:off x="577900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94" name="Google Shape;594;p38"/>
          <p:cNvCxnSpPr/>
          <p:nvPr/>
        </p:nvCxnSpPr>
        <p:spPr>
          <a:xfrm>
            <a:off x="340156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95" name="Google Shape;595;p38"/>
          <p:cNvCxnSpPr/>
          <p:nvPr/>
        </p:nvCxnSpPr>
        <p:spPr>
          <a:xfrm>
            <a:off x="4681728" y="4114800"/>
            <a:ext cx="0" cy="685800"/>
          </a:xfrm>
          <a:prstGeom prst="straightConnector1">
            <a:avLst/>
          </a:prstGeom>
          <a:noFill/>
          <a:ln w="9525" cap="flat" cmpd="sng">
            <a:solidFill>
              <a:schemeClr val="dk1"/>
            </a:solidFill>
            <a:prstDash val="solid"/>
            <a:round/>
            <a:headEnd type="none" w="med" len="med"/>
            <a:tailEnd type="none" w="med" len="med"/>
          </a:ln>
        </p:spPr>
      </p:cxnSp>
      <p:cxnSp>
        <p:nvCxnSpPr>
          <p:cNvPr id="596" name="Google Shape;596;p38"/>
          <p:cNvCxnSpPr/>
          <p:nvPr/>
        </p:nvCxnSpPr>
        <p:spPr>
          <a:xfrm>
            <a:off x="632764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597" name="Google Shape;597;p38"/>
          <p:cNvSpPr txBox="1"/>
          <p:nvPr/>
        </p:nvSpPr>
        <p:spPr>
          <a:xfrm>
            <a:off x="2075688" y="4133088"/>
            <a:ext cx="533397"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P1</a:t>
            </a:r>
            <a:endParaRPr/>
          </a:p>
        </p:txBody>
      </p:sp>
      <p:sp>
        <p:nvSpPr>
          <p:cNvPr id="598" name="Google Shape;598;p38"/>
          <p:cNvSpPr txBox="1"/>
          <p:nvPr/>
        </p:nvSpPr>
        <p:spPr>
          <a:xfrm>
            <a:off x="5001768"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P5</a:t>
            </a:r>
            <a:endParaRPr/>
          </a:p>
        </p:txBody>
      </p:sp>
      <p:sp>
        <p:nvSpPr>
          <p:cNvPr id="599" name="Google Shape;599;p38"/>
          <p:cNvSpPr txBox="1"/>
          <p:nvPr/>
        </p:nvSpPr>
        <p:spPr>
          <a:xfrm>
            <a:off x="5833872"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P4</a:t>
            </a:r>
            <a:endParaRPr/>
          </a:p>
        </p:txBody>
      </p:sp>
      <p:sp>
        <p:nvSpPr>
          <p:cNvPr id="600" name="Google Shape;600;p38"/>
          <p:cNvSpPr txBox="1"/>
          <p:nvPr/>
        </p:nvSpPr>
        <p:spPr>
          <a:xfrm>
            <a:off x="6839712" y="4133088"/>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P3</a:t>
            </a:r>
            <a:endParaRPr/>
          </a:p>
        </p:txBody>
      </p:sp>
      <p:sp>
        <p:nvSpPr>
          <p:cNvPr id="601" name="Google Shape;601;p38"/>
          <p:cNvSpPr txBox="1"/>
          <p:nvPr/>
        </p:nvSpPr>
        <p:spPr>
          <a:xfrm>
            <a:off x="970024"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0</a:t>
            </a:r>
            <a:endParaRPr/>
          </a:p>
        </p:txBody>
      </p:sp>
      <p:sp>
        <p:nvSpPr>
          <p:cNvPr id="602" name="Google Shape;602;p38"/>
          <p:cNvSpPr txBox="1"/>
          <p:nvPr/>
        </p:nvSpPr>
        <p:spPr>
          <a:xfrm>
            <a:off x="557784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25</a:t>
            </a:r>
            <a:endParaRPr/>
          </a:p>
        </p:txBody>
      </p:sp>
      <p:sp>
        <p:nvSpPr>
          <p:cNvPr id="603" name="Google Shape;603;p38"/>
          <p:cNvSpPr txBox="1"/>
          <p:nvPr/>
        </p:nvSpPr>
        <p:spPr>
          <a:xfrm>
            <a:off x="318211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12</a:t>
            </a:r>
            <a:endParaRPr/>
          </a:p>
        </p:txBody>
      </p:sp>
      <p:sp>
        <p:nvSpPr>
          <p:cNvPr id="604" name="Google Shape;604;p38"/>
          <p:cNvSpPr txBox="1"/>
          <p:nvPr/>
        </p:nvSpPr>
        <p:spPr>
          <a:xfrm>
            <a:off x="448056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19</a:t>
            </a:r>
            <a:endParaRPr/>
          </a:p>
        </p:txBody>
      </p:sp>
      <p:sp>
        <p:nvSpPr>
          <p:cNvPr id="605" name="Google Shape;605;p38"/>
          <p:cNvSpPr txBox="1"/>
          <p:nvPr/>
        </p:nvSpPr>
        <p:spPr>
          <a:xfrm>
            <a:off x="6126480"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28</a:t>
            </a:r>
            <a:endParaRPr/>
          </a:p>
        </p:txBody>
      </p:sp>
      <p:sp>
        <p:nvSpPr>
          <p:cNvPr id="606" name="Google Shape;606;p38"/>
          <p:cNvSpPr txBox="1"/>
          <p:nvPr/>
        </p:nvSpPr>
        <p:spPr>
          <a:xfrm>
            <a:off x="7534022" y="4800600"/>
            <a:ext cx="467871"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36</a:t>
            </a:r>
            <a:endParaRPr/>
          </a:p>
        </p:txBody>
      </p:sp>
      <p:cxnSp>
        <p:nvCxnSpPr>
          <p:cNvPr id="607" name="Google Shape;607;p38"/>
          <p:cNvCxnSpPr/>
          <p:nvPr/>
        </p:nvCxnSpPr>
        <p:spPr>
          <a:xfrm>
            <a:off x="7790688" y="4114800"/>
            <a:ext cx="0" cy="685800"/>
          </a:xfrm>
          <a:prstGeom prst="straightConnector1">
            <a:avLst/>
          </a:prstGeom>
          <a:noFill/>
          <a:ln w="9525" cap="flat" cmpd="sng">
            <a:solidFill>
              <a:schemeClr val="dk1"/>
            </a:solidFill>
            <a:prstDash val="solid"/>
            <a:round/>
            <a:headEnd type="none" w="med" len="med"/>
            <a:tailEnd type="none" w="med" len="med"/>
          </a:ln>
        </p:spPr>
      </p:cxnSp>
      <p:sp>
        <p:nvSpPr>
          <p:cNvPr id="608" name="Google Shape;608;p38"/>
          <p:cNvSpPr txBox="1"/>
          <p:nvPr/>
        </p:nvSpPr>
        <p:spPr>
          <a:xfrm>
            <a:off x="3182112" y="5515672"/>
            <a:ext cx="467871"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000"/>
              <a:buFont typeface="Arial"/>
              <a:buNone/>
            </a:pPr>
            <a:r>
              <a:rPr lang="en-US" sz="2000" b="1">
                <a:solidFill>
                  <a:schemeClr val="dk1"/>
                </a:solidFill>
                <a:latin typeface="Times New Roman"/>
                <a:ea typeface="Times New Roman"/>
                <a:cs typeface="Times New Roman"/>
                <a:sym typeface="Times New Roman"/>
              </a:rPr>
              <a:t>P2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Effect transition="in" filter="fade">
                                      <p:cBhvr>
                                        <p:cTn id="7" dur="500"/>
                                        <p:tgtEl>
                                          <p:spTgt spid="5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97"/>
                                        </p:tgtEl>
                                        <p:attrNameLst>
                                          <p:attrName>style.visibility</p:attrName>
                                        </p:attrNameLst>
                                      </p:cBhvr>
                                      <p:to>
                                        <p:strVal val="visible"/>
                                      </p:to>
                                    </p:set>
                                    <p:animEffect transition="in" filter="fade">
                                      <p:cBhvr>
                                        <p:cTn id="12" dur="500"/>
                                        <p:tgtEl>
                                          <p:spTgt spid="597"/>
                                        </p:tgtEl>
                                      </p:cBhvr>
                                    </p:animEffect>
                                  </p:childTnLst>
                                </p:cTn>
                              </p:par>
                              <p:par>
                                <p:cTn id="13" presetID="10" presetClass="entr" presetSubtype="0" fill="hold" nodeType="withEffect">
                                  <p:stCondLst>
                                    <p:cond delay="0"/>
                                  </p:stCondLst>
                                  <p:childTnLst>
                                    <p:set>
                                      <p:cBhvr>
                                        <p:cTn id="14" dur="1" fill="hold">
                                          <p:stCondLst>
                                            <p:cond delay="0"/>
                                          </p:stCondLst>
                                        </p:cTn>
                                        <p:tgtEl>
                                          <p:spTgt spid="592"/>
                                        </p:tgtEl>
                                        <p:attrNameLst>
                                          <p:attrName>style.visibility</p:attrName>
                                        </p:attrNameLst>
                                      </p:cBhvr>
                                      <p:to>
                                        <p:strVal val="visible"/>
                                      </p:to>
                                    </p:set>
                                    <p:animEffect transition="in" filter="fade">
                                      <p:cBhvr>
                                        <p:cTn id="15" dur="500"/>
                                        <p:tgtEl>
                                          <p:spTgt spid="592"/>
                                        </p:tgtEl>
                                      </p:cBhvr>
                                    </p:animEffect>
                                  </p:childTnLst>
                                </p:cTn>
                              </p:par>
                              <p:par>
                                <p:cTn id="16" presetID="10" presetClass="entr" presetSubtype="0" fill="hold" nodeType="withEffect">
                                  <p:stCondLst>
                                    <p:cond delay="0"/>
                                  </p:stCondLst>
                                  <p:childTnLst>
                                    <p:set>
                                      <p:cBhvr>
                                        <p:cTn id="17" dur="1" fill="hold">
                                          <p:stCondLst>
                                            <p:cond delay="0"/>
                                          </p:stCondLst>
                                        </p:cTn>
                                        <p:tgtEl>
                                          <p:spTgt spid="601"/>
                                        </p:tgtEl>
                                        <p:attrNameLst>
                                          <p:attrName>style.visibility</p:attrName>
                                        </p:attrNameLst>
                                      </p:cBhvr>
                                      <p:to>
                                        <p:strVal val="visible"/>
                                      </p:to>
                                    </p:set>
                                    <p:animEffect transition="in" filter="fade">
                                      <p:cBhvr>
                                        <p:cTn id="18" dur="500"/>
                                        <p:tgtEl>
                                          <p:spTgt spid="601"/>
                                        </p:tgtEl>
                                      </p:cBhvr>
                                    </p:animEffect>
                                  </p:childTnLst>
                                </p:cTn>
                              </p:par>
                              <p:par>
                                <p:cTn id="19" presetID="10" presetClass="entr" presetSubtype="0" fill="hold" nodeType="withEffect">
                                  <p:stCondLst>
                                    <p:cond delay="0"/>
                                  </p:stCondLst>
                                  <p:childTnLst>
                                    <p:set>
                                      <p:cBhvr>
                                        <p:cTn id="20" dur="1" fill="hold">
                                          <p:stCondLst>
                                            <p:cond delay="0"/>
                                          </p:stCondLst>
                                        </p:cTn>
                                        <p:tgtEl>
                                          <p:spTgt spid="594"/>
                                        </p:tgtEl>
                                        <p:attrNameLst>
                                          <p:attrName>style.visibility</p:attrName>
                                        </p:attrNameLst>
                                      </p:cBhvr>
                                      <p:to>
                                        <p:strVal val="visible"/>
                                      </p:to>
                                    </p:set>
                                    <p:animEffect transition="in" filter="fade">
                                      <p:cBhvr>
                                        <p:cTn id="21" dur="500"/>
                                        <p:tgtEl>
                                          <p:spTgt spid="594"/>
                                        </p:tgtEl>
                                      </p:cBhvr>
                                    </p:animEffect>
                                  </p:childTnLst>
                                </p:cTn>
                              </p:par>
                              <p:par>
                                <p:cTn id="22" presetID="10" presetClass="entr" presetSubtype="0" fill="hold" nodeType="withEffect">
                                  <p:stCondLst>
                                    <p:cond delay="0"/>
                                  </p:stCondLst>
                                  <p:childTnLst>
                                    <p:set>
                                      <p:cBhvr>
                                        <p:cTn id="23" dur="1" fill="hold">
                                          <p:stCondLst>
                                            <p:cond delay="0"/>
                                          </p:stCondLst>
                                        </p:cTn>
                                        <p:tgtEl>
                                          <p:spTgt spid="603"/>
                                        </p:tgtEl>
                                        <p:attrNameLst>
                                          <p:attrName>style.visibility</p:attrName>
                                        </p:attrNameLst>
                                      </p:cBhvr>
                                      <p:to>
                                        <p:strVal val="visible"/>
                                      </p:to>
                                    </p:set>
                                    <p:animEffect transition="in" filter="fade">
                                      <p:cBhvr>
                                        <p:cTn id="24" dur="500"/>
                                        <p:tgtEl>
                                          <p:spTgt spid="60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08"/>
                                        </p:tgtEl>
                                        <p:attrNameLst>
                                          <p:attrName>style.visibility</p:attrName>
                                        </p:attrNameLst>
                                      </p:cBhvr>
                                      <p:to>
                                        <p:strVal val="visible"/>
                                      </p:to>
                                    </p:set>
                                    <p:animEffect transition="in" filter="fade">
                                      <p:cBhvr>
                                        <p:cTn id="29" dur="500"/>
                                        <p:tgtEl>
                                          <p:spTgt spid="608"/>
                                        </p:tgtEl>
                                      </p:cBhvr>
                                    </p:animEffect>
                                  </p:childTnLst>
                                </p:cTn>
                              </p:par>
                              <p:par>
                                <p:cTn id="30" presetID="10" presetClass="entr" presetSubtype="0" fill="hold" nodeType="withEffect">
                                  <p:stCondLst>
                                    <p:cond delay="0"/>
                                  </p:stCondLst>
                                  <p:childTnLst>
                                    <p:set>
                                      <p:cBhvr>
                                        <p:cTn id="31" dur="1" fill="hold">
                                          <p:stCondLst>
                                            <p:cond delay="0"/>
                                          </p:stCondLst>
                                        </p:cTn>
                                        <p:tgtEl>
                                          <p:spTgt spid="595"/>
                                        </p:tgtEl>
                                        <p:attrNameLst>
                                          <p:attrName>style.visibility</p:attrName>
                                        </p:attrNameLst>
                                      </p:cBhvr>
                                      <p:to>
                                        <p:strVal val="visible"/>
                                      </p:to>
                                    </p:set>
                                    <p:animEffect transition="in" filter="fade">
                                      <p:cBhvr>
                                        <p:cTn id="32" dur="500"/>
                                        <p:tgtEl>
                                          <p:spTgt spid="595"/>
                                        </p:tgtEl>
                                      </p:cBhvr>
                                    </p:animEffect>
                                  </p:childTnLst>
                                </p:cTn>
                              </p:par>
                              <p:par>
                                <p:cTn id="33" presetID="10" presetClass="entr" presetSubtype="0" fill="hold" nodeType="withEffect">
                                  <p:stCondLst>
                                    <p:cond delay="0"/>
                                  </p:stCondLst>
                                  <p:childTnLst>
                                    <p:set>
                                      <p:cBhvr>
                                        <p:cTn id="34" dur="1" fill="hold">
                                          <p:stCondLst>
                                            <p:cond delay="0"/>
                                          </p:stCondLst>
                                        </p:cTn>
                                        <p:tgtEl>
                                          <p:spTgt spid="604"/>
                                        </p:tgtEl>
                                        <p:attrNameLst>
                                          <p:attrName>style.visibility</p:attrName>
                                        </p:attrNameLst>
                                      </p:cBhvr>
                                      <p:to>
                                        <p:strVal val="visible"/>
                                      </p:to>
                                    </p:set>
                                    <p:animEffect transition="in" filter="fade">
                                      <p:cBhvr>
                                        <p:cTn id="35" dur="500"/>
                                        <p:tgtEl>
                                          <p:spTgt spid="60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8"/>
                                        </p:tgtEl>
                                        <p:attrNameLst>
                                          <p:attrName>style.visibility</p:attrName>
                                        </p:attrNameLst>
                                      </p:cBhvr>
                                      <p:to>
                                        <p:strVal val="visible"/>
                                      </p:to>
                                    </p:set>
                                    <p:animEffect transition="in" filter="fade">
                                      <p:cBhvr>
                                        <p:cTn id="40" dur="500"/>
                                        <p:tgtEl>
                                          <p:spTgt spid="598"/>
                                        </p:tgtEl>
                                      </p:cBhvr>
                                    </p:animEffect>
                                  </p:childTnLst>
                                </p:cTn>
                              </p:par>
                              <p:par>
                                <p:cTn id="41" presetID="10" presetClass="entr" presetSubtype="0" fill="hold" nodeType="withEffect">
                                  <p:stCondLst>
                                    <p:cond delay="0"/>
                                  </p:stCondLst>
                                  <p:childTnLst>
                                    <p:set>
                                      <p:cBhvr>
                                        <p:cTn id="42" dur="1" fill="hold">
                                          <p:stCondLst>
                                            <p:cond delay="0"/>
                                          </p:stCondLst>
                                        </p:cTn>
                                        <p:tgtEl>
                                          <p:spTgt spid="593"/>
                                        </p:tgtEl>
                                        <p:attrNameLst>
                                          <p:attrName>style.visibility</p:attrName>
                                        </p:attrNameLst>
                                      </p:cBhvr>
                                      <p:to>
                                        <p:strVal val="visible"/>
                                      </p:to>
                                    </p:set>
                                    <p:animEffect transition="in" filter="fade">
                                      <p:cBhvr>
                                        <p:cTn id="43" dur="500"/>
                                        <p:tgtEl>
                                          <p:spTgt spid="593"/>
                                        </p:tgtEl>
                                      </p:cBhvr>
                                    </p:animEffect>
                                  </p:childTnLst>
                                </p:cTn>
                              </p:par>
                              <p:par>
                                <p:cTn id="44" presetID="10" presetClass="entr" presetSubtype="0" fill="hold" nodeType="withEffect">
                                  <p:stCondLst>
                                    <p:cond delay="0"/>
                                  </p:stCondLst>
                                  <p:childTnLst>
                                    <p:set>
                                      <p:cBhvr>
                                        <p:cTn id="45" dur="1" fill="hold">
                                          <p:stCondLst>
                                            <p:cond delay="0"/>
                                          </p:stCondLst>
                                        </p:cTn>
                                        <p:tgtEl>
                                          <p:spTgt spid="602"/>
                                        </p:tgtEl>
                                        <p:attrNameLst>
                                          <p:attrName>style.visibility</p:attrName>
                                        </p:attrNameLst>
                                      </p:cBhvr>
                                      <p:to>
                                        <p:strVal val="visible"/>
                                      </p:to>
                                    </p:set>
                                    <p:animEffect transition="in" filter="fade">
                                      <p:cBhvr>
                                        <p:cTn id="46" dur="500"/>
                                        <p:tgtEl>
                                          <p:spTgt spid="602"/>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596"/>
                                        </p:tgtEl>
                                        <p:attrNameLst>
                                          <p:attrName>style.visibility</p:attrName>
                                        </p:attrNameLst>
                                      </p:cBhvr>
                                      <p:to>
                                        <p:strVal val="visible"/>
                                      </p:to>
                                    </p:set>
                                    <p:animEffect transition="in" filter="fade">
                                      <p:cBhvr>
                                        <p:cTn id="51" dur="500"/>
                                        <p:tgtEl>
                                          <p:spTgt spid="596"/>
                                        </p:tgtEl>
                                      </p:cBhvr>
                                    </p:animEffect>
                                  </p:childTnLst>
                                </p:cTn>
                              </p:par>
                              <p:par>
                                <p:cTn id="52" presetID="10" presetClass="entr" presetSubtype="0" fill="hold" nodeType="withEffect">
                                  <p:stCondLst>
                                    <p:cond delay="0"/>
                                  </p:stCondLst>
                                  <p:childTnLst>
                                    <p:set>
                                      <p:cBhvr>
                                        <p:cTn id="53" dur="1" fill="hold">
                                          <p:stCondLst>
                                            <p:cond delay="0"/>
                                          </p:stCondLst>
                                        </p:cTn>
                                        <p:tgtEl>
                                          <p:spTgt spid="605"/>
                                        </p:tgtEl>
                                        <p:attrNameLst>
                                          <p:attrName>style.visibility</p:attrName>
                                        </p:attrNameLst>
                                      </p:cBhvr>
                                      <p:to>
                                        <p:strVal val="visible"/>
                                      </p:to>
                                    </p:set>
                                    <p:animEffect transition="in" filter="fade">
                                      <p:cBhvr>
                                        <p:cTn id="54" dur="500"/>
                                        <p:tgtEl>
                                          <p:spTgt spid="605"/>
                                        </p:tgtEl>
                                      </p:cBhvr>
                                    </p:animEffect>
                                  </p:childTnLst>
                                </p:cTn>
                              </p:par>
                              <p:par>
                                <p:cTn id="55" presetID="10" presetClass="entr" presetSubtype="0" fill="hold" nodeType="withEffect">
                                  <p:stCondLst>
                                    <p:cond delay="0"/>
                                  </p:stCondLst>
                                  <p:childTnLst>
                                    <p:set>
                                      <p:cBhvr>
                                        <p:cTn id="56" dur="1" fill="hold">
                                          <p:stCondLst>
                                            <p:cond delay="0"/>
                                          </p:stCondLst>
                                        </p:cTn>
                                        <p:tgtEl>
                                          <p:spTgt spid="599"/>
                                        </p:tgtEl>
                                        <p:attrNameLst>
                                          <p:attrName>style.visibility</p:attrName>
                                        </p:attrNameLst>
                                      </p:cBhvr>
                                      <p:to>
                                        <p:strVal val="visible"/>
                                      </p:to>
                                    </p:set>
                                    <p:animEffect transition="in" filter="fade">
                                      <p:cBhvr>
                                        <p:cTn id="57" dur="500"/>
                                        <p:tgtEl>
                                          <p:spTgt spid="59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00"/>
                                        </p:tgtEl>
                                        <p:attrNameLst>
                                          <p:attrName>style.visibility</p:attrName>
                                        </p:attrNameLst>
                                      </p:cBhvr>
                                      <p:to>
                                        <p:strVal val="visible"/>
                                      </p:to>
                                    </p:set>
                                    <p:animEffect transition="in" filter="fade">
                                      <p:cBhvr>
                                        <p:cTn id="62" dur="500"/>
                                        <p:tgtEl>
                                          <p:spTgt spid="600"/>
                                        </p:tgtEl>
                                      </p:cBhvr>
                                    </p:animEffect>
                                  </p:childTnLst>
                                </p:cTn>
                              </p:par>
                              <p:par>
                                <p:cTn id="63" presetID="10" presetClass="entr" presetSubtype="0" fill="hold" nodeType="withEffect">
                                  <p:stCondLst>
                                    <p:cond delay="0"/>
                                  </p:stCondLst>
                                  <p:childTnLst>
                                    <p:set>
                                      <p:cBhvr>
                                        <p:cTn id="64" dur="1" fill="hold">
                                          <p:stCondLst>
                                            <p:cond delay="0"/>
                                          </p:stCondLst>
                                        </p:cTn>
                                        <p:tgtEl>
                                          <p:spTgt spid="607"/>
                                        </p:tgtEl>
                                        <p:attrNameLst>
                                          <p:attrName>style.visibility</p:attrName>
                                        </p:attrNameLst>
                                      </p:cBhvr>
                                      <p:to>
                                        <p:strVal val="visible"/>
                                      </p:to>
                                    </p:set>
                                    <p:animEffect transition="in" filter="fade">
                                      <p:cBhvr>
                                        <p:cTn id="65" dur="500"/>
                                        <p:tgtEl>
                                          <p:spTgt spid="607"/>
                                        </p:tgtEl>
                                      </p:cBhvr>
                                    </p:animEffect>
                                  </p:childTnLst>
                                </p:cTn>
                              </p:par>
                              <p:par>
                                <p:cTn id="66" presetID="10" presetClass="entr" presetSubtype="0" fill="hold" nodeType="withEffect">
                                  <p:stCondLst>
                                    <p:cond delay="0"/>
                                  </p:stCondLst>
                                  <p:childTnLst>
                                    <p:set>
                                      <p:cBhvr>
                                        <p:cTn id="67" dur="1" fill="hold">
                                          <p:stCondLst>
                                            <p:cond delay="0"/>
                                          </p:stCondLst>
                                        </p:cTn>
                                        <p:tgtEl>
                                          <p:spTgt spid="606"/>
                                        </p:tgtEl>
                                        <p:attrNameLst>
                                          <p:attrName>style.visibility</p:attrName>
                                        </p:attrNameLst>
                                      </p:cBhvr>
                                      <p:to>
                                        <p:strVal val="visible"/>
                                      </p:to>
                                    </p:set>
                                    <p:animEffect transition="in" filter="fade">
                                      <p:cBhvr>
                                        <p:cTn id="68" dur="500"/>
                                        <p:tgtEl>
                                          <p:spTgt spid="6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Tóm tắt lại nội dung buổi học</a:t>
            </a:r>
            <a:endParaRPr/>
          </a:p>
        </p:txBody>
      </p:sp>
      <p:sp>
        <p:nvSpPr>
          <p:cNvPr id="615" name="Google Shape;615;p3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16" name="Google Shape;616;p3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617" name="Google Shape;617;p3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618" name="Google Shape;618;p3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Các khái niệm cơ bản về định thời</a:t>
            </a:r>
            <a:endParaRPr/>
          </a:p>
          <a:p>
            <a:pPr marL="342900" lvl="0" indent="-342900" algn="just" rtl="0">
              <a:spcBef>
                <a:spcPts val="520"/>
              </a:spcBef>
              <a:spcAft>
                <a:spcPts val="0"/>
              </a:spcAft>
              <a:buSzPts val="2600"/>
              <a:buChar char="■"/>
            </a:pPr>
            <a:r>
              <a:rPr lang="en-US"/>
              <a:t>Các bộ định thời</a:t>
            </a:r>
            <a:endParaRPr/>
          </a:p>
          <a:p>
            <a:pPr marL="342900" lvl="0" indent="-342900" algn="just" rtl="0">
              <a:spcBef>
                <a:spcPts val="520"/>
              </a:spcBef>
              <a:spcAft>
                <a:spcPts val="0"/>
              </a:spcAft>
              <a:buSzPts val="2600"/>
              <a:buChar char="■"/>
            </a:pPr>
            <a:r>
              <a:rPr lang="en-US"/>
              <a:t>Các tiêu chuẩn định thời CPU</a:t>
            </a:r>
            <a:endParaRPr/>
          </a:p>
          <a:p>
            <a:pPr marL="342900" lvl="0" indent="-342900" algn="just" rtl="0">
              <a:spcBef>
                <a:spcPts val="520"/>
              </a:spcBef>
              <a:spcAft>
                <a:spcPts val="0"/>
              </a:spcAft>
              <a:buSzPts val="2600"/>
              <a:buChar char="■"/>
            </a:pPr>
            <a:r>
              <a:rPr lang="en-US"/>
              <a:t>Các giải thuật định thời</a:t>
            </a:r>
            <a:endParaRPr/>
          </a:p>
          <a:p>
            <a:pPr marL="742950" lvl="1" indent="-285750" algn="just" rtl="0">
              <a:spcBef>
                <a:spcPts val="480"/>
              </a:spcBef>
              <a:spcAft>
                <a:spcPts val="0"/>
              </a:spcAft>
              <a:buSzPts val="2400"/>
              <a:buChar char="🞐"/>
            </a:pPr>
            <a:r>
              <a:rPr lang="en-US"/>
              <a:t>First-Come, First-Served (FCFS)</a:t>
            </a:r>
            <a:endParaRPr/>
          </a:p>
          <a:p>
            <a:pPr marL="742950" lvl="1" indent="-285750" algn="just" rtl="0">
              <a:spcBef>
                <a:spcPts val="480"/>
              </a:spcBef>
              <a:spcAft>
                <a:spcPts val="0"/>
              </a:spcAft>
              <a:buSzPts val="2400"/>
              <a:buChar char="🞐"/>
            </a:pPr>
            <a:r>
              <a:rPr lang="en-US"/>
              <a:t>Shortest Job First (SJF)</a:t>
            </a:r>
            <a:endParaRPr/>
          </a:p>
          <a:p>
            <a:pPr marL="742950" lvl="1" indent="-285750" algn="just" rtl="0">
              <a:spcBef>
                <a:spcPts val="480"/>
              </a:spcBef>
              <a:spcAft>
                <a:spcPts val="0"/>
              </a:spcAft>
              <a:buSzPts val="2400"/>
              <a:buChar char="🞐"/>
            </a:pPr>
            <a:r>
              <a:rPr lang="en-US"/>
              <a:t>Shortest Remaining Time First (SRTF)</a:t>
            </a:r>
            <a:endParaRPr/>
          </a:p>
          <a:p>
            <a:pPr marL="742950" lvl="1" indent="-285750" algn="just" rtl="0">
              <a:spcBef>
                <a:spcPts val="480"/>
              </a:spcBef>
              <a:spcAft>
                <a:spcPts val="0"/>
              </a:spcAft>
              <a:buSzPts val="2400"/>
              <a:buChar char="🞐"/>
            </a:pPr>
            <a:r>
              <a:rPr lang="en-US"/>
              <a:t>Priority Scheduling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Câu hỏi ôn tập chương 3 (tt)</a:t>
            </a:r>
            <a:endParaRPr/>
          </a:p>
        </p:txBody>
      </p:sp>
      <p:sp>
        <p:nvSpPr>
          <p:cNvPr id="85" name="Google Shape;85;p4"/>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Process control block chứa những thông tin gì?</a:t>
            </a:r>
            <a:endParaRPr/>
          </a:p>
          <a:p>
            <a:pPr marL="342900" lvl="0" indent="-342900" algn="just" rtl="0">
              <a:spcBef>
                <a:spcPts val="520"/>
              </a:spcBef>
              <a:spcAft>
                <a:spcPts val="0"/>
              </a:spcAft>
              <a:buSzPts val="2600"/>
              <a:buChar char="■"/>
            </a:pPr>
            <a:r>
              <a:rPr lang="en-US"/>
              <a:t>Các tác vụ đối với tiến trình?</a:t>
            </a:r>
            <a:endParaRPr/>
          </a:p>
          <a:p>
            <a:pPr marL="342900" lvl="0" indent="-342900" algn="just" rtl="0">
              <a:spcBef>
                <a:spcPts val="520"/>
              </a:spcBef>
              <a:spcAft>
                <a:spcPts val="0"/>
              </a:spcAft>
              <a:buSzPts val="2600"/>
              <a:buChar char="■"/>
            </a:pPr>
            <a:r>
              <a:rPr lang="en-US"/>
              <a:t>Tại sao phải định thời, có mấy loại bộ định thời?</a:t>
            </a:r>
            <a:endParaRPr/>
          </a:p>
          <a:p>
            <a:pPr marL="342900" lvl="0" indent="-177800" algn="just" rtl="0">
              <a:spcBef>
                <a:spcPts val="520"/>
              </a:spcBef>
              <a:spcAft>
                <a:spcPts val="0"/>
              </a:spcAft>
              <a:buSzPts val="2600"/>
              <a:buNone/>
            </a:pPr>
            <a:endParaRPr/>
          </a:p>
        </p:txBody>
      </p:sp>
      <p:sp>
        <p:nvSpPr>
          <p:cNvPr id="86" name="Google Shape;86;p4"/>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87" name="Google Shape;87;p4"/>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
        <p:nvSpPr>
          <p:cNvPr id="88" name="Google Shape;88;p4"/>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40"/>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1</a:t>
            </a:r>
            <a:endParaRPr/>
          </a:p>
        </p:txBody>
      </p:sp>
      <p:sp>
        <p:nvSpPr>
          <p:cNvPr id="625" name="Google Shape;625;p40"/>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Sử dụng các giải thuật FCFS, SJF, SRTF, Priority để tính các giá trị thời gian đợi, thời gian đáp ứng và thời gian hoàn thành trung bình</a:t>
            </a:r>
            <a:endParaRPr/>
          </a:p>
          <a:p>
            <a:pPr marL="342900" lvl="0" indent="-177800" algn="just" rtl="0">
              <a:spcBef>
                <a:spcPts val="520"/>
              </a:spcBef>
              <a:spcAft>
                <a:spcPts val="0"/>
              </a:spcAft>
              <a:buSzPts val="2600"/>
              <a:buNone/>
            </a:pPr>
            <a:endParaRPr/>
          </a:p>
        </p:txBody>
      </p:sp>
      <p:sp>
        <p:nvSpPr>
          <p:cNvPr id="626" name="Google Shape;626;p40"/>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27" name="Google Shape;627;p40"/>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
        <p:nvSpPr>
          <p:cNvPr id="628" name="Google Shape;628;p40"/>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graphicFrame>
        <p:nvGraphicFramePr>
          <p:cNvPr id="629" name="Google Shape;629;p40"/>
          <p:cNvGraphicFramePr/>
          <p:nvPr/>
        </p:nvGraphicFramePr>
        <p:xfrm>
          <a:off x="990600" y="2964388"/>
          <a:ext cx="7315200" cy="2556570"/>
        </p:xfrm>
        <a:graphic>
          <a:graphicData uri="http://schemas.openxmlformats.org/drawingml/2006/table">
            <a:tbl>
              <a:tblPr firstRow="1" bandRow="1">
                <a:noFill/>
                <a:tableStyleId>{6D95B0BA-FFFE-451A-A2A2-FC8B6C35CF62}</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tblGrid>
              <a:tr h="356425">
                <a:tc>
                  <a:txBody>
                    <a:bodyPr/>
                    <a:lstStyle/>
                    <a:p>
                      <a:pPr marL="0" marR="0" lvl="0" indent="0" algn="ctr" rtl="0">
                        <a:lnSpc>
                          <a:spcPct val="107000"/>
                        </a:lnSpc>
                        <a:spcBef>
                          <a:spcPts val="0"/>
                        </a:spcBef>
                        <a:spcAft>
                          <a:spcPts val="0"/>
                        </a:spcAft>
                        <a:buNone/>
                      </a:pPr>
                      <a:r>
                        <a:rPr lang="en-US" sz="2200" b="1" u="none" strike="noStrike" cap="none">
                          <a:solidFill>
                            <a:schemeClr val="dk1"/>
                          </a:solidFill>
                          <a:latin typeface="Times New Roman"/>
                          <a:ea typeface="Times New Roman"/>
                          <a:cs typeface="Times New Roman"/>
                          <a:sym typeface="Times New Roman"/>
                        </a:rPr>
                        <a:t>Process</a:t>
                      </a:r>
                      <a:endParaRPr sz="2200" b="1"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solidFill>
                            <a:schemeClr val="dk1"/>
                          </a:solidFill>
                          <a:latin typeface="Times New Roman"/>
                          <a:ea typeface="Times New Roman"/>
                          <a:cs typeface="Times New Roman"/>
                          <a:sym typeface="Times New Roman"/>
                        </a:rPr>
                        <a:t>Arrival Time</a:t>
                      </a:r>
                      <a:endParaRPr sz="2200" b="1"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solidFill>
                            <a:schemeClr val="dk1"/>
                          </a:solidFill>
                          <a:latin typeface="Times New Roman"/>
                          <a:ea typeface="Times New Roman"/>
                          <a:cs typeface="Times New Roman"/>
                          <a:sym typeface="Times New Roman"/>
                        </a:rPr>
                        <a:t> Burst Time</a:t>
                      </a:r>
                      <a:endParaRPr sz="2200" b="1" u="none" strike="noStrike" cap="none">
                        <a:solidFill>
                          <a:schemeClr val="dk1"/>
                        </a:solidFill>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solidFill>
                            <a:schemeClr val="dk1"/>
                          </a:solidFill>
                          <a:latin typeface="Times New Roman"/>
                          <a:ea typeface="Times New Roman"/>
                          <a:cs typeface="Times New Roman"/>
                          <a:sym typeface="Times New Roman"/>
                        </a:rPr>
                        <a:t>Priority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P1</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0</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P2</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P3</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P4</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56425">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P5</a:t>
                      </a:r>
                      <a:endParaRPr sz="2200" b="1" u="none" strike="noStrike" cap="none">
                        <a:latin typeface="Times New Roman"/>
                        <a:ea typeface="Times New Roman"/>
                        <a:cs typeface="Times New Roman"/>
                        <a:sym typeface="Times New Roman"/>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7000"/>
                        </a:lnSpc>
                        <a:spcBef>
                          <a:spcPts val="0"/>
                        </a:spcBef>
                        <a:spcAft>
                          <a:spcPts val="0"/>
                        </a:spcAft>
                        <a:buNone/>
                      </a:pPr>
                      <a:r>
                        <a:rPr lang="en-US" sz="2200" b="1" u="none" strike="noStrike" cap="none">
                          <a:latin typeface="Times New Roman"/>
                          <a:ea typeface="Times New Roman"/>
                          <a:cs typeface="Times New Roman"/>
                          <a:sym typeface="Times New Roman"/>
                        </a:rPr>
                        <a:t>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41"/>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Bài tập 2</a:t>
            </a:r>
            <a:endParaRPr/>
          </a:p>
        </p:txBody>
      </p:sp>
      <p:sp>
        <p:nvSpPr>
          <p:cNvPr id="636" name="Google Shape;636;p41"/>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Sử dụng các giải thuật FCFS, SJF, SRTF, Priority để tính các giá trị thời gian đợi, thời gian đáp ứng và thời gian hoàn thành trung bình</a:t>
            </a:r>
            <a:endParaRPr/>
          </a:p>
          <a:p>
            <a:pPr marL="342900" lvl="0" indent="-177800" algn="just" rtl="0">
              <a:spcBef>
                <a:spcPts val="520"/>
              </a:spcBef>
              <a:spcAft>
                <a:spcPts val="0"/>
              </a:spcAft>
              <a:buSzPts val="2600"/>
              <a:buNone/>
            </a:pPr>
            <a:endParaRPr/>
          </a:p>
        </p:txBody>
      </p:sp>
      <p:sp>
        <p:nvSpPr>
          <p:cNvPr id="637" name="Google Shape;637;p41"/>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38" name="Google Shape;638;p41"/>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639" name="Google Shape;639;p41"/>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pic>
        <p:nvPicPr>
          <p:cNvPr id="640" name="Google Shape;640;p41"/>
          <p:cNvPicPr preferRelativeResize="0"/>
          <p:nvPr/>
        </p:nvPicPr>
        <p:blipFill rotWithShape="1">
          <a:blip r:embed="rId3">
            <a:alphaModFix/>
          </a:blip>
          <a:srcRect/>
          <a:stretch/>
        </p:blipFill>
        <p:spPr>
          <a:xfrm>
            <a:off x="1762101" y="2947436"/>
            <a:ext cx="6343674" cy="3272389"/>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42"/>
          <p:cNvSpPr txBox="1">
            <a:spLocks noGrp="1"/>
          </p:cNvSpPr>
          <p:nvPr>
            <p:ph type="ctrTitle"/>
          </p:nvPr>
        </p:nvSpPr>
        <p:spPr>
          <a:xfrm>
            <a:off x="609600" y="121566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THẢO LUẬN</a:t>
            </a:r>
            <a:endParaRPr/>
          </a:p>
        </p:txBody>
      </p:sp>
      <p:sp>
        <p:nvSpPr>
          <p:cNvPr id="647" name="Google Shape;647;p42"/>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648" name="Google Shape;648;p42"/>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649" name="Google Shape;649;p42"/>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pic>
        <p:nvPicPr>
          <p:cNvPr id="650" name="Google Shape;650;p42" descr="http://data.sinhvienit.net/2013/T09/img/SinhVienIT.Net---suy-nghi.jpg"/>
          <p:cNvPicPr preferRelativeResize="0"/>
          <p:nvPr/>
        </p:nvPicPr>
        <p:blipFill rotWithShape="1">
          <a:blip r:embed="rId3">
            <a:alphaModFix/>
          </a:blip>
          <a:srcRect/>
          <a:stretch/>
        </p:blipFill>
        <p:spPr>
          <a:xfrm>
            <a:off x="3123407" y="2685690"/>
            <a:ext cx="2895600" cy="2171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5"/>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Mục tiêu chương 4</a:t>
            </a:r>
            <a:endParaRPr/>
          </a:p>
        </p:txBody>
      </p:sp>
      <p:sp>
        <p:nvSpPr>
          <p:cNvPr id="94" name="Google Shape;94;p5"/>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95" name="Google Shape;95;p5"/>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96" name="Google Shape;96;p5"/>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
        <p:nvSpPr>
          <p:cNvPr id="97" name="Google Shape;97;p5"/>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Biết được các khái niệm cơ bản về định thời</a:t>
            </a:r>
            <a:endParaRPr/>
          </a:p>
          <a:p>
            <a:pPr marL="342900" lvl="0" indent="-342900" algn="just" rtl="0">
              <a:spcBef>
                <a:spcPts val="520"/>
              </a:spcBef>
              <a:spcAft>
                <a:spcPts val="0"/>
              </a:spcAft>
              <a:buSzPts val="2600"/>
              <a:buChar char="■"/>
            </a:pPr>
            <a:r>
              <a:rPr lang="en-US"/>
              <a:t>Biết được các tiêu chuẩn định thời CPU</a:t>
            </a:r>
            <a:endParaRPr/>
          </a:p>
          <a:p>
            <a:pPr marL="342900" lvl="0" indent="-342900" algn="just" rtl="0">
              <a:spcBef>
                <a:spcPts val="520"/>
              </a:spcBef>
              <a:spcAft>
                <a:spcPts val="0"/>
              </a:spcAft>
              <a:buSzPts val="2600"/>
              <a:buChar char="■"/>
            </a:pPr>
            <a:r>
              <a:rPr lang="en-US"/>
              <a:t>Hiểu được các giải thuật định thời</a:t>
            </a:r>
            <a:endParaRPr/>
          </a:p>
          <a:p>
            <a:pPr marL="342900" lvl="0" indent="-342900" algn="just" rtl="0">
              <a:spcBef>
                <a:spcPts val="520"/>
              </a:spcBef>
              <a:spcAft>
                <a:spcPts val="0"/>
              </a:spcAft>
              <a:buSzPts val="2600"/>
              <a:buChar char="■"/>
            </a:pPr>
            <a:r>
              <a:rPr lang="en-US"/>
              <a:t>Vận dụng các giải thuật định thời để làm bài tập và mô phỏng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6"/>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Nội dung chương 4</a:t>
            </a:r>
            <a:endParaRPr/>
          </a:p>
        </p:txBody>
      </p:sp>
      <p:sp>
        <p:nvSpPr>
          <p:cNvPr id="103" name="Google Shape;103;p6"/>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04" name="Google Shape;104;p6"/>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
        <p:nvSpPr>
          <p:cNvPr id="105" name="Google Shape;105;p6"/>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
        <p:nvSpPr>
          <p:cNvPr id="106" name="Google Shape;106;p6"/>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Các khái niệm cơ bản về định thời</a:t>
            </a:r>
            <a:endParaRPr/>
          </a:p>
          <a:p>
            <a:pPr marL="342900" lvl="0" indent="-342900" algn="just" rtl="0">
              <a:spcBef>
                <a:spcPts val="520"/>
              </a:spcBef>
              <a:spcAft>
                <a:spcPts val="0"/>
              </a:spcAft>
              <a:buSzPts val="2600"/>
              <a:buChar char="■"/>
            </a:pPr>
            <a:r>
              <a:rPr lang="en-US"/>
              <a:t>Các bộ định thời</a:t>
            </a:r>
            <a:endParaRPr/>
          </a:p>
          <a:p>
            <a:pPr marL="342900" lvl="0" indent="-342900" algn="just" rtl="0">
              <a:spcBef>
                <a:spcPts val="520"/>
              </a:spcBef>
              <a:spcAft>
                <a:spcPts val="0"/>
              </a:spcAft>
              <a:buSzPts val="2600"/>
              <a:buChar char="■"/>
            </a:pPr>
            <a:r>
              <a:rPr lang="en-US"/>
              <a:t>Các tiêu chuẩn định thời CPU</a:t>
            </a:r>
            <a:endParaRPr/>
          </a:p>
          <a:p>
            <a:pPr marL="342900" lvl="0" indent="-342900" algn="just" rtl="0">
              <a:spcBef>
                <a:spcPts val="520"/>
              </a:spcBef>
              <a:spcAft>
                <a:spcPts val="0"/>
              </a:spcAft>
              <a:buSzPts val="2600"/>
              <a:buChar char="■"/>
            </a:pPr>
            <a:r>
              <a:rPr lang="en-US"/>
              <a:t>Các giải thuật định thời</a:t>
            </a:r>
            <a:endParaRPr/>
          </a:p>
          <a:p>
            <a:pPr marL="742950" lvl="1" indent="-285750" algn="just" rtl="0">
              <a:spcBef>
                <a:spcPts val="480"/>
              </a:spcBef>
              <a:spcAft>
                <a:spcPts val="0"/>
              </a:spcAft>
              <a:buSzPts val="2400"/>
              <a:buChar char="🞐"/>
            </a:pPr>
            <a:r>
              <a:rPr lang="en-US"/>
              <a:t>First-Come, First-Served (FCFS)</a:t>
            </a:r>
            <a:endParaRPr/>
          </a:p>
          <a:p>
            <a:pPr marL="742950" lvl="1" indent="-285750" algn="just" rtl="0">
              <a:spcBef>
                <a:spcPts val="480"/>
              </a:spcBef>
              <a:spcAft>
                <a:spcPts val="0"/>
              </a:spcAft>
              <a:buSzPts val="2400"/>
              <a:buChar char="🞐"/>
            </a:pPr>
            <a:r>
              <a:rPr lang="en-US"/>
              <a:t>Shortest Job First (SJF)</a:t>
            </a:r>
            <a:endParaRPr/>
          </a:p>
          <a:p>
            <a:pPr marL="742950" lvl="1" indent="-285750" algn="just" rtl="0">
              <a:spcBef>
                <a:spcPts val="480"/>
              </a:spcBef>
              <a:spcAft>
                <a:spcPts val="0"/>
              </a:spcAft>
              <a:buSzPts val="2400"/>
              <a:buChar char="🞐"/>
            </a:pPr>
            <a:r>
              <a:rPr lang="en-US"/>
              <a:t>Shortest Remaining Time First (SRTF)</a:t>
            </a:r>
            <a:endParaRPr/>
          </a:p>
          <a:p>
            <a:pPr marL="742950" lvl="1" indent="-285750" algn="just" rtl="0">
              <a:spcBef>
                <a:spcPts val="480"/>
              </a:spcBef>
              <a:spcAft>
                <a:spcPts val="0"/>
              </a:spcAft>
              <a:buSzPts val="2400"/>
              <a:buChar char="🞐"/>
            </a:pPr>
            <a:r>
              <a:rPr lang="en-US"/>
              <a:t>Priority Scheduling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7"/>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Khái niệm cơ bản</a:t>
            </a:r>
            <a:endParaRPr/>
          </a:p>
        </p:txBody>
      </p:sp>
      <p:sp>
        <p:nvSpPr>
          <p:cNvPr id="112" name="Google Shape;112;p7"/>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Trong các hệ thống multitasking</a:t>
            </a:r>
            <a:endParaRPr/>
          </a:p>
          <a:p>
            <a:pPr marL="742950" lvl="1" indent="-285750" algn="just" rtl="0">
              <a:spcBef>
                <a:spcPts val="480"/>
              </a:spcBef>
              <a:spcAft>
                <a:spcPts val="0"/>
              </a:spcAft>
              <a:buSzPts val="2400"/>
              <a:buChar char="🞐"/>
            </a:pPr>
            <a:r>
              <a:rPr lang="en-US"/>
              <a:t>Thực thi nhiều chương trình đồng thời làm tăng hiệu suất hệ thống</a:t>
            </a:r>
            <a:endParaRPr/>
          </a:p>
          <a:p>
            <a:pPr marL="742950" lvl="1" indent="-285750" algn="just" rtl="0">
              <a:spcBef>
                <a:spcPts val="480"/>
              </a:spcBef>
              <a:spcAft>
                <a:spcPts val="0"/>
              </a:spcAft>
              <a:buSzPts val="2400"/>
              <a:buChar char="🞐"/>
            </a:pPr>
            <a:r>
              <a:rPr lang="en-US"/>
              <a:t>Tại mỗi thời điểm, chỉ có một process được thực thi</a:t>
            </a:r>
            <a:endParaRPr/>
          </a:p>
          <a:p>
            <a:pPr marL="342900" lvl="0" indent="-342900" algn="just" rtl="0">
              <a:spcBef>
                <a:spcPts val="520"/>
              </a:spcBef>
              <a:spcAft>
                <a:spcPts val="0"/>
              </a:spcAft>
              <a:buSzPts val="2600"/>
              <a:buChar char="■"/>
            </a:pPr>
            <a:r>
              <a:rPr lang="en-US"/>
              <a:t>= &gt; Cần phải giải quyết vấn đề phân chia, lựa chọn process thực thi sao cho được hiệu quả nhất </a:t>
            </a:r>
            <a:endParaRPr/>
          </a:p>
          <a:p>
            <a:pPr marL="342900" lvl="0" indent="-342900" algn="just" rtl="0">
              <a:spcBef>
                <a:spcPts val="520"/>
              </a:spcBef>
              <a:spcAft>
                <a:spcPts val="0"/>
              </a:spcAft>
              <a:buSzPts val="2600"/>
              <a:buChar char="■"/>
            </a:pPr>
            <a:r>
              <a:rPr lang="en-US"/>
              <a:t> = &gt; Chiến lược định thời CPU</a:t>
            </a:r>
            <a:endParaRPr/>
          </a:p>
          <a:p>
            <a:pPr marL="342900" lvl="0" indent="-342900" algn="just" rtl="0">
              <a:spcBef>
                <a:spcPts val="520"/>
              </a:spcBef>
              <a:spcAft>
                <a:spcPts val="0"/>
              </a:spcAft>
              <a:buSzPts val="2600"/>
              <a:buChar char="■"/>
            </a:pPr>
            <a:r>
              <a:rPr lang="en-US"/>
              <a:t>Định thời CPU</a:t>
            </a:r>
            <a:endParaRPr/>
          </a:p>
          <a:p>
            <a:pPr marL="742950" lvl="1" indent="-285750" algn="just" rtl="0">
              <a:spcBef>
                <a:spcPts val="480"/>
              </a:spcBef>
              <a:spcAft>
                <a:spcPts val="0"/>
              </a:spcAft>
              <a:buSzPts val="2400"/>
              <a:buChar char="🞐"/>
            </a:pPr>
            <a:r>
              <a:rPr lang="en-US"/>
              <a:t>Chọn một process (từ ready queue) thực thi</a:t>
            </a:r>
            <a:endParaRPr/>
          </a:p>
          <a:p>
            <a:pPr marL="742950" lvl="1" indent="-285750" algn="just" rtl="0">
              <a:spcBef>
                <a:spcPts val="480"/>
              </a:spcBef>
              <a:spcAft>
                <a:spcPts val="0"/>
              </a:spcAft>
              <a:buSzPts val="2400"/>
              <a:buChar char="🞐"/>
            </a:pPr>
            <a:r>
              <a:rPr lang="en-US"/>
              <a:t>Với một multithreaded kernel, việc định thời CPU là do OS chọn kernel thread được chiếm CPU</a:t>
            </a:r>
            <a:endParaRPr/>
          </a:p>
          <a:p>
            <a:pPr marL="342900" lvl="0" indent="-177800" algn="just" rtl="0">
              <a:spcBef>
                <a:spcPts val="520"/>
              </a:spcBef>
              <a:spcAft>
                <a:spcPts val="0"/>
              </a:spcAft>
              <a:buSzPts val="2600"/>
              <a:buNone/>
            </a:pPr>
            <a:endParaRPr/>
          </a:p>
        </p:txBody>
      </p:sp>
      <p:sp>
        <p:nvSpPr>
          <p:cNvPr id="113" name="Google Shape;113;p7"/>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14" name="Google Shape;114;p7"/>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sp>
        <p:nvSpPr>
          <p:cNvPr id="115" name="Google Shape;115;p7"/>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 calcmode="lin" valueType="num">
                                      <p:cBhvr additive="base">
                                        <p:cTn id="7" dur="500"/>
                                        <p:tgtEl>
                                          <p:spTgt spid="1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2">
                                            <p:txEl>
                                              <p:pRg st="1" end="1"/>
                                            </p:txEl>
                                          </p:spTgt>
                                        </p:tgtEl>
                                        <p:attrNameLst>
                                          <p:attrName>style.visibility</p:attrName>
                                        </p:attrNameLst>
                                      </p:cBhvr>
                                      <p:to>
                                        <p:strVal val="visible"/>
                                      </p:to>
                                    </p:set>
                                    <p:anim calcmode="lin" valueType="num">
                                      <p:cBhvr additive="base">
                                        <p:cTn id="12" dur="500"/>
                                        <p:tgtEl>
                                          <p:spTgt spid="11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2">
                                            <p:txEl>
                                              <p:pRg st="2" end="2"/>
                                            </p:txEl>
                                          </p:spTgt>
                                        </p:tgtEl>
                                        <p:attrNameLst>
                                          <p:attrName>style.visibility</p:attrName>
                                        </p:attrNameLst>
                                      </p:cBhvr>
                                      <p:to>
                                        <p:strVal val="visible"/>
                                      </p:to>
                                    </p:set>
                                    <p:anim calcmode="lin" valueType="num">
                                      <p:cBhvr additive="base">
                                        <p:cTn id="17" dur="500"/>
                                        <p:tgtEl>
                                          <p:spTgt spid="1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2">
                                            <p:txEl>
                                              <p:pRg st="3" end="3"/>
                                            </p:txEl>
                                          </p:spTgt>
                                        </p:tgtEl>
                                        <p:attrNameLst>
                                          <p:attrName>style.visibility</p:attrName>
                                        </p:attrNameLst>
                                      </p:cBhvr>
                                      <p:to>
                                        <p:strVal val="visible"/>
                                      </p:to>
                                    </p:set>
                                    <p:anim calcmode="lin" valueType="num">
                                      <p:cBhvr additive="base">
                                        <p:cTn id="22" dur="500"/>
                                        <p:tgtEl>
                                          <p:spTgt spid="11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2">
                                            <p:txEl>
                                              <p:pRg st="4" end="4"/>
                                            </p:txEl>
                                          </p:spTgt>
                                        </p:tgtEl>
                                        <p:attrNameLst>
                                          <p:attrName>style.visibility</p:attrName>
                                        </p:attrNameLst>
                                      </p:cBhvr>
                                      <p:to>
                                        <p:strVal val="visible"/>
                                      </p:to>
                                    </p:set>
                                    <p:anim calcmode="lin" valueType="num">
                                      <p:cBhvr additive="base">
                                        <p:cTn id="27" dur="500"/>
                                        <p:tgtEl>
                                          <p:spTgt spid="1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12">
                                            <p:txEl>
                                              <p:pRg st="5" end="5"/>
                                            </p:txEl>
                                          </p:spTgt>
                                        </p:tgtEl>
                                        <p:attrNameLst>
                                          <p:attrName>style.visibility</p:attrName>
                                        </p:attrNameLst>
                                      </p:cBhvr>
                                      <p:to>
                                        <p:strVal val="visible"/>
                                      </p:to>
                                    </p:set>
                                    <p:anim calcmode="lin" valueType="num">
                                      <p:cBhvr additive="base">
                                        <p:cTn id="32" dur="500"/>
                                        <p:tgtEl>
                                          <p:spTgt spid="11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2">
                                            <p:txEl>
                                              <p:pRg st="6" end="6"/>
                                            </p:txEl>
                                          </p:spTgt>
                                        </p:tgtEl>
                                        <p:attrNameLst>
                                          <p:attrName>style.visibility</p:attrName>
                                        </p:attrNameLst>
                                      </p:cBhvr>
                                      <p:to>
                                        <p:strVal val="visible"/>
                                      </p:to>
                                    </p:set>
                                    <p:anim calcmode="lin" valueType="num">
                                      <p:cBhvr additive="base">
                                        <p:cTn id="37" dur="500"/>
                                        <p:tgtEl>
                                          <p:spTgt spid="1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12">
                                            <p:txEl>
                                              <p:pRg st="7" end="7"/>
                                            </p:txEl>
                                          </p:spTgt>
                                        </p:tgtEl>
                                        <p:attrNameLst>
                                          <p:attrName>style.visibility</p:attrName>
                                        </p:attrNameLst>
                                      </p:cBhvr>
                                      <p:to>
                                        <p:strVal val="visible"/>
                                      </p:to>
                                    </p:set>
                                    <p:anim calcmode="lin" valueType="num">
                                      <p:cBhvr additive="base">
                                        <p:cTn id="42" dur="500"/>
                                        <p:tgtEl>
                                          <p:spTgt spid="11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12">
                                            <p:txEl>
                                              <p:pRg st="8" end="8"/>
                                            </p:txEl>
                                          </p:spTgt>
                                        </p:tgtEl>
                                        <p:attrNameLst>
                                          <p:attrName>style.visibility</p:attrName>
                                        </p:attrNameLst>
                                      </p:cBhvr>
                                      <p:to>
                                        <p:strVal val="visible"/>
                                      </p:to>
                                    </p:set>
                                    <p:anim calcmode="lin" valueType="num">
                                      <p:cBhvr additive="base">
                                        <p:cTn id="47" dur="500"/>
                                        <p:tgtEl>
                                          <p:spTgt spid="1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bộ định thời</a:t>
            </a:r>
            <a:endParaRPr/>
          </a:p>
        </p:txBody>
      </p:sp>
      <p:sp>
        <p:nvSpPr>
          <p:cNvPr id="121" name="Google Shape;121;p8"/>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22" name="Google Shape;122;p8"/>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sp>
        <p:nvSpPr>
          <p:cNvPr id="123" name="Google Shape;123;p8"/>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pic>
        <p:nvPicPr>
          <p:cNvPr id="124" name="Google Shape;124;p8"/>
          <p:cNvPicPr preferRelativeResize="0"/>
          <p:nvPr/>
        </p:nvPicPr>
        <p:blipFill rotWithShape="1">
          <a:blip r:embed="rId3">
            <a:alphaModFix/>
          </a:blip>
          <a:srcRect/>
          <a:stretch/>
        </p:blipFill>
        <p:spPr>
          <a:xfrm>
            <a:off x="762000" y="1524000"/>
            <a:ext cx="7516801" cy="463437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title"/>
          </p:nvPr>
        </p:nvSpPr>
        <p:spPr>
          <a:xfrm>
            <a:off x="1331913" y="287338"/>
            <a:ext cx="7354887" cy="69339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Các bộ định thời (tt)</a:t>
            </a:r>
            <a:endParaRPr/>
          </a:p>
        </p:txBody>
      </p:sp>
      <p:sp>
        <p:nvSpPr>
          <p:cNvPr id="130" name="Google Shape;130;p9"/>
          <p:cNvSpPr txBox="1">
            <a:spLocks noGrp="1"/>
          </p:cNvSpPr>
          <p:nvPr>
            <p:ph type="body" idx="1"/>
          </p:nvPr>
        </p:nvSpPr>
        <p:spPr>
          <a:xfrm>
            <a:off x="251520" y="1412776"/>
            <a:ext cx="8640960" cy="4824536"/>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SzPts val="2600"/>
              <a:buChar char="■"/>
            </a:pPr>
            <a:r>
              <a:rPr lang="en-US"/>
              <a:t>Long-term scheduling</a:t>
            </a:r>
            <a:endParaRPr/>
          </a:p>
          <a:p>
            <a:pPr marL="742950" lvl="1" indent="-285750" algn="just" rtl="0">
              <a:spcBef>
                <a:spcPts val="480"/>
              </a:spcBef>
              <a:spcAft>
                <a:spcPts val="0"/>
              </a:spcAft>
              <a:buSzPts val="2400"/>
              <a:buChar char="🞐"/>
            </a:pPr>
            <a:r>
              <a:rPr lang="en-US"/>
              <a:t>Xác định chương trình nào được chấp nhận nạp vào hệ thống để thực thi</a:t>
            </a:r>
            <a:endParaRPr/>
          </a:p>
          <a:p>
            <a:pPr marL="742950" lvl="1" indent="-285750" algn="just" rtl="0">
              <a:spcBef>
                <a:spcPts val="480"/>
              </a:spcBef>
              <a:spcAft>
                <a:spcPts val="0"/>
              </a:spcAft>
              <a:buSzPts val="2400"/>
              <a:buChar char="🞐"/>
            </a:pPr>
            <a:r>
              <a:rPr lang="en-US"/>
              <a:t>Điều khiển mức độ multiprogramming của hệ thống</a:t>
            </a:r>
            <a:endParaRPr/>
          </a:p>
          <a:p>
            <a:pPr marL="742950" lvl="1" indent="-285750" algn="just" rtl="0">
              <a:spcBef>
                <a:spcPts val="480"/>
              </a:spcBef>
              <a:spcAft>
                <a:spcPts val="0"/>
              </a:spcAft>
              <a:buSzPts val="2400"/>
              <a:buChar char="🞐"/>
            </a:pPr>
            <a:r>
              <a:rPr lang="en-US"/>
              <a:t>Long term scheduler thường cố gắng duy trì xen lẫn CPU-bound và I/O-bound process</a:t>
            </a:r>
            <a:endParaRPr/>
          </a:p>
          <a:p>
            <a:pPr marL="342900" lvl="0" indent="-342900" algn="just" rtl="0">
              <a:spcBef>
                <a:spcPts val="520"/>
              </a:spcBef>
              <a:spcAft>
                <a:spcPts val="0"/>
              </a:spcAft>
              <a:buSzPts val="2600"/>
              <a:buChar char="■"/>
            </a:pPr>
            <a:r>
              <a:rPr lang="en-US"/>
              <a:t>Medium-term scheduling</a:t>
            </a:r>
            <a:endParaRPr/>
          </a:p>
          <a:p>
            <a:pPr marL="742950" lvl="1" indent="-285750" algn="just" rtl="0">
              <a:spcBef>
                <a:spcPts val="480"/>
              </a:spcBef>
              <a:spcAft>
                <a:spcPts val="0"/>
              </a:spcAft>
              <a:buSzPts val="2400"/>
              <a:buChar char="🞐"/>
            </a:pPr>
            <a:r>
              <a:rPr lang="en-US"/>
              <a:t>Process nào được đưa vào (swap in), đưa ra khỏi (swap out) bộ nhớ chính</a:t>
            </a:r>
            <a:endParaRPr/>
          </a:p>
          <a:p>
            <a:pPr marL="742950" lvl="1" indent="-285750" algn="just" rtl="0">
              <a:spcBef>
                <a:spcPts val="480"/>
              </a:spcBef>
              <a:spcAft>
                <a:spcPts val="0"/>
              </a:spcAft>
              <a:buSzPts val="2400"/>
              <a:buChar char="🞐"/>
            </a:pPr>
            <a:r>
              <a:rPr lang="en-US"/>
              <a:t>Được thực hiện bởi phần quản lý bộ nhớ và được thảo luận ở phần quản lý bộ nhớ</a:t>
            </a:r>
            <a:endParaRPr/>
          </a:p>
          <a:p>
            <a:pPr marL="342900" lvl="0" indent="-177800" algn="just" rtl="0">
              <a:spcBef>
                <a:spcPts val="520"/>
              </a:spcBef>
              <a:spcAft>
                <a:spcPts val="0"/>
              </a:spcAft>
              <a:buSzPts val="2600"/>
              <a:buNone/>
            </a:pPr>
            <a:endParaRPr/>
          </a:p>
        </p:txBody>
      </p:sp>
      <p:sp>
        <p:nvSpPr>
          <p:cNvPr id="131" name="Google Shape;131;p9"/>
          <p:cNvSpPr txBox="1">
            <a:spLocks noGrp="1"/>
          </p:cNvSpPr>
          <p:nvPr>
            <p:ph type="dt" idx="10"/>
          </p:nvPr>
        </p:nvSpPr>
        <p:spPr>
          <a:xfrm>
            <a:off x="251520" y="6525344"/>
            <a:ext cx="2133600" cy="288206"/>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10/6/2020</a:t>
            </a:r>
            <a:endParaRPr/>
          </a:p>
        </p:txBody>
      </p:sp>
      <p:sp>
        <p:nvSpPr>
          <p:cNvPr id="132" name="Google Shape;132;p9"/>
          <p:cNvSpPr txBox="1">
            <a:spLocks noGrp="1"/>
          </p:cNvSpPr>
          <p:nvPr>
            <p:ph type="sldNum" idx="12"/>
          </p:nvPr>
        </p:nvSpPr>
        <p:spPr>
          <a:xfrm>
            <a:off x="7139880" y="6524625"/>
            <a:ext cx="1752600" cy="288925"/>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
        <p:nvSpPr>
          <p:cNvPr id="133" name="Google Shape;133;p9"/>
          <p:cNvSpPr txBox="1">
            <a:spLocks noGrp="1"/>
          </p:cNvSpPr>
          <p:nvPr>
            <p:ph type="ftr" idx="11"/>
          </p:nvPr>
        </p:nvSpPr>
        <p:spPr>
          <a:xfrm>
            <a:off x="1762101" y="6524625"/>
            <a:ext cx="5618212" cy="28892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None/>
            </a:pPr>
            <a:r>
              <a:rPr lang="en-US"/>
              <a:t>Copyrights 2020 CE-UIT. All Rights Reserved.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anim calcmode="lin" valueType="num">
                                      <p:cBhvr additive="base">
                                        <p:cTn id="7" dur="500"/>
                                        <p:tgtEl>
                                          <p:spTgt spid="1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30">
                                            <p:txEl>
                                              <p:pRg st="1" end="1"/>
                                            </p:txEl>
                                          </p:spTgt>
                                        </p:tgtEl>
                                        <p:attrNameLst>
                                          <p:attrName>style.visibility</p:attrName>
                                        </p:attrNameLst>
                                      </p:cBhvr>
                                      <p:to>
                                        <p:strVal val="visible"/>
                                      </p:to>
                                    </p:set>
                                    <p:anim calcmode="lin" valueType="num">
                                      <p:cBhvr additive="base">
                                        <p:cTn id="12" dur="500"/>
                                        <p:tgtEl>
                                          <p:spTgt spid="1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0">
                                            <p:txEl>
                                              <p:pRg st="2" end="2"/>
                                            </p:txEl>
                                          </p:spTgt>
                                        </p:tgtEl>
                                        <p:attrNameLst>
                                          <p:attrName>style.visibility</p:attrName>
                                        </p:attrNameLst>
                                      </p:cBhvr>
                                      <p:to>
                                        <p:strVal val="visible"/>
                                      </p:to>
                                    </p:set>
                                    <p:anim calcmode="lin" valueType="num">
                                      <p:cBhvr additive="base">
                                        <p:cTn id="17" dur="500"/>
                                        <p:tgtEl>
                                          <p:spTgt spid="1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30">
                                            <p:txEl>
                                              <p:pRg st="3" end="3"/>
                                            </p:txEl>
                                          </p:spTgt>
                                        </p:tgtEl>
                                        <p:attrNameLst>
                                          <p:attrName>style.visibility</p:attrName>
                                        </p:attrNameLst>
                                      </p:cBhvr>
                                      <p:to>
                                        <p:strVal val="visible"/>
                                      </p:to>
                                    </p:set>
                                    <p:anim calcmode="lin" valueType="num">
                                      <p:cBhvr additive="base">
                                        <p:cTn id="22" dur="500"/>
                                        <p:tgtEl>
                                          <p:spTgt spid="130">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30">
                                            <p:txEl>
                                              <p:pRg st="4" end="4"/>
                                            </p:txEl>
                                          </p:spTgt>
                                        </p:tgtEl>
                                        <p:attrNameLst>
                                          <p:attrName>style.visibility</p:attrName>
                                        </p:attrNameLst>
                                      </p:cBhvr>
                                      <p:to>
                                        <p:strVal val="visible"/>
                                      </p:to>
                                    </p:set>
                                    <p:anim calcmode="lin" valueType="num">
                                      <p:cBhvr additive="base">
                                        <p:cTn id="27" dur="500"/>
                                        <p:tgtEl>
                                          <p:spTgt spid="130">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30">
                                            <p:txEl>
                                              <p:pRg st="5" end="5"/>
                                            </p:txEl>
                                          </p:spTgt>
                                        </p:tgtEl>
                                        <p:attrNameLst>
                                          <p:attrName>style.visibility</p:attrName>
                                        </p:attrNameLst>
                                      </p:cBhvr>
                                      <p:to>
                                        <p:strVal val="visible"/>
                                      </p:to>
                                    </p:set>
                                    <p:anim calcmode="lin" valueType="num">
                                      <p:cBhvr additive="base">
                                        <p:cTn id="32" dur="500"/>
                                        <p:tgtEl>
                                          <p:spTgt spid="130">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0">
                                            <p:txEl>
                                              <p:pRg st="6" end="6"/>
                                            </p:txEl>
                                          </p:spTgt>
                                        </p:tgtEl>
                                        <p:attrNameLst>
                                          <p:attrName>style.visibility</p:attrName>
                                        </p:attrNameLst>
                                      </p:cBhvr>
                                      <p:to>
                                        <p:strVal val="visible"/>
                                      </p:to>
                                    </p:set>
                                    <p:anim calcmode="lin" valueType="num">
                                      <p:cBhvr additive="base">
                                        <p:cTn id="37" dur="500"/>
                                        <p:tgtEl>
                                          <p:spTgt spid="130">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130">
                                            <p:txEl>
                                              <p:pRg st="7" end="7"/>
                                            </p:txEl>
                                          </p:spTgt>
                                        </p:tgtEl>
                                        <p:attrNameLst>
                                          <p:attrName>style.visibility</p:attrName>
                                        </p:attrNameLst>
                                      </p:cBhvr>
                                      <p:to>
                                        <p:strVal val="visible"/>
                                      </p:to>
                                    </p:set>
                                    <p:anim calcmode="lin" valueType="num">
                                      <p:cBhvr additive="base">
                                        <p:cTn id="42" dur="500"/>
                                        <p:tgtEl>
                                          <p:spTgt spid="130">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rgbClr val="000000"/>
      </a:dk1>
      <a:lt1>
        <a:srgbClr val="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TotalTime>
  <Words>3317</Words>
  <Application>Microsoft Office PowerPoint</Application>
  <PresentationFormat>On-screen Show (4:3)</PresentationFormat>
  <Paragraphs>780</Paragraphs>
  <Slides>42</Slides>
  <Notes>42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Courier New</vt:lpstr>
      <vt:lpstr>Noto Sans Symbols</vt:lpstr>
      <vt:lpstr>Times New Roman</vt:lpstr>
      <vt:lpstr>dsp</vt:lpstr>
      <vt:lpstr>HỆ ĐIỀU HÀNH Chương 4 (1)  Định thời CPU</vt:lpstr>
      <vt:lpstr>Câu hỏi ôn tập chương 3</vt:lpstr>
      <vt:lpstr>Câu hỏi ôn tập chương 3 (tt)</vt:lpstr>
      <vt:lpstr>Câu hỏi ôn tập chương 3 (tt)</vt:lpstr>
      <vt:lpstr>Mục tiêu chương 4</vt:lpstr>
      <vt:lpstr>Nội dung chương 4</vt:lpstr>
      <vt:lpstr>Khái niệm cơ bản</vt:lpstr>
      <vt:lpstr>Các bộ định thời</vt:lpstr>
      <vt:lpstr>Các bộ định thời (tt)</vt:lpstr>
      <vt:lpstr>Các bộ định thời (tt)</vt:lpstr>
      <vt:lpstr>Bộ định thời</vt:lpstr>
      <vt:lpstr>Các tiêu chuẩn định thời CPU</vt:lpstr>
      <vt:lpstr>Các tiêu chuẩn định thời CPU (tt)</vt:lpstr>
      <vt:lpstr>Hai yếu tố của giải thuật định thời</vt:lpstr>
      <vt:lpstr>Hai yếu tố của giải thuật định thời (tt)</vt:lpstr>
      <vt:lpstr>Preemptive và Non-preemptive</vt:lpstr>
      <vt:lpstr>Khảo sát giải thuật định thời</vt:lpstr>
      <vt:lpstr>Các giải thuật định thời</vt:lpstr>
      <vt:lpstr>First-Come, First-Served (FCFS)</vt:lpstr>
      <vt:lpstr>First-Come, First-Served (FCFS)</vt:lpstr>
      <vt:lpstr>First-Come, First-Served (FCFS)</vt:lpstr>
      <vt:lpstr>First-Come, First-Served (FCFS)</vt:lpstr>
      <vt:lpstr>Shortest-Job-First (SJF)</vt:lpstr>
      <vt:lpstr>Shortest-Job-First (SJF) (tt)</vt:lpstr>
      <vt:lpstr>Non-Preemptive SJF</vt:lpstr>
      <vt:lpstr>Non-Preemptive SJF</vt:lpstr>
      <vt:lpstr>Non-Preemptive SJF</vt:lpstr>
      <vt:lpstr>Preemptive SJF (SRTF)</vt:lpstr>
      <vt:lpstr>Preemptive SJF (SRTF)</vt:lpstr>
      <vt:lpstr>Preemptive SJF (SRTF)</vt:lpstr>
      <vt:lpstr>Nhận xét về giải thuật SJF</vt:lpstr>
      <vt:lpstr>Nhận xét về giải thuật SJF (tt)</vt:lpstr>
      <vt:lpstr>Nhận xét về giải thuật SJF (tt)</vt:lpstr>
      <vt:lpstr>Dự đoán thời gian sử dụng CPU</vt:lpstr>
      <vt:lpstr>Priority Scheduling</vt:lpstr>
      <vt:lpstr>Priority Scheduling (tt)</vt:lpstr>
      <vt:lpstr>Priority Scheduling (tt)</vt:lpstr>
      <vt:lpstr>Non-preemptive Priority Scheduling</vt:lpstr>
      <vt:lpstr>Tóm tắt lại nội dung buổi học</vt:lpstr>
      <vt:lpstr>Bài tập 1</vt:lpstr>
      <vt:lpstr>Bài tập 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ĐIỀU HÀNH Chương 4 (1)  Định thời CPU</dc:title>
  <dc:creator>Phan Đình Duy</dc:creator>
  <cp:lastModifiedBy>Ngô Phúc Danh</cp:lastModifiedBy>
  <cp:revision>2</cp:revision>
  <dcterms:created xsi:type="dcterms:W3CDTF">2017-02-19T14:22:18Z</dcterms:created>
  <dcterms:modified xsi:type="dcterms:W3CDTF">2022-09-28T08:24:43Z</dcterms:modified>
</cp:coreProperties>
</file>