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3"/>
  </p:sldMasterIdLst>
  <p:sldIdLst>
    <p:sldId id="256" r:id="rId15"/>
    <p:sldId id="257" r:id="rId16"/>
    <p:sldId id="258" r:id="rId17"/>
    <p:sldId id="261" r:id="rId18"/>
    <p:sldId id="264" r:id="rId19"/>
    <p:sldId id="266" r:id="rId20"/>
    <p:sldId id="265" r:id="rId21"/>
    <p:sldId id="262" r:id="rId22"/>
  </p:sldIdLst>
  <p:sldSz cx="9144000" cy="51435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800" y="1598295"/>
            <a:ext cx="7773035" cy="11042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1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71600" y="2914650"/>
            <a:ext cx="6401435" cy="1316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ChangeArrowheads="1" noGrp="1"/>
          </p:cNvSpPr>
          <p:nvPr>
            <p:ph type="title" orient="vert"/>
          </p:nvPr>
        </p:nvSpPr>
        <p:spPr>
          <a:xfrm rot="0">
            <a:off x="6629400" y="205740"/>
            <a:ext cx="2058035" cy="43897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</a:t>
            </a: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205740"/>
            <a:ext cx="6026150" cy="43897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722630" y="2181225"/>
            <a:ext cx="7772400" cy="11245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722630" y="3305175"/>
            <a:ext cx="7772400" cy="1022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1"/>
          <p:cNvSpPr txBox="1">
            <a:spLocks noChangeArrowheads="1" noGrp="1"/>
          </p:cNvSpPr>
          <p:nvPr>
            <p:ph type="obj" idx="2"/>
          </p:nvPr>
        </p:nvSpPr>
        <p:spPr>
          <a:xfrm rot="0">
            <a:off x="4645025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645025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1"/>
          <p:cNvSpPr txBox="1">
            <a:spLocks noChangeArrowheads="1" noGrp="1"/>
          </p:cNvSpPr>
          <p:nvPr>
            <p:ph type="obj" idx="3"/>
          </p:nvPr>
        </p:nvSpPr>
        <p:spPr>
          <a:xfrm rot="0">
            <a:off x="457200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1"/>
          <p:cNvSpPr txBox="1">
            <a:spLocks noChangeArrowheads="1" noGrp="1"/>
          </p:cNvSpPr>
          <p:nvPr>
            <p:ph type="obj" idx="4"/>
          </p:nvPr>
        </p:nvSpPr>
        <p:spPr>
          <a:xfrm rot="0">
            <a:off x="4645025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1"/>
          <p:cNvSpPr txBox="1">
            <a:spLocks noChangeArrowheads="1" noGrp="1"/>
          </p:cNvSpPr>
          <p:nvPr>
            <p:ph type="pic" idx="2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4161874827.jpe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2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3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56020641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45160" y="1219200"/>
            <a:ext cx="7773035" cy="11315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0" dirty="0" smtClean="0" i="1">
                <a:solidFill>
                  <a:srgbClr val="F2F2F2"/>
                </a:solidFill>
                <a:latin typeface="Blackadder ITC" charset="0"/>
                <a:ea typeface="Blackadder ITC" charset="0"/>
              </a:rPr>
              <a:t>space 	soldier</a:t>
            </a:r>
            <a:endParaRPr lang="ko-KR" altLang="en-US" sz="12000" dirty="0" smtClean="0" i="1">
              <a:solidFill>
                <a:srgbClr val="F2F2F2"/>
              </a:solidFill>
              <a:latin typeface="Blackadder ITC" charset="0"/>
              <a:ea typeface="Blackadder ITC" charset="0"/>
            </a:endParaRPr>
          </a:p>
        </p:txBody>
      </p:sp>
      <p:sp>
        <p:nvSpPr>
          <p:cNvPr id="3" name="부제목 3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30960" y="2575560"/>
            <a:ext cx="6402070" cy="176149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2012182033</a:t>
            </a:r>
            <a:endParaRPr lang="ko-KR" altLang="en-US" sz="5000" dirty="0" smtClean="0" b="1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Im hyunu</a:t>
            </a:r>
            <a:endParaRPr lang="ko-KR" altLang="en-US" sz="5000" dirty="0" smtClean="0" b="1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46380"/>
            <a:ext cx="8230870" cy="10420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0" spc="6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Index</a:t>
            </a:r>
            <a:endParaRPr lang="ko-KR" altLang="en-US" sz="10000" dirty="0" smtClean="0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</p:txBody>
      </p:sp>
      <p:sp>
        <p:nvSpPr>
          <p:cNvPr id="3" name="내용 개체 틀 3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68095"/>
            <a:ext cx="8230870" cy="3056890"/>
          </a:xfrm>
          <a:prstGeom prst="rect"/>
        </p:spPr>
        <p:txBody>
          <a:bodyPr wrap="square" lIns="91440" tIns="45720" rIns="91440" bIns="45720" vert="horz" anchor="t">
            <a:normAutofit fontScale="92500" lnSpcReduction="20000"/>
          </a:bodyPr>
          <a:lstStyle/>
          <a:p>
            <a:pPr marL="254000" indent="-2540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60000"/>
              <a:buFont typeface="Wingdings"/>
              <a:buChar char="v"/>
            </a:pPr>
            <a:r>
              <a:rPr lang="en-US" altLang="ko-KR" sz="59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 game concept</a:t>
            </a:r>
            <a:endParaRPr lang="ko-KR" altLang="en-US" sz="5900" dirty="0" smtClean="0">
              <a:solidFill>
                <a:srgbClr val="FFFF00"/>
              </a:solidFill>
              <a:latin typeface="Blackadder ITC" charset="0"/>
              <a:ea typeface="Blackadder ITC" charset="0"/>
            </a:endParaRPr>
          </a:p>
          <a:p>
            <a:pPr marL="254000" indent="-2540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60000"/>
              <a:buFont typeface="Wingdings"/>
              <a:buChar char="v"/>
            </a:pPr>
            <a:r>
              <a:rPr lang="en-US" altLang="ko-KR" sz="59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 game unfold</a:t>
            </a:r>
            <a:endParaRPr lang="ko-KR" altLang="en-US" sz="5900" dirty="0" smtClean="0">
              <a:solidFill>
                <a:srgbClr val="FFFF00"/>
              </a:solidFill>
              <a:latin typeface="Blackadder ITC" charset="0"/>
              <a:ea typeface="Blackadder ITC" charset="0"/>
            </a:endParaRPr>
          </a:p>
          <a:p>
            <a:pPr marL="254000" indent="-2540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60000"/>
              <a:buFont typeface="Wingdings"/>
              <a:buChar char="v"/>
            </a:pPr>
            <a:r>
              <a:rPr lang="en-US" altLang="ko-KR" sz="59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 development range</a:t>
            </a:r>
            <a:endParaRPr lang="ko-KR" altLang="en-US" sz="5900" dirty="0" smtClean="0">
              <a:solidFill>
                <a:srgbClr val="FFFF00"/>
              </a:solidFill>
              <a:latin typeface="Blackadder ITC" charset="0"/>
              <a:ea typeface="Blackadder ITC" charset="0"/>
            </a:endParaRPr>
          </a:p>
          <a:p>
            <a:pPr marL="254000" indent="-2540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60000"/>
              <a:buFont typeface="Wingdings"/>
              <a:buChar char="v"/>
            </a:pPr>
            <a:r>
              <a:rPr lang="en-US" altLang="ko-KR" sz="59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 development schedule</a:t>
            </a:r>
            <a:endParaRPr lang="ko-KR" altLang="en-US" sz="5900" dirty="0" smtClean="0">
              <a:solidFill>
                <a:srgbClr val="FFFF00"/>
              </a:solidFill>
              <a:latin typeface="Blackadder ITC" charset="0"/>
              <a:ea typeface="Blackadder ITC" charset="0"/>
            </a:endParaRPr>
          </a:p>
          <a:p>
            <a:pPr marL="254000" indent="-2540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60000"/>
              <a:buFont typeface="Wingdings"/>
              <a:buChar char="v"/>
            </a:pPr>
            <a:r>
              <a:rPr lang="en-US" altLang="ko-KR" sz="59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appraisal</a:t>
            </a:r>
            <a:endParaRPr lang="ko-KR" altLang="en-US" sz="5900" dirty="0" smtClean="0">
              <a:solidFill>
                <a:srgbClr val="FFFF00"/>
              </a:solidFill>
              <a:latin typeface="Blackadder ITC" charset="0"/>
              <a:ea typeface="Blackadder IT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 rot="0">
            <a:off x="321945" y="2540"/>
            <a:ext cx="8230870" cy="90678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28600" indent="-2286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 game concept</a:t>
            </a:r>
            <a:endParaRPr lang="ko-KR" altLang="en-US" sz="10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59810" y="969645"/>
            <a:ext cx="2118360" cy="6711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u="sng" i="1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게임 컨셉</a:t>
            </a:r>
            <a:endParaRPr lang="ko-KR" altLang="en-US" sz="2800" dirty="0" smtClean="0" u="sng" i="1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ChangeArrowheads="1" noGrp="1"/>
          </p:cNvSpPr>
          <p:nvPr>
            <p:ph type="obj"/>
          </p:nvPr>
        </p:nvSpPr>
        <p:spPr>
          <a:xfrm rot="0">
            <a:off x="1233170" y="1734820"/>
            <a:ext cx="6667500" cy="1234440"/>
          </a:xfrm>
          <a:prstGeom prst="rect"/>
        </p:spPr>
        <p:txBody>
          <a:bodyPr wrap="square" lIns="91440" tIns="45720" rIns="91440" bIns="45720" vert="horz" anchor="t"/>
          <a:lstStyle/>
          <a:p>
            <a:pPr marL="228600" indent="-22860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 u="wavyHeavy" i="1" b="1">
                <a:ln w="9525" cap="rnd" cmpd="sng">
                  <a:solidFill>
                    <a:schemeClr val="accent1">
                      <a:alpha val="100000"/>
                    </a:schemeClr>
                  </a:solidFill>
                  <a:prstDash/>
                  <a:bevel/>
                </a:ln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 charset="0"/>
                <a:ea typeface="맑은 고딕" charset="0"/>
              </a:rPr>
              <a:t>우주를 배경으로 한</a:t>
            </a:r>
            <a:endParaRPr lang="ko-KR" altLang="en-US" sz="4000" dirty="0" smtClean="0" u="wavyHeavy" i="1" b="1">
              <a:ln w="9525" cap="rnd" cmpd="sng">
                <a:solidFill>
                  <a:schemeClr val="accent1">
                    <a:alpha val="100000"/>
                  </a:schemeClr>
                </a:solidFill>
                <a:prstDash/>
                <a:bevel/>
              </a:ln>
              <a:solidFill>
                <a:srgbClr val="F2F2F2"/>
              </a:solidFill>
              <a:latin typeface="맑은 고딕" charset="0"/>
              <a:ea typeface="맑은 고딕" charset="0"/>
            </a:endParaRPr>
          </a:p>
          <a:p>
            <a:pPr marL="228600" indent="-22860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 u="wavyHeavy" i="1" b="1">
                <a:ln w="9525" cap="rnd" cmpd="sng">
                  <a:solidFill>
                    <a:schemeClr val="accent1">
                      <a:alpha val="100000"/>
                    </a:schemeClr>
                  </a:solidFill>
                  <a:prstDash/>
                  <a:bevel/>
                </a:ln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 charset="0"/>
                <a:ea typeface="맑은 고딕" charset="0"/>
              </a:rPr>
              <a:t> 슈팅게임과 디펜스 게임의</a:t>
            </a:r>
            <a:endParaRPr lang="ko-KR" altLang="en-US" sz="4000" dirty="0" smtClean="0" u="wavyHeavy" i="1" b="1">
              <a:ln w="9525" cap="rnd" cmpd="sng">
                <a:solidFill>
                  <a:schemeClr val="accent1">
                    <a:alpha val="100000"/>
                  </a:schemeClr>
                </a:solidFill>
                <a:prstDash/>
                <a:bevel/>
              </a:ln>
              <a:solidFill>
                <a:srgbClr val="F2F2F2"/>
              </a:solidFill>
              <a:latin typeface="맑은 고딕" charset="0"/>
              <a:ea typeface="맑은 고딕" charset="0"/>
            </a:endParaRPr>
          </a:p>
          <a:p>
            <a:pPr marL="228600" indent="-22860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 u="wavyHeavy" i="1" b="1">
                <a:ln w="9525" cap="rnd" cmpd="sng">
                  <a:solidFill>
                    <a:schemeClr val="accent1">
                      <a:alpha val="100000"/>
                    </a:schemeClr>
                  </a:solidFill>
                  <a:prstDash/>
                  <a:bevel/>
                </a:ln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 charset="0"/>
                <a:ea typeface="맑은 고딕" charset="0"/>
              </a:rPr>
              <a:t> 조화</a:t>
            </a:r>
            <a:endParaRPr lang="ko-KR" altLang="en-US" sz="4000" dirty="0" smtClean="0" u="wavyHeavy" i="1" b="1">
              <a:ln w="9525" cap="rnd" cmpd="sng">
                <a:solidFill>
                  <a:schemeClr val="accent1">
                    <a:alpha val="100000"/>
                  </a:schemeClr>
                </a:solidFill>
                <a:prstDash/>
                <a:bevel/>
              </a:ln>
              <a:solidFill>
                <a:srgbClr val="F2F2F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192405"/>
            <a:ext cx="8230870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l" fontAlgn="auto" defTabSz="5080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development range</a:t>
            </a:r>
            <a:endParaRPr lang="ko-KR" altLang="en-US" sz="50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ChangeArrowheads="1" noGrp="1"/>
          </p:cNvSpPr>
          <p:nvPr>
            <p:ph type="obj"/>
          </p:nvPr>
        </p:nvSpPr>
        <p:spPr>
          <a:xfrm rot="0">
            <a:off x="4985385" y="576580"/>
            <a:ext cx="1722755" cy="4813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u="sng" i="1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범위</a:t>
            </a:r>
            <a:endParaRPr lang="ko-KR" altLang="en-US" sz="2000" dirty="0" smtClean="0" u="sng" i="1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1"/>
          <p:cNvGraphicFramePr>
            <a:graphicFrameLocks noGrp="1"/>
          </p:cNvGraphicFramePr>
          <p:nvPr/>
        </p:nvGraphicFramePr>
        <p:xfrm>
          <a:off x="589280" y="1163955"/>
          <a:ext cx="794004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6795135"/>
              </a:tblGrid>
              <a:tr h="24701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0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최소범위</a:t>
                      </a:r>
                      <a:endParaRPr lang="ko-KR" altLang="en-US" sz="10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101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 컨트롤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8방향(좌우상하, 대각선)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‘a’, ‘s’,’w’,’d’ 키를 이용한 이동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101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 기술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슈팅 : ‘space’ 키를 이용한 미사일 발사, 우 ‘ctrl’키를 이용한 폭탄 발사.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디펜스 : 마우스 왼쪽 클릭을 이용한 미사일 발사.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819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슈팅맵과 디펜스맵으로 나뉘어져 있는 맵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101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슈팅 : 주인공 발견 시 미사일 발사. 아래로 평행 이동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디펜스 : 기지를 향해서 이동, 기지 공격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452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슈팅 : 방어막의 형태로 세번의 피격 시 사망.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디펜스 : hp 형태로 hp가 없어지면 사망.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 강화 및 기지 타워 강화 기능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2672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미사일 발사 시 사운드, 피격 및 타격 시 사운드, 전체 배경 사운드.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101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이동, 적 이동, 미사일 발사, 맵 변경 시,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기지 파괴 시.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870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l" fontAlgn="auto" defTabSz="5080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development schedule</a:t>
            </a:r>
            <a:endParaRPr lang="ko-KR" altLang="en-US" sz="50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985385" y="576580"/>
            <a:ext cx="1722755" cy="4813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u="sng" i="1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2000" dirty="0" smtClean="0" u="sng" i="1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641350" y="991235"/>
          <a:ext cx="7752715" cy="403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3531870"/>
                <a:gridCol w="1084580"/>
                <a:gridCol w="2541270"/>
              </a:tblGrid>
              <a:tr h="2819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endParaRPr lang="ko-KR" altLang="en-US" sz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주제</a:t>
                      </a:r>
                      <a:endParaRPr lang="ko-KR" altLang="en-US" sz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구현 상황</a:t>
                      </a:r>
                      <a:endParaRPr lang="ko-KR" altLang="en-US" sz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7749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50%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아직 여러 리소스의 수집이 미흡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7749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 및 적 기본 틀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기본적인 틀은 완성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254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맵, 기지 구현, 주인공, 적 추가 구현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90%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구현은 됬지만 하직 미흡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7749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디펜스 맵의 플레이에 따른 각각의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90%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벨런스 및 다양한 UP 미 구현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슈팅 맵의 플레이에 따른 각각의 구현 및 중간점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검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20%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슈팅게임은 시작 틀만 구현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7749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전체적인 게임 흐름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7749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오브젝트 간 충돌체크 및 추가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7749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이동에 따른 플레이 스타일 변경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7749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오브젝트 최종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10주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실제적인 최종 게임 흐름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11주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점검.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3" descr="C:/Users/ìëì/AppData/Roaming/PolarisOffice/ETemp/6236_7324680/fImage1356020641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68325" y="1069340"/>
            <a:ext cx="8009890" cy="3526155"/>
          </a:xfrm>
          <a:prstGeom prst="rect"/>
          <a:noFill/>
        </p:spPr>
      </p:pic>
      <p:sp>
        <p:nvSpPr>
          <p:cNvPr id="4" name="텍스트 개체 틀 4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1505" cy="8591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ctr" fontAlgn="auto" defTabSz="5080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커밋 그래프</a:t>
            </a:r>
            <a:endParaRPr lang="ko-KR" altLang="en-US" sz="4500" dirty="0" smtClean="0" b="1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 noChangeArrowheads="1" noGrp="1"/>
          </p:cNvSpPr>
          <p:nvPr>
            <p:ph type="title"/>
          </p:nvPr>
        </p:nvSpPr>
        <p:spPr>
          <a:xfrm rot="0">
            <a:off x="455930" y="676910"/>
            <a:ext cx="8232775" cy="33343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ctr" fontAlgn="auto" defTabSz="5080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게임 실행</a:t>
            </a:r>
            <a:endParaRPr lang="ko-KR" altLang="en-US" sz="8000" dirty="0" smtClean="0" b="1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appraisal</a:t>
            </a:r>
            <a:endParaRPr lang="ko-KR" altLang="en-US" sz="5000" dirty="0" smtClean="0" b="1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</p:txBody>
      </p:sp>
      <p:sp>
        <p:nvSpPr>
          <p:cNvPr id="4" name="내용 개체 틀 4"/>
          <p:cNvSpPr txBox="1">
            <a:spLocks noChangeArrowheads="1" noGrp="1"/>
          </p:cNvSpPr>
          <p:nvPr>
            <p:ph type="obj"/>
          </p:nvPr>
        </p:nvSpPr>
        <p:spPr>
          <a:xfrm rot="0">
            <a:off x="2695575" y="576580"/>
            <a:ext cx="1722755" cy="4813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u="sng" i="1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자체 평가</a:t>
            </a:r>
            <a:endParaRPr lang="ko-KR" altLang="en-US" sz="2000" dirty="0" smtClean="0" u="sng" i="1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467360" y="1340485"/>
          <a:ext cx="8352790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95"/>
                <a:gridCol w="4392295"/>
              </a:tblGrid>
              <a:tr h="58166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평가항목</a:t>
                      </a:r>
                      <a:endParaRPr lang="ko-KR" altLang="en-US" sz="1600" dirty="0" smtClean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평가</a:t>
                      </a:r>
                      <a:endParaRPr lang="ko-KR" altLang="en-US" sz="1600" dirty="0" smtClean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 b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(A:매우잘함,B:잘함,C:보통,D:못함,E:매우못함)</a:t>
                      </a:r>
                      <a:endParaRPr lang="ko-KR" altLang="en-US" sz="1600" dirty="0" smtClean="0" b="1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발표자료에 포함할 내용을 다 포함했는가?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B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게임컨셉이 잘 표현되었는가?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B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게임 핵심 메카닉의 제시가 잘 되었는가?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C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게임 실행 흐름이 잘 표현되었는가?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D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개발 범위가 구체적이며, 측정 가능한가?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B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개발 계획이 구체적이며 실행가능한가?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D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개발 계획이 제대로 수행되었는가?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C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0</Paragraphs>
  <Words>16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임 현우</cp:lastModifiedBy>
</cp:coreProperties>
</file>