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3"/>
  </p:sldMasterIdLst>
  <p:sldIdLst>
    <p:sldId id="256" r:id="rId15"/>
    <p:sldId id="257" r:id="rId16"/>
    <p:sldId id="258" r:id="rId17"/>
    <p:sldId id="259" r:id="rId18"/>
    <p:sldId id="263" r:id="rId19"/>
    <p:sldId id="260" r:id="rId20"/>
    <p:sldId id="261" r:id="rId21"/>
    <p:sldId id="264" r:id="rId22"/>
    <p:sldId id="262" r:id="rId23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</a:t>
            </a: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4161874827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2016-09-19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685962841942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3549558218.jpeg"></Relationship><Relationship Id="rId2" Type="http://schemas.openxmlformats.org/officeDocument/2006/relationships/image" Target="../media/fImage21480567537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45160" y="1219200"/>
            <a:ext cx="7773035" cy="11315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0" dirty="0" smtClean="0" i="1">
                <a:solidFill>
                  <a:srgbClr val="F2F2F2"/>
                </a:solidFill>
                <a:latin typeface="Blackadder ITC" charset="0"/>
                <a:ea typeface="Blackadder ITC" charset="0"/>
              </a:rPr>
              <a:t>space 	soldier</a:t>
            </a:r>
            <a:endParaRPr lang="ko-KR" altLang="en-US" sz="12000" dirty="0" smtClean="0" i="1">
              <a:solidFill>
                <a:srgbClr val="F2F2F2"/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3" name="부제목 3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30960" y="2575560"/>
            <a:ext cx="6402070" cy="176149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2012182033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Im hyunu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46380"/>
            <a:ext cx="8230870" cy="10420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spc="6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Index</a:t>
            </a:r>
            <a:endParaRPr lang="ko-KR" altLang="en-US" sz="10000" dirty="0" smtClean="0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268095"/>
            <a:ext cx="8230870" cy="3056890"/>
          </a:xfrm>
          <a:prstGeom prst="rect"/>
        </p:spPr>
        <p:txBody>
          <a:bodyPr wrap="square" lIns="91440" tIns="45720" rIns="91440" bIns="45720" vert="horz" anchor="t">
            <a:normAutofit fontScale="92500" lnSpcReduction="20000"/>
          </a:bodyPr>
          <a:lstStyle/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concept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unfold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development range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development schedule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  <a:p>
            <a:pPr marL="254000" indent="-2540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60000"/>
              <a:buFont typeface="Wingdings"/>
              <a:buChar char="v"/>
            </a:pPr>
            <a:r>
              <a:rPr lang="en-US" altLang="ko-KR" sz="59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appraisal</a:t>
            </a:r>
            <a:endParaRPr lang="ko-KR" altLang="en-US" sz="5900" dirty="0" smtClean="0">
              <a:solidFill>
                <a:srgbClr val="FFFF00"/>
              </a:solidFill>
              <a:latin typeface="Blackadder ITC" charset="0"/>
              <a:ea typeface="Blackadder IT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321945" y="2540"/>
            <a:ext cx="8230870" cy="9067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algn="ctr" fontAlgn="auto" defTabSz="5080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 game concept</a:t>
            </a:r>
            <a:endParaRPr lang="ko-KR" altLang="en-US" sz="10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59810" y="969645"/>
            <a:ext cx="2118360" cy="671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1233170" y="1734820"/>
            <a:ext cx="6667500" cy="1234440"/>
          </a:xfrm>
          <a:prstGeom prst="rect"/>
        </p:spPr>
        <p:txBody>
          <a:bodyPr wrap="square" lIns="91440" tIns="45720" rIns="91440" bIns="45720" vert="horz" anchor="t"/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우주를 배경으로 한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 슈팅게임과 디펜스 게임의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 u="wavyHeavy" i="1" b="1">
                <a:ln w="9525" cap="rnd" cmpd="sng">
                  <a:solidFill>
                    <a:schemeClr val="accent1">
                      <a:alpha val="100000"/>
                    </a:schemeClr>
                  </a:solidFill>
                  <a:prstDash/>
                  <a:bevel/>
                </a:ln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 charset="0"/>
                <a:ea typeface="맑은 고딕" charset="0"/>
              </a:rPr>
              <a:t> 조화</a:t>
            </a:r>
            <a:endParaRPr lang="ko-KR" altLang="en-US" sz="4000" dirty="0" smtClean="0" u="wavyHeavy" i="1" b="1">
              <a:ln w="9525" cap="rnd" cmpd="sng">
                <a:solidFill>
                  <a:schemeClr val="accent1">
                    <a:alpha val="100000"/>
                  </a:schemeClr>
                </a:solidFill>
                <a:prstDash/>
                <a:bevel/>
              </a:ln>
              <a:solidFill>
                <a:srgbClr val="F2F2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>
            <a:off x="-3175" y="855345"/>
            <a:ext cx="3622040" cy="1978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game 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unfold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r>
              <a:rPr lang="en-US" altLang="ko-KR" sz="100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dirty="0" smtClean="0">
                <a:latin typeface="맑은 고딕" charset="0"/>
                <a:ea typeface="맑은 고딕" charset="0"/>
              </a:rPr>
            </a:br>
            <a:r>
              <a:rPr lang="en-US" altLang="ko-KR" sz="5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shooting</a:t>
            </a:r>
            <a:endParaRPr lang="ko-KR" altLang="en-US" sz="5000" dirty="0" smtClean="0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pic>
        <p:nvPicPr>
          <p:cNvPr id="4" name="내용 개체 틀 4" descr="C:/Users/ìëì/AppData/Roaming/PolarisOffice/ETemp/1248_6258208/fImage685962841942.jpeg"/>
          <p:cNvPicPr>
            <a:picLocks noChangeAspect="1"/>
          </p:cNvPicPr>
          <p:nvPr>
            <p:ph type="obj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03625" y="323850"/>
            <a:ext cx="2792730" cy="4501515"/>
          </a:xfrm>
          <a:prstGeom prst="rect"/>
          <a:noFill/>
        </p:spPr>
      </p:pic>
      <p:sp>
        <p:nvSpPr>
          <p:cNvPr id="5" name="텍스트 개체 틀 5"/>
          <p:cNvSpPr txBox="1">
            <a:spLocks noChangeArrowheads="1" noGrp="1"/>
          </p:cNvSpPr>
          <p:nvPr>
            <p:ph type="title"/>
          </p:nvPr>
        </p:nvSpPr>
        <p:spPr>
          <a:xfrm rot="0">
            <a:off x="6692265" y="311150"/>
            <a:ext cx="1916430" cy="4516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 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 게임을 하는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사람이라면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누구나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한번 쯤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해보았을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슈팅게임</a:t>
            </a:r>
            <a:endParaRPr lang="ko-KR" altLang="en-US" sz="3000" dirty="0" smtClean="0" b="1">
              <a:solidFill>
                <a:schemeClr val="bg1">
                  <a:lumMod val="95000"/>
                  <a:lumOff val="0"/>
                </a:schemeClr>
              </a:solidFill>
              <a:latin typeface="나눔손글씨 붓" charset="0"/>
              <a:ea typeface="나눔손글씨 붓" charset="0"/>
            </a:endParaRPr>
          </a:p>
        </p:txBody>
      </p:sp>
      <p:sp>
        <p:nvSpPr>
          <p:cNvPr id="6" name="내용 개체 틀 6"/>
          <p:cNvSpPr txBox="1">
            <a:spLocks noChangeArrowheads="1" noGrp="1"/>
          </p:cNvSpPr>
          <p:nvPr>
            <p:ph type="obj"/>
          </p:nvPr>
        </p:nvSpPr>
        <p:spPr>
          <a:xfrm rot="0">
            <a:off x="687705" y="3678555"/>
            <a:ext cx="2226945" cy="685165"/>
          </a:xfrm>
          <a:prstGeom prst="rect"/>
        </p:spPr>
        <p:txBody>
          <a:bodyPr wrap="square" lIns="91440" tIns="45720" rIns="91440" bIns="45720" vert="horz" anchor="t">
            <a:normAutofit fontScale="7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흐름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슈팅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-3175" y="855345"/>
            <a:ext cx="3622675" cy="1978659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game 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unfold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r>
              <a:rPr lang="en-US" altLang="ko-KR" sz="100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dirty="0" smtClean="0">
                <a:latin typeface="맑은 고딕" charset="0"/>
                <a:ea typeface="맑은 고딕" charset="0"/>
              </a:rPr>
            </a:br>
            <a:r>
              <a:rPr lang="en-US" altLang="ko-KR" sz="5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defence</a:t>
            </a:r>
            <a:endParaRPr lang="ko-KR" altLang="en-US" sz="5000" dirty="0" smtClean="0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/>
          </p:nvPr>
        </p:nvSpPr>
        <p:spPr>
          <a:xfrm rot="0">
            <a:off x="687705" y="3678555"/>
            <a:ext cx="2226945" cy="685165"/>
          </a:xfrm>
          <a:prstGeom prst="rect"/>
        </p:spPr>
        <p:txBody>
          <a:bodyPr wrap="square" lIns="91440" tIns="45720" rIns="91440" bIns="45720" vert="horz" anchor="t">
            <a:normAutofit fontScale="7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흐름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디펜스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ìëì/AppData/Roaming/PolarisOffice/ETemp/4868_2147072/fImage13549558218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7630" y="688975"/>
            <a:ext cx="2552700" cy="1710055"/>
          </a:xfrm>
          <a:prstGeom prst="rect"/>
          <a:noFill/>
        </p:spPr>
      </p:pic>
      <p:pic>
        <p:nvPicPr>
          <p:cNvPr id="6" name="그림 1" descr="C:/Users/ìëì/AppData/Roaming/PolarisOffice/ETemp/4868_2147072/fImage2148056753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6995" y="2771140"/>
            <a:ext cx="2553335" cy="1687195"/>
          </a:xfrm>
          <a:prstGeom prst="rect"/>
          <a:noFill/>
        </p:spPr>
      </p:pic>
      <p:sp>
        <p:nvSpPr>
          <p:cNvPr id="7" name="텍스트 개체 틀 7"/>
          <p:cNvSpPr txBox="1">
            <a:spLocks noChangeArrowheads="1" noGrp="1"/>
          </p:cNvSpPr>
          <p:nvPr>
            <p:ph type="title"/>
          </p:nvPr>
        </p:nvSpPr>
        <p:spPr>
          <a:xfrm rot="0">
            <a:off x="6692265" y="324485"/>
            <a:ext cx="1903095" cy="4515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 워크래프트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유즈맵 및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모바일 게임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등에서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많은 인기를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얻고 있는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디펜스게임</a:t>
            </a:r>
            <a:endParaRPr lang="ko-KR" altLang="en-US" sz="3000" dirty="0" smtClean="0" b="1">
              <a:solidFill>
                <a:schemeClr val="bg1">
                  <a:lumMod val="95000"/>
                  <a:lumOff val="0"/>
                </a:schemeClr>
              </a:solidFill>
              <a:latin typeface="나눔손글씨 붓" charset="0"/>
              <a:ea typeface="나눔손글씨 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 txBox="1">
            <a:spLocks noChangeArrowheads="1" noGrp="1"/>
          </p:cNvSpPr>
          <p:nvPr>
            <p:ph type="title"/>
          </p:nvPr>
        </p:nvSpPr>
        <p:spPr>
          <a:xfrm>
            <a:off x="-3175" y="720090"/>
            <a:ext cx="3622040" cy="1978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game 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unfold</a:t>
            </a:r>
            <a: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/>
            </a:r>
            <a:br>
              <a:rPr lang="en-US" altLang="ko-KR" sz="9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</a:br>
            <a:endParaRPr lang="ko-KR" altLang="en-US" sz="9000" dirty="0" smtClean="0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5" name="내용 개체 틀 5"/>
          <p:cNvSpPr txBox="1">
            <a:spLocks noChangeArrowheads="1" noGrp="1"/>
          </p:cNvSpPr>
          <p:nvPr>
            <p:ph type="obj"/>
          </p:nvPr>
        </p:nvSpPr>
        <p:spPr>
          <a:xfrm rot="0">
            <a:off x="687705" y="3258820"/>
            <a:ext cx="2226310" cy="684530"/>
          </a:xfrm>
          <a:prstGeom prst="rect"/>
        </p:spPr>
        <p:txBody>
          <a:bodyPr wrap="square" lIns="91440" tIns="45720" rIns="91440" bIns="45720" vert="horz" anchor="t">
            <a:normAutofit fontScale="70000" lnSpcReduction="0"/>
          </a:bodyPr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u="sng" i="1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게임 흐름</a:t>
            </a: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 u="sng" i="1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3941445" y="487680"/>
          <a:ext cx="2061845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845"/>
              </a:tblGrid>
              <a:tr h="261493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000" dirty="0" smtClean="0" i="1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슈팅</a:t>
                      </a:r>
                      <a:endParaRPr lang="ko-KR" altLang="en-US" sz="3000" dirty="0" smtClean="0" i="1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  <a:alpha val="27000"/>
                          </a:schemeClr>
                        </a:gs>
                        <a:gs pos="44000">
                          <a:srgbClr val="63A0D7">
                            <a:lumMod val="95000"/>
                            <a:lumOff val="5000"/>
                            <a:alpha val="91000"/>
                          </a:srgbClr>
                        </a:gs>
                        <a:gs pos="82000">
                          <a:srgbClr val="255E91">
                            <a:lumMod val="62000"/>
                            <a:alpha val="80000"/>
                          </a:srgb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</a:tr>
              <a:tr h="157099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000" dirty="0" smtClean="0" i="1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</a:t>
                      </a:r>
                      <a:endParaRPr lang="ko-KR" altLang="en-US" sz="3000" dirty="0" smtClean="0" i="1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gradFill>
                      <a:gsLst>
                        <a:gs pos="0">
                          <a:srgbClr val="FFFFFF">
                            <a:lumMod val="0"/>
                            <a:lumOff val="100000"/>
                            <a:alpha val="80000"/>
                          </a:srgbClr>
                        </a:gs>
                        <a:gs pos="29000">
                          <a:srgbClr val="FFFFFF">
                            <a:lumMod val="0"/>
                            <a:lumOff val="100000"/>
                            <a:alpha val="80000"/>
                          </a:srgbClr>
                        </a:gs>
                        <a:gs pos="91000">
                          <a:srgbClr val="4472C4">
                            <a:alpha val="80000"/>
                          </a:srgb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" name="도형 8"/>
          <p:cNvSpPr>
            <a:spLocks noChangeArrowheads="1" noGrp="1"/>
          </p:cNvSpPr>
          <p:nvPr/>
        </p:nvSpPr>
        <p:spPr>
          <a:xfrm rot="18960000">
            <a:off x="5961380" y="2642235"/>
            <a:ext cx="882015" cy="922655"/>
          </a:xfrm>
          <a:prstGeom prst="left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9"/>
          <p:cNvSpPr txBox="1">
            <a:spLocks noChangeArrowheads="1" noGrp="1"/>
          </p:cNvSpPr>
          <p:nvPr>
            <p:ph type="title"/>
          </p:nvPr>
        </p:nvSpPr>
        <p:spPr>
          <a:xfrm rot="0">
            <a:off x="6597650" y="323850"/>
            <a:ext cx="2183130" cy="45167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 슈팅 게임과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디펜스 게임이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합쳐진 게임!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100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dirty="0" smtClean="0">
                <a:latin typeface="맑은 고딕" charset="0"/>
                <a:ea typeface="맑은 고딕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캐릭터의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이동에 따른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유동적인 </a:t>
            </a: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/>
            </a:r>
            <a:b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</a:br>
            <a:r>
              <a:rPr lang="en-US" altLang="ko-KR" sz="3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나눔손글씨 붓" charset="0"/>
                <a:ea typeface="나눔손글씨 붓" charset="0"/>
              </a:rPr>
              <a:t>플레이 변환!</a:t>
            </a:r>
            <a:endParaRPr lang="ko-KR" altLang="en-US" sz="3000" dirty="0" smtClean="0" b="1">
              <a:solidFill>
                <a:schemeClr val="bg1">
                  <a:lumMod val="95000"/>
                  <a:lumOff val="0"/>
                </a:schemeClr>
              </a:solidFill>
              <a:latin typeface="나눔손글씨 붓" charset="0"/>
              <a:ea typeface="나눔손글씨 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192405"/>
            <a:ext cx="8230870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l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development range</a:t>
            </a:r>
            <a:endParaRPr lang="ko-KR" altLang="en-US" sz="5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498538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589280" y="1163955"/>
          <a:ext cx="794004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/>
                <a:gridCol w="6795135"/>
              </a:tblGrid>
              <a:tr h="24701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최소범위</a:t>
                      </a:r>
                      <a:endParaRPr lang="ko-KR" altLang="en-US" sz="10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컨트롤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8방향(좌우상하, 대각선)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방향키를 이용한 이동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기술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‘a’키를 이용한 미사일 발사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‘s’키를 이용한 필살기 사용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8194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슈팅맵과 디펜스맵으로 나뉘어져 있는 맵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주인공발견시 미사일 발사, 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우선순위(주인공 &gt; 기지)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슈팅맵 플레이 시 미사일 한방에 죽음.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디펜스맵 플레이 시 방어막을 통해 여러번 타격을 입어야 죽음.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강화 및 기지 타워 강화 기능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2672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미사일 발사 시 사운드, 피격 및 타격 시 사운드, 전체 배경 사운드.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101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0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이동, 적 이동, 미사일 발사, 맵 변경 시,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기지 파괴 시.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05740"/>
            <a:ext cx="8230870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54000" indent="-254000" algn="l" fontAlgn="auto" defTabSz="508000" eaLnBrk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development schedule</a:t>
            </a:r>
            <a:endParaRPr lang="ko-KR" altLang="en-US" sz="50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98538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682625" y="1140460"/>
          <a:ext cx="775081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05"/>
                <a:gridCol w="6428105"/>
              </a:tblGrid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주제</a:t>
                      </a:r>
                      <a:endParaRPr lang="ko-KR" altLang="en-US" sz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및 적 기본 틀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입맵, 기지 구현, 주인공, 적 추가 구현력처리 및 추가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디펜스 맵의 플레이에 따른 각각의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슈팅 맵의 플레이에 따른 각각의 구현 및 중간점검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전체적인 게임 흐름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오브젝트 간 충돌체크 및 추가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이동에 따른 플레이 스타일 변경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오브젝트 최종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실제적인 최종 게임 흐름 구현.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60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점검.</a:t>
                      </a:r>
                      <a:endParaRPr lang="ko-KR" altLang="en-US" sz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Blackadder ITC" charset="0"/>
                <a:ea typeface="Blackadder ITC" charset="0"/>
              </a:rPr>
              <a:t>appraisal</a:t>
            </a:r>
            <a:endParaRPr lang="ko-KR" altLang="en-US" sz="5000" dirty="0" smtClean="0" b="1">
              <a:solidFill>
                <a:schemeClr val="bg1">
                  <a:lumMod val="95000"/>
                  <a:lumOff val="0"/>
                </a:schemeClr>
              </a:solidFill>
              <a:latin typeface="Blackadder ITC" charset="0"/>
              <a:ea typeface="Blackadder ITC" charset="0"/>
            </a:endParaRPr>
          </a:p>
        </p:txBody>
      </p:sp>
      <p:sp>
        <p:nvSpPr>
          <p:cNvPr id="4" name="내용 개체 틀 4"/>
          <p:cNvSpPr txBox="1">
            <a:spLocks noChangeArrowheads="1" noGrp="1"/>
          </p:cNvSpPr>
          <p:nvPr>
            <p:ph type="obj"/>
          </p:nvPr>
        </p:nvSpPr>
        <p:spPr>
          <a:xfrm rot="0">
            <a:off x="2695575" y="576580"/>
            <a:ext cx="1722755" cy="481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ctr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u="sng" i="1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자체 평가</a:t>
            </a:r>
            <a:endParaRPr lang="ko-KR" altLang="en-US" sz="2000" dirty="0" smtClean="0" u="sng" i="1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467360" y="1340485"/>
          <a:ext cx="8352790" cy="280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95"/>
                <a:gridCol w="4392295"/>
              </a:tblGrid>
              <a:tr h="58166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평가항목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평가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 b="1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(A:매우잘함,B:잘함,C:보통,D:못함,E:매우못함)</a:t>
                      </a:r>
                      <a:endParaRPr lang="ko-KR" altLang="en-US" sz="1600" dirty="0" smtClean="0" b="1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발표자료에 포함할 내용을 다 포함했는가?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게임컨셉이 잘 표현되었는가?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B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 핵심 메카닉의 제시가 잘 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게임 실행 흐름이 잘 표현되었는가?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개발 범위가 구체적이며, 측정 가능한가?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개발 계획이 구체적이며 실행가능한가?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</a:t>
                      </a:r>
                      <a:endParaRPr lang="ko-KR" altLang="en-US" sz="1600" dirty="0" smtClean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</cp:coreProperties>
</file>