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7" r:id="rId4"/>
  </p:sldMasterIdLst>
  <p:notesMasterIdLst>
    <p:notesMasterId r:id="rId23"/>
  </p:notesMasterIdLst>
  <p:handoutMasterIdLst>
    <p:handoutMasterId r:id="rId24"/>
  </p:handoutMasterIdLst>
  <p:sldIdLst>
    <p:sldId id="280" r:id="rId5"/>
    <p:sldId id="315" r:id="rId6"/>
    <p:sldId id="322" r:id="rId7"/>
    <p:sldId id="318" r:id="rId8"/>
    <p:sldId id="323" r:id="rId9"/>
    <p:sldId id="324" r:id="rId10"/>
    <p:sldId id="325" r:id="rId11"/>
    <p:sldId id="326" r:id="rId12"/>
    <p:sldId id="327" r:id="rId13"/>
    <p:sldId id="328" r:id="rId14"/>
    <p:sldId id="333" r:id="rId15"/>
    <p:sldId id="334" r:id="rId16"/>
    <p:sldId id="329" r:id="rId17"/>
    <p:sldId id="330" r:id="rId18"/>
    <p:sldId id="332" r:id="rId19"/>
    <p:sldId id="320" r:id="rId20"/>
    <p:sldId id="331" r:id="rId21"/>
    <p:sldId id="290" r:id="rId22"/>
  </p:sldIdLst>
  <p:sldSz cx="9144000" cy="5143500" type="screen16x9"/>
  <p:notesSz cx="6858000" cy="9144000"/>
  <p:defaultTextStyle>
    <a:defPPr>
      <a:defRPr lang="en-US"/>
    </a:defPPr>
    <a:lvl1pPr marL="0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4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8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1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5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69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3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16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0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5EC1D0D-7150-4673-AAA4-3A34767E2CED}">
          <p14:sldIdLst>
            <p14:sldId id="280"/>
            <p14:sldId id="315"/>
          </p14:sldIdLst>
        </p14:section>
        <p14:section name="1_Introduction" id="{2ADBAE42-5EBA-4AF9-BBEB-2A5056EC2C1C}">
          <p14:sldIdLst>
            <p14:sldId id="322"/>
          </p14:sldIdLst>
        </p14:section>
        <p14:section name="2_Daily test" id="{E16B412F-68EB-4A9D-9FD6-4547B4B4C585}">
          <p14:sldIdLst>
            <p14:sldId id="318"/>
            <p14:sldId id="323"/>
            <p14:sldId id="324"/>
            <p14:sldId id="325"/>
            <p14:sldId id="326"/>
            <p14:sldId id="327"/>
            <p14:sldId id="328"/>
            <p14:sldId id="333"/>
            <p14:sldId id="334"/>
            <p14:sldId id="329"/>
            <p14:sldId id="330"/>
            <p14:sldId id="332"/>
          </p14:sldIdLst>
        </p14:section>
        <p14:section name="3_PMI" id="{B6853472-0C09-4B8A-A5F5-4CEBA7055302}">
          <p14:sldIdLst>
            <p14:sldId id="320"/>
            <p14:sldId id="331"/>
          </p14:sldIdLst>
        </p14:section>
        <p14:section name="封底" id="{56F53CAA-B824-455F-A8D4-DBE18D844530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4" pos="3840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260">
          <p15:clr>
            <a:srgbClr val="A4A3A4"/>
          </p15:clr>
        </p15:guide>
        <p15:guide id="7" orient="horz" pos="2886">
          <p15:clr>
            <a:srgbClr val="A4A3A4"/>
          </p15:clr>
        </p15:guide>
        <p15:guide id="8" orient="horz" pos="1620">
          <p15:clr>
            <a:srgbClr val="A4A3A4"/>
          </p15:clr>
        </p15:guide>
        <p15:guide id="9" pos="2888">
          <p15:clr>
            <a:srgbClr val="A4A3A4"/>
          </p15:clr>
        </p15:guide>
        <p15:guide id="10" pos="634">
          <p15:clr>
            <a:srgbClr val="A4A3A4"/>
          </p15:clr>
        </p15:guide>
        <p15:guide id="11" pos="5505">
          <p15:clr>
            <a:srgbClr val="A4A3A4"/>
          </p15:clr>
        </p15:guide>
        <p15:guide id="12" pos="258">
          <p15:clr>
            <a:srgbClr val="A4A3A4"/>
          </p15:clr>
        </p15:guide>
        <p15:guide id="13" pos="1064">
          <p15:clr>
            <a:srgbClr val="A4A3A4"/>
          </p15:clr>
        </p15:guide>
        <p15:guide id="14" orient="horz" pos="2979">
          <p15:clr>
            <a:srgbClr val="A4A3A4"/>
          </p15:clr>
        </p15:guide>
        <p15:guide id="15" orient="horz" pos="547">
          <p15:clr>
            <a:srgbClr val="A4A3A4"/>
          </p15:clr>
        </p15:guide>
        <p15:guide id="16" orient="horz" pos="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742B"/>
    <a:srgbClr val="FFFF00"/>
    <a:srgbClr val="FFFFCC"/>
    <a:srgbClr val="FFFFFF"/>
    <a:srgbClr val="00B0F0"/>
    <a:srgbClr val="FFC000"/>
    <a:srgbClr val="FCE3D5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3" autoAdjust="0"/>
    <p:restoredTop sz="94424" autoAdjust="0"/>
  </p:normalViewPr>
  <p:slideViewPr>
    <p:cSldViewPr snapToGrid="0">
      <p:cViewPr varScale="1">
        <p:scale>
          <a:sx n="149" d="100"/>
          <a:sy n="149" d="100"/>
        </p:scale>
        <p:origin x="204" y="114"/>
      </p:cViewPr>
      <p:guideLst>
        <p:guide pos="3840"/>
        <p:guide orient="horz" pos="2160"/>
        <p:guide orient="horz" pos="260"/>
        <p:guide orient="horz" pos="2886"/>
        <p:guide orient="horz" pos="1620"/>
        <p:guide pos="2888"/>
        <p:guide pos="634"/>
        <p:guide pos="5505"/>
        <p:guide pos="258"/>
        <p:guide pos="1064"/>
        <p:guide orient="horz" pos="2979"/>
        <p:guide orient="horz" pos="547"/>
        <p:guide orient="horz" pos="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b="1" dirty="0">
              <a:latin typeface="BloomSpeak Title Heavy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b="1" smtClean="0">
                <a:latin typeface="BloomSpeak Title Heavy" charset="0"/>
              </a:rPr>
              <a:pPr/>
              <a:t>5/12/2021</a:t>
            </a:fld>
            <a:endParaRPr lang="en-US" b="1" dirty="0">
              <a:latin typeface="BloomSpeak Title Heavy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b="1" dirty="0">
              <a:latin typeface="BloomSpeak Title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b="1" smtClean="0">
                <a:latin typeface="BloomSpeak Title Heavy" charset="0"/>
              </a:rPr>
              <a:pPr/>
              <a:t>‹#›</a:t>
            </a:fld>
            <a:endParaRPr lang="en-US" b="1" dirty="0">
              <a:latin typeface="BloomSpeak Title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BloomSpeak Title Heavy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BloomSpeak Title Heavy" charset="0"/>
              </a:defRPr>
            </a:lvl1pPr>
          </a:lstStyle>
          <a:p>
            <a:fld id="{247A641A-FC50-3840-A830-42D90553FE8C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BloomSpeak Title Heavy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BloomSpeak Title Heavy" charset="0"/>
              </a:defRPr>
            </a:lvl1pPr>
          </a:lstStyle>
          <a:p>
            <a:fld id="{8C896355-3DDC-9949-861F-AD0908BFCC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1" i="0" kern="1200">
        <a:solidFill>
          <a:schemeClr val="tx1"/>
        </a:solidFill>
        <a:latin typeface="BloomSpeak Title Heavy" charset="0"/>
        <a:ea typeface="+mn-ea"/>
        <a:cs typeface="+mn-cs"/>
      </a:defRPr>
    </a:lvl1pPr>
    <a:lvl2pPr marL="342900" algn="l" defTabSz="685800" rtl="0" eaLnBrk="1" latinLnBrk="0" hangingPunct="1">
      <a:defRPr sz="900" b="1" i="0" kern="1200">
        <a:solidFill>
          <a:schemeClr val="tx1"/>
        </a:solidFill>
        <a:latin typeface="BloomSpeak Title Heavy" charset="0"/>
        <a:ea typeface="+mn-ea"/>
        <a:cs typeface="+mn-cs"/>
      </a:defRPr>
    </a:lvl2pPr>
    <a:lvl3pPr marL="685800" algn="l" defTabSz="685800" rtl="0" eaLnBrk="1" latinLnBrk="0" hangingPunct="1">
      <a:defRPr sz="900" b="1" i="0" kern="1200">
        <a:solidFill>
          <a:schemeClr val="tx1"/>
        </a:solidFill>
        <a:latin typeface="BloomSpeak Title Heavy" charset="0"/>
        <a:ea typeface="+mn-ea"/>
        <a:cs typeface="+mn-cs"/>
      </a:defRPr>
    </a:lvl3pPr>
    <a:lvl4pPr marL="1028700" algn="l" defTabSz="685800" rtl="0" eaLnBrk="1" latinLnBrk="0" hangingPunct="1">
      <a:defRPr sz="900" b="1" i="0" kern="1200">
        <a:solidFill>
          <a:schemeClr val="tx1"/>
        </a:solidFill>
        <a:latin typeface="BloomSpeak Title Heavy" charset="0"/>
        <a:ea typeface="+mn-ea"/>
        <a:cs typeface="+mn-cs"/>
      </a:defRPr>
    </a:lvl4pPr>
    <a:lvl5pPr marL="1371600" algn="l" defTabSz="685800" rtl="0" eaLnBrk="1" latinLnBrk="0" hangingPunct="1">
      <a:defRPr sz="900" b="1" i="0" kern="1200">
        <a:solidFill>
          <a:schemeClr val="tx1"/>
        </a:solidFill>
        <a:latin typeface="BloomSpeak Title Heavy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71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33840" cy="4203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圖片 5" descr="無標題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920" y="0"/>
            <a:ext cx="3357079" cy="3158051"/>
          </a:xfrm>
          <a:prstGeom prst="rect">
            <a:avLst/>
          </a:prstGeom>
        </p:spPr>
      </p:pic>
      <p:pic>
        <p:nvPicPr>
          <p:cNvPr id="12" name="圖片 11" descr="CB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1250" y="200967"/>
            <a:ext cx="1294879" cy="559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00" y="3357710"/>
            <a:ext cx="8532000" cy="64633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000" y="3934428"/>
            <a:ext cx="8532000" cy="4047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grpSp>
        <p:nvGrpSpPr>
          <p:cNvPr id="7" name="群組 6"/>
          <p:cNvGrpSpPr/>
          <p:nvPr/>
        </p:nvGrpSpPr>
        <p:grpSpPr>
          <a:xfrm>
            <a:off x="-18010" y="0"/>
            <a:ext cx="45719" cy="5143500"/>
            <a:chOff x="-37698" y="0"/>
            <a:chExt cx="65407" cy="6858000"/>
          </a:xfrm>
        </p:grpSpPr>
        <p:sp>
          <p:nvSpPr>
            <p:cNvPr id="8" name="矩形 7"/>
            <p:cNvSpPr/>
            <p:nvPr/>
          </p:nvSpPr>
          <p:spPr bwMode="auto">
            <a:xfrm rot="5400000" flipV="1">
              <a:off x="-876367" y="838669"/>
              <a:ext cx="1742607" cy="65269"/>
            </a:xfrm>
            <a:prstGeom prst="rect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 rot="5400000" flipV="1">
              <a:off x="-876229" y="2496955"/>
              <a:ext cx="1742607" cy="6526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 rot="5400000" flipV="1">
              <a:off x="-876229" y="4239562"/>
              <a:ext cx="1742607" cy="652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 rot="5400000" flipV="1">
              <a:off x="-876229" y="5954062"/>
              <a:ext cx="1742607" cy="65269"/>
            </a:xfrm>
            <a:prstGeom prst="rect">
              <a:avLst/>
            </a:prstGeom>
            <a:solidFill>
              <a:srgbClr val="3333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6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120650"/>
            <a:ext cx="577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5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94944"/>
            <a:ext cx="9144000" cy="444855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 bwMode="gray">
          <a:xfrm>
            <a:off x="298175" y="4894798"/>
            <a:ext cx="417443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685748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4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1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5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69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3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16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0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Copyright © 2020 </a:t>
            </a:r>
            <a:r>
              <a:rPr lang="en-US" altLang="zh-TW" dirty="0" err="1"/>
              <a:t>Compal</a:t>
            </a:r>
            <a:r>
              <a:rPr lang="en-US" altLang="zh-TW" dirty="0"/>
              <a:t> Broadband Networks, Inc. – Confidential and Proprietary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74780" y="0"/>
            <a:ext cx="456183" cy="215444"/>
          </a:xfrm>
        </p:spPr>
        <p:txBody>
          <a:bodyPr/>
          <a:lstStyle/>
          <a:p>
            <a:fld id="{46805F6F-5F43-4CEF-ACE7-03EB4D6372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120650"/>
            <a:ext cx="577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94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icture with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3621" y="121736"/>
            <a:ext cx="4447125" cy="5008866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02693" y="413550"/>
            <a:ext cx="3736495" cy="4316400"/>
          </a:xfrm>
          <a:prstGeom prst="rect">
            <a:avLst/>
          </a:prstGeom>
        </p:spPr>
        <p:txBody>
          <a:bodyPr anchor="ctr" anchorCtr="0"/>
          <a:lstStyle>
            <a:lvl1pPr marL="338138" indent="-338138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1800">
                <a:solidFill>
                  <a:srgbClr val="00B0F0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1800">
                <a:solidFill>
                  <a:srgbClr val="72B32B"/>
                </a:solidFill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1800">
                <a:solidFill>
                  <a:srgbClr val="72B32B"/>
                </a:solidFill>
              </a:defRPr>
            </a:lvl3pPr>
            <a:lvl4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1800">
                <a:solidFill>
                  <a:srgbClr val="72B32B"/>
                </a:solidFill>
              </a:defRPr>
            </a:lvl4pPr>
            <a:lvl5pPr>
              <a:defRPr sz="1800">
                <a:solidFill>
                  <a:srgbClr val="72B32B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692" y="352147"/>
            <a:ext cx="3736495" cy="4985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6805F6F-5F43-4CEF-ACE7-03EB4D6372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圖片 6">
            <a:extLst>
              <a:ext uri="{FF2B5EF4-FFF2-40B4-BE49-F238E27FC236}">
                <a16:creationId xmlns="" xmlns:a16="http://schemas.microsoft.com/office/drawing/2014/main" id="{3A5CC061-1E9B-4D4E-882A-6E5F3ECF7C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2" y="2457450"/>
            <a:ext cx="594597" cy="5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25" y="412750"/>
            <a:ext cx="8324400" cy="4316400"/>
          </a:xfrm>
          <a:prstGeom prst="rect">
            <a:avLst/>
          </a:prstGeom>
          <a:solidFill>
            <a:srgbClr val="239B98"/>
          </a:solidFill>
        </p:spPr>
        <p:txBody>
          <a:bodyPr bIns="1854000" anchor="b" anchorCtr="0">
            <a:noAutofit/>
          </a:bodyPr>
          <a:lstStyle>
            <a:lvl1pPr algn="ctr">
              <a:defRPr sz="5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61459"/>
            <a:ext cx="7772400" cy="601725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96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6805F6F-5F43-4CEF-ACE7-03EB4D6372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120650"/>
            <a:ext cx="577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07" y="1590294"/>
            <a:ext cx="1558986" cy="1962912"/>
          </a:xfrm>
          <a:prstGeom prst="rect">
            <a:avLst/>
          </a:prstGeom>
        </p:spPr>
      </p:pic>
      <p:sp>
        <p:nvSpPr>
          <p:cNvPr id="2" name="橢圓 1"/>
          <p:cNvSpPr/>
          <p:nvPr userDrawn="1"/>
        </p:nvSpPr>
        <p:spPr>
          <a:xfrm>
            <a:off x="3759200" y="1590294"/>
            <a:ext cx="1625600" cy="1587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1825625"/>
            <a:ext cx="1403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0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69763" y="4894798"/>
            <a:ext cx="456183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6805F6F-5F43-4CEF-ACE7-03EB4D6372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gray">
          <a:xfrm>
            <a:off x="298175" y="4894798"/>
            <a:ext cx="417443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685748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4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1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5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69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3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16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0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Copyright © 2020 </a:t>
            </a:r>
            <a:r>
              <a:rPr lang="en-US" altLang="zh-TW" dirty="0" err="1"/>
              <a:t>Compal</a:t>
            </a:r>
            <a:r>
              <a:rPr lang="en-US" altLang="zh-TW" dirty="0"/>
              <a:t> Broadband Networks, Inc. –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65223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24" r:id="rId3"/>
    <p:sldLayoutId id="2147484405" r:id="rId4"/>
    <p:sldLayoutId id="2147484421" r:id="rId5"/>
    <p:sldLayoutId id="2147484422" r:id="rId6"/>
    <p:sldLayoutId id="214748442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 cap="all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135000"/>
        </a:lnSpc>
        <a:spcBef>
          <a:spcPts val="0"/>
        </a:spcBef>
        <a:buClr>
          <a:srgbClr val="72B32B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0" hangingPunct="1">
        <a:lnSpc>
          <a:spcPct val="135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0" hangingPunct="1">
        <a:lnSpc>
          <a:spcPct val="135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0" hangingPunct="1">
        <a:lnSpc>
          <a:spcPct val="135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None/>
        <a:defRPr sz="1400" b="1" kern="1200" cap="all" baseline="0">
          <a:solidFill>
            <a:srgbClr val="72B32B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slide" Target="slide8.xml"/><Relationship Id="rId5" Type="http://schemas.openxmlformats.org/officeDocument/2006/relationships/image" Target="../media/image13.png"/><Relationship Id="rId10" Type="http://schemas.openxmlformats.org/officeDocument/2006/relationships/slide" Target="slide7.xml"/><Relationship Id="rId4" Type="http://schemas.openxmlformats.org/officeDocument/2006/relationships/image" Target="../media/image12.png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en-US" dirty="0" err="1" smtClean="0">
                <a:solidFill>
                  <a:schemeClr val="bg1"/>
                </a:solidFill>
                <a:ea typeface="Cambria Math" pitchFamily="18" charset="0"/>
              </a:rPr>
              <a:t>Grafana</a:t>
            </a:r>
            <a:r>
              <a:rPr lang="en-US" dirty="0" smtClean="0">
                <a:solidFill>
                  <a:schemeClr val="bg1"/>
                </a:solidFill>
                <a:ea typeface="Cambria Math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ea typeface="Cambria Math" pitchFamily="18" charset="0"/>
              </a:rPr>
              <a:t>syste</a:t>
            </a:r>
            <a:r>
              <a:rPr lang="en-US" altLang="zh-TW" dirty="0" smtClean="0">
                <a:solidFill>
                  <a:schemeClr val="bg1"/>
                </a:solidFill>
                <a:ea typeface="Cambria Math" pitchFamily="18" charset="0"/>
              </a:rPr>
              <a:t>m</a:t>
            </a:r>
            <a:r>
              <a:rPr lang="zh-TW" altLang="en-US" dirty="0" smtClean="0">
                <a:solidFill>
                  <a:schemeClr val="bg1"/>
                </a:solidFill>
                <a:ea typeface="Cambria Math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Cambria Math" pitchFamily="18" charset="0"/>
              </a:rPr>
              <a:t>(</a:t>
            </a:r>
            <a:r>
              <a:rPr lang="en-US" altLang="zh-TW" dirty="0" smtClean="0">
                <a:solidFill>
                  <a:schemeClr val="bg1"/>
                </a:solidFill>
                <a:ea typeface="Cambria Math" pitchFamily="18" charset="0"/>
              </a:rPr>
              <a:t>automation)</a:t>
            </a:r>
            <a:endParaRPr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Picture 2" descr="D:\Leo\CBN CIS\CBN_logo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056276" y="4641640"/>
            <a:ext cx="783087" cy="441389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>
            <p:extLst>
              <p:ext uri="{D42A27DB-BD31-4B8C-83A1-F6EECF244321}">
                <p14:modId xmlns:p14="http://schemas.microsoft.com/office/powerpoint/2010/main" val="3339744220"/>
              </p:ext>
            </p:extLst>
          </p:nvPr>
        </p:nvSpPr>
        <p:spPr>
          <a:xfrm>
            <a:off x="1331794" y="4100033"/>
            <a:ext cx="26461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11-May 2021</a:t>
            </a:r>
            <a:endParaRPr lang="zh-TW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91832" y="523987"/>
            <a:ext cx="1982265" cy="338903"/>
            <a:chOff x="198227" y="1067865"/>
            <a:chExt cx="1982265" cy="338903"/>
          </a:xfrm>
        </p:grpSpPr>
        <p:sp>
          <p:nvSpPr>
            <p:cNvPr id="5" name="圓角矩形 4"/>
            <p:cNvSpPr/>
            <p:nvPr/>
          </p:nvSpPr>
          <p:spPr>
            <a:xfrm>
              <a:off x="297340" y="1067865"/>
              <a:ext cx="1883152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>
                  <a:solidFill>
                    <a:schemeClr val="bg1"/>
                  </a:solidFill>
                </a:rPr>
                <a:t>開發 </a:t>
              </a:r>
              <a:r>
                <a:rPr lang="en-US" altLang="zh-TW" b="1">
                  <a:solidFill>
                    <a:schemeClr val="bg1"/>
                  </a:solidFill>
                </a:rPr>
                <a:t>&amp;</a:t>
              </a:r>
              <a:r>
                <a:rPr lang="zh-TW" altLang="en-US" b="1">
                  <a:solidFill>
                    <a:schemeClr val="bg1"/>
                  </a:solidFill>
                </a:rPr>
                <a:t> 維護方式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/>
          <a:srcRect l="1067" t="41149" r="72242" b="10516"/>
          <a:stretch/>
        </p:blipFill>
        <p:spPr>
          <a:xfrm>
            <a:off x="639440" y="1515387"/>
            <a:ext cx="1784039" cy="199812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39440" y="1483605"/>
            <a:ext cx="1771251" cy="18533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61282" y="1451674"/>
            <a:ext cx="33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</a:t>
            </a:r>
            <a:endParaRPr lang="en-US" altLang="zh-TW" sz="1100" b="1" dirty="0" smtClean="0">
              <a:solidFill>
                <a:schemeClr val="tx2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624" y="1093652"/>
            <a:ext cx="4738255" cy="1278290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61282" y="1682024"/>
            <a:ext cx="33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</a:t>
            </a:r>
            <a:endParaRPr lang="en-US" altLang="zh-TW" sz="1100" b="1" dirty="0" smtClean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3045" y="1700638"/>
            <a:ext cx="1771251" cy="18533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623" y="3068270"/>
            <a:ext cx="4738255" cy="1587019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3171623" y="593539"/>
            <a:ext cx="4814990" cy="553998"/>
            <a:chOff x="3171623" y="376129"/>
            <a:chExt cx="4814990" cy="553998"/>
          </a:xfrm>
        </p:grpSpPr>
        <p:sp>
          <p:nvSpPr>
            <p:cNvPr id="22" name="文字方塊 21"/>
            <p:cNvSpPr txBox="1"/>
            <p:nvPr/>
          </p:nvSpPr>
          <p:spPr>
            <a:xfrm>
              <a:off x="3171623" y="376129"/>
              <a:ext cx="48149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000" dirty="0" smtClean="0">
                  <a:solidFill>
                    <a:srgbClr val="002060"/>
                  </a:solidFill>
                </a:rPr>
                <a:t>4.</a:t>
              </a:r>
              <a:r>
                <a:rPr lang="zh-TW" altLang="en-US" sz="1000" dirty="0" smtClean="0">
                  <a:solidFill>
                    <a:srgbClr val="002060"/>
                  </a:solidFill>
                </a:rPr>
                <a:t> 輸入</a:t>
              </a:r>
              <a:r>
                <a:rPr lang="en-US" altLang="zh-TW" sz="1000" dirty="0" smtClean="0">
                  <a:solidFill>
                    <a:schemeClr val="bg1"/>
                  </a:solidFill>
                </a:rPr>
                <a:t>select * from </a:t>
              </a:r>
              <a:r>
                <a:rPr lang="en-US" altLang="zh-TW" sz="1000" dirty="0" err="1" smtClean="0">
                  <a:solidFill>
                    <a:schemeClr val="bg1"/>
                  </a:solidFill>
                </a:rPr>
                <a:t>DailyBuild</a:t>
              </a:r>
              <a:r>
                <a:rPr lang="en-US" altLang="zh-TW" sz="1000" dirty="0" smtClean="0">
                  <a:solidFill>
                    <a:schemeClr val="bg1"/>
                  </a:solidFill>
                </a:rPr>
                <a:t>_</a:t>
              </a:r>
              <a:r>
                <a:rPr lang="zh-TW" altLang="en-US" sz="1000" dirty="0" smtClean="0">
                  <a:solidFill>
                    <a:schemeClr val="bg1"/>
                  </a:solidFill>
                </a:rPr>
                <a:t>機種名               </a:t>
              </a:r>
              <a:r>
                <a:rPr lang="zh-TW" altLang="en-US" sz="1000" dirty="0" smtClean="0">
                  <a:solidFill>
                    <a:srgbClr val="002060"/>
                  </a:solidFill>
                </a:rPr>
                <a:t>→ 可進入查看數據</a:t>
              </a:r>
              <a:r>
                <a:rPr lang="en-US" altLang="zh-TW" sz="1000" dirty="0" smtClean="0">
                  <a:solidFill>
                    <a:srgbClr val="002060"/>
                  </a:solidFill>
                </a:rPr>
                <a:t>(</a:t>
              </a:r>
              <a:r>
                <a:rPr lang="zh-TW" altLang="en-US" sz="1000" dirty="0" smtClean="0">
                  <a:solidFill>
                    <a:srgbClr val="002060"/>
                  </a:solidFill>
                </a:rPr>
                <a:t>建議後面加上</a:t>
              </a:r>
              <a:r>
                <a:rPr lang="en-US" altLang="zh-TW" sz="1000" dirty="0" smtClean="0">
                  <a:solidFill>
                    <a:srgbClr val="002060"/>
                  </a:solidFill>
                </a:rPr>
                <a:t>limit n</a:t>
              </a:r>
              <a:r>
                <a:rPr lang="zh-TW" altLang="en-US" sz="1000" dirty="0" smtClean="0">
                  <a:solidFill>
                    <a:srgbClr val="002060"/>
                  </a:solidFill>
                </a:rPr>
                <a:t>表示顯示</a:t>
              </a:r>
              <a:r>
                <a:rPr lang="en-US" altLang="zh-TW" sz="1000" dirty="0" smtClean="0">
                  <a:solidFill>
                    <a:srgbClr val="002060"/>
                  </a:solidFill>
                </a:rPr>
                <a:t>n</a:t>
              </a:r>
              <a:r>
                <a:rPr lang="zh-TW" altLang="en-US" sz="1000" dirty="0" smtClean="0">
                  <a:solidFill>
                    <a:srgbClr val="002060"/>
                  </a:solidFill>
                </a:rPr>
                <a:t>條數據；</a:t>
              </a:r>
              <a:r>
                <a:rPr lang="en-US" altLang="zh-TW" sz="1000" dirty="0" smtClean="0">
                  <a:solidFill>
                    <a:srgbClr val="002060"/>
                  </a:solidFill>
                </a:rPr>
                <a:t>order by </a:t>
              </a:r>
              <a:r>
                <a:rPr lang="en-US" altLang="zh-TW" sz="1000" dirty="0" err="1" smtClean="0">
                  <a:solidFill>
                    <a:srgbClr val="002060"/>
                  </a:solidFill>
                </a:rPr>
                <a:t>desc</a:t>
              </a:r>
              <a:r>
                <a:rPr lang="zh-TW" altLang="en-US" sz="1000" dirty="0" smtClean="0">
                  <a:solidFill>
                    <a:srgbClr val="002060"/>
                  </a:solidFill>
                </a:rPr>
                <a:t>表示降序排列</a:t>
              </a:r>
              <a:r>
                <a:rPr lang="en-US" altLang="zh-TW" sz="1000" dirty="0" smtClean="0">
                  <a:solidFill>
                    <a:srgbClr val="002060"/>
                  </a:solidFill>
                </a:rPr>
                <a:t>)</a:t>
              </a:r>
              <a:endParaRPr lang="en-US" altLang="zh-TW" sz="10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3686370" y="445965"/>
              <a:ext cx="2199368" cy="20051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select * from </a:t>
              </a:r>
              <a:r>
                <a:rPr lang="en-US" altLang="zh-TW" sz="1000" dirty="0" err="1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DailyBuild</a:t>
              </a:r>
              <a:r>
                <a:rPr lang="en-US" altLang="zh-TW" sz="1000" dirty="0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_</a:t>
              </a:r>
              <a:r>
                <a:rPr lang="zh-TW" altLang="en-US" sz="1000" dirty="0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機種名</a:t>
              </a:r>
              <a:endParaRPr lang="en-US" altLang="zh-TW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171622" y="2770893"/>
            <a:ext cx="5486399" cy="323165"/>
            <a:chOff x="3171622" y="2297706"/>
            <a:chExt cx="5486399" cy="323165"/>
          </a:xfrm>
        </p:grpSpPr>
        <p:sp>
          <p:nvSpPr>
            <p:cNvPr id="30" name="文字方塊 29"/>
            <p:cNvSpPr txBox="1"/>
            <p:nvPr/>
          </p:nvSpPr>
          <p:spPr>
            <a:xfrm>
              <a:off x="3171622" y="2297706"/>
              <a:ext cx="5486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000" dirty="0" smtClean="0">
                  <a:solidFill>
                    <a:srgbClr val="002060"/>
                  </a:solidFill>
                </a:rPr>
                <a:t>5.</a:t>
              </a:r>
              <a:r>
                <a:rPr lang="zh-TW" altLang="en-US" sz="1000" dirty="0" smtClean="0">
                  <a:solidFill>
                    <a:srgbClr val="002060"/>
                  </a:solidFill>
                </a:rPr>
                <a:t> 輸入</a:t>
              </a:r>
              <a:r>
                <a:rPr lang="en-US" altLang="zh-TW" sz="1000" dirty="0" smtClean="0">
                  <a:solidFill>
                    <a:schemeClr val="bg1"/>
                  </a:solidFill>
                </a:rPr>
                <a:t>select * from </a:t>
              </a:r>
              <a:r>
                <a:rPr lang="en-US" altLang="zh-TW" sz="1000" dirty="0" err="1" smtClean="0">
                  <a:solidFill>
                    <a:schemeClr val="bg1"/>
                  </a:solidFill>
                </a:rPr>
                <a:t>DailyBuild</a:t>
              </a:r>
              <a:r>
                <a:rPr lang="en-US" altLang="zh-TW" sz="1000" dirty="0" smtClean="0">
                  <a:solidFill>
                    <a:schemeClr val="bg1"/>
                  </a:solidFill>
                </a:rPr>
                <a:t>_</a:t>
              </a:r>
              <a:r>
                <a:rPr lang="zh-TW" altLang="en-US" sz="1000" dirty="0" smtClean="0">
                  <a:solidFill>
                    <a:schemeClr val="bg1"/>
                  </a:solidFill>
                </a:rPr>
                <a:t>機種名</a:t>
              </a:r>
              <a:r>
                <a:rPr lang="en-US" altLang="zh-TW" sz="1000" dirty="0" smtClean="0">
                  <a:solidFill>
                    <a:schemeClr val="bg1"/>
                  </a:solidFill>
                </a:rPr>
                <a:t>_TESTCASE</a:t>
              </a:r>
              <a:r>
                <a:rPr lang="zh-TW" altLang="en-US" sz="1000" dirty="0" smtClean="0">
                  <a:solidFill>
                    <a:schemeClr val="bg1"/>
                  </a:solidFill>
                </a:rPr>
                <a:t>                 </a:t>
              </a:r>
              <a:r>
                <a:rPr lang="zh-TW" altLang="en-US" sz="1000" dirty="0" smtClean="0">
                  <a:solidFill>
                    <a:srgbClr val="002060"/>
                  </a:solidFill>
                </a:rPr>
                <a:t>→ 可進入查看</a:t>
              </a:r>
              <a:r>
                <a:rPr lang="en-US" altLang="zh-TW" sz="1000" dirty="0" smtClean="0">
                  <a:solidFill>
                    <a:srgbClr val="002060"/>
                  </a:solidFill>
                </a:rPr>
                <a:t>test case</a:t>
              </a:r>
              <a:r>
                <a:rPr lang="zh-TW" altLang="en-US" sz="1000" dirty="0" smtClean="0">
                  <a:solidFill>
                    <a:srgbClr val="002060"/>
                  </a:solidFill>
                </a:rPr>
                <a:t>數據</a:t>
              </a:r>
              <a:endParaRPr lang="en-US" altLang="zh-TW" sz="10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3711949" y="2355256"/>
              <a:ext cx="2987824" cy="20051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select * from </a:t>
              </a:r>
              <a:r>
                <a:rPr lang="en-US" altLang="zh-TW" sz="1000" dirty="0" err="1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DailyBuild</a:t>
              </a:r>
              <a:r>
                <a:rPr lang="en-US" altLang="zh-TW" sz="1000" dirty="0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_</a:t>
              </a:r>
              <a:r>
                <a:rPr lang="zh-TW" altLang="en-US" sz="1000" dirty="0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機種名</a:t>
              </a:r>
              <a:r>
                <a:rPr lang="en-US" altLang="zh-TW" sz="1000" dirty="0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_TESTCASE</a:t>
              </a:r>
            </a:p>
          </p:txBody>
        </p:sp>
      </p:grpSp>
      <p:sp>
        <p:nvSpPr>
          <p:cNvPr id="34" name="圓角矩形 33"/>
          <p:cNvSpPr/>
          <p:nvPr/>
        </p:nvSpPr>
        <p:spPr>
          <a:xfrm>
            <a:off x="530735" y="1014585"/>
            <a:ext cx="2231648" cy="338903"/>
          </a:xfrm>
          <a:prstGeom prst="roundRect">
            <a:avLst>
              <a:gd name="adj" fmla="val 3113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00B050"/>
                </a:solidFill>
              </a:rPr>
              <a:t>Influxdb</a:t>
            </a:r>
            <a:r>
              <a:rPr lang="zh-TW" altLang="en-US" b="1" dirty="0" smtClean="0">
                <a:solidFill>
                  <a:srgbClr val="00B050"/>
                </a:solidFill>
              </a:rPr>
              <a:t>資料形態</a:t>
            </a:r>
            <a:r>
              <a:rPr lang="en-US" altLang="zh-TW" b="1" dirty="0" smtClean="0">
                <a:solidFill>
                  <a:srgbClr val="00B050"/>
                </a:solidFill>
              </a:rPr>
              <a:t>&amp;</a:t>
            </a:r>
            <a:r>
              <a:rPr lang="zh-TW" altLang="en-US" b="1" dirty="0" smtClean="0">
                <a:solidFill>
                  <a:srgbClr val="00B050"/>
                </a:solidFill>
              </a:rPr>
              <a:t>查詢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91832" y="523987"/>
            <a:ext cx="1982265" cy="338903"/>
            <a:chOff x="198227" y="1067865"/>
            <a:chExt cx="1982265" cy="338903"/>
          </a:xfrm>
        </p:grpSpPr>
        <p:sp>
          <p:nvSpPr>
            <p:cNvPr id="5" name="圓角矩形 4"/>
            <p:cNvSpPr/>
            <p:nvPr/>
          </p:nvSpPr>
          <p:spPr>
            <a:xfrm>
              <a:off x="297340" y="1067865"/>
              <a:ext cx="1883152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>
                  <a:solidFill>
                    <a:schemeClr val="bg1"/>
                  </a:solidFill>
                </a:rPr>
                <a:t>開發 </a:t>
              </a:r>
              <a:r>
                <a:rPr lang="en-US" altLang="zh-TW" b="1">
                  <a:solidFill>
                    <a:schemeClr val="bg1"/>
                  </a:solidFill>
                </a:rPr>
                <a:t>&amp;</a:t>
              </a:r>
              <a:r>
                <a:rPr lang="zh-TW" altLang="en-US" b="1">
                  <a:solidFill>
                    <a:schemeClr val="bg1"/>
                  </a:solidFill>
                </a:rPr>
                <a:t> 維護方式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sp>
        <p:nvSpPr>
          <p:cNvPr id="34" name="圓角矩形 33"/>
          <p:cNvSpPr/>
          <p:nvPr/>
        </p:nvSpPr>
        <p:spPr>
          <a:xfrm>
            <a:off x="2321167" y="525135"/>
            <a:ext cx="3069315" cy="338903"/>
          </a:xfrm>
          <a:prstGeom prst="roundRect">
            <a:avLst>
              <a:gd name="adj" fmla="val 3113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00B050"/>
                </a:solidFill>
              </a:rPr>
              <a:t>Grafana</a:t>
            </a:r>
            <a:r>
              <a:rPr lang="zh-TW" altLang="en-US" b="1" dirty="0" smtClean="0">
                <a:solidFill>
                  <a:srgbClr val="00B050"/>
                </a:solidFill>
              </a:rPr>
              <a:t>串接</a:t>
            </a:r>
            <a:r>
              <a:rPr lang="en-US" altLang="zh-TW" b="1" dirty="0" err="1" smtClean="0">
                <a:solidFill>
                  <a:srgbClr val="00B050"/>
                </a:solidFill>
              </a:rPr>
              <a:t>Influxdb</a:t>
            </a:r>
            <a:r>
              <a:rPr lang="zh-TW" altLang="en-US" b="1" dirty="0" smtClean="0">
                <a:solidFill>
                  <a:srgbClr val="00B050"/>
                </a:solidFill>
              </a:rPr>
              <a:t>資料庫來源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t="11889" b="761"/>
          <a:stretch/>
        </p:blipFill>
        <p:spPr>
          <a:xfrm>
            <a:off x="676207" y="1749918"/>
            <a:ext cx="1112627" cy="2165124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206220" y="1006871"/>
            <a:ext cx="36799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000" dirty="0" smtClean="0">
                <a:solidFill>
                  <a:srgbClr val="002060"/>
                </a:solidFill>
              </a:rPr>
              <a:t>1.</a:t>
            </a:r>
            <a:r>
              <a:rPr lang="zh-TW" altLang="en-US" sz="1000" dirty="0" smtClean="0">
                <a:solidFill>
                  <a:srgbClr val="002060"/>
                </a:solidFill>
              </a:rPr>
              <a:t> 如果</a:t>
            </a:r>
            <a:r>
              <a:rPr lang="en-US" altLang="zh-TW" sz="1000" dirty="0" err="1" smtClean="0">
                <a:solidFill>
                  <a:srgbClr val="002060"/>
                </a:solidFill>
              </a:rPr>
              <a:t>Grafana</a:t>
            </a:r>
            <a:r>
              <a:rPr lang="zh-TW" altLang="en-US" sz="1000" dirty="0" smtClean="0">
                <a:solidFill>
                  <a:srgbClr val="002060"/>
                </a:solidFill>
              </a:rPr>
              <a:t>還沒串接</a:t>
            </a:r>
            <a:r>
              <a:rPr lang="en-US" altLang="zh-TW" sz="1000" dirty="0" err="1" smtClean="0">
                <a:solidFill>
                  <a:srgbClr val="002060"/>
                </a:solidFill>
              </a:rPr>
              <a:t>influxdb</a:t>
            </a:r>
            <a:r>
              <a:rPr lang="zh-TW" altLang="en-US" sz="1000" dirty="0" smtClean="0">
                <a:solidFill>
                  <a:srgbClr val="002060"/>
                </a:solidFill>
              </a:rPr>
              <a:t>資料庫，需先加入</a:t>
            </a:r>
            <a:r>
              <a:rPr lang="en-US" altLang="zh-TW" sz="1000" dirty="0" smtClean="0">
                <a:solidFill>
                  <a:srgbClr val="002060"/>
                </a:solidFill>
              </a:rPr>
              <a:t>data source</a:t>
            </a:r>
            <a:r>
              <a:rPr lang="zh-TW" altLang="en-US" sz="1000" dirty="0">
                <a:solidFill>
                  <a:srgbClr val="002060"/>
                </a:solidFill>
              </a:rPr>
              <a:t>。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6220" y="1392661"/>
            <a:ext cx="2458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000" dirty="0" smtClean="0">
                <a:solidFill>
                  <a:srgbClr val="002060"/>
                </a:solidFill>
              </a:rPr>
              <a:t>2.</a:t>
            </a:r>
            <a:r>
              <a:rPr lang="zh-TW" altLang="en-US" sz="1000" dirty="0" smtClean="0">
                <a:solidFill>
                  <a:srgbClr val="002060"/>
                </a:solidFill>
              </a:rPr>
              <a:t> 選擇</a:t>
            </a:r>
            <a:r>
              <a:rPr lang="en-US" altLang="zh-TW" sz="1000" dirty="0" smtClean="0">
                <a:solidFill>
                  <a:srgbClr val="002060"/>
                </a:solidFill>
              </a:rPr>
              <a:t>Configuration </a:t>
            </a:r>
            <a:r>
              <a:rPr lang="zh-TW" altLang="en-US" sz="1000" dirty="0" smtClean="0">
                <a:solidFill>
                  <a:srgbClr val="002060"/>
                </a:solidFill>
              </a:rPr>
              <a:t>→ </a:t>
            </a:r>
            <a:r>
              <a:rPr lang="en-US" altLang="zh-TW" sz="1000" dirty="0" smtClean="0">
                <a:solidFill>
                  <a:srgbClr val="002060"/>
                </a:solidFill>
              </a:rPr>
              <a:t>Data Sources</a:t>
            </a:r>
          </a:p>
        </p:txBody>
      </p:sp>
      <p:sp>
        <p:nvSpPr>
          <p:cNvPr id="33" name="矩形 32"/>
          <p:cNvSpPr/>
          <p:nvPr/>
        </p:nvSpPr>
        <p:spPr>
          <a:xfrm>
            <a:off x="1030217" y="2873388"/>
            <a:ext cx="681885" cy="138377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4308785" y="1006871"/>
            <a:ext cx="3396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000" dirty="0" smtClean="0">
                <a:solidFill>
                  <a:srgbClr val="002060"/>
                </a:solidFill>
              </a:rPr>
              <a:t>3.</a:t>
            </a:r>
            <a:r>
              <a:rPr lang="zh-TW" altLang="en-US" sz="1000" dirty="0" smtClean="0">
                <a:solidFill>
                  <a:srgbClr val="002060"/>
                </a:solidFill>
              </a:rPr>
              <a:t> 如沒有建立過可點選</a:t>
            </a:r>
            <a:r>
              <a:rPr lang="en-US" altLang="zh-TW" sz="1000" dirty="0" smtClean="0">
                <a:solidFill>
                  <a:srgbClr val="002060"/>
                </a:solidFill>
              </a:rPr>
              <a:t>Add data source</a:t>
            </a:r>
            <a:r>
              <a:rPr lang="zh-TW" altLang="en-US" sz="1000" dirty="0" smtClean="0">
                <a:solidFill>
                  <a:srgbClr val="002060"/>
                </a:solidFill>
              </a:rPr>
              <a:t>；建立過則直接進入編輯</a:t>
            </a:r>
            <a:r>
              <a:rPr lang="en-US" altLang="zh-TW" sz="1000" dirty="0" smtClean="0">
                <a:solidFill>
                  <a:srgbClr val="002060"/>
                </a:solidFill>
              </a:rPr>
              <a:t>(</a:t>
            </a:r>
            <a:r>
              <a:rPr lang="zh-TW" altLang="en-US" sz="1000" dirty="0" smtClean="0">
                <a:solidFill>
                  <a:srgbClr val="002060"/>
                </a:solidFill>
              </a:rPr>
              <a:t>如下方</a:t>
            </a:r>
            <a:r>
              <a:rPr lang="en-US" altLang="zh-TW" sz="1000" dirty="0" smtClean="0">
                <a:solidFill>
                  <a:srgbClr val="002060"/>
                </a:solidFill>
              </a:rPr>
              <a:t>DAILY_TEST)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4462251" y="1545931"/>
            <a:ext cx="3034504" cy="1183954"/>
            <a:chOff x="4443068" y="1330036"/>
            <a:chExt cx="3034504" cy="1183954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3068" y="1330036"/>
              <a:ext cx="3034504" cy="1183954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6731897" y="1695278"/>
              <a:ext cx="409590" cy="139443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799720" y="2301681"/>
              <a:ext cx="2285281" cy="187258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4308784" y="2792520"/>
            <a:ext cx="41701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000" dirty="0" smtClean="0">
                <a:solidFill>
                  <a:srgbClr val="002060"/>
                </a:solidFill>
              </a:rPr>
              <a:t>4.</a:t>
            </a:r>
            <a:r>
              <a:rPr lang="zh-TW" altLang="en-US" sz="1000" dirty="0" smtClean="0">
                <a:solidFill>
                  <a:srgbClr val="002060"/>
                </a:solidFill>
              </a:rPr>
              <a:t> 如果選擇新建</a:t>
            </a:r>
            <a:r>
              <a:rPr lang="en-US" altLang="zh-TW" sz="1000" dirty="0" smtClean="0">
                <a:solidFill>
                  <a:srgbClr val="002060"/>
                </a:solidFill>
              </a:rPr>
              <a:t>data source</a:t>
            </a:r>
            <a:r>
              <a:rPr lang="zh-TW" altLang="en-US" sz="1000" dirty="0" smtClean="0">
                <a:solidFill>
                  <a:srgbClr val="002060"/>
                </a:solidFill>
              </a:rPr>
              <a:t>，會先進入此畫面，選擇</a:t>
            </a:r>
            <a:r>
              <a:rPr lang="en-US" altLang="zh-TW" sz="1000" dirty="0" err="1" smtClean="0">
                <a:solidFill>
                  <a:srgbClr val="002060"/>
                </a:solidFill>
              </a:rPr>
              <a:t>influxdb</a:t>
            </a:r>
            <a:r>
              <a:rPr lang="zh-TW" altLang="en-US" sz="1000" dirty="0" smtClean="0">
                <a:solidFill>
                  <a:srgbClr val="002060"/>
                </a:solidFill>
              </a:rPr>
              <a:t>後進入編輯畫面。如已建立過則跳過此項直接進入下一步編輯畫面。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955" y="3380400"/>
            <a:ext cx="2246955" cy="14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6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91832" y="523987"/>
            <a:ext cx="1982265" cy="338903"/>
            <a:chOff x="198227" y="1067865"/>
            <a:chExt cx="1982265" cy="338903"/>
          </a:xfrm>
        </p:grpSpPr>
        <p:sp>
          <p:nvSpPr>
            <p:cNvPr id="5" name="圓角矩形 4"/>
            <p:cNvSpPr/>
            <p:nvPr/>
          </p:nvSpPr>
          <p:spPr>
            <a:xfrm>
              <a:off x="297340" y="1067865"/>
              <a:ext cx="1883152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>
                  <a:solidFill>
                    <a:schemeClr val="bg1"/>
                  </a:solidFill>
                </a:rPr>
                <a:t>開發 </a:t>
              </a:r>
              <a:r>
                <a:rPr lang="en-US" altLang="zh-TW" b="1">
                  <a:solidFill>
                    <a:schemeClr val="bg1"/>
                  </a:solidFill>
                </a:rPr>
                <a:t>&amp;</a:t>
              </a:r>
              <a:r>
                <a:rPr lang="zh-TW" altLang="en-US" b="1">
                  <a:solidFill>
                    <a:schemeClr val="bg1"/>
                  </a:solidFill>
                </a:rPr>
                <a:t> 維護方式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sp>
        <p:nvSpPr>
          <p:cNvPr id="34" name="圓角矩形 33"/>
          <p:cNvSpPr/>
          <p:nvPr/>
        </p:nvSpPr>
        <p:spPr>
          <a:xfrm>
            <a:off x="2321167" y="525135"/>
            <a:ext cx="3069315" cy="338903"/>
          </a:xfrm>
          <a:prstGeom prst="roundRect">
            <a:avLst>
              <a:gd name="adj" fmla="val 3113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00B050"/>
                </a:solidFill>
              </a:rPr>
              <a:t>Grafana</a:t>
            </a:r>
            <a:r>
              <a:rPr lang="zh-TW" altLang="en-US" b="1" dirty="0" smtClean="0">
                <a:solidFill>
                  <a:srgbClr val="00B050"/>
                </a:solidFill>
              </a:rPr>
              <a:t>串接</a:t>
            </a:r>
            <a:r>
              <a:rPr lang="en-US" altLang="zh-TW" b="1" dirty="0" err="1" smtClean="0">
                <a:solidFill>
                  <a:srgbClr val="00B050"/>
                </a:solidFill>
              </a:rPr>
              <a:t>Influxdb</a:t>
            </a:r>
            <a:r>
              <a:rPr lang="zh-TW" altLang="en-US" b="1" dirty="0" smtClean="0">
                <a:solidFill>
                  <a:srgbClr val="00B050"/>
                </a:solidFill>
              </a:rPr>
              <a:t>資料庫來源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6220" y="1006871"/>
            <a:ext cx="367998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000" dirty="0" smtClean="0">
                <a:solidFill>
                  <a:srgbClr val="002060"/>
                </a:solidFill>
              </a:rPr>
              <a:t>5.</a:t>
            </a:r>
            <a:r>
              <a:rPr lang="zh-TW" altLang="en-US" sz="1000" dirty="0" smtClean="0">
                <a:solidFill>
                  <a:srgbClr val="002060"/>
                </a:solidFill>
              </a:rPr>
              <a:t> 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09241" y="1444336"/>
            <a:ext cx="4015687" cy="3291481"/>
            <a:chOff x="409241" y="1444336"/>
            <a:chExt cx="4015687" cy="329148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241" y="1444336"/>
              <a:ext cx="4015687" cy="293892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241" y="4383262"/>
              <a:ext cx="4015687" cy="352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8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91832" y="523987"/>
            <a:ext cx="1982265" cy="338903"/>
            <a:chOff x="198227" y="1067865"/>
            <a:chExt cx="1982265" cy="338903"/>
          </a:xfrm>
        </p:grpSpPr>
        <p:sp>
          <p:nvSpPr>
            <p:cNvPr id="5" name="圓角矩形 4"/>
            <p:cNvSpPr/>
            <p:nvPr/>
          </p:nvSpPr>
          <p:spPr>
            <a:xfrm>
              <a:off x="297340" y="1067865"/>
              <a:ext cx="1883152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>
                  <a:solidFill>
                    <a:schemeClr val="bg1"/>
                  </a:solidFill>
                </a:rPr>
                <a:t>開發 </a:t>
              </a:r>
              <a:r>
                <a:rPr lang="en-US" altLang="zh-TW" b="1">
                  <a:solidFill>
                    <a:schemeClr val="bg1"/>
                  </a:solidFill>
                </a:rPr>
                <a:t>&amp;</a:t>
              </a:r>
              <a:r>
                <a:rPr lang="zh-TW" altLang="en-US" b="1">
                  <a:solidFill>
                    <a:schemeClr val="bg1"/>
                  </a:solidFill>
                </a:rPr>
                <a:t> 維護方式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sp>
        <p:nvSpPr>
          <p:cNvPr id="33" name="圓角矩形 32"/>
          <p:cNvSpPr/>
          <p:nvPr/>
        </p:nvSpPr>
        <p:spPr>
          <a:xfrm>
            <a:off x="2297215" y="528255"/>
            <a:ext cx="1724866" cy="338903"/>
          </a:xfrm>
          <a:prstGeom prst="roundRect">
            <a:avLst>
              <a:gd name="adj" fmla="val 3113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Dashboard</a:t>
            </a:r>
            <a:r>
              <a:rPr lang="zh-TW" altLang="en-US" b="1" dirty="0">
                <a:solidFill>
                  <a:srgbClr val="00B050"/>
                </a:solidFill>
              </a:rPr>
              <a:t>維護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060447" y="518758"/>
            <a:ext cx="2348370" cy="33890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如何操作</a:t>
            </a:r>
            <a:r>
              <a:rPr lang="en-US" altLang="zh-TW" dirty="0" smtClean="0">
                <a:solidFill>
                  <a:srgbClr val="C00000"/>
                </a:solidFill>
              </a:rPr>
              <a:t>&amp;</a:t>
            </a:r>
            <a:r>
              <a:rPr lang="zh-TW" altLang="en-US" dirty="0" smtClean="0">
                <a:solidFill>
                  <a:srgbClr val="C00000"/>
                </a:solidFill>
              </a:rPr>
              <a:t>調整</a:t>
            </a:r>
            <a:r>
              <a:rPr lang="en-US" altLang="zh-TW" dirty="0" smtClean="0">
                <a:solidFill>
                  <a:srgbClr val="C00000"/>
                </a:solidFill>
              </a:rPr>
              <a:t>dashboard?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90945" y="1003836"/>
            <a:ext cx="3123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2060"/>
                </a:solidFill>
              </a:rPr>
              <a:t>1.</a:t>
            </a:r>
            <a:r>
              <a:rPr lang="zh-TW" altLang="en-US" sz="1000" dirty="0" smtClean="0">
                <a:solidFill>
                  <a:srgbClr val="002060"/>
                </a:solidFill>
              </a:rPr>
              <a:t> 請用有</a:t>
            </a:r>
            <a:r>
              <a:rPr lang="en-US" altLang="zh-TW" sz="1000" dirty="0" smtClean="0">
                <a:solidFill>
                  <a:srgbClr val="002060"/>
                </a:solidFill>
              </a:rPr>
              <a:t>Admin</a:t>
            </a:r>
            <a:r>
              <a:rPr lang="zh-TW" altLang="en-US" sz="1000" dirty="0" smtClean="0">
                <a:solidFill>
                  <a:srgbClr val="002060"/>
                </a:solidFill>
              </a:rPr>
              <a:t>權限的帳號登入</a:t>
            </a:r>
            <a:r>
              <a:rPr lang="en-US" altLang="zh-TW" sz="1000" dirty="0" err="1" smtClean="0">
                <a:solidFill>
                  <a:srgbClr val="002060"/>
                </a:solidFill>
              </a:rPr>
              <a:t>grafana</a:t>
            </a:r>
            <a:r>
              <a:rPr lang="zh-TW" altLang="en-US" sz="1000" dirty="0" smtClean="0">
                <a:solidFill>
                  <a:srgbClr val="002060"/>
                </a:solidFill>
              </a:rPr>
              <a:t>方可</a:t>
            </a:r>
            <a:r>
              <a:rPr lang="zh-TW" altLang="en-US" sz="1000" dirty="0">
                <a:solidFill>
                  <a:srgbClr val="002060"/>
                </a:solidFill>
              </a:rPr>
              <a:t>編輯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90945" y="1233476"/>
            <a:ext cx="2828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2060"/>
                </a:solidFill>
              </a:rPr>
              <a:t>2.</a:t>
            </a:r>
            <a:r>
              <a:rPr lang="zh-TW" altLang="en-US" sz="1000" dirty="0" smtClean="0">
                <a:solidFill>
                  <a:srgbClr val="002060"/>
                </a:solidFill>
              </a:rPr>
              <a:t> </a:t>
            </a:r>
            <a:r>
              <a:rPr lang="en-US" altLang="zh-TW" sz="1000" dirty="0" smtClean="0">
                <a:solidFill>
                  <a:srgbClr val="002060"/>
                </a:solidFill>
              </a:rPr>
              <a:t>Panel</a:t>
            </a:r>
            <a:r>
              <a:rPr lang="zh-TW" altLang="en-US" sz="1000" dirty="0" smtClean="0">
                <a:solidFill>
                  <a:srgbClr val="002060"/>
                </a:solidFill>
              </a:rPr>
              <a:t>編輯可以點選標題並按</a:t>
            </a:r>
            <a:r>
              <a:rPr lang="en-US" altLang="zh-TW" sz="1000" dirty="0" smtClean="0">
                <a:solidFill>
                  <a:srgbClr val="002060"/>
                </a:solidFill>
              </a:rPr>
              <a:t>Edit</a:t>
            </a:r>
            <a:r>
              <a:rPr lang="zh-TW" altLang="en-US" sz="1000" dirty="0" smtClean="0">
                <a:solidFill>
                  <a:srgbClr val="002060"/>
                </a:solidFill>
              </a:rPr>
              <a:t> </a:t>
            </a:r>
            <a:r>
              <a:rPr lang="en-US" altLang="zh-TW" sz="1000" dirty="0" smtClean="0">
                <a:solidFill>
                  <a:srgbClr val="002060"/>
                </a:solidFill>
              </a:rPr>
              <a:t>(</a:t>
            </a:r>
            <a:r>
              <a:rPr lang="zh-TW" altLang="en-US" sz="1000" dirty="0" smtClean="0">
                <a:solidFill>
                  <a:srgbClr val="002060"/>
                </a:solidFill>
              </a:rPr>
              <a:t>或滑鼠移到</a:t>
            </a:r>
            <a:r>
              <a:rPr lang="en-US" altLang="zh-TW" sz="1000" dirty="0" smtClean="0">
                <a:solidFill>
                  <a:srgbClr val="002060"/>
                </a:solidFill>
              </a:rPr>
              <a:t>panel</a:t>
            </a:r>
            <a:r>
              <a:rPr lang="zh-TW" altLang="en-US" sz="1000" dirty="0" smtClean="0">
                <a:solidFill>
                  <a:srgbClr val="002060"/>
                </a:solidFill>
              </a:rPr>
              <a:t>上按下鍵盤</a:t>
            </a:r>
            <a:r>
              <a:rPr lang="en-US" altLang="zh-TW" sz="1000" dirty="0" smtClean="0">
                <a:solidFill>
                  <a:srgbClr val="002060"/>
                </a:solidFill>
              </a:rPr>
              <a:t>e)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367678" y="1612202"/>
            <a:ext cx="2713494" cy="1243685"/>
            <a:chOff x="367677" y="3063298"/>
            <a:chExt cx="2713494" cy="1243685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677" y="3063298"/>
              <a:ext cx="2713494" cy="1243685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1470713" y="3388762"/>
              <a:ext cx="773724" cy="185336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90945" y="2963144"/>
            <a:ext cx="2828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2060"/>
                </a:solidFill>
              </a:rPr>
              <a:t>3.</a:t>
            </a:r>
            <a:r>
              <a:rPr lang="zh-TW" altLang="en-US" sz="1000" dirty="0" smtClean="0">
                <a:solidFill>
                  <a:srgbClr val="002060"/>
                </a:solidFill>
              </a:rPr>
              <a:t> 進入</a:t>
            </a:r>
            <a:r>
              <a:rPr lang="en-US" altLang="zh-TW" sz="1000" dirty="0" smtClean="0">
                <a:solidFill>
                  <a:srgbClr val="002060"/>
                </a:solidFill>
              </a:rPr>
              <a:t>panel</a:t>
            </a:r>
            <a:r>
              <a:rPr lang="zh-TW" altLang="en-US" sz="1000" dirty="0" smtClean="0">
                <a:solidFill>
                  <a:srgbClr val="002060"/>
                </a:solidFill>
              </a:rPr>
              <a:t>編輯模式後，左方有三個功能選單。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67679" y="3213325"/>
            <a:ext cx="2713494" cy="1595162"/>
            <a:chOff x="367679" y="3213325"/>
            <a:chExt cx="2713494" cy="1595162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4"/>
            <a:srcRect t="48317" r="56319" b="10801"/>
            <a:stretch/>
          </p:blipFill>
          <p:spPr>
            <a:xfrm>
              <a:off x="367679" y="3213325"/>
              <a:ext cx="2713494" cy="159516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388993" y="3464865"/>
              <a:ext cx="288814" cy="256682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88993" y="3810183"/>
              <a:ext cx="288814" cy="256682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88993" y="4149107"/>
              <a:ext cx="288814" cy="256682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19327" y="3470095"/>
              <a:ext cx="800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FFFF00"/>
                  </a:solidFill>
                </a:rPr>
                <a:t>資料來源</a:t>
              </a:r>
              <a:endParaRPr lang="en-US" altLang="zh-TW" sz="1000" dirty="0" smtClean="0">
                <a:solidFill>
                  <a:srgbClr val="FFFF00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09878" y="3837187"/>
              <a:ext cx="9066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FFFF00"/>
                  </a:solidFill>
                </a:rPr>
                <a:t>視覺化設計</a:t>
              </a:r>
              <a:endParaRPr lang="en-US" altLang="zh-TW" sz="1000" dirty="0" smtClean="0">
                <a:solidFill>
                  <a:srgbClr val="FFFF00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09877" y="4164184"/>
              <a:ext cx="9066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rgbClr val="FFFF00"/>
                  </a:solidFill>
                </a:rPr>
                <a:t>Panel</a:t>
              </a:r>
              <a:r>
                <a:rPr lang="zh-TW" altLang="en-US" sz="1000" dirty="0" smtClean="0">
                  <a:solidFill>
                    <a:srgbClr val="FFFF00"/>
                  </a:solidFill>
                </a:rPr>
                <a:t>設定</a:t>
              </a:r>
              <a:endParaRPr lang="en-US" altLang="zh-TW" sz="1000" dirty="0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4060447" y="1004362"/>
            <a:ext cx="4649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2060"/>
                </a:solidFill>
              </a:rPr>
              <a:t>3-1.</a:t>
            </a:r>
            <a:r>
              <a:rPr lang="zh-TW" altLang="en-US" sz="1000" dirty="0" smtClean="0">
                <a:solidFill>
                  <a:srgbClr val="002060"/>
                </a:solidFill>
              </a:rPr>
              <a:t> 資料來源主要以</a:t>
            </a:r>
            <a:r>
              <a:rPr lang="en-US" altLang="zh-TW" sz="1000" dirty="0" err="1" smtClean="0">
                <a:solidFill>
                  <a:srgbClr val="002060"/>
                </a:solidFill>
              </a:rPr>
              <a:t>influxQL</a:t>
            </a:r>
            <a:r>
              <a:rPr lang="zh-TW" altLang="en-US" sz="1000" dirty="0" smtClean="0">
                <a:solidFill>
                  <a:srgbClr val="002060"/>
                </a:solidFill>
              </a:rPr>
              <a:t>語法</a:t>
            </a:r>
            <a:r>
              <a:rPr lang="en-US" altLang="zh-TW" sz="1000" dirty="0" smtClean="0">
                <a:solidFill>
                  <a:srgbClr val="002060"/>
                </a:solidFill>
              </a:rPr>
              <a:t>(</a:t>
            </a:r>
            <a:r>
              <a:rPr lang="zh-TW" altLang="en-US" sz="1000" dirty="0" smtClean="0">
                <a:solidFill>
                  <a:srgbClr val="002060"/>
                </a:solidFill>
              </a:rPr>
              <a:t>類</a:t>
            </a:r>
            <a:r>
              <a:rPr lang="en-US" altLang="zh-TW" sz="1000" dirty="0" smtClean="0">
                <a:solidFill>
                  <a:srgbClr val="002060"/>
                </a:solidFill>
              </a:rPr>
              <a:t>SQL)</a:t>
            </a:r>
            <a:r>
              <a:rPr lang="zh-TW" altLang="en-US" sz="1000" dirty="0" smtClean="0">
                <a:solidFill>
                  <a:srgbClr val="002060"/>
                </a:solidFill>
              </a:rPr>
              <a:t>來查詢串接</a:t>
            </a:r>
            <a:r>
              <a:rPr lang="en-US" altLang="zh-TW" sz="1000" dirty="0" err="1" smtClean="0">
                <a:solidFill>
                  <a:srgbClr val="002060"/>
                </a:solidFill>
              </a:rPr>
              <a:t>influxdb</a:t>
            </a:r>
            <a:r>
              <a:rPr lang="zh-TW" altLang="en-US" sz="1000" dirty="0" smtClean="0">
                <a:solidFill>
                  <a:srgbClr val="002060"/>
                </a:solidFill>
              </a:rPr>
              <a:t>。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125643" y="1274575"/>
            <a:ext cx="4198993" cy="1382070"/>
            <a:chOff x="4125643" y="1472801"/>
            <a:chExt cx="4198993" cy="1382070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 rotWithShape="1">
            <a:blip r:embed="rId4"/>
            <a:srcRect t="48317" r="25548" b="10801"/>
            <a:stretch/>
          </p:blipFill>
          <p:spPr>
            <a:xfrm>
              <a:off x="4125643" y="1472801"/>
              <a:ext cx="4007159" cy="1382070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4466677" y="1512446"/>
              <a:ext cx="858982" cy="181012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301147" y="1486367"/>
              <a:ext cx="30234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>
                  <a:solidFill>
                    <a:srgbClr val="FFFF00"/>
                  </a:solidFill>
                </a:rPr>
                <a:t>Data</a:t>
              </a:r>
              <a:r>
                <a:rPr lang="zh-TW" altLang="en-US" sz="900" dirty="0" smtClean="0">
                  <a:solidFill>
                    <a:srgbClr val="FFFF00"/>
                  </a:solidFill>
                </a:rPr>
                <a:t> </a:t>
              </a:r>
              <a:r>
                <a:rPr lang="en-US" altLang="zh-TW" sz="900" dirty="0" smtClean="0">
                  <a:solidFill>
                    <a:srgbClr val="FFFF00"/>
                  </a:solidFill>
                </a:rPr>
                <a:t>source</a:t>
              </a:r>
              <a:r>
                <a:rPr lang="en-US" altLang="zh-TW" sz="900" dirty="0" smtClean="0">
                  <a:solidFill>
                    <a:srgbClr val="FFFF00"/>
                  </a:solidFill>
                </a:rPr>
                <a:t>(</a:t>
              </a:r>
              <a:r>
                <a:rPr lang="zh-TW" altLang="en-US" sz="900" dirty="0">
                  <a:solidFill>
                    <a:srgbClr val="FFFF00"/>
                  </a:solidFill>
                </a:rPr>
                <a:t>此處為串接</a:t>
              </a:r>
              <a:r>
                <a:rPr lang="en-US" altLang="zh-TW" sz="900" dirty="0" err="1">
                  <a:solidFill>
                    <a:srgbClr val="FFFF00"/>
                  </a:solidFill>
                </a:rPr>
                <a:t>influxdb</a:t>
              </a:r>
              <a:r>
                <a:rPr lang="zh-TW" altLang="en-US" sz="900" dirty="0">
                  <a:solidFill>
                    <a:srgbClr val="FFFF00"/>
                  </a:solidFill>
                </a:rPr>
                <a:t>的</a:t>
              </a:r>
              <a:r>
                <a:rPr lang="en-US" altLang="zh-TW" sz="900" dirty="0" err="1">
                  <a:solidFill>
                    <a:srgbClr val="FFFF00"/>
                  </a:solidFill>
                </a:rPr>
                <a:t>jenkins</a:t>
              </a:r>
              <a:r>
                <a:rPr lang="zh-TW" altLang="en-US" sz="900" dirty="0">
                  <a:solidFill>
                    <a:srgbClr val="FFFF00"/>
                  </a:solidFill>
                </a:rPr>
                <a:t>資料庫</a:t>
              </a:r>
              <a:r>
                <a:rPr lang="en-US" altLang="zh-TW" sz="900" dirty="0" smtClean="0">
                  <a:solidFill>
                    <a:srgbClr val="FFFF00"/>
                  </a:solidFill>
                </a:rPr>
                <a:t>)</a:t>
              </a:r>
              <a:endParaRPr lang="en-US" altLang="zh-TW" sz="900" dirty="0">
                <a:solidFill>
                  <a:srgbClr val="FFFF0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335251" y="2029327"/>
              <a:ext cx="553116" cy="111740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301147" y="1817588"/>
              <a:ext cx="753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>
                  <a:solidFill>
                    <a:srgbClr val="FFFF00"/>
                  </a:solidFill>
                </a:rPr>
                <a:t>Table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名稱</a:t>
              </a:r>
              <a:endParaRPr lang="en-US" altLang="zh-TW" sz="800" dirty="0">
                <a:solidFill>
                  <a:srgbClr val="FFFF0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097592" y="2188120"/>
              <a:ext cx="363230" cy="113865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285885" y="2027192"/>
              <a:ext cx="754356" cy="114934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6180615" y="1816647"/>
              <a:ext cx="18379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>
                  <a:solidFill>
                    <a:srgbClr val="FFFF00"/>
                  </a:solidFill>
                </a:rPr>
                <a:t>Condition</a:t>
              </a:r>
              <a:r>
                <a:rPr lang="en-US" altLang="zh-TW" sz="800" dirty="0" smtClean="0">
                  <a:solidFill>
                    <a:srgbClr val="FFFF00"/>
                  </a:solidFill>
                </a:rPr>
                <a:t>(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如果有條件可以拉取</a:t>
              </a:r>
              <a:r>
                <a:rPr lang="en-US" altLang="zh-TW" sz="800" dirty="0" smtClean="0">
                  <a:solidFill>
                    <a:srgbClr val="FFFF00"/>
                  </a:solidFill>
                </a:rPr>
                <a:t>)</a:t>
              </a:r>
              <a:endParaRPr lang="en-US" altLang="zh-TW" sz="800" dirty="0">
                <a:solidFill>
                  <a:srgbClr val="FFFF00"/>
                </a:solidFill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571304" y="2084659"/>
              <a:ext cx="6077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FFFF00"/>
                  </a:solidFill>
                </a:rPr>
                <a:t>數據欄位</a:t>
              </a:r>
              <a:endParaRPr lang="en-US" altLang="zh-TW" sz="800" dirty="0">
                <a:solidFill>
                  <a:srgbClr val="FFFF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80190" y="2187054"/>
              <a:ext cx="274775" cy="1149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688007" y="2143802"/>
              <a:ext cx="4926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FFFF00"/>
                  </a:solidFill>
                </a:rPr>
                <a:t>運算</a:t>
              </a:r>
              <a:endParaRPr lang="en-US" altLang="zh-TW" sz="800" dirty="0">
                <a:solidFill>
                  <a:srgbClr val="FFFF0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082672" y="2499314"/>
              <a:ext cx="486855" cy="122392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521771" y="2462254"/>
              <a:ext cx="2496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FFFF00"/>
                  </a:solidFill>
                </a:rPr>
                <a:t>格式</a:t>
              </a:r>
              <a:r>
                <a:rPr lang="en-US" altLang="zh-TW" sz="800" dirty="0" smtClean="0">
                  <a:solidFill>
                    <a:srgbClr val="FFFF00"/>
                  </a:solidFill>
                </a:rPr>
                <a:t>: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 基本上除了</a:t>
              </a:r>
              <a:r>
                <a:rPr lang="en-US" altLang="zh-TW" sz="800" dirty="0" smtClean="0">
                  <a:solidFill>
                    <a:srgbClr val="FFFF00"/>
                  </a:solidFill>
                </a:rPr>
                <a:t>Table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可能會變更以外，都選預設的</a:t>
              </a:r>
              <a:r>
                <a:rPr lang="en-US" altLang="zh-TW" sz="800" dirty="0" smtClean="0">
                  <a:solidFill>
                    <a:srgbClr val="FFFF00"/>
                  </a:solidFill>
                </a:rPr>
                <a:t>Time series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即可</a:t>
              </a:r>
              <a:endParaRPr lang="en-US" altLang="zh-TW" sz="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59" name="文字方塊 58"/>
          <p:cNvSpPr txBox="1"/>
          <p:nvPr/>
        </p:nvSpPr>
        <p:spPr>
          <a:xfrm>
            <a:off x="4060447" y="2746836"/>
            <a:ext cx="464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2060"/>
                </a:solidFill>
              </a:rPr>
              <a:t>3-2.</a:t>
            </a:r>
            <a:r>
              <a:rPr lang="zh-TW" altLang="en-US" sz="1000" dirty="0" smtClean="0">
                <a:solidFill>
                  <a:srgbClr val="002060"/>
                </a:solidFill>
              </a:rPr>
              <a:t> 調整</a:t>
            </a:r>
            <a:r>
              <a:rPr lang="en-US" altLang="zh-TW" sz="1000" dirty="0" smtClean="0">
                <a:solidFill>
                  <a:srgbClr val="002060"/>
                </a:solidFill>
              </a:rPr>
              <a:t>panel</a:t>
            </a:r>
            <a:r>
              <a:rPr lang="zh-TW" altLang="en-US" sz="1000" dirty="0" smtClean="0">
                <a:solidFill>
                  <a:srgbClr val="002060"/>
                </a:solidFill>
              </a:rPr>
              <a:t>視覺化樣式</a:t>
            </a:r>
            <a:r>
              <a:rPr lang="en-US" altLang="zh-TW" sz="1000" dirty="0" smtClean="0">
                <a:solidFill>
                  <a:srgbClr val="002060"/>
                </a:solidFill>
              </a:rPr>
              <a:t>(</a:t>
            </a:r>
            <a:r>
              <a:rPr lang="zh-TW" altLang="en-US" sz="1000" dirty="0" smtClean="0">
                <a:solidFill>
                  <a:srgbClr val="002060"/>
                </a:solidFill>
              </a:rPr>
              <a:t>依樣式不同有不同的調整版面，以下以</a:t>
            </a:r>
            <a:r>
              <a:rPr lang="en-US" altLang="zh-TW" sz="1000" dirty="0" err="1" smtClean="0">
                <a:solidFill>
                  <a:srgbClr val="002060"/>
                </a:solidFill>
              </a:rPr>
              <a:t>Singlestat</a:t>
            </a:r>
            <a:r>
              <a:rPr lang="zh-TW" altLang="en-US" sz="1000" dirty="0" smtClean="0">
                <a:solidFill>
                  <a:srgbClr val="002060"/>
                </a:solidFill>
              </a:rPr>
              <a:t>樣式為例，後續第</a:t>
            </a:r>
            <a:r>
              <a:rPr lang="en-US" altLang="zh-TW" sz="1000" dirty="0" smtClean="0">
                <a:solidFill>
                  <a:srgbClr val="002060"/>
                </a:solidFill>
              </a:rPr>
              <a:t>4</a:t>
            </a:r>
            <a:r>
              <a:rPr lang="zh-TW" altLang="en-US" sz="1000" dirty="0" smtClean="0">
                <a:solidFill>
                  <a:srgbClr val="002060"/>
                </a:solidFill>
              </a:rPr>
              <a:t>點簡介</a:t>
            </a:r>
            <a:r>
              <a:rPr lang="en-US" altLang="zh-TW" sz="1000" dirty="0" smtClean="0">
                <a:solidFill>
                  <a:srgbClr val="002060"/>
                </a:solidFill>
              </a:rPr>
              <a:t>daily test</a:t>
            </a:r>
            <a:r>
              <a:rPr lang="zh-TW" altLang="en-US" sz="1000" dirty="0" smtClean="0">
                <a:solidFill>
                  <a:srgbClr val="002060"/>
                </a:solidFill>
              </a:rPr>
              <a:t>會用到的幾種樣式</a:t>
            </a:r>
            <a:r>
              <a:rPr lang="en-US" altLang="zh-TW" sz="1000" dirty="0" smtClean="0">
                <a:solidFill>
                  <a:srgbClr val="002060"/>
                </a:solidFill>
              </a:rPr>
              <a:t>)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4125643" y="3136457"/>
            <a:ext cx="4066313" cy="1639155"/>
            <a:chOff x="4125643" y="3136457"/>
            <a:chExt cx="4066313" cy="1639155"/>
          </a:xfrm>
        </p:grpSpPr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5643" y="3156956"/>
              <a:ext cx="4007159" cy="1618656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4736309" y="3188845"/>
              <a:ext cx="430371" cy="110668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5144055" y="3136457"/>
              <a:ext cx="7443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FFFF00"/>
                  </a:solidFill>
                </a:rPr>
                <a:t>視覺化樣式</a:t>
              </a:r>
              <a:endParaRPr lang="en-US" altLang="zh-TW" sz="800" dirty="0">
                <a:solidFill>
                  <a:srgbClr val="FFFF00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396340" y="3366822"/>
              <a:ext cx="3673400" cy="700019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129222" y="3184050"/>
              <a:ext cx="2062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FFFF00"/>
                  </a:solidFill>
                </a:rPr>
                <a:t>主調整版面</a:t>
              </a:r>
              <a:r>
                <a:rPr lang="en-US" altLang="zh-TW" sz="800" dirty="0" smtClean="0">
                  <a:solidFill>
                    <a:srgbClr val="FFFF00"/>
                  </a:solidFill>
                </a:rPr>
                <a:t>: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 包括字體顏色、數值格式等</a:t>
              </a:r>
              <a:endParaRPr lang="en-US" altLang="zh-TW" sz="800" dirty="0">
                <a:solidFill>
                  <a:srgbClr val="FFFF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96340" y="4201124"/>
              <a:ext cx="3673400" cy="545501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6129222" y="4190345"/>
              <a:ext cx="194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FFFF00"/>
                  </a:solidFill>
                </a:rPr>
                <a:t>其</a:t>
              </a:r>
              <a:r>
                <a:rPr lang="zh-TW" altLang="en-US" sz="800" dirty="0">
                  <a:solidFill>
                    <a:srgbClr val="FFFF00"/>
                  </a:solidFill>
                </a:rPr>
                <a:t>餘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調整版面</a:t>
              </a:r>
              <a:r>
                <a:rPr lang="en-US" altLang="zh-TW" sz="800" dirty="0" smtClean="0">
                  <a:solidFill>
                    <a:srgbClr val="FFFF00"/>
                  </a:solidFill>
                </a:rPr>
                <a:t>: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 包括調整</a:t>
              </a:r>
              <a:r>
                <a:rPr lang="en-US" altLang="zh-TW" sz="800" dirty="0" smtClean="0">
                  <a:solidFill>
                    <a:srgbClr val="FFFF00"/>
                  </a:solidFill>
                </a:rPr>
                <a:t>N/A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 </a:t>
              </a:r>
              <a:r>
                <a:rPr lang="en-US" altLang="zh-TW" sz="800" dirty="0" smtClean="0">
                  <a:solidFill>
                    <a:srgbClr val="FFFF00"/>
                  </a:solidFill>
                </a:rPr>
                <a:t>data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時要呈現什麼字串等功能</a:t>
              </a:r>
              <a:endParaRPr lang="en-US" altLang="zh-TW" sz="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0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91832" y="523987"/>
            <a:ext cx="1982265" cy="338903"/>
            <a:chOff x="198227" y="1067865"/>
            <a:chExt cx="1982265" cy="338903"/>
          </a:xfrm>
        </p:grpSpPr>
        <p:sp>
          <p:nvSpPr>
            <p:cNvPr id="5" name="圓角矩形 4"/>
            <p:cNvSpPr/>
            <p:nvPr/>
          </p:nvSpPr>
          <p:spPr>
            <a:xfrm>
              <a:off x="297340" y="1067865"/>
              <a:ext cx="1883152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>
                  <a:solidFill>
                    <a:schemeClr val="bg1"/>
                  </a:solidFill>
                </a:rPr>
                <a:t>開發 </a:t>
              </a:r>
              <a:r>
                <a:rPr lang="en-US" altLang="zh-TW" b="1">
                  <a:solidFill>
                    <a:schemeClr val="bg1"/>
                  </a:solidFill>
                </a:rPr>
                <a:t>&amp;</a:t>
              </a:r>
              <a:r>
                <a:rPr lang="zh-TW" altLang="en-US" b="1">
                  <a:solidFill>
                    <a:schemeClr val="bg1"/>
                  </a:solidFill>
                </a:rPr>
                <a:t> 維護方式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sp>
        <p:nvSpPr>
          <p:cNvPr id="24" name="圓角矩形 23"/>
          <p:cNvSpPr/>
          <p:nvPr/>
        </p:nvSpPr>
        <p:spPr>
          <a:xfrm>
            <a:off x="4060447" y="518758"/>
            <a:ext cx="2348370" cy="33890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如何操作</a:t>
            </a:r>
            <a:r>
              <a:rPr lang="en-US" altLang="zh-TW" dirty="0" smtClean="0">
                <a:solidFill>
                  <a:srgbClr val="C00000"/>
                </a:solidFill>
              </a:rPr>
              <a:t>&amp;</a:t>
            </a:r>
            <a:r>
              <a:rPr lang="zh-TW" altLang="en-US" dirty="0" smtClean="0">
                <a:solidFill>
                  <a:srgbClr val="C00000"/>
                </a:solidFill>
              </a:rPr>
              <a:t>調整</a:t>
            </a:r>
            <a:r>
              <a:rPr lang="en-US" altLang="zh-TW" dirty="0" smtClean="0">
                <a:solidFill>
                  <a:srgbClr val="C00000"/>
                </a:solidFill>
              </a:rPr>
              <a:t>dashboard?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58088" y="1004362"/>
            <a:ext cx="3855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2060"/>
                </a:solidFill>
              </a:rPr>
              <a:t>3-3.</a:t>
            </a:r>
            <a:r>
              <a:rPr lang="zh-TW" altLang="en-US" sz="1000" dirty="0" smtClean="0">
                <a:solidFill>
                  <a:srgbClr val="002060"/>
                </a:solidFill>
              </a:rPr>
              <a:t> 設定包括</a:t>
            </a:r>
            <a:r>
              <a:rPr lang="en-US" altLang="zh-TW" sz="1000" dirty="0" smtClean="0">
                <a:solidFill>
                  <a:srgbClr val="002060"/>
                </a:solidFill>
              </a:rPr>
              <a:t>Title</a:t>
            </a:r>
            <a:r>
              <a:rPr lang="zh-TW" altLang="en-US" sz="1000" dirty="0" smtClean="0">
                <a:solidFill>
                  <a:srgbClr val="002060"/>
                </a:solidFill>
              </a:rPr>
              <a:t>、</a:t>
            </a:r>
            <a:r>
              <a:rPr lang="en-US" altLang="zh-TW" sz="1000" dirty="0" smtClean="0">
                <a:solidFill>
                  <a:srgbClr val="002060"/>
                </a:solidFill>
              </a:rPr>
              <a:t>Panel</a:t>
            </a:r>
            <a:r>
              <a:rPr lang="zh-TW" altLang="en-US" sz="1000" dirty="0" smtClean="0">
                <a:solidFill>
                  <a:srgbClr val="002060"/>
                </a:solidFill>
              </a:rPr>
              <a:t>透明開關、連結其他</a:t>
            </a:r>
            <a:r>
              <a:rPr lang="en-US" altLang="zh-TW" sz="1000" dirty="0" smtClean="0">
                <a:solidFill>
                  <a:srgbClr val="002060"/>
                </a:solidFill>
              </a:rPr>
              <a:t>dashboard</a:t>
            </a:r>
            <a:r>
              <a:rPr lang="zh-TW" altLang="en-US" sz="1000" dirty="0" smtClean="0">
                <a:solidFill>
                  <a:srgbClr val="002060"/>
                </a:solidFill>
              </a:rPr>
              <a:t>方式。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21319" y="1250584"/>
            <a:ext cx="3313014" cy="1773312"/>
            <a:chOff x="421319" y="1250584"/>
            <a:chExt cx="3313014" cy="177331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319" y="1250584"/>
              <a:ext cx="3313014" cy="1773312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745134" y="1461290"/>
              <a:ext cx="636058" cy="130917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45134" y="1611309"/>
              <a:ext cx="636058" cy="130917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99308" y="2371178"/>
              <a:ext cx="2395584" cy="621404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333514" y="1409139"/>
              <a:ext cx="6103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>
                  <a:solidFill>
                    <a:srgbClr val="FFFF00"/>
                  </a:solidFill>
                </a:rPr>
                <a:t>Title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名稱</a:t>
              </a:r>
              <a:endParaRPr lang="en-US" altLang="zh-TW" sz="800" dirty="0">
                <a:solidFill>
                  <a:srgbClr val="FFFF00"/>
                </a:solidFill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333513" y="1592207"/>
              <a:ext cx="9598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>
                  <a:solidFill>
                    <a:srgbClr val="FFFF00"/>
                  </a:solidFill>
                </a:rPr>
                <a:t>Panel</a:t>
              </a:r>
              <a:r>
                <a:rPr lang="zh-TW" altLang="en-US" sz="800" dirty="0" smtClean="0">
                  <a:solidFill>
                    <a:srgbClr val="FFFF00"/>
                  </a:solidFill>
                </a:rPr>
                <a:t>透明開關</a:t>
              </a:r>
              <a:endParaRPr lang="en-US" altLang="zh-TW" sz="800" dirty="0">
                <a:solidFill>
                  <a:srgbClr val="FFFF00"/>
                </a:solidFill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2507665" y="2155734"/>
              <a:ext cx="6504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FFFF00"/>
                  </a:solidFill>
                </a:rPr>
                <a:t>連結設</a:t>
              </a:r>
              <a:r>
                <a:rPr lang="zh-TW" altLang="en-US" sz="800" dirty="0">
                  <a:solidFill>
                    <a:srgbClr val="FFFF00"/>
                  </a:solidFill>
                </a:rPr>
                <a:t>定</a:t>
              </a:r>
              <a:endParaRPr lang="en-US" altLang="zh-TW" sz="800" dirty="0">
                <a:solidFill>
                  <a:srgbClr val="FFFF00"/>
                </a:solidFill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063163" y="2386567"/>
              <a:ext cx="12751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00" dirty="0" smtClean="0">
                  <a:solidFill>
                    <a:srgbClr val="FFFF00"/>
                  </a:solidFill>
                </a:rPr>
                <a:t>類型</a:t>
              </a:r>
              <a:r>
                <a:rPr lang="en-US" altLang="zh-TW" sz="700" dirty="0" smtClean="0">
                  <a:solidFill>
                    <a:srgbClr val="FFFF00"/>
                  </a:solidFill>
                </a:rPr>
                <a:t>:</a:t>
              </a:r>
              <a:r>
                <a:rPr lang="zh-TW" altLang="en-US" sz="700" dirty="0" smtClean="0">
                  <a:solidFill>
                    <a:srgbClr val="FFFF00"/>
                  </a:solidFill>
                </a:rPr>
                <a:t> </a:t>
              </a:r>
              <a:r>
                <a:rPr lang="en-US" altLang="zh-TW" sz="700" dirty="0" smtClean="0">
                  <a:solidFill>
                    <a:srgbClr val="FFFF00"/>
                  </a:solidFill>
                </a:rPr>
                <a:t>dashboard</a:t>
              </a:r>
              <a:r>
                <a:rPr lang="zh-TW" altLang="en-US" sz="700" dirty="0" smtClean="0">
                  <a:solidFill>
                    <a:srgbClr val="FFFF00"/>
                  </a:solidFill>
                </a:rPr>
                <a:t>或絕對路徑</a:t>
              </a:r>
              <a:endParaRPr lang="en-US" altLang="zh-TW" sz="700" dirty="0">
                <a:solidFill>
                  <a:srgbClr val="FFFF0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43540" y="2536367"/>
              <a:ext cx="363229" cy="104523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043539" y="2656411"/>
              <a:ext cx="497513" cy="93183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063163" y="2724823"/>
              <a:ext cx="12751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rgbClr val="FFFF00"/>
                  </a:solidFill>
                </a:rPr>
                <a:t>Dashboard</a:t>
              </a:r>
              <a:r>
                <a:rPr lang="zh-TW" altLang="en-US" sz="700" dirty="0" smtClean="0">
                  <a:solidFill>
                    <a:srgbClr val="FFFF00"/>
                  </a:solidFill>
                </a:rPr>
                <a:t>名稱或</a:t>
              </a:r>
              <a:r>
                <a:rPr lang="en-US" altLang="zh-TW" sz="700" dirty="0" smtClean="0">
                  <a:solidFill>
                    <a:srgbClr val="FFFF00"/>
                  </a:solidFill>
                </a:rPr>
                <a:t>URL</a:t>
              </a:r>
              <a:endParaRPr lang="en-US" altLang="zh-TW" sz="700" dirty="0">
                <a:solidFill>
                  <a:srgbClr val="FFFF00"/>
                </a:solidFill>
              </a:endParaRPr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290945" y="3130783"/>
            <a:ext cx="3855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2060"/>
                </a:solidFill>
              </a:rPr>
              <a:t>4.</a:t>
            </a:r>
            <a:r>
              <a:rPr lang="zh-TW" altLang="en-US" sz="1000" dirty="0" smtClean="0">
                <a:solidFill>
                  <a:srgbClr val="002060"/>
                </a:solidFill>
              </a:rPr>
              <a:t> 視覺化樣式</a:t>
            </a:r>
            <a:r>
              <a:rPr lang="en-US" altLang="zh-TW" sz="1000" dirty="0" smtClean="0">
                <a:solidFill>
                  <a:srgbClr val="002060"/>
                </a:solidFill>
              </a:rPr>
              <a:t>:</a:t>
            </a:r>
            <a:r>
              <a:rPr lang="zh-TW" altLang="en-US" sz="1000" dirty="0" smtClean="0">
                <a:solidFill>
                  <a:srgbClr val="002060"/>
                </a:solidFill>
              </a:rPr>
              <a:t> 依不同的目的可選擇不同的視覺化樣式，每個樣式有不同的設計版面</a:t>
            </a:r>
            <a:r>
              <a:rPr lang="en-US" altLang="zh-TW" sz="1000" dirty="0" smtClean="0">
                <a:solidFill>
                  <a:srgbClr val="002060"/>
                </a:solidFill>
              </a:rPr>
              <a:t>(</a:t>
            </a:r>
            <a:r>
              <a:rPr lang="zh-TW" altLang="en-US" sz="1000" dirty="0" smtClean="0">
                <a:solidFill>
                  <a:srgbClr val="002060"/>
                </a:solidFill>
              </a:rPr>
              <a:t>如圖</a:t>
            </a:r>
            <a:r>
              <a:rPr lang="en-US" altLang="zh-TW" sz="1000" dirty="0" smtClean="0">
                <a:solidFill>
                  <a:srgbClr val="002060"/>
                </a:solidFill>
              </a:rPr>
              <a:t>3-2</a:t>
            </a:r>
            <a:r>
              <a:rPr lang="zh-TW" altLang="en-US" sz="1000" dirty="0" smtClean="0">
                <a:solidFill>
                  <a:srgbClr val="002060"/>
                </a:solidFill>
              </a:rPr>
              <a:t>主調整版面</a:t>
            </a:r>
            <a:r>
              <a:rPr lang="en-US" altLang="zh-TW" sz="1000" dirty="0" smtClean="0">
                <a:solidFill>
                  <a:srgbClr val="002060"/>
                </a:solidFill>
              </a:rPr>
              <a:t>)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45" y="3587423"/>
            <a:ext cx="4082828" cy="837503"/>
          </a:xfrm>
          <a:prstGeom prst="rect">
            <a:avLst/>
          </a:prstGeom>
        </p:spPr>
      </p:pic>
      <p:sp>
        <p:nvSpPr>
          <p:cNvPr id="61" name="文字方塊 60"/>
          <p:cNvSpPr txBox="1"/>
          <p:nvPr/>
        </p:nvSpPr>
        <p:spPr>
          <a:xfrm>
            <a:off x="4576194" y="1004362"/>
            <a:ext cx="4567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2060"/>
                </a:solidFill>
              </a:rPr>
              <a:t>4-1.</a:t>
            </a:r>
            <a:r>
              <a:rPr lang="zh-TW" altLang="en-US" sz="1000" dirty="0" smtClean="0">
                <a:solidFill>
                  <a:srgbClr val="002060"/>
                </a:solidFill>
              </a:rPr>
              <a:t> 以下主要為</a:t>
            </a:r>
            <a:r>
              <a:rPr lang="en-US" altLang="zh-TW" sz="1000" dirty="0" smtClean="0">
                <a:solidFill>
                  <a:srgbClr val="002060"/>
                </a:solidFill>
              </a:rPr>
              <a:t>daily test</a:t>
            </a:r>
            <a:r>
              <a:rPr lang="zh-TW" altLang="en-US" sz="1000" dirty="0" smtClean="0">
                <a:solidFill>
                  <a:srgbClr val="002060"/>
                </a:solidFill>
              </a:rPr>
              <a:t>常用的視覺化樣式，設計樣式可參考現有的設計內容。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4619711" y="1291513"/>
            <a:ext cx="4426318" cy="755221"/>
            <a:chOff x="4619711" y="1376419"/>
            <a:chExt cx="4426318" cy="755221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6527" y="1376419"/>
              <a:ext cx="775929" cy="539777"/>
            </a:xfrm>
            <a:prstGeom prst="rect">
              <a:avLst/>
            </a:prstGeom>
          </p:spPr>
        </p:pic>
        <p:cxnSp>
          <p:nvCxnSpPr>
            <p:cNvPr id="17" name="直線單箭頭接點 16"/>
            <p:cNvCxnSpPr/>
            <p:nvPr/>
          </p:nvCxnSpPr>
          <p:spPr>
            <a:xfrm>
              <a:off x="5524769" y="1669343"/>
              <a:ext cx="5233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圖片 62"/>
            <p:cNvPicPr>
              <a:picLocks noChangeAspect="1"/>
            </p:cNvPicPr>
            <p:nvPr/>
          </p:nvPicPr>
          <p:blipFill rotWithShape="1">
            <a:blip r:embed="rId6"/>
            <a:srcRect t="71266"/>
            <a:stretch/>
          </p:blipFill>
          <p:spPr>
            <a:xfrm>
              <a:off x="6135691" y="1378592"/>
              <a:ext cx="2502028" cy="537604"/>
            </a:xfrm>
            <a:prstGeom prst="rect">
              <a:avLst/>
            </a:prstGeom>
          </p:spPr>
        </p:pic>
        <p:sp>
          <p:nvSpPr>
            <p:cNvPr id="64" name="文字方塊 63"/>
            <p:cNvSpPr txBox="1"/>
            <p:nvPr/>
          </p:nvSpPr>
          <p:spPr>
            <a:xfrm>
              <a:off x="5451266" y="1378362"/>
              <a:ext cx="621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dirty="0">
                  <a:solidFill>
                    <a:srgbClr val="0070C0"/>
                  </a:solidFill>
                </a:rPr>
                <a:t>曲線圖</a:t>
              </a:r>
              <a:endParaRPr lang="en-US" altLang="zh-TW" sz="10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4619711" y="1916196"/>
              <a:ext cx="44263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0070C0"/>
                  </a:solidFill>
                </a:rPr>
                <a:t>除折線圖以外，</a:t>
              </a:r>
              <a:r>
                <a:rPr lang="en-US" altLang="zh-TW" sz="800" dirty="0" smtClean="0">
                  <a:solidFill>
                    <a:srgbClr val="0070C0"/>
                  </a:solidFill>
                </a:rPr>
                <a:t>Bar</a:t>
              </a:r>
              <a:r>
                <a:rPr lang="zh-TW" altLang="en-US" sz="800" dirty="0" smtClean="0">
                  <a:solidFill>
                    <a:srgbClr val="0070C0"/>
                  </a:solidFill>
                </a:rPr>
                <a:t>圖或點圖亦可實現。可調整</a:t>
              </a:r>
              <a:r>
                <a:rPr lang="en-US" altLang="zh-TW" sz="800" dirty="0" smtClean="0">
                  <a:solidFill>
                    <a:srgbClr val="0070C0"/>
                  </a:solidFill>
                </a:rPr>
                <a:t>X-Y</a:t>
              </a:r>
              <a:r>
                <a:rPr lang="zh-TW" altLang="en-US" sz="800" dirty="0" smtClean="0">
                  <a:solidFill>
                    <a:srgbClr val="0070C0"/>
                  </a:solidFill>
                </a:rPr>
                <a:t>格式、曲線大小粗細、節點大小及圖例等。</a:t>
              </a:r>
              <a:endParaRPr lang="en-US" altLang="zh-TW" sz="8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619711" y="2143362"/>
            <a:ext cx="4158529" cy="782562"/>
            <a:chOff x="4619711" y="2228268"/>
            <a:chExt cx="4158529" cy="782562"/>
          </a:xfrm>
        </p:grpSpPr>
        <p:grpSp>
          <p:nvGrpSpPr>
            <p:cNvPr id="75" name="群組 74"/>
            <p:cNvGrpSpPr/>
            <p:nvPr/>
          </p:nvGrpSpPr>
          <p:grpSpPr>
            <a:xfrm>
              <a:off x="4646526" y="2228268"/>
              <a:ext cx="3929175" cy="597870"/>
              <a:chOff x="4646526" y="2228268"/>
              <a:chExt cx="3929175" cy="597870"/>
            </a:xfrm>
          </p:grpSpPr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6526" y="2231443"/>
                <a:ext cx="775929" cy="544308"/>
              </a:xfrm>
              <a:prstGeom prst="rect">
                <a:avLst/>
              </a:prstGeom>
            </p:spPr>
          </p:pic>
          <p:cxnSp>
            <p:nvCxnSpPr>
              <p:cNvPr id="65" name="直線單箭頭接點 64"/>
              <p:cNvCxnSpPr/>
              <p:nvPr/>
            </p:nvCxnSpPr>
            <p:spPr>
              <a:xfrm>
                <a:off x="5537864" y="2499126"/>
                <a:ext cx="5233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字方塊 65"/>
              <p:cNvSpPr txBox="1"/>
              <p:nvPr/>
            </p:nvSpPr>
            <p:spPr>
              <a:xfrm>
                <a:off x="5396576" y="2231443"/>
                <a:ext cx="7797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000" dirty="0" smtClean="0">
                    <a:solidFill>
                      <a:srgbClr val="0070C0"/>
                    </a:solidFill>
                  </a:rPr>
                  <a:t>數值指標</a:t>
                </a:r>
                <a:endParaRPr lang="en-US" altLang="zh-TW" sz="1000" dirty="0" smtClean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2504" y="2231443"/>
                <a:ext cx="803061" cy="557017"/>
              </a:xfrm>
              <a:prstGeom prst="rect">
                <a:avLst/>
              </a:prstGeom>
            </p:spPr>
          </p:pic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85443" y="2228268"/>
                <a:ext cx="624389" cy="327892"/>
              </a:xfrm>
              <a:prstGeom prst="rect">
                <a:avLst/>
              </a:prstGeom>
            </p:spPr>
          </p:pic>
          <p:pic>
            <p:nvPicPr>
              <p:cNvPr id="73" name="圖片 7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85443" y="2594814"/>
                <a:ext cx="1490258" cy="231324"/>
              </a:xfrm>
              <a:prstGeom prst="rect">
                <a:avLst/>
              </a:prstGeom>
            </p:spPr>
          </p:pic>
        </p:grpSp>
        <p:sp>
          <p:nvSpPr>
            <p:cNvPr id="77" name="文字方塊 76"/>
            <p:cNvSpPr txBox="1"/>
            <p:nvPr/>
          </p:nvSpPr>
          <p:spPr>
            <a:xfrm>
              <a:off x="4619711" y="2795386"/>
              <a:ext cx="41585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0070C0"/>
                  </a:solidFill>
                </a:rPr>
                <a:t>可呈現單一</a:t>
              </a:r>
              <a:r>
                <a:rPr lang="en-US" altLang="zh-TW" sz="800" dirty="0" smtClean="0">
                  <a:solidFill>
                    <a:srgbClr val="0070C0"/>
                  </a:solidFill>
                </a:rPr>
                <a:t>panel</a:t>
              </a:r>
              <a:r>
                <a:rPr lang="zh-TW" altLang="en-US" sz="800" dirty="0" smtClean="0">
                  <a:solidFill>
                    <a:srgbClr val="0070C0"/>
                  </a:solidFill>
                </a:rPr>
                <a:t>指標或儀表板圖。可調整加入前</a:t>
              </a:r>
              <a:r>
                <a:rPr lang="en-US" altLang="zh-TW" sz="800" dirty="0" smtClean="0">
                  <a:solidFill>
                    <a:srgbClr val="0070C0"/>
                  </a:solidFill>
                </a:rPr>
                <a:t>/</a:t>
              </a:r>
              <a:r>
                <a:rPr lang="zh-TW" altLang="en-US" sz="800" dirty="0" smtClean="0">
                  <a:solidFill>
                    <a:srgbClr val="0070C0"/>
                  </a:solidFill>
                </a:rPr>
                <a:t>後綴、</a:t>
              </a:r>
              <a:r>
                <a:rPr lang="zh-TW" altLang="en-US" sz="800" dirty="0" smtClean="0">
                  <a:solidFill>
                    <a:srgbClr val="0070C0"/>
                  </a:solidFill>
                </a:rPr>
                <a:t>門檻範圍顏色及指標大小等。</a:t>
              </a:r>
              <a:endParaRPr lang="en-US" altLang="zh-TW" sz="8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4619710" y="3038528"/>
            <a:ext cx="4426319" cy="770772"/>
            <a:chOff x="4619710" y="3123434"/>
            <a:chExt cx="4426319" cy="770772"/>
          </a:xfrm>
        </p:grpSpPr>
        <p:grpSp>
          <p:nvGrpSpPr>
            <p:cNvPr id="79" name="群組 78"/>
            <p:cNvGrpSpPr/>
            <p:nvPr/>
          </p:nvGrpSpPr>
          <p:grpSpPr>
            <a:xfrm>
              <a:off x="4647444" y="3123434"/>
              <a:ext cx="3504750" cy="548697"/>
              <a:chOff x="4647444" y="3169151"/>
              <a:chExt cx="3504750" cy="548697"/>
            </a:xfrm>
          </p:grpSpPr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47444" y="3170173"/>
                <a:ext cx="775012" cy="547675"/>
              </a:xfrm>
              <a:prstGeom prst="rect">
                <a:avLst/>
              </a:prstGeom>
            </p:spPr>
          </p:pic>
          <p:cxnSp>
            <p:nvCxnSpPr>
              <p:cNvPr id="67" name="直線單箭頭接點 66"/>
              <p:cNvCxnSpPr/>
              <p:nvPr/>
            </p:nvCxnSpPr>
            <p:spPr>
              <a:xfrm>
                <a:off x="5553668" y="3441614"/>
                <a:ext cx="5233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5412380" y="3173931"/>
                <a:ext cx="7797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000" dirty="0" smtClean="0">
                    <a:solidFill>
                      <a:srgbClr val="0070C0"/>
                    </a:solidFill>
                  </a:rPr>
                  <a:t>表格</a:t>
                </a:r>
                <a:endParaRPr lang="en-US" altLang="zh-TW" sz="1000" dirty="0" smtClean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29" name="圖片 2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7966" y="3169151"/>
                <a:ext cx="1994228" cy="548214"/>
              </a:xfrm>
              <a:prstGeom prst="rect">
                <a:avLst/>
              </a:prstGeom>
            </p:spPr>
          </p:pic>
        </p:grpSp>
        <p:sp>
          <p:nvSpPr>
            <p:cNvPr id="81" name="文字方塊 80"/>
            <p:cNvSpPr txBox="1"/>
            <p:nvPr/>
          </p:nvSpPr>
          <p:spPr>
            <a:xfrm>
              <a:off x="4619710" y="3678762"/>
              <a:ext cx="4426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0070C0"/>
                  </a:solidFill>
                </a:rPr>
                <a:t>必須有時間序列欄位，要呈現其他</a:t>
              </a:r>
              <a:r>
                <a:rPr lang="en-US" altLang="zh-TW" sz="800" dirty="0" smtClean="0">
                  <a:solidFill>
                    <a:srgbClr val="0070C0"/>
                  </a:solidFill>
                </a:rPr>
                <a:t>Table</a:t>
              </a:r>
              <a:r>
                <a:rPr lang="zh-TW" altLang="en-US" sz="800" dirty="0" smtClean="0">
                  <a:solidFill>
                    <a:srgbClr val="0070C0"/>
                  </a:solidFill>
                </a:rPr>
                <a:t>格式較無彈性。可調整各欄位數值形態、欄位名稱等。</a:t>
              </a:r>
              <a:endParaRPr lang="en-US" altLang="zh-TW" sz="8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4622300" y="3948145"/>
            <a:ext cx="2777809" cy="752255"/>
            <a:chOff x="4622300" y="3948145"/>
            <a:chExt cx="2777809" cy="752255"/>
          </a:xfrm>
        </p:grpSpPr>
        <p:grpSp>
          <p:nvGrpSpPr>
            <p:cNvPr id="80" name="群組 79"/>
            <p:cNvGrpSpPr/>
            <p:nvPr/>
          </p:nvGrpSpPr>
          <p:grpSpPr>
            <a:xfrm>
              <a:off x="4648623" y="3948145"/>
              <a:ext cx="2311978" cy="562874"/>
              <a:chOff x="4648623" y="3876296"/>
              <a:chExt cx="2311978" cy="562874"/>
            </a:xfrm>
          </p:grpSpPr>
          <p:pic>
            <p:nvPicPr>
              <p:cNvPr id="30" name="圖片 29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48623" y="3879422"/>
                <a:ext cx="773832" cy="548344"/>
              </a:xfrm>
              <a:prstGeom prst="rect">
                <a:avLst/>
              </a:prstGeom>
            </p:spPr>
          </p:pic>
          <p:cxnSp>
            <p:nvCxnSpPr>
              <p:cNvPr id="69" name="直線單箭頭接點 68"/>
              <p:cNvCxnSpPr/>
              <p:nvPr/>
            </p:nvCxnSpPr>
            <p:spPr>
              <a:xfrm>
                <a:off x="5549565" y="4143979"/>
                <a:ext cx="5233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字方塊 69"/>
              <p:cNvSpPr txBox="1"/>
              <p:nvPr/>
            </p:nvSpPr>
            <p:spPr>
              <a:xfrm>
                <a:off x="5408277" y="3876296"/>
                <a:ext cx="7797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000" dirty="0" smtClean="0">
                    <a:solidFill>
                      <a:srgbClr val="0070C0"/>
                    </a:solidFill>
                  </a:rPr>
                  <a:t>儀錶板</a:t>
                </a:r>
                <a:endParaRPr lang="en-US" altLang="zh-TW" sz="1000" dirty="0" smtClean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57540" y="3882153"/>
                <a:ext cx="803061" cy="557017"/>
              </a:xfrm>
              <a:prstGeom prst="rect">
                <a:avLst/>
              </a:prstGeom>
            </p:spPr>
          </p:pic>
        </p:grpSp>
        <p:sp>
          <p:nvSpPr>
            <p:cNvPr id="83" name="文字方塊 82"/>
            <p:cNvSpPr txBox="1"/>
            <p:nvPr/>
          </p:nvSpPr>
          <p:spPr>
            <a:xfrm>
              <a:off x="4622300" y="4484956"/>
              <a:ext cx="27778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0070C0"/>
                  </a:solidFill>
                </a:rPr>
                <a:t>較少使用，一般儀錶板樣式可使用</a:t>
              </a:r>
              <a:r>
                <a:rPr lang="en-US" altLang="zh-TW" sz="800" dirty="0" err="1" smtClean="0">
                  <a:solidFill>
                    <a:srgbClr val="0070C0"/>
                  </a:solidFill>
                </a:rPr>
                <a:t>Singlestat</a:t>
              </a:r>
              <a:r>
                <a:rPr lang="zh-TW" altLang="en-US" sz="800" dirty="0" smtClean="0">
                  <a:solidFill>
                    <a:srgbClr val="0070C0"/>
                  </a:solidFill>
                </a:rPr>
                <a:t>來配置。</a:t>
              </a:r>
              <a:endParaRPr lang="en-US" altLang="zh-TW" sz="800" dirty="0" smtClean="0">
                <a:solidFill>
                  <a:srgbClr val="0070C0"/>
                </a:solidFill>
              </a:endParaRPr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290945" y="4681967"/>
            <a:ext cx="422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</a:rPr>
              <a:t> 其餘</a:t>
            </a:r>
            <a:r>
              <a:rPr lang="en-US" altLang="zh-TW" sz="1000" dirty="0" err="1" smtClean="0">
                <a:solidFill>
                  <a:schemeClr val="bg1">
                    <a:lumMod val="50000"/>
                  </a:schemeClr>
                </a:solidFill>
              </a:rPr>
              <a:t>grafana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</a:rPr>
              <a:t>版面操作請參考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grafana_influxdb_introduction.pptx</a:t>
            </a:r>
            <a:endParaRPr lang="en-US" altLang="zh-TW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2297215" y="528255"/>
            <a:ext cx="1724866" cy="338903"/>
          </a:xfrm>
          <a:prstGeom prst="roundRect">
            <a:avLst>
              <a:gd name="adj" fmla="val 3113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Dashboard</a:t>
            </a:r>
            <a:r>
              <a:rPr lang="zh-TW" altLang="en-US" b="1" dirty="0" smtClean="0">
                <a:solidFill>
                  <a:srgbClr val="00B050"/>
                </a:solidFill>
              </a:rPr>
              <a:t>維護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91832" y="523987"/>
            <a:ext cx="1982265" cy="338903"/>
            <a:chOff x="198227" y="1067865"/>
            <a:chExt cx="1982265" cy="338903"/>
          </a:xfrm>
        </p:grpSpPr>
        <p:sp>
          <p:nvSpPr>
            <p:cNvPr id="5" name="圓角矩形 4"/>
            <p:cNvSpPr/>
            <p:nvPr/>
          </p:nvSpPr>
          <p:spPr>
            <a:xfrm>
              <a:off x="297340" y="1067865"/>
              <a:ext cx="1883152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>
                  <a:solidFill>
                    <a:schemeClr val="bg1"/>
                  </a:solidFill>
                </a:rPr>
                <a:t>開發 </a:t>
              </a:r>
              <a:r>
                <a:rPr lang="en-US" altLang="zh-TW" b="1">
                  <a:solidFill>
                    <a:schemeClr val="bg1"/>
                  </a:solidFill>
                </a:rPr>
                <a:t>&amp;</a:t>
              </a:r>
              <a:r>
                <a:rPr lang="zh-TW" altLang="en-US" b="1">
                  <a:solidFill>
                    <a:schemeClr val="bg1"/>
                  </a:solidFill>
                </a:rPr>
                <a:t> 維護方式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sp>
        <p:nvSpPr>
          <p:cNvPr id="24" name="圓角矩形 23"/>
          <p:cNvSpPr/>
          <p:nvPr/>
        </p:nvSpPr>
        <p:spPr>
          <a:xfrm>
            <a:off x="4060447" y="518758"/>
            <a:ext cx="2348370" cy="33890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如何新增</a:t>
            </a:r>
            <a:r>
              <a:rPr lang="en-US" altLang="zh-TW" dirty="0" smtClean="0">
                <a:solidFill>
                  <a:srgbClr val="C00000"/>
                </a:solidFill>
              </a:rPr>
              <a:t>dashboard?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90945" y="4681967"/>
            <a:ext cx="422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</a:rPr>
              <a:t> 其餘</a:t>
            </a:r>
            <a:r>
              <a:rPr lang="en-US" altLang="zh-TW" sz="1000" dirty="0" err="1" smtClean="0">
                <a:solidFill>
                  <a:schemeClr val="bg1">
                    <a:lumMod val="50000"/>
                  </a:schemeClr>
                </a:solidFill>
              </a:rPr>
              <a:t>grafana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</a:rPr>
              <a:t>版面操作請參考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</a:rPr>
              <a:t>grafana_influxdb_introduction.pptx</a:t>
            </a:r>
            <a:endParaRPr lang="en-US" altLang="zh-TW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2297215" y="528255"/>
            <a:ext cx="1724866" cy="338903"/>
          </a:xfrm>
          <a:prstGeom prst="roundRect">
            <a:avLst>
              <a:gd name="adj" fmla="val 3113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Dashboard</a:t>
            </a:r>
            <a:r>
              <a:rPr lang="zh-TW" altLang="en-US" b="1" dirty="0" smtClean="0">
                <a:solidFill>
                  <a:srgbClr val="00B050"/>
                </a:solidFill>
              </a:rPr>
              <a:t>維護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pmi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6542" y="428874"/>
            <a:ext cx="6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200" dirty="0" smtClean="0">
                <a:solidFill>
                  <a:srgbClr val="0070C0"/>
                </a:solidFill>
              </a:rPr>
              <a:t>本章主要介紹</a:t>
            </a:r>
            <a:r>
              <a:rPr lang="en-US" altLang="zh-TW" sz="1200" dirty="0" smtClean="0">
                <a:solidFill>
                  <a:srgbClr val="0070C0"/>
                </a:solidFill>
              </a:rPr>
              <a:t>PMI</a:t>
            </a:r>
            <a:r>
              <a:rPr lang="zh-TW" altLang="en-US" sz="1200" dirty="0" smtClean="0">
                <a:solidFill>
                  <a:srgbClr val="0070C0"/>
                </a:solidFill>
              </a:rPr>
              <a:t> </a:t>
            </a:r>
            <a:r>
              <a:rPr lang="en-US" altLang="zh-TW" sz="1200" dirty="0" smtClean="0">
                <a:solidFill>
                  <a:srgbClr val="0070C0"/>
                </a:solidFill>
              </a:rPr>
              <a:t>dashboard</a:t>
            </a:r>
            <a:r>
              <a:rPr lang="zh-TW" altLang="en-US" sz="1200" dirty="0" smtClean="0">
                <a:solidFill>
                  <a:srgbClr val="0070C0"/>
                </a:solidFill>
              </a:rPr>
              <a:t>介面介紹 </a:t>
            </a:r>
            <a:r>
              <a:rPr lang="en-US" altLang="zh-TW" sz="1200" dirty="0" smtClean="0">
                <a:solidFill>
                  <a:srgbClr val="0070C0"/>
                </a:solidFill>
              </a:rPr>
              <a:t>&amp;</a:t>
            </a:r>
            <a:r>
              <a:rPr lang="zh-TW" altLang="en-US" sz="1200" dirty="0" smtClean="0">
                <a:solidFill>
                  <a:srgbClr val="0070C0"/>
                </a:solidFill>
              </a:rPr>
              <a:t> 開發維護</a:t>
            </a:r>
            <a:r>
              <a:rPr lang="en-US" altLang="zh-TW" sz="1200" dirty="0" smtClean="0">
                <a:solidFill>
                  <a:srgbClr val="0070C0"/>
                </a:solidFill>
              </a:rPr>
              <a:t>(</a:t>
            </a:r>
            <a:r>
              <a:rPr lang="en-US" altLang="zh-TW" sz="1200" dirty="0" err="1" smtClean="0">
                <a:solidFill>
                  <a:srgbClr val="0070C0"/>
                </a:solidFill>
              </a:rPr>
              <a:t>influxdb</a:t>
            </a:r>
            <a:r>
              <a:rPr lang="zh-TW" altLang="en-US" sz="1200" dirty="0" smtClean="0">
                <a:solidFill>
                  <a:srgbClr val="0070C0"/>
                </a:solidFill>
              </a:rPr>
              <a:t>資料形態、如何新增</a:t>
            </a:r>
            <a:r>
              <a:rPr lang="en-US" altLang="zh-TW" sz="1200" dirty="0" smtClean="0">
                <a:solidFill>
                  <a:srgbClr val="0070C0"/>
                </a:solidFill>
              </a:rPr>
              <a:t>dashboard)</a:t>
            </a:r>
            <a:endParaRPr lang="en-US" altLang="zh-TW" sz="1200" dirty="0" smtClean="0">
              <a:solidFill>
                <a:srgbClr val="0070C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91832" y="869283"/>
            <a:ext cx="1873561" cy="338903"/>
            <a:chOff x="198227" y="1067865"/>
            <a:chExt cx="1873561" cy="338903"/>
          </a:xfrm>
        </p:grpSpPr>
        <p:sp>
          <p:nvSpPr>
            <p:cNvPr id="11" name="圓角矩形 10"/>
            <p:cNvSpPr/>
            <p:nvPr/>
          </p:nvSpPr>
          <p:spPr>
            <a:xfrm>
              <a:off x="297340" y="1067865"/>
              <a:ext cx="1774448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dirty="0" smtClean="0">
                  <a:solidFill>
                    <a:schemeClr val="bg1"/>
                  </a:solidFill>
                </a:rPr>
                <a:t>Dashboard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介面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8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pmi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6542" y="428874"/>
            <a:ext cx="6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200" dirty="0" smtClean="0">
                <a:solidFill>
                  <a:srgbClr val="0070C0"/>
                </a:solidFill>
              </a:rPr>
              <a:t>本章主要介紹</a:t>
            </a:r>
            <a:r>
              <a:rPr lang="en-US" altLang="zh-TW" sz="1200" dirty="0" smtClean="0">
                <a:solidFill>
                  <a:srgbClr val="0070C0"/>
                </a:solidFill>
              </a:rPr>
              <a:t>PMI</a:t>
            </a:r>
            <a:r>
              <a:rPr lang="zh-TW" altLang="en-US" sz="1200" dirty="0" smtClean="0">
                <a:solidFill>
                  <a:srgbClr val="0070C0"/>
                </a:solidFill>
              </a:rPr>
              <a:t> </a:t>
            </a:r>
            <a:r>
              <a:rPr lang="en-US" altLang="zh-TW" sz="1200" dirty="0" smtClean="0">
                <a:solidFill>
                  <a:srgbClr val="0070C0"/>
                </a:solidFill>
              </a:rPr>
              <a:t>dashboard</a:t>
            </a:r>
            <a:r>
              <a:rPr lang="zh-TW" altLang="en-US" sz="1200" dirty="0" smtClean="0">
                <a:solidFill>
                  <a:srgbClr val="0070C0"/>
                </a:solidFill>
              </a:rPr>
              <a:t>介面介紹 </a:t>
            </a:r>
            <a:r>
              <a:rPr lang="en-US" altLang="zh-TW" sz="1200" dirty="0" smtClean="0">
                <a:solidFill>
                  <a:srgbClr val="0070C0"/>
                </a:solidFill>
              </a:rPr>
              <a:t>&amp;</a:t>
            </a:r>
            <a:r>
              <a:rPr lang="zh-TW" altLang="en-US" sz="1200" dirty="0" smtClean="0">
                <a:solidFill>
                  <a:srgbClr val="0070C0"/>
                </a:solidFill>
              </a:rPr>
              <a:t> </a:t>
            </a:r>
            <a:r>
              <a:rPr lang="en-US" altLang="zh-TW" sz="1200" dirty="0" err="1" smtClean="0">
                <a:solidFill>
                  <a:srgbClr val="0070C0"/>
                </a:solidFill>
              </a:rPr>
              <a:t>influxdb</a:t>
            </a:r>
            <a:r>
              <a:rPr lang="zh-TW" altLang="en-US" sz="1200" dirty="0" smtClean="0">
                <a:solidFill>
                  <a:srgbClr val="0070C0"/>
                </a:solidFill>
              </a:rPr>
              <a:t>資料形態</a:t>
            </a:r>
            <a:endParaRPr lang="en-US" altLang="zh-TW" sz="1200" dirty="0" smtClean="0">
              <a:solidFill>
                <a:srgbClr val="0070C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91832" y="869283"/>
            <a:ext cx="1304459" cy="338903"/>
            <a:chOff x="198227" y="1067865"/>
            <a:chExt cx="1304459" cy="338903"/>
          </a:xfrm>
        </p:grpSpPr>
        <p:sp>
          <p:nvSpPr>
            <p:cNvPr id="11" name="圓角矩形 10"/>
            <p:cNvSpPr/>
            <p:nvPr/>
          </p:nvSpPr>
          <p:spPr>
            <a:xfrm>
              <a:off x="297340" y="1067865"/>
              <a:ext cx="1205346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b="1" dirty="0" smtClean="0">
                  <a:solidFill>
                    <a:schemeClr val="bg1"/>
                  </a:solidFill>
                </a:rPr>
                <a:t>維護方式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5" y="1988518"/>
            <a:ext cx="3593657" cy="222252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68902" y="2875068"/>
            <a:ext cx="1215137" cy="10994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22053" y="2669381"/>
            <a:ext cx="442480" cy="9660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232740" y="2585465"/>
            <a:ext cx="33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>
                <a:solidFill>
                  <a:schemeClr val="tx2"/>
                </a:solidFill>
                <a:sym typeface="Wingdings" panose="05000000000000000000" pitchFamily="2" charset="2"/>
              </a:rPr>
              <a:t></a:t>
            </a:r>
            <a:endParaRPr lang="en-US" altLang="zh-TW" sz="1100" b="1" dirty="0" smtClean="0">
              <a:solidFill>
                <a:schemeClr val="tx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383960" y="2113363"/>
            <a:ext cx="33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</a:t>
            </a:r>
            <a:endParaRPr lang="en-US" altLang="zh-TW" sz="1100" b="1" dirty="0" smtClean="0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9385" y="2166538"/>
            <a:ext cx="682146" cy="1546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528333" y="2667262"/>
            <a:ext cx="33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</a:t>
            </a:r>
            <a:endParaRPr lang="en-US" altLang="zh-TW" sz="1100" b="1" dirty="0" smtClean="0">
              <a:solidFill>
                <a:schemeClr val="tx2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530735" y="1398247"/>
            <a:ext cx="2231648" cy="338903"/>
          </a:xfrm>
          <a:prstGeom prst="roundRect">
            <a:avLst>
              <a:gd name="adj" fmla="val 3113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00B050"/>
                </a:solidFill>
              </a:rPr>
              <a:t>Influxdb</a:t>
            </a:r>
            <a:r>
              <a:rPr lang="zh-TW" altLang="en-US" b="1" dirty="0" smtClean="0">
                <a:solidFill>
                  <a:srgbClr val="00B050"/>
                </a:solidFill>
              </a:rPr>
              <a:t>資料形態</a:t>
            </a:r>
            <a:r>
              <a:rPr lang="en-US" altLang="zh-TW" b="1" dirty="0" smtClean="0">
                <a:solidFill>
                  <a:srgbClr val="00B050"/>
                </a:solidFill>
              </a:rPr>
              <a:t>&amp;</a:t>
            </a:r>
            <a:r>
              <a:rPr lang="zh-TW" altLang="en-US" b="1" dirty="0" smtClean="0">
                <a:solidFill>
                  <a:srgbClr val="00B050"/>
                </a:solidFill>
              </a:rPr>
              <a:t>查詢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39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0" y="1162160"/>
            <a:ext cx="2033421" cy="326115"/>
            <a:chOff x="0" y="791559"/>
            <a:chExt cx="2033421" cy="326115"/>
          </a:xfrm>
        </p:grpSpPr>
        <p:sp>
          <p:nvSpPr>
            <p:cNvPr id="7" name="矩形 6">
              <a:hlinkClick r:id="rId2" action="ppaction://hlinksldjump"/>
            </p:cNvPr>
            <p:cNvSpPr/>
            <p:nvPr/>
          </p:nvSpPr>
          <p:spPr>
            <a:xfrm>
              <a:off x="527538" y="791559"/>
              <a:ext cx="1505883" cy="326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dirty="0" smtClean="0">
                  <a:solidFill>
                    <a:schemeClr val="tx1"/>
                  </a:solidFill>
                </a:rPr>
                <a:t>Introduction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五邊形 2"/>
            <p:cNvSpPr/>
            <p:nvPr/>
          </p:nvSpPr>
          <p:spPr>
            <a:xfrm>
              <a:off x="0" y="791559"/>
              <a:ext cx="735357" cy="326115"/>
            </a:xfrm>
            <a:prstGeom prst="homePlat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P.3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319717" y="464601"/>
            <a:ext cx="78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此份文件為</a:t>
            </a:r>
            <a:r>
              <a:rPr lang="en-US" altLang="zh-TW" dirty="0" err="1" smtClean="0"/>
              <a:t>Grafana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(Automation)</a:t>
            </a:r>
            <a:r>
              <a:rPr lang="zh-TW" altLang="en-US" dirty="0" smtClean="0"/>
              <a:t>使用手冊，主要針對</a:t>
            </a:r>
            <a:r>
              <a:rPr lang="en-US" altLang="zh-TW" dirty="0" smtClean="0"/>
              <a:t>Daily 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PMI</a:t>
            </a:r>
            <a:r>
              <a:rPr lang="zh-TW" altLang="en-US" dirty="0" smtClean="0"/>
              <a:t> </a:t>
            </a:r>
            <a:r>
              <a:rPr lang="en-US" altLang="zh-TW" dirty="0" smtClean="0"/>
              <a:t>dashboard</a:t>
            </a:r>
            <a:r>
              <a:rPr lang="zh-TW" altLang="en-US" dirty="0" smtClean="0"/>
              <a:t>簡介。</a:t>
            </a:r>
            <a:endParaRPr lang="en-US" altLang="zh-TW" dirty="0" smtClean="0"/>
          </a:p>
        </p:txBody>
      </p:sp>
      <p:grpSp>
        <p:nvGrpSpPr>
          <p:cNvPr id="34" name="群組 33"/>
          <p:cNvGrpSpPr/>
          <p:nvPr/>
        </p:nvGrpSpPr>
        <p:grpSpPr>
          <a:xfrm>
            <a:off x="0" y="1821907"/>
            <a:ext cx="2033421" cy="326115"/>
            <a:chOff x="0" y="791559"/>
            <a:chExt cx="2033421" cy="326115"/>
          </a:xfrm>
        </p:grpSpPr>
        <p:sp>
          <p:nvSpPr>
            <p:cNvPr id="35" name="矩形 34">
              <a:hlinkClick r:id="rId3" action="ppaction://hlinksldjump"/>
            </p:cNvPr>
            <p:cNvSpPr/>
            <p:nvPr/>
          </p:nvSpPr>
          <p:spPr>
            <a:xfrm>
              <a:off x="527539" y="791559"/>
              <a:ext cx="1505882" cy="326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dirty="0" smtClean="0">
                  <a:solidFill>
                    <a:schemeClr val="tx1"/>
                  </a:solidFill>
                </a:rPr>
                <a:t>Daily test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五邊形 35"/>
            <p:cNvSpPr/>
            <p:nvPr/>
          </p:nvSpPr>
          <p:spPr>
            <a:xfrm>
              <a:off x="0" y="791559"/>
              <a:ext cx="735357" cy="326115"/>
            </a:xfrm>
            <a:prstGeom prst="homePlat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P.4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0" y="2481654"/>
            <a:ext cx="2033421" cy="326115"/>
            <a:chOff x="0" y="791559"/>
            <a:chExt cx="2033421" cy="326115"/>
          </a:xfrm>
        </p:grpSpPr>
        <p:sp>
          <p:nvSpPr>
            <p:cNvPr id="38" name="矩形 37"/>
            <p:cNvSpPr/>
            <p:nvPr/>
          </p:nvSpPr>
          <p:spPr>
            <a:xfrm>
              <a:off x="527539" y="791559"/>
              <a:ext cx="1505882" cy="326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dirty="0" smtClean="0">
                  <a:solidFill>
                    <a:schemeClr val="tx1"/>
                  </a:solidFill>
                </a:rPr>
                <a:t>PMI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五邊形 38"/>
            <p:cNvSpPr/>
            <p:nvPr/>
          </p:nvSpPr>
          <p:spPr>
            <a:xfrm>
              <a:off x="0" y="791559"/>
              <a:ext cx="735357" cy="326115"/>
            </a:xfrm>
            <a:prstGeom prst="homePlat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P.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20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45419" y="384679"/>
            <a:ext cx="734243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100" dirty="0" smtClean="0">
                <a:solidFill>
                  <a:srgbClr val="002060"/>
                </a:solidFill>
              </a:rPr>
              <a:t>目前系統</a:t>
            </a:r>
            <a:r>
              <a:rPr lang="en-US" altLang="zh-TW" sz="1100" dirty="0" smtClean="0">
                <a:solidFill>
                  <a:srgbClr val="002060"/>
                </a:solidFill>
              </a:rPr>
              <a:t>Home dashboard</a:t>
            </a:r>
            <a:r>
              <a:rPr lang="zh-TW" altLang="en-US" sz="1100" dirty="0" smtClean="0">
                <a:solidFill>
                  <a:srgbClr val="002060"/>
                </a:solidFill>
              </a:rPr>
              <a:t>依使用目的分為兩部分連結：</a:t>
            </a:r>
            <a:r>
              <a:rPr lang="zh-TW" altLang="en-US" sz="1100" b="1" dirty="0" smtClean="0">
                <a:solidFill>
                  <a:srgbClr val="00B050"/>
                </a:solidFill>
              </a:rPr>
              <a:t>工廠指標可視化系統 </a:t>
            </a:r>
            <a:r>
              <a:rPr lang="en-US" altLang="zh-TW" sz="1100" dirty="0" smtClean="0">
                <a:solidFill>
                  <a:srgbClr val="002060"/>
                </a:solidFill>
              </a:rPr>
              <a:t>&amp;</a:t>
            </a:r>
            <a:r>
              <a:rPr lang="zh-TW" altLang="en-US" sz="1100" b="1" dirty="0" smtClean="0">
                <a:solidFill>
                  <a:srgbClr val="002060"/>
                </a:solidFill>
              </a:rPr>
              <a:t> </a:t>
            </a:r>
            <a:r>
              <a:rPr lang="en-US" altLang="zh-TW" sz="1100" b="1" dirty="0" err="1" smtClean="0">
                <a:solidFill>
                  <a:schemeClr val="tx2"/>
                </a:solidFill>
              </a:rPr>
              <a:t>Boardfarm</a:t>
            </a:r>
            <a:r>
              <a:rPr lang="en-US" altLang="zh-TW" sz="1100" b="1" dirty="0" smtClean="0">
                <a:solidFill>
                  <a:schemeClr val="tx2"/>
                </a:solidFill>
              </a:rPr>
              <a:t> daily test</a:t>
            </a:r>
            <a:r>
              <a:rPr lang="zh-TW" altLang="en-US" sz="1100" b="1" dirty="0" smtClean="0">
                <a:solidFill>
                  <a:schemeClr val="tx2"/>
                </a:solidFill>
              </a:rPr>
              <a:t> </a:t>
            </a:r>
            <a:r>
              <a:rPr lang="en-US" altLang="zh-TW" sz="1100" b="1" dirty="0" smtClean="0">
                <a:solidFill>
                  <a:schemeClr val="tx2"/>
                </a:solidFill>
              </a:rPr>
              <a:t>dashboard</a:t>
            </a:r>
          </a:p>
        </p:txBody>
      </p:sp>
      <p:sp>
        <p:nvSpPr>
          <p:cNvPr id="55" name="橢圓 54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8276" y="127483"/>
            <a:ext cx="532574" cy="546814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531132" y="780573"/>
            <a:ext cx="5614289" cy="1262994"/>
            <a:chOff x="1531132" y="780573"/>
            <a:chExt cx="5614289" cy="126299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1132" y="780573"/>
              <a:ext cx="5614289" cy="126299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711407" y="1180197"/>
              <a:ext cx="3600050" cy="7349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56217" y="1180197"/>
              <a:ext cx="1747967" cy="7500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649919" y="968850"/>
              <a:ext cx="13904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 smtClean="0">
                  <a:solidFill>
                    <a:srgbClr val="00B050"/>
                  </a:solidFill>
                </a:rPr>
                <a:t>Factory system</a:t>
              </a:r>
              <a:endParaRPr lang="zh-TW" altLang="en-US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294730" y="968256"/>
              <a:ext cx="17613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 smtClean="0">
                  <a:solidFill>
                    <a:schemeClr val="tx2"/>
                  </a:solidFill>
                </a:rPr>
                <a:t>Automation</a:t>
              </a:r>
              <a:endParaRPr lang="zh-TW" alt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6076894" y="2078714"/>
            <a:ext cx="306612" cy="270744"/>
            <a:chOff x="3370754" y="1804614"/>
            <a:chExt cx="306612" cy="270744"/>
          </a:xfrm>
        </p:grpSpPr>
        <p:sp>
          <p:nvSpPr>
            <p:cNvPr id="40" name="＞形箭號 39"/>
            <p:cNvSpPr/>
            <p:nvPr/>
          </p:nvSpPr>
          <p:spPr>
            <a:xfrm rot="5400000">
              <a:off x="3443946" y="1841937"/>
              <a:ext cx="160230" cy="306611"/>
            </a:xfrm>
            <a:prstGeom prst="chevron">
              <a:avLst/>
            </a:prstGeom>
            <a:solidFill>
              <a:schemeClr val="tx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＞形箭號 46"/>
            <p:cNvSpPr/>
            <p:nvPr/>
          </p:nvSpPr>
          <p:spPr>
            <a:xfrm rot="5400000">
              <a:off x="3443945" y="1731423"/>
              <a:ext cx="160230" cy="306611"/>
            </a:xfrm>
            <a:prstGeom prst="chevron">
              <a:avLst/>
            </a:prstGeom>
            <a:solidFill>
              <a:schemeClr val="tx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2977295" y="2362520"/>
            <a:ext cx="3928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dirty="0" smtClean="0">
                <a:solidFill>
                  <a:schemeClr val="tx2"/>
                </a:solidFill>
              </a:rPr>
              <a:t>目前主要分成兩部分</a:t>
            </a:r>
            <a:r>
              <a:rPr lang="en-US" altLang="zh-TW" sz="1000" dirty="0" smtClean="0">
                <a:solidFill>
                  <a:schemeClr val="tx2"/>
                </a:solidFill>
              </a:rPr>
              <a:t>(Daily test &amp; PMI)</a:t>
            </a:r>
            <a:r>
              <a:rPr lang="zh-TW" altLang="en-US" sz="1000" dirty="0" smtClean="0">
                <a:solidFill>
                  <a:schemeClr val="tx2"/>
                </a:solidFill>
              </a:rPr>
              <a:t>，可依照</a:t>
            </a:r>
            <a:r>
              <a:rPr lang="en-US" altLang="zh-TW" sz="1000" dirty="0" smtClean="0">
                <a:solidFill>
                  <a:schemeClr val="tx2"/>
                </a:solidFill>
              </a:rPr>
              <a:t>List</a:t>
            </a:r>
            <a:r>
              <a:rPr lang="zh-TW" altLang="en-US" sz="1000" dirty="0" smtClean="0">
                <a:solidFill>
                  <a:schemeClr val="tx2"/>
                </a:solidFill>
              </a:rPr>
              <a:t>進行點選進入</a:t>
            </a:r>
            <a:endParaRPr lang="en-US" altLang="zh-TW" sz="1000" dirty="0" smtClean="0">
              <a:solidFill>
                <a:schemeClr val="tx2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02430" y="2700014"/>
            <a:ext cx="306612" cy="270744"/>
            <a:chOff x="3370754" y="1804614"/>
            <a:chExt cx="306612" cy="270744"/>
          </a:xfrm>
        </p:grpSpPr>
        <p:sp>
          <p:nvSpPr>
            <p:cNvPr id="52" name="＞形箭號 51"/>
            <p:cNvSpPr/>
            <p:nvPr/>
          </p:nvSpPr>
          <p:spPr>
            <a:xfrm rot="5400000">
              <a:off x="3443946" y="1841937"/>
              <a:ext cx="160230" cy="306611"/>
            </a:xfrm>
            <a:prstGeom prst="chevron">
              <a:avLst/>
            </a:prstGeom>
            <a:solidFill>
              <a:schemeClr val="tx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＞形箭號 52"/>
            <p:cNvSpPr/>
            <p:nvPr/>
          </p:nvSpPr>
          <p:spPr>
            <a:xfrm rot="5400000">
              <a:off x="3443945" y="1731423"/>
              <a:ext cx="160230" cy="306611"/>
            </a:xfrm>
            <a:prstGeom prst="chevron">
              <a:avLst/>
            </a:prstGeom>
            <a:solidFill>
              <a:schemeClr val="tx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6294143" y="2700013"/>
            <a:ext cx="306612" cy="270744"/>
            <a:chOff x="3370754" y="1804614"/>
            <a:chExt cx="306612" cy="270744"/>
          </a:xfrm>
        </p:grpSpPr>
        <p:sp>
          <p:nvSpPr>
            <p:cNvPr id="56" name="＞形箭號 55"/>
            <p:cNvSpPr/>
            <p:nvPr/>
          </p:nvSpPr>
          <p:spPr>
            <a:xfrm rot="5400000">
              <a:off x="3443946" y="1841937"/>
              <a:ext cx="160230" cy="306611"/>
            </a:xfrm>
            <a:prstGeom prst="chevron">
              <a:avLst/>
            </a:prstGeom>
            <a:solidFill>
              <a:schemeClr val="tx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＞形箭號 56"/>
            <p:cNvSpPr/>
            <p:nvPr/>
          </p:nvSpPr>
          <p:spPr>
            <a:xfrm rot="5400000">
              <a:off x="3443945" y="1731423"/>
              <a:ext cx="160230" cy="306611"/>
            </a:xfrm>
            <a:prstGeom prst="chevron">
              <a:avLst/>
            </a:prstGeom>
            <a:solidFill>
              <a:schemeClr val="tx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798830" y="3036243"/>
            <a:ext cx="3243178" cy="1688126"/>
          </a:xfrm>
          <a:prstGeom prst="rect">
            <a:avLst/>
          </a:prstGeom>
          <a:solidFill>
            <a:schemeClr val="tx2">
              <a:alpha val="10196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825860" y="3036243"/>
            <a:ext cx="3243178" cy="1688126"/>
          </a:xfrm>
          <a:prstGeom prst="rect">
            <a:avLst/>
          </a:prstGeom>
          <a:solidFill>
            <a:schemeClr val="tx2">
              <a:alpha val="10196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4877250" y="3045542"/>
            <a:ext cx="250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Daily test dashboard list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50220" y="3037198"/>
            <a:ext cx="1830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PMI dashboard list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 rotWithShape="1">
          <a:blip r:embed="rId4"/>
          <a:srcRect l="67850" t="42407" r="924" b="29667"/>
          <a:stretch/>
        </p:blipFill>
        <p:spPr>
          <a:xfrm>
            <a:off x="1042288" y="3381904"/>
            <a:ext cx="2713283" cy="545866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 rotWithShape="1">
          <a:blip r:embed="rId4"/>
          <a:srcRect l="67548" t="68429" r="301" b="13628"/>
          <a:stretch/>
        </p:blipFill>
        <p:spPr>
          <a:xfrm>
            <a:off x="5100947" y="3430352"/>
            <a:ext cx="2793616" cy="350725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850220" y="3933133"/>
            <a:ext cx="3140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dirty="0" smtClean="0"/>
              <a:t>主要為各機種專案</a:t>
            </a:r>
            <a:r>
              <a:rPr lang="en-US" altLang="zh-TW" sz="1000" dirty="0" smtClean="0"/>
              <a:t>PMI</a:t>
            </a:r>
            <a:r>
              <a:rPr lang="zh-TW" altLang="en-US" sz="1000" dirty="0" smtClean="0"/>
              <a:t>資訊</a:t>
            </a:r>
            <a:r>
              <a:rPr lang="en-US" altLang="zh-TW" sz="1000" dirty="0" smtClean="0"/>
              <a:t>dashboard</a:t>
            </a:r>
            <a:r>
              <a:rPr lang="zh-TW" altLang="en-US" sz="1000" dirty="0" smtClean="0"/>
              <a:t>，目前分為</a:t>
            </a:r>
            <a:r>
              <a:rPr lang="en-US" altLang="zh-TW" sz="1000" dirty="0" smtClean="0"/>
              <a:t>Cable modem</a:t>
            </a:r>
            <a:r>
              <a:rPr lang="zh-TW" altLang="en-US" sz="1000" dirty="0" smtClean="0"/>
              <a:t>、</a:t>
            </a:r>
            <a:r>
              <a:rPr lang="en-US" altLang="zh-TW" sz="1000" dirty="0" smtClean="0"/>
              <a:t>AP</a:t>
            </a:r>
            <a:r>
              <a:rPr lang="zh-TW" altLang="en-US" sz="1000" dirty="0" smtClean="0"/>
              <a:t>、</a:t>
            </a:r>
            <a:r>
              <a:rPr lang="en-US" altLang="zh-TW" sz="1000" dirty="0" smtClean="0"/>
              <a:t>5G</a:t>
            </a:r>
            <a:r>
              <a:rPr lang="zh-TW" altLang="en-US" sz="1000" dirty="0" smtClean="0"/>
              <a:t>以及</a:t>
            </a:r>
            <a:r>
              <a:rPr lang="en-US" altLang="zh-TW" sz="1000" dirty="0" smtClean="0"/>
              <a:t>PON</a:t>
            </a:r>
            <a:r>
              <a:rPr lang="zh-TW" altLang="en-US" sz="1000" dirty="0" smtClean="0"/>
              <a:t>四種類型，後續如有持續新增專案機種或類型，可持續擴充</a:t>
            </a:r>
            <a:r>
              <a:rPr lang="en-US" altLang="zh-TW" sz="1000" dirty="0" smtClean="0"/>
              <a:t>dashboard</a:t>
            </a:r>
            <a:r>
              <a:rPr lang="zh-TW" altLang="en-US" sz="1000" dirty="0" smtClean="0"/>
              <a:t>。</a:t>
            </a:r>
            <a:endParaRPr lang="en-US" altLang="zh-TW" sz="1000" dirty="0" smtClean="0"/>
          </a:p>
        </p:txBody>
      </p:sp>
      <p:sp>
        <p:nvSpPr>
          <p:cNvPr id="65" name="文字方塊 64"/>
          <p:cNvSpPr txBox="1"/>
          <p:nvPr/>
        </p:nvSpPr>
        <p:spPr>
          <a:xfrm>
            <a:off x="4877250" y="3939539"/>
            <a:ext cx="3140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dirty="0" smtClean="0"/>
              <a:t>用於</a:t>
            </a:r>
            <a:r>
              <a:rPr lang="en-US" altLang="zh-TW" sz="1000" dirty="0" smtClean="0"/>
              <a:t>test case</a:t>
            </a:r>
            <a:r>
              <a:rPr lang="zh-TW" altLang="en-US" sz="1000" dirty="0" smtClean="0"/>
              <a:t>自動化後進行的</a:t>
            </a:r>
            <a:r>
              <a:rPr lang="en-US" altLang="zh-TW" sz="1000" dirty="0" smtClean="0"/>
              <a:t>daily test</a:t>
            </a:r>
            <a:r>
              <a:rPr lang="zh-TW" altLang="en-US" sz="1000" dirty="0" smtClean="0"/>
              <a:t>資訊呈現，目前設置一個</a:t>
            </a:r>
            <a:r>
              <a:rPr lang="en-US" altLang="zh-TW" sz="1000" dirty="0" smtClean="0"/>
              <a:t>dashboard</a:t>
            </a:r>
            <a:r>
              <a:rPr lang="zh-TW" altLang="en-US" sz="1000" dirty="0" smtClean="0"/>
              <a:t>會有四個機種，如後續新增機種可持續擴充</a:t>
            </a:r>
            <a:r>
              <a:rPr lang="en-US" altLang="zh-TW" sz="1000" dirty="0" smtClean="0"/>
              <a:t>dashboard</a:t>
            </a:r>
            <a:r>
              <a:rPr lang="zh-TW" altLang="en-US" sz="1000" dirty="0" smtClean="0"/>
              <a:t>。</a:t>
            </a:r>
            <a:endParaRPr lang="en-US" altLang="zh-TW" sz="1000" dirty="0" smtClean="0"/>
          </a:p>
        </p:txBody>
      </p:sp>
    </p:spTree>
    <p:extLst>
      <p:ext uri="{BB962C8B-B14F-4D97-AF65-F5344CB8AC3E}">
        <p14:creationId xmlns:p14="http://schemas.microsoft.com/office/powerpoint/2010/main" val="9831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6542" y="428874"/>
            <a:ext cx="6947847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200" dirty="0" smtClean="0">
                <a:solidFill>
                  <a:srgbClr val="0070C0"/>
                </a:solidFill>
              </a:rPr>
              <a:t>本章主要介紹</a:t>
            </a:r>
            <a:r>
              <a:rPr lang="en-US" altLang="zh-TW" sz="1200" dirty="0" smtClean="0">
                <a:solidFill>
                  <a:srgbClr val="0070C0"/>
                </a:solidFill>
              </a:rPr>
              <a:t>Daily test</a:t>
            </a:r>
            <a:r>
              <a:rPr lang="zh-TW" altLang="en-US" sz="1200" dirty="0" smtClean="0">
                <a:solidFill>
                  <a:srgbClr val="0070C0"/>
                </a:solidFill>
              </a:rPr>
              <a:t> </a:t>
            </a:r>
            <a:r>
              <a:rPr lang="zh-TW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 </a:t>
            </a:r>
            <a:r>
              <a:rPr lang="en-US" altLang="zh-TW" sz="1200" dirty="0" smtClean="0">
                <a:solidFill>
                  <a:srgbClr val="0070C0"/>
                </a:solidFill>
              </a:rPr>
              <a:t>dashboard</a:t>
            </a:r>
            <a:r>
              <a:rPr lang="zh-TW" altLang="en-US" sz="1200" dirty="0" smtClean="0">
                <a:solidFill>
                  <a:srgbClr val="0070C0"/>
                </a:solidFill>
              </a:rPr>
              <a:t>架構</a:t>
            </a:r>
            <a:r>
              <a:rPr lang="en-US" altLang="zh-TW" sz="1200" dirty="0" smtClean="0">
                <a:solidFill>
                  <a:srgbClr val="0070C0"/>
                </a:solidFill>
              </a:rPr>
              <a:t>&amp;</a:t>
            </a:r>
            <a:r>
              <a:rPr lang="zh-TW" altLang="en-US" sz="1200" dirty="0" smtClean="0">
                <a:solidFill>
                  <a:srgbClr val="0070C0"/>
                </a:solidFill>
              </a:rPr>
              <a:t>功能；</a:t>
            </a:r>
            <a:r>
              <a:rPr lang="zh-TW" altLang="en-US" sz="1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</a:t>
            </a:r>
            <a:r>
              <a:rPr lang="en-US" altLang="zh-TW" sz="1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dashboard</a:t>
            </a:r>
            <a:r>
              <a:rPr lang="zh-TW" altLang="en-US" sz="1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介面介紹；開發</a:t>
            </a:r>
            <a:r>
              <a:rPr lang="en-US" altLang="zh-TW" sz="1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&amp;</a:t>
            </a:r>
            <a:r>
              <a:rPr lang="zh-TW" altLang="en-US" sz="1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維護方式</a:t>
            </a:r>
            <a:endParaRPr lang="en-US" altLang="zh-TW" sz="1200" dirty="0" smtClean="0">
              <a:solidFill>
                <a:srgbClr val="0070C0"/>
              </a:solidFill>
            </a:endParaRPr>
          </a:p>
        </p:txBody>
      </p:sp>
      <p:cxnSp>
        <p:nvCxnSpPr>
          <p:cNvPr id="11" name="直線接點 10"/>
          <p:cNvCxnSpPr>
            <a:stCxn id="3" idx="2"/>
            <a:endCxn id="5" idx="0"/>
          </p:cNvCxnSpPr>
          <p:nvPr/>
        </p:nvCxnSpPr>
        <p:spPr>
          <a:xfrm>
            <a:off x="4646081" y="2239654"/>
            <a:ext cx="0" cy="4253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019908" y="1678424"/>
            <a:ext cx="90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en-US" altLang="zh-TW" sz="1400" dirty="0" smtClean="0">
                <a:solidFill>
                  <a:srgbClr val="00B050"/>
                </a:solidFill>
              </a:rPr>
              <a:t>Layer1</a:t>
            </a:r>
            <a:endParaRPr lang="en-US" altLang="zh-TW" sz="1400" dirty="0">
              <a:solidFill>
                <a:srgbClr val="00B05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19908" y="2975975"/>
            <a:ext cx="90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en-US" altLang="zh-TW" sz="1400" dirty="0" smtClean="0">
                <a:solidFill>
                  <a:srgbClr val="00B050"/>
                </a:solidFill>
              </a:rPr>
              <a:t>Layer2</a:t>
            </a:r>
            <a:endParaRPr lang="en-US" altLang="zh-TW" sz="1400" dirty="0">
              <a:solidFill>
                <a:srgbClr val="00B05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19908" y="4281775"/>
            <a:ext cx="90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en-US" altLang="zh-TW" sz="1400" dirty="0" smtClean="0">
                <a:solidFill>
                  <a:srgbClr val="00B050"/>
                </a:solidFill>
              </a:rPr>
              <a:t>Layer3</a:t>
            </a:r>
            <a:endParaRPr lang="en-US" altLang="zh-TW" sz="1400" dirty="0">
              <a:solidFill>
                <a:srgbClr val="00B050"/>
              </a:solidFill>
            </a:endParaRPr>
          </a:p>
        </p:txBody>
      </p:sp>
      <p:cxnSp>
        <p:nvCxnSpPr>
          <p:cNvPr id="26" name="肘形接點 25"/>
          <p:cNvCxnSpPr>
            <a:stCxn id="32" idx="0"/>
            <a:endCxn id="5" idx="2"/>
          </p:cNvCxnSpPr>
          <p:nvPr/>
        </p:nvCxnSpPr>
        <p:spPr>
          <a:xfrm rot="16200000" flipV="1">
            <a:off x="5114987" y="3073570"/>
            <a:ext cx="439432" cy="1377243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3745393" y="1249681"/>
            <a:ext cx="1801375" cy="989973"/>
            <a:chOff x="1657997" y="1249681"/>
            <a:chExt cx="1801375" cy="98997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7997" y="1424972"/>
              <a:ext cx="1801375" cy="814682"/>
            </a:xfrm>
            <a:prstGeom prst="rect">
              <a:avLst/>
            </a:prstGeom>
          </p:spPr>
        </p:pic>
        <p:sp>
          <p:nvSpPr>
            <p:cNvPr id="29" name="文字方塊 28"/>
            <p:cNvSpPr txBox="1"/>
            <p:nvPr/>
          </p:nvSpPr>
          <p:spPr>
            <a:xfrm>
              <a:off x="1765355" y="1249681"/>
              <a:ext cx="15866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smtClean="0">
                  <a:solidFill>
                    <a:srgbClr val="0000FF"/>
                  </a:solidFill>
                </a:rPr>
                <a:t>Daily test result summary</a:t>
              </a:r>
              <a:endParaRPr lang="en-US" altLang="zh-TW" sz="800" b="1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3745393" y="2483046"/>
            <a:ext cx="1801375" cy="1059430"/>
            <a:chOff x="1657997" y="2509170"/>
            <a:chExt cx="1801375" cy="105943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7997" y="2691129"/>
              <a:ext cx="1801375" cy="877471"/>
            </a:xfrm>
            <a:prstGeom prst="rect">
              <a:avLst/>
            </a:prstGeom>
          </p:spPr>
        </p:pic>
        <p:sp>
          <p:nvSpPr>
            <p:cNvPr id="30" name="文字方塊 29"/>
            <p:cNvSpPr txBox="1"/>
            <p:nvPr/>
          </p:nvSpPr>
          <p:spPr>
            <a:xfrm>
              <a:off x="1765354" y="2509170"/>
              <a:ext cx="15866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smtClean="0">
                  <a:solidFill>
                    <a:srgbClr val="0000FF"/>
                  </a:solidFill>
                </a:rPr>
                <a:t>Model</a:t>
              </a:r>
              <a:r>
                <a:rPr lang="zh-TW" altLang="en-US" sz="800" b="1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TW" sz="800" b="1" dirty="0" smtClean="0">
                  <a:solidFill>
                    <a:srgbClr val="0000FF"/>
                  </a:solidFill>
                </a:rPr>
                <a:t>information</a:t>
              </a:r>
              <a:endParaRPr lang="en-US" altLang="zh-TW" sz="800" b="1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2269293" y="3810105"/>
            <a:ext cx="1801376" cy="1021976"/>
            <a:chOff x="1657997" y="3810105"/>
            <a:chExt cx="1801376" cy="1021976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7997" y="3988099"/>
              <a:ext cx="1801376" cy="843982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1778137" y="3810105"/>
              <a:ext cx="15866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smtClean="0">
                  <a:solidFill>
                    <a:srgbClr val="0000FF"/>
                  </a:solidFill>
                </a:rPr>
                <a:t>Fail test case information</a:t>
              </a:r>
              <a:endParaRPr lang="en-US" altLang="zh-TW" sz="800" b="1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109268" y="3810105"/>
            <a:ext cx="1828112" cy="1021976"/>
            <a:chOff x="3792579" y="3810105"/>
            <a:chExt cx="1828112" cy="1021976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2579" y="3981908"/>
              <a:ext cx="1828112" cy="850173"/>
            </a:xfrm>
            <a:prstGeom prst="rect">
              <a:avLst/>
            </a:prstGeom>
          </p:spPr>
        </p:pic>
        <p:sp>
          <p:nvSpPr>
            <p:cNvPr id="34" name="文字方塊 33"/>
            <p:cNvSpPr txBox="1"/>
            <p:nvPr/>
          </p:nvSpPr>
          <p:spPr>
            <a:xfrm>
              <a:off x="3917062" y="3810105"/>
              <a:ext cx="15866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smtClean="0">
                  <a:solidFill>
                    <a:srgbClr val="0000FF"/>
                  </a:solidFill>
                </a:rPr>
                <a:t>Skip test case information</a:t>
              </a:r>
              <a:endParaRPr lang="en-US" altLang="zh-TW" sz="800" b="1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39" name="肘形接點 38"/>
          <p:cNvCxnSpPr>
            <a:stCxn id="12" idx="0"/>
            <a:endCxn id="5" idx="2"/>
          </p:cNvCxnSpPr>
          <p:nvPr/>
        </p:nvCxnSpPr>
        <p:spPr>
          <a:xfrm rot="5400000" flipH="1" flipV="1">
            <a:off x="3685220" y="3027238"/>
            <a:ext cx="445623" cy="147610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148522" y="846040"/>
            <a:ext cx="683393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 smtClean="0">
                <a:solidFill>
                  <a:srgbClr val="C00000"/>
                </a:solidFill>
              </a:rPr>
              <a:t>Dashboard</a:t>
            </a:r>
            <a:r>
              <a:rPr lang="zh-TW" altLang="en-US" sz="1100" dirty="0" smtClean="0">
                <a:solidFill>
                  <a:srgbClr val="C00000"/>
                </a:solidFill>
              </a:rPr>
              <a:t>分成三層架構，由各機種良率概要 → 機種詳細測試結果 → </a:t>
            </a:r>
            <a:r>
              <a:rPr lang="en-US" altLang="zh-TW" sz="1100" dirty="0" smtClean="0">
                <a:solidFill>
                  <a:srgbClr val="C00000"/>
                </a:solidFill>
              </a:rPr>
              <a:t>Fail &amp; Skip</a:t>
            </a:r>
            <a:r>
              <a:rPr lang="zh-TW" altLang="en-US" sz="1100" dirty="0" smtClean="0">
                <a:solidFill>
                  <a:srgbClr val="C00000"/>
                </a:solidFill>
              </a:rPr>
              <a:t> </a:t>
            </a:r>
            <a:r>
              <a:rPr lang="en-US" altLang="zh-TW" sz="1100" dirty="0" smtClean="0">
                <a:solidFill>
                  <a:srgbClr val="C00000"/>
                </a:solidFill>
              </a:rPr>
              <a:t>test case</a:t>
            </a:r>
            <a:r>
              <a:rPr lang="zh-TW" altLang="en-US" sz="1100" dirty="0" smtClean="0">
                <a:solidFill>
                  <a:srgbClr val="C00000"/>
                </a:solidFill>
              </a:rPr>
              <a:t>列表往下延伸。</a:t>
            </a:r>
            <a:endParaRPr lang="en-US" altLang="zh-TW" sz="1100" dirty="0" smtClean="0">
              <a:solidFill>
                <a:srgbClr val="C00000"/>
              </a:solidFill>
            </a:endParaRPr>
          </a:p>
        </p:txBody>
      </p:sp>
      <p:pic>
        <p:nvPicPr>
          <p:cNvPr id="43" name="圖片 4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2256" y="1229738"/>
            <a:ext cx="181079" cy="188995"/>
          </a:xfrm>
          <a:prstGeom prst="rect">
            <a:avLst/>
          </a:prstGeom>
        </p:spPr>
      </p:pic>
      <p:pic>
        <p:nvPicPr>
          <p:cNvPr id="44" name="圖片 4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6213" y="2476854"/>
            <a:ext cx="181079" cy="188995"/>
          </a:xfrm>
          <a:prstGeom prst="rect">
            <a:avLst/>
          </a:prstGeom>
        </p:spPr>
      </p:pic>
      <p:pic>
        <p:nvPicPr>
          <p:cNvPr id="45" name="圖片 4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2300" y="3793185"/>
            <a:ext cx="181079" cy="188995"/>
          </a:xfrm>
          <a:prstGeom prst="rect">
            <a:avLst/>
          </a:prstGeom>
        </p:spPr>
      </p:pic>
      <p:pic>
        <p:nvPicPr>
          <p:cNvPr id="46" name="圖片 4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7815" y="3783864"/>
            <a:ext cx="181079" cy="188995"/>
          </a:xfrm>
          <a:prstGeom prst="rect">
            <a:avLst/>
          </a:prstGeom>
        </p:spPr>
      </p:pic>
      <p:grpSp>
        <p:nvGrpSpPr>
          <p:cNvPr id="47" name="群組 46"/>
          <p:cNvGrpSpPr/>
          <p:nvPr/>
        </p:nvGrpSpPr>
        <p:grpSpPr>
          <a:xfrm>
            <a:off x="191632" y="857469"/>
            <a:ext cx="2020833" cy="338903"/>
            <a:chOff x="198227" y="1067865"/>
            <a:chExt cx="2020833" cy="338903"/>
          </a:xfrm>
        </p:grpSpPr>
        <p:sp>
          <p:nvSpPr>
            <p:cNvPr id="48" name="圓角矩形 47"/>
            <p:cNvSpPr/>
            <p:nvPr/>
          </p:nvSpPr>
          <p:spPr>
            <a:xfrm>
              <a:off x="297340" y="1067865"/>
              <a:ext cx="1921720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Dashboard</a:t>
              </a:r>
              <a:r>
                <a:rPr lang="zh-TW" altLang="en-US" b="1" dirty="0">
                  <a:solidFill>
                    <a:schemeClr val="bg1"/>
                  </a:solidFill>
                </a:rPr>
                <a:t>架構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橢圓 48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9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71" y="1398849"/>
            <a:ext cx="5976467" cy="2702891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547248" y="1707421"/>
            <a:ext cx="5865924" cy="157788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547248" y="3331029"/>
            <a:ext cx="5865924" cy="71845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108288" y="968522"/>
            <a:ext cx="683393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100" dirty="0" smtClean="0">
                <a:solidFill>
                  <a:srgbClr val="002060"/>
                </a:solidFill>
              </a:rPr>
              <a:t>Dashboard</a:t>
            </a:r>
            <a:r>
              <a:rPr lang="zh-TW" altLang="en-US" sz="1100" dirty="0" smtClean="0">
                <a:solidFill>
                  <a:srgbClr val="002060"/>
                </a:solidFill>
              </a:rPr>
              <a:t>分成兩部分</a:t>
            </a:r>
            <a:r>
              <a:rPr lang="en-US" altLang="zh-TW" sz="1100" dirty="0" smtClean="0">
                <a:solidFill>
                  <a:srgbClr val="002060"/>
                </a:solidFill>
              </a:rPr>
              <a:t>:</a:t>
            </a:r>
            <a:r>
              <a:rPr lang="zh-TW" altLang="en-US" sz="1100" dirty="0" smtClean="0">
                <a:solidFill>
                  <a:srgbClr val="002060"/>
                </a:solidFill>
              </a:rPr>
              <a:t> 上半部為各機種</a:t>
            </a:r>
            <a:r>
              <a:rPr lang="en-US" altLang="zh-TW" sz="1100" dirty="0" smtClean="0">
                <a:solidFill>
                  <a:srgbClr val="002060"/>
                </a:solidFill>
              </a:rPr>
              <a:t>Daily test</a:t>
            </a:r>
            <a:r>
              <a:rPr lang="zh-TW" altLang="en-US" sz="1100" dirty="0" smtClean="0">
                <a:solidFill>
                  <a:srgbClr val="002060"/>
                </a:solidFill>
              </a:rPr>
              <a:t>良率</a:t>
            </a:r>
            <a:r>
              <a:rPr lang="en-US" altLang="zh-TW" sz="1100" dirty="0" smtClean="0">
                <a:solidFill>
                  <a:srgbClr val="002060"/>
                </a:solidFill>
              </a:rPr>
              <a:t>&amp;</a:t>
            </a:r>
            <a:r>
              <a:rPr lang="en-US" altLang="zh-TW" sz="1100" dirty="0" smtClean="0">
                <a:solidFill>
                  <a:srgbClr val="002060"/>
                </a:solidFill>
              </a:rPr>
              <a:t>Pass/Fail</a:t>
            </a:r>
            <a:r>
              <a:rPr lang="zh-TW" altLang="en-US" sz="1100" dirty="0" smtClean="0">
                <a:solidFill>
                  <a:srgbClr val="002060"/>
                </a:solidFill>
              </a:rPr>
              <a:t>數量；下半部為各機種一週內良率變化</a:t>
            </a:r>
            <a:endParaRPr lang="en-US" altLang="zh-TW" sz="1100" dirty="0" smtClean="0">
              <a:solidFill>
                <a:srgbClr val="00206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93669" y="1752067"/>
            <a:ext cx="1358537" cy="1494053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065417" y="1749338"/>
            <a:ext cx="1358537" cy="1494053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537165" y="1749338"/>
            <a:ext cx="1358537" cy="1494053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008913" y="1749338"/>
            <a:ext cx="1358537" cy="1494053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959871" y="2268583"/>
            <a:ext cx="810147" cy="289891"/>
            <a:chOff x="959871" y="2268583"/>
            <a:chExt cx="810147" cy="289891"/>
          </a:xfrm>
        </p:grpSpPr>
        <p:cxnSp>
          <p:nvCxnSpPr>
            <p:cNvPr id="9" name="直線單箭頭接點 8"/>
            <p:cNvCxnSpPr/>
            <p:nvPr/>
          </p:nvCxnSpPr>
          <p:spPr>
            <a:xfrm>
              <a:off x="1182189" y="2272937"/>
              <a:ext cx="587829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H="1">
              <a:off x="959871" y="2268583"/>
              <a:ext cx="228712" cy="289891"/>
            </a:xfrm>
            <a:prstGeom prst="line">
              <a:avLst/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/>
          <p:cNvSpPr txBox="1"/>
          <p:nvPr/>
        </p:nvSpPr>
        <p:spPr>
          <a:xfrm>
            <a:off x="137478" y="2607621"/>
            <a:ext cx="130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tx2"/>
                </a:solidFill>
              </a:rPr>
              <a:t>點選儀表板可連結至</a:t>
            </a:r>
            <a:r>
              <a:rPr lang="en-US" altLang="zh-TW" sz="1200" dirty="0" smtClean="0">
                <a:solidFill>
                  <a:schemeClr val="tx2"/>
                </a:solidFill>
              </a:rPr>
              <a:t>Layer2</a:t>
            </a:r>
            <a:endParaRPr lang="zh-TW" altLang="en-US" sz="1200" dirty="0">
              <a:solidFill>
                <a:schemeClr val="tx2"/>
              </a:solidFill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191632" y="523987"/>
            <a:ext cx="2372525" cy="338903"/>
            <a:chOff x="198227" y="1067865"/>
            <a:chExt cx="2372525" cy="338903"/>
          </a:xfrm>
        </p:grpSpPr>
        <p:sp>
          <p:nvSpPr>
            <p:cNvPr id="49" name="圓角矩形 48"/>
            <p:cNvSpPr/>
            <p:nvPr/>
          </p:nvSpPr>
          <p:spPr>
            <a:xfrm>
              <a:off x="297339" y="1067865"/>
              <a:ext cx="2273413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Dashboard</a:t>
              </a:r>
              <a:r>
                <a:rPr lang="zh-TW" altLang="en-US" b="1" dirty="0">
                  <a:solidFill>
                    <a:schemeClr val="bg1"/>
                  </a:solidFill>
                </a:rPr>
                <a:t>介面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介紹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橢圓 49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sp>
        <p:nvSpPr>
          <p:cNvPr id="51" name="圓角矩形 50"/>
          <p:cNvSpPr/>
          <p:nvPr/>
        </p:nvSpPr>
        <p:spPr>
          <a:xfrm>
            <a:off x="2468240" y="523987"/>
            <a:ext cx="2314775" cy="33890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Daily test result summary</a:t>
            </a:r>
          </a:p>
        </p:txBody>
      </p:sp>
    </p:spTree>
    <p:extLst>
      <p:ext uri="{BB962C8B-B14F-4D97-AF65-F5344CB8AC3E}">
        <p14:creationId xmlns:p14="http://schemas.microsoft.com/office/powerpoint/2010/main" val="292720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82" y="1705780"/>
            <a:ext cx="5976467" cy="2894165"/>
          </a:xfrm>
          <a:prstGeom prst="rect">
            <a:avLst/>
          </a:prstGeom>
        </p:spPr>
      </p:pic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橢圓 18">
            <a:hlinkClick r:id="rId3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56595" y="958518"/>
            <a:ext cx="776720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100" dirty="0" smtClean="0">
                <a:solidFill>
                  <a:srgbClr val="002060"/>
                </a:solidFill>
              </a:rPr>
              <a:t>Dashboard</a:t>
            </a:r>
            <a:r>
              <a:rPr lang="zh-TW" altLang="en-US" sz="1100" dirty="0" smtClean="0">
                <a:solidFill>
                  <a:srgbClr val="002060"/>
                </a:solidFill>
              </a:rPr>
              <a:t>分成</a:t>
            </a:r>
            <a:r>
              <a:rPr lang="zh-TW" altLang="en-US" sz="1100" dirty="0">
                <a:solidFill>
                  <a:srgbClr val="002060"/>
                </a:solidFill>
              </a:rPr>
              <a:t>四</a:t>
            </a:r>
            <a:r>
              <a:rPr lang="zh-TW" altLang="en-US" sz="1100" dirty="0" smtClean="0">
                <a:solidFill>
                  <a:srgbClr val="002060"/>
                </a:solidFill>
              </a:rPr>
              <a:t>部分</a:t>
            </a:r>
            <a:r>
              <a:rPr lang="en-US" altLang="zh-TW" sz="1100" dirty="0" smtClean="0">
                <a:solidFill>
                  <a:srgbClr val="002060"/>
                </a:solidFill>
              </a:rPr>
              <a:t>:</a:t>
            </a:r>
            <a:r>
              <a:rPr lang="zh-TW" altLang="en-US" sz="1100" dirty="0" smtClean="0">
                <a:solidFill>
                  <a:srgbClr val="002060"/>
                </a:solidFill>
              </a:rPr>
              <a:t> 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</a:t>
            </a:r>
            <a:r>
              <a:rPr lang="en-US" altLang="zh-TW" sz="1100" dirty="0" smtClean="0">
                <a:solidFill>
                  <a:srgbClr val="002060"/>
                </a:solidFill>
              </a:rPr>
              <a:t>Model</a:t>
            </a:r>
            <a:r>
              <a:rPr lang="zh-TW" altLang="en-US" sz="1100" dirty="0" smtClean="0">
                <a:solidFill>
                  <a:srgbClr val="002060"/>
                </a:solidFill>
              </a:rPr>
              <a:t>良率資訊；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前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30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天測試結果；當天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FW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版本；過去一週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Pass/Fail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數量變化曲線</a:t>
            </a:r>
            <a:endParaRPr lang="en-US" altLang="zh-TW" sz="1100" dirty="0" smtClean="0">
              <a:solidFill>
                <a:srgbClr val="00206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08881" y="1944014"/>
            <a:ext cx="2935231" cy="63932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508881" y="2632946"/>
            <a:ext cx="2935231" cy="193905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491042" y="1944014"/>
            <a:ext cx="2935231" cy="31321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491042" y="2319735"/>
            <a:ext cx="2935231" cy="22457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461951" y="1944014"/>
            <a:ext cx="1137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FF00"/>
                </a:solidFill>
              </a:rPr>
              <a:t>Model</a:t>
            </a:r>
            <a:r>
              <a:rPr lang="zh-TW" altLang="en-US" sz="1000" dirty="0" smtClean="0">
                <a:solidFill>
                  <a:srgbClr val="FFFF00"/>
                </a:solidFill>
              </a:rPr>
              <a:t>良率資訊</a:t>
            </a:r>
            <a:endParaRPr lang="en-US" altLang="zh-TW" sz="1000" dirty="0" smtClean="0">
              <a:solidFill>
                <a:srgbClr val="FFFF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235569" y="2611860"/>
            <a:ext cx="135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FF00"/>
                </a:solidFill>
              </a:rPr>
              <a:t>前</a:t>
            </a:r>
            <a:r>
              <a:rPr lang="en-US" altLang="zh-TW" sz="1000" dirty="0" smtClean="0">
                <a:solidFill>
                  <a:srgbClr val="FFFF00"/>
                </a:solidFill>
              </a:rPr>
              <a:t>30</a:t>
            </a:r>
            <a:r>
              <a:rPr lang="zh-TW" altLang="en-US" sz="1000" dirty="0" smtClean="0">
                <a:solidFill>
                  <a:srgbClr val="FFFF00"/>
                </a:solidFill>
              </a:rPr>
              <a:t>天測試結果</a:t>
            </a:r>
            <a:r>
              <a:rPr lang="en-US" altLang="zh-TW" sz="1000" dirty="0" smtClean="0">
                <a:solidFill>
                  <a:srgbClr val="FFFF00"/>
                </a:solidFill>
              </a:rPr>
              <a:t>list</a:t>
            </a:r>
            <a:endParaRPr lang="en-US" altLang="zh-TW" sz="1000" dirty="0" smtClean="0">
              <a:solidFill>
                <a:srgbClr val="FFFF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43158" y="2015932"/>
            <a:ext cx="135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FF00"/>
                </a:solidFill>
              </a:rPr>
              <a:t>當天測試</a:t>
            </a:r>
            <a:r>
              <a:rPr lang="en-US" altLang="zh-TW" sz="1000" dirty="0" smtClean="0">
                <a:solidFill>
                  <a:srgbClr val="FFFF00"/>
                </a:solidFill>
              </a:rPr>
              <a:t>FW</a:t>
            </a:r>
            <a:r>
              <a:rPr lang="zh-TW" altLang="en-US" sz="1000" dirty="0" smtClean="0">
                <a:solidFill>
                  <a:srgbClr val="FFFF00"/>
                </a:solidFill>
              </a:rPr>
              <a:t>版本</a:t>
            </a:r>
            <a:endParaRPr lang="en-US" altLang="zh-TW" sz="1000" dirty="0" smtClean="0">
              <a:solidFill>
                <a:srgbClr val="FFFF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59417" y="2313193"/>
            <a:ext cx="20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FF00"/>
                </a:solidFill>
              </a:rPr>
              <a:t>過去一週</a:t>
            </a:r>
            <a:r>
              <a:rPr lang="en-US" altLang="zh-TW" sz="1000" dirty="0" smtClean="0">
                <a:solidFill>
                  <a:srgbClr val="FFFF00"/>
                </a:solidFill>
              </a:rPr>
              <a:t>Pass/Fail</a:t>
            </a:r>
            <a:r>
              <a:rPr lang="zh-TW" altLang="en-US" sz="1000" dirty="0" smtClean="0">
                <a:solidFill>
                  <a:srgbClr val="FFFF00"/>
                </a:solidFill>
              </a:rPr>
              <a:t>數量趨勢變化</a:t>
            </a:r>
            <a:endParaRPr lang="en-US" altLang="zh-TW" sz="1000" dirty="0" smtClean="0">
              <a:solidFill>
                <a:srgbClr val="FFFF00"/>
              </a:solidFill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2607388" y="1619050"/>
            <a:ext cx="148601" cy="792421"/>
            <a:chOff x="2607388" y="1734146"/>
            <a:chExt cx="148601" cy="792421"/>
          </a:xfrm>
        </p:grpSpPr>
        <p:cxnSp>
          <p:nvCxnSpPr>
            <p:cNvPr id="35" name="直線單箭頭接點 34"/>
            <p:cNvCxnSpPr/>
            <p:nvPr/>
          </p:nvCxnSpPr>
          <p:spPr>
            <a:xfrm>
              <a:off x="2615312" y="2415501"/>
              <a:ext cx="140677" cy="11106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2607388" y="1734146"/>
              <a:ext cx="5010" cy="68774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字方塊 50"/>
          <p:cNvSpPr txBox="1"/>
          <p:nvPr/>
        </p:nvSpPr>
        <p:spPr>
          <a:xfrm>
            <a:off x="1228628" y="1360814"/>
            <a:ext cx="188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tx2"/>
                </a:solidFill>
              </a:rPr>
              <a:t>點選可連結至</a:t>
            </a:r>
            <a:r>
              <a:rPr lang="en-US" altLang="zh-TW" sz="1000" dirty="0" smtClean="0">
                <a:solidFill>
                  <a:schemeClr val="tx2"/>
                </a:solidFill>
              </a:rPr>
              <a:t>Skip</a:t>
            </a:r>
            <a:r>
              <a:rPr lang="zh-TW" altLang="en-US" sz="1000" dirty="0" smtClean="0">
                <a:solidFill>
                  <a:schemeClr val="tx2"/>
                </a:solidFill>
              </a:rPr>
              <a:t> </a:t>
            </a:r>
            <a:r>
              <a:rPr lang="en-US" altLang="zh-TW" sz="1000" dirty="0" smtClean="0">
                <a:solidFill>
                  <a:schemeClr val="tx2"/>
                </a:solidFill>
              </a:rPr>
              <a:t>dashboard</a:t>
            </a:r>
            <a:endParaRPr lang="zh-TW" altLang="en-US" sz="1000" dirty="0">
              <a:solidFill>
                <a:schemeClr val="tx2"/>
              </a:solidFill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3581368" y="1607035"/>
            <a:ext cx="143591" cy="508271"/>
            <a:chOff x="2612398" y="2018296"/>
            <a:chExt cx="143591" cy="508271"/>
          </a:xfrm>
        </p:grpSpPr>
        <p:cxnSp>
          <p:nvCxnSpPr>
            <p:cNvPr id="53" name="直線單箭頭接點 52"/>
            <p:cNvCxnSpPr/>
            <p:nvPr/>
          </p:nvCxnSpPr>
          <p:spPr>
            <a:xfrm>
              <a:off x="2615312" y="2415501"/>
              <a:ext cx="140677" cy="11106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>
              <a:off x="2612398" y="2018296"/>
              <a:ext cx="0" cy="40359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字方塊 55"/>
          <p:cNvSpPr txBox="1"/>
          <p:nvPr/>
        </p:nvSpPr>
        <p:spPr>
          <a:xfrm>
            <a:off x="3261402" y="1360813"/>
            <a:ext cx="1892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tx2"/>
                </a:solidFill>
              </a:rPr>
              <a:t>點選可連結至</a:t>
            </a:r>
            <a:r>
              <a:rPr lang="en-US" altLang="zh-TW" sz="1000" dirty="0" smtClean="0">
                <a:solidFill>
                  <a:schemeClr val="tx2"/>
                </a:solidFill>
              </a:rPr>
              <a:t>Fail</a:t>
            </a:r>
            <a:r>
              <a:rPr lang="zh-TW" altLang="en-US" sz="1000" dirty="0" smtClean="0">
                <a:solidFill>
                  <a:schemeClr val="tx2"/>
                </a:solidFill>
              </a:rPr>
              <a:t> </a:t>
            </a:r>
            <a:r>
              <a:rPr lang="en-US" altLang="zh-TW" sz="1000" dirty="0" smtClean="0">
                <a:solidFill>
                  <a:schemeClr val="tx2"/>
                </a:solidFill>
              </a:rPr>
              <a:t>dashboard</a:t>
            </a:r>
            <a:endParaRPr lang="zh-TW" altLang="en-US" sz="1000" dirty="0">
              <a:solidFill>
                <a:schemeClr val="tx2"/>
              </a:solidFill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191632" y="523987"/>
            <a:ext cx="2372525" cy="338903"/>
            <a:chOff x="198227" y="1067865"/>
            <a:chExt cx="2372525" cy="338903"/>
          </a:xfrm>
        </p:grpSpPr>
        <p:sp>
          <p:nvSpPr>
            <p:cNvPr id="62" name="圓角矩形 61"/>
            <p:cNvSpPr/>
            <p:nvPr/>
          </p:nvSpPr>
          <p:spPr>
            <a:xfrm>
              <a:off x="297339" y="1067865"/>
              <a:ext cx="2273413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Dashboard</a:t>
              </a:r>
              <a:r>
                <a:rPr lang="zh-TW" altLang="en-US" b="1" dirty="0">
                  <a:solidFill>
                    <a:schemeClr val="bg1"/>
                  </a:solidFill>
                </a:rPr>
                <a:t>介面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介紹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橢圓 62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sp>
        <p:nvSpPr>
          <p:cNvPr id="64" name="圓角矩形 63"/>
          <p:cNvSpPr/>
          <p:nvPr/>
        </p:nvSpPr>
        <p:spPr>
          <a:xfrm>
            <a:off x="2468241" y="523987"/>
            <a:ext cx="1688123" cy="33890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Model information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2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56595" y="958518"/>
            <a:ext cx="776720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100" dirty="0" smtClean="0">
                <a:solidFill>
                  <a:srgbClr val="002060"/>
                </a:solidFill>
              </a:rPr>
              <a:t>Dashboard</a:t>
            </a:r>
            <a:r>
              <a:rPr lang="zh-TW" altLang="en-US" sz="1100" dirty="0" smtClean="0">
                <a:solidFill>
                  <a:srgbClr val="002060"/>
                </a:solidFill>
              </a:rPr>
              <a:t>主要分成</a:t>
            </a:r>
            <a:r>
              <a:rPr lang="zh-TW" altLang="en-US" sz="1100" dirty="0">
                <a:solidFill>
                  <a:srgbClr val="002060"/>
                </a:solidFill>
              </a:rPr>
              <a:t>三</a:t>
            </a:r>
            <a:r>
              <a:rPr lang="zh-TW" altLang="en-US" sz="1100" dirty="0" smtClean="0">
                <a:solidFill>
                  <a:srgbClr val="002060"/>
                </a:solidFill>
              </a:rPr>
              <a:t>部分</a:t>
            </a:r>
            <a:r>
              <a:rPr lang="en-US" altLang="zh-TW" sz="1100" dirty="0" smtClean="0">
                <a:solidFill>
                  <a:srgbClr val="002060"/>
                </a:solidFill>
              </a:rPr>
              <a:t>:</a:t>
            </a:r>
            <a:r>
              <a:rPr lang="zh-TW" altLang="en-US" sz="1100" dirty="0" smtClean="0">
                <a:solidFill>
                  <a:srgbClr val="002060"/>
                </a:solidFill>
              </a:rPr>
              <a:t> 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當天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Fail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的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test case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列表</a:t>
            </a:r>
            <a:r>
              <a:rPr lang="zh-TW" altLang="en-US" sz="1100" dirty="0" smtClean="0">
                <a:solidFill>
                  <a:srgbClr val="002060"/>
                </a:solidFill>
              </a:rPr>
              <a:t>；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過去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7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天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Fail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的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test case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列表；過去一週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Fail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數量趨勢</a:t>
            </a:r>
            <a:endParaRPr lang="en-US" altLang="zh-TW" sz="1100" dirty="0" smtClean="0">
              <a:solidFill>
                <a:srgbClr val="002060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12" y="1409774"/>
            <a:ext cx="6203292" cy="2906371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489696" y="2136106"/>
            <a:ext cx="2986387" cy="212256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552458" y="1693827"/>
            <a:ext cx="2986387" cy="83196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552457" y="2589004"/>
            <a:ext cx="2986387" cy="166966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991303" y="2136106"/>
            <a:ext cx="15424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當天</a:t>
            </a:r>
            <a:r>
              <a:rPr lang="en-US" altLang="zh-TW" sz="1000" dirty="0">
                <a:solidFill>
                  <a:srgbClr val="FFFF00"/>
                </a:solidFill>
                <a:sym typeface="Wingdings" panose="05000000000000000000" pitchFamily="2" charset="2"/>
              </a:rPr>
              <a:t>Fail</a:t>
            </a:r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的</a:t>
            </a:r>
            <a:r>
              <a:rPr lang="en-US" altLang="zh-TW" sz="1000" dirty="0">
                <a:solidFill>
                  <a:srgbClr val="FFFF00"/>
                </a:solidFill>
                <a:sym typeface="Wingdings" panose="05000000000000000000" pitchFamily="2" charset="2"/>
              </a:rPr>
              <a:t>test </a:t>
            </a:r>
            <a:r>
              <a:rPr lang="en-US" altLang="zh-TW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case</a:t>
            </a:r>
            <a:r>
              <a:rPr lang="zh-TW" altLang="en-US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列表</a:t>
            </a:r>
            <a:endParaRPr lang="zh-TW" altLang="en-US" sz="10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5292" y="2590894"/>
            <a:ext cx="1741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過去</a:t>
            </a:r>
            <a:r>
              <a:rPr lang="en-US" altLang="zh-TW" sz="1000" dirty="0">
                <a:solidFill>
                  <a:srgbClr val="FFFF00"/>
                </a:solidFill>
                <a:sym typeface="Wingdings" panose="05000000000000000000" pitchFamily="2" charset="2"/>
              </a:rPr>
              <a:t>7</a:t>
            </a:r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天</a:t>
            </a:r>
            <a:r>
              <a:rPr lang="en-US" altLang="zh-TW" sz="1000" dirty="0">
                <a:solidFill>
                  <a:srgbClr val="FFFF00"/>
                </a:solidFill>
                <a:sym typeface="Wingdings" panose="05000000000000000000" pitchFamily="2" charset="2"/>
              </a:rPr>
              <a:t>Fail</a:t>
            </a:r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的</a:t>
            </a:r>
            <a:r>
              <a:rPr lang="en-US" altLang="zh-TW" sz="1000" dirty="0">
                <a:solidFill>
                  <a:srgbClr val="FFFF00"/>
                </a:solidFill>
                <a:sym typeface="Wingdings" panose="05000000000000000000" pitchFamily="2" charset="2"/>
              </a:rPr>
              <a:t>test case</a:t>
            </a:r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列表</a:t>
            </a:r>
            <a:endParaRPr lang="zh-TW" altLang="en-US" sz="10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7844" y="1693827"/>
            <a:ext cx="1417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過去一週</a:t>
            </a:r>
            <a:r>
              <a:rPr lang="en-US" altLang="zh-TW" sz="1000" dirty="0">
                <a:solidFill>
                  <a:srgbClr val="FFFF00"/>
                </a:solidFill>
                <a:sym typeface="Wingdings" panose="05000000000000000000" pitchFamily="2" charset="2"/>
              </a:rPr>
              <a:t>Fail</a:t>
            </a:r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數量趨勢</a:t>
            </a:r>
            <a:endParaRPr lang="zh-TW" altLang="en-US" sz="1000" dirty="0">
              <a:solidFill>
                <a:srgbClr val="FFFF00"/>
              </a:solidFill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91632" y="523987"/>
            <a:ext cx="2372525" cy="338903"/>
            <a:chOff x="198227" y="1067865"/>
            <a:chExt cx="2372525" cy="338903"/>
          </a:xfrm>
        </p:grpSpPr>
        <p:sp>
          <p:nvSpPr>
            <p:cNvPr id="36" name="圓角矩形 35"/>
            <p:cNvSpPr/>
            <p:nvPr/>
          </p:nvSpPr>
          <p:spPr>
            <a:xfrm>
              <a:off x="297339" y="1067865"/>
              <a:ext cx="2273413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Dashboard</a:t>
              </a:r>
              <a:r>
                <a:rPr lang="zh-TW" altLang="en-US" b="1" dirty="0">
                  <a:solidFill>
                    <a:schemeClr val="bg1"/>
                  </a:solidFill>
                </a:rPr>
                <a:t>介面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介紹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sp>
        <p:nvSpPr>
          <p:cNvPr id="41" name="圓角矩形 40"/>
          <p:cNvSpPr/>
          <p:nvPr/>
        </p:nvSpPr>
        <p:spPr>
          <a:xfrm>
            <a:off x="2468241" y="523987"/>
            <a:ext cx="2231648" cy="33890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Fail test case information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60" y="1423601"/>
            <a:ext cx="6317532" cy="293800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89696" y="2136106"/>
            <a:ext cx="3082304" cy="212256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35844" y="1668249"/>
            <a:ext cx="3082304" cy="88951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35844" y="2620394"/>
            <a:ext cx="3082304" cy="163827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56595" y="958518"/>
            <a:ext cx="776720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100" dirty="0" smtClean="0">
                <a:solidFill>
                  <a:srgbClr val="002060"/>
                </a:solidFill>
              </a:rPr>
              <a:t>Dashboard</a:t>
            </a:r>
            <a:r>
              <a:rPr lang="zh-TW" altLang="en-US" sz="1100" dirty="0" smtClean="0">
                <a:solidFill>
                  <a:srgbClr val="002060"/>
                </a:solidFill>
              </a:rPr>
              <a:t>主要分成</a:t>
            </a:r>
            <a:r>
              <a:rPr lang="zh-TW" altLang="en-US" sz="1100" dirty="0">
                <a:solidFill>
                  <a:srgbClr val="002060"/>
                </a:solidFill>
              </a:rPr>
              <a:t>三</a:t>
            </a:r>
            <a:r>
              <a:rPr lang="zh-TW" altLang="en-US" sz="1100" dirty="0" smtClean="0">
                <a:solidFill>
                  <a:srgbClr val="002060"/>
                </a:solidFill>
              </a:rPr>
              <a:t>部分</a:t>
            </a:r>
            <a:r>
              <a:rPr lang="en-US" altLang="zh-TW" sz="1100" dirty="0" smtClean="0">
                <a:solidFill>
                  <a:srgbClr val="002060"/>
                </a:solidFill>
              </a:rPr>
              <a:t>:</a:t>
            </a:r>
            <a:r>
              <a:rPr lang="zh-TW" altLang="en-US" sz="1100" dirty="0" smtClean="0">
                <a:solidFill>
                  <a:srgbClr val="002060"/>
                </a:solidFill>
              </a:rPr>
              <a:t> 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當天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Skip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的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test case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列表</a:t>
            </a:r>
            <a:r>
              <a:rPr lang="zh-TW" altLang="en-US" sz="1100" dirty="0" smtClean="0">
                <a:solidFill>
                  <a:srgbClr val="002060"/>
                </a:solidFill>
              </a:rPr>
              <a:t>；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過去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7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天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Skip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的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test case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列表；過去一週</a:t>
            </a:r>
            <a:r>
              <a:rPr lang="en-US" altLang="zh-TW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Skip</a:t>
            </a:r>
            <a:r>
              <a:rPr lang="zh-TW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數量趨勢</a:t>
            </a:r>
            <a:endParaRPr lang="en-US" altLang="zh-TW" sz="1100" dirty="0" smtClean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10307" y="2136106"/>
            <a:ext cx="1584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當天</a:t>
            </a:r>
            <a:r>
              <a:rPr lang="en-US" altLang="zh-TW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Skip</a:t>
            </a:r>
            <a:r>
              <a:rPr lang="zh-TW" altLang="en-US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的</a:t>
            </a:r>
            <a:r>
              <a:rPr lang="en-US" altLang="zh-TW" sz="1000" dirty="0">
                <a:solidFill>
                  <a:srgbClr val="FFFF00"/>
                </a:solidFill>
                <a:sym typeface="Wingdings" panose="05000000000000000000" pitchFamily="2" charset="2"/>
              </a:rPr>
              <a:t>test </a:t>
            </a:r>
            <a:r>
              <a:rPr lang="en-US" altLang="zh-TW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case</a:t>
            </a:r>
            <a:r>
              <a:rPr lang="zh-TW" altLang="en-US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列表</a:t>
            </a:r>
            <a:endParaRPr lang="zh-TW" altLang="en-US" sz="1000" dirty="0">
              <a:solidFill>
                <a:srgbClr val="FFFF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57423" y="2590894"/>
            <a:ext cx="17828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過去</a:t>
            </a:r>
            <a:r>
              <a:rPr lang="en-US" altLang="zh-TW" sz="1000" dirty="0">
                <a:solidFill>
                  <a:srgbClr val="FFFF00"/>
                </a:solidFill>
                <a:sym typeface="Wingdings" panose="05000000000000000000" pitchFamily="2" charset="2"/>
              </a:rPr>
              <a:t>7</a:t>
            </a:r>
            <a:r>
              <a:rPr lang="zh-TW" altLang="en-US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天</a:t>
            </a:r>
            <a:r>
              <a:rPr lang="en-US" altLang="zh-TW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Skip</a:t>
            </a:r>
            <a:r>
              <a:rPr lang="zh-TW" altLang="en-US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的</a:t>
            </a:r>
            <a:r>
              <a:rPr lang="en-US" altLang="zh-TW" sz="1000" dirty="0">
                <a:solidFill>
                  <a:srgbClr val="FFFF00"/>
                </a:solidFill>
                <a:sym typeface="Wingdings" panose="05000000000000000000" pitchFamily="2" charset="2"/>
              </a:rPr>
              <a:t>test case</a:t>
            </a:r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列表</a:t>
            </a:r>
            <a:endParaRPr lang="zh-TW" altLang="en-US" sz="1000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99975" y="1693827"/>
            <a:ext cx="14590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過去一</a:t>
            </a:r>
            <a:r>
              <a:rPr lang="zh-TW" altLang="en-US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週</a:t>
            </a:r>
            <a:r>
              <a:rPr lang="en-US" altLang="zh-TW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Skip</a:t>
            </a:r>
            <a:r>
              <a:rPr lang="zh-TW" altLang="en-US" sz="1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數量</a:t>
            </a:r>
            <a:r>
              <a:rPr lang="zh-TW" altLang="en-US" sz="1000" dirty="0">
                <a:solidFill>
                  <a:srgbClr val="FFFF00"/>
                </a:solidFill>
                <a:sym typeface="Wingdings" panose="05000000000000000000" pitchFamily="2" charset="2"/>
              </a:rPr>
              <a:t>趨勢</a:t>
            </a:r>
            <a:endParaRPr lang="zh-TW" altLang="en-US" sz="1000" dirty="0">
              <a:solidFill>
                <a:srgbClr val="FFFF00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91632" y="523987"/>
            <a:ext cx="2372525" cy="338903"/>
            <a:chOff x="198227" y="1067865"/>
            <a:chExt cx="2372525" cy="338903"/>
          </a:xfrm>
        </p:grpSpPr>
        <p:sp>
          <p:nvSpPr>
            <p:cNvPr id="22" name="圓角矩形 21"/>
            <p:cNvSpPr/>
            <p:nvPr/>
          </p:nvSpPr>
          <p:spPr>
            <a:xfrm>
              <a:off x="297339" y="1067865"/>
              <a:ext cx="2273413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Dashboard</a:t>
              </a:r>
              <a:r>
                <a:rPr lang="zh-TW" altLang="en-US" b="1" dirty="0">
                  <a:solidFill>
                    <a:schemeClr val="bg1"/>
                  </a:solidFill>
                </a:rPr>
                <a:t>介面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介紹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sp>
        <p:nvSpPr>
          <p:cNvPr id="24" name="圓角矩形 23"/>
          <p:cNvSpPr/>
          <p:nvPr/>
        </p:nvSpPr>
        <p:spPr>
          <a:xfrm>
            <a:off x="2474634" y="523987"/>
            <a:ext cx="2276409" cy="33890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Skip test case information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Daily test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91832" y="523987"/>
            <a:ext cx="1982265" cy="338903"/>
            <a:chOff x="198227" y="1067865"/>
            <a:chExt cx="1982265" cy="338903"/>
          </a:xfrm>
        </p:grpSpPr>
        <p:sp>
          <p:nvSpPr>
            <p:cNvPr id="5" name="圓角矩形 4"/>
            <p:cNvSpPr/>
            <p:nvPr/>
          </p:nvSpPr>
          <p:spPr>
            <a:xfrm>
              <a:off x="297340" y="1067865"/>
              <a:ext cx="1883152" cy="3389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>
                  <a:solidFill>
                    <a:schemeClr val="bg1"/>
                  </a:solidFill>
                </a:rPr>
                <a:t>開發 </a:t>
              </a:r>
              <a:r>
                <a:rPr lang="en-US" altLang="zh-TW" b="1">
                  <a:solidFill>
                    <a:schemeClr val="bg1"/>
                  </a:solidFill>
                </a:rPr>
                <a:t>&amp;</a:t>
              </a:r>
              <a:r>
                <a:rPr lang="zh-TW" altLang="en-US" b="1">
                  <a:solidFill>
                    <a:schemeClr val="bg1"/>
                  </a:solidFill>
                </a:rPr>
                <a:t> 維護方式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198227" y="1067865"/>
              <a:ext cx="338903" cy="3389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530735" y="958518"/>
            <a:ext cx="842143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100" dirty="0" smtClean="0">
                <a:solidFill>
                  <a:srgbClr val="002060"/>
                </a:solidFill>
              </a:rPr>
              <a:t>資料來源為</a:t>
            </a:r>
            <a:r>
              <a:rPr lang="en-US" altLang="zh-TW" sz="1100" dirty="0" smtClean="0">
                <a:solidFill>
                  <a:srgbClr val="002060"/>
                </a:solidFill>
              </a:rPr>
              <a:t>Daily test</a:t>
            </a:r>
            <a:r>
              <a:rPr lang="zh-TW" altLang="en-US" sz="1100" dirty="0" smtClean="0">
                <a:solidFill>
                  <a:srgbClr val="002060"/>
                </a:solidFill>
              </a:rPr>
              <a:t>後於</a:t>
            </a:r>
            <a:r>
              <a:rPr lang="en-US" altLang="zh-TW" sz="1100" dirty="0" smtClean="0">
                <a:solidFill>
                  <a:srgbClr val="002060"/>
                </a:solidFill>
              </a:rPr>
              <a:t>Jira</a:t>
            </a:r>
            <a:r>
              <a:rPr lang="zh-TW" altLang="en-US" sz="1100" dirty="0" smtClean="0">
                <a:solidFill>
                  <a:srgbClr val="002060"/>
                </a:solidFill>
              </a:rPr>
              <a:t>收集測試結果 → 寫入</a:t>
            </a:r>
            <a:r>
              <a:rPr lang="en-US" altLang="zh-TW" sz="1100" dirty="0" err="1" smtClean="0">
                <a:solidFill>
                  <a:srgbClr val="002060"/>
                </a:solidFill>
              </a:rPr>
              <a:t>influxdb</a:t>
            </a:r>
            <a:r>
              <a:rPr lang="zh-TW" altLang="en-US" sz="1100" dirty="0" smtClean="0">
                <a:solidFill>
                  <a:srgbClr val="002060"/>
                </a:solidFill>
              </a:rPr>
              <a:t> → 呈現於</a:t>
            </a:r>
            <a:r>
              <a:rPr lang="en-US" altLang="zh-TW" sz="1100" dirty="0" smtClean="0">
                <a:solidFill>
                  <a:srgbClr val="002060"/>
                </a:solidFill>
              </a:rPr>
              <a:t>dashboard</a:t>
            </a:r>
            <a:r>
              <a:rPr lang="zh-TW" altLang="en-US" sz="1100" dirty="0" smtClean="0">
                <a:solidFill>
                  <a:srgbClr val="002060"/>
                </a:solidFill>
              </a:rPr>
              <a:t>上。以下說明</a:t>
            </a:r>
            <a:r>
              <a:rPr lang="en-US" altLang="zh-TW" sz="1100" dirty="0" err="1" smtClean="0">
                <a:solidFill>
                  <a:srgbClr val="002060"/>
                </a:solidFill>
              </a:rPr>
              <a:t>influxdb</a:t>
            </a:r>
            <a:r>
              <a:rPr lang="zh-TW" altLang="en-US" sz="1100" dirty="0" smtClean="0">
                <a:solidFill>
                  <a:srgbClr val="002060"/>
                </a:solidFill>
              </a:rPr>
              <a:t>資料形態 </a:t>
            </a:r>
            <a:r>
              <a:rPr lang="en-US" altLang="zh-TW" sz="1100" dirty="0" smtClean="0">
                <a:solidFill>
                  <a:srgbClr val="002060"/>
                </a:solidFill>
              </a:rPr>
              <a:t>&amp;</a:t>
            </a:r>
            <a:r>
              <a:rPr lang="zh-TW" altLang="en-US" sz="1100" dirty="0" smtClean="0">
                <a:solidFill>
                  <a:srgbClr val="002060"/>
                </a:solidFill>
              </a:rPr>
              <a:t> </a:t>
            </a:r>
            <a:r>
              <a:rPr lang="en-US" altLang="zh-TW" sz="1100" dirty="0" smtClean="0">
                <a:solidFill>
                  <a:srgbClr val="002060"/>
                </a:solidFill>
              </a:rPr>
              <a:t>dashboard</a:t>
            </a:r>
            <a:r>
              <a:rPr lang="zh-TW" altLang="en-US" sz="1100" dirty="0" smtClean="0">
                <a:solidFill>
                  <a:srgbClr val="002060"/>
                </a:solidFill>
              </a:rPr>
              <a:t>維護。</a:t>
            </a:r>
            <a:endParaRPr lang="en-US" altLang="zh-TW" sz="1100" dirty="0" smtClean="0">
              <a:solidFill>
                <a:srgbClr val="00206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5" y="1988518"/>
            <a:ext cx="3593657" cy="2222528"/>
          </a:xfrm>
          <a:prstGeom prst="rect">
            <a:avLst/>
          </a:prstGeom>
        </p:spPr>
      </p:pic>
      <p:sp>
        <p:nvSpPr>
          <p:cNvPr id="20" name="圓角矩形 19"/>
          <p:cNvSpPr/>
          <p:nvPr/>
        </p:nvSpPr>
        <p:spPr>
          <a:xfrm>
            <a:off x="530735" y="1430218"/>
            <a:ext cx="2231648" cy="338903"/>
          </a:xfrm>
          <a:prstGeom prst="roundRect">
            <a:avLst>
              <a:gd name="adj" fmla="val 3113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00B050"/>
                </a:solidFill>
              </a:rPr>
              <a:t>Influxdb</a:t>
            </a:r>
            <a:r>
              <a:rPr lang="zh-TW" altLang="en-US" b="1" dirty="0" smtClean="0">
                <a:solidFill>
                  <a:srgbClr val="00B050"/>
                </a:solidFill>
              </a:rPr>
              <a:t>資料形態</a:t>
            </a:r>
            <a:r>
              <a:rPr lang="en-US" altLang="zh-TW" b="1" dirty="0" smtClean="0">
                <a:solidFill>
                  <a:srgbClr val="00B050"/>
                </a:solidFill>
              </a:rPr>
              <a:t>&amp;</a:t>
            </a:r>
            <a:r>
              <a:rPr lang="zh-TW" altLang="en-US" b="1" dirty="0" smtClean="0">
                <a:solidFill>
                  <a:srgbClr val="00B050"/>
                </a:solidFill>
              </a:rPr>
              <a:t>查詢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8902" y="2875068"/>
            <a:ext cx="1215137" cy="10994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199063" y="2052518"/>
            <a:ext cx="43630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zh-TW" altLang="en-US" sz="1100" dirty="0" smtClean="0">
                <a:solidFill>
                  <a:srgbClr val="002060"/>
                </a:solidFill>
              </a:rPr>
              <a:t>進入</a:t>
            </a:r>
            <a:r>
              <a:rPr lang="en-US" altLang="zh-TW" sz="1100" dirty="0" err="1" smtClean="0">
                <a:solidFill>
                  <a:srgbClr val="002060"/>
                </a:solidFill>
              </a:rPr>
              <a:t>influxdb</a:t>
            </a:r>
            <a:r>
              <a:rPr lang="zh-TW" altLang="en-US" sz="1100" dirty="0" smtClean="0">
                <a:solidFill>
                  <a:srgbClr val="002060"/>
                </a:solidFill>
              </a:rPr>
              <a:t> </a:t>
            </a:r>
            <a:r>
              <a:rPr lang="en-US" altLang="zh-TW" sz="1100" dirty="0" smtClean="0">
                <a:solidFill>
                  <a:srgbClr val="002060"/>
                </a:solidFill>
              </a:rPr>
              <a:t>web </a:t>
            </a:r>
            <a:r>
              <a:rPr lang="en-US" altLang="zh-TW" sz="1100" dirty="0" err="1" smtClean="0">
                <a:solidFill>
                  <a:srgbClr val="002060"/>
                </a:solidFill>
              </a:rPr>
              <a:t>ui</a:t>
            </a:r>
            <a:r>
              <a:rPr lang="zh-TW" altLang="en-US" sz="1100" dirty="0" smtClean="0">
                <a:solidFill>
                  <a:srgbClr val="002060"/>
                </a:solidFill>
              </a:rPr>
              <a:t>，選擇</a:t>
            </a:r>
            <a:r>
              <a:rPr lang="en-US" altLang="zh-TW" sz="1100" dirty="0" smtClean="0">
                <a:solidFill>
                  <a:srgbClr val="002060"/>
                </a:solidFill>
              </a:rPr>
              <a:t>”</a:t>
            </a:r>
            <a:r>
              <a:rPr lang="en-US" altLang="zh-TW" sz="1100" dirty="0" err="1" smtClean="0">
                <a:solidFill>
                  <a:srgbClr val="002060"/>
                </a:solidFill>
              </a:rPr>
              <a:t>jenkins</a:t>
            </a:r>
            <a:r>
              <a:rPr lang="en-US" altLang="zh-TW" sz="1100" dirty="0" smtClean="0">
                <a:solidFill>
                  <a:srgbClr val="002060"/>
                </a:solidFill>
              </a:rPr>
              <a:t>”</a:t>
            </a:r>
            <a:r>
              <a:rPr lang="zh-TW" altLang="en-US" sz="1100" dirty="0" smtClean="0">
                <a:solidFill>
                  <a:srgbClr val="002060"/>
                </a:solidFill>
              </a:rPr>
              <a:t>資料庫</a:t>
            </a:r>
            <a:endParaRPr lang="en-US" altLang="zh-TW" sz="1100" dirty="0" smtClean="0">
              <a:solidFill>
                <a:srgbClr val="002060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zh-TW" altLang="en-US" sz="1100" dirty="0" smtClean="0">
                <a:solidFill>
                  <a:srgbClr val="002060"/>
                </a:solidFill>
              </a:rPr>
              <a:t>於查詢列輸入</a:t>
            </a:r>
            <a:r>
              <a:rPr lang="en-US" altLang="zh-TW" sz="1100" dirty="0" smtClean="0">
                <a:solidFill>
                  <a:srgbClr val="002060"/>
                </a:solidFill>
              </a:rPr>
              <a:t>:</a:t>
            </a:r>
            <a:r>
              <a:rPr lang="zh-TW" altLang="en-US" sz="1100" dirty="0" smtClean="0">
                <a:solidFill>
                  <a:srgbClr val="002060"/>
                </a:solidFill>
              </a:rPr>
              <a:t> </a:t>
            </a:r>
            <a:r>
              <a:rPr lang="en-US" altLang="zh-TW" sz="1100" dirty="0" smtClean="0">
                <a:solidFill>
                  <a:srgbClr val="002060"/>
                </a:solidFill>
              </a:rPr>
              <a:t>show measurements</a:t>
            </a:r>
            <a:r>
              <a:rPr lang="zh-TW" altLang="en-US" sz="1100" dirty="0" smtClean="0">
                <a:solidFill>
                  <a:srgbClr val="002060"/>
                </a:solidFill>
              </a:rPr>
              <a:t> 顯示資料庫內所有</a:t>
            </a:r>
            <a:r>
              <a:rPr lang="en-US" altLang="zh-TW" sz="1100" dirty="0" smtClean="0">
                <a:solidFill>
                  <a:srgbClr val="002060"/>
                </a:solidFill>
              </a:rPr>
              <a:t>table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zh-TW" altLang="en-US" sz="1100" dirty="0" smtClean="0">
                <a:solidFill>
                  <a:srgbClr val="002060"/>
                </a:solidFill>
              </a:rPr>
              <a:t>每個機種會有兩個</a:t>
            </a:r>
            <a:r>
              <a:rPr lang="en-US" altLang="zh-TW" sz="1100" dirty="0" smtClean="0">
                <a:solidFill>
                  <a:srgbClr val="002060"/>
                </a:solidFill>
              </a:rPr>
              <a:t>Table</a:t>
            </a:r>
            <a:r>
              <a:rPr lang="zh-TW" altLang="en-US" sz="1100" dirty="0" smtClean="0">
                <a:solidFill>
                  <a:srgbClr val="002060"/>
                </a:solidFill>
              </a:rPr>
              <a:t>，一個用於紀錄每日</a:t>
            </a:r>
            <a:r>
              <a:rPr lang="en-US" altLang="zh-TW" sz="1100" dirty="0" smtClean="0">
                <a:solidFill>
                  <a:srgbClr val="002060"/>
                </a:solidFill>
              </a:rPr>
              <a:t>pass/fail</a:t>
            </a:r>
            <a:r>
              <a:rPr lang="zh-TW" altLang="en-US" sz="1100" dirty="0" smtClean="0">
                <a:solidFill>
                  <a:srgbClr val="002060"/>
                </a:solidFill>
              </a:rPr>
              <a:t>數量；一個用於紀錄</a:t>
            </a:r>
            <a:r>
              <a:rPr lang="en-US" altLang="zh-TW" sz="1100" dirty="0" smtClean="0">
                <a:solidFill>
                  <a:srgbClr val="002060"/>
                </a:solidFill>
              </a:rPr>
              <a:t>test case</a:t>
            </a:r>
            <a:r>
              <a:rPr lang="zh-TW" altLang="en-US" sz="1100" dirty="0" smtClean="0">
                <a:solidFill>
                  <a:srgbClr val="002060"/>
                </a:solidFill>
              </a:rPr>
              <a:t>資訊</a:t>
            </a:r>
            <a:endParaRPr lang="en-US" altLang="zh-TW" sz="1100" dirty="0" smtClean="0">
              <a:solidFill>
                <a:srgbClr val="00206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22053" y="2669381"/>
            <a:ext cx="442480" cy="9660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232740" y="2585465"/>
            <a:ext cx="33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>
                <a:solidFill>
                  <a:schemeClr val="tx2"/>
                </a:solidFill>
                <a:sym typeface="Wingdings" panose="05000000000000000000" pitchFamily="2" charset="2"/>
              </a:rPr>
              <a:t></a:t>
            </a:r>
            <a:endParaRPr lang="en-US" altLang="zh-TW" sz="1100" b="1" dirty="0" smtClean="0">
              <a:solidFill>
                <a:schemeClr val="tx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383960" y="2113363"/>
            <a:ext cx="33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</a:t>
            </a:r>
            <a:endParaRPr lang="en-US" altLang="zh-TW" sz="1100" b="1" dirty="0" smtClean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9385" y="2166538"/>
            <a:ext cx="682146" cy="1546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528333" y="2667262"/>
            <a:ext cx="33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</a:t>
            </a:r>
            <a:endParaRPr lang="en-US" altLang="zh-TW" sz="11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908 CBN PPT Template">
  <a:themeElements>
    <a:clrScheme name="Custom 649">
      <a:dk1>
        <a:srgbClr val="243347"/>
      </a:dk1>
      <a:lt1>
        <a:sysClr val="window" lastClr="FFFFFF"/>
      </a:lt1>
      <a:dk2>
        <a:srgbClr val="EE742B"/>
      </a:dk2>
      <a:lt2>
        <a:srgbClr val="575756"/>
      </a:lt2>
      <a:accent1>
        <a:srgbClr val="FDC400"/>
      </a:accent1>
      <a:accent2>
        <a:srgbClr val="F5B0A3"/>
      </a:accent2>
      <a:accent3>
        <a:srgbClr val="D9415C"/>
      </a:accent3>
      <a:accent4>
        <a:srgbClr val="68B5C8"/>
      </a:accent4>
      <a:accent5>
        <a:srgbClr val="239A98"/>
      </a:accent5>
      <a:accent6>
        <a:srgbClr val="A8D0C0"/>
      </a:accent6>
      <a:hlink>
        <a:srgbClr val="239A98"/>
      </a:hlink>
      <a:folHlink>
        <a:srgbClr val="239A98"/>
      </a:folHlink>
    </a:clrScheme>
    <a:fontScheme name="Custom 47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08 CBN PPT Template" id="{63098C15-1CB1-4BD0-A9FD-B085493E2A45}" vid="{537E70BC-B3E5-419D-84B7-FAC2AFE9C3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1861CE53C3C741BD3DA6A7A1B40D2D" ma:contentTypeVersion="2" ma:contentTypeDescription="Create a new document." ma:contentTypeScope="" ma:versionID="07c91979420c1029fd509f2ac3378a59">
  <xsd:schema xmlns:xsd="http://www.w3.org/2001/XMLSchema" xmlns:xs="http://www.w3.org/2001/XMLSchema" xmlns:p="http://schemas.microsoft.com/office/2006/metadata/properties" xmlns:ns1="http://schemas.microsoft.com/sharepoint/v3" xmlns:ns2="47a7f89e-098f-4ffe-993d-25cf6d28bf5b" targetNamespace="http://schemas.microsoft.com/office/2006/metadata/properties" ma:root="true" ma:fieldsID="8d837a8139a9e364bc604092960e6f25" ns1:_="" ns2:_="">
    <xsd:import namespace="http://schemas.microsoft.com/sharepoint/v3"/>
    <xsd:import namespace="47a7f89e-098f-4ffe-993d-25cf6d28bf5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7f89e-098f-4ffe-993d-25cf6d28bf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4AFB47-25FB-4881-BCF4-1B53A474A3E0}">
  <ds:schemaRefs>
    <ds:schemaRef ds:uri="http://schemas.microsoft.com/sharepoint/v3"/>
    <ds:schemaRef ds:uri="http://www.w3.org/XML/1998/namespace"/>
    <ds:schemaRef ds:uri="http://schemas.microsoft.com/office/2006/documentManagement/types"/>
    <ds:schemaRef ds:uri="47a7f89e-098f-4ffe-993d-25cf6d28bf5b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4A6F8CC-DA4E-418F-88F5-C3E270690A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210FAA-456E-428B-885E-4B43381A81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7a7f89e-098f-4ffe-993d-25cf6d28bf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CBN Template (201907)</Template>
  <TotalTime>174189</TotalTime>
  <Words>1244</Words>
  <Application>Microsoft Office PowerPoint</Application>
  <PresentationFormat>如螢幕大小 (16:9)</PresentationFormat>
  <Paragraphs>176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Arial Rounded MT Bold</vt:lpstr>
      <vt:lpstr>BloomSpeak Title Heavy</vt:lpstr>
      <vt:lpstr>Arial</vt:lpstr>
      <vt:lpstr>Calibri</vt:lpstr>
      <vt:lpstr>Cambria Math</vt:lpstr>
      <vt:lpstr>Times New Roman</vt:lpstr>
      <vt:lpstr>Verdana</vt:lpstr>
      <vt:lpstr>Wingdings</vt:lpstr>
      <vt:lpstr>201908 CBN PPT Template</vt:lpstr>
      <vt:lpstr>Grafana system (automation)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Liberty Global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Realizing ‘build-in quality’</dc:title>
  <dc:creator>kity_lee</dc:creator>
  <cp:lastModifiedBy>aidan_kao</cp:lastModifiedBy>
  <cp:revision>2654</cp:revision>
  <dcterms:created xsi:type="dcterms:W3CDTF">2019-07-12T09:58:51Z</dcterms:created>
  <dcterms:modified xsi:type="dcterms:W3CDTF">2021-05-12T10:07:00Z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0x0101001A1861CE53C3C741BD3DA6A7A1B40D2D</vt:lpwstr>
  </property>
  <property fmtid="{D5CDD505-2E9C-101B-9397-08002B2CF9AE}" pid="3" name="Order">
    <vt:r8>41900</vt:r8>
  </property>
  <property fmtid="{D5CDD505-2E9C-101B-9397-08002B2CF9AE}" pid="4" name="xd_ProgID">
    <vt:lpwstr/>
  </property>
  <property fmtid="{D5CDD505-2E9C-101B-9397-08002B2CF9AE}" pid="5" name="_CopySource">
    <vt:lpwstr>http://pmo.compalbn.com/sites/RDCenter/MAT_CR1300/Shared Documents/Report/Daily report/2019_10/CBN_20191008_PQT_Daily_Report_V1.pptx</vt:lpwstr>
  </property>
  <property fmtid="{D5CDD505-2E9C-101B-9397-08002B2CF9AE}" pid="6" name="TemplateUrl">
    <vt:lpwstr/>
  </property>
</Properties>
</file>