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7" r:id="rId4"/>
  </p:sldMasterIdLst>
  <p:notesMasterIdLst>
    <p:notesMasterId r:id="rId13"/>
  </p:notesMasterIdLst>
  <p:handoutMasterIdLst>
    <p:handoutMasterId r:id="rId14"/>
  </p:handoutMasterIdLst>
  <p:sldIdLst>
    <p:sldId id="280" r:id="rId5"/>
    <p:sldId id="315" r:id="rId6"/>
    <p:sldId id="318" r:id="rId7"/>
    <p:sldId id="320" r:id="rId8"/>
    <p:sldId id="321" r:id="rId9"/>
    <p:sldId id="319" r:id="rId10"/>
    <p:sldId id="316" r:id="rId11"/>
    <p:sldId id="290" r:id="rId12"/>
  </p:sldIdLst>
  <p:sldSz cx="9144000" cy="5143500" type="screen16x9"/>
  <p:notesSz cx="6858000" cy="9144000"/>
  <p:defaultTextStyle>
    <a:defPPr>
      <a:defRPr lang="en-US"/>
    </a:defPPr>
    <a:lvl1pPr marL="0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4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8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1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5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69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3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16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0" algn="l" defTabSz="6857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4CA510E0-69D2-4D8A-B1D8-A55A0E8EFF28}">
          <p14:sldIdLst>
            <p14:sldId id="280"/>
          </p14:sldIdLst>
        </p14:section>
        <p14:section name="Outline" id="{03D13AB8-C7DB-485D-B7F0-C4C9EB2E5C05}">
          <p14:sldIdLst>
            <p14:sldId id="315"/>
          </p14:sldIdLst>
        </p14:section>
        <p14:section name="1_Introduction" id="{229FD9CA-76AA-48AA-A1C5-0C410A9D0BC2}">
          <p14:sldIdLst>
            <p14:sldId id="318"/>
          </p14:sldIdLst>
        </p14:section>
        <p14:section name="2_Maintenance" id="{BC8CEC3B-484E-4BE8-9829-72B6ABEF6314}">
          <p14:sldIdLst>
            <p14:sldId id="320"/>
          </p14:sldIdLst>
        </p14:section>
        <p14:section name="3_Development" id="{0347FDE9-BBF1-4B8E-ACAC-F68B865E6560}">
          <p14:sldIdLst>
            <p14:sldId id="321"/>
          </p14:sldIdLst>
        </p14:section>
        <p14:section name="System Structure" id="{D45DE279-7955-418D-BBA9-3C8CE3863FC0}">
          <p14:sldIdLst>
            <p14:sldId id="319"/>
            <p14:sldId id="316"/>
          </p14:sldIdLst>
        </p14:section>
        <p14:section name="其他" id="{CE8C0E66-13D1-4B55-A944-167ABBBAE5DC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4" pos="3840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260">
          <p15:clr>
            <a:srgbClr val="A4A3A4"/>
          </p15:clr>
        </p15:guide>
        <p15:guide id="7" orient="horz" pos="2886">
          <p15:clr>
            <a:srgbClr val="A4A3A4"/>
          </p15:clr>
        </p15:guide>
        <p15:guide id="8" orient="horz" pos="1620">
          <p15:clr>
            <a:srgbClr val="A4A3A4"/>
          </p15:clr>
        </p15:guide>
        <p15:guide id="9" pos="2888">
          <p15:clr>
            <a:srgbClr val="A4A3A4"/>
          </p15:clr>
        </p15:guide>
        <p15:guide id="10" pos="634">
          <p15:clr>
            <a:srgbClr val="A4A3A4"/>
          </p15:clr>
        </p15:guide>
        <p15:guide id="11" pos="5505">
          <p15:clr>
            <a:srgbClr val="A4A3A4"/>
          </p15:clr>
        </p15:guide>
        <p15:guide id="12" pos="258">
          <p15:clr>
            <a:srgbClr val="A4A3A4"/>
          </p15:clr>
        </p15:guide>
        <p15:guide id="13" pos="1064">
          <p15:clr>
            <a:srgbClr val="A4A3A4"/>
          </p15:clr>
        </p15:guide>
        <p15:guide id="14" orient="horz" pos="2979">
          <p15:clr>
            <a:srgbClr val="A4A3A4"/>
          </p15:clr>
        </p15:guide>
        <p15:guide id="15" orient="horz" pos="547">
          <p15:clr>
            <a:srgbClr val="A4A3A4"/>
          </p15:clr>
        </p15:guide>
        <p15:guide id="16" orient="horz" pos="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42B"/>
    <a:srgbClr val="FFFF00"/>
    <a:srgbClr val="FFFFCC"/>
    <a:srgbClr val="0000FF"/>
    <a:srgbClr val="FFFFFF"/>
    <a:srgbClr val="00B0F0"/>
    <a:srgbClr val="FFC000"/>
    <a:srgbClr val="FCE3D5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3" autoAdjust="0"/>
    <p:restoredTop sz="94424" autoAdjust="0"/>
  </p:normalViewPr>
  <p:slideViewPr>
    <p:cSldViewPr snapToGrid="0">
      <p:cViewPr varScale="1">
        <p:scale>
          <a:sx n="149" d="100"/>
          <a:sy n="149" d="100"/>
        </p:scale>
        <p:origin x="204" y="114"/>
      </p:cViewPr>
      <p:guideLst>
        <p:guide pos="3840"/>
        <p:guide orient="horz" pos="2160"/>
        <p:guide orient="horz" pos="260"/>
        <p:guide orient="horz" pos="2886"/>
        <p:guide orient="horz" pos="1620"/>
        <p:guide pos="2888"/>
        <p:guide pos="634"/>
        <p:guide pos="5505"/>
        <p:guide pos="258"/>
        <p:guide pos="1064"/>
        <p:guide orient="horz" pos="2979"/>
        <p:guide orient="horz" pos="547"/>
        <p:guide orient="horz" pos="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b="1" dirty="0">
              <a:latin typeface="BloomSpeak Title Heavy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b="1" smtClean="0">
                <a:latin typeface="BloomSpeak Title Heavy" charset="0"/>
              </a:rPr>
              <a:pPr/>
              <a:t>5/12/2021</a:t>
            </a:fld>
            <a:endParaRPr lang="en-US" b="1" dirty="0">
              <a:latin typeface="BloomSpeak Title Heavy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b="1" dirty="0">
              <a:latin typeface="BloomSpeak Title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b="1" smtClean="0">
                <a:latin typeface="BloomSpeak Title Heavy" charset="0"/>
              </a:rPr>
              <a:pPr/>
              <a:t>‹#›</a:t>
            </a:fld>
            <a:endParaRPr lang="en-US" b="1" dirty="0">
              <a:latin typeface="BloomSpeak Title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BloomSpeak Title Heavy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BloomSpeak Title Heavy" charset="0"/>
              </a:defRPr>
            </a:lvl1pPr>
          </a:lstStyle>
          <a:p>
            <a:fld id="{247A641A-FC50-3840-A830-42D90553FE8C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BloomSpeak Title Heavy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BloomSpeak Title Heavy" charset="0"/>
              </a:defRPr>
            </a:lvl1pPr>
          </a:lstStyle>
          <a:p>
            <a:fld id="{8C896355-3DDC-9949-861F-AD0908BFCC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1" i="0" kern="1200">
        <a:solidFill>
          <a:schemeClr val="tx1"/>
        </a:solidFill>
        <a:latin typeface="BloomSpeak Title Heavy" charset="0"/>
        <a:ea typeface="+mn-ea"/>
        <a:cs typeface="+mn-cs"/>
      </a:defRPr>
    </a:lvl1pPr>
    <a:lvl2pPr marL="342900" algn="l" defTabSz="685800" rtl="0" eaLnBrk="1" latinLnBrk="0" hangingPunct="1">
      <a:defRPr sz="900" b="1" i="0" kern="1200">
        <a:solidFill>
          <a:schemeClr val="tx1"/>
        </a:solidFill>
        <a:latin typeface="BloomSpeak Title Heavy" charset="0"/>
        <a:ea typeface="+mn-ea"/>
        <a:cs typeface="+mn-cs"/>
      </a:defRPr>
    </a:lvl2pPr>
    <a:lvl3pPr marL="685800" algn="l" defTabSz="685800" rtl="0" eaLnBrk="1" latinLnBrk="0" hangingPunct="1">
      <a:defRPr sz="900" b="1" i="0" kern="1200">
        <a:solidFill>
          <a:schemeClr val="tx1"/>
        </a:solidFill>
        <a:latin typeface="BloomSpeak Title Heavy" charset="0"/>
        <a:ea typeface="+mn-ea"/>
        <a:cs typeface="+mn-cs"/>
      </a:defRPr>
    </a:lvl3pPr>
    <a:lvl4pPr marL="1028700" algn="l" defTabSz="685800" rtl="0" eaLnBrk="1" latinLnBrk="0" hangingPunct="1">
      <a:defRPr sz="900" b="1" i="0" kern="1200">
        <a:solidFill>
          <a:schemeClr val="tx1"/>
        </a:solidFill>
        <a:latin typeface="BloomSpeak Title Heavy" charset="0"/>
        <a:ea typeface="+mn-ea"/>
        <a:cs typeface="+mn-cs"/>
      </a:defRPr>
    </a:lvl4pPr>
    <a:lvl5pPr marL="1371600" algn="l" defTabSz="685800" rtl="0" eaLnBrk="1" latinLnBrk="0" hangingPunct="1">
      <a:defRPr sz="900" b="1" i="0" kern="1200">
        <a:solidFill>
          <a:schemeClr val="tx1"/>
        </a:solidFill>
        <a:latin typeface="BloomSpeak Title Heavy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71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0"/>
            <a:ext cx="9133840" cy="4203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圖片 5" descr="無標題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920" y="0"/>
            <a:ext cx="3357079" cy="3158051"/>
          </a:xfrm>
          <a:prstGeom prst="rect">
            <a:avLst/>
          </a:prstGeom>
        </p:spPr>
      </p:pic>
      <p:pic>
        <p:nvPicPr>
          <p:cNvPr id="12" name="圖片 11" descr="CB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1250" y="200967"/>
            <a:ext cx="1294879" cy="5597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000" y="3357710"/>
            <a:ext cx="8532000" cy="64633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000" y="3934428"/>
            <a:ext cx="8532000" cy="40472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grpSp>
        <p:nvGrpSpPr>
          <p:cNvPr id="7" name="群組 6"/>
          <p:cNvGrpSpPr/>
          <p:nvPr/>
        </p:nvGrpSpPr>
        <p:grpSpPr>
          <a:xfrm>
            <a:off x="-18010" y="0"/>
            <a:ext cx="45719" cy="5143500"/>
            <a:chOff x="-37698" y="0"/>
            <a:chExt cx="65407" cy="6858000"/>
          </a:xfrm>
        </p:grpSpPr>
        <p:sp>
          <p:nvSpPr>
            <p:cNvPr id="8" name="矩形 7"/>
            <p:cNvSpPr/>
            <p:nvPr/>
          </p:nvSpPr>
          <p:spPr bwMode="auto">
            <a:xfrm rot="5400000" flipV="1">
              <a:off x="-876367" y="838669"/>
              <a:ext cx="1742607" cy="65269"/>
            </a:xfrm>
            <a:prstGeom prst="rect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 rot="5400000" flipV="1">
              <a:off x="-876229" y="2496955"/>
              <a:ext cx="1742607" cy="6526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 rot="5400000" flipV="1">
              <a:off x="-876229" y="4239562"/>
              <a:ext cx="1742607" cy="6526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 rot="5400000" flipV="1">
              <a:off x="-876229" y="5954062"/>
              <a:ext cx="1742607" cy="65269"/>
            </a:xfrm>
            <a:prstGeom prst="rect">
              <a:avLst/>
            </a:prstGeom>
            <a:solidFill>
              <a:srgbClr val="3333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6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120650"/>
            <a:ext cx="577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57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94944"/>
            <a:ext cx="9144000" cy="4448556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 bwMode="gray">
          <a:xfrm>
            <a:off x="298175" y="4894798"/>
            <a:ext cx="417443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685748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4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8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1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5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69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3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16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0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Copyright © 2020 </a:t>
            </a:r>
            <a:r>
              <a:rPr lang="en-US" altLang="zh-TW" dirty="0" err="1"/>
              <a:t>Compal</a:t>
            </a:r>
            <a:r>
              <a:rPr lang="en-US" altLang="zh-TW" dirty="0"/>
              <a:t> Broadband Networks, Inc. – Confidential and Proprietary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74780" y="0"/>
            <a:ext cx="456183" cy="215444"/>
          </a:xfrm>
        </p:spPr>
        <p:txBody>
          <a:bodyPr/>
          <a:lstStyle/>
          <a:p>
            <a:fld id="{46805F6F-5F43-4CEF-ACE7-03EB4D6372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120650"/>
            <a:ext cx="577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94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icture with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3621" y="121736"/>
            <a:ext cx="4447125" cy="5008866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02693" y="413550"/>
            <a:ext cx="3736495" cy="4316400"/>
          </a:xfrm>
          <a:prstGeom prst="rect">
            <a:avLst/>
          </a:prstGeom>
        </p:spPr>
        <p:txBody>
          <a:bodyPr anchor="ctr" anchorCtr="0"/>
          <a:lstStyle>
            <a:lvl1pPr marL="338138" indent="-338138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1800">
                <a:solidFill>
                  <a:srgbClr val="00B0F0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1800">
                <a:solidFill>
                  <a:srgbClr val="72B32B"/>
                </a:solidFill>
              </a:defRPr>
            </a:lvl2pPr>
            <a:lvl3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1800">
                <a:solidFill>
                  <a:srgbClr val="72B32B"/>
                </a:solidFill>
              </a:defRPr>
            </a:lvl3pPr>
            <a:lvl4pPr marL="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1800">
                <a:solidFill>
                  <a:srgbClr val="72B32B"/>
                </a:solidFill>
              </a:defRPr>
            </a:lvl4pPr>
            <a:lvl5pPr>
              <a:defRPr sz="1800">
                <a:solidFill>
                  <a:srgbClr val="72B32B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692" y="352147"/>
            <a:ext cx="3736495" cy="4985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6805F6F-5F43-4CEF-ACE7-03EB4D6372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圖片 6">
            <a:extLst>
              <a:ext uri="{FF2B5EF4-FFF2-40B4-BE49-F238E27FC236}">
                <a16:creationId xmlns="" xmlns:a16="http://schemas.microsoft.com/office/drawing/2014/main" id="{3A5CC061-1E9B-4D4E-882A-6E5F3ECF7C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2" y="2457450"/>
            <a:ext cx="594597" cy="5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25" y="412750"/>
            <a:ext cx="8324400" cy="4316400"/>
          </a:xfrm>
          <a:prstGeom prst="rect">
            <a:avLst/>
          </a:prstGeom>
          <a:solidFill>
            <a:srgbClr val="239B98"/>
          </a:solidFill>
        </p:spPr>
        <p:txBody>
          <a:bodyPr bIns="1854000" anchor="b" anchorCtr="0">
            <a:noAutofit/>
          </a:bodyPr>
          <a:lstStyle>
            <a:lvl1pPr algn="ctr">
              <a:defRPr sz="5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61459"/>
            <a:ext cx="7772400" cy="601725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968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6805F6F-5F43-4CEF-ACE7-03EB4D6372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120650"/>
            <a:ext cx="577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507" y="1590294"/>
            <a:ext cx="1558986" cy="1962912"/>
          </a:xfrm>
          <a:prstGeom prst="rect">
            <a:avLst/>
          </a:prstGeom>
        </p:spPr>
      </p:pic>
      <p:sp>
        <p:nvSpPr>
          <p:cNvPr id="2" name="橢圓 1"/>
          <p:cNvSpPr/>
          <p:nvPr userDrawn="1"/>
        </p:nvSpPr>
        <p:spPr>
          <a:xfrm>
            <a:off x="3759200" y="1590294"/>
            <a:ext cx="1625600" cy="1587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25" y="1825625"/>
            <a:ext cx="1403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60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69763" y="4894798"/>
            <a:ext cx="456183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6805F6F-5F43-4CEF-ACE7-03EB4D6372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gray">
          <a:xfrm>
            <a:off x="298175" y="4894798"/>
            <a:ext cx="417443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685748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4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8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1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5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69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3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16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0" algn="l" defTabSz="685748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Copyright © 2020 </a:t>
            </a:r>
            <a:r>
              <a:rPr lang="en-US" altLang="zh-TW" dirty="0" err="1"/>
              <a:t>Compal</a:t>
            </a:r>
            <a:r>
              <a:rPr lang="en-US" altLang="zh-TW" dirty="0"/>
              <a:t> Broadband Networks, Inc. –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65223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24" r:id="rId3"/>
    <p:sldLayoutId id="2147484405" r:id="rId4"/>
    <p:sldLayoutId id="2147484421" r:id="rId5"/>
    <p:sldLayoutId id="2147484422" r:id="rId6"/>
    <p:sldLayoutId id="2147484423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 cap="all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135000"/>
        </a:lnSpc>
        <a:spcBef>
          <a:spcPts val="0"/>
        </a:spcBef>
        <a:buClr>
          <a:srgbClr val="72B32B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0" hangingPunct="1">
        <a:lnSpc>
          <a:spcPct val="135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0" hangingPunct="1">
        <a:lnSpc>
          <a:spcPct val="135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0" hangingPunct="1">
        <a:lnSpc>
          <a:spcPct val="135000"/>
        </a:lnSpc>
        <a:spcBef>
          <a:spcPts val="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5000"/>
        </a:lnSpc>
        <a:spcBef>
          <a:spcPts val="0"/>
        </a:spcBef>
        <a:buFont typeface="Arial" panose="020B0604020202020204" pitchFamily="34" charset="0"/>
        <a:buNone/>
        <a:defRPr sz="1400" b="1" kern="1200" cap="all" baseline="0">
          <a:solidFill>
            <a:srgbClr val="72B32B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bn_factory.compalbn.com:300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  <a:ea typeface="Cambria Math" pitchFamily="18" charset="0"/>
              </a:rPr>
              <a:t>Smart factory </a:t>
            </a:r>
            <a:r>
              <a:rPr lang="en-US" dirty="0" err="1" smtClean="0">
                <a:solidFill>
                  <a:schemeClr val="bg1"/>
                </a:solidFill>
                <a:ea typeface="Cambria Math" pitchFamily="18" charset="0"/>
              </a:rPr>
              <a:t>syste</a:t>
            </a:r>
            <a:r>
              <a:rPr lang="en-US" altLang="zh-TW" dirty="0" err="1" smtClean="0">
                <a:solidFill>
                  <a:schemeClr val="bg1"/>
                </a:solidFill>
                <a:ea typeface="Cambria Math" pitchFamily="18" charset="0"/>
              </a:rPr>
              <a:t>M</a:t>
            </a:r>
            <a:r>
              <a:rPr lang="zh-TW" altLang="en-US" dirty="0" smtClean="0">
                <a:solidFill>
                  <a:schemeClr val="bg1"/>
                </a:solidFill>
                <a:ea typeface="Cambria Math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ea typeface="Cambria Math" pitchFamily="18" charset="0"/>
              </a:rPr>
              <a:t>(developer)</a:t>
            </a:r>
            <a:endParaRPr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Picture 2" descr="D:\Leo\CBN CIS\CBN_logo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056276" y="4641640"/>
            <a:ext cx="783087" cy="441389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>
            <p:extLst>
              <p:ext uri="{D42A27DB-BD31-4B8C-83A1-F6EECF244321}">
                <p14:modId xmlns:p14="http://schemas.microsoft.com/office/powerpoint/2010/main" val="3339744220"/>
              </p:ext>
            </p:extLst>
          </p:nvPr>
        </p:nvSpPr>
        <p:spPr>
          <a:xfrm>
            <a:off x="1331794" y="4100033"/>
            <a:ext cx="264614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11-May 2021</a:t>
            </a:r>
            <a:endParaRPr lang="zh-TW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9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6" name="群組 25"/>
          <p:cNvGrpSpPr/>
          <p:nvPr/>
        </p:nvGrpSpPr>
        <p:grpSpPr>
          <a:xfrm>
            <a:off x="0" y="1162160"/>
            <a:ext cx="1963083" cy="326115"/>
            <a:chOff x="0" y="791559"/>
            <a:chExt cx="1963083" cy="326115"/>
          </a:xfrm>
        </p:grpSpPr>
        <p:sp>
          <p:nvSpPr>
            <p:cNvPr id="7" name="矩形 6">
              <a:hlinkClick r:id="rId2" action="ppaction://hlinksldjump"/>
            </p:cNvPr>
            <p:cNvSpPr/>
            <p:nvPr/>
          </p:nvSpPr>
          <p:spPr>
            <a:xfrm>
              <a:off x="527538" y="791559"/>
              <a:ext cx="1435545" cy="326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dirty="0" smtClean="0">
                  <a:solidFill>
                    <a:schemeClr val="tx1"/>
                  </a:solidFill>
                </a:rPr>
                <a:t>Introduction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五邊形 2"/>
            <p:cNvSpPr/>
            <p:nvPr/>
          </p:nvSpPr>
          <p:spPr>
            <a:xfrm>
              <a:off x="0" y="791559"/>
              <a:ext cx="735357" cy="326115"/>
            </a:xfrm>
            <a:prstGeom prst="homePlat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</a:rPr>
                <a:t>P.3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19718" y="4301268"/>
            <a:ext cx="8651631" cy="307777"/>
            <a:chOff x="287747" y="4009238"/>
            <a:chExt cx="8651631" cy="307777"/>
          </a:xfrm>
        </p:grpSpPr>
        <p:sp>
          <p:nvSpPr>
            <p:cNvPr id="5" name="文字方塊 4"/>
            <p:cNvSpPr txBox="1"/>
            <p:nvPr/>
          </p:nvSpPr>
          <p:spPr>
            <a:xfrm>
              <a:off x="287747" y="4009238"/>
              <a:ext cx="8651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※</a:t>
              </a:r>
              <a:r>
                <a:rPr lang="zh-TW" altLang="en-US" dirty="0" smtClean="0"/>
                <a:t> </a:t>
              </a:r>
              <a:r>
                <a:rPr lang="zh-TW" altLang="en-US" dirty="0" smtClean="0"/>
                <a:t>本文件頁面較多，故設置查詢圖示，通過點選連結圖示</a:t>
              </a:r>
              <a:r>
                <a:rPr lang="en-US" altLang="zh-TW" dirty="0" smtClean="0"/>
                <a:t>(</a:t>
              </a:r>
              <a:r>
                <a:rPr lang="zh-TW" altLang="en-US" dirty="0" smtClean="0"/>
                <a:t>     </a:t>
              </a:r>
              <a:r>
                <a:rPr lang="en-US" altLang="zh-TW" dirty="0" smtClean="0"/>
                <a:t>)</a:t>
              </a:r>
              <a:r>
                <a:rPr lang="zh-TW" altLang="en-US" dirty="0" smtClean="0"/>
                <a:t>選擇欲進入的頁面，返回亦有返回圖示</a:t>
              </a:r>
              <a:r>
                <a:rPr lang="en-US" altLang="zh-TW" dirty="0" smtClean="0"/>
                <a:t>(</a:t>
              </a:r>
              <a:r>
                <a:rPr lang="zh-TW" altLang="en-US" dirty="0" smtClean="0"/>
                <a:t>     </a:t>
              </a:r>
              <a:r>
                <a:rPr lang="en-US" altLang="zh-TW" dirty="0" smtClean="0"/>
                <a:t>)</a:t>
              </a:r>
              <a:r>
                <a:rPr lang="zh-TW" altLang="en-US" dirty="0" smtClean="0"/>
                <a:t>。</a:t>
              </a:r>
              <a:endParaRPr lang="en-US" altLang="zh-TW" dirty="0" smtClean="0"/>
            </a:p>
          </p:txBody>
        </p:sp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915686" y="4053536"/>
              <a:ext cx="243000" cy="253623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95268" y="4059930"/>
              <a:ext cx="247018" cy="253623"/>
            </a:xfrm>
            <a:prstGeom prst="rect">
              <a:avLst/>
            </a:prstGeom>
          </p:spPr>
        </p:pic>
      </p:grpSp>
      <p:sp>
        <p:nvSpPr>
          <p:cNvPr id="31" name="文字方塊 30"/>
          <p:cNvSpPr txBox="1"/>
          <p:nvPr/>
        </p:nvSpPr>
        <p:spPr>
          <a:xfrm>
            <a:off x="319717" y="464601"/>
            <a:ext cx="788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此份文件為</a:t>
            </a:r>
            <a:r>
              <a:rPr lang="en-US" altLang="zh-TW" dirty="0" err="1" smtClean="0"/>
              <a:t>Grafana</a:t>
            </a:r>
            <a:r>
              <a:rPr lang="zh-TW" altLang="en-US" dirty="0" smtClean="0"/>
              <a:t>系統開發者手冊，主要用於協助開發者了解各項操作、維護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開發等，主要分為系統架構簡介、維護方式、開發模式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心得三大部分。</a:t>
            </a:r>
            <a:endParaRPr lang="en-US" altLang="zh-TW" dirty="0" smtClean="0"/>
          </a:p>
        </p:txBody>
      </p:sp>
      <p:grpSp>
        <p:nvGrpSpPr>
          <p:cNvPr id="34" name="群組 33"/>
          <p:cNvGrpSpPr/>
          <p:nvPr/>
        </p:nvGrpSpPr>
        <p:grpSpPr>
          <a:xfrm>
            <a:off x="0" y="1821907"/>
            <a:ext cx="1963083" cy="326115"/>
            <a:chOff x="0" y="791559"/>
            <a:chExt cx="1963083" cy="326115"/>
          </a:xfrm>
        </p:grpSpPr>
        <p:sp>
          <p:nvSpPr>
            <p:cNvPr id="35" name="矩形 34"/>
            <p:cNvSpPr/>
            <p:nvPr/>
          </p:nvSpPr>
          <p:spPr>
            <a:xfrm>
              <a:off x="527538" y="791559"/>
              <a:ext cx="1435545" cy="326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dirty="0" smtClean="0">
                  <a:solidFill>
                    <a:schemeClr val="tx1"/>
                  </a:solidFill>
                </a:rPr>
                <a:t>Maintenance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五邊形 35"/>
            <p:cNvSpPr/>
            <p:nvPr/>
          </p:nvSpPr>
          <p:spPr>
            <a:xfrm>
              <a:off x="0" y="791559"/>
              <a:ext cx="735357" cy="326115"/>
            </a:xfrm>
            <a:prstGeom prst="homePlat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</a:rPr>
                <a:t>P</a:t>
              </a:r>
              <a:r>
                <a:rPr lang="en-US" altLang="zh-TW" b="1" dirty="0" smtClean="0">
                  <a:solidFill>
                    <a:schemeClr val="tx1"/>
                  </a:solidFill>
                </a:rPr>
                <a:t>.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0" y="2481654"/>
            <a:ext cx="2033421" cy="326115"/>
            <a:chOff x="0" y="791559"/>
            <a:chExt cx="2033421" cy="326115"/>
          </a:xfrm>
        </p:grpSpPr>
        <p:sp>
          <p:nvSpPr>
            <p:cNvPr id="38" name="矩形 37"/>
            <p:cNvSpPr/>
            <p:nvPr/>
          </p:nvSpPr>
          <p:spPr>
            <a:xfrm>
              <a:off x="527539" y="791559"/>
              <a:ext cx="1505882" cy="3261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b="1" dirty="0" smtClean="0">
                  <a:solidFill>
                    <a:schemeClr val="tx1"/>
                  </a:solidFill>
                </a:rPr>
                <a:t>Development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五邊形 38"/>
            <p:cNvSpPr/>
            <p:nvPr/>
          </p:nvSpPr>
          <p:spPr>
            <a:xfrm>
              <a:off x="0" y="791559"/>
              <a:ext cx="735357" cy="326115"/>
            </a:xfrm>
            <a:prstGeom prst="homePlat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tx1"/>
                  </a:solidFill>
                </a:rPr>
                <a:t>P</a:t>
              </a:r>
              <a:r>
                <a:rPr lang="en-US" altLang="zh-TW" b="1" dirty="0" smtClean="0">
                  <a:solidFill>
                    <a:schemeClr val="tx1"/>
                  </a:solidFill>
                </a:rPr>
                <a:t>.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20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0040" y="778950"/>
            <a:ext cx="6306535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000" dirty="0" smtClean="0">
                <a:solidFill>
                  <a:srgbClr val="002060"/>
                </a:solidFill>
              </a:rPr>
              <a:t>Introduction</a:t>
            </a:r>
            <a:r>
              <a:rPr lang="zh-TW" altLang="en-US" sz="1000" dirty="0" smtClean="0">
                <a:solidFill>
                  <a:srgbClr val="002060"/>
                </a:solidFill>
              </a:rPr>
              <a:t>主要介紹</a:t>
            </a:r>
            <a:endParaRPr lang="en-US" altLang="zh-TW" sz="1000" dirty="0" smtClean="0">
              <a:solidFill>
                <a:srgbClr val="002060"/>
              </a:solidFill>
            </a:endParaRPr>
          </a:p>
        </p:txBody>
      </p:sp>
      <p:sp>
        <p:nvSpPr>
          <p:cNvPr id="9" name="五邊形 8"/>
          <p:cNvSpPr/>
          <p:nvPr/>
        </p:nvSpPr>
        <p:spPr>
          <a:xfrm>
            <a:off x="0" y="1677987"/>
            <a:ext cx="2276409" cy="291259"/>
          </a:xfrm>
          <a:prstGeom prst="homePlat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System Introduction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9" name="橢圓 18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5009" y="175202"/>
            <a:ext cx="532574" cy="5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9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Maintenance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橢圓 18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5009" y="175202"/>
            <a:ext cx="532574" cy="54681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06543" y="428874"/>
            <a:ext cx="6991784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200" dirty="0" smtClean="0">
                <a:solidFill>
                  <a:srgbClr val="002060"/>
                </a:solidFill>
              </a:rPr>
              <a:t>維護</a:t>
            </a:r>
            <a:r>
              <a:rPr lang="en-US" altLang="zh-TW" sz="1200" dirty="0" smtClean="0">
                <a:solidFill>
                  <a:srgbClr val="002060"/>
                </a:solidFill>
              </a:rPr>
              <a:t>(maintenance)</a:t>
            </a:r>
            <a:r>
              <a:rPr lang="zh-TW" altLang="en-US" sz="1200" smtClean="0">
                <a:solidFill>
                  <a:srgbClr val="002060"/>
                </a:solidFill>
              </a:rPr>
              <a:t>部分主要。</a:t>
            </a:r>
            <a:endParaRPr lang="en-US" altLang="zh-TW" sz="12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6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6543" y="428874"/>
            <a:ext cx="724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200" dirty="0" smtClean="0">
                <a:solidFill>
                  <a:srgbClr val="002060"/>
                </a:solidFill>
              </a:rPr>
              <a:t>開發</a:t>
            </a:r>
            <a:r>
              <a:rPr lang="en-US" altLang="zh-TW" sz="1200" dirty="0" smtClean="0">
                <a:solidFill>
                  <a:srgbClr val="002060"/>
                </a:solidFill>
              </a:rPr>
              <a:t>(develop)</a:t>
            </a:r>
            <a:r>
              <a:rPr lang="zh-TW" altLang="en-US" sz="1200" dirty="0" smtClean="0">
                <a:solidFill>
                  <a:srgbClr val="002060"/>
                </a:solidFill>
              </a:rPr>
              <a:t>部分主要介紹現有系統</a:t>
            </a:r>
            <a:r>
              <a:rPr lang="en-US" altLang="zh-TW" sz="1200" dirty="0" smtClean="0">
                <a:solidFill>
                  <a:srgbClr val="002060"/>
                </a:solidFill>
              </a:rPr>
              <a:t>(</a:t>
            </a:r>
            <a:r>
              <a:rPr lang="en-US" altLang="zh-TW" sz="1200" dirty="0" err="1" smtClean="0">
                <a:solidFill>
                  <a:srgbClr val="002060"/>
                </a:solidFill>
              </a:rPr>
              <a:t>influxdb</a:t>
            </a:r>
            <a:r>
              <a:rPr lang="zh-TW" altLang="en-US" sz="1200" dirty="0" smtClean="0">
                <a:solidFill>
                  <a:srgbClr val="002060"/>
                </a:solidFill>
              </a:rPr>
              <a:t>、</a:t>
            </a:r>
            <a:r>
              <a:rPr lang="en-US" altLang="zh-TW" sz="1200" dirty="0" err="1" smtClean="0">
                <a:solidFill>
                  <a:srgbClr val="002060"/>
                </a:solidFill>
              </a:rPr>
              <a:t>grafana</a:t>
            </a:r>
            <a:r>
              <a:rPr lang="en-US" altLang="zh-TW" sz="1200" dirty="0" smtClean="0">
                <a:solidFill>
                  <a:srgbClr val="002060"/>
                </a:solidFill>
              </a:rPr>
              <a:t>)</a:t>
            </a:r>
            <a:r>
              <a:rPr lang="zh-TW" altLang="en-US" sz="1200" dirty="0" smtClean="0">
                <a:solidFill>
                  <a:srgbClr val="002060"/>
                </a:solidFill>
              </a:rPr>
              <a:t>的現況、操作方式、遇過的問題</a:t>
            </a:r>
            <a:r>
              <a:rPr lang="en-US" altLang="zh-TW" sz="1200" dirty="0" smtClean="0">
                <a:solidFill>
                  <a:srgbClr val="002060"/>
                </a:solidFill>
              </a:rPr>
              <a:t>&amp;</a:t>
            </a:r>
            <a:r>
              <a:rPr lang="zh-TW" altLang="en-US" sz="1200" dirty="0" smtClean="0">
                <a:solidFill>
                  <a:srgbClr val="002060"/>
                </a:solidFill>
              </a:rPr>
              <a:t>開發心得等。</a:t>
            </a:r>
            <a:endParaRPr lang="en-US" altLang="zh-TW" sz="1200" dirty="0" smtClean="0">
              <a:solidFill>
                <a:srgbClr val="002060"/>
              </a:solidFill>
            </a:endParaRPr>
          </a:p>
        </p:txBody>
      </p:sp>
      <p:sp>
        <p:nvSpPr>
          <p:cNvPr id="19" name="橢圓 18">
            <a:hlinkClick r:id="rId2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5009" y="175202"/>
            <a:ext cx="532574" cy="5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2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introduction &amp; login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0040" y="778950"/>
            <a:ext cx="63065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1000" dirty="0" smtClean="0">
                <a:solidFill>
                  <a:srgbClr val="002060"/>
                </a:solidFill>
              </a:rPr>
              <a:t>Smart factory system</a:t>
            </a:r>
            <a:r>
              <a:rPr lang="zh-TW" altLang="en-US" sz="1000" dirty="0" smtClean="0">
                <a:solidFill>
                  <a:srgbClr val="002060"/>
                </a:solidFill>
              </a:rPr>
              <a:t>以</a:t>
            </a:r>
            <a:r>
              <a:rPr lang="en-US" altLang="zh-TW" sz="1000" dirty="0" err="1" smtClean="0">
                <a:solidFill>
                  <a:srgbClr val="002060"/>
                </a:solidFill>
              </a:rPr>
              <a:t>Grafana</a:t>
            </a:r>
            <a:r>
              <a:rPr lang="zh-TW" altLang="en-US" sz="1000" dirty="0" smtClean="0">
                <a:solidFill>
                  <a:srgbClr val="002060"/>
                </a:solidFill>
              </a:rPr>
              <a:t>為基礎進行開發，主要呈現工廠指標可視化、敘述統計</a:t>
            </a:r>
            <a:r>
              <a:rPr lang="en-US" altLang="zh-TW" sz="1000" dirty="0" smtClean="0">
                <a:solidFill>
                  <a:srgbClr val="002060"/>
                </a:solidFill>
              </a:rPr>
              <a:t>(</a:t>
            </a:r>
            <a:r>
              <a:rPr lang="zh-TW" altLang="en-US" sz="1000" dirty="0" smtClean="0">
                <a:solidFill>
                  <a:srgbClr val="002060"/>
                </a:solidFill>
              </a:rPr>
              <a:t>含趨勢圖比較</a:t>
            </a:r>
            <a:r>
              <a:rPr lang="en-US" altLang="zh-TW" sz="1000" dirty="0" smtClean="0">
                <a:solidFill>
                  <a:srgbClr val="002060"/>
                </a:solidFill>
              </a:rPr>
              <a:t>)</a:t>
            </a:r>
            <a:endParaRPr lang="en-US" altLang="zh-TW" sz="1000" b="1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000" dirty="0">
                <a:solidFill>
                  <a:srgbClr val="002060"/>
                </a:solidFill>
              </a:rPr>
              <a:t>目前</a:t>
            </a:r>
            <a:r>
              <a:rPr lang="zh-TW" altLang="en-US" sz="1000" dirty="0" smtClean="0">
                <a:solidFill>
                  <a:srgbClr val="002060"/>
                </a:solidFill>
              </a:rPr>
              <a:t>搭配</a:t>
            </a:r>
            <a:r>
              <a:rPr lang="en-US" altLang="zh-TW" sz="1000" dirty="0" smtClean="0">
                <a:solidFill>
                  <a:srgbClr val="002060"/>
                </a:solidFill>
              </a:rPr>
              <a:t>Database</a:t>
            </a:r>
            <a:r>
              <a:rPr lang="zh-TW" altLang="en-US" sz="1000" dirty="0" smtClean="0">
                <a:solidFill>
                  <a:srgbClr val="002060"/>
                </a:solidFill>
              </a:rPr>
              <a:t>為</a:t>
            </a:r>
            <a:r>
              <a:rPr lang="en-US" altLang="zh-TW" sz="1000" dirty="0" err="1" smtClean="0">
                <a:solidFill>
                  <a:srgbClr val="002060"/>
                </a:solidFill>
              </a:rPr>
              <a:t>influxdb</a:t>
            </a:r>
            <a:r>
              <a:rPr lang="zh-TW" altLang="en-US" sz="1000" dirty="0" smtClean="0">
                <a:solidFill>
                  <a:srgbClr val="002060"/>
                </a:solidFill>
              </a:rPr>
              <a:t> </a:t>
            </a:r>
            <a:r>
              <a:rPr lang="en-US" altLang="zh-TW" sz="1000" dirty="0" smtClean="0">
                <a:solidFill>
                  <a:srgbClr val="002060"/>
                </a:solidFill>
              </a:rPr>
              <a:t>(NOSQL)</a:t>
            </a:r>
            <a:r>
              <a:rPr lang="zh-TW" altLang="en-US" sz="1000" dirty="0" smtClean="0">
                <a:solidFill>
                  <a:srgbClr val="002060"/>
                </a:solidFill>
              </a:rPr>
              <a:t>，亦可搭配其他</a:t>
            </a:r>
            <a:r>
              <a:rPr lang="en-US" altLang="zh-TW" sz="1000" dirty="0" smtClean="0">
                <a:solidFill>
                  <a:srgbClr val="002060"/>
                </a:solidFill>
              </a:rPr>
              <a:t>database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000" dirty="0" smtClean="0">
                <a:solidFill>
                  <a:srgbClr val="002060"/>
                </a:solidFill>
              </a:rPr>
              <a:t>系統以</a:t>
            </a:r>
            <a:r>
              <a:rPr lang="en-US" altLang="zh-TW" sz="1000" dirty="0" smtClean="0">
                <a:solidFill>
                  <a:srgbClr val="002060"/>
                </a:solidFill>
              </a:rPr>
              <a:t>Docker container</a:t>
            </a:r>
            <a:r>
              <a:rPr lang="zh-TW" altLang="en-US" sz="1000" dirty="0" smtClean="0">
                <a:solidFill>
                  <a:srgbClr val="002060"/>
                </a:solidFill>
              </a:rPr>
              <a:t>形式建置，於</a:t>
            </a:r>
            <a:r>
              <a:rPr lang="en-US" altLang="zh-TW" sz="1000" dirty="0" smtClean="0">
                <a:solidFill>
                  <a:srgbClr val="002060"/>
                </a:solidFill>
              </a:rPr>
              <a:t>Ubuntu</a:t>
            </a:r>
            <a:r>
              <a:rPr lang="zh-TW" altLang="en-US" sz="1000" dirty="0" smtClean="0">
                <a:solidFill>
                  <a:srgbClr val="002060"/>
                </a:solidFill>
              </a:rPr>
              <a:t> </a:t>
            </a:r>
            <a:r>
              <a:rPr lang="en-US" altLang="zh-TW" sz="1000" dirty="0" smtClean="0">
                <a:solidFill>
                  <a:srgbClr val="002060"/>
                </a:solidFill>
              </a:rPr>
              <a:t>server</a:t>
            </a:r>
            <a:r>
              <a:rPr lang="zh-TW" altLang="en-US" sz="1000" dirty="0" smtClean="0">
                <a:solidFill>
                  <a:srgbClr val="002060"/>
                </a:solidFill>
              </a:rPr>
              <a:t>運行</a:t>
            </a:r>
            <a:r>
              <a:rPr lang="en-US" altLang="zh-TW" sz="1000" dirty="0" smtClean="0">
                <a:solidFill>
                  <a:srgbClr val="002060"/>
                </a:solidFill>
              </a:rPr>
              <a:t>(</a:t>
            </a:r>
            <a:r>
              <a:rPr lang="en-US" altLang="zh-TW" sz="1000" dirty="0" err="1" smtClean="0">
                <a:solidFill>
                  <a:srgbClr val="002060"/>
                </a:solidFill>
              </a:rPr>
              <a:t>ip</a:t>
            </a:r>
            <a:r>
              <a:rPr lang="en-US" altLang="zh-TW" sz="1000" dirty="0" smtClean="0">
                <a:solidFill>
                  <a:srgbClr val="002060"/>
                </a:solidFill>
              </a:rPr>
              <a:t>: 10.118.251.78)</a:t>
            </a:r>
          </a:p>
        </p:txBody>
      </p:sp>
      <p:sp>
        <p:nvSpPr>
          <p:cNvPr id="9" name="五邊形 8"/>
          <p:cNvSpPr/>
          <p:nvPr/>
        </p:nvSpPr>
        <p:spPr>
          <a:xfrm>
            <a:off x="-1" y="429591"/>
            <a:ext cx="2276409" cy="291259"/>
          </a:xfrm>
          <a:prstGeom prst="homePlat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System Introduction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五邊形 9"/>
          <p:cNvSpPr/>
          <p:nvPr/>
        </p:nvSpPr>
        <p:spPr>
          <a:xfrm>
            <a:off x="0" y="2077668"/>
            <a:ext cx="1323644" cy="291259"/>
          </a:xfrm>
          <a:prstGeom prst="homePlat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bg1"/>
                </a:solidFill>
              </a:rPr>
              <a:t>Login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0039" y="2368927"/>
            <a:ext cx="7553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000" dirty="0" smtClean="0">
                <a:solidFill>
                  <a:srgbClr val="002060"/>
                </a:solidFill>
              </a:rPr>
              <a:t>登入網址</a:t>
            </a:r>
            <a:r>
              <a:rPr lang="en-US" altLang="zh-TW" sz="1000" dirty="0" smtClean="0">
                <a:solidFill>
                  <a:srgbClr val="002060"/>
                </a:solidFill>
              </a:rPr>
              <a:t>:</a:t>
            </a:r>
            <a:r>
              <a:rPr lang="zh-TW" altLang="en-US" sz="1000" dirty="0" smtClean="0">
                <a:solidFill>
                  <a:srgbClr val="002060"/>
                </a:solidFill>
              </a:rPr>
              <a:t> </a:t>
            </a:r>
            <a:r>
              <a:rPr lang="en-US" altLang="zh-TW" sz="1000" dirty="0" smtClean="0">
                <a:solidFill>
                  <a:srgbClr val="002060"/>
                </a:solidFill>
                <a:hlinkClick r:id="rId2"/>
              </a:rPr>
              <a:t>http://cbn_factory.compalbn.com:3000/</a:t>
            </a:r>
            <a:endParaRPr lang="en-US" altLang="zh-TW" sz="1000" dirty="0" smtClean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000" dirty="0" smtClean="0">
                <a:solidFill>
                  <a:srgbClr val="002060"/>
                </a:solidFill>
              </a:rPr>
              <a:t>登入方式</a:t>
            </a:r>
            <a:r>
              <a:rPr lang="en-US" altLang="zh-TW" sz="1000" dirty="0" smtClean="0">
                <a:solidFill>
                  <a:srgbClr val="002060"/>
                </a:solidFill>
              </a:rPr>
              <a:t>:</a:t>
            </a:r>
            <a:r>
              <a:rPr lang="zh-TW" altLang="en-US" sz="1000" dirty="0" smtClean="0">
                <a:solidFill>
                  <a:srgbClr val="002060"/>
                </a:solidFill>
              </a:rPr>
              <a:t> 依管理者建立之帳戶</a:t>
            </a:r>
            <a:r>
              <a:rPr lang="en-US" altLang="zh-TW" sz="1000" dirty="0" smtClean="0">
                <a:solidFill>
                  <a:srgbClr val="002060"/>
                </a:solidFill>
              </a:rPr>
              <a:t>(id/password)</a:t>
            </a:r>
            <a:r>
              <a:rPr lang="zh-TW" altLang="en-US" sz="1000" dirty="0" smtClean="0">
                <a:solidFill>
                  <a:srgbClr val="002060"/>
                </a:solidFill>
              </a:rPr>
              <a:t>登入，登入後進入</a:t>
            </a:r>
            <a:r>
              <a:rPr lang="en-US" altLang="zh-TW" sz="1000" dirty="0" smtClean="0">
                <a:solidFill>
                  <a:srgbClr val="002060"/>
                </a:solidFill>
              </a:rPr>
              <a:t>Home dashboard</a:t>
            </a:r>
            <a:r>
              <a:rPr lang="zh-TW" altLang="en-US" sz="1000" dirty="0" smtClean="0">
                <a:solidFill>
                  <a:srgbClr val="002060"/>
                </a:solidFill>
              </a:rPr>
              <a:t>，帳戶依不同權限可看到不同</a:t>
            </a:r>
            <a:r>
              <a:rPr lang="en-US" altLang="zh-TW" sz="1000" dirty="0" smtClean="0">
                <a:solidFill>
                  <a:srgbClr val="002060"/>
                </a:solidFill>
              </a:rPr>
              <a:t>dashboard</a:t>
            </a:r>
            <a:r>
              <a:rPr lang="zh-TW" altLang="en-US" sz="1000" dirty="0" smtClean="0">
                <a:solidFill>
                  <a:srgbClr val="002060"/>
                </a:solidFill>
              </a:rPr>
              <a:t>連結</a:t>
            </a:r>
            <a:endParaRPr lang="en-US" altLang="zh-TW" sz="1000" dirty="0" smtClean="0">
              <a:solidFill>
                <a:srgbClr val="002060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42310" y="3075324"/>
            <a:ext cx="2885628" cy="1584942"/>
            <a:chOff x="637690" y="2985800"/>
            <a:chExt cx="2885628" cy="158494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690" y="2985800"/>
              <a:ext cx="2885628" cy="1584942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2010214" y="3369986"/>
              <a:ext cx="532387" cy="254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800" b="1" dirty="0" smtClean="0">
                  <a:solidFill>
                    <a:srgbClr val="FFFF00"/>
                  </a:solidFill>
                </a:rPr>
                <a:t>ID</a:t>
              </a: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010213" y="3600986"/>
              <a:ext cx="72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800" b="1" dirty="0" smtClean="0">
                  <a:solidFill>
                    <a:srgbClr val="FFFF00"/>
                  </a:solidFill>
                </a:rPr>
                <a:t>Password</a:t>
              </a: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41" y="3075324"/>
            <a:ext cx="3276348" cy="1584942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3932558" y="3809159"/>
            <a:ext cx="762781" cy="167722"/>
            <a:chOff x="3984638" y="3745148"/>
            <a:chExt cx="762781" cy="167722"/>
          </a:xfrm>
        </p:grpSpPr>
        <p:sp>
          <p:nvSpPr>
            <p:cNvPr id="15" name="＞形箭號 14"/>
            <p:cNvSpPr/>
            <p:nvPr/>
          </p:nvSpPr>
          <p:spPr>
            <a:xfrm>
              <a:off x="3984638" y="3745148"/>
              <a:ext cx="249381" cy="167722"/>
            </a:xfrm>
            <a:prstGeom prst="chevron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>
              <a:off x="4241338" y="3745148"/>
              <a:ext cx="249381" cy="167722"/>
            </a:xfrm>
            <a:prstGeom prst="chevron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>
              <a:off x="4498038" y="3745148"/>
              <a:ext cx="249381" cy="167722"/>
            </a:xfrm>
            <a:prstGeom prst="chevron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橢圓 18">
            <a:hlinkClick r:id="rId5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8276" y="127483"/>
            <a:ext cx="532574" cy="5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561998" y="2630084"/>
            <a:ext cx="3315911" cy="2265952"/>
          </a:xfrm>
          <a:prstGeom prst="rect">
            <a:avLst/>
          </a:prstGeom>
          <a:solidFill>
            <a:srgbClr val="00B050">
              <a:alpha val="10196"/>
            </a:srgb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98830" y="2630084"/>
            <a:ext cx="3243178" cy="2265952"/>
          </a:xfrm>
          <a:prstGeom prst="rect">
            <a:avLst/>
          </a:prstGeom>
          <a:solidFill>
            <a:srgbClr val="00B050">
              <a:alpha val="10196"/>
            </a:srgb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0" y="0"/>
            <a:ext cx="8380413" cy="5191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600" b="1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structure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5F6F-5F43-4CEF-ACE7-03EB4D63724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45419" y="384679"/>
            <a:ext cx="73424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000" dirty="0" smtClean="0">
                <a:solidFill>
                  <a:srgbClr val="002060"/>
                </a:solidFill>
              </a:rPr>
              <a:t>目前系統</a:t>
            </a:r>
            <a:r>
              <a:rPr lang="en-US" altLang="zh-TW" sz="1000" dirty="0" smtClean="0">
                <a:solidFill>
                  <a:srgbClr val="002060"/>
                </a:solidFill>
              </a:rPr>
              <a:t>Home dashboard</a:t>
            </a:r>
            <a:r>
              <a:rPr lang="zh-TW" altLang="en-US" sz="1000" dirty="0" smtClean="0">
                <a:solidFill>
                  <a:srgbClr val="002060"/>
                </a:solidFill>
              </a:rPr>
              <a:t>依使用目的分為兩部分連結：</a:t>
            </a:r>
            <a:r>
              <a:rPr lang="zh-TW" altLang="en-US" sz="1000" b="1" dirty="0" smtClean="0">
                <a:solidFill>
                  <a:srgbClr val="00B050"/>
                </a:solidFill>
              </a:rPr>
              <a:t>工廠指標可視化系統 </a:t>
            </a:r>
            <a:r>
              <a:rPr lang="en-US" altLang="zh-TW" sz="1000" dirty="0" smtClean="0">
                <a:solidFill>
                  <a:srgbClr val="002060"/>
                </a:solidFill>
              </a:rPr>
              <a:t>&amp;</a:t>
            </a:r>
            <a:r>
              <a:rPr lang="zh-TW" altLang="en-US" sz="1000" b="1" dirty="0" smtClean="0">
                <a:solidFill>
                  <a:srgbClr val="002060"/>
                </a:solidFill>
              </a:rPr>
              <a:t> </a:t>
            </a:r>
            <a:r>
              <a:rPr lang="en-US" altLang="zh-TW" sz="1000" b="1" dirty="0" err="1" smtClean="0">
                <a:solidFill>
                  <a:schemeClr val="tx2"/>
                </a:solidFill>
              </a:rPr>
              <a:t>Boardfarm</a:t>
            </a:r>
            <a:r>
              <a:rPr lang="en-US" altLang="zh-TW" sz="1000" b="1" dirty="0" smtClean="0">
                <a:solidFill>
                  <a:schemeClr val="tx2"/>
                </a:solidFill>
              </a:rPr>
              <a:t> daily test</a:t>
            </a:r>
            <a:r>
              <a:rPr lang="zh-TW" altLang="en-US" sz="1000" b="1" dirty="0" smtClean="0">
                <a:solidFill>
                  <a:schemeClr val="tx2"/>
                </a:solidFill>
              </a:rPr>
              <a:t> </a:t>
            </a:r>
            <a:r>
              <a:rPr lang="en-US" altLang="zh-TW" sz="1000" b="1" dirty="0" smtClean="0">
                <a:solidFill>
                  <a:schemeClr val="tx2"/>
                </a:solidFill>
              </a:rPr>
              <a:t>dashboard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33" y="747228"/>
            <a:ext cx="5614288" cy="11281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39276" y="1138208"/>
            <a:ext cx="3600050" cy="62665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384087" y="1138208"/>
            <a:ext cx="1699846" cy="62665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677788" y="926861"/>
            <a:ext cx="1390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>
                <a:solidFill>
                  <a:srgbClr val="00B050"/>
                </a:solidFill>
              </a:rPr>
              <a:t>Factory system</a:t>
            </a:r>
            <a:endParaRPr lang="zh-TW" altLang="en-US" sz="1000" b="1" dirty="0">
              <a:solidFill>
                <a:srgbClr val="00B05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22599" y="926267"/>
            <a:ext cx="1761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err="1" smtClean="0">
                <a:solidFill>
                  <a:schemeClr val="tx2"/>
                </a:solidFill>
              </a:rPr>
              <a:t>Boardfarm</a:t>
            </a:r>
            <a:r>
              <a:rPr lang="en-US" altLang="zh-TW" sz="1000" b="1" dirty="0" smtClean="0">
                <a:solidFill>
                  <a:schemeClr val="tx2"/>
                </a:solidFill>
              </a:rPr>
              <a:t>(daily test)</a:t>
            </a:r>
            <a:endParaRPr lang="zh-TW" altLang="en-US" sz="1000" b="1" dirty="0">
              <a:solidFill>
                <a:schemeClr val="tx2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2"/>
          <a:srcRect l="3385" t="35885" r="64194" b="9701"/>
          <a:stretch/>
        </p:blipFill>
        <p:spPr>
          <a:xfrm>
            <a:off x="1076174" y="2961974"/>
            <a:ext cx="2765996" cy="932801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2"/>
          <a:srcRect l="35527" t="35885" r="32265" b="9701"/>
          <a:stretch/>
        </p:blipFill>
        <p:spPr>
          <a:xfrm>
            <a:off x="4846092" y="2961973"/>
            <a:ext cx="2747722" cy="932801"/>
          </a:xfrm>
          <a:prstGeom prst="rect">
            <a:avLst/>
          </a:prstGeom>
        </p:spPr>
      </p:pic>
      <p:sp>
        <p:nvSpPr>
          <p:cNvPr id="25" name="圓角矩形圖說文字 24"/>
          <p:cNvSpPr/>
          <p:nvPr/>
        </p:nvSpPr>
        <p:spPr>
          <a:xfrm>
            <a:off x="7190182" y="1305133"/>
            <a:ext cx="1915449" cy="292802"/>
          </a:xfrm>
          <a:prstGeom prst="wedgeRoundRectCallout">
            <a:avLst>
              <a:gd name="adj1" fmla="val -55578"/>
              <a:gd name="adj2" fmla="val 10436"/>
              <a:gd name="adj3" fmla="val 16667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2"/>
                </a:solidFill>
              </a:rPr>
              <a:t>可</a:t>
            </a:r>
            <a:r>
              <a:rPr lang="zh-TW" altLang="en-US" sz="1000" dirty="0">
                <a:solidFill>
                  <a:schemeClr val="tx2"/>
                </a:solidFill>
              </a:rPr>
              <a:t>視化</a:t>
            </a:r>
            <a:r>
              <a:rPr lang="en-US" altLang="zh-TW" sz="1000" dirty="0" smtClean="0">
                <a:solidFill>
                  <a:schemeClr val="tx2"/>
                </a:solidFill>
              </a:rPr>
              <a:t>test case daily test</a:t>
            </a:r>
            <a:r>
              <a:rPr lang="zh-TW" altLang="en-US" sz="1000" dirty="0" smtClean="0">
                <a:solidFill>
                  <a:schemeClr val="tx2"/>
                </a:solidFill>
              </a:rPr>
              <a:t>結果</a:t>
            </a:r>
            <a:endParaRPr lang="zh-TW" altLang="en-US" sz="1000" dirty="0">
              <a:solidFill>
                <a:schemeClr val="tx2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293094" y="2007549"/>
            <a:ext cx="4175292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dirty="0" smtClean="0">
                <a:solidFill>
                  <a:srgbClr val="00B050"/>
                </a:solidFill>
              </a:rPr>
              <a:t>工廠指標可視化系統依使用方式分成兩架構，可自行</a:t>
            </a:r>
            <a:r>
              <a:rPr lang="zh-TW" altLang="en-US" sz="1000" dirty="0" smtClean="0">
                <a:solidFill>
                  <a:srgbClr val="0000FF"/>
                </a:solidFill>
              </a:rPr>
              <a:t>依使用情形</a:t>
            </a:r>
            <a:r>
              <a:rPr lang="zh-TW" altLang="en-US" sz="1000" dirty="0" smtClean="0">
                <a:solidFill>
                  <a:srgbClr val="00B050"/>
                </a:solidFill>
              </a:rPr>
              <a:t>選擇</a:t>
            </a:r>
            <a:endParaRPr lang="en-US" altLang="zh-TW" sz="1000" dirty="0" smtClean="0">
              <a:solidFill>
                <a:srgbClr val="00B05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98830" y="2683259"/>
            <a:ext cx="203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Query</a:t>
            </a:r>
            <a:r>
              <a:rPr lang="zh-TW" altLang="en-US" sz="12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Dashboard</a:t>
            </a:r>
            <a:r>
              <a:rPr lang="zh-TW" altLang="en-US" sz="12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1200" b="1" dirty="0">
                <a:solidFill>
                  <a:srgbClr val="0000FF"/>
                </a:solidFill>
              </a:rPr>
              <a:t>L</a:t>
            </a:r>
            <a:r>
              <a:rPr lang="en-US" altLang="zh-TW" sz="1200" b="1" dirty="0" smtClean="0">
                <a:solidFill>
                  <a:srgbClr val="0000FF"/>
                </a:solidFill>
              </a:rPr>
              <a:t>ist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543155" y="2685963"/>
            <a:ext cx="2017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Metrics Dashboard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01611" y="3880373"/>
            <a:ext cx="3140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dirty="0" smtClean="0"/>
              <a:t>查詢系統分類所有</a:t>
            </a:r>
            <a:r>
              <a:rPr lang="zh-TW" altLang="en-US" sz="1000" b="1" dirty="0" smtClean="0">
                <a:solidFill>
                  <a:srgbClr val="0000FF"/>
                </a:solidFill>
              </a:rPr>
              <a:t>具功能性</a:t>
            </a:r>
            <a:r>
              <a:rPr lang="zh-TW" altLang="en-US" sz="1000" dirty="0" smtClean="0"/>
              <a:t>的</a:t>
            </a:r>
            <a:r>
              <a:rPr lang="en-US" altLang="zh-TW" sz="1000" dirty="0" smtClean="0"/>
              <a:t>dashboard</a:t>
            </a:r>
            <a:r>
              <a:rPr lang="zh-TW" altLang="en-US" sz="1000" dirty="0" smtClean="0"/>
              <a:t>為一份</a:t>
            </a:r>
            <a:r>
              <a:rPr lang="en-US" altLang="zh-TW" sz="1000" dirty="0" smtClean="0"/>
              <a:t>dashboard</a:t>
            </a:r>
            <a:r>
              <a:rPr lang="zh-TW" altLang="en-US" sz="1000" dirty="0" smtClean="0"/>
              <a:t>清單，依不同功能需求直接點選進入所需的</a:t>
            </a:r>
            <a:r>
              <a:rPr lang="en-US" altLang="zh-TW" sz="1000" dirty="0" smtClean="0"/>
              <a:t>dashboard</a:t>
            </a:r>
            <a:r>
              <a:rPr lang="zh-TW" altLang="en-US" sz="1000" dirty="0" smtClean="0"/>
              <a:t>，適合已知問題點欲進行深入查詢者使用。依不同工廠點選連結進入。</a:t>
            </a:r>
            <a:endParaRPr lang="en-US" altLang="zh-TW" sz="1000" dirty="0" smtClean="0"/>
          </a:p>
        </p:txBody>
      </p:sp>
      <p:sp>
        <p:nvSpPr>
          <p:cNvPr id="37" name="文字方塊 36"/>
          <p:cNvSpPr txBox="1"/>
          <p:nvPr/>
        </p:nvSpPr>
        <p:spPr>
          <a:xfrm>
            <a:off x="4572988" y="3869539"/>
            <a:ext cx="3323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dirty="0" smtClean="0"/>
              <a:t>指標</a:t>
            </a:r>
            <a:r>
              <a:rPr lang="en-US" altLang="zh-TW" sz="1000" dirty="0" smtClean="0"/>
              <a:t>dashboard</a:t>
            </a:r>
            <a:r>
              <a:rPr lang="zh-TW" altLang="en-US" sz="1000" dirty="0" smtClean="0"/>
              <a:t>以敘述統計的視覺化方式呈現指標，依照機種</a:t>
            </a:r>
            <a:r>
              <a:rPr lang="en-US" altLang="zh-TW" sz="1000" dirty="0" smtClean="0"/>
              <a:t>(Model)</a:t>
            </a:r>
            <a:r>
              <a:rPr lang="zh-TW" altLang="en-US" sz="1000" dirty="0" smtClean="0"/>
              <a:t>、測試站型態</a:t>
            </a:r>
            <a:r>
              <a:rPr lang="en-US" altLang="zh-TW" sz="1000" dirty="0" smtClean="0"/>
              <a:t>(Station-type)</a:t>
            </a:r>
            <a:r>
              <a:rPr lang="zh-TW" altLang="en-US" sz="1000" dirty="0" smtClean="0"/>
              <a:t>、站別</a:t>
            </a:r>
            <a:r>
              <a:rPr lang="en-US" altLang="zh-TW" sz="1000" dirty="0" smtClean="0"/>
              <a:t>(Station)</a:t>
            </a:r>
            <a:r>
              <a:rPr lang="zh-TW" altLang="en-US" sz="1000" dirty="0" smtClean="0"/>
              <a:t>及</a:t>
            </a:r>
            <a:r>
              <a:rPr lang="en-US" altLang="zh-TW" sz="1000" dirty="0" smtClean="0"/>
              <a:t>Port</a:t>
            </a:r>
            <a:r>
              <a:rPr lang="zh-TW" altLang="en-US" sz="1000" dirty="0" smtClean="0"/>
              <a:t>分層往下連結，適合</a:t>
            </a:r>
            <a:r>
              <a:rPr lang="zh-TW" altLang="en-US" sz="1000" b="1" dirty="0" smtClean="0">
                <a:solidFill>
                  <a:srgbClr val="0000FF"/>
                </a:solidFill>
              </a:rPr>
              <a:t>欲了解概略情況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例如哪些機種有生產</a:t>
            </a:r>
            <a:r>
              <a:rPr lang="en-US" altLang="zh-TW" sz="1000" dirty="0" smtClean="0"/>
              <a:t>?)</a:t>
            </a:r>
            <a:r>
              <a:rPr lang="zh-TW" altLang="en-US" sz="1000" dirty="0"/>
              <a:t>者</a:t>
            </a:r>
            <a:r>
              <a:rPr lang="zh-TW" altLang="en-US" sz="1000" dirty="0" smtClean="0"/>
              <a:t>使用。</a:t>
            </a:r>
            <a:r>
              <a:rPr lang="zh-TW" altLang="en-US" sz="1000" dirty="0"/>
              <a:t>依不同工廠點選連結進入。</a:t>
            </a:r>
            <a:endParaRPr lang="en-US" altLang="zh-TW" sz="1000" dirty="0" smtClean="0"/>
          </a:p>
        </p:txBody>
      </p:sp>
      <p:grpSp>
        <p:nvGrpSpPr>
          <p:cNvPr id="45" name="群組 44"/>
          <p:cNvGrpSpPr/>
          <p:nvPr/>
        </p:nvGrpSpPr>
        <p:grpSpPr>
          <a:xfrm>
            <a:off x="2538635" y="2304827"/>
            <a:ext cx="211176" cy="259795"/>
            <a:chOff x="2519234" y="2306919"/>
            <a:chExt cx="306611" cy="316576"/>
          </a:xfrm>
        </p:grpSpPr>
        <p:sp>
          <p:nvSpPr>
            <p:cNvPr id="41" name="＞形箭號 40"/>
            <p:cNvSpPr/>
            <p:nvPr/>
          </p:nvSpPr>
          <p:spPr>
            <a:xfrm rot="5400000">
              <a:off x="2592425" y="2233728"/>
              <a:ext cx="160230" cy="306611"/>
            </a:xfrm>
            <a:prstGeom prst="chevron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＞形箭號 41"/>
            <p:cNvSpPr/>
            <p:nvPr/>
          </p:nvSpPr>
          <p:spPr>
            <a:xfrm rot="5400000">
              <a:off x="2592425" y="2390074"/>
              <a:ext cx="160230" cy="306611"/>
            </a:xfrm>
            <a:prstGeom prst="chevron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3511432" y="1804614"/>
            <a:ext cx="306612" cy="270744"/>
            <a:chOff x="3370754" y="1804614"/>
            <a:chExt cx="306612" cy="270744"/>
          </a:xfrm>
        </p:grpSpPr>
        <p:sp>
          <p:nvSpPr>
            <p:cNvPr id="40" name="＞形箭號 39"/>
            <p:cNvSpPr/>
            <p:nvPr/>
          </p:nvSpPr>
          <p:spPr>
            <a:xfrm rot="5400000">
              <a:off x="3443946" y="1841937"/>
              <a:ext cx="160230" cy="306611"/>
            </a:xfrm>
            <a:prstGeom prst="chevron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＞形箭號 46"/>
            <p:cNvSpPr/>
            <p:nvPr/>
          </p:nvSpPr>
          <p:spPr>
            <a:xfrm rot="5400000">
              <a:off x="3443945" y="1731423"/>
              <a:ext cx="160230" cy="306611"/>
            </a:xfrm>
            <a:prstGeom prst="chevron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5930069" y="2303232"/>
            <a:ext cx="211176" cy="259795"/>
            <a:chOff x="2519234" y="2306919"/>
            <a:chExt cx="306611" cy="316576"/>
          </a:xfrm>
        </p:grpSpPr>
        <p:sp>
          <p:nvSpPr>
            <p:cNvPr id="50" name="＞形箭號 49"/>
            <p:cNvSpPr/>
            <p:nvPr/>
          </p:nvSpPr>
          <p:spPr>
            <a:xfrm rot="5400000">
              <a:off x="2592425" y="2233728"/>
              <a:ext cx="160230" cy="306611"/>
            </a:xfrm>
            <a:prstGeom prst="chevron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＞形箭號 50"/>
            <p:cNvSpPr/>
            <p:nvPr/>
          </p:nvSpPr>
          <p:spPr>
            <a:xfrm rot="5400000">
              <a:off x="2592425" y="2390074"/>
              <a:ext cx="160230" cy="306611"/>
            </a:xfrm>
            <a:prstGeom prst="chevron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5" name="橢圓 54">
            <a:hlinkClick r:id="rId3" action="ppaction://hlinksldjump"/>
          </p:cNvPr>
          <p:cNvSpPr/>
          <p:nvPr/>
        </p:nvSpPr>
        <p:spPr>
          <a:xfrm>
            <a:off x="8290397" y="108341"/>
            <a:ext cx="585098" cy="585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8276" y="127483"/>
            <a:ext cx="532574" cy="5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2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39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908 CBN PPT Template">
  <a:themeElements>
    <a:clrScheme name="Custom 649">
      <a:dk1>
        <a:srgbClr val="243347"/>
      </a:dk1>
      <a:lt1>
        <a:sysClr val="window" lastClr="FFFFFF"/>
      </a:lt1>
      <a:dk2>
        <a:srgbClr val="EE742B"/>
      </a:dk2>
      <a:lt2>
        <a:srgbClr val="575756"/>
      </a:lt2>
      <a:accent1>
        <a:srgbClr val="FDC400"/>
      </a:accent1>
      <a:accent2>
        <a:srgbClr val="F5B0A3"/>
      </a:accent2>
      <a:accent3>
        <a:srgbClr val="D9415C"/>
      </a:accent3>
      <a:accent4>
        <a:srgbClr val="68B5C8"/>
      </a:accent4>
      <a:accent5>
        <a:srgbClr val="239A98"/>
      </a:accent5>
      <a:accent6>
        <a:srgbClr val="A8D0C0"/>
      </a:accent6>
      <a:hlink>
        <a:srgbClr val="239A98"/>
      </a:hlink>
      <a:folHlink>
        <a:srgbClr val="239A98"/>
      </a:folHlink>
    </a:clrScheme>
    <a:fontScheme name="Custom 47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908 CBN PPT Template" id="{63098C15-1CB1-4BD0-A9FD-B085493E2A45}" vid="{537E70BC-B3E5-419D-84B7-FAC2AFE9C3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1861CE53C3C741BD3DA6A7A1B40D2D" ma:contentTypeVersion="2" ma:contentTypeDescription="Create a new document." ma:contentTypeScope="" ma:versionID="07c91979420c1029fd509f2ac3378a59">
  <xsd:schema xmlns:xsd="http://www.w3.org/2001/XMLSchema" xmlns:xs="http://www.w3.org/2001/XMLSchema" xmlns:p="http://schemas.microsoft.com/office/2006/metadata/properties" xmlns:ns1="http://schemas.microsoft.com/sharepoint/v3" xmlns:ns2="47a7f89e-098f-4ffe-993d-25cf6d28bf5b" targetNamespace="http://schemas.microsoft.com/office/2006/metadata/properties" ma:root="true" ma:fieldsID="8d837a8139a9e364bc604092960e6f25" ns1:_="" ns2:_="">
    <xsd:import namespace="http://schemas.microsoft.com/sharepoint/v3"/>
    <xsd:import namespace="47a7f89e-098f-4ffe-993d-25cf6d28bf5b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7f89e-098f-4ffe-993d-25cf6d28bf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4AFB47-25FB-4881-BCF4-1B53A474A3E0}">
  <ds:schemaRefs>
    <ds:schemaRef ds:uri="http://schemas.microsoft.com/sharepoint/v3"/>
    <ds:schemaRef ds:uri="http://www.w3.org/XML/1998/namespace"/>
    <ds:schemaRef ds:uri="http://schemas.microsoft.com/office/2006/documentManagement/types"/>
    <ds:schemaRef ds:uri="47a7f89e-098f-4ffe-993d-25cf6d28bf5b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4A6F8CC-DA4E-418F-88F5-C3E270690A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210FAA-456E-428B-885E-4B43381A81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7a7f89e-098f-4ffe-993d-25cf6d28bf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CBN Template (201907)</Template>
  <TotalTime>173821</TotalTime>
  <Words>406</Words>
  <Application>Microsoft Office PowerPoint</Application>
  <PresentationFormat>如螢幕大小 (16:9)</PresentationFormat>
  <Paragraphs>44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 Rounded MT Bold</vt:lpstr>
      <vt:lpstr>BloomSpeak Title Heavy</vt:lpstr>
      <vt:lpstr>Arial</vt:lpstr>
      <vt:lpstr>Calibri</vt:lpstr>
      <vt:lpstr>Cambria Math</vt:lpstr>
      <vt:lpstr>Wingdings</vt:lpstr>
      <vt:lpstr>201908 CBN PPT Template</vt:lpstr>
      <vt:lpstr>Smart factory systeM (developer)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Liberty Global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Realizing ‘build-in quality’</dc:title>
  <dc:creator>kity_lee</dc:creator>
  <cp:lastModifiedBy>aidan_kao</cp:lastModifiedBy>
  <cp:revision>2601</cp:revision>
  <dcterms:created xsi:type="dcterms:W3CDTF">2019-07-12T09:58:51Z</dcterms:created>
  <dcterms:modified xsi:type="dcterms:W3CDTF">2021-05-12T03:55:46Z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0x0101001A1861CE53C3C741BD3DA6A7A1B40D2D</vt:lpwstr>
  </property>
  <property fmtid="{D5CDD505-2E9C-101B-9397-08002B2CF9AE}" pid="3" name="Order">
    <vt:r8>41900</vt:r8>
  </property>
  <property fmtid="{D5CDD505-2E9C-101B-9397-08002B2CF9AE}" pid="4" name="xd_ProgID">
    <vt:lpwstr/>
  </property>
  <property fmtid="{D5CDD505-2E9C-101B-9397-08002B2CF9AE}" pid="5" name="_CopySource">
    <vt:lpwstr>http://pmo.compalbn.com/sites/RDCenter/MAT_CR1300/Shared Documents/Report/Daily report/2019_10/CBN_20191008_PQT_Daily_Report_V1.pptx</vt:lpwstr>
  </property>
  <property fmtid="{D5CDD505-2E9C-101B-9397-08002B2CF9AE}" pid="6" name="TemplateUrl">
    <vt:lpwstr/>
  </property>
</Properties>
</file>