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1285" r:id="rId2"/>
    <p:sldId id="1282" r:id="rId3"/>
    <p:sldId id="1281" r:id="rId4"/>
    <p:sldId id="1276" r:id="rId5"/>
    <p:sldId id="1280" r:id="rId6"/>
    <p:sldId id="1283" r:id="rId7"/>
    <p:sldId id="1286" r:id="rId8"/>
    <p:sldId id="1287" r:id="rId9"/>
    <p:sldId id="1288" r:id="rId10"/>
    <p:sldId id="1289" r:id="rId11"/>
    <p:sldId id="1290" r:id="rId12"/>
    <p:sldId id="902" r:id="rId13"/>
    <p:sldId id="903" r:id="rId14"/>
    <p:sldId id="904" r:id="rId15"/>
    <p:sldId id="905" r:id="rId16"/>
    <p:sldId id="906" r:id="rId17"/>
    <p:sldId id="907" r:id="rId18"/>
    <p:sldId id="908" r:id="rId19"/>
    <p:sldId id="909" r:id="rId20"/>
    <p:sldId id="910" r:id="rId21"/>
    <p:sldId id="911" r:id="rId22"/>
    <p:sldId id="912" r:id="rId23"/>
    <p:sldId id="913" r:id="rId24"/>
    <p:sldId id="983" r:id="rId25"/>
    <p:sldId id="984" r:id="rId26"/>
    <p:sldId id="915" r:id="rId27"/>
    <p:sldId id="985" r:id="rId28"/>
    <p:sldId id="916" r:id="rId29"/>
    <p:sldId id="917" r:id="rId30"/>
    <p:sldId id="918" r:id="rId31"/>
    <p:sldId id="919" r:id="rId32"/>
    <p:sldId id="920" r:id="rId33"/>
    <p:sldId id="921" r:id="rId34"/>
    <p:sldId id="922" r:id="rId35"/>
    <p:sldId id="923" r:id="rId36"/>
    <p:sldId id="924" r:id="rId37"/>
    <p:sldId id="925" r:id="rId38"/>
    <p:sldId id="1264" r:id="rId39"/>
    <p:sldId id="1265" r:id="rId40"/>
    <p:sldId id="926" r:id="rId41"/>
    <p:sldId id="92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E8BFE"/>
    <a:srgbClr val="00B050"/>
    <a:srgbClr val="2D2D8A"/>
    <a:srgbClr val="BBE0E3"/>
    <a:srgbClr val="FFFFFF"/>
    <a:srgbClr val="8888D8"/>
    <a:srgbClr val="D9D9D9"/>
    <a:srgbClr val="FFC1C1"/>
    <a:srgbClr val="CC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4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122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4FEB374-7A9C-432F-B8F4-C672B9452E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168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CF5FBE8-3E05-41A6-85A0-3933C4055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45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0FDBEE42-13C9-453E-8D7B-3822A2138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4.html" TargetMode="External"/><Relationship Id="rId2" Type="http://schemas.openxmlformats.org/officeDocument/2006/relationships/hyperlink" Target="http://sed.sourceforge.net/sedfaq3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</a:t>
            </a:r>
            <a:r>
              <a:rPr lang="en-US" altLang="zh-TW" sz="2000" b="1" u="sng" dirty="0" smtClean="0"/>
              <a:t>Do the command</a:t>
            </a:r>
            <a:r>
              <a:rPr lang="en-US" altLang="zh-TW" sz="2000" dirty="0" smtClean="0"/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How sed Works</a:t>
            </a:r>
          </a:p>
        </p:txBody>
      </p:sp>
    </p:spTree>
    <p:extLst>
      <p:ext uri="{BB962C8B-B14F-4D97-AF65-F5344CB8AC3E}">
        <p14:creationId xmlns:p14="http://schemas.microsoft.com/office/powerpoint/2010/main" val="10752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</p:txBody>
      </p:sp>
    </p:spTree>
    <p:extLst>
      <p:ext uri="{BB962C8B-B14F-4D97-AF65-F5344CB8AC3E}">
        <p14:creationId xmlns:p14="http://schemas.microsoft.com/office/powerpoint/2010/main" val="27325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Um, </a:t>
            </a:r>
            <a:r>
              <a:rPr lang="en-US" altLang="zh-TW" i="1" dirty="0" smtClean="0">
                <a:solidFill>
                  <a:srgbClr val="00B050"/>
                </a:solidFill>
              </a:rPr>
              <a:t>maybe</a:t>
            </a:r>
            <a:r>
              <a:rPr lang="en-US" altLang="zh-TW" dirty="0" smtClean="0">
                <a:solidFill>
                  <a:srgbClr val="00B050"/>
                </a:solidFill>
              </a:rPr>
              <a:t> something is nonstandard on the right?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But it looks fine to me and works for most of your systems.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It doesn’t work for one student’s </a:t>
            </a:r>
            <a:r>
              <a:rPr lang="en-US" altLang="zh-TW" dirty="0" err="1" smtClean="0">
                <a:solidFill>
                  <a:srgbClr val="00B050"/>
                </a:solidFill>
              </a:rPr>
              <a:t>freeBSD</a:t>
            </a:r>
            <a:r>
              <a:rPr lang="en-US" altLang="zh-TW" dirty="0" smtClean="0">
                <a:solidFill>
                  <a:srgbClr val="00B050"/>
                </a:solidFill>
              </a:rPr>
              <a:t>. 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400" y="3357562"/>
            <a:ext cx="9144000" cy="55446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have modified some of them, to convert things like “</a:t>
            </a:r>
            <a:r>
              <a:rPr kumimoji="1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-e ':a' -e '...;</a:t>
            </a:r>
            <a:r>
              <a:rPr kumimoji="1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</a:t>
            </a: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” to: “ </a:t>
            </a:r>
            <a:r>
              <a:rPr kumimoji="1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':a;…;</a:t>
            </a:r>
            <a:r>
              <a:rPr kumimoji="1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</a:t>
            </a: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”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Why would they have used the awkward method on the left, instead of the clean method on the right?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Um, </a:t>
            </a:r>
            <a:r>
              <a:rPr kumimoji="1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maybe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 something is nonstandard on the right?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But it looks fine to me and works for most of your systems.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It doesn’t work for one student’s </a:t>
            </a:r>
            <a:r>
              <a:rPr kumimoji="1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freeBSD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. 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So that student would need to turn the examples back to the way they were done on the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sourceforge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 website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</a:rPr>
              <a:t>But, for exams, my modified versions are to be considered as using legal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7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022E-16 L -0.00157 -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File Spacing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G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'/^$/</a:t>
            </a:r>
            <a:r>
              <a:rPr lang="en-US" b="1" dirty="0" err="1" smtClean="0"/>
              <a:t>d;G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'G;G'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undo double-spacing</a:t>
            </a:r>
            <a:r>
              <a:rPr lang="en-US" dirty="0" smtClean="0"/>
              <a:t> (assumes all     even-numbered lines are always blank):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n;d</a:t>
            </a:r>
            <a:r>
              <a:rPr lang="en-US" b="1" dirty="0" smtClean="0"/>
              <a:t>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5272102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</a:t>
            </a:r>
            <a:r>
              <a:rPr lang="en-US" b="1" dirty="0" smtClean="0"/>
              <a:t>;}' 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's/.*</a:t>
            </a:r>
            <a:r>
              <a:rPr lang="en-US" b="1" dirty="0" err="1" smtClean="0"/>
              <a:t>regex</a:t>
            </a:r>
            <a:r>
              <a:rPr lang="en-US" b="1" dirty="0" smtClean="0"/>
              <a:t>/\n&amp;//'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/G'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x;p;x;G</a:t>
            </a:r>
            <a:r>
              <a:rPr lang="en-US" b="1" dirty="0" smtClean="0"/>
              <a:t>;}'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-n "^"):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'N;s/\n/:/'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cat -n):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 \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sed</a:t>
            </a:r>
            <a:r>
              <a:rPr lang="en-US" b="1" dirty="0" smtClean="0"/>
              <a:t> 'N; s/^/      /;s/ *\(.\{6,\}\)\n/\1\t/'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'/./='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'/./N;s/\n/ 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count lines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/>
              <a:t>ike "</a:t>
            </a:r>
            <a:r>
              <a:rPr lang="en-US" dirty="0" err="1" smtClean="0"/>
              <a:t>wc</a:t>
            </a:r>
            <a:r>
              <a:rPr lang="en-US" dirty="0" smtClean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'$='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's/^[ \t]*//'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trailing whitespace (spaces, tabs) from end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\t]*$//'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's/^[ \t]*//;s/[ \t]*$//'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insert 5-space margin on left of each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's/^/     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change </a:t>
            </a:r>
            <a:r>
              <a:rPr lang="en-US" altLang="zh-TW" i="1" dirty="0" smtClean="0">
                <a:solidFill>
                  <a:srgbClr val="2D2D8A"/>
                </a:solidFill>
              </a:rPr>
              <a:t>scarlet</a:t>
            </a:r>
            <a:r>
              <a:rPr lang="en-US" altLang="zh-TW" dirty="0" smtClean="0">
                <a:solidFill>
                  <a:srgbClr val="2D2D8A"/>
                </a:solidFill>
              </a:rPr>
              <a:t> or </a:t>
            </a:r>
            <a:r>
              <a:rPr lang="en-US" altLang="zh-TW" i="1" dirty="0" smtClean="0">
                <a:solidFill>
                  <a:srgbClr val="2D2D8A"/>
                </a:solidFill>
              </a:rPr>
              <a:t>ruby</a:t>
            </a:r>
            <a:r>
              <a:rPr lang="en-US" altLang="zh-TW" dirty="0" smtClean="0">
                <a:solidFill>
                  <a:srgbClr val="2D2D8A"/>
                </a:solidFill>
              </a:rPr>
              <a:t> or </a:t>
            </a:r>
            <a:r>
              <a:rPr lang="en-US" altLang="zh-TW" i="1" dirty="0" smtClean="0">
                <a:solidFill>
                  <a:srgbClr val="2D2D8A"/>
                </a:solidFill>
              </a:rPr>
              <a:t>puce</a:t>
            </a:r>
            <a:r>
              <a:rPr lang="en-US" altLang="zh-TW" dirty="0" smtClean="0">
                <a:solidFill>
                  <a:srgbClr val="2D2D8A"/>
                </a:solidFill>
              </a:rPr>
              <a:t> to "red":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\ 's/scarlet/red/</a:t>
            </a:r>
            <a:r>
              <a:rPr lang="en-US" altLang="zh-TW" b="1" dirty="0" err="1" smtClean="0"/>
              <a:t>g;s</a:t>
            </a:r>
            <a:r>
              <a:rPr lang="en-US" altLang="zh-TW" b="1" dirty="0" smtClean="0"/>
              <a:t>/ruby/red/</a:t>
            </a:r>
            <a:r>
              <a:rPr lang="en-US" altLang="zh-TW" b="1" dirty="0" err="1" smtClean="0"/>
              <a:t>g;s</a:t>
            </a:r>
            <a:r>
              <a:rPr lang="en-US" altLang="zh-TW" b="1" dirty="0" smtClean="0"/>
              <a:t>/puce/red/g'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 's/scarlet\|ruby\|puce/red/g'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	(GNU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only)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/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-e :a -e 's/^.\{1,78\}$/ &amp;/;ta'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371600"/>
            <a:ext cx="84582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rgbClr val="2D2D8A"/>
                </a:solidFill>
              </a:rPr>
              <a:t>insert 5-space margin on left of each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0" kern="0" dirty="0" smtClean="0"/>
              <a:t>	% </a:t>
            </a:r>
            <a:r>
              <a:rPr lang="en-US" altLang="zh-TW" b="1" kern="0" dirty="0" err="1" smtClean="0"/>
              <a:t>sed</a:t>
            </a:r>
            <a:r>
              <a:rPr lang="en-US" altLang="zh-TW" b="1" kern="0" dirty="0" smtClean="0"/>
              <a:t> 's/^/     /' </a:t>
            </a:r>
          </a:p>
          <a:p>
            <a:r>
              <a:rPr lang="en-US" altLang="zh-TW" b="0" kern="0" dirty="0" smtClean="0">
                <a:solidFill>
                  <a:srgbClr val="2D2D8A"/>
                </a:solidFill>
              </a:rPr>
              <a:t>change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scarlet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or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ruby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or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puce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to "red":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kern="0" dirty="0" smtClean="0"/>
              <a:t>	% </a:t>
            </a:r>
            <a:r>
              <a:rPr lang="en-US" altLang="zh-TW" b="1" kern="0" dirty="0" err="1" smtClean="0"/>
              <a:t>sed</a:t>
            </a:r>
            <a:r>
              <a:rPr lang="en-US" altLang="zh-TW" b="1" kern="0" dirty="0" smtClean="0"/>
              <a:t> \ 's/scarlet/red/</a:t>
            </a:r>
            <a:r>
              <a:rPr lang="en-US" altLang="zh-TW" b="1" kern="0" dirty="0" err="1" smtClean="0"/>
              <a:t>g;s</a:t>
            </a:r>
            <a:r>
              <a:rPr lang="en-US" altLang="zh-TW" b="1" kern="0" dirty="0" smtClean="0"/>
              <a:t>/ruby/red/</a:t>
            </a:r>
            <a:r>
              <a:rPr lang="en-US" altLang="zh-TW" b="1" kern="0" dirty="0" err="1" smtClean="0"/>
              <a:t>g;s</a:t>
            </a:r>
            <a:r>
              <a:rPr lang="en-US" altLang="zh-TW" b="1" kern="0" dirty="0" smtClean="0"/>
              <a:t>/puce/red/g'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TW" b="1" kern="0" dirty="0" smtClean="0"/>
              <a:t>	</a:t>
            </a:r>
            <a:r>
              <a:rPr lang="en-US" altLang="zh-TW" b="1" kern="0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b="1" kern="0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1" kern="0" dirty="0" smtClean="0">
                <a:solidFill>
                  <a:schemeClr val="bg1">
                    <a:lumMod val="85000"/>
                  </a:schemeClr>
                </a:solidFill>
              </a:rPr>
              <a:t> 's/scarlet\|ruby\|puce/red/g' </a:t>
            </a: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>		(GNU </a:t>
            </a:r>
            <a:r>
              <a:rPr lang="en-US" altLang="zh-TW" b="0" kern="0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> only)</a:t>
            </a:r>
          </a:p>
          <a:p>
            <a:r>
              <a:rPr lang="en-US" altLang="zh-TW" b="0" kern="0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b="0" kern="0" dirty="0"/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0" kern="0" dirty="0"/>
              <a:t>	% </a:t>
            </a:r>
            <a:r>
              <a:rPr lang="en-US" altLang="zh-TW" kern="0" dirty="0" err="1"/>
              <a:t>sed</a:t>
            </a:r>
            <a:r>
              <a:rPr lang="en-US" altLang="zh-TW" kern="0" dirty="0"/>
              <a:t> ':</a:t>
            </a:r>
            <a:r>
              <a:rPr lang="en-US" altLang="zh-TW" kern="0" dirty="0" err="1"/>
              <a:t>a;s</a:t>
            </a:r>
            <a:r>
              <a:rPr lang="en-US" altLang="zh-TW" kern="0" dirty="0"/>
              <a:t>/^.\{1,78</a:t>
            </a:r>
            <a:r>
              <a:rPr lang="en-US" altLang="zh-TW" kern="0" dirty="0" smtClean="0"/>
              <a:t>\}$/ </a:t>
            </a:r>
            <a:r>
              <a:rPr lang="en-US" altLang="zh-TW" kern="0" dirty="0"/>
              <a:t>&amp;/;ta' </a:t>
            </a:r>
          </a:p>
        </p:txBody>
      </p:sp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" with "bar" on each line </a:t>
            </a:r>
            <a:r>
              <a:rPr lang="en-US" dirty="0" smtClean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4</a:t>
            </a:r>
            <a:r>
              <a:rPr lang="en-US" baseline="30000" dirty="0" smtClean="0">
                <a:solidFill>
                  <a:schemeClr val="accent6"/>
                </a:solidFill>
              </a:rPr>
              <a:t>th</a:t>
            </a:r>
            <a:r>
              <a:rPr lang="en-US" dirty="0" smtClean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/bar/4'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's/\(.*\)foo/\1bar/'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's/\(.*\)</a:t>
            </a:r>
            <a:r>
              <a:rPr lang="en-US" altLang="zh-TW" b="1" dirty="0" err="1" smtClean="0"/>
              <a:t>foo</a:t>
            </a:r>
            <a:r>
              <a:rPr lang="en-US" altLang="zh-TW" b="1" dirty="0" smtClean="0"/>
              <a:t>\(.*</a:t>
            </a:r>
            <a:r>
              <a:rPr lang="en-US" altLang="zh-TW" b="1" dirty="0" err="1" smtClean="0"/>
              <a:t>foo</a:t>
            </a:r>
            <a:r>
              <a:rPr lang="en-US" altLang="zh-TW" b="1" dirty="0" smtClean="0"/>
              <a:t>\)/\1bar\2/'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/s/foo/bar/g'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/\!s/foo/bar/g' 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no trailing spaces and ignoring  leading spaces: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&amp;/;</a:t>
            </a:r>
            <a:r>
              <a:rPr lang="en-US" b="1" dirty="0" err="1" smtClean="0"/>
              <a:t>ta;s</a:t>
            </a:r>
            <a:r>
              <a:rPr lang="en-US" b="1" dirty="0" smtClean="0"/>
              <a:t>/\( *\)\1/\1/'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</p:spPr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commands can be separated by either: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inside a </a:t>
            </a:r>
            <a:r>
              <a:rPr lang="en-US" dirty="0" err="1" smtClean="0"/>
              <a:t>sed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” and 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typed on the command line, in C-shell)</a:t>
            </a:r>
          </a:p>
          <a:p>
            <a:r>
              <a:rPr lang="en-US" dirty="0" smtClean="0"/>
              <a:t>The command sequence can be further added to with additional -e or -f flags</a:t>
            </a:r>
          </a:p>
          <a:p>
            <a:r>
              <a:rPr lang="en-US" dirty="0"/>
              <a:t>C</a:t>
            </a:r>
            <a:r>
              <a:rPr lang="en-US" dirty="0" smtClean="0"/>
              <a:t>ommands can be grouped with “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But you  should put a “;” before the “}” (i.e., “;}”)</a:t>
            </a:r>
          </a:p>
          <a:p>
            <a:pPr lvl="2"/>
            <a:r>
              <a:rPr lang="en-US" dirty="0" smtClean="0"/>
              <a:t>Most people’s </a:t>
            </a:r>
            <a:r>
              <a:rPr lang="en-US" dirty="0" err="1" smtClean="0"/>
              <a:t>sed</a:t>
            </a:r>
            <a:r>
              <a:rPr lang="en-US" dirty="0" smtClean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commands also follow the “}”, then use “;};”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'/\n/\!G;s/\(.\)\(.*\n\)/&amp;\2\1/;//D;s/.//'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join pairs of lines side-by-side:</a:t>
            </a:r>
            <a:r>
              <a:rPr lang="en-US" altLang="zh-TW" dirty="0" smtClean="0"/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'$\!N;s/\n/ 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':a;/\\$/N;s/\\\n//;ta'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':a;$\!N;s/\n=/ /;</a:t>
            </a:r>
            <a:r>
              <a:rPr lang="en-US" b="1" dirty="0" err="1" smtClean="0"/>
              <a:t>ta;P;D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':</a:t>
            </a:r>
            <a:r>
              <a:rPr lang="en-US" b="1" dirty="0" err="1" smtClean="0"/>
              <a:t>a;s</a:t>
            </a:r>
            <a:r>
              <a:rPr lang="en-US" b="1" dirty="0" smtClean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/\B[0-9]\{3\}\&gt;/,&amp;/;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888D8"/>
                </a:solidFill>
              </a:rPr>
              <a:t>add commas to numbers with decimal points and minus signs (GNU </a:t>
            </a:r>
            <a:r>
              <a:rPr lang="en-US" dirty="0" err="1" smtClean="0">
                <a:solidFill>
                  <a:srgbClr val="8888D8"/>
                </a:solidFill>
              </a:rPr>
              <a:t>sed</a:t>
            </a:r>
            <a:r>
              <a:rPr lang="en-US" dirty="0" smtClean="0">
                <a:solidFill>
                  <a:srgbClr val="8888D8"/>
                </a:solidFill>
              </a:rPr>
              <a:t> only):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>
                <a:solidFill>
                  <a:srgbClr val="D9D9D9"/>
                </a:solidFill>
              </a:rPr>
              <a:t>% </a:t>
            </a:r>
            <a:r>
              <a:rPr lang="en-US" b="1" dirty="0" err="1" smtClean="0">
                <a:solidFill>
                  <a:srgbClr val="D9D9D9"/>
                </a:solidFill>
              </a:rPr>
              <a:t>sed</a:t>
            </a:r>
            <a:r>
              <a:rPr lang="en-US" b="1" dirty="0" smtClean="0">
                <a:solidFill>
                  <a:srgbClr val="D9D9D9"/>
                </a:solidFill>
              </a:rPr>
              <a:t> -r ':</a:t>
            </a:r>
            <a:r>
              <a:rPr lang="en-US" b="1" dirty="0" err="1" smtClean="0">
                <a:solidFill>
                  <a:srgbClr val="D9D9D9"/>
                </a:solidFill>
              </a:rPr>
              <a:t>a;s</a:t>
            </a:r>
            <a:r>
              <a:rPr lang="en-US" b="1" dirty="0" smtClean="0">
                <a:solidFill>
                  <a:srgbClr val="D9D9D9"/>
                </a:solidFill>
              </a:rPr>
              <a:t>/(^|[^0-9.])([0-9]+)([0-9]{3})\	/\1\2,\3/</a:t>
            </a:r>
            <a:r>
              <a:rPr lang="en-US" b="1" dirty="0" err="1" smtClean="0">
                <a:solidFill>
                  <a:srgbClr val="D9D9D9"/>
                </a:solidFill>
              </a:rPr>
              <a:t>g;ta</a:t>
            </a:r>
            <a:r>
              <a:rPr lang="en-US" b="1" dirty="0" smtClean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 smtClean="0"/>
              <a:t>(after lines 5, 10, 15, 20, etc.):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n;n;n;n;G</a:t>
            </a:r>
            <a:r>
              <a:rPr lang="en-US" b="1" dirty="0" smtClean="0"/>
              <a:t>;' 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'0~5G'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only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10 lines of file </a:t>
            </a:r>
            <a:r>
              <a:rPr lang="en-US" dirty="0" smtClean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10q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line of file </a:t>
            </a:r>
            <a:r>
              <a:rPr lang="en-US" dirty="0" smtClean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q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last line of a file</a:t>
            </a:r>
            <a:r>
              <a:rPr lang="en-US" dirty="0" smtClean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'$p'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2 lines of a file </a:t>
            </a:r>
            <a:r>
              <a:rPr lang="en-US" dirty="0" smtClean="0"/>
              <a:t>(like "tail -2"):</a:t>
            </a:r>
            <a:r>
              <a:rPr lang="en-US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'$\!N;$\!D'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10 lines of a file </a:t>
            </a:r>
            <a:r>
              <a:rPr lang="en-US" dirty="0" smtClean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3366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':a;$q;N;11,$D;ba'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</a:t>
            </a:r>
            <a:r>
              <a:rPr lang="en-US" dirty="0"/>
              <a:t>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</a:t>
            </a:r>
            <a:r>
              <a:rPr lang="en-US" b="1" dirty="0" err="1" smtClean="0"/>
              <a:t>ba;h;d</a:t>
            </a:r>
            <a:r>
              <a:rPr lang="en-US" b="1" dirty="0" smtClean="0"/>
              <a:t>;:a x'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</a:t>
            </a: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 from prev.</a:t>
            </a:r>
            <a:endParaRPr lang="en-US" b="1" dirty="0" smtClean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</a:t>
            </a:r>
            <a:r>
              <a:rPr lang="en-US" dirty="0" smtClean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'1{$q;};$\!{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'1{$q;};${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</a:t>
            </a:r>
            <a:r>
              <a:rPr lang="en-US" dirty="0" smtClean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'1{$d;};$\!{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'1{$d;};${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/p'</a:t>
            </a:r>
            <a:r>
              <a:rPr lang="en-US" dirty="0" smtClean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/\!d'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lines without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-v"):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/d' </a:t>
            </a:r>
            <a:r>
              <a:rPr lang="en-US" dirty="0" smtClean="0"/>
              <a:t># method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/{g;1\!p;};h'</a:t>
            </a:r>
            <a:r>
              <a:rPr lang="en-US" dirty="0" smtClean="0"/>
              <a:t> # method 1 </a:t>
            </a:r>
            <a:r>
              <a:rPr lang="en-US" b="1" dirty="0" smtClean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/{g;1;ba;p;:a;};h'</a:t>
            </a:r>
            <a:r>
              <a:rPr lang="en-US" dirty="0" smtClean="0"/>
              <a:t> #\ 								method 2 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</a:t>
            </a:r>
            <a:r>
              <a:rPr lang="en-US" b="1" dirty="0" err="1" smtClean="0"/>
              <a:t>n;p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 smtClean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, with line number indicating where the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 occurred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-n</a:t>
            </a:r>
            <a:r>
              <a:rPr lang="en-US" sz="2000" b="1" dirty="0" smtClean="0"/>
              <a:t> </a:t>
            </a:r>
            <a:r>
              <a:rPr lang="en-US" b="1" dirty="0" smtClean="0"/>
              <a:t>'/</a:t>
            </a:r>
            <a:r>
              <a:rPr lang="en-US" b="1" dirty="0" err="1" smtClean="0"/>
              <a:t>regexp</a:t>
            </a:r>
            <a:r>
              <a:rPr lang="en-US" b="1" dirty="0" smtClean="0"/>
              <a:t>/{=;x;1\!p;g;$!</a:t>
            </a:r>
            <a:r>
              <a:rPr lang="en-US" b="1" dirty="0" err="1" smtClean="0"/>
              <a:t>N;p;D</a:t>
            </a:r>
            <a:r>
              <a:rPr lang="en-US" b="1" dirty="0" smtClean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grep</a:t>
            </a:r>
            <a:r>
              <a:rPr lang="en-US" dirty="0" smtClean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'/AAA/b</a:t>
            </a:r>
            <a:r>
              <a:rPr lang="en-US" b="1" dirty="0"/>
              <a:t>;</a:t>
            </a:r>
            <a:r>
              <a:rPr lang="en-US" b="1" dirty="0" smtClean="0"/>
              <a:t>/BBB/b;/CCC/</a:t>
            </a:r>
            <a:r>
              <a:rPr lang="en-US" b="1" dirty="0" err="1" smtClean="0"/>
              <a:t>b;d</a:t>
            </a:r>
            <a:r>
              <a:rPr lang="en-US" b="1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'/AAA\|BBB\|CCC/!d'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'/^.\{65\}/p'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err="1" smtClean="0"/>
              <a:t>sed</a:t>
            </a:r>
            <a:r>
              <a:rPr lang="en-US" b="1" dirty="0" smtClean="0"/>
              <a:t> '/^.\{65\}/d' </a:t>
            </a:r>
            <a:r>
              <a:rPr lang="en-US" dirty="0" smtClean="0"/>
              <a:t># method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</a:t>
            </a:r>
            <a:r>
              <a:rPr lang="en-US" altLang="zh-TW" sz="2800" dirty="0" smtClean="0"/>
              <a:t>STDOUT.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STDOUT, but only 	up to the first newline </a:t>
            </a:r>
            <a:r>
              <a:rPr lang="en-US" altLang="zh-TW" sz="2800" dirty="0" smtClean="0"/>
              <a:t>character.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=</a:t>
            </a:r>
            <a:r>
              <a:rPr lang="en-US" altLang="zh-TW" sz="2800" dirty="0" smtClean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/>
              <a:t> 	→ Following the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, the rest of the line is a string 	to </a:t>
            </a:r>
            <a:r>
              <a:rPr lang="en-US" altLang="zh-TW" sz="2800" i="1" dirty="0" smtClean="0"/>
              <a:t>insert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/>
              <a:t>	→ Following the a, the rest of the line is a string 	to </a:t>
            </a:r>
            <a:r>
              <a:rPr lang="en-US" altLang="zh-TW" sz="2800" i="1" dirty="0" smtClean="0"/>
              <a:t>append</a:t>
            </a:r>
            <a:r>
              <a:rPr lang="en-US" altLang="zh-TW" sz="2800" dirty="0" smtClean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544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contains AAA </a:t>
            </a:r>
            <a:r>
              <a:rPr lang="en-US" dirty="0" smtClean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dirty="0" err="1" smtClean="0"/>
              <a:t>sed</a:t>
            </a:r>
            <a:r>
              <a:rPr lang="en-US" dirty="0" smtClean="0"/>
              <a:t> '/./{H;$!d;};x;/AAA/\!d'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%</a:t>
            </a:r>
            <a:r>
              <a:rPr lang="en-US" sz="1600" dirty="0" smtClean="0"/>
              <a:t> </a:t>
            </a:r>
            <a:r>
              <a:rPr lang="en-US" sz="3000" dirty="0" err="1" smtClean="0"/>
              <a:t>sed</a:t>
            </a:r>
            <a:r>
              <a:rPr lang="en-US" sz="1600" dirty="0" smtClean="0"/>
              <a:t> </a:t>
            </a:r>
            <a:r>
              <a:rPr lang="en-US" sz="3000" dirty="0" smtClean="0"/>
              <a:t>'/./{H;$\!d;};x;/AAA/\!d;/BBB/\!d;/CCC/\!d'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has AAA</a:t>
            </a:r>
            <a:r>
              <a:rPr lang="en-US" sz="24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'/./{H;$\!d;};x;/AAA/b</a:t>
            </a:r>
            <a:r>
              <a:rPr lang="en-US" sz="3000" dirty="0"/>
              <a:t>;</a:t>
            </a:r>
            <a:r>
              <a:rPr lang="en-US" sz="3000" dirty="0" smtClean="0"/>
              <a:t>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</a:t>
            </a:r>
            <a:r>
              <a:rPr lang="en-US" sz="3000" dirty="0" err="1" smtClean="0"/>
              <a:t>ba;d</a:t>
            </a:r>
            <a:r>
              <a:rPr lang="en-US" sz="3000" dirty="0" smtClean="0"/>
              <a:t>;:a;};x;/AAA/b;/BBB/b;/CCC/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>
                <a:solidFill>
                  <a:srgbClr val="B2B2B2"/>
                </a:solidFill>
              </a:rPr>
              <a:t>%</a:t>
            </a:r>
            <a:r>
              <a:rPr lang="en-US" sz="1600" dirty="0" smtClean="0">
                <a:solidFill>
                  <a:srgbClr val="B2B2B2"/>
                </a:solidFill>
              </a:rPr>
              <a:t> </a:t>
            </a:r>
            <a:r>
              <a:rPr lang="en-US" sz="3000" dirty="0" err="1" smtClean="0">
                <a:solidFill>
                  <a:srgbClr val="B2B2B2"/>
                </a:solidFill>
              </a:rPr>
              <a:t>sed</a:t>
            </a:r>
            <a:r>
              <a:rPr lang="en-US" sz="3000" dirty="0" smtClean="0">
                <a:solidFill>
                  <a:srgbClr val="B2B2B2"/>
                </a:solidFill>
              </a:rPr>
              <a:t> '/</a:t>
            </a:r>
            <a:r>
              <a:rPr lang="en-US" sz="2400" dirty="0" smtClean="0">
                <a:solidFill>
                  <a:srgbClr val="B2B2B2"/>
                </a:solidFill>
              </a:rPr>
              <a:t>.</a:t>
            </a:r>
            <a:r>
              <a:rPr lang="en-US" sz="3000" dirty="0" smtClean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 smtClean="0">
                <a:solidFill>
                  <a:srgbClr val="B2B2B2"/>
                </a:solidFill>
              </a:rPr>
              <a:t>b;d</a:t>
            </a:r>
            <a:r>
              <a:rPr lang="en-US" sz="2800" dirty="0" smtClean="0">
                <a:solidFill>
                  <a:srgbClr val="B2B2B2"/>
                </a:solidFill>
              </a:rPr>
              <a:t>' #</a:t>
            </a:r>
            <a:r>
              <a:rPr lang="en-US" sz="2800" dirty="0" err="1" smtClean="0">
                <a:solidFill>
                  <a:srgbClr val="B2B2B2"/>
                </a:solidFill>
              </a:rPr>
              <a:t>GNUsed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from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/,$p'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 smtClean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'8,12p'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'8,12\!d'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'52p'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'52\!d' </a:t>
            </a:r>
            <a:r>
              <a:rPr lang="en-US" dirty="0" smtClean="0"/>
              <a:t># method 2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'52q;d' </a:t>
            </a:r>
            <a:r>
              <a:rPr lang="en-US" dirty="0" smtClean="0"/>
              <a:t>#method 3 </a:t>
            </a:r>
            <a:r>
              <a:rPr lang="en-US" dirty="0" smtClean="0">
                <a:latin typeface="Arial Narrow" panose="020B0606020202030204" pitchFamily="34" charset="0"/>
              </a:rPr>
              <a:t>(efficient on big files)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'3,${</a:t>
            </a:r>
            <a:r>
              <a:rPr lang="en-US" altLang="zh-TW" b="1" dirty="0" err="1" smtClean="0"/>
              <a:t>p;n;n;n;n;n;n</a:t>
            </a:r>
            <a:r>
              <a:rPr lang="en-US" altLang="zh-TW" b="1" dirty="0" smtClean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B2B2B2"/>
                </a:solidFill>
              </a:rPr>
              <a:t>% </a:t>
            </a:r>
            <a:r>
              <a:rPr lang="en-US" altLang="zh-TW" b="1" dirty="0" err="1" smtClean="0">
                <a:solidFill>
                  <a:srgbClr val="B2B2B2"/>
                </a:solidFill>
              </a:rPr>
              <a:t>sed</a:t>
            </a:r>
            <a:r>
              <a:rPr lang="en-US" altLang="zh-TW" b="1" dirty="0" smtClean="0">
                <a:solidFill>
                  <a:srgbClr val="B2B2B2"/>
                </a:solidFill>
              </a:rPr>
              <a:t> -n '3~7p' </a:t>
            </a:r>
            <a:r>
              <a:rPr lang="en-US" altLang="zh-TW" dirty="0" smtClean="0">
                <a:solidFill>
                  <a:srgbClr val="B2B2B2"/>
                </a:solidFill>
              </a:rPr>
              <a:t># GNU </a:t>
            </a:r>
            <a:r>
              <a:rPr lang="en-US" altLang="zh-TW" dirty="0" err="1" smtClean="0">
                <a:solidFill>
                  <a:srgbClr val="B2B2B2"/>
                </a:solidFill>
              </a:rPr>
              <a:t>sed</a:t>
            </a:r>
            <a:r>
              <a:rPr lang="en-US" altLang="zh-TW" dirty="0" smtClean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 smtClean="0"/>
              <a:t>(inclusive):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egexp2/p'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 smtClean="0">
                <a:solidFill>
                  <a:srgbClr val="2D2D8A"/>
                </a:solidFill>
              </a:rPr>
              <a:t>regexps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 smtClean="0">
                <a:solidFill>
                  <a:srgbClr val="2D2D8A"/>
                </a:solidFill>
              </a:rPr>
              <a:t>uniq</a:t>
            </a:r>
            <a:r>
              <a:rPr lang="en-US" altLang="zh-TW" dirty="0" smtClean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 /^\(.*\)\n\1$/\!P; 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 smtClean="0"/>
              <a:t>%</a:t>
            </a:r>
            <a:r>
              <a:rPr lang="en-US" altLang="zh-TW" sz="1600" dirty="0" smtClean="0"/>
              <a:t> </a:t>
            </a:r>
            <a:r>
              <a:rPr lang="en-US" altLang="zh-TW" sz="3000" dirty="0" err="1" smtClean="0"/>
              <a:t>sed</a:t>
            </a:r>
            <a:r>
              <a:rPr lang="en-US" altLang="zh-TW" sz="3000" dirty="0" smtClean="0"/>
              <a:t> -n 'G;</a:t>
            </a:r>
            <a:r>
              <a:rPr lang="en-US" altLang="zh-TW" sz="1600" dirty="0" smtClean="0"/>
              <a:t> </a:t>
            </a:r>
            <a:r>
              <a:rPr lang="en-US" altLang="zh-TW" sz="3000" dirty="0" smtClean="0"/>
              <a:t>s/\n/&amp;&amp;/;</a:t>
            </a:r>
            <a:r>
              <a:rPr lang="en-US" altLang="zh-TW" sz="1800" dirty="0" smtClean="0"/>
              <a:t> </a:t>
            </a:r>
            <a:r>
              <a:rPr lang="en-US" altLang="zh-TW" sz="3000" dirty="0" smtClean="0"/>
              <a:t>/^\([ -~]*\n\).*\n\1/d; s/\n//;</a:t>
            </a:r>
            <a:r>
              <a:rPr lang="en-US" altLang="zh-TW" sz="3000" dirty="0" err="1" smtClean="0"/>
              <a:t>h;P</a:t>
            </a:r>
            <a:r>
              <a:rPr lang="en-US" altLang="zh-TW" sz="3000" dirty="0" smtClean="0"/>
              <a:t>' 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all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lines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except duplicates</a:t>
            </a:r>
            <a:r>
              <a:rPr lang="en-US" sz="1400" dirty="0" smtClean="0"/>
              <a:t> </a:t>
            </a:r>
            <a:r>
              <a:rPr lang="en-US" dirty="0" smtClean="0"/>
              <a:t>(like</a:t>
            </a:r>
            <a:r>
              <a:rPr lang="en-US" sz="1400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uniq</a:t>
            </a:r>
            <a:r>
              <a:rPr lang="en-US" sz="1400" dirty="0" smtClean="0"/>
              <a:t> </a:t>
            </a:r>
            <a:r>
              <a:rPr lang="en-US" dirty="0"/>
              <a:t>-</a:t>
            </a:r>
            <a:r>
              <a:rPr lang="en-US" dirty="0" smtClean="0"/>
              <a:t>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 s/^\(.*\)\n\1$/\1/;</a:t>
            </a:r>
            <a:r>
              <a:rPr lang="en-US" b="1" dirty="0" err="1" smtClean="0"/>
              <a:t>t;D</a:t>
            </a:r>
            <a:r>
              <a:rPr lang="en-US" b="1" dirty="0" smtClean="0"/>
              <a:t>'</a:t>
            </a:r>
            <a:r>
              <a:rPr lang="en-US" b="1" dirty="0" smtClean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'N;$\!P;$\!D;$d'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':a;$d;N;2,10ba;P;D'</a:t>
            </a:r>
            <a:r>
              <a:rPr lang="en-US" dirty="0" smtClean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':a;1,10\!{P;N;D;};</a:t>
            </a:r>
            <a:r>
              <a:rPr lang="en-US" b="1" dirty="0" err="1" smtClean="0"/>
              <a:t>N;ba</a:t>
            </a:r>
            <a:r>
              <a:rPr lang="en-US" b="1" dirty="0" smtClean="0"/>
              <a:t>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n;n;n;n;n;n;n;d</a:t>
            </a:r>
            <a:r>
              <a:rPr lang="en-US" b="1" dirty="0" smtClean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B2B2B2"/>
                </a:solidFill>
              </a:rPr>
              <a:t>%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'0~8d'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'/pattern/d'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blank lines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'/./\!d' </a:t>
            </a:r>
            <a:r>
              <a:rPr lang="en-US" dirty="0" smtClean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dirty="0" smtClean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</a:t>
            </a:r>
            <a:r>
              <a:rPr lang="en-US" sz="2000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'/./,/^$/\!d' </a:t>
            </a:r>
            <a:r>
              <a:rPr lang="en-US" sz="3100" dirty="0" smtClean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'/^$/N;/\n$/D' </a:t>
            </a:r>
            <a:r>
              <a:rPr lang="en-US" sz="3100" dirty="0" smtClean="0"/>
              <a:t># </a:t>
            </a:r>
            <a:r>
              <a:rPr lang="en-US" sz="3100" dirty="0" smtClean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'/^$/N;/\n$/N;//D'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2D2D8A"/>
                </a:solidFill>
              </a:rPr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'/./,$\!d'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':a;/^\n*$/{$</a:t>
            </a:r>
            <a:r>
              <a:rPr lang="en-US" b="1" dirty="0" err="1" smtClean="0"/>
              <a:t>d;N;ba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':a;/^\n*$/N;/\n$/</a:t>
            </a:r>
            <a:r>
              <a:rPr lang="en-US" b="1" dirty="0" err="1" smtClean="0"/>
              <a:t>ba</a:t>
            </a:r>
            <a:r>
              <a:rPr lang="en-US" b="1" dirty="0" smtClean="0"/>
              <a:t>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'/^$/{</a:t>
            </a:r>
            <a:r>
              <a:rPr lang="en-US" b="1" dirty="0" err="1" smtClean="0"/>
              <a:t>p;h</a:t>
            </a:r>
            <a:r>
              <a:rPr lang="en-US" b="1" dirty="0" smtClean="0"/>
              <a:t>;};/./{x;/./p;}'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34798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</a:t>
            </a:r>
            <a:r>
              <a:rPr lang="en-US" sz="3100" b="1" dirty="0" smtClean="0">
                <a:solidFill>
                  <a:srgbClr val="FF0000"/>
                </a:solidFill>
              </a:rPr>
              <a:t>/foo/ s//</a:t>
            </a:r>
            <a:r>
              <a:rPr lang="en-US" sz="3100" b="1" dirty="0" smtClean="0"/>
              <a:t>bar/g' file</a:t>
            </a:r>
            <a:r>
              <a:rPr lang="en-US" sz="3100" dirty="0" smtClean="0"/>
              <a:t> # </a:t>
            </a:r>
            <a:r>
              <a:rPr lang="en-US" sz="3100" dirty="0" err="1" smtClean="0">
                <a:solidFill>
                  <a:srgbClr val="FF0000"/>
                </a:solidFill>
              </a:rPr>
              <a:t>sed</a:t>
            </a:r>
            <a:r>
              <a:rPr lang="en-US" sz="3100" dirty="0" smtClean="0">
                <a:solidFill>
                  <a:srgbClr val="FF0000"/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15191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dirty="0" smtClean="0"/>
              <a:t>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</a:t>
            </a:r>
            <a:r>
              <a:rPr lang="en-US" altLang="zh-TW" sz="2800" dirty="0" smtClean="0"/>
              <a:t>substitution.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 smtClean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 smtClean="0"/>
              <a:t> → </a:t>
            </a:r>
            <a:r>
              <a:rPr lang="en-US" sz="2800" dirty="0" smtClean="0"/>
              <a:t>If no newline in pattern space, perform a “d”.  	Otherwise</a:t>
            </a:r>
            <a:r>
              <a:rPr lang="en-US" sz="2800" dirty="0"/>
              <a:t>, delete </a:t>
            </a:r>
            <a:r>
              <a:rPr lang="en-US" sz="2800" dirty="0" smtClean="0"/>
              <a:t>the pattern </a:t>
            </a:r>
            <a:r>
              <a:rPr lang="en-US" sz="2800" dirty="0"/>
              <a:t>space up to </a:t>
            </a:r>
            <a:r>
              <a:rPr lang="en-US" sz="2800" dirty="0" smtClean="0"/>
              <a:t>	first newline</a:t>
            </a:r>
            <a:r>
              <a:rPr lang="en-US" sz="2800" dirty="0"/>
              <a:t>, </a:t>
            </a:r>
            <a:r>
              <a:rPr lang="en-US" sz="2800" dirty="0" smtClean="0"/>
              <a:t>and restart the cycle with the 	resultant pattern space</a:t>
            </a:r>
            <a:r>
              <a:rPr lang="en-US" sz="2800" dirty="0"/>
              <a:t>, </a:t>
            </a:r>
            <a:r>
              <a:rPr lang="en-US" sz="2800" dirty="0" smtClean="0"/>
              <a:t>without reading new 	input.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sed</a:t>
            </a:r>
            <a:r>
              <a:rPr lang="en-US" altLang="zh-TW" dirty="0" smtClean="0">
                <a:solidFill>
                  <a:schemeClr val="tx1"/>
                </a:solidFill>
              </a:rPr>
              <a:t> one-liners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'45,50p' file</a:t>
            </a:r>
            <a:r>
              <a:rPr lang="en-US" sz="3100" dirty="0" smtClean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'51q;45,50p' file</a:t>
            </a:r>
            <a:r>
              <a:rPr lang="en-US" sz="3100" dirty="0" smtClean="0"/>
              <a:t> # same, but faster</a:t>
            </a:r>
            <a:endParaRPr lang="en-US" sz="31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From the </a:t>
            </a:r>
            <a:r>
              <a:rPr lang="en-US" altLang="zh-TW" dirty="0" err="1" smtClean="0">
                <a:solidFill>
                  <a:srgbClr val="000000"/>
                </a:solidFill>
              </a:rPr>
              <a:t>sed</a:t>
            </a:r>
            <a:r>
              <a:rPr lang="en-US" altLang="zh-TW" dirty="0" smtClean="0">
                <a:solidFill>
                  <a:srgbClr val="000000"/>
                </a:solidFill>
              </a:rPr>
              <a:t> FAQs</a:t>
            </a:r>
            <a:endParaRPr lang="en-US" altLang="zh-TW" sz="40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610600" cy="5029200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2D2D8A"/>
                </a:solidFill>
              </a:rPr>
              <a:t>If you want more examples and explanations, you cat look at the website with the </a:t>
            </a:r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-one-liners, sections 3.3-3.4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http://sed.sourceforge.net/sedfaq3.html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And section 4…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http://sed.sourceforge.net/sedfaq4.html</a:t>
            </a:r>
            <a:r>
              <a:rPr lang="en-US" altLang="zh-TW" dirty="0" smtClean="0"/>
              <a:t>)</a:t>
            </a:r>
          </a:p>
          <a:p>
            <a:endParaRPr lang="zh-TW" altLang="en-US" dirty="0" smtClean="0">
              <a:solidFill>
                <a:srgbClr val="2D2D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Storing to and retrieving from the hold space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 addition to the pattern space,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provides a second space, the hold space.</a:t>
            </a:r>
          </a:p>
          <a:p>
            <a:pPr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Not many commands modify the hold space.</a:t>
            </a:r>
          </a:p>
          <a:p>
            <a:pPr lvl="1"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For example, you can’t access it, unless you first bring it into the pattern space.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h</a:t>
            </a:r>
            <a:r>
              <a:rPr lang="en-US" altLang="zh-TW" sz="2800" dirty="0" smtClean="0"/>
              <a:t>	→ Copy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H</a:t>
            </a:r>
            <a:r>
              <a:rPr lang="en-US" altLang="zh-TW" sz="2800" dirty="0" smtClean="0"/>
              <a:t>	→ Append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/>
              <a:t> 	→ Load the pattern space with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/>
              <a:t>	→ Append the pattern space with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x</a:t>
            </a:r>
            <a:r>
              <a:rPr lang="en-US" altLang="zh-TW" sz="2800" dirty="0" smtClean="0"/>
              <a:t> 	→ Swap the pattern space with the hold space</a:t>
            </a:r>
          </a:p>
        </p:txBody>
      </p:sp>
    </p:spTree>
    <p:extLst>
      <p:ext uri="{BB962C8B-B14F-4D97-AF65-F5344CB8AC3E}">
        <p14:creationId xmlns:p14="http://schemas.microsoft.com/office/powerpoint/2010/main" val="28543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Control Flow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q	</a:t>
            </a:r>
            <a:r>
              <a:rPr lang="en-US" altLang="zh-TW" sz="2800" dirty="0" smtClean="0"/>
              <a:t>→ Print pattern space then stop processing input.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a number</a:t>
            </a:r>
            <a:r>
              <a:rPr lang="en-US" altLang="zh-TW" sz="2800" dirty="0"/>
              <a:t> → Execute the command(s) that follows </a:t>
            </a:r>
            <a:r>
              <a:rPr lang="en-US" altLang="zh-TW" sz="2800" dirty="0" smtClean="0"/>
              <a:t>	only </a:t>
            </a:r>
            <a:r>
              <a:rPr lang="en-US" altLang="zh-TW" sz="2800" dirty="0"/>
              <a:t>if it </a:t>
            </a:r>
            <a:r>
              <a:rPr lang="en-US" altLang="zh-TW" sz="2800" dirty="0" smtClean="0"/>
              <a:t>matches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line number given.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/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the command(s) that follows only if it 	matches the pattern given.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over a range.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!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800" dirty="0"/>
              <a:t>→ </a:t>
            </a:r>
            <a:r>
              <a:rPr lang="en-US" altLang="zh-TW" sz="2800" dirty="0" smtClean="0"/>
              <a:t>Negate the condition under which to execute 	the following command.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:x</a:t>
            </a:r>
            <a:r>
              <a:rPr lang="en-US" altLang="zh-TW" sz="2800" dirty="0" smtClean="0"/>
              <a:t>	 → This is a label that you can branch to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bx</a:t>
            </a:r>
            <a:r>
              <a:rPr lang="en-US" altLang="zh-TW" sz="2800" dirty="0" smtClean="0"/>
              <a:t> → This branches to a label called ‘x’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/>
              <a:t>		 </a:t>
            </a:r>
            <a:r>
              <a:rPr lang="en-US" altLang="zh-TW" sz="2400" dirty="0" smtClean="0"/>
              <a:t>(If no label is given, then branch to the </a:t>
            </a:r>
            <a:r>
              <a:rPr lang="en-US" altLang="zh-TW" sz="2400" dirty="0" smtClean="0">
                <a:solidFill>
                  <a:srgbClr val="333399"/>
                </a:solidFill>
              </a:rPr>
              <a:t>end</a:t>
            </a:r>
            <a:r>
              <a:rPr lang="en-US" altLang="zh-TW" sz="2400" dirty="0" smtClean="0"/>
              <a:t>)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tx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→ This conditionally branches to label x, only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/>
              <a:t>         </a:t>
            </a:r>
            <a:r>
              <a:rPr lang="en-US" altLang="zh-TW" sz="2800" smtClean="0"/>
              <a:t>if </a:t>
            </a:r>
            <a:r>
              <a:rPr lang="en-US" altLang="zh-TW" sz="2800" smtClean="0"/>
              <a:t>any</a:t>
            </a:r>
            <a:r>
              <a:rPr lang="en-US" altLang="zh-TW" sz="2800" smtClean="0"/>
              <a:t> </a:t>
            </a:r>
            <a:r>
              <a:rPr lang="en-US" altLang="zh-TW" sz="2800" dirty="0" smtClean="0"/>
              <a:t>previous “s” command had a match.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800" dirty="0" smtClean="0"/>
              <a:t>	      </a:t>
            </a:r>
            <a:r>
              <a:rPr lang="en-US" altLang="zh-TW" sz="2400" dirty="0" smtClean="0"/>
              <a:t>(If no label is given, then branch to the </a:t>
            </a:r>
            <a:r>
              <a:rPr lang="en-US" altLang="zh-TW" sz="2400" dirty="0" smtClean="0">
                <a:solidFill>
                  <a:srgbClr val="333399"/>
                </a:solidFill>
              </a:rPr>
              <a:t>end</a:t>
            </a:r>
            <a:r>
              <a:rPr lang="en-US" altLang="zh-TW" sz="2400" dirty="0" smtClean="0"/>
              <a:t>)</a:t>
            </a:r>
            <a:endParaRPr lang="en-US" altLang="zh-TW" sz="2800" dirty="0" smtClean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943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they use the </a:t>
            </a:r>
            <a:r>
              <a:rPr lang="en-US" altLang="zh-TW" dirty="0" smtClean="0"/>
              <a:t>GNU </a:t>
            </a:r>
            <a:r>
              <a:rPr lang="en-US" altLang="zh-TW" dirty="0"/>
              <a:t>version of sed.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95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1345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33621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18427</TotalTime>
  <Words>1178</Words>
  <Application>Microsoft Office PowerPoint</Application>
  <PresentationFormat>On-screen Show (4:3)</PresentationFormat>
  <Paragraphs>333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MS PGothic</vt:lpstr>
      <vt:lpstr>新細明體</vt:lpstr>
      <vt:lpstr>Arial</vt:lpstr>
      <vt:lpstr>Arial Narrow</vt:lpstr>
      <vt:lpstr>Default Design</vt:lpstr>
      <vt:lpstr>How sed Works</vt:lpstr>
      <vt:lpstr>Command separators</vt:lpstr>
      <vt:lpstr>Commands that write to stdout</vt:lpstr>
      <vt:lpstr>Update the pattern space</vt:lpstr>
      <vt:lpstr>Storing to and retrieving from the hold space</vt:lpstr>
      <vt:lpstr>Control Flow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File Spacing</vt:lpstr>
      <vt:lpstr>sed one-liners File Spacing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Optimizing for Speed</vt:lpstr>
      <vt:lpstr>sed one-liners Optimizing for Speed</vt:lpstr>
      <vt:lpstr>sed one-liners Optimizing for Speed</vt:lpstr>
      <vt:lpstr>From the sed FAQs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Haga</cp:lastModifiedBy>
  <cp:revision>355</cp:revision>
  <cp:lastPrinted>2005-05-27T21:26:31Z</cp:lastPrinted>
  <dcterms:created xsi:type="dcterms:W3CDTF">2005-05-23T21:56:35Z</dcterms:created>
  <dcterms:modified xsi:type="dcterms:W3CDTF">2015-05-31T11:20:38Z</dcterms:modified>
</cp:coreProperties>
</file>