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51"/>
  </p:notesMasterIdLst>
  <p:handoutMasterIdLst>
    <p:handoutMasterId r:id="rId52"/>
  </p:handoutMasterIdLst>
  <p:sldIdLst>
    <p:sldId id="1003" r:id="rId2"/>
    <p:sldId id="1004" r:id="rId3"/>
    <p:sldId id="1006" r:id="rId4"/>
    <p:sldId id="1007" r:id="rId5"/>
    <p:sldId id="1008" r:id="rId6"/>
    <p:sldId id="1009" r:id="rId7"/>
    <p:sldId id="1010" r:id="rId8"/>
    <p:sldId id="1011" r:id="rId9"/>
    <p:sldId id="1012" r:id="rId10"/>
    <p:sldId id="1013" r:id="rId11"/>
    <p:sldId id="1014" r:id="rId12"/>
    <p:sldId id="1015" r:id="rId13"/>
    <p:sldId id="1016" r:id="rId14"/>
    <p:sldId id="1017" r:id="rId15"/>
    <p:sldId id="1018" r:id="rId16"/>
    <p:sldId id="1019" r:id="rId17"/>
    <p:sldId id="1020" r:id="rId18"/>
    <p:sldId id="1021" r:id="rId19"/>
    <p:sldId id="1022" r:id="rId20"/>
    <p:sldId id="1023" r:id="rId21"/>
    <p:sldId id="1024" r:id="rId22"/>
    <p:sldId id="1025" r:id="rId23"/>
    <p:sldId id="1026" r:id="rId24"/>
    <p:sldId id="1027" r:id="rId25"/>
    <p:sldId id="1028" r:id="rId26"/>
    <p:sldId id="1005" r:id="rId27"/>
    <p:sldId id="987" r:id="rId28"/>
    <p:sldId id="988" r:id="rId29"/>
    <p:sldId id="989" r:id="rId30"/>
    <p:sldId id="990" r:id="rId31"/>
    <p:sldId id="991" r:id="rId32"/>
    <p:sldId id="993" r:id="rId33"/>
    <p:sldId id="994" r:id="rId34"/>
    <p:sldId id="995" r:id="rId35"/>
    <p:sldId id="996" r:id="rId36"/>
    <p:sldId id="997" r:id="rId37"/>
    <p:sldId id="998" r:id="rId38"/>
    <p:sldId id="999" r:id="rId39"/>
    <p:sldId id="1000" r:id="rId40"/>
    <p:sldId id="1001" r:id="rId41"/>
    <p:sldId id="1002" r:id="rId42"/>
    <p:sldId id="1029" r:id="rId43"/>
    <p:sldId id="1030" r:id="rId44"/>
    <p:sldId id="1031" r:id="rId45"/>
    <p:sldId id="1032" r:id="rId46"/>
    <p:sldId id="1033" r:id="rId47"/>
    <p:sldId id="1034" r:id="rId48"/>
    <p:sldId id="1035" r:id="rId49"/>
    <p:sldId id="1036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CC"/>
    <a:srgbClr val="6868D9"/>
    <a:srgbClr val="B2B2B2"/>
    <a:srgbClr val="003366"/>
    <a:srgbClr val="000000"/>
    <a:srgbClr val="CC00FF"/>
    <a:srgbClr val="00CC00"/>
    <a:srgbClr val="CC3300"/>
    <a:srgbClr val="996633"/>
    <a:srgbClr val="FFC1C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6" autoAdjust="0"/>
    <p:restoredTop sz="94612" autoAdjust="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E4FEB374-7A9C-432F-B8F4-C672B9452E4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721683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3CF5FBE8-3E05-41A6-85A0-3933C4055E1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36745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8BD04-9CAC-465A-9B5F-59C5DD16E361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Programmers spend a lot of time doing simple, mechanical, repetitive data manipulation</a:t>
            </a:r>
          </a:p>
          <a:p>
            <a:r>
              <a:rPr lang="en-US" altLang="zh-TW" smtClean="0"/>
              <a:t>	changing the format of data</a:t>
            </a:r>
          </a:p>
          <a:p>
            <a:r>
              <a:rPr lang="en-US" altLang="zh-TW" smtClean="0"/>
              <a:t>	checking its validity</a:t>
            </a:r>
          </a:p>
          <a:p>
            <a:r>
              <a:rPr lang="en-US" altLang="zh-TW" smtClean="0"/>
              <a:t>	finding items with some property</a:t>
            </a:r>
          </a:p>
          <a:p>
            <a:r>
              <a:rPr lang="en-US" altLang="zh-TW" smtClean="0"/>
              <a:t>	adding up numbers</a:t>
            </a:r>
          </a:p>
          <a:p>
            <a:r>
              <a:rPr lang="en-US" altLang="zh-TW" smtClean="0"/>
              <a:t>	printing reports</a:t>
            </a:r>
          </a:p>
          <a:p>
            <a:r>
              <a:rPr lang="en-US" altLang="zh-TW" smtClean="0"/>
              <a:t>While all of these tasks ought to be automated, it’s a pain to have to write a special purpose program in C each time such a task comes up</a:t>
            </a:r>
          </a:p>
          <a:p>
            <a:r>
              <a:rPr lang="en-US" altLang="zh-TW" smtClean="0"/>
              <a:t>AWK is a programming language designed to handle such tasks with short, simple programs, often only a couple of lines long</a:t>
            </a:r>
          </a:p>
          <a:p>
            <a:r>
              <a:rPr lang="en-US" altLang="zh-TW" smtClean="0"/>
              <a:t>An AWK program is a sequence of patterns and actions that tell AWK what to look for in the input data and what to do when it finds it</a:t>
            </a:r>
          </a:p>
          <a:p>
            <a:r>
              <a:rPr lang="en-US" altLang="zh-TW" smtClean="0"/>
              <a:t>The action language looks a little bit like C but there are no variable or type declarations and strings and numbers are built in data-types that are handled automatically by AWK</a:t>
            </a:r>
          </a:p>
          <a:p>
            <a:r>
              <a:rPr lang="en-US" altLang="zh-TW" smtClean="0"/>
              <a:t>AWK splits input lines into fields automatically - it also handles input, initialization and memory management automatically</a:t>
            </a:r>
          </a:p>
          <a:p>
            <a:r>
              <a:rPr lang="en-US" altLang="zh-TW" smtClean="0"/>
              <a:t>AWK is also a great prototyping language, start with a few lines and keep adding - Jon Bentley “Programming Pearls”</a:t>
            </a:r>
          </a:p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4188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BA79CA-42FF-4BED-8CE2-E3C6E0482EC7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Note that I and most sources will use the terms </a:t>
            </a:r>
            <a:r>
              <a:rPr lang="en-US" altLang="zh-TW" b="1" i="1" smtClean="0"/>
              <a:t>lines</a:t>
            </a:r>
            <a:r>
              <a:rPr lang="en-US" altLang="zh-TW" smtClean="0"/>
              <a:t> and </a:t>
            </a:r>
            <a:r>
              <a:rPr lang="en-US" altLang="zh-TW" b="1" i="1" smtClean="0"/>
              <a:t>records</a:t>
            </a:r>
            <a:r>
              <a:rPr lang="en-US" altLang="zh-TW" smtClean="0"/>
              <a:t> interchangeably</a:t>
            </a:r>
          </a:p>
        </p:txBody>
      </p:sp>
    </p:spTree>
    <p:extLst>
      <p:ext uri="{BB962C8B-B14F-4D97-AF65-F5344CB8AC3E}">
        <p14:creationId xmlns:p14="http://schemas.microsoft.com/office/powerpoint/2010/main" xmlns="" val="2697351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2286A-C388-4CAB-89EA-B641FFD2B0E5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Note that I and most sources will use the terms </a:t>
            </a:r>
            <a:r>
              <a:rPr lang="en-US" altLang="zh-TW" b="1" i="1" smtClean="0"/>
              <a:t>lines</a:t>
            </a:r>
            <a:r>
              <a:rPr lang="en-US" altLang="zh-TW" smtClean="0"/>
              <a:t> and </a:t>
            </a:r>
            <a:r>
              <a:rPr lang="en-US" altLang="zh-TW" b="1" i="1" smtClean="0"/>
              <a:t>records</a:t>
            </a:r>
            <a:r>
              <a:rPr lang="en-US" altLang="zh-TW" smtClean="0"/>
              <a:t> interchangeably</a:t>
            </a:r>
          </a:p>
        </p:txBody>
      </p:sp>
    </p:spTree>
    <p:extLst>
      <p:ext uri="{BB962C8B-B14F-4D97-AF65-F5344CB8AC3E}">
        <p14:creationId xmlns:p14="http://schemas.microsoft.com/office/powerpoint/2010/main" xmlns="" val="1517866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35DD5-A853-48C4-998F-2E204E2836F1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Note that I and most sources will use the terms </a:t>
            </a:r>
            <a:r>
              <a:rPr lang="en-US" altLang="zh-TW" b="1" i="1" smtClean="0"/>
              <a:t>lines</a:t>
            </a:r>
            <a:r>
              <a:rPr lang="en-US" altLang="zh-TW" smtClean="0"/>
              <a:t> and </a:t>
            </a:r>
            <a:r>
              <a:rPr lang="en-US" altLang="zh-TW" b="1" i="1" smtClean="0"/>
              <a:t>records</a:t>
            </a:r>
            <a:r>
              <a:rPr lang="en-US" altLang="zh-TW" smtClean="0"/>
              <a:t> interchangeably</a:t>
            </a:r>
          </a:p>
        </p:txBody>
      </p:sp>
    </p:spTree>
    <p:extLst>
      <p:ext uri="{BB962C8B-B14F-4D97-AF65-F5344CB8AC3E}">
        <p14:creationId xmlns:p14="http://schemas.microsoft.com/office/powerpoint/2010/main" xmlns="" val="2990693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6D8AB-3C8A-4C1C-8FE7-77EBA2CD6C8D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Note that I and most sources will use the terms </a:t>
            </a:r>
            <a:r>
              <a:rPr lang="en-US" altLang="zh-TW" b="1" i="1" smtClean="0"/>
              <a:t>lines</a:t>
            </a:r>
            <a:r>
              <a:rPr lang="en-US" altLang="zh-TW" smtClean="0"/>
              <a:t> and </a:t>
            </a:r>
            <a:r>
              <a:rPr lang="en-US" altLang="zh-TW" b="1" i="1" smtClean="0"/>
              <a:t>records</a:t>
            </a:r>
            <a:r>
              <a:rPr lang="en-US" altLang="zh-TW" smtClean="0"/>
              <a:t> interchangeably</a:t>
            </a:r>
          </a:p>
        </p:txBody>
      </p:sp>
    </p:spTree>
    <p:extLst>
      <p:ext uri="{BB962C8B-B14F-4D97-AF65-F5344CB8AC3E}">
        <p14:creationId xmlns:p14="http://schemas.microsoft.com/office/powerpoint/2010/main" xmlns="" val="4091479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339BD9-CEEB-404E-B637-BE52935507F4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32526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70137-FA35-4F29-9EA5-2ED1AE389D06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775199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70137-FA35-4F29-9EA5-2ED1AE389D06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04533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819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B5412-1EEE-438D-8AA8-37F15B3065F8}" type="slidenum">
              <a:rPr lang="zh-TW" altLang="en-US"/>
              <a:pPr/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041986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819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B5412-1EEE-438D-8AA8-37F15B3065F8}" type="slidenum">
              <a:rPr lang="zh-TW" altLang="en-US"/>
              <a:pPr/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143689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First printf says %s = string, %.2f = float with two digits after the decimal point</a:t>
            </a:r>
          </a:p>
          <a:p>
            <a:endParaRPr lang="en-US" altLang="zh-TW" smtClean="0"/>
          </a:p>
          <a:p>
            <a:r>
              <a:rPr lang="en-US" altLang="zh-TW" smtClean="0"/>
              <a:t>Second printf, %-8s = string left justified in an 8 character field</a:t>
            </a:r>
          </a:p>
          <a:p>
            <a:r>
              <a:rPr lang="en-US" altLang="zh-TW" smtClean="0"/>
              <a:t>	%6.2f = float with two digits after the decimal right justified in 	a six character field</a:t>
            </a:r>
          </a:p>
        </p:txBody>
      </p:sp>
    </p:spTree>
    <p:extLst>
      <p:ext uri="{BB962C8B-B14F-4D97-AF65-F5344CB8AC3E}">
        <p14:creationId xmlns:p14="http://schemas.microsoft.com/office/powerpoint/2010/main" xmlns="" val="29355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6DCC1-8932-4F91-AF36-C66DEADE6E50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45905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2242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B6645-3D1D-4255-BE21-B9FDF5939ABD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1146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CA5777-6404-4F7C-868B-46A77CDDE84A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71198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1B0D5-75C0-458C-8A7E-1793FE16C56A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Note that I and most sources will use the terms </a:t>
            </a:r>
            <a:r>
              <a:rPr lang="en-US" altLang="zh-TW" b="1" i="1" smtClean="0"/>
              <a:t>lines</a:t>
            </a:r>
            <a:r>
              <a:rPr lang="en-US" altLang="zh-TW" smtClean="0"/>
              <a:t> and </a:t>
            </a:r>
            <a:r>
              <a:rPr lang="en-US" altLang="zh-TW" b="1" i="1" smtClean="0"/>
              <a:t>records</a:t>
            </a:r>
            <a:r>
              <a:rPr lang="en-US" altLang="zh-TW" smtClean="0"/>
              <a:t> interchangeably</a:t>
            </a:r>
          </a:p>
        </p:txBody>
      </p:sp>
    </p:spTree>
    <p:extLst>
      <p:ext uri="{BB962C8B-B14F-4D97-AF65-F5344CB8AC3E}">
        <p14:creationId xmlns:p14="http://schemas.microsoft.com/office/powerpoint/2010/main" xmlns="" val="3106687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B7A0F-FD1A-4CCB-A1D9-E16CDEDC78B0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Note that I and most sources will use the terms </a:t>
            </a:r>
            <a:r>
              <a:rPr lang="en-US" altLang="zh-TW" b="1" i="1" smtClean="0"/>
              <a:t>lines</a:t>
            </a:r>
            <a:r>
              <a:rPr lang="en-US" altLang="zh-TW" smtClean="0"/>
              <a:t> and </a:t>
            </a:r>
            <a:r>
              <a:rPr lang="en-US" altLang="zh-TW" b="1" i="1" smtClean="0"/>
              <a:t>records</a:t>
            </a:r>
            <a:r>
              <a:rPr lang="en-US" altLang="zh-TW" smtClean="0"/>
              <a:t> interchangeably</a:t>
            </a:r>
          </a:p>
        </p:txBody>
      </p:sp>
    </p:spTree>
    <p:extLst>
      <p:ext uri="{BB962C8B-B14F-4D97-AF65-F5344CB8AC3E}">
        <p14:creationId xmlns:p14="http://schemas.microsoft.com/office/powerpoint/2010/main" xmlns="" val="88231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E52B3-6AEB-4E37-94A0-0A95062157E3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Note that I and most sources will use the terms </a:t>
            </a:r>
            <a:r>
              <a:rPr lang="en-US" altLang="zh-TW" b="1" i="1" smtClean="0"/>
              <a:t>lines</a:t>
            </a:r>
            <a:r>
              <a:rPr lang="en-US" altLang="zh-TW" smtClean="0"/>
              <a:t> and </a:t>
            </a:r>
            <a:r>
              <a:rPr lang="en-US" altLang="zh-TW" b="1" i="1" smtClean="0"/>
              <a:t>records</a:t>
            </a:r>
            <a:r>
              <a:rPr lang="en-US" altLang="zh-TW" smtClean="0"/>
              <a:t> interchangeably</a:t>
            </a:r>
          </a:p>
        </p:txBody>
      </p:sp>
    </p:spTree>
    <p:extLst>
      <p:ext uri="{BB962C8B-B14F-4D97-AF65-F5344CB8AC3E}">
        <p14:creationId xmlns:p14="http://schemas.microsoft.com/office/powerpoint/2010/main" xmlns="" val="222219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975AF-3C20-40F0-9767-22248EFB2942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Note that I and most sources will use the terms </a:t>
            </a:r>
            <a:r>
              <a:rPr lang="en-US" altLang="zh-TW" b="1" i="1" smtClean="0"/>
              <a:t>lines</a:t>
            </a:r>
            <a:r>
              <a:rPr lang="en-US" altLang="zh-TW" smtClean="0"/>
              <a:t> and </a:t>
            </a:r>
            <a:r>
              <a:rPr lang="en-US" altLang="zh-TW" b="1" i="1" smtClean="0"/>
              <a:t>records</a:t>
            </a:r>
            <a:r>
              <a:rPr lang="en-US" altLang="zh-TW" smtClean="0"/>
              <a:t> interchangeably</a:t>
            </a:r>
          </a:p>
        </p:txBody>
      </p:sp>
    </p:spTree>
    <p:extLst>
      <p:ext uri="{BB962C8B-B14F-4D97-AF65-F5344CB8AC3E}">
        <p14:creationId xmlns:p14="http://schemas.microsoft.com/office/powerpoint/2010/main" xmlns="" val="636964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F2780-D445-438C-8AD5-F3AF9A73CEB6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Note that I and most sources will use the terms </a:t>
            </a:r>
            <a:r>
              <a:rPr lang="en-US" altLang="zh-TW" b="1" i="1" smtClean="0"/>
              <a:t>lines</a:t>
            </a:r>
            <a:r>
              <a:rPr lang="en-US" altLang="zh-TW" smtClean="0"/>
              <a:t> and </a:t>
            </a:r>
            <a:r>
              <a:rPr lang="en-US" altLang="zh-TW" b="1" i="1" smtClean="0"/>
              <a:t>records</a:t>
            </a:r>
            <a:r>
              <a:rPr lang="en-US" altLang="zh-TW" smtClean="0"/>
              <a:t> interchangeably</a:t>
            </a:r>
          </a:p>
        </p:txBody>
      </p:sp>
    </p:spTree>
    <p:extLst>
      <p:ext uri="{BB962C8B-B14F-4D97-AF65-F5344CB8AC3E}">
        <p14:creationId xmlns:p14="http://schemas.microsoft.com/office/powerpoint/2010/main" xmlns="" val="266510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0FDBEE42-13C9-453E-8D7B-3822A2138F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ed.sourceforge.net/sedfaq4.html" TargetMode="External"/><Relationship Id="rId2" Type="http://schemas.openxmlformats.org/officeDocument/2006/relationships/hyperlink" Target="http://sed.sourceforge.net/sedfaq3.html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908720"/>
            <a:ext cx="8763000" cy="586469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They are simple, but ugly: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:x	 → This is a label that you can branch to</a:t>
            </a:r>
          </a:p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bx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→ This branches to a label called ‘x’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 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(If no label is given, then branch to the end)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dirty="0" err="1" smtClean="0"/>
              <a:t>tx</a:t>
            </a:r>
            <a:r>
              <a:rPr lang="en-US" altLang="zh-TW" dirty="0" smtClean="0"/>
              <a:t> → This tests whether to conditionally branch 	 to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a label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called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‘x’,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if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at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least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one</a:t>
            </a:r>
            <a:r>
              <a:rPr lang="en-US" altLang="zh-TW" sz="2800" dirty="0"/>
              <a:t> </a:t>
            </a:r>
            <a:r>
              <a:rPr lang="en-US" altLang="zh-TW" dirty="0" smtClean="0"/>
              <a:t>previous 	 s command had had a match.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/>
              <a:t>	      </a:t>
            </a:r>
            <a:r>
              <a:rPr lang="en-US" altLang="zh-TW" sz="2800" dirty="0" smtClean="0"/>
              <a:t>When an s is successful, it sets a certain flag,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	 which remains set until the next t executes.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	 The t will test the flag to decide whether to 		 branch. But it will also reset the flag. So if you</a:t>
            </a:r>
            <a:br>
              <a:rPr lang="en-US" altLang="zh-TW" sz="2800" dirty="0" smtClean="0"/>
            </a:br>
            <a:r>
              <a:rPr lang="en-US" altLang="zh-TW" sz="2800" dirty="0" smtClean="0"/>
              <a:t>	 want to perform a reset, use “</a:t>
            </a:r>
            <a:r>
              <a:rPr lang="en-US" altLang="zh-TW" sz="2800" dirty="0" err="1" smtClean="0"/>
              <a:t>tX</a:t>
            </a:r>
            <a:r>
              <a:rPr lang="en-US" altLang="zh-TW" sz="2800" dirty="0" smtClean="0"/>
              <a:t>;:</a:t>
            </a:r>
            <a:r>
              <a:rPr lang="en-US" altLang="zh-TW" sz="2800" dirty="0"/>
              <a:t>X</a:t>
            </a:r>
            <a:r>
              <a:rPr lang="en-US" altLang="zh-TW" sz="2800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xmlns="" val="42471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only lines that contain a specific  regular expression</a:t>
            </a:r>
            <a:r>
              <a:rPr lang="en-US" dirty="0" smtClean="0"/>
              <a:t> (like "</a:t>
            </a:r>
            <a:r>
              <a:rPr lang="en-US" dirty="0" err="1" smtClean="0"/>
              <a:t>grep</a:t>
            </a:r>
            <a:r>
              <a:rPr lang="en-US" dirty="0" smtClean="0"/>
              <a:t>"):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/p'</a:t>
            </a:r>
            <a:r>
              <a:rPr lang="en-US" dirty="0" smtClean="0"/>
              <a:t> 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regexp</a:t>
            </a:r>
            <a:r>
              <a:rPr lang="en-US" b="1" dirty="0" smtClean="0"/>
              <a:t>/\!d' </a:t>
            </a:r>
            <a:r>
              <a:rPr lang="en-US" dirty="0" smtClean="0"/>
              <a:t># method 2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lines without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 smtClean="0"/>
              <a:t> (like "</a:t>
            </a:r>
            <a:r>
              <a:rPr lang="en-US" dirty="0" err="1" smtClean="0"/>
              <a:t>grep</a:t>
            </a:r>
            <a:r>
              <a:rPr lang="en-US" dirty="0" smtClean="0"/>
              <a:t> -v"):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/\!p' </a:t>
            </a:r>
            <a:r>
              <a:rPr lang="en-US" dirty="0" smtClean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regexp</a:t>
            </a:r>
            <a:r>
              <a:rPr lang="en-US" b="1" dirty="0" smtClean="0"/>
              <a:t>/d' </a:t>
            </a:r>
            <a:r>
              <a:rPr lang="en-US" dirty="0" smtClean="0"/>
              <a:t># method 2</a:t>
            </a:r>
          </a:p>
        </p:txBody>
      </p:sp>
    </p:spTree>
    <p:extLst>
      <p:ext uri="{BB962C8B-B14F-4D97-AF65-F5344CB8AC3E}">
        <p14:creationId xmlns:p14="http://schemas.microsoft.com/office/powerpoint/2010/main" xmlns="" val="110592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line immediately before a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 smtClean="0">
                <a:solidFill>
                  <a:schemeClr val="accent6"/>
                </a:solidFill>
              </a:rPr>
              <a:t>, but not the line containing the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endParaRPr lang="en-US" dirty="0" smtClean="0">
              <a:solidFill>
                <a:schemeClr val="accent6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/{g;1\!p;};h'</a:t>
            </a:r>
            <a:r>
              <a:rPr lang="en-US" dirty="0" smtClean="0"/>
              <a:t> # method 1 </a:t>
            </a:r>
            <a:r>
              <a:rPr lang="en-US" b="1" dirty="0" smtClean="0"/>
              <a:t>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/{g;1;ba;p;:a;};h'</a:t>
            </a:r>
            <a:r>
              <a:rPr lang="en-US" dirty="0" smtClean="0"/>
              <a:t> #\ 								method 2 </a:t>
            </a:r>
            <a:endParaRPr lang="en-US" b="1" dirty="0" smtClean="0"/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line immediately after a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 smtClean="0">
                <a:solidFill>
                  <a:schemeClr val="accent6"/>
                </a:solidFill>
              </a:rPr>
              <a:t>, but not the line containing the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endParaRPr lang="en-US" dirty="0" smtClean="0">
              <a:solidFill>
                <a:schemeClr val="accent6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/{</a:t>
            </a:r>
            <a:r>
              <a:rPr lang="en-US" b="1" dirty="0" err="1" smtClean="0"/>
              <a:t>n;p</a:t>
            </a:r>
            <a:r>
              <a:rPr lang="en-US" b="1" dirty="0" smtClean="0"/>
              <a:t>;}' </a:t>
            </a:r>
          </a:p>
          <a:p>
            <a:pPr>
              <a:spcBef>
                <a:spcPts val="0"/>
              </a:spcBef>
              <a:buNone/>
              <a:defRPr/>
            </a:pPr>
            <a:endParaRPr lang="en-US" b="1" dirty="0" smtClean="0"/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93455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686800" cy="5029200"/>
          </a:xfrm>
        </p:spPr>
        <p:txBody>
          <a:bodyPr/>
          <a:lstStyle/>
          <a:p>
            <a:pPr>
              <a:lnSpc>
                <a:spcPct val="93000"/>
              </a:lnSpc>
              <a:defRPr/>
            </a:pPr>
            <a:r>
              <a:rPr lang="en-US" dirty="0" smtClean="0">
                <a:solidFill>
                  <a:srgbClr val="2D2D8A"/>
                </a:solidFill>
              </a:rPr>
              <a:t>print 1 line of context before and after </a:t>
            </a:r>
            <a:r>
              <a:rPr lang="en-US" dirty="0" err="1" smtClean="0">
                <a:solidFill>
                  <a:srgbClr val="2D2D8A"/>
                </a:solidFill>
              </a:rPr>
              <a:t>regexp</a:t>
            </a:r>
            <a:r>
              <a:rPr lang="en-US" dirty="0" smtClean="0">
                <a:solidFill>
                  <a:srgbClr val="2D2D8A"/>
                </a:solidFill>
              </a:rPr>
              <a:t>, with line number indicating where the </a:t>
            </a:r>
            <a:r>
              <a:rPr lang="en-US" dirty="0" err="1" smtClean="0">
                <a:solidFill>
                  <a:srgbClr val="2D2D8A"/>
                </a:solidFill>
              </a:rPr>
              <a:t>regexp</a:t>
            </a:r>
            <a:r>
              <a:rPr lang="en-US" dirty="0" smtClean="0">
                <a:solidFill>
                  <a:srgbClr val="2D2D8A"/>
                </a:solidFill>
              </a:rPr>
              <a:t> occurred</a:t>
            </a:r>
            <a:r>
              <a:rPr lang="en-US" dirty="0" smtClean="0"/>
              <a:t> (like "</a:t>
            </a:r>
            <a:r>
              <a:rPr lang="en-US" dirty="0" err="1" smtClean="0"/>
              <a:t>grep</a:t>
            </a:r>
            <a:r>
              <a:rPr lang="en-US" dirty="0" smtClean="0"/>
              <a:t> -A1 -B1"):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%</a:t>
            </a:r>
            <a:r>
              <a:rPr lang="en-US" sz="2000" dirty="0" smtClean="0"/>
              <a:t> </a:t>
            </a:r>
            <a:r>
              <a:rPr lang="en-US" b="1" dirty="0" err="1" smtClean="0"/>
              <a:t>sed</a:t>
            </a:r>
            <a:r>
              <a:rPr lang="en-US" sz="2000" b="1" dirty="0" smtClean="0"/>
              <a:t> </a:t>
            </a:r>
            <a:r>
              <a:rPr lang="en-US" b="1" dirty="0" smtClean="0"/>
              <a:t>-n</a:t>
            </a:r>
            <a:r>
              <a:rPr lang="en-US" sz="2000" b="1" dirty="0" smtClean="0"/>
              <a:t> </a:t>
            </a:r>
            <a:r>
              <a:rPr lang="en-US" b="1" dirty="0" smtClean="0"/>
              <a:t>'/</a:t>
            </a:r>
            <a:r>
              <a:rPr lang="en-US" b="1" dirty="0" err="1" smtClean="0"/>
              <a:t>regexp</a:t>
            </a:r>
            <a:r>
              <a:rPr lang="en-US" b="1" dirty="0" smtClean="0"/>
              <a:t>/{=;x;1\!p;g;$!</a:t>
            </a:r>
            <a:r>
              <a:rPr lang="en-US" b="1" dirty="0" err="1" smtClean="0"/>
              <a:t>N;p;D</a:t>
            </a:r>
            <a:r>
              <a:rPr lang="en-US" b="1" dirty="0" smtClean="0"/>
              <a:t>;};h'</a:t>
            </a:r>
          </a:p>
          <a:p>
            <a:pPr>
              <a:spcBef>
                <a:spcPts val="1200"/>
              </a:spcBef>
              <a:defRPr/>
            </a:pPr>
            <a:r>
              <a:rPr lang="en-US" dirty="0" err="1" smtClean="0">
                <a:solidFill>
                  <a:schemeClr val="accent6"/>
                </a:solidFill>
              </a:rPr>
              <a:t>grep</a:t>
            </a:r>
            <a:r>
              <a:rPr lang="en-US" dirty="0" smtClean="0">
                <a:solidFill>
                  <a:schemeClr val="accent6"/>
                </a:solidFill>
              </a:rPr>
              <a:t> for AAA or BBB or CCC: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'/AAA/b</a:t>
            </a:r>
            <a:r>
              <a:rPr lang="en-US" b="1" dirty="0"/>
              <a:t>;</a:t>
            </a:r>
            <a:r>
              <a:rPr lang="en-US" b="1" dirty="0" smtClean="0"/>
              <a:t>/BBB/b;/CCC/</a:t>
            </a:r>
            <a:r>
              <a:rPr lang="en-US" b="1" dirty="0" err="1" smtClean="0"/>
              <a:t>b;d</a:t>
            </a:r>
            <a:r>
              <a:rPr lang="en-US" b="1" dirty="0" smtClean="0"/>
              <a:t>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%</a:t>
            </a:r>
            <a:r>
              <a:rPr lang="en-US" dirty="0" smtClean="0">
                <a:solidFill>
                  <a:srgbClr val="B2B2B2"/>
                </a:solidFill>
              </a:rPr>
              <a:t> </a:t>
            </a:r>
            <a:r>
              <a:rPr lang="en-US" b="1" dirty="0" err="1" smtClean="0">
                <a:solidFill>
                  <a:srgbClr val="B2B2B2"/>
                </a:solidFill>
              </a:rPr>
              <a:t>sed</a:t>
            </a:r>
            <a:r>
              <a:rPr lang="en-US" b="1" dirty="0" smtClean="0">
                <a:solidFill>
                  <a:srgbClr val="B2B2B2"/>
                </a:solidFill>
              </a:rPr>
              <a:t> '/AAA\|BBB\|CCC/!d' </a:t>
            </a:r>
            <a:r>
              <a:rPr lang="en-US" dirty="0" smtClean="0">
                <a:solidFill>
                  <a:srgbClr val="B2B2B2"/>
                </a:solidFill>
              </a:rPr>
              <a:t># GNU </a:t>
            </a:r>
            <a:r>
              <a:rPr lang="en-US" dirty="0" err="1" smtClean="0">
                <a:solidFill>
                  <a:srgbClr val="B2B2B2"/>
                </a:solidFill>
              </a:rPr>
              <a:t>sed</a:t>
            </a:r>
            <a:r>
              <a:rPr lang="en-US" dirty="0" smtClean="0">
                <a:solidFill>
                  <a:srgbClr val="B2B2B2"/>
                </a:solidFill>
              </a:rPr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xmlns="" val="228359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76400"/>
            <a:ext cx="8655496" cy="5029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2D2D8A"/>
                </a:solidFill>
              </a:rPr>
              <a:t>grep</a:t>
            </a:r>
            <a:r>
              <a:rPr lang="en-US" dirty="0" smtClean="0">
                <a:solidFill>
                  <a:srgbClr val="2D2D8A"/>
                </a:solidFill>
              </a:rPr>
              <a:t> for AAA and BBB and CCC (any order):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'/AAA/\!d;/BBB/\!d;/CCC/\!d'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err="1" smtClean="0">
                <a:solidFill>
                  <a:srgbClr val="2D2D8A"/>
                </a:solidFill>
              </a:rPr>
              <a:t>grep</a:t>
            </a:r>
            <a:r>
              <a:rPr lang="en-US" dirty="0" smtClean="0">
                <a:solidFill>
                  <a:srgbClr val="2D2D8A"/>
                </a:solidFill>
              </a:rPr>
              <a:t> for AAA and BBB and CCC (that order):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'/AAA.*BBB.*CCC/\!d'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only lines of 65 characters or longer: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'/^.\{65\}/p'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only lines of less than 65 characters: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'/^.\{65\}/\!p' </a:t>
            </a:r>
            <a:r>
              <a:rPr lang="en-US" dirty="0" smtClean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</a:t>
            </a:r>
            <a:r>
              <a:rPr lang="en-US" b="1" dirty="0" err="1" smtClean="0"/>
              <a:t>sed</a:t>
            </a:r>
            <a:r>
              <a:rPr lang="en-US" b="1" dirty="0" smtClean="0"/>
              <a:t> '/^.\{65\}/d' </a:t>
            </a:r>
            <a:r>
              <a:rPr lang="en-US" dirty="0" smtClean="0"/>
              <a:t># method 2</a:t>
            </a:r>
          </a:p>
        </p:txBody>
      </p:sp>
    </p:spTree>
    <p:extLst>
      <p:ext uri="{BB962C8B-B14F-4D97-AF65-F5344CB8AC3E}">
        <p14:creationId xmlns:p14="http://schemas.microsoft.com/office/powerpoint/2010/main" xmlns="" val="258849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paragraph if it contains AAA </a:t>
            </a:r>
            <a:r>
              <a:rPr lang="en-US" dirty="0" smtClean="0"/>
              <a:t>(blank lines separate paragraphs):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dirty="0" err="1" smtClean="0"/>
              <a:t>sed</a:t>
            </a:r>
            <a:r>
              <a:rPr lang="en-US" dirty="0" smtClean="0"/>
              <a:t> '/./{H;$!d;};x;/AAA/\!d'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paragraph if contains AAA, BBB &amp; CCC: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3000" dirty="0" smtClean="0"/>
              <a:t>%</a:t>
            </a:r>
            <a:r>
              <a:rPr lang="en-US" sz="1600" dirty="0" smtClean="0"/>
              <a:t> </a:t>
            </a:r>
            <a:r>
              <a:rPr lang="en-US" sz="3000" dirty="0" err="1" smtClean="0"/>
              <a:t>sed</a:t>
            </a:r>
            <a:r>
              <a:rPr lang="en-US" sz="1600" dirty="0" smtClean="0"/>
              <a:t> </a:t>
            </a:r>
            <a:r>
              <a:rPr lang="en-US" sz="3000" dirty="0" smtClean="0"/>
              <a:t>'/./{H;$\!d;};x;/AAA/\!d;/BBB/\!d;/CCC/\!d'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paragraph if it has AAA</a:t>
            </a:r>
            <a:r>
              <a:rPr lang="en-US" sz="2400" dirty="0" smtClean="0">
                <a:solidFill>
                  <a:srgbClr val="2D2D8A"/>
                </a:solidFill>
              </a:rPr>
              <a:t> </a:t>
            </a:r>
            <a:r>
              <a:rPr lang="en-US" dirty="0" smtClean="0">
                <a:solidFill>
                  <a:srgbClr val="2D2D8A"/>
                </a:solidFill>
              </a:rPr>
              <a:t>or BBB or CCC: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3000" dirty="0" smtClean="0"/>
              <a:t>% </a:t>
            </a:r>
            <a:r>
              <a:rPr lang="en-US" sz="3000" dirty="0" err="1" smtClean="0"/>
              <a:t>sed</a:t>
            </a:r>
            <a:r>
              <a:rPr lang="en-US" sz="3000" dirty="0" smtClean="0"/>
              <a:t> '/./{H;$\!d;};x;/AAA/b</a:t>
            </a:r>
            <a:r>
              <a:rPr lang="en-US" sz="3000" dirty="0"/>
              <a:t>;</a:t>
            </a:r>
            <a:r>
              <a:rPr lang="en-US" sz="3000" dirty="0" smtClean="0"/>
              <a:t>/BBB/b;/CCC/</a:t>
            </a:r>
            <a:r>
              <a:rPr lang="en-US" sz="3000" dirty="0" err="1" smtClean="0"/>
              <a:t>b;d</a:t>
            </a:r>
            <a:r>
              <a:rPr lang="en-US" sz="3000" dirty="0" smtClean="0"/>
              <a:t>'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3000" dirty="0" smtClean="0"/>
              <a:t>% </a:t>
            </a:r>
            <a:r>
              <a:rPr lang="en-US" sz="3000" dirty="0" err="1" smtClean="0"/>
              <a:t>sed</a:t>
            </a:r>
            <a:r>
              <a:rPr lang="en-US" sz="3000" dirty="0" smtClean="0"/>
              <a:t> '/./{H;$</a:t>
            </a:r>
            <a:r>
              <a:rPr lang="en-US" sz="3000" dirty="0" err="1" smtClean="0"/>
              <a:t>ba;d</a:t>
            </a:r>
            <a:r>
              <a:rPr lang="en-US" sz="3000" dirty="0" smtClean="0"/>
              <a:t>;:a;};x;/AAA/b;/BBB/b;/CCC/</a:t>
            </a:r>
            <a:r>
              <a:rPr lang="en-US" sz="3000" dirty="0" err="1" smtClean="0"/>
              <a:t>b;d</a:t>
            </a:r>
            <a:r>
              <a:rPr lang="en-US" sz="3000" dirty="0" smtClean="0"/>
              <a:t>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3000" dirty="0" smtClean="0">
                <a:solidFill>
                  <a:srgbClr val="B2B2B2"/>
                </a:solidFill>
              </a:rPr>
              <a:t>%</a:t>
            </a:r>
            <a:r>
              <a:rPr lang="en-US" sz="1600" dirty="0" smtClean="0">
                <a:solidFill>
                  <a:srgbClr val="B2B2B2"/>
                </a:solidFill>
              </a:rPr>
              <a:t> </a:t>
            </a:r>
            <a:r>
              <a:rPr lang="en-US" sz="3000" dirty="0" err="1" smtClean="0">
                <a:solidFill>
                  <a:srgbClr val="B2B2B2"/>
                </a:solidFill>
              </a:rPr>
              <a:t>sed</a:t>
            </a:r>
            <a:r>
              <a:rPr lang="en-US" sz="3000" dirty="0" smtClean="0">
                <a:solidFill>
                  <a:srgbClr val="B2B2B2"/>
                </a:solidFill>
              </a:rPr>
              <a:t> '/</a:t>
            </a:r>
            <a:r>
              <a:rPr lang="en-US" sz="2400" dirty="0" smtClean="0">
                <a:solidFill>
                  <a:srgbClr val="B2B2B2"/>
                </a:solidFill>
              </a:rPr>
              <a:t>.</a:t>
            </a:r>
            <a:r>
              <a:rPr lang="en-US" sz="3000" dirty="0" smtClean="0">
                <a:solidFill>
                  <a:srgbClr val="B2B2B2"/>
                </a:solidFill>
              </a:rPr>
              <a:t>/{H;$!d;};x;/AAA\|BBB\|CCC/</a:t>
            </a:r>
            <a:r>
              <a:rPr lang="en-US" sz="3000" dirty="0" err="1" smtClean="0">
                <a:solidFill>
                  <a:srgbClr val="B2B2B2"/>
                </a:solidFill>
              </a:rPr>
              <a:t>b;d</a:t>
            </a:r>
            <a:r>
              <a:rPr lang="en-US" sz="2800" dirty="0" smtClean="0">
                <a:solidFill>
                  <a:srgbClr val="B2B2B2"/>
                </a:solidFill>
              </a:rPr>
              <a:t>' #</a:t>
            </a:r>
            <a:r>
              <a:rPr lang="en-US" sz="2800" dirty="0" err="1" smtClean="0">
                <a:solidFill>
                  <a:srgbClr val="B2B2B2"/>
                </a:solidFill>
              </a:rPr>
              <a:t>GNUsed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10708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515672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section of file from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 smtClean="0">
                <a:solidFill>
                  <a:schemeClr val="accent6"/>
                </a:solidFill>
              </a:rPr>
              <a:t> to end of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/,$p'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section of file based on line numbers </a:t>
            </a:r>
            <a:r>
              <a:rPr lang="en-US" dirty="0" smtClean="0"/>
              <a:t>(lines 8-12, inclusive):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</a:t>
            </a:r>
            <a:r>
              <a:rPr lang="en-US" b="1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-n '8,12p' </a:t>
            </a:r>
            <a:r>
              <a:rPr lang="en-US" dirty="0" smtClean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'8,12\!d' </a:t>
            </a:r>
            <a:r>
              <a:rPr lang="en-US" dirty="0" smtClean="0"/>
              <a:t># method 2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line number 52: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</a:t>
            </a:r>
            <a:r>
              <a:rPr lang="en-US" b="1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-n '52p' </a:t>
            </a:r>
            <a:r>
              <a:rPr lang="en-US" dirty="0" smtClean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'52\!d' </a:t>
            </a:r>
            <a:r>
              <a:rPr lang="en-US" dirty="0" smtClean="0"/>
              <a:t># method 2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'52q;d' </a:t>
            </a:r>
            <a:r>
              <a:rPr lang="en-US" dirty="0" smtClean="0"/>
              <a:t>#method 3 </a:t>
            </a:r>
            <a:r>
              <a:rPr lang="en-US" dirty="0" smtClean="0">
                <a:latin typeface="Arial Narrow" panose="020B0606020202030204" pitchFamily="34" charset="0"/>
              </a:rPr>
              <a:t>(efficient on big files) </a:t>
            </a:r>
          </a:p>
        </p:txBody>
      </p:sp>
    </p:spTree>
    <p:extLst>
      <p:ext uri="{BB962C8B-B14F-4D97-AF65-F5344CB8AC3E}">
        <p14:creationId xmlns:p14="http://schemas.microsoft.com/office/powerpoint/2010/main" xmlns="" val="2469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beginning at line 3, print every 7th line: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-n '3,${</a:t>
            </a:r>
            <a:r>
              <a:rPr lang="en-US" altLang="zh-TW" b="1" dirty="0" err="1" smtClean="0"/>
              <a:t>p;n;n;n;n;n;n</a:t>
            </a:r>
            <a:r>
              <a:rPr lang="en-US" altLang="zh-TW" b="1" dirty="0" smtClean="0"/>
              <a:t>;}'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B2B2B2"/>
                </a:solidFill>
              </a:rPr>
              <a:t>% </a:t>
            </a:r>
            <a:r>
              <a:rPr lang="en-US" altLang="zh-TW" b="1" dirty="0" err="1" smtClean="0">
                <a:solidFill>
                  <a:srgbClr val="B2B2B2"/>
                </a:solidFill>
              </a:rPr>
              <a:t>sed</a:t>
            </a:r>
            <a:r>
              <a:rPr lang="en-US" altLang="zh-TW" b="1" dirty="0" smtClean="0">
                <a:solidFill>
                  <a:srgbClr val="B2B2B2"/>
                </a:solidFill>
              </a:rPr>
              <a:t> -n '3~7p' </a:t>
            </a:r>
            <a:r>
              <a:rPr lang="en-US" altLang="zh-TW" dirty="0" smtClean="0">
                <a:solidFill>
                  <a:srgbClr val="B2B2B2"/>
                </a:solidFill>
              </a:rPr>
              <a:t># GNU </a:t>
            </a:r>
            <a:r>
              <a:rPr lang="en-US" altLang="zh-TW" dirty="0" err="1" smtClean="0">
                <a:solidFill>
                  <a:srgbClr val="B2B2B2"/>
                </a:solidFill>
              </a:rPr>
              <a:t>sed</a:t>
            </a:r>
            <a:r>
              <a:rPr lang="en-US" altLang="zh-TW" dirty="0" smtClean="0">
                <a:solidFill>
                  <a:srgbClr val="B2B2B2"/>
                </a:solidFill>
              </a:rPr>
              <a:t> only 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>
                <a:solidFill>
                  <a:srgbClr val="2D2D8A"/>
                </a:solidFill>
              </a:rPr>
              <a:t>print section of file between two regular expressions </a:t>
            </a:r>
            <a:r>
              <a:rPr lang="en-US" altLang="zh-TW" dirty="0" smtClean="0"/>
              <a:t>(inclusive):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-n '/</a:t>
            </a:r>
            <a:r>
              <a:rPr lang="en-US" b="1" dirty="0" smtClean="0"/>
              <a:t>r</a:t>
            </a:r>
            <a:r>
              <a:rPr lang="en-US" altLang="zh-TW" b="1" dirty="0" smtClean="0"/>
              <a:t>egexp1/,/</a:t>
            </a:r>
            <a:r>
              <a:rPr lang="en-US" b="1" dirty="0" smtClean="0"/>
              <a:t>r</a:t>
            </a:r>
            <a:r>
              <a:rPr lang="en-US" altLang="zh-TW" b="1" dirty="0" smtClean="0"/>
              <a:t>egexp2/p'</a:t>
            </a:r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8459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839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print all lines EXCEPT between 2 </a:t>
            </a:r>
            <a:r>
              <a:rPr lang="en-US" altLang="zh-TW" dirty="0" err="1" smtClean="0">
                <a:solidFill>
                  <a:srgbClr val="2D2D8A"/>
                </a:solidFill>
              </a:rPr>
              <a:t>regexps</a:t>
            </a:r>
            <a:r>
              <a:rPr lang="en-US" altLang="zh-TW" dirty="0" smtClean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'/</a:t>
            </a:r>
            <a:r>
              <a:rPr lang="en-US" b="1" dirty="0" smtClean="0"/>
              <a:t>r</a:t>
            </a:r>
            <a:r>
              <a:rPr lang="en-US" altLang="zh-TW" b="1" dirty="0" smtClean="0"/>
              <a:t>egexp1/,/</a:t>
            </a:r>
            <a:r>
              <a:rPr lang="en-US" b="1" dirty="0" smtClean="0"/>
              <a:t>r</a:t>
            </a:r>
            <a:r>
              <a:rPr lang="en-US" altLang="zh-TW" b="1" dirty="0" smtClean="0"/>
              <a:t>egexp2/d'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delete duplicate, consecutive lines from a file (like "</a:t>
            </a:r>
            <a:r>
              <a:rPr lang="en-US" altLang="zh-TW" dirty="0" err="1" smtClean="0">
                <a:solidFill>
                  <a:srgbClr val="2D2D8A"/>
                </a:solidFill>
              </a:rPr>
              <a:t>uniq</a:t>
            </a:r>
            <a:r>
              <a:rPr lang="en-US" altLang="zh-TW" dirty="0" smtClean="0">
                <a:solidFill>
                  <a:srgbClr val="2D2D8A"/>
                </a:solidFill>
              </a:rPr>
              <a:t>"). Each first such line is kept, the duplicates are deleted: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'$\!N; /^\(.*\)\n\1$/\!P; D'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delete duplicate, nonconsecutive lines from a file. Beware not to overflow the buffer size of the hold space, or else use GNU </a:t>
            </a:r>
            <a:r>
              <a:rPr lang="en-US" altLang="zh-TW" dirty="0" err="1" smtClean="0">
                <a:solidFill>
                  <a:srgbClr val="2D2D8A"/>
                </a:solidFill>
              </a:rPr>
              <a:t>sed</a:t>
            </a:r>
            <a:r>
              <a:rPr lang="en-US" altLang="zh-TW" dirty="0" smtClean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3000" dirty="0" smtClean="0"/>
              <a:t>%</a:t>
            </a:r>
            <a:r>
              <a:rPr lang="en-US" altLang="zh-TW" sz="1600" dirty="0" smtClean="0"/>
              <a:t> </a:t>
            </a:r>
            <a:r>
              <a:rPr lang="en-US" altLang="zh-TW" sz="3000" dirty="0" err="1" smtClean="0"/>
              <a:t>sed</a:t>
            </a:r>
            <a:r>
              <a:rPr lang="en-US" altLang="zh-TW" sz="3000" dirty="0" smtClean="0"/>
              <a:t> -n 'G;</a:t>
            </a:r>
            <a:r>
              <a:rPr lang="en-US" altLang="zh-TW" sz="1600" dirty="0" smtClean="0"/>
              <a:t> </a:t>
            </a:r>
            <a:r>
              <a:rPr lang="en-US" altLang="zh-TW" sz="3000" dirty="0" smtClean="0"/>
              <a:t>s/\n/&amp;&amp;/;</a:t>
            </a:r>
            <a:r>
              <a:rPr lang="en-US" altLang="zh-TW" sz="1800" dirty="0" smtClean="0"/>
              <a:t> </a:t>
            </a:r>
            <a:r>
              <a:rPr lang="en-US" altLang="zh-TW" sz="3000" dirty="0" smtClean="0"/>
              <a:t>/^\([ -~]*\n\).*\n\1/d; s/\n//;</a:t>
            </a:r>
            <a:r>
              <a:rPr lang="en-US" altLang="zh-TW" sz="3000" dirty="0" err="1" smtClean="0"/>
              <a:t>h;P</a:t>
            </a:r>
            <a:r>
              <a:rPr lang="en-US" altLang="zh-TW" sz="3000" dirty="0" smtClean="0"/>
              <a:t>' 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31112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839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delete</a:t>
            </a:r>
            <a:r>
              <a:rPr lang="en-US" sz="1600" dirty="0" smtClean="0">
                <a:solidFill>
                  <a:srgbClr val="2D2D8A"/>
                </a:solidFill>
              </a:rPr>
              <a:t> </a:t>
            </a:r>
            <a:r>
              <a:rPr lang="en-US" dirty="0" smtClean="0">
                <a:solidFill>
                  <a:srgbClr val="2D2D8A"/>
                </a:solidFill>
              </a:rPr>
              <a:t>all</a:t>
            </a:r>
            <a:r>
              <a:rPr lang="en-US" sz="1600" dirty="0" smtClean="0">
                <a:solidFill>
                  <a:srgbClr val="2D2D8A"/>
                </a:solidFill>
              </a:rPr>
              <a:t> </a:t>
            </a:r>
            <a:r>
              <a:rPr lang="en-US" dirty="0" smtClean="0">
                <a:solidFill>
                  <a:srgbClr val="2D2D8A"/>
                </a:solidFill>
              </a:rPr>
              <a:t>lines</a:t>
            </a:r>
            <a:r>
              <a:rPr lang="en-US" sz="1600" dirty="0" smtClean="0">
                <a:solidFill>
                  <a:srgbClr val="2D2D8A"/>
                </a:solidFill>
              </a:rPr>
              <a:t> </a:t>
            </a:r>
            <a:r>
              <a:rPr lang="en-US" dirty="0" smtClean="0">
                <a:solidFill>
                  <a:srgbClr val="2D2D8A"/>
                </a:solidFill>
              </a:rPr>
              <a:t>except duplicates</a:t>
            </a:r>
            <a:r>
              <a:rPr lang="en-US" sz="1400" dirty="0" smtClean="0"/>
              <a:t> </a:t>
            </a:r>
            <a:r>
              <a:rPr lang="en-US" dirty="0" smtClean="0"/>
              <a:t>(like</a:t>
            </a:r>
            <a:r>
              <a:rPr lang="en-US" sz="1400" dirty="0" smtClean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uniq</a:t>
            </a:r>
            <a:r>
              <a:rPr lang="en-US" sz="1400" dirty="0" smtClean="0"/>
              <a:t> </a:t>
            </a:r>
            <a:r>
              <a:rPr lang="en-US" dirty="0"/>
              <a:t>-</a:t>
            </a:r>
            <a:r>
              <a:rPr lang="en-US" dirty="0" smtClean="0"/>
              <a:t>d"):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'$\!N; s/^\(.*\)\n\1$/\1/;</a:t>
            </a:r>
            <a:r>
              <a:rPr lang="en-US" b="1" dirty="0" err="1" smtClean="0"/>
              <a:t>t;D</a:t>
            </a:r>
            <a:r>
              <a:rPr lang="en-US" b="1" dirty="0" smtClean="0"/>
              <a:t>'</a:t>
            </a:r>
            <a:r>
              <a:rPr lang="en-US" b="1" dirty="0" smtClean="0">
                <a:solidFill>
                  <a:srgbClr val="B2B2B2"/>
                </a:solidFill>
              </a:rPr>
              <a:t> 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the first 10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'1,10d' 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the last line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'$d' 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>
                <a:solidFill>
                  <a:srgbClr val="2D2D8A"/>
                </a:solidFill>
              </a:rPr>
              <a:t>delete the last 2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2D2D8A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'N;$\!P;$\!D;$d' </a:t>
            </a:r>
          </a:p>
        </p:txBody>
      </p:sp>
    </p:spTree>
    <p:extLst>
      <p:ext uri="{BB962C8B-B14F-4D97-AF65-F5344CB8AC3E}">
        <p14:creationId xmlns:p14="http://schemas.microsoft.com/office/powerpoint/2010/main" xmlns="" val="220823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839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delete the last 10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2D2D8A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':a;$d;N;2,10ba;P;D'</a:t>
            </a:r>
            <a:r>
              <a:rPr lang="en-US" dirty="0" smtClean="0"/>
              <a:t>  # method 1 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':a;1,10\!{P;N;D;};</a:t>
            </a:r>
            <a:r>
              <a:rPr lang="en-US" b="1" dirty="0" err="1" smtClean="0"/>
              <a:t>N;ba</a:t>
            </a:r>
            <a:r>
              <a:rPr lang="en-US" b="1" dirty="0" smtClean="0"/>
              <a:t>' </a:t>
            </a:r>
            <a:r>
              <a:rPr lang="en-US" dirty="0" smtClean="0"/>
              <a:t># method 2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every 8th line: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</a:t>
            </a:r>
            <a:r>
              <a:rPr lang="en-US" b="1" dirty="0" err="1" smtClean="0"/>
              <a:t>n;n;n;n;n;n;n;d</a:t>
            </a:r>
            <a:r>
              <a:rPr lang="en-US" b="1" dirty="0" smtClean="0"/>
              <a:t>;'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B2B2B2"/>
                </a:solidFill>
              </a:rPr>
              <a:t>% </a:t>
            </a:r>
            <a:r>
              <a:rPr lang="en-US" b="1" dirty="0" err="1" smtClean="0">
                <a:solidFill>
                  <a:srgbClr val="B2B2B2"/>
                </a:solidFill>
              </a:rPr>
              <a:t>sed</a:t>
            </a:r>
            <a:r>
              <a:rPr lang="en-US" b="1" dirty="0" smtClean="0">
                <a:solidFill>
                  <a:srgbClr val="B2B2B2"/>
                </a:solidFill>
              </a:rPr>
              <a:t> '0~8d' </a:t>
            </a:r>
            <a:r>
              <a:rPr lang="en-US" dirty="0" smtClean="0">
                <a:solidFill>
                  <a:srgbClr val="B2B2B2"/>
                </a:solidFill>
              </a:rPr>
              <a:t># GNU </a:t>
            </a:r>
            <a:r>
              <a:rPr lang="en-US" dirty="0" err="1" smtClean="0">
                <a:solidFill>
                  <a:srgbClr val="B2B2B2"/>
                </a:solidFill>
              </a:rPr>
              <a:t>sed</a:t>
            </a:r>
            <a:r>
              <a:rPr lang="en-US" dirty="0" smtClean="0">
                <a:solidFill>
                  <a:srgbClr val="B2B2B2"/>
                </a:solidFill>
              </a:rPr>
              <a:t> only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lines matching pattern: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'/pattern/d'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163515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908720"/>
            <a:ext cx="8763000" cy="586469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They are simple, but ugly: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:x	 → This is a label that you can branch to</a:t>
            </a:r>
          </a:p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bx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→ This branches to a label called ‘x’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		 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(If no label is given, then branch to the end)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dirty="0" err="1" smtClean="0"/>
              <a:t>tx</a:t>
            </a:r>
            <a:r>
              <a:rPr lang="en-US" altLang="zh-TW" dirty="0" smtClean="0"/>
              <a:t> → This tests whether to conditionally branch 	 to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a label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called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‘x’,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if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at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least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one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previous 	 s command had had a match.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dirty="0" smtClean="0"/>
              <a:t> </a:t>
            </a:r>
            <a:endParaRPr lang="en-US" altLang="zh-TW" sz="1000" dirty="0" smtClean="0"/>
          </a:p>
          <a:p>
            <a:pPr eaLnBrk="1" hangingPunct="1">
              <a:buFontTx/>
              <a:buNone/>
            </a:pPr>
            <a:r>
              <a:rPr lang="en-US" altLang="zh-TW" dirty="0" smtClean="0"/>
              <a:t>For example: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</a:t>
            </a:r>
            <a:r>
              <a:rPr lang="en-US" altLang="zh-TW" dirty="0" err="1" smtClean="0"/>
              <a:t>oooo</a:t>
            </a:r>
            <a:r>
              <a:rPr lang="en-US" altLang="zh-TW" dirty="0" smtClean="0"/>
              <a:t>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':a; s/o//p; ta'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"\n" " "</a:t>
            </a:r>
          </a:p>
          <a:p>
            <a:pPr eaLnBrk="1" hangingPunct="1">
              <a:buFontTx/>
              <a:buNone/>
            </a:pPr>
            <a:r>
              <a:rPr lang="en-US" altLang="zh-TW" dirty="0" err="1" smtClean="0"/>
              <a:t>ooo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oo</a:t>
            </a:r>
            <a:r>
              <a:rPr lang="en-US" altLang="zh-TW" dirty="0" smtClean="0"/>
              <a:t> o</a:t>
            </a:r>
          </a:p>
        </p:txBody>
      </p:sp>
    </p:spTree>
    <p:extLst>
      <p:ext uri="{BB962C8B-B14F-4D97-AF65-F5344CB8AC3E}">
        <p14:creationId xmlns:p14="http://schemas.microsoft.com/office/powerpoint/2010/main" xmlns="" val="32475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764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ALL blank lines </a:t>
            </a:r>
            <a:r>
              <a:rPr lang="en-US" dirty="0" smtClean="0"/>
              <a:t>(like </a:t>
            </a:r>
            <a:r>
              <a:rPr lang="en-US" dirty="0" err="1" smtClean="0"/>
              <a:t>grep</a:t>
            </a:r>
            <a:r>
              <a:rPr lang="en-US" dirty="0" smtClean="0"/>
              <a:t> "."):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'/^$/d' </a:t>
            </a:r>
            <a:r>
              <a:rPr lang="en-US" dirty="0" smtClean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'/./\!d' </a:t>
            </a:r>
            <a:r>
              <a:rPr lang="en-US" dirty="0" smtClean="0"/>
              <a:t># method 2 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>
                <a:solidFill>
                  <a:srgbClr val="2D2D8A"/>
                </a:solidFill>
              </a:rPr>
              <a:t>delete all CONSECUTIVE blank lines from file except the first; also deletes all blank lines from top and end of file</a:t>
            </a:r>
            <a:r>
              <a:rPr lang="en-US" dirty="0" smtClean="0">
                <a:solidFill>
                  <a:srgbClr val="B2B2B2"/>
                </a:solidFill>
              </a:rPr>
              <a:t> </a:t>
            </a:r>
            <a:r>
              <a:rPr lang="en-US" dirty="0" smtClean="0"/>
              <a:t>(like "cat -s"):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%</a:t>
            </a:r>
            <a:r>
              <a:rPr lang="en-US" sz="2000" b="1" dirty="0" smtClean="0"/>
              <a:t> </a:t>
            </a:r>
            <a:r>
              <a:rPr lang="en-US" b="1" dirty="0" err="1" smtClean="0"/>
              <a:t>sed</a:t>
            </a:r>
            <a:r>
              <a:rPr lang="en-US" b="1" dirty="0" smtClean="0"/>
              <a:t> '/./,/^$/\!d' </a:t>
            </a:r>
            <a:r>
              <a:rPr lang="en-US" sz="3100" dirty="0" smtClean="0">
                <a:latin typeface="Arial Narrow" panose="020B0606020202030204" pitchFamily="34" charset="0"/>
              </a:rPr>
              <a:t># method 1, allows 1 blank at end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'/^$/N;/\n$/D' </a:t>
            </a:r>
            <a:r>
              <a:rPr lang="en-US" sz="3100" dirty="0" smtClean="0"/>
              <a:t># </a:t>
            </a:r>
            <a:r>
              <a:rPr lang="en-US" sz="3100" dirty="0" smtClean="0">
                <a:latin typeface="Arial Narrow" panose="020B0606020202030204" pitchFamily="34" charset="0"/>
              </a:rPr>
              <a:t>meth. 2, allows 1 blank at top</a:t>
            </a:r>
          </a:p>
        </p:txBody>
      </p:sp>
    </p:spTree>
    <p:extLst>
      <p:ext uri="{BB962C8B-B14F-4D97-AF65-F5344CB8AC3E}">
        <p14:creationId xmlns:p14="http://schemas.microsoft.com/office/powerpoint/2010/main" xmlns="" val="378107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limit the number of CONSECUTIVE blank lines to two: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'/^$/N;/\n$/N;//D'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delete all leading blank lines at top of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>
                <a:solidFill>
                  <a:srgbClr val="2D2D8A"/>
                </a:solidFill>
              </a:rPr>
              <a:t>	</a:t>
            </a:r>
            <a:r>
              <a:rPr lang="en-US" b="1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'/./,$\!d'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all trailing blank lines at end of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':a;/^\n*$/{$</a:t>
            </a:r>
            <a:r>
              <a:rPr lang="en-US" b="1" dirty="0" err="1" smtClean="0"/>
              <a:t>d;N;ba</a:t>
            </a:r>
            <a:r>
              <a:rPr lang="en-US" b="1" dirty="0" smtClean="0"/>
              <a:t>;}'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':a;/^\n*$/N;/\n$/</a:t>
            </a:r>
            <a:r>
              <a:rPr lang="en-US" b="1" dirty="0" err="1" smtClean="0"/>
              <a:t>ba</a:t>
            </a:r>
            <a:r>
              <a:rPr lang="en-US" b="1" dirty="0" smtClean="0"/>
              <a:t>'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the last line of each paragraph: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'/^$/{</a:t>
            </a:r>
            <a:r>
              <a:rPr lang="en-US" b="1" dirty="0" err="1" smtClean="0"/>
              <a:t>p;h</a:t>
            </a:r>
            <a:r>
              <a:rPr lang="en-US" b="1" dirty="0" smtClean="0"/>
              <a:t>;};/./{x;/./p;}' </a:t>
            </a:r>
          </a:p>
        </p:txBody>
      </p:sp>
    </p:spTree>
    <p:extLst>
      <p:ext uri="{BB962C8B-B14F-4D97-AF65-F5344CB8AC3E}">
        <p14:creationId xmlns:p14="http://schemas.microsoft.com/office/powerpoint/2010/main" xmlns="" val="218830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2D2D8A"/>
                </a:solidFill>
              </a:rPr>
              <a:t>sed</a:t>
            </a:r>
            <a:r>
              <a:rPr lang="en-US" altLang="zh-TW" dirty="0" smtClean="0">
                <a:solidFill>
                  <a:srgbClr val="2D2D8A"/>
                </a:solidFill>
              </a:rPr>
              <a:t> one-liners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sz="5400" dirty="0" smtClean="0">
                <a:solidFill>
                  <a:schemeClr val="tx1"/>
                </a:solidFill>
              </a:rPr>
              <a:t>Optimizing for Speed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3100" dirty="0" smtClean="0"/>
              <a:t>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's/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/bar/g' file</a:t>
            </a:r>
            <a:r>
              <a:rPr lang="en-US" sz="3100" dirty="0" smtClean="0"/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'/foo/ s/foo/bar/g' file</a:t>
            </a:r>
            <a:r>
              <a:rPr lang="en-US" sz="3100" dirty="0" smtClean="0"/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'/foo/ s//bar/g' file</a:t>
            </a:r>
            <a:r>
              <a:rPr lang="en-US" sz="3100" dirty="0" smtClean="0"/>
              <a:t> # </a:t>
            </a:r>
            <a:r>
              <a:rPr lang="en-US" sz="3100" dirty="0" err="1" smtClean="0"/>
              <a:t>sed</a:t>
            </a:r>
            <a:r>
              <a:rPr lang="en-US" sz="3100" dirty="0" smtClean="0"/>
              <a:t> shorthand</a:t>
            </a:r>
          </a:p>
        </p:txBody>
      </p:sp>
    </p:spTree>
    <p:extLst>
      <p:ext uri="{BB962C8B-B14F-4D97-AF65-F5344CB8AC3E}">
        <p14:creationId xmlns:p14="http://schemas.microsoft.com/office/powerpoint/2010/main" xmlns="" val="2776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2D2D8A"/>
                </a:solidFill>
              </a:rPr>
              <a:t>sed</a:t>
            </a:r>
            <a:r>
              <a:rPr lang="en-US" altLang="zh-TW" dirty="0" smtClean="0">
                <a:solidFill>
                  <a:srgbClr val="2D2D8A"/>
                </a:solidFill>
              </a:rPr>
              <a:t> one-liners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sz="5400" dirty="0" smtClean="0">
                <a:solidFill>
                  <a:schemeClr val="tx1"/>
                </a:solidFill>
              </a:rPr>
              <a:t>Optimizing for Speed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3100" dirty="0" smtClean="0"/>
              <a:t>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's/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/bar/g' file</a:t>
            </a:r>
            <a:r>
              <a:rPr lang="en-US" sz="3100" dirty="0" smtClean="0"/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'/foo/ s/foo/bar/g' file</a:t>
            </a:r>
            <a:r>
              <a:rPr lang="en-US" sz="3100" dirty="0" smtClean="0"/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</a:t>
            </a:r>
            <a:r>
              <a:rPr lang="en-US" sz="3100" b="1" dirty="0" smtClean="0">
                <a:solidFill>
                  <a:srgbClr val="FF0000"/>
                </a:solidFill>
              </a:rPr>
              <a:t>/foo/ s//</a:t>
            </a:r>
            <a:r>
              <a:rPr lang="en-US" sz="3100" b="1" dirty="0" smtClean="0"/>
              <a:t>bar/g' file</a:t>
            </a:r>
            <a:r>
              <a:rPr lang="en-US" sz="3100" dirty="0" smtClean="0"/>
              <a:t> # </a:t>
            </a:r>
            <a:r>
              <a:rPr lang="en-US" sz="3100" dirty="0" err="1" smtClean="0">
                <a:solidFill>
                  <a:srgbClr val="FF0000"/>
                </a:solidFill>
              </a:rPr>
              <a:t>sed</a:t>
            </a:r>
            <a:r>
              <a:rPr lang="en-US" sz="3100" dirty="0" smtClean="0">
                <a:solidFill>
                  <a:srgbClr val="FF0000"/>
                </a:solidFill>
              </a:rPr>
              <a:t> shorthand</a:t>
            </a:r>
          </a:p>
        </p:txBody>
      </p:sp>
    </p:spTree>
    <p:extLst>
      <p:ext uri="{BB962C8B-B14F-4D97-AF65-F5344CB8AC3E}">
        <p14:creationId xmlns:p14="http://schemas.microsoft.com/office/powerpoint/2010/main" xmlns="" val="40454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sed</a:t>
            </a:r>
            <a:r>
              <a:rPr lang="en-US" altLang="zh-TW" dirty="0" smtClean="0">
                <a:solidFill>
                  <a:schemeClr val="tx1"/>
                </a:solidFill>
              </a:rPr>
              <a:t> one-liners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sz="5400" dirty="0" smtClean="0">
                <a:solidFill>
                  <a:schemeClr val="tx1"/>
                </a:solidFill>
              </a:rPr>
              <a:t>Optimizing for Speed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3100" dirty="0" smtClean="0"/>
              <a:t>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's/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/bar/g' file</a:t>
            </a:r>
            <a:r>
              <a:rPr lang="en-US" sz="3100" dirty="0" smtClean="0"/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 s/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/bar/g' file</a:t>
            </a:r>
            <a:r>
              <a:rPr lang="en-US" sz="3100" dirty="0" smtClean="0"/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 s//bar/g' file</a:t>
            </a:r>
            <a:r>
              <a:rPr lang="en-US" sz="3100" dirty="0" smtClean="0"/>
              <a:t> # </a:t>
            </a:r>
            <a:r>
              <a:rPr lang="en-US" sz="3100" dirty="0" err="1" smtClean="0"/>
              <a:t>sed</a:t>
            </a:r>
            <a:r>
              <a:rPr lang="en-US" sz="3100" dirty="0" smtClean="0"/>
              <a:t> shorthand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When you only need to output lines from the first part of the file, use a "q" command:</a:t>
            </a:r>
          </a:p>
          <a:p>
            <a:pPr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3100" dirty="0" smtClean="0"/>
              <a:t>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-n '45,50p' file</a:t>
            </a:r>
            <a:r>
              <a:rPr lang="en-US" sz="3100" dirty="0" smtClean="0"/>
              <a:t> # prints line 45-50 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-n '51q;45,50p' file</a:t>
            </a:r>
            <a:r>
              <a:rPr lang="en-US" sz="3100" dirty="0" smtClean="0"/>
              <a:t> # same, but faster</a:t>
            </a:r>
            <a:endParaRPr lang="en-US" sz="31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79512" y="1600200"/>
            <a:ext cx="8712968" cy="283691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26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From the </a:t>
            </a:r>
            <a:r>
              <a:rPr lang="en-US" altLang="zh-TW" dirty="0" err="1" smtClean="0">
                <a:solidFill>
                  <a:srgbClr val="000000"/>
                </a:solidFill>
              </a:rPr>
              <a:t>sed</a:t>
            </a:r>
            <a:r>
              <a:rPr lang="en-US" altLang="zh-TW" dirty="0" smtClean="0">
                <a:solidFill>
                  <a:srgbClr val="000000"/>
                </a:solidFill>
              </a:rPr>
              <a:t> FAQs</a:t>
            </a:r>
            <a:endParaRPr lang="en-US" altLang="zh-TW" sz="4000" dirty="0" smtClean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610600" cy="5029200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>
                <a:solidFill>
                  <a:srgbClr val="2D2D8A"/>
                </a:solidFill>
              </a:rPr>
              <a:t>If you want more examples and explanations, you cat look at the website with the </a:t>
            </a:r>
            <a:r>
              <a:rPr lang="en-US" altLang="zh-TW" dirty="0" err="1" smtClean="0">
                <a:solidFill>
                  <a:srgbClr val="2D2D8A"/>
                </a:solidFill>
              </a:rPr>
              <a:t>sed</a:t>
            </a:r>
            <a:r>
              <a:rPr lang="en-US" altLang="zh-TW" dirty="0" smtClean="0">
                <a:solidFill>
                  <a:srgbClr val="2D2D8A"/>
                </a:solidFill>
              </a:rPr>
              <a:t>-one-liners, sections 3.3-3.4</a:t>
            </a:r>
            <a:br>
              <a:rPr lang="en-US" altLang="zh-TW" dirty="0" smtClean="0">
                <a:solidFill>
                  <a:srgbClr val="2D2D8A"/>
                </a:solidFill>
              </a:rPr>
            </a:b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http://sed.sourceforge.net/sedfaq3.html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And section 4…</a:t>
            </a:r>
            <a:br>
              <a:rPr lang="en-US" altLang="zh-TW" dirty="0" smtClean="0">
                <a:solidFill>
                  <a:srgbClr val="2D2D8A"/>
                </a:solidFill>
              </a:rPr>
            </a:b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http://sed.sourceforge.net/sedfaq4.html</a:t>
            </a:r>
            <a:r>
              <a:rPr lang="en-US" altLang="zh-TW" dirty="0" smtClean="0"/>
              <a:t>)</a:t>
            </a:r>
          </a:p>
          <a:p>
            <a:endParaRPr lang="zh-TW" altLang="en-US" dirty="0" smtClean="0">
              <a:solidFill>
                <a:srgbClr val="2D2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08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7E727-02F7-46E0-A957-C3641FE0E34B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89244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1752600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The source for this material comes from our “textbook”: </a:t>
            </a:r>
            <a:r>
              <a:rPr lang="en-US" altLang="zh-TW" sz="2800" u="sng" dirty="0" smtClean="0">
                <a:solidFill>
                  <a:schemeClr val="accent2"/>
                </a:solidFill>
                <a:ea typeface="新細明體" pitchFamily="18" charset="-120"/>
              </a:rPr>
              <a:t>http://www.grymoire.com/Unix/Awk.html</a:t>
            </a:r>
          </a:p>
          <a:p>
            <a:endParaRPr lang="en-US" altLang="zh-TW" sz="2800" u="sng" dirty="0" smtClean="0">
              <a:solidFill>
                <a:schemeClr val="accent2"/>
              </a:solidFill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And, just like we did for </a:t>
            </a:r>
            <a:r>
              <a:rPr lang="en-US" altLang="zh-TW" sz="2800" dirty="0" err="1" smtClean="0">
                <a:ea typeface="新細明體" pitchFamily="18" charset="-120"/>
              </a:rPr>
              <a:t>sed</a:t>
            </a:r>
            <a:r>
              <a:rPr lang="en-US" altLang="zh-TW" sz="2800" dirty="0" smtClean="0">
                <a:ea typeface="新細明體" pitchFamily="18" charset="-120"/>
              </a:rPr>
              <a:t>, we will also be looking (next week) at some </a:t>
            </a:r>
            <a:r>
              <a:rPr lang="en-US" altLang="zh-TW" sz="2800" dirty="0" err="1" smtClean="0">
                <a:ea typeface="新細明體" pitchFamily="18" charset="-120"/>
              </a:rPr>
              <a:t>awk</a:t>
            </a:r>
            <a:r>
              <a:rPr lang="en-US" altLang="zh-TW" sz="2800" dirty="0" smtClean="0">
                <a:ea typeface="新細明體" pitchFamily="18" charset="-120"/>
              </a:rPr>
              <a:t> one-liners, from:</a:t>
            </a:r>
          </a:p>
          <a:p>
            <a:r>
              <a:rPr lang="en-US" altLang="zh-TW" sz="2800" u="sng" dirty="0" smtClean="0">
                <a:solidFill>
                  <a:schemeClr val="accent2"/>
                </a:solidFill>
                <a:ea typeface="新細明體" pitchFamily="18" charset="-120"/>
              </a:rPr>
              <a:t>http://www.pement.org/awk/awk1line.txt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87375"/>
            <a:ext cx="7772400" cy="1470025"/>
          </a:xfrm>
        </p:spPr>
        <p:txBody>
          <a:bodyPr/>
          <a:lstStyle/>
          <a:p>
            <a:r>
              <a:rPr lang="en-US" dirty="0" smtClean="0"/>
              <a:t>And now:</a:t>
            </a:r>
            <a:br>
              <a:rPr lang="en-US" dirty="0" smtClean="0"/>
            </a:br>
            <a:r>
              <a:rPr lang="en-US" sz="5400" b="1" dirty="0" err="1" smtClean="0">
                <a:solidFill>
                  <a:schemeClr val="accent2"/>
                </a:solidFill>
              </a:rPr>
              <a:t>awk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5400" dirty="0" err="1" smtClean="0">
                <a:solidFill>
                  <a:schemeClr val="accent2"/>
                </a:solidFill>
                <a:ea typeface="新細明體" pitchFamily="18" charset="-120"/>
              </a:rPr>
              <a:t>awk</a:t>
            </a:r>
            <a:endParaRPr lang="en-US" altLang="zh-TW" dirty="0" smtClean="0">
              <a:solidFill>
                <a:schemeClr val="accent2"/>
              </a:solidFill>
              <a:ea typeface="新細明體" pitchFamily="18" charset="-12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altLang="zh-TW" sz="3200" dirty="0" smtClean="0">
                <a:ea typeface="新細明體" pitchFamily="18" charset="-120"/>
              </a:rPr>
              <a:t>A programming language for handling common data manipulation tasks with only a few lines of program</a:t>
            </a:r>
          </a:p>
          <a:p>
            <a:r>
              <a:rPr lang="en-US" altLang="zh-TW" sz="3200" i="1" dirty="0" err="1" smtClean="0">
                <a:ea typeface="新細明體" pitchFamily="18" charset="-120"/>
              </a:rPr>
              <a:t>Awk</a:t>
            </a:r>
            <a:r>
              <a:rPr lang="en-US" altLang="zh-TW" sz="3200" dirty="0" smtClean="0">
                <a:ea typeface="新細明體" pitchFamily="18" charset="-120"/>
              </a:rPr>
              <a:t> is a </a:t>
            </a:r>
            <a:r>
              <a:rPr lang="en-US" altLang="zh-TW" sz="3200" i="1" dirty="0" smtClean="0">
                <a:ea typeface="新細明體" pitchFamily="18" charset="-120"/>
              </a:rPr>
              <a:t>pattern action</a:t>
            </a:r>
            <a:r>
              <a:rPr lang="en-US" altLang="zh-TW" sz="3200" dirty="0" smtClean="0">
                <a:ea typeface="新細明體" pitchFamily="18" charset="-120"/>
              </a:rPr>
              <a:t> language</a:t>
            </a:r>
          </a:p>
          <a:p>
            <a:r>
              <a:rPr lang="en-US" altLang="zh-TW" sz="3200" dirty="0" smtClean="0">
                <a:ea typeface="新細明體" pitchFamily="18" charset="-120"/>
              </a:rPr>
              <a:t>The language looks a little like </a:t>
            </a:r>
            <a:r>
              <a:rPr lang="en-US" altLang="zh-TW" sz="3200" i="1" dirty="0" smtClean="0">
                <a:ea typeface="新細明體" pitchFamily="18" charset="-120"/>
              </a:rPr>
              <a:t>C</a:t>
            </a:r>
            <a:r>
              <a:rPr lang="en-US" altLang="zh-TW" sz="3200" dirty="0" smtClean="0">
                <a:ea typeface="新細明體" pitchFamily="18" charset="-120"/>
              </a:rPr>
              <a:t> but automatically handles input, field splitting, initialization, and memory management</a:t>
            </a:r>
          </a:p>
          <a:p>
            <a:pPr lvl="1"/>
            <a:r>
              <a:rPr lang="en-US" altLang="zh-TW" sz="2800" dirty="0" smtClean="0">
                <a:ea typeface="新細明體" pitchFamily="18" charset="-120"/>
              </a:rPr>
              <a:t>Built-in string and number data types</a:t>
            </a:r>
          </a:p>
          <a:p>
            <a:pPr lvl="1"/>
            <a:r>
              <a:rPr lang="en-US" altLang="zh-TW" sz="2800" dirty="0" smtClean="0">
                <a:ea typeface="新細明體" pitchFamily="18" charset="-120"/>
              </a:rPr>
              <a:t>No variable declarations</a:t>
            </a:r>
          </a:p>
          <a:p>
            <a:pPr lvl="1"/>
            <a:r>
              <a:rPr lang="en-US" altLang="zh-TW" sz="2800" dirty="0" smtClean="0">
                <a:ea typeface="新細明體" pitchFamily="18" charset="-120"/>
              </a:rPr>
              <a:t>Associative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  <a:ea typeface="新細明體" pitchFamily="18" charset="-120"/>
              </a:rPr>
              <a:t>Development timeline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685800" y="12192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 err="1">
                <a:ea typeface="新細明體" pitchFamily="18" charset="-120"/>
              </a:rPr>
              <a:t>grep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685800" y="22098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 err="1">
                <a:ea typeface="新細明體" pitchFamily="18" charset="-120"/>
              </a:rPr>
              <a:t>egrep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209800" y="22098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 err="1">
                <a:ea typeface="新細明體" pitchFamily="18" charset="-120"/>
              </a:rPr>
              <a:t>sed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3733800" y="32004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 err="1">
                <a:ea typeface="新細明體" pitchFamily="18" charset="-120"/>
              </a:rPr>
              <a:t>awk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4103" name="Line 11"/>
          <p:cNvSpPr>
            <a:spLocks noChangeShapeType="1"/>
          </p:cNvSpPr>
          <p:nvPr/>
        </p:nvSpPr>
        <p:spPr bwMode="auto">
          <a:xfrm>
            <a:off x="1143000" y="1676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4" name="Line 12"/>
          <p:cNvSpPr>
            <a:spLocks noChangeShapeType="1"/>
          </p:cNvSpPr>
          <p:nvPr/>
        </p:nvSpPr>
        <p:spPr bwMode="auto">
          <a:xfrm>
            <a:off x="1143000" y="1676400"/>
            <a:ext cx="1524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5" name="Line 13"/>
          <p:cNvSpPr>
            <a:spLocks noChangeShapeType="1"/>
          </p:cNvSpPr>
          <p:nvPr/>
        </p:nvSpPr>
        <p:spPr bwMode="auto">
          <a:xfrm>
            <a:off x="2667000" y="2667000"/>
            <a:ext cx="1524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6" name="Line 14"/>
          <p:cNvSpPr>
            <a:spLocks noChangeShapeType="1"/>
          </p:cNvSpPr>
          <p:nvPr/>
        </p:nvSpPr>
        <p:spPr bwMode="auto">
          <a:xfrm>
            <a:off x="1143000" y="2667000"/>
            <a:ext cx="2971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733800" y="3657600"/>
            <a:ext cx="914400" cy="1981200"/>
            <a:chOff x="2352" y="2304"/>
            <a:chExt cx="576" cy="1248"/>
          </a:xfrm>
        </p:grpSpPr>
        <p:sp>
          <p:nvSpPr>
            <p:cNvPr id="4118" name="Rectangle 8"/>
            <p:cNvSpPr>
              <a:spLocks noChangeArrowheads="1"/>
            </p:cNvSpPr>
            <p:nvPr/>
          </p:nvSpPr>
          <p:spPr bwMode="auto">
            <a:xfrm>
              <a:off x="2352" y="2640"/>
              <a:ext cx="576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dirty="0" err="1">
                  <a:ea typeface="新細明體" pitchFamily="18" charset="-120"/>
                </a:rPr>
                <a:t>nawk</a:t>
              </a:r>
              <a:endParaRPr lang="en-US" altLang="zh-TW" sz="2000" dirty="0">
                <a:ea typeface="新細明體" pitchFamily="18" charset="-120"/>
              </a:endParaRPr>
            </a:p>
          </p:txBody>
        </p:sp>
        <p:sp>
          <p:nvSpPr>
            <p:cNvPr id="4119" name="Rectangle 9"/>
            <p:cNvSpPr>
              <a:spLocks noChangeArrowheads="1"/>
            </p:cNvSpPr>
            <p:nvPr/>
          </p:nvSpPr>
          <p:spPr bwMode="auto">
            <a:xfrm>
              <a:off x="2352" y="3264"/>
              <a:ext cx="576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ea typeface="新細明體" pitchFamily="18" charset="-120"/>
                </a:rPr>
                <a:t>gawk</a:t>
              </a:r>
              <a:endParaRPr lang="en-US" altLang="zh-TW" sz="2000" dirty="0">
                <a:ea typeface="新細明體" pitchFamily="18" charset="-120"/>
              </a:endParaRPr>
            </a:p>
          </p:txBody>
        </p:sp>
        <p:sp>
          <p:nvSpPr>
            <p:cNvPr id="4120" name="Line 15"/>
            <p:cNvSpPr>
              <a:spLocks noChangeShapeType="1"/>
            </p:cNvSpPr>
            <p:nvPr/>
          </p:nvSpPr>
          <p:spPr bwMode="auto">
            <a:xfrm>
              <a:off x="2640" y="2304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Line 16"/>
            <p:cNvSpPr>
              <a:spLocks noChangeShapeType="1"/>
            </p:cNvSpPr>
            <p:nvPr/>
          </p:nvSpPr>
          <p:spPr bwMode="auto">
            <a:xfrm>
              <a:off x="2640" y="292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191000" y="3657600"/>
            <a:ext cx="1981200" cy="990600"/>
            <a:chOff x="2640" y="2304"/>
            <a:chExt cx="1248" cy="624"/>
          </a:xfrm>
        </p:grpSpPr>
        <p:sp>
          <p:nvSpPr>
            <p:cNvPr id="4116" name="Rectangle 10"/>
            <p:cNvSpPr>
              <a:spLocks noChangeArrowheads="1"/>
            </p:cNvSpPr>
            <p:nvPr/>
          </p:nvSpPr>
          <p:spPr bwMode="auto">
            <a:xfrm>
              <a:off x="3312" y="2640"/>
              <a:ext cx="576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dirty="0" err="1">
                  <a:ea typeface="新細明體" pitchFamily="18" charset="-120"/>
                </a:rPr>
                <a:t>perl</a:t>
              </a:r>
              <a:endParaRPr lang="en-US" altLang="zh-TW" sz="2000" dirty="0">
                <a:ea typeface="新細明體" pitchFamily="18" charset="-120"/>
              </a:endParaRPr>
            </a:p>
          </p:txBody>
        </p:sp>
        <p:sp>
          <p:nvSpPr>
            <p:cNvPr id="4117" name="Line 17"/>
            <p:cNvSpPr>
              <a:spLocks noChangeShapeType="1"/>
            </p:cNvSpPr>
            <p:nvPr/>
          </p:nvSpPr>
          <p:spPr bwMode="auto">
            <a:xfrm>
              <a:off x="2640" y="2304"/>
              <a:ext cx="96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105400" y="1371600"/>
            <a:ext cx="3429000" cy="2743200"/>
            <a:chOff x="3216" y="864"/>
            <a:chExt cx="2160" cy="1728"/>
          </a:xfrm>
        </p:grpSpPr>
        <p:sp>
          <p:nvSpPr>
            <p:cNvPr id="4114" name="Rectangle 18"/>
            <p:cNvSpPr>
              <a:spLocks noChangeArrowheads="1"/>
            </p:cNvSpPr>
            <p:nvPr/>
          </p:nvSpPr>
          <p:spPr bwMode="auto">
            <a:xfrm>
              <a:off x="3216" y="864"/>
              <a:ext cx="2160" cy="105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ea typeface="新細明體" pitchFamily="18" charset="-120"/>
                </a:rPr>
                <a:t>So, one reason to learn</a:t>
              </a:r>
            </a:p>
            <a:p>
              <a:pPr algn="ctr"/>
              <a:r>
                <a:rPr lang="en-US" altLang="zh-TW" sz="2400" dirty="0" err="1">
                  <a:ea typeface="新細明體" pitchFamily="18" charset="-120"/>
                </a:rPr>
                <a:t>awk</a:t>
              </a:r>
              <a:r>
                <a:rPr lang="en-US" altLang="zh-TW" sz="2400" dirty="0">
                  <a:ea typeface="新細明體" pitchFamily="18" charset="-120"/>
                </a:rPr>
                <a:t> is if you hope</a:t>
              </a:r>
            </a:p>
            <a:p>
              <a:pPr algn="ctr"/>
              <a:r>
                <a:rPr lang="en-US" altLang="zh-TW" sz="2400" dirty="0">
                  <a:ea typeface="新細明體" pitchFamily="18" charset="-120"/>
                </a:rPr>
                <a:t> to later learn </a:t>
              </a:r>
              <a:r>
                <a:rPr lang="en-US" altLang="zh-TW" sz="2400" dirty="0" err="1">
                  <a:ea typeface="新細明體" pitchFamily="18" charset="-120"/>
                </a:rPr>
                <a:t>perl</a:t>
              </a:r>
              <a:r>
                <a:rPr lang="en-US" altLang="zh-TW" sz="2400" dirty="0">
                  <a:ea typeface="新細明體" pitchFamily="18" charset="-120"/>
                </a:rPr>
                <a:t>.</a:t>
              </a:r>
            </a:p>
            <a:p>
              <a:pPr algn="ctr"/>
              <a:r>
                <a:rPr lang="en-US" altLang="zh-TW" sz="2400" dirty="0">
                  <a:ea typeface="新細明體" pitchFamily="18" charset="-120"/>
                </a:rPr>
                <a:t>(but no </a:t>
              </a:r>
              <a:r>
                <a:rPr lang="en-US" altLang="zh-TW" sz="2400" dirty="0" err="1">
                  <a:ea typeface="新細明體" pitchFamily="18" charset="-120"/>
                </a:rPr>
                <a:t>perl</a:t>
              </a:r>
              <a:r>
                <a:rPr lang="en-US" altLang="zh-TW" sz="2400" dirty="0">
                  <a:ea typeface="新細明體" pitchFamily="18" charset="-120"/>
                </a:rPr>
                <a:t> in this class.)</a:t>
              </a:r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 flipH="1">
              <a:off x="3744" y="1920"/>
              <a:ext cx="384" cy="672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2400" y="4038600"/>
            <a:ext cx="3581400" cy="1676400"/>
            <a:chOff x="96" y="2544"/>
            <a:chExt cx="2256" cy="1056"/>
          </a:xfrm>
        </p:grpSpPr>
        <p:sp>
          <p:nvSpPr>
            <p:cNvPr id="4111" name="Rectangle 20"/>
            <p:cNvSpPr>
              <a:spLocks noChangeArrowheads="1"/>
            </p:cNvSpPr>
            <p:nvPr/>
          </p:nvSpPr>
          <p:spPr bwMode="auto">
            <a:xfrm>
              <a:off x="96" y="2544"/>
              <a:ext cx="1728" cy="105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ea typeface="新細明體" pitchFamily="18" charset="-120"/>
                </a:rPr>
                <a:t>These </a:t>
              </a:r>
              <a:r>
                <a:rPr lang="en-US" altLang="zh-TW" sz="2400" dirty="0" err="1">
                  <a:ea typeface="新細明體" pitchFamily="18" charset="-120"/>
                </a:rPr>
                <a:t>awk</a:t>
              </a:r>
              <a:r>
                <a:rPr lang="en-US" altLang="zh-TW" sz="2400" dirty="0">
                  <a:ea typeface="新細明體" pitchFamily="18" charset="-120"/>
                </a:rPr>
                <a:t> extensions</a:t>
              </a:r>
            </a:p>
            <a:p>
              <a:pPr algn="ctr"/>
              <a:r>
                <a:rPr lang="en-US" altLang="zh-TW" sz="2400" dirty="0">
                  <a:ea typeface="新細明體" pitchFamily="18" charset="-120"/>
                </a:rPr>
                <a:t>have some extra </a:t>
              </a:r>
            </a:p>
            <a:p>
              <a:pPr algn="ctr"/>
              <a:r>
                <a:rPr lang="en-US" altLang="zh-TW" sz="2400" dirty="0">
                  <a:ea typeface="新細明體" pitchFamily="18" charset="-120"/>
                </a:rPr>
                <a:t>features, including</a:t>
              </a:r>
            </a:p>
            <a:p>
              <a:pPr algn="ctr"/>
              <a:r>
                <a:rPr lang="en-US" altLang="zh-TW" sz="2400" dirty="0">
                  <a:ea typeface="新細明體" pitchFamily="18" charset="-120"/>
                </a:rPr>
                <a:t> user functions.</a:t>
              </a:r>
            </a:p>
          </p:txBody>
        </p:sp>
        <p:sp>
          <p:nvSpPr>
            <p:cNvPr id="4112" name="Line 21"/>
            <p:cNvSpPr>
              <a:spLocks noChangeShapeType="1"/>
            </p:cNvSpPr>
            <p:nvPr/>
          </p:nvSpPr>
          <p:spPr bwMode="auto">
            <a:xfrm>
              <a:off x="1824" y="3408"/>
              <a:ext cx="480" cy="0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22"/>
            <p:cNvSpPr>
              <a:spLocks noChangeShapeType="1"/>
            </p:cNvSpPr>
            <p:nvPr/>
          </p:nvSpPr>
          <p:spPr bwMode="auto">
            <a:xfrm flipV="1">
              <a:off x="1824" y="2784"/>
              <a:ext cx="528" cy="0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center all text in the middle of 79-columns, with spaces on the right to fill the columns and with leading spaces being significant: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':</a:t>
            </a:r>
            <a:r>
              <a:rPr lang="en-US" b="1" dirty="0" err="1" smtClean="0"/>
              <a:t>a;s</a:t>
            </a:r>
            <a:r>
              <a:rPr lang="en-US" b="1" dirty="0" smtClean="0"/>
              <a:t>/^.\{1,77\}$/ &amp; /;ta'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center all text in the middle of 79-columns, with no trailing spaces and ignoring  leading spaces: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':</a:t>
            </a:r>
            <a:r>
              <a:rPr lang="en-US" b="1" dirty="0" err="1" smtClean="0"/>
              <a:t>a;s</a:t>
            </a:r>
            <a:r>
              <a:rPr lang="en-US" b="1" dirty="0" smtClean="0"/>
              <a:t>/^.\{1,77\}$/ &amp;/;</a:t>
            </a:r>
            <a:r>
              <a:rPr lang="en-US" b="1" dirty="0" err="1" smtClean="0"/>
              <a:t>ta;s</a:t>
            </a:r>
            <a:r>
              <a:rPr lang="en-US" b="1" dirty="0" smtClean="0"/>
              <a:t>/\( *\)\1/\1/'</a:t>
            </a:r>
          </a:p>
        </p:txBody>
      </p:sp>
    </p:spTree>
    <p:extLst>
      <p:ext uri="{BB962C8B-B14F-4D97-AF65-F5344CB8AC3E}">
        <p14:creationId xmlns:p14="http://schemas.microsoft.com/office/powerpoint/2010/main" xmlns="" val="398537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3333CC"/>
                </a:solidFill>
                <a:ea typeface="新細明體" pitchFamily="18" charset="-120"/>
              </a:rPr>
              <a:t>Running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  <a:ea typeface="新細明體" pitchFamily="18" charset="-120"/>
              </a:rPr>
              <a:t>an AWK Program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600" dirty="0" smtClean="0">
                <a:ea typeface="新細明體" pitchFamily="18" charset="-120"/>
              </a:rPr>
              <a:t>Like </a:t>
            </a:r>
            <a:r>
              <a:rPr lang="en-US" altLang="zh-TW" sz="3600" b="1" dirty="0" err="1" smtClean="0">
                <a:solidFill>
                  <a:srgbClr val="3333CC"/>
                </a:solidFill>
                <a:ea typeface="新細明體" pitchFamily="18" charset="-120"/>
              </a:rPr>
              <a:t>grep</a:t>
            </a:r>
            <a:r>
              <a:rPr lang="en-US" altLang="zh-TW" sz="3600" dirty="0" smtClean="0">
                <a:ea typeface="新細明體" pitchFamily="18" charset="-120"/>
              </a:rPr>
              <a:t>, </a:t>
            </a:r>
            <a:r>
              <a:rPr lang="en-US" altLang="zh-TW" sz="3600" b="1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3600" dirty="0" smtClean="0">
                <a:ea typeface="新細明體" pitchFamily="18" charset="-120"/>
              </a:rPr>
              <a:t> can take input:</a:t>
            </a:r>
          </a:p>
          <a:p>
            <a:pPr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000" dirty="0" smtClean="0">
                <a:ea typeface="新細明體" pitchFamily="18" charset="-120"/>
              </a:rPr>
              <a:t>From a file named as an argument: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 smtClean="0">
                <a:solidFill>
                  <a:srgbClr val="3333CC"/>
                </a:solidFill>
                <a:ea typeface="新細明體" pitchFamily="18" charset="-120"/>
              </a:rPr>
              <a:t>	  % </a:t>
            </a:r>
            <a:r>
              <a:rPr lang="en-US" altLang="zh-TW" sz="3000" dirty="0" err="1" smtClean="0">
                <a:solidFill>
                  <a:srgbClr val="3333CC"/>
                </a:solidFill>
                <a:ea typeface="新細明體" pitchFamily="18" charset="-120"/>
              </a:rPr>
              <a:t>grep</a:t>
            </a:r>
            <a:r>
              <a:rPr lang="en-US" altLang="zh-TW" sz="3000" dirty="0" smtClean="0">
                <a:solidFill>
                  <a:srgbClr val="3333CC"/>
                </a:solidFill>
                <a:ea typeface="新細明體" pitchFamily="18" charset="-120"/>
              </a:rPr>
              <a:t> 'pattern'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 smtClean="0">
                <a:ea typeface="新細明體" pitchFamily="18" charset="-120"/>
              </a:rPr>
              <a:t>	 </a:t>
            </a:r>
            <a:r>
              <a:rPr lang="en-US" altLang="zh-TW" sz="3000" dirty="0" smtClean="0">
                <a:solidFill>
                  <a:srgbClr val="FF0000"/>
                </a:solidFill>
                <a:ea typeface="新細明體" pitchFamily="18" charset="-120"/>
              </a:rPr>
              <a:t> % </a:t>
            </a:r>
            <a:r>
              <a:rPr lang="en-US" altLang="zh-TW" sz="3000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3000" dirty="0" smtClean="0">
                <a:solidFill>
                  <a:srgbClr val="FF0000"/>
                </a:solidFill>
                <a:ea typeface="新細明體" pitchFamily="18" charset="-120"/>
              </a:rPr>
              <a:t> 'program' file    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1400" dirty="0" smtClean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3000" dirty="0" smtClean="0">
                <a:ea typeface="新細明體" pitchFamily="18" charset="-120"/>
              </a:rPr>
              <a:t> From standard input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 smtClean="0">
                <a:solidFill>
                  <a:srgbClr val="3333CC"/>
                </a:solidFill>
                <a:ea typeface="新細明體" pitchFamily="18" charset="-120"/>
              </a:rPr>
              <a:t>	  % </a:t>
            </a:r>
            <a:r>
              <a:rPr lang="en-US" altLang="zh-TW" sz="3000" dirty="0" err="1" smtClean="0">
                <a:solidFill>
                  <a:srgbClr val="3333CC"/>
                </a:solidFill>
                <a:ea typeface="新細明體" pitchFamily="18" charset="-120"/>
              </a:rPr>
              <a:t>grep</a:t>
            </a:r>
            <a:r>
              <a:rPr lang="en-US" altLang="zh-TW" sz="3000" dirty="0" smtClean="0">
                <a:solidFill>
                  <a:srgbClr val="3333CC"/>
                </a:solidFill>
                <a:ea typeface="新細明體" pitchFamily="18" charset="-120"/>
              </a:rPr>
              <a:t> 'pattern'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 smtClean="0">
                <a:ea typeface="新細明體" pitchFamily="18" charset="-120"/>
              </a:rPr>
              <a:t>	 </a:t>
            </a:r>
            <a:r>
              <a:rPr lang="en-US" altLang="zh-TW" sz="3000" dirty="0" smtClean="0">
                <a:solidFill>
                  <a:srgbClr val="FF0000"/>
                </a:solidFill>
                <a:ea typeface="新細明體" pitchFamily="18" charset="-120"/>
              </a:rPr>
              <a:t> % </a:t>
            </a:r>
            <a:r>
              <a:rPr lang="en-US" altLang="zh-TW" sz="3000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3000" dirty="0" smtClean="0">
                <a:solidFill>
                  <a:srgbClr val="FF0000"/>
                </a:solidFill>
                <a:ea typeface="新細明體" pitchFamily="18" charset="-120"/>
              </a:rPr>
              <a:t> 'program'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1400" dirty="0" smtClean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3000" dirty="0" smtClean="0">
                <a:ea typeface="新細明體" pitchFamily="18" charset="-120"/>
              </a:rPr>
              <a:t> From the pipe: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 smtClean="0">
                <a:solidFill>
                  <a:srgbClr val="3333CC"/>
                </a:solidFill>
                <a:ea typeface="新細明體" pitchFamily="18" charset="-120"/>
              </a:rPr>
              <a:t>	  % cat file | </a:t>
            </a:r>
            <a:r>
              <a:rPr lang="en-US" altLang="zh-TW" sz="3000" dirty="0" err="1" smtClean="0">
                <a:solidFill>
                  <a:srgbClr val="3333CC"/>
                </a:solidFill>
                <a:ea typeface="新細明體" pitchFamily="18" charset="-120"/>
              </a:rPr>
              <a:t>grep</a:t>
            </a:r>
            <a:r>
              <a:rPr lang="en-US" altLang="zh-TW" sz="3000" dirty="0" smtClean="0">
                <a:solidFill>
                  <a:srgbClr val="3333CC"/>
                </a:solidFill>
                <a:ea typeface="新細明體" pitchFamily="18" charset="-120"/>
              </a:rPr>
              <a:t> 'pattern'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 smtClean="0">
                <a:ea typeface="新細明體" pitchFamily="18" charset="-120"/>
              </a:rPr>
              <a:t>    </a:t>
            </a:r>
            <a:r>
              <a:rPr lang="en-US" altLang="zh-TW" sz="3000" dirty="0" smtClean="0">
                <a:solidFill>
                  <a:srgbClr val="FF0000"/>
                </a:solidFill>
                <a:ea typeface="新細明體" pitchFamily="18" charset="-120"/>
              </a:rPr>
              <a:t> % cat file | </a:t>
            </a:r>
            <a:r>
              <a:rPr lang="en-US" altLang="zh-TW" sz="3000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3000" dirty="0" smtClean="0">
                <a:solidFill>
                  <a:srgbClr val="FF0000"/>
                </a:solidFill>
                <a:ea typeface="新細明體" pitchFamily="18" charset="-120"/>
              </a:rPr>
              <a:t> 'program'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3333CC"/>
                </a:solidFill>
                <a:ea typeface="新細明體" pitchFamily="18" charset="-120"/>
              </a:rPr>
              <a:t>Running</a:t>
            </a:r>
            <a:r>
              <a:rPr lang="en-US" altLang="zh-TW" dirty="0" smtClean="0">
                <a:solidFill>
                  <a:schemeClr val="accent2"/>
                </a:solidFill>
                <a:ea typeface="新細明體" pitchFamily="18" charset="-120"/>
              </a:rPr>
              <a:t> an AWK Program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9436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600" dirty="0" smtClean="0">
                <a:ea typeface="新細明體" pitchFamily="18" charset="-120"/>
              </a:rPr>
              <a:t>Like </a:t>
            </a:r>
            <a:r>
              <a:rPr lang="en-US" altLang="zh-TW" sz="3600" b="1" dirty="0" err="1" smtClean="0">
                <a:solidFill>
                  <a:srgbClr val="3333CC"/>
                </a:solidFill>
                <a:ea typeface="新細明體" pitchFamily="18" charset="-120"/>
              </a:rPr>
              <a:t>sed</a:t>
            </a:r>
            <a:r>
              <a:rPr lang="en-US" altLang="zh-TW" sz="3600" dirty="0" smtClean="0">
                <a:ea typeface="新細明體" pitchFamily="18" charset="-120"/>
              </a:rPr>
              <a:t>, </a:t>
            </a:r>
            <a:r>
              <a:rPr lang="en-US" altLang="zh-TW" sz="3600" b="1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3600" dirty="0" smtClean="0">
                <a:ea typeface="新細明體" pitchFamily="18" charset="-120"/>
              </a:rPr>
              <a:t> can load its program:</a:t>
            </a:r>
          </a:p>
          <a:p>
            <a:pPr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000" dirty="0" smtClean="0">
                <a:ea typeface="新細明體" pitchFamily="18" charset="-120"/>
              </a:rPr>
              <a:t>From the command line: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</a:t>
            </a:r>
            <a:r>
              <a:rPr lang="en-US" altLang="zh-TW" sz="3000" dirty="0" smtClean="0">
                <a:solidFill>
                  <a:srgbClr val="3333CC"/>
                </a:solidFill>
                <a:ea typeface="新細明體" pitchFamily="18" charset="-120"/>
              </a:rPr>
              <a:t>% </a:t>
            </a:r>
            <a:r>
              <a:rPr lang="en-US" altLang="zh-TW" sz="3000" dirty="0" err="1" smtClean="0">
                <a:solidFill>
                  <a:srgbClr val="3333CC"/>
                </a:solidFill>
                <a:ea typeface="新細明體" pitchFamily="18" charset="-120"/>
              </a:rPr>
              <a:t>sed</a:t>
            </a:r>
            <a:r>
              <a:rPr lang="en-US" altLang="zh-TW" sz="3000" dirty="0" smtClean="0">
                <a:solidFill>
                  <a:srgbClr val="3333CC"/>
                </a:solidFill>
                <a:ea typeface="新細明體" pitchFamily="18" charset="-120"/>
              </a:rPr>
              <a:t> 'program'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</a:t>
            </a:r>
            <a:r>
              <a:rPr lang="en-US" altLang="zh-TW" sz="3000" dirty="0" smtClean="0">
                <a:solidFill>
                  <a:srgbClr val="FF0000"/>
                </a:solidFill>
                <a:ea typeface="新細明體" pitchFamily="18" charset="-120"/>
              </a:rPr>
              <a:t>% </a:t>
            </a:r>
            <a:r>
              <a:rPr lang="en-US" altLang="zh-TW" sz="3000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3000" dirty="0" smtClean="0">
                <a:solidFill>
                  <a:srgbClr val="FF0000"/>
                </a:solidFill>
                <a:ea typeface="新細明體" pitchFamily="18" charset="-120"/>
              </a:rPr>
              <a:t> 'program'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700" dirty="0" smtClean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000" dirty="0" smtClean="0">
                <a:ea typeface="新細明體" pitchFamily="18" charset="-120"/>
              </a:rPr>
              <a:t>From a program name on the command line: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 smtClean="0">
                <a:ea typeface="新細明體" pitchFamily="18" charset="-120"/>
              </a:rPr>
              <a:t>	</a:t>
            </a:r>
            <a:r>
              <a:rPr lang="en-US" altLang="zh-TW" sz="3000" dirty="0" smtClean="0">
                <a:solidFill>
                  <a:srgbClr val="3333CC"/>
                </a:solidFill>
                <a:ea typeface="新細明體" pitchFamily="18" charset="-120"/>
              </a:rPr>
              <a:t>% </a:t>
            </a:r>
            <a:r>
              <a:rPr lang="en-US" altLang="zh-TW" sz="3000" dirty="0" err="1" smtClean="0">
                <a:solidFill>
                  <a:srgbClr val="3333CC"/>
                </a:solidFill>
                <a:ea typeface="新細明體" pitchFamily="18" charset="-120"/>
              </a:rPr>
              <a:t>sed</a:t>
            </a:r>
            <a:r>
              <a:rPr lang="en-US" altLang="zh-TW" sz="3000" dirty="0" smtClean="0">
                <a:solidFill>
                  <a:srgbClr val="3333CC"/>
                </a:solidFill>
                <a:ea typeface="新細明體" pitchFamily="18" charset="-120"/>
              </a:rPr>
              <a:t> -f </a:t>
            </a:r>
            <a:r>
              <a:rPr lang="en-US" altLang="zh-TW" sz="3000" dirty="0" err="1" smtClean="0">
                <a:solidFill>
                  <a:srgbClr val="3333CC"/>
                </a:solidFill>
                <a:ea typeface="新細明體" pitchFamily="18" charset="-120"/>
              </a:rPr>
              <a:t>program_filename</a:t>
            </a:r>
            <a:r>
              <a:rPr lang="en-US" altLang="zh-TW" sz="3000" dirty="0" smtClean="0">
                <a:solidFill>
                  <a:srgbClr val="3333CC"/>
                </a:solidFill>
                <a:ea typeface="新細明體" pitchFamily="18" charset="-120"/>
              </a:rPr>
              <a:t>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 smtClean="0">
                <a:solidFill>
                  <a:srgbClr val="3333CC"/>
                </a:solidFill>
                <a:ea typeface="新細明體" pitchFamily="18" charset="-120"/>
              </a:rPr>
              <a:t>	</a:t>
            </a:r>
            <a:r>
              <a:rPr lang="en-US" altLang="zh-TW" sz="3000" dirty="0" smtClean="0">
                <a:solidFill>
                  <a:srgbClr val="FF0000"/>
                </a:solidFill>
                <a:ea typeface="新細明體" pitchFamily="18" charset="-120"/>
              </a:rPr>
              <a:t>% </a:t>
            </a:r>
            <a:r>
              <a:rPr lang="en-US" altLang="zh-TW" sz="3000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3000" dirty="0" smtClean="0">
                <a:solidFill>
                  <a:srgbClr val="FF0000"/>
                </a:solidFill>
                <a:ea typeface="新細明體" pitchFamily="18" charset="-120"/>
              </a:rPr>
              <a:t> -f </a:t>
            </a:r>
            <a:r>
              <a:rPr lang="en-US" altLang="zh-TW" sz="3000" dirty="0" err="1" smtClean="0">
                <a:solidFill>
                  <a:srgbClr val="FF0000"/>
                </a:solidFill>
                <a:ea typeface="新細明體" pitchFamily="18" charset="-120"/>
              </a:rPr>
              <a:t>program_filename</a:t>
            </a:r>
            <a:r>
              <a:rPr lang="en-US" altLang="zh-TW" sz="3000" dirty="0" smtClean="0">
                <a:solidFill>
                  <a:srgbClr val="FF0000"/>
                </a:solidFill>
                <a:ea typeface="新細明體" pitchFamily="18" charset="-120"/>
              </a:rPr>
              <a:t>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700" dirty="0" smtClean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000" dirty="0" smtClean="0">
                <a:ea typeface="新細明體" pitchFamily="18" charset="-120"/>
              </a:rPr>
              <a:t>From an executable </a:t>
            </a:r>
            <a:r>
              <a:rPr lang="en-US" altLang="zh-TW" sz="3000" dirty="0" err="1" smtClean="0">
                <a:ea typeface="新細明體" pitchFamily="18" charset="-120"/>
              </a:rPr>
              <a:t>awk</a:t>
            </a:r>
            <a:r>
              <a:rPr lang="en-US" altLang="zh-TW" sz="3000" dirty="0" smtClean="0">
                <a:ea typeface="新細明體" pitchFamily="18" charset="-120"/>
              </a:rPr>
              <a:t> file: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 smtClean="0">
                <a:ea typeface="新細明體" pitchFamily="18" charset="-120"/>
              </a:rPr>
              <a:t>   </a:t>
            </a:r>
            <a:r>
              <a:rPr lang="en-US" altLang="zh-TW" sz="3000" dirty="0" smtClean="0">
                <a:solidFill>
                  <a:srgbClr val="3333CC"/>
                </a:solidFill>
                <a:ea typeface="新細明體" pitchFamily="18" charset="-120"/>
              </a:rPr>
              <a:t>% ./</a:t>
            </a:r>
            <a:r>
              <a:rPr lang="en-US" altLang="zh-TW" sz="3000" dirty="0" err="1" smtClean="0">
                <a:solidFill>
                  <a:srgbClr val="3333CC"/>
                </a:solidFill>
                <a:ea typeface="新細明體" pitchFamily="18" charset="-120"/>
              </a:rPr>
              <a:t>sedscript</a:t>
            </a:r>
            <a:r>
              <a:rPr lang="en-US" altLang="zh-TW" sz="3000" dirty="0" smtClean="0">
                <a:solidFill>
                  <a:srgbClr val="3333CC"/>
                </a:solidFill>
                <a:ea typeface="新細明體" pitchFamily="18" charset="-120"/>
              </a:rPr>
              <a:t>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 smtClean="0">
                <a:solidFill>
                  <a:srgbClr val="3333CC"/>
                </a:solidFill>
                <a:ea typeface="新細明體" pitchFamily="18" charset="-120"/>
              </a:rPr>
              <a:t>   </a:t>
            </a:r>
            <a:r>
              <a:rPr lang="en-US" altLang="zh-TW" sz="3000" dirty="0" smtClean="0">
                <a:solidFill>
                  <a:srgbClr val="FF0000"/>
                </a:solidFill>
                <a:ea typeface="新細明體" pitchFamily="18" charset="-120"/>
              </a:rPr>
              <a:t>% ./</a:t>
            </a:r>
            <a:r>
              <a:rPr lang="en-US" altLang="zh-TW" sz="3000" dirty="0" err="1" smtClean="0">
                <a:solidFill>
                  <a:srgbClr val="FF0000"/>
                </a:solidFill>
                <a:ea typeface="新細明體" pitchFamily="18" charset="-120"/>
              </a:rPr>
              <a:t>awkscript</a:t>
            </a:r>
            <a:r>
              <a:rPr lang="en-US" altLang="zh-TW" sz="3000" dirty="0" smtClean="0">
                <a:solidFill>
                  <a:srgbClr val="FF0000"/>
                </a:solidFill>
                <a:ea typeface="新細明體" pitchFamily="18" charset="-120"/>
              </a:rPr>
              <a:t>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 smtClean="0">
                <a:ea typeface="新細明體" pitchFamily="18" charset="-120"/>
              </a:rPr>
              <a:t>   % head -1 </a:t>
            </a:r>
            <a:r>
              <a:rPr lang="en-US" altLang="zh-TW" sz="3000" dirty="0" err="1" smtClean="0">
                <a:ea typeface="新細明體" pitchFamily="18" charset="-120"/>
              </a:rPr>
              <a:t>awkscript</a:t>
            </a:r>
            <a:endParaRPr lang="en-US" altLang="zh-TW" sz="3000" dirty="0" smtClean="0">
              <a:ea typeface="新細明體" pitchFamily="18" charset="-12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 smtClean="0">
                <a:ea typeface="新細明體" pitchFamily="18" charset="-120"/>
              </a:rPr>
              <a:t>   </a:t>
            </a:r>
            <a:r>
              <a:rPr lang="en-US" altLang="zh-TW" sz="1000" dirty="0" smtClean="0">
                <a:ea typeface="新細明體" pitchFamily="18" charset="-120"/>
              </a:rPr>
              <a:t> </a:t>
            </a:r>
            <a:r>
              <a:rPr lang="en-US" altLang="zh-TW" sz="3000" dirty="0" smtClean="0">
                <a:ea typeface="新細明體" pitchFamily="18" charset="-120"/>
              </a:rPr>
              <a:t>#!/</a:t>
            </a:r>
            <a:r>
              <a:rPr lang="en-US" altLang="zh-TW" sz="3000" dirty="0" err="1" smtClean="0">
                <a:ea typeface="新細明體" pitchFamily="18" charset="-120"/>
              </a:rPr>
              <a:t>usr</a:t>
            </a:r>
            <a:r>
              <a:rPr lang="en-US" altLang="zh-TW" sz="3000" dirty="0" smtClean="0">
                <a:ea typeface="新細明體" pitchFamily="18" charset="-120"/>
              </a:rPr>
              <a:t>/bin/</a:t>
            </a:r>
            <a:r>
              <a:rPr lang="en-US" altLang="zh-TW" sz="3000" dirty="0" err="1" smtClean="0">
                <a:ea typeface="新細明體" pitchFamily="18" charset="-120"/>
              </a:rPr>
              <a:t>awk</a:t>
            </a:r>
            <a:r>
              <a:rPr lang="en-US" altLang="zh-TW" sz="3000" dirty="0" smtClean="0">
                <a:ea typeface="新細明體" pitchFamily="18" charset="-120"/>
              </a:rPr>
              <a:t> -f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200400" y="64008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zh-TW" altLang="zh-TW">
              <a:solidFill>
                <a:schemeClr val="tx1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6019800" y="1219200"/>
            <a:ext cx="2514600" cy="4953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172200" y="1524000"/>
            <a:ext cx="22860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BEGIN{action}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pattern {action}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pattern {action}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  .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  .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  .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pattern { action}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END    {action}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  <a:ea typeface="新細明體" pitchFamily="18" charset="-120"/>
              </a:rPr>
              <a:t>Structure of an AWK Program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5410200" cy="5181600"/>
          </a:xfrm>
        </p:spPr>
        <p:txBody>
          <a:bodyPr/>
          <a:lstStyle/>
          <a:p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programs consist of: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An optional BEGIN segment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For processing to execute prior to reading input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pattern - action pairs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Processing for input data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For each pattern matched, the corresponding action is taken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An optional END segment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Processing after end of input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You can skip the </a:t>
            </a:r>
            <a:r>
              <a:rPr lang="en-US" altLang="zh-TW" sz="2800" i="1" dirty="0" smtClean="0">
                <a:ea typeface="新細明體" pitchFamily="18" charset="-120"/>
              </a:rPr>
              <a:t>pattern</a:t>
            </a:r>
            <a:r>
              <a:rPr lang="en-US" altLang="zh-TW" sz="2800" dirty="0" smtClean="0">
                <a:ea typeface="新細明體" pitchFamily="18" charset="-120"/>
              </a:rPr>
              <a:t> or the </a:t>
            </a:r>
            <a:r>
              <a:rPr lang="en-US" altLang="zh-TW" sz="2800" i="1" dirty="0" smtClean="0">
                <a:ea typeface="新細明體" pitchFamily="18" charset="-120"/>
              </a:rPr>
              <a:t>action</a:t>
            </a:r>
            <a:r>
              <a:rPr lang="en-US" altLang="zh-TW" sz="2800" dirty="0" smtClean="0"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ea typeface="新細明體" pitchFamily="18" charset="-120"/>
              </a:rPr>
              <a:t>pattern</a:t>
            </a:r>
            <a:r>
              <a:rPr lang="en-US" altLang="zh-TW" sz="2800" dirty="0" smtClean="0"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ea typeface="新細明體" pitchFamily="18" charset="-120"/>
              </a:rPr>
              <a:t>action</a:t>
            </a:r>
            <a:r>
              <a:rPr lang="en-US" altLang="zh-TW" sz="2800" dirty="0" smtClean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solidFill>
                  <a:schemeClr val="bg1"/>
                </a:solidFill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	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'1{print}' 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 	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‘{print}' 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'1' 	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 	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'1;1;1' 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'print' 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'{x++}x%2'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‘++x%2'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808080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 smtClean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 smtClean="0">
                <a:solidFill>
                  <a:srgbClr val="808080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 smtClean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 smtClean="0">
                <a:solidFill>
                  <a:srgbClr val="808080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 smtClean="0">
                <a:solidFill>
                  <a:srgbClr val="00B05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 smtClean="0">
                <a:solidFill>
                  <a:srgbClr val="80808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 smtClean="0">
                <a:solidFill>
                  <a:srgbClr val="80808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 smtClean="0">
                <a:solidFill>
                  <a:srgbClr val="80808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 smtClean="0">
                <a:solidFill>
                  <a:srgbClr val="808080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	</a:t>
            </a:r>
            <a:r>
              <a:rPr lang="en-US" altLang="zh-TW" sz="2400" u="sng" dirty="0" smtClean="0">
                <a:solidFill>
                  <a:srgbClr val="FF0000"/>
                </a:solidFill>
                <a:ea typeface="新細明體" pitchFamily="18" charset="-120"/>
              </a:rPr>
              <a:t>cat f  |  </a:t>
            </a:r>
            <a:r>
              <a:rPr lang="en-US" altLang="zh-TW" sz="2400" u="sng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2400" u="sng" dirty="0" smtClean="0">
                <a:solidFill>
                  <a:srgbClr val="FF0000"/>
                </a:solidFill>
                <a:ea typeface="新細明體" pitchFamily="18" charset="-120"/>
              </a:rPr>
              <a:t> '1{print}'</a:t>
            </a:r>
            <a:r>
              <a:rPr lang="en-US" altLang="zh-TW" sz="2400" dirty="0" smtClean="0">
                <a:ea typeface="新細明體" pitchFamily="18" charset="-120"/>
              </a:rPr>
              <a:t> 	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?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prints all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 	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‘{print}' 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'1' 	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 	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'1;1;1' 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'print' 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'{x++}x%2'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‘++x%2'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971800" y="4724400"/>
            <a:ext cx="2895600" cy="1752600"/>
          </a:xfrm>
          <a:prstGeom prst="wedgeRoundRectCallout">
            <a:avLst>
              <a:gd name="adj1" fmla="val -51847"/>
              <a:gd name="adj2" fmla="val -9478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r>
              <a:rPr lang="en-US" altLang="zh-TW" sz="2400" dirty="0">
                <a:ea typeface="新細明體" pitchFamily="18" charset="-120"/>
              </a:rPr>
              <a:t>C-style conditionals are legal for patterns. What does “1” mean as a C conditional?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 smtClean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 smtClean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 smtClean="0">
                <a:solidFill>
                  <a:srgbClr val="7F7F7F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 smtClean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solidFill>
                  <a:srgbClr val="00B050"/>
                </a:solidFill>
                <a:ea typeface="新細明體" pitchFamily="18" charset="-120"/>
              </a:rPr>
              <a:t>pattern</a:t>
            </a:r>
            <a:r>
              <a:rPr lang="en-US" altLang="zh-TW" sz="2800" dirty="0" smtClean="0">
                <a:solidFill>
                  <a:srgbClr val="00B05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	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 '1{print}' 	  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  	</a:t>
            </a:r>
            <a:r>
              <a:rPr lang="en-US" altLang="zh-TW" sz="2400" u="sng" dirty="0" smtClean="0">
                <a:solidFill>
                  <a:srgbClr val="3333CC"/>
                </a:solidFill>
                <a:ea typeface="新細明體" pitchFamily="18" charset="-120"/>
              </a:rPr>
              <a:t>cat f  |  </a:t>
            </a:r>
            <a:r>
              <a:rPr lang="en-US" altLang="zh-TW" sz="2400" u="sng" dirty="0" err="1" smtClean="0">
                <a:solidFill>
                  <a:srgbClr val="3333CC"/>
                </a:solidFill>
                <a:ea typeface="新細明體" pitchFamily="18" charset="-120"/>
              </a:rPr>
              <a:t>awk</a:t>
            </a:r>
            <a:r>
              <a:rPr lang="en-US" altLang="zh-TW" sz="2400" u="sng" dirty="0" smtClean="0">
                <a:solidFill>
                  <a:srgbClr val="3333CC"/>
                </a:solidFill>
                <a:ea typeface="新細明體" pitchFamily="18" charset="-120"/>
              </a:rPr>
              <a:t> '{print}'</a:t>
            </a:r>
            <a:r>
              <a:rPr lang="en-US" altLang="zh-TW" sz="2400" dirty="0" smtClean="0">
                <a:ea typeface="新細明體" pitchFamily="18" charset="-120"/>
              </a:rPr>
              <a:t> 	   </a:t>
            </a:r>
            <a:r>
              <a:rPr lang="en-US" altLang="zh-TW" sz="2400" b="1" dirty="0" smtClean="0">
                <a:solidFill>
                  <a:srgbClr val="3333CC"/>
                </a:solidFill>
                <a:ea typeface="新細明體" pitchFamily="18" charset="-120"/>
              </a:rPr>
              <a:t>?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'1' 	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 	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'1;1;1' 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'print' 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'{x++}x%2'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‘++x%2'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 smtClean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 smtClean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 smtClean="0">
                <a:solidFill>
                  <a:srgbClr val="7F7F7F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 smtClean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solidFill>
                  <a:srgbClr val="00B050"/>
                </a:solidFill>
                <a:ea typeface="新細明體" pitchFamily="18" charset="-120"/>
              </a:rPr>
              <a:t>action</a:t>
            </a:r>
            <a:r>
              <a:rPr lang="en-US" altLang="zh-TW" sz="2800" dirty="0" smtClean="0">
                <a:solidFill>
                  <a:srgbClr val="00B050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	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 err="1" smtClean="0">
                <a:solidFill>
                  <a:srgbClr val="808080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'1{print}' 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  	</a:t>
            </a:r>
            <a:r>
              <a:rPr lang="en-US" altLang="zh-TW" sz="2400" dirty="0" smtClean="0">
                <a:solidFill>
                  <a:srgbClr val="3333CC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 err="1" smtClean="0">
                <a:solidFill>
                  <a:srgbClr val="3333CC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rgbClr val="3333CC"/>
                </a:solidFill>
                <a:ea typeface="新細明體" pitchFamily="18" charset="-120"/>
              </a:rPr>
              <a:t> '{print}' 	   </a:t>
            </a:r>
            <a:r>
              <a:rPr lang="en-US" altLang="zh-TW" sz="2400" dirty="0" smtClean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rgbClr val="3333CC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3333CC"/>
                </a:solidFill>
                <a:ea typeface="新細明體" pitchFamily="18" charset="-120"/>
              </a:rPr>
              <a:t> 	</a:t>
            </a:r>
            <a:r>
              <a:rPr lang="en-US" altLang="zh-TW" sz="2400" u="sng" dirty="0" smtClean="0">
                <a:solidFill>
                  <a:srgbClr val="FF0000"/>
                </a:solidFill>
                <a:ea typeface="新細明體" pitchFamily="18" charset="-120"/>
              </a:rPr>
              <a:t>cat f  |  </a:t>
            </a:r>
            <a:r>
              <a:rPr lang="en-US" altLang="zh-TW" sz="2400" u="sng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2400" u="sng" dirty="0" smtClean="0">
                <a:solidFill>
                  <a:srgbClr val="FF0000"/>
                </a:solidFill>
                <a:ea typeface="新細明體" pitchFamily="18" charset="-120"/>
              </a:rPr>
              <a:t> '1'</a:t>
            </a:r>
            <a:r>
              <a:rPr lang="en-US" altLang="zh-TW" sz="2400" dirty="0" smtClean="0">
                <a:ea typeface="新細明體" pitchFamily="18" charset="-120"/>
              </a:rPr>
              <a:t> 		  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pitchFamily="18" charset="-120"/>
              </a:rPr>
              <a:t>?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 	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'1;1;1' 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'print' 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'{x++}x%2'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‘++x%2'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 smtClean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 smtClean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 smtClean="0">
                <a:solidFill>
                  <a:srgbClr val="7F7F7F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 smtClean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solidFill>
                  <a:srgbClr val="00B050"/>
                </a:solidFill>
                <a:ea typeface="新細明體" pitchFamily="18" charset="-120"/>
              </a:rPr>
              <a:t>action</a:t>
            </a:r>
            <a:r>
              <a:rPr lang="en-US" altLang="zh-TW" sz="2800" dirty="0" smtClean="0">
                <a:solidFill>
                  <a:srgbClr val="00B050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	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'1{print}' 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 	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'{print}' 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	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 '1' 		  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  	</a:t>
            </a:r>
            <a:r>
              <a:rPr lang="en-US" altLang="zh-TW" sz="2400" u="sng" dirty="0" smtClean="0">
                <a:solidFill>
                  <a:srgbClr val="3333CC"/>
                </a:solidFill>
                <a:ea typeface="新細明體" pitchFamily="18" charset="-120"/>
              </a:rPr>
              <a:t>cat f  |  </a:t>
            </a:r>
            <a:r>
              <a:rPr lang="en-US" altLang="zh-TW" sz="2400" u="sng" dirty="0" err="1" smtClean="0">
                <a:solidFill>
                  <a:srgbClr val="3333CC"/>
                </a:solidFill>
                <a:ea typeface="新細明體" pitchFamily="18" charset="-120"/>
              </a:rPr>
              <a:t>awk</a:t>
            </a:r>
            <a:r>
              <a:rPr lang="en-US" altLang="zh-TW" sz="2400" u="sng" dirty="0" smtClean="0">
                <a:solidFill>
                  <a:srgbClr val="3333CC"/>
                </a:solidFill>
                <a:ea typeface="新細明體" pitchFamily="18" charset="-120"/>
              </a:rPr>
              <a:t> '1;1;1'</a:t>
            </a:r>
            <a:r>
              <a:rPr lang="en-US" altLang="zh-TW" sz="2400" dirty="0" smtClean="0">
                <a:solidFill>
                  <a:srgbClr val="3333CC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</a:rPr>
              <a:t>	   </a:t>
            </a:r>
            <a:r>
              <a:rPr lang="en-US" altLang="zh-TW" sz="2400" b="1" dirty="0" smtClean="0">
                <a:solidFill>
                  <a:srgbClr val="3333CC"/>
                </a:solidFill>
                <a:ea typeface="新細明體" pitchFamily="18" charset="-120"/>
              </a:rPr>
              <a:t>?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'print' 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'{x++}x%2'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‘++x%2'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 smtClean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 smtClean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 smtClean="0">
                <a:solidFill>
                  <a:srgbClr val="00B05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 smtClean="0">
                <a:solidFill>
                  <a:srgbClr val="7F7F7F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	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'1{print}' 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 	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'{print}' 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	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'1' 	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 	</a:t>
            </a:r>
            <a:r>
              <a:rPr lang="en-US" altLang="zh-TW" sz="2400" dirty="0" smtClean="0">
                <a:solidFill>
                  <a:srgbClr val="3333CC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 err="1" smtClean="0">
                <a:solidFill>
                  <a:srgbClr val="3333CC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rgbClr val="3333CC"/>
                </a:solidFill>
                <a:ea typeface="新細明體" pitchFamily="18" charset="-120"/>
              </a:rPr>
              <a:t> '1;1;1' 	   </a:t>
            </a:r>
            <a:r>
              <a:rPr lang="en-US" altLang="zh-TW" sz="2400" dirty="0" smtClean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 smtClean="0">
              <a:solidFill>
                <a:srgbClr val="3333CC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	</a:t>
            </a:r>
            <a:r>
              <a:rPr lang="en-US" altLang="zh-TW" sz="2400" u="sng" dirty="0" smtClean="0">
                <a:solidFill>
                  <a:srgbClr val="FF0000"/>
                </a:solidFill>
                <a:ea typeface="新細明體" pitchFamily="18" charset="-120"/>
              </a:rPr>
              <a:t>cat f  |  </a:t>
            </a:r>
            <a:r>
              <a:rPr lang="en-US" altLang="zh-TW" sz="2400" u="sng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2400" u="sng" dirty="0" smtClean="0">
                <a:solidFill>
                  <a:srgbClr val="FF0000"/>
                </a:solidFill>
                <a:ea typeface="新細明體" pitchFamily="18" charset="-120"/>
              </a:rPr>
              <a:t> 'print'</a:t>
            </a:r>
            <a:r>
              <a:rPr lang="en-US" altLang="zh-TW" sz="2400" dirty="0" smtClean="0">
                <a:ea typeface="新細明體" pitchFamily="18" charset="-120"/>
              </a:rPr>
              <a:t> 	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pitchFamily="18" charset="-120"/>
              </a:rPr>
              <a:t>?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'{x++}x%2'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‘++x%2'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808080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 smtClean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 smtClean="0">
                <a:solidFill>
                  <a:srgbClr val="808080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 smtClean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 smtClean="0">
                <a:solidFill>
                  <a:srgbClr val="808080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 smtClean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solidFill>
                  <a:srgbClr val="00B050"/>
                </a:solidFill>
                <a:ea typeface="新細明體" pitchFamily="18" charset="-120"/>
              </a:rPr>
              <a:t>pattern</a:t>
            </a:r>
            <a:r>
              <a:rPr lang="en-US" altLang="zh-TW" sz="2800" dirty="0" smtClean="0">
                <a:solidFill>
                  <a:srgbClr val="00B05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 smtClean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solidFill>
                  <a:srgbClr val="00B050"/>
                </a:solidFill>
                <a:ea typeface="新細明體" pitchFamily="18" charset="-120"/>
              </a:rPr>
              <a:t>action</a:t>
            </a:r>
            <a:r>
              <a:rPr lang="en-US" altLang="zh-TW" sz="2800" dirty="0" smtClean="0">
                <a:solidFill>
                  <a:srgbClr val="00B050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	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'1{print}' 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 	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'{print}' 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	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'1' 	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 	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'1;1;1' 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	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 'print' 	  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 smtClean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 	</a:t>
            </a:r>
            <a:r>
              <a:rPr lang="en-US" altLang="zh-TW" sz="2400" u="sng" dirty="0" smtClean="0">
                <a:solidFill>
                  <a:srgbClr val="3333CC"/>
                </a:solidFill>
                <a:ea typeface="新細明體" pitchFamily="18" charset="-120"/>
              </a:rPr>
              <a:t>cat f  |  </a:t>
            </a:r>
            <a:r>
              <a:rPr lang="en-US" altLang="zh-TW" sz="2400" u="sng" dirty="0" err="1" smtClean="0">
                <a:solidFill>
                  <a:srgbClr val="3333CC"/>
                </a:solidFill>
                <a:ea typeface="新細明體" pitchFamily="18" charset="-120"/>
              </a:rPr>
              <a:t>awk</a:t>
            </a:r>
            <a:r>
              <a:rPr lang="en-US" altLang="zh-TW" sz="2400" u="sng" dirty="0" smtClean="0">
                <a:solidFill>
                  <a:srgbClr val="3333CC"/>
                </a:solidFill>
                <a:ea typeface="新細明體" pitchFamily="18" charset="-120"/>
              </a:rPr>
              <a:t> '{x++}x%2'</a:t>
            </a:r>
            <a:r>
              <a:rPr lang="en-US" altLang="zh-TW" sz="2400" dirty="0" smtClean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 smtClean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b="1" dirty="0" smtClean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?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prints odd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     cat f  |  </a:t>
            </a:r>
            <a:r>
              <a:rPr lang="en-US" altLang="zh-TW" sz="2400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‘++x%2'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152400" y="3429000"/>
            <a:ext cx="3124200" cy="1905000"/>
          </a:xfrm>
          <a:prstGeom prst="wedgeRoundRectCallout">
            <a:avLst>
              <a:gd name="adj1" fmla="val 39722"/>
              <a:gd name="adj2" fmla="val 8119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/>
          <a:p>
            <a:r>
              <a:rPr lang="en-US" altLang="zh-TW" sz="2400" dirty="0">
                <a:ea typeface="新細明體" pitchFamily="18" charset="-120"/>
              </a:rPr>
              <a:t>Notice that AWK lets you define variables. </a:t>
            </a:r>
          </a:p>
          <a:p>
            <a:r>
              <a:rPr lang="en-US" altLang="zh-TW" sz="2400" dirty="0">
                <a:ea typeface="新細明體" pitchFamily="18" charset="-120"/>
              </a:rPr>
              <a:t>AWK variables are defined and used with normal C syntax.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4419600" y="3733800"/>
            <a:ext cx="2895600" cy="1752600"/>
          </a:xfrm>
          <a:prstGeom prst="wedgeRoundRectCallout">
            <a:avLst>
              <a:gd name="adj1" fmla="val -84954"/>
              <a:gd name="adj2" fmla="val 7436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r>
              <a:rPr lang="en-US" altLang="zh-TW" sz="2400" dirty="0">
                <a:ea typeface="新細明體" pitchFamily="18" charset="-120"/>
              </a:rPr>
              <a:t>And AWK also uses C-expression syntax, such as the ++ and the % operators.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267200" y="6172200"/>
            <a:ext cx="4343400" cy="685800"/>
          </a:xfrm>
          <a:prstGeom prst="wedgeRoundRectCallout">
            <a:avLst>
              <a:gd name="adj1" fmla="val -76986"/>
              <a:gd name="adj2" fmla="val -571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rIns="0" bIns="0"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Q: Don’t we need to initialize x?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A: No. Assumes initial value is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'/\n/\!G;s/\(.\)\(.*\n\)/&amp;\2\1/;//D;s/.//'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join pairs of lines side-by-side:</a:t>
            </a:r>
            <a:r>
              <a:rPr lang="en-US" altLang="zh-TW" dirty="0" smtClean="0"/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'$\!N;s/\n/ /'</a:t>
            </a:r>
          </a:p>
        </p:txBody>
      </p:sp>
    </p:spTree>
    <p:extLst>
      <p:ext uri="{BB962C8B-B14F-4D97-AF65-F5344CB8AC3E}">
        <p14:creationId xmlns:p14="http://schemas.microsoft.com/office/powerpoint/2010/main" xmlns="" val="229982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808080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 smtClean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 smtClean="0">
                <a:solidFill>
                  <a:srgbClr val="808080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 smtClean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 smtClean="0">
                <a:solidFill>
                  <a:srgbClr val="808080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 smtClean="0">
                <a:solidFill>
                  <a:srgbClr val="80808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 smtClean="0">
                <a:solidFill>
                  <a:srgbClr val="80808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ea typeface="新細明體" pitchFamily="18" charset="-120"/>
              </a:rPr>
              <a:t>action</a:t>
            </a:r>
            <a:r>
              <a:rPr lang="en-US" altLang="zh-TW" sz="2800" dirty="0" smtClean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	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'1{print}' 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 	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'{print}' 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	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'1' 	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 	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'1;1;1' 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	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'print' 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	</a:t>
            </a:r>
            <a:r>
              <a:rPr lang="en-US" altLang="zh-TW" sz="2400" dirty="0" smtClean="0">
                <a:solidFill>
                  <a:srgbClr val="3333CC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 err="1" smtClean="0">
                <a:solidFill>
                  <a:srgbClr val="3333CC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rgbClr val="3333CC"/>
                </a:solidFill>
                <a:ea typeface="新細明體" pitchFamily="18" charset="-120"/>
              </a:rPr>
              <a:t> '{x++}x%2'</a:t>
            </a:r>
            <a:r>
              <a:rPr lang="en-US" altLang="zh-TW" sz="2400" dirty="0" smtClean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 smtClean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 smtClean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 smtClean="0">
              <a:solidFill>
                <a:srgbClr val="3333CC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 	</a:t>
            </a:r>
            <a:r>
              <a:rPr lang="en-US" altLang="zh-TW" sz="2400" u="sng" dirty="0" smtClean="0">
                <a:solidFill>
                  <a:srgbClr val="FF0000"/>
                </a:solidFill>
                <a:ea typeface="新細明體" pitchFamily="18" charset="-120"/>
              </a:rPr>
              <a:t>cat f  |  </a:t>
            </a:r>
            <a:r>
              <a:rPr lang="en-US" altLang="zh-TW" sz="2400" u="sng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2400" u="sng" dirty="0" smtClean="0">
                <a:solidFill>
                  <a:srgbClr val="FF0000"/>
                </a:solidFill>
                <a:ea typeface="新細明體" pitchFamily="18" charset="-120"/>
              </a:rPr>
              <a:t> '++x%2'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 smtClean="0">
                <a:ea typeface="新細明體" pitchFamily="18" charset="-120"/>
                <a:sym typeface="Wingdings" pitchFamily="2" charset="2"/>
              </a:rPr>
              <a:t>	   </a:t>
            </a:r>
            <a:r>
              <a:rPr lang="en-US" altLang="zh-TW" sz="2400" b="1" dirty="0" smtClean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?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You can skip the </a:t>
            </a:r>
            <a:r>
              <a:rPr lang="en-US" altLang="zh-TW" sz="2800" i="1" dirty="0" smtClean="0">
                <a:ea typeface="新細明體" pitchFamily="18" charset="-120"/>
              </a:rPr>
              <a:t>pattern</a:t>
            </a:r>
            <a:r>
              <a:rPr lang="en-US" altLang="zh-TW" sz="2800" dirty="0" smtClean="0">
                <a:ea typeface="新細明體" pitchFamily="18" charset="-120"/>
              </a:rPr>
              <a:t> or the </a:t>
            </a:r>
            <a:r>
              <a:rPr lang="en-US" altLang="zh-TW" sz="2800" i="1" dirty="0" smtClean="0">
                <a:ea typeface="新細明體" pitchFamily="18" charset="-120"/>
              </a:rPr>
              <a:t>action</a:t>
            </a:r>
            <a:r>
              <a:rPr lang="en-US" altLang="zh-TW" sz="2800" dirty="0" smtClean="0"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ea typeface="新細明體" pitchFamily="18" charset="-120"/>
              </a:rPr>
              <a:t>pattern</a:t>
            </a:r>
            <a:r>
              <a:rPr lang="en-US" altLang="zh-TW" sz="2800" dirty="0" smtClean="0"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ea typeface="新細明體" pitchFamily="18" charset="-120"/>
              </a:rPr>
              <a:t>action</a:t>
            </a:r>
            <a:r>
              <a:rPr lang="en-US" altLang="zh-TW" sz="2800" dirty="0" smtClean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	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'1{print}' 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 	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'{print}' 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	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'1' 	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 	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'1;1;1' 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	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'print' 	  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	cat f  |  </a:t>
            </a:r>
            <a:r>
              <a:rPr lang="en-US" altLang="zh-TW" sz="2400" dirty="0" err="1" smtClean="0">
                <a:solidFill>
                  <a:schemeClr val="bg2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'{x++}x%2'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	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 '++x%2'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3733800"/>
            <a:ext cx="4267200" cy="2438400"/>
          </a:xfrm>
          <a:prstGeom prst="wedgeRoundRectCallout">
            <a:avLst>
              <a:gd name="adj1" fmla="val -75898"/>
              <a:gd name="adj2" fmla="val 5902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r>
              <a:rPr lang="en-US" altLang="zh-TW" sz="2400" dirty="0">
                <a:ea typeface="新細明體" pitchFamily="18" charset="-120"/>
              </a:rPr>
              <a:t>Ordinarily, patterns don’t do an action themselves. But ++ is an exception.</a:t>
            </a:r>
          </a:p>
          <a:p>
            <a:r>
              <a:rPr lang="en-US" altLang="zh-TW" sz="2400" dirty="0">
                <a:ea typeface="新細明體" pitchFamily="18" charset="-120"/>
              </a:rPr>
              <a:t>(In the same way that C conditionals don’t ordinarily do actions, but  can use the ++.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CC"/>
                </a:solidFill>
                <a:ea typeface="新細明體" pitchFamily="18" charset="-120"/>
              </a:rPr>
              <a:t>AWK Variables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800600"/>
          </a:xfrm>
        </p:spPr>
        <p:txBody>
          <a:bodyPr/>
          <a:lstStyle/>
          <a:p>
            <a:r>
              <a:rPr lang="en-US" altLang="zh-TW" sz="3600" dirty="0" smtClean="0">
                <a:ea typeface="新細明體" pitchFamily="18" charset="-120"/>
              </a:rPr>
              <a:t>We have just seen a user-defined variable (named: x).</a:t>
            </a:r>
          </a:p>
          <a:p>
            <a:endParaRPr lang="en-US" altLang="zh-TW" sz="2000" dirty="0" smtClean="0">
              <a:ea typeface="新細明體" pitchFamily="18" charset="-120"/>
            </a:endParaRPr>
          </a:p>
          <a:p>
            <a:r>
              <a:rPr lang="en-US" altLang="zh-TW" sz="3600" dirty="0" smtClean="0">
                <a:ea typeface="新細明體" pitchFamily="18" charset="-120"/>
              </a:rPr>
              <a:t>AWK also has some built-in variables, as the following slides will show…</a:t>
            </a:r>
          </a:p>
          <a:p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63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6482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If you want to reference the input line, then you use $0.</a:t>
            </a:r>
          </a:p>
          <a:p>
            <a:r>
              <a:rPr lang="en-US" altLang="zh-TW" dirty="0" smtClean="0">
                <a:ea typeface="新細明體" pitchFamily="18" charset="-120"/>
              </a:rPr>
              <a:t>For example:</a:t>
            </a:r>
          </a:p>
          <a:p>
            <a:pPr lvl="1"/>
            <a:r>
              <a:rPr lang="en-US" altLang="zh-TW" sz="2800" dirty="0" smtClean="0">
                <a:ea typeface="新細明體" pitchFamily="18" charset="-120"/>
              </a:rPr>
              <a:t> To save the line into a variable: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%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'{x=$0}' &lt; file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2800" dirty="0" smtClean="0">
                <a:ea typeface="新細明體" pitchFamily="18" charset="-120"/>
              </a:rPr>
              <a:t>Any of the following will print every line: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%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'1' &lt; file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%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'{print}' &lt; file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%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'{print $0}' &lt; file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3600" dirty="0">
                <a:solidFill>
                  <a:srgbClr val="3333CC"/>
                </a:solidFill>
                <a:latin typeface="Arial" charset="0"/>
                <a:ea typeface="新細明體" pitchFamily="18" charset="-120"/>
              </a:rPr>
              <a:t>Some </a:t>
            </a:r>
            <a:r>
              <a:rPr lang="en-US" altLang="zh-TW" sz="3600" dirty="0" err="1">
                <a:solidFill>
                  <a:srgbClr val="3333CC"/>
                </a:solidFill>
                <a:latin typeface="Arial" charset="0"/>
                <a:ea typeface="新細明體" pitchFamily="18" charset="-120"/>
              </a:rPr>
              <a:t>Awk</a:t>
            </a:r>
            <a:r>
              <a:rPr lang="en-US" altLang="zh-TW" sz="3600" dirty="0">
                <a:solidFill>
                  <a:srgbClr val="3333CC"/>
                </a:solidFill>
                <a:latin typeface="Arial" charset="0"/>
                <a:ea typeface="新細明體" pitchFamily="18" charset="-120"/>
              </a:rPr>
              <a:t> Built-In Variables </a:t>
            </a:r>
          </a:p>
          <a:p>
            <a:endParaRPr lang="en-US" altLang="zh-TW" sz="1600" dirty="0">
              <a:ea typeface="新細明體" pitchFamily="18" charset="-120"/>
            </a:endParaRP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$0</a:t>
            </a:r>
            <a:r>
              <a:rPr lang="en-US" altLang="zh-TW" sz="28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   -  The entire line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429124" y="4286256"/>
            <a:ext cx="2971800" cy="1295400"/>
          </a:xfrm>
          <a:prstGeom prst="wedgeRoundRectCallout">
            <a:avLst>
              <a:gd name="adj1" fmla="val -82968"/>
              <a:gd name="adj2" fmla="val 527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r>
              <a:rPr lang="en-US" altLang="zh-TW" sz="2400" dirty="0">
                <a:ea typeface="新細明體" pitchFamily="18" charset="-120"/>
              </a:rPr>
              <a:t>So, when you don’t specify what to print, the default is $0.</a:t>
            </a:r>
          </a:p>
        </p:txBody>
      </p:sp>
    </p:spTree>
    <p:extLst>
      <p:ext uri="{BB962C8B-B14F-4D97-AF65-F5344CB8AC3E}">
        <p14:creationId xmlns:p14="http://schemas.microsoft.com/office/powerpoint/2010/main" xmlns="" val="41596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Similar to cut -f, AWK can parse the line into fields</a:t>
            </a:r>
          </a:p>
          <a:p>
            <a:r>
              <a:rPr lang="en-US" altLang="zh-TW" dirty="0" smtClean="0">
                <a:ea typeface="新細明體" pitchFamily="18" charset="-120"/>
              </a:rPr>
              <a:t>$4 would indicate the 4</a:t>
            </a:r>
            <a:r>
              <a:rPr lang="en-US" altLang="zh-TW" baseline="30000" dirty="0" smtClean="0">
                <a:ea typeface="新細明體" pitchFamily="18" charset="-120"/>
              </a:rPr>
              <a:t>th</a:t>
            </a:r>
            <a:r>
              <a:rPr lang="en-US" altLang="zh-TW" dirty="0" smtClean="0">
                <a:ea typeface="新細明體" pitchFamily="18" charset="-120"/>
              </a:rPr>
              <a:t> field</a:t>
            </a:r>
          </a:p>
          <a:p>
            <a:r>
              <a:rPr lang="en-US" altLang="zh-TW" dirty="0" smtClean="0">
                <a:ea typeface="新細明體" pitchFamily="18" charset="-120"/>
              </a:rPr>
              <a:t>We should not confuse an AWK field $4 with a C-shell parameter variable $4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3600" dirty="0">
                <a:solidFill>
                  <a:srgbClr val="3333CC"/>
                </a:solidFill>
                <a:latin typeface="Arial" charset="0"/>
                <a:ea typeface="新細明體" pitchFamily="18" charset="-120"/>
              </a:rPr>
              <a:t>Some </a:t>
            </a:r>
            <a:r>
              <a:rPr lang="en-US" altLang="zh-TW" sz="3600" dirty="0" err="1">
                <a:solidFill>
                  <a:srgbClr val="3333CC"/>
                </a:solidFill>
                <a:latin typeface="Arial" charset="0"/>
                <a:ea typeface="新細明體" pitchFamily="18" charset="-120"/>
              </a:rPr>
              <a:t>Awk</a:t>
            </a:r>
            <a:r>
              <a:rPr lang="en-US" altLang="zh-TW" sz="3600" dirty="0">
                <a:solidFill>
                  <a:srgbClr val="3333CC"/>
                </a:solidFill>
                <a:latin typeface="Arial" charset="0"/>
                <a:ea typeface="新細明體" pitchFamily="18" charset="-120"/>
              </a:rPr>
              <a:t> Built-In Variables </a:t>
            </a:r>
          </a:p>
          <a:p>
            <a:endParaRPr lang="en-US" altLang="zh-TW" sz="1600" dirty="0">
              <a:ea typeface="新細明體" pitchFamily="18" charset="-120"/>
            </a:endParaRPr>
          </a:p>
          <a:p>
            <a:pPr lvl="1"/>
            <a:r>
              <a:rPr lang="en-US" altLang="zh-TW" sz="2800" dirty="0">
                <a:solidFill>
                  <a:srgbClr val="808080"/>
                </a:solidFill>
                <a:latin typeface="Arial" charset="0"/>
                <a:ea typeface="新細明體" pitchFamily="18" charset="-120"/>
              </a:rPr>
              <a:t>$0   -  The entire line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$</a:t>
            </a:r>
            <a:r>
              <a:rPr lang="en-US" altLang="zh-TW" sz="2800" b="1" i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n</a:t>
            </a:r>
            <a:r>
              <a:rPr lang="en-US" altLang="zh-TW" sz="28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   -  Field </a:t>
            </a:r>
            <a:r>
              <a:rPr lang="en-US" altLang="zh-TW" sz="2800" i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xmlns="" val="5422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</a:rPr>
              <a:t>Similar to cut -f, AWK can parse the line into fields</a:t>
            </a:r>
          </a:p>
          <a:p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</a:rPr>
              <a:t>$4 would indicate the 4</a:t>
            </a:r>
            <a:r>
              <a:rPr lang="en-US" altLang="zh-TW" sz="28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</a:rPr>
              <a:t>th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</a:rPr>
              <a:t> field</a:t>
            </a:r>
          </a:p>
          <a:p>
            <a:pPr>
              <a:spcAft>
                <a:spcPts val="1200"/>
              </a:spcAft>
            </a:pP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</a:rPr>
              <a:t>We should not confuse an AWK field $4 with a C-shell parameter variable $4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For example, all of the following print the first and eleventh fields: </a:t>
            </a:r>
          </a:p>
          <a:p>
            <a:pPr>
              <a:spcBef>
                <a:spcPts val="400"/>
              </a:spcBef>
              <a:buFont typeface="Monotype Sorts" pitchFamily="2" charset="2"/>
              <a:buNone/>
            </a:pPr>
            <a:r>
              <a:rPr lang="en-US" altLang="zh-TW" sz="2800" dirty="0" smtClean="0">
                <a:ea typeface="新細明體" pitchFamily="18" charset="-120"/>
              </a:rPr>
              <a:t>	% </a:t>
            </a:r>
            <a:r>
              <a:rPr lang="en-US" altLang="zh-TW" sz="2800" dirty="0" err="1" smtClean="0">
                <a:ea typeface="新細明體" pitchFamily="18" charset="-120"/>
              </a:rPr>
              <a:t>awk</a:t>
            </a:r>
            <a:r>
              <a:rPr lang="en-US" altLang="zh-TW" sz="2800" dirty="0" smtClean="0">
                <a:ea typeface="新細明體" pitchFamily="18" charset="-120"/>
              </a:rPr>
              <a:t> '{print $1, $11}'</a:t>
            </a:r>
          </a:p>
          <a:p>
            <a:pPr>
              <a:spcBef>
                <a:spcPts val="400"/>
              </a:spcBef>
              <a:buFont typeface="Monotype Sorts" pitchFamily="2" charset="2"/>
              <a:buNone/>
            </a:pPr>
            <a:r>
              <a:rPr lang="en-US" altLang="zh-TW" sz="2800" dirty="0" smtClean="0">
                <a:ea typeface="新細明體" pitchFamily="18" charset="-120"/>
              </a:rPr>
              <a:t>	% </a:t>
            </a:r>
            <a:r>
              <a:rPr lang="en-US" altLang="zh-TW" sz="2800" dirty="0" err="1" smtClean="0">
                <a:ea typeface="新細明體" pitchFamily="18" charset="-120"/>
              </a:rPr>
              <a:t>awk</a:t>
            </a:r>
            <a:r>
              <a:rPr lang="en-US" altLang="zh-TW" sz="2800" dirty="0" smtClean="0">
                <a:ea typeface="新細明體" pitchFamily="18" charset="-120"/>
              </a:rPr>
              <a:t> '{x=1;print $x, $(11*x)}'</a:t>
            </a:r>
          </a:p>
          <a:p>
            <a:pPr>
              <a:spcBef>
                <a:spcPts val="400"/>
              </a:spcBef>
              <a:buFont typeface="Monotype Sorts" pitchFamily="2" charset="2"/>
              <a:buNone/>
            </a:pPr>
            <a:r>
              <a:rPr lang="en-US" altLang="zh-TW" sz="2800" dirty="0" smtClean="0">
                <a:ea typeface="新細明體" pitchFamily="18" charset="-120"/>
              </a:rPr>
              <a:t>	% </a:t>
            </a:r>
            <a:r>
              <a:rPr lang="en-US" altLang="zh-TW" sz="2800" dirty="0" err="1" smtClean="0">
                <a:ea typeface="新細明體" pitchFamily="18" charset="-120"/>
              </a:rPr>
              <a:t>awk</a:t>
            </a:r>
            <a:r>
              <a:rPr lang="en-US" altLang="zh-TW" sz="2800" dirty="0" smtClean="0">
                <a:ea typeface="新細明體" pitchFamily="18" charset="-120"/>
              </a:rPr>
              <a:t> '{print $1 " " $11}'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3600" dirty="0">
                <a:solidFill>
                  <a:srgbClr val="3333CC"/>
                </a:solidFill>
                <a:latin typeface="Arial" charset="0"/>
                <a:ea typeface="新細明體" pitchFamily="18" charset="-120"/>
              </a:rPr>
              <a:t>Some </a:t>
            </a:r>
            <a:r>
              <a:rPr lang="en-US" altLang="zh-TW" sz="3600" dirty="0" err="1">
                <a:solidFill>
                  <a:srgbClr val="3333CC"/>
                </a:solidFill>
                <a:latin typeface="Arial" charset="0"/>
                <a:ea typeface="新細明體" pitchFamily="18" charset="-120"/>
              </a:rPr>
              <a:t>Awk</a:t>
            </a:r>
            <a:r>
              <a:rPr lang="en-US" altLang="zh-TW" sz="3600" dirty="0">
                <a:solidFill>
                  <a:srgbClr val="3333CC"/>
                </a:solidFill>
                <a:latin typeface="Arial" charset="0"/>
                <a:ea typeface="新細明體" pitchFamily="18" charset="-120"/>
              </a:rPr>
              <a:t> Built-In Variables </a:t>
            </a:r>
          </a:p>
          <a:p>
            <a:endParaRPr lang="en-US" altLang="zh-TW" sz="1600" dirty="0">
              <a:ea typeface="新細明體" pitchFamily="18" charset="-120"/>
            </a:endParaRPr>
          </a:p>
          <a:p>
            <a:pPr lvl="1"/>
            <a:r>
              <a:rPr lang="en-US" altLang="zh-TW" sz="2800" dirty="0">
                <a:solidFill>
                  <a:srgbClr val="808080"/>
                </a:solidFill>
                <a:latin typeface="Arial" charset="0"/>
                <a:ea typeface="新細明體" pitchFamily="18" charset="-120"/>
              </a:rPr>
              <a:t>$0   -  The entire line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$</a:t>
            </a:r>
            <a:r>
              <a:rPr lang="en-US" altLang="zh-TW" sz="2800" b="1" i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n</a:t>
            </a:r>
            <a:r>
              <a:rPr lang="en-US" altLang="zh-TW" sz="28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   -  Field </a:t>
            </a:r>
            <a:r>
              <a:rPr lang="en-US" altLang="zh-TW" sz="2800" i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n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343400" y="2438400"/>
            <a:ext cx="4724400" cy="1371600"/>
          </a:xfrm>
          <a:prstGeom prst="wedgeRoundRectCallout">
            <a:avLst>
              <a:gd name="adj1" fmla="val -67936"/>
              <a:gd name="adj2" fmla="val 15992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400" dirty="0">
                <a:ea typeface="新細明體" pitchFamily="18" charset="-120"/>
              </a:rPr>
              <a:t>If the items to print are separated by </a:t>
            </a:r>
            <a:r>
              <a:rPr lang="en-US" altLang="zh-TW" sz="2400" dirty="0" smtClean="0">
                <a:ea typeface="新細明體" pitchFamily="18" charset="-120"/>
              </a:rPr>
              <a:t>commas, </a:t>
            </a:r>
            <a:r>
              <a:rPr lang="en-US" altLang="zh-TW" sz="2400" dirty="0">
                <a:ea typeface="新細明體" pitchFamily="18" charset="-120"/>
              </a:rPr>
              <a:t>then they will be output with a single space between them.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4648200" y="5715000"/>
            <a:ext cx="4495800" cy="1143000"/>
          </a:xfrm>
          <a:prstGeom prst="wedgeRoundRectCallout">
            <a:avLst>
              <a:gd name="adj1" fmla="val -77736"/>
              <a:gd name="adj2" fmla="val 832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rIns="45720" bIns="0"/>
          <a:lstStyle/>
          <a:p>
            <a:pPr marL="0" lvl="1"/>
            <a:r>
              <a:rPr lang="en-US" altLang="zh-TW" sz="2400" dirty="0">
                <a:ea typeface="新細明體" pitchFamily="18" charset="-120"/>
              </a:rPr>
              <a:t>If the items are not separated by commas, then they will be output directly next to each other.</a:t>
            </a:r>
          </a:p>
        </p:txBody>
      </p:sp>
    </p:spTree>
    <p:extLst>
      <p:ext uri="{BB962C8B-B14F-4D97-AF65-F5344CB8AC3E}">
        <p14:creationId xmlns:p14="http://schemas.microsoft.com/office/powerpoint/2010/main" xmlns="" val="297350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0" y="0"/>
            <a:ext cx="9144000" cy="304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3600" dirty="0">
                <a:solidFill>
                  <a:srgbClr val="3333CC"/>
                </a:solidFill>
                <a:latin typeface="Arial" charset="0"/>
                <a:ea typeface="新細明體" pitchFamily="18" charset="-120"/>
              </a:rPr>
              <a:t>Some </a:t>
            </a:r>
            <a:r>
              <a:rPr lang="en-US" altLang="zh-TW" sz="3600" dirty="0" err="1">
                <a:solidFill>
                  <a:srgbClr val="3333CC"/>
                </a:solidFill>
                <a:latin typeface="Arial" charset="0"/>
                <a:ea typeface="新細明體" pitchFamily="18" charset="-120"/>
              </a:rPr>
              <a:t>Awk</a:t>
            </a:r>
            <a:r>
              <a:rPr lang="en-US" altLang="zh-TW" sz="3600" dirty="0">
                <a:solidFill>
                  <a:srgbClr val="3333CC"/>
                </a:solidFill>
                <a:latin typeface="Arial" charset="0"/>
                <a:ea typeface="新細明體" pitchFamily="18" charset="-120"/>
              </a:rPr>
              <a:t> Built-In Variables </a:t>
            </a:r>
          </a:p>
          <a:p>
            <a:endParaRPr lang="en-US" altLang="zh-TW" sz="1600" dirty="0">
              <a:ea typeface="新細明體" pitchFamily="18" charset="-120"/>
            </a:endParaRPr>
          </a:p>
          <a:p>
            <a:pPr lvl="1"/>
            <a:r>
              <a:rPr lang="en-US" altLang="zh-TW" sz="2800" dirty="0">
                <a:solidFill>
                  <a:srgbClr val="808080"/>
                </a:solidFill>
                <a:latin typeface="Arial" charset="0"/>
                <a:ea typeface="新細明體" pitchFamily="18" charset="-120"/>
              </a:rPr>
              <a:t>$0   -  Entire line</a:t>
            </a:r>
          </a:p>
          <a:p>
            <a:pPr lvl="1"/>
            <a:r>
              <a:rPr lang="en-US" altLang="zh-TW" sz="2800" dirty="0">
                <a:solidFill>
                  <a:srgbClr val="808080"/>
                </a:solidFill>
                <a:latin typeface="Arial" charset="0"/>
                <a:ea typeface="新細明體" pitchFamily="18" charset="-120"/>
              </a:rPr>
              <a:t>$</a:t>
            </a:r>
            <a:r>
              <a:rPr lang="en-US" altLang="zh-TW" sz="2800" i="1" dirty="0">
                <a:solidFill>
                  <a:srgbClr val="808080"/>
                </a:solidFill>
                <a:latin typeface="Arial" charset="0"/>
                <a:ea typeface="新細明體" pitchFamily="18" charset="-120"/>
              </a:rPr>
              <a:t>n</a:t>
            </a:r>
            <a:r>
              <a:rPr lang="en-US" altLang="zh-TW" sz="2800" dirty="0">
                <a:solidFill>
                  <a:srgbClr val="808080"/>
                </a:solidFill>
                <a:latin typeface="Arial" charset="0"/>
                <a:ea typeface="新細明體" pitchFamily="18" charset="-120"/>
              </a:rPr>
              <a:t>   -  Field </a:t>
            </a:r>
            <a:r>
              <a:rPr lang="en-US" altLang="zh-TW" sz="2800" i="1" dirty="0">
                <a:solidFill>
                  <a:srgbClr val="808080"/>
                </a:solidFill>
                <a:latin typeface="Arial" charset="0"/>
                <a:ea typeface="新細明體" pitchFamily="18" charset="-120"/>
              </a:rPr>
              <a:t>n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NF</a:t>
            </a:r>
            <a:r>
              <a:rPr lang="en-US" altLang="zh-TW" sz="28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 </a:t>
            </a:r>
            <a:r>
              <a:rPr lang="en-US" altLang="zh-TW" sz="7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 -  Number of fields in current line (or record)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NR</a:t>
            </a:r>
            <a:r>
              <a:rPr lang="en-US" altLang="zh-TW" sz="28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-  Number of lines (or records) read so far</a:t>
            </a: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381000" y="3048000"/>
            <a:ext cx="8534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>
                <a:latin typeface="Arial" charset="0"/>
                <a:ea typeface="新細明體" pitchFamily="18" charset="-120"/>
              </a:rPr>
              <a:t>So, for example: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en-US" altLang="zh-TW" sz="2800">
                <a:latin typeface="Arial" charset="0"/>
                <a:ea typeface="新細明體" pitchFamily="18" charset="-120"/>
              </a:rPr>
              <a:t>	% awk '{ print "Line #" NR, "contains",NF, "fields"}'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en-US" altLang="zh-TW" sz="2800">
                <a:latin typeface="Arial" charset="0"/>
                <a:ea typeface="新細明體" pitchFamily="18" charset="-120"/>
              </a:rPr>
              <a:t>	% awk '{ print "The last field is:" $NF}'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en-US" altLang="zh-TW" sz="2800">
                <a:latin typeface="Arial" charset="0"/>
                <a:ea typeface="新細明體" pitchFamily="18" charset="-120"/>
              </a:rPr>
              <a:t>	% awk '{ for(i=1;i&lt;=NF;i++) print "Field #" i,"is:",$i}'</a:t>
            </a:r>
          </a:p>
          <a:p>
            <a:pPr marL="342900" indent="-342900">
              <a:spcBef>
                <a:spcPct val="20000"/>
              </a:spcBef>
              <a:buSzPct val="80000"/>
            </a:pPr>
            <a:endParaRPr lang="en-US" altLang="zh-TW" sz="2800"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92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0" y="0"/>
            <a:ext cx="9144000" cy="304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3600" dirty="0">
                <a:solidFill>
                  <a:srgbClr val="3333CC"/>
                </a:solidFill>
                <a:latin typeface="Arial" charset="0"/>
                <a:ea typeface="新細明體" pitchFamily="18" charset="-120"/>
              </a:rPr>
              <a:t>Some </a:t>
            </a:r>
            <a:r>
              <a:rPr lang="en-US" altLang="zh-TW" sz="3600" dirty="0" err="1">
                <a:solidFill>
                  <a:srgbClr val="3333CC"/>
                </a:solidFill>
                <a:latin typeface="Arial" charset="0"/>
                <a:ea typeface="新細明體" pitchFamily="18" charset="-120"/>
              </a:rPr>
              <a:t>Awk</a:t>
            </a:r>
            <a:r>
              <a:rPr lang="en-US" altLang="zh-TW" sz="3600" dirty="0">
                <a:solidFill>
                  <a:srgbClr val="3333CC"/>
                </a:solidFill>
                <a:latin typeface="Arial" charset="0"/>
                <a:ea typeface="新細明體" pitchFamily="18" charset="-120"/>
              </a:rPr>
              <a:t> Built-In Variables </a:t>
            </a:r>
          </a:p>
          <a:p>
            <a:endParaRPr lang="en-US" altLang="zh-TW" sz="1600" dirty="0">
              <a:ea typeface="新細明體" pitchFamily="18" charset="-120"/>
            </a:endParaRPr>
          </a:p>
          <a:p>
            <a:pPr lvl="1"/>
            <a:r>
              <a:rPr lang="en-US" altLang="zh-TW" sz="2800" dirty="0">
                <a:solidFill>
                  <a:srgbClr val="808080"/>
                </a:solidFill>
                <a:latin typeface="Arial" charset="0"/>
                <a:ea typeface="新細明體" pitchFamily="18" charset="-120"/>
              </a:rPr>
              <a:t>$0   -  Entire line</a:t>
            </a:r>
          </a:p>
          <a:p>
            <a:pPr lvl="1"/>
            <a:r>
              <a:rPr lang="en-US" altLang="zh-TW" sz="2800" dirty="0">
                <a:solidFill>
                  <a:srgbClr val="808080"/>
                </a:solidFill>
                <a:latin typeface="Arial" charset="0"/>
                <a:ea typeface="新細明體" pitchFamily="18" charset="-120"/>
              </a:rPr>
              <a:t>$</a:t>
            </a:r>
            <a:r>
              <a:rPr lang="en-US" altLang="zh-TW" sz="2800" i="1" dirty="0">
                <a:solidFill>
                  <a:srgbClr val="808080"/>
                </a:solidFill>
                <a:latin typeface="Arial" charset="0"/>
                <a:ea typeface="新細明體" pitchFamily="18" charset="-120"/>
              </a:rPr>
              <a:t>n</a:t>
            </a:r>
            <a:r>
              <a:rPr lang="en-US" altLang="zh-TW" sz="2800" dirty="0">
                <a:solidFill>
                  <a:srgbClr val="808080"/>
                </a:solidFill>
                <a:latin typeface="Arial" charset="0"/>
                <a:ea typeface="新細明體" pitchFamily="18" charset="-120"/>
              </a:rPr>
              <a:t>   -  Field </a:t>
            </a:r>
            <a:r>
              <a:rPr lang="en-US" altLang="zh-TW" sz="2800" i="1" dirty="0">
                <a:solidFill>
                  <a:srgbClr val="808080"/>
                </a:solidFill>
                <a:latin typeface="Arial" charset="0"/>
                <a:ea typeface="新細明體" pitchFamily="18" charset="-120"/>
              </a:rPr>
              <a:t>n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NF</a:t>
            </a:r>
            <a:r>
              <a:rPr lang="en-US" altLang="zh-TW" sz="28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 </a:t>
            </a:r>
            <a:r>
              <a:rPr lang="en-US" altLang="zh-TW" sz="7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 -  Number of fields in current line (or record)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NR</a:t>
            </a:r>
            <a:r>
              <a:rPr lang="en-US" altLang="zh-TW" sz="28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-  Number of lines (or records) read so far</a:t>
            </a: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381000" y="3048000"/>
            <a:ext cx="8534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So, for example: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	% </a:t>
            </a:r>
            <a:r>
              <a:rPr lang="en-US" altLang="zh-TW" sz="2400" dirty="0" err="1">
                <a:latin typeface="Arial" charset="0"/>
                <a:ea typeface="新細明體" pitchFamily="18" charset="-120"/>
              </a:rPr>
              <a:t>awk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 '{ print "Line #" NR, "</a:t>
            </a:r>
            <a:r>
              <a:rPr lang="en-US" altLang="zh-TW" sz="2400" dirty="0" err="1">
                <a:latin typeface="Arial" charset="0"/>
                <a:ea typeface="新細明體" pitchFamily="18" charset="-120"/>
              </a:rPr>
              <a:t>contains",NF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, "fields"}'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	% </a:t>
            </a:r>
            <a:r>
              <a:rPr lang="en-US" altLang="zh-TW" sz="2400" dirty="0" err="1">
                <a:latin typeface="Arial" charset="0"/>
                <a:ea typeface="新細明體" pitchFamily="18" charset="-120"/>
              </a:rPr>
              <a:t>awk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 '{ print "The last field is:" $NF}'</a:t>
            </a:r>
          </a:p>
          <a:p>
            <a:pPr marL="342900" indent="-342900">
              <a:spcBef>
                <a:spcPct val="20000"/>
              </a:spcBef>
              <a:buSzPct val="80000"/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	% </a:t>
            </a:r>
            <a:r>
              <a:rPr lang="en-US" altLang="zh-TW" sz="2400" dirty="0" err="1">
                <a:latin typeface="Arial" charset="0"/>
                <a:ea typeface="新細明體" pitchFamily="18" charset="-120"/>
              </a:rPr>
              <a:t>awk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 '{ for(</a:t>
            </a:r>
            <a:r>
              <a:rPr lang="en-US" altLang="zh-TW" sz="2400" dirty="0" err="1">
                <a:latin typeface="Arial" charset="0"/>
                <a:ea typeface="新細明體" pitchFamily="18" charset="-120"/>
              </a:rPr>
              <a:t>i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=1;i&lt;=</a:t>
            </a:r>
            <a:r>
              <a:rPr lang="en-US" altLang="zh-TW" sz="2400" dirty="0" err="1">
                <a:latin typeface="Arial" charset="0"/>
                <a:ea typeface="新細明體" pitchFamily="18" charset="-120"/>
              </a:rPr>
              <a:t>NF;i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++) print "Field #" </a:t>
            </a:r>
            <a:r>
              <a:rPr lang="en-US" altLang="zh-TW" sz="2400" dirty="0" err="1">
                <a:latin typeface="Arial" charset="0"/>
                <a:ea typeface="新細明體" pitchFamily="18" charset="-120"/>
              </a:rPr>
              <a:t>i,"is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:",$</a:t>
            </a:r>
            <a:r>
              <a:rPr lang="en-US" altLang="zh-TW" sz="2400" dirty="0" err="1">
                <a:latin typeface="Arial" charset="0"/>
                <a:ea typeface="新細明體" pitchFamily="18" charset="-120"/>
              </a:rPr>
              <a:t>i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}'</a:t>
            </a:r>
          </a:p>
          <a:p>
            <a:pPr marL="342900" indent="-342900">
              <a:spcBef>
                <a:spcPct val="20000"/>
              </a:spcBef>
              <a:buSzPct val="80000"/>
            </a:pPr>
            <a:endParaRPr lang="en-US" altLang="zh-TW" sz="24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895600" y="5410200"/>
            <a:ext cx="6019800" cy="1371600"/>
          </a:xfrm>
          <a:prstGeom prst="wedgeRoundRectCallout">
            <a:avLst>
              <a:gd name="adj1" fmla="val -42185"/>
              <a:gd name="adj2" fmla="val -7940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400" dirty="0">
                <a:ea typeface="新細明體" pitchFamily="18" charset="-120"/>
              </a:rPr>
              <a:t>Notice how similar AWK syntax is to C! All your old friends are here: while, break, {…}, if, else, etc.  In fact, AWK even offers </a:t>
            </a:r>
            <a:r>
              <a:rPr lang="en-US" altLang="zh-TW" sz="2400" b="1" dirty="0" err="1">
                <a:ea typeface="新細明體" pitchFamily="18" charset="-120"/>
              </a:rPr>
              <a:t>printf</a:t>
            </a:r>
            <a:r>
              <a:rPr lang="en-US" altLang="zh-TW" sz="2400" dirty="0">
                <a:ea typeface="新細明體" pitchFamily="18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10987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3333CC"/>
                </a:solidFill>
                <a:ea typeface="新細明體" pitchFamily="18" charset="-120"/>
              </a:rPr>
              <a:t>Output Formatting: print vs </a:t>
            </a:r>
            <a:r>
              <a:rPr lang="en-US" altLang="zh-TW" dirty="0" err="1" smtClean="0">
                <a:solidFill>
                  <a:srgbClr val="3333CC"/>
                </a:solidFill>
                <a:ea typeface="新細明體" pitchFamily="18" charset="-120"/>
              </a:rPr>
              <a:t>printf</a:t>
            </a:r>
            <a:endParaRPr lang="en-US" altLang="zh-TW" dirty="0" smtClean="0">
              <a:solidFill>
                <a:srgbClr val="3333CC"/>
              </a:solidFill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686800" cy="4525963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The print command assumes basic formatting: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Put spaces where ever there are commas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Insert a new-line at the end</a:t>
            </a:r>
          </a:p>
          <a:p>
            <a:pPr lvl="1">
              <a:buFont typeface="Monotype Sorts" pitchFamily="2" charset="2"/>
              <a:buNone/>
            </a:pPr>
            <a:endParaRPr lang="en-US" altLang="zh-TW" sz="14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But </a:t>
            </a:r>
            <a:r>
              <a:rPr lang="en-US" altLang="zh-TW" sz="2800" i="1" dirty="0" err="1" smtClean="0">
                <a:ea typeface="新細明體" pitchFamily="18" charset="-120"/>
              </a:rPr>
              <a:t>printf</a:t>
            </a:r>
            <a:r>
              <a:rPr lang="en-US" altLang="zh-TW" sz="2800" dirty="0" smtClean="0">
                <a:ea typeface="新細明體" pitchFamily="18" charset="-120"/>
              </a:rPr>
              <a:t> allows highly-formatted output</a:t>
            </a:r>
          </a:p>
          <a:p>
            <a:pPr lvl="1"/>
            <a:r>
              <a:rPr lang="en-US" altLang="zh-TW" sz="2400" i="1" dirty="0" err="1" smtClean="0">
                <a:ea typeface="新細明體" pitchFamily="18" charset="-120"/>
              </a:rPr>
              <a:t>printf</a:t>
            </a:r>
            <a:r>
              <a:rPr lang="en-US" altLang="zh-TW" sz="2400" dirty="0" smtClean="0">
                <a:ea typeface="新細明體" pitchFamily="18" charset="-120"/>
              </a:rPr>
              <a:t> has the form: </a:t>
            </a:r>
            <a:r>
              <a:rPr lang="en-US" altLang="zh-TW" sz="2400" i="1" dirty="0" err="1" smtClean="0">
                <a:ea typeface="新細明體" pitchFamily="18" charset="-120"/>
              </a:rPr>
              <a:t>printf</a:t>
            </a:r>
            <a:r>
              <a:rPr lang="en-US" altLang="zh-TW" sz="2400" i="1" dirty="0" smtClean="0">
                <a:ea typeface="新細明體" pitchFamily="18" charset="-120"/>
              </a:rPr>
              <a:t>( format, val1, val2, val3,</a:t>
            </a:r>
            <a:r>
              <a:rPr lang="en-US" altLang="zh-TW" sz="2400" dirty="0" smtClean="0">
                <a:ea typeface="新細明體" pitchFamily="18" charset="-120"/>
              </a:rPr>
              <a:t> … )</a:t>
            </a:r>
          </a:p>
          <a:p>
            <a:pPr lvl="1">
              <a:buFont typeface="Monotype Sorts" pitchFamily="2" charset="2"/>
              <a:buNone/>
            </a:pPr>
            <a:endParaRPr lang="en-US" altLang="zh-TW" sz="1050" dirty="0" smtClean="0">
              <a:ea typeface="新細明體" pitchFamily="18" charset="-120"/>
            </a:endParaRP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When using </a:t>
            </a:r>
            <a:r>
              <a:rPr lang="en-US" altLang="zh-TW" sz="2400" i="1" dirty="0" err="1" smtClean="0">
                <a:ea typeface="新細明體" pitchFamily="18" charset="-120"/>
              </a:rPr>
              <a:t>printf</a:t>
            </a:r>
            <a:r>
              <a:rPr lang="en-US" altLang="zh-TW" sz="2400" dirty="0" smtClean="0">
                <a:ea typeface="新細明體" pitchFamily="18" charset="-120"/>
              </a:rPr>
              <a:t>, formatting is under your control </a:t>
            </a:r>
          </a:p>
          <a:p>
            <a:pPr lvl="2"/>
            <a:r>
              <a:rPr lang="en-US" altLang="zh-TW" sz="2000" dirty="0" smtClean="0">
                <a:ea typeface="新細明體" pitchFamily="18" charset="-120"/>
              </a:rPr>
              <a:t>But this means that to insert your own spaces and newlines: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  	     % </a:t>
            </a:r>
            <a:r>
              <a:rPr lang="en-US" altLang="zh-TW" sz="2400" dirty="0" err="1" smtClean="0">
                <a:ea typeface="新細明體" pitchFamily="18" charset="-120"/>
              </a:rPr>
              <a:t>awk</a:t>
            </a:r>
            <a:r>
              <a:rPr lang="en-US" altLang="zh-TW" sz="2400" dirty="0" smtClean="0">
                <a:ea typeface="新細明體" pitchFamily="18" charset="-120"/>
              </a:rPr>
              <a:t> '{</a:t>
            </a:r>
            <a:r>
              <a:rPr lang="en-US" altLang="zh-TW" sz="2400" dirty="0" err="1" smtClean="0">
                <a:ea typeface="新細明體" pitchFamily="18" charset="-120"/>
              </a:rPr>
              <a:t>printf</a:t>
            </a:r>
            <a:r>
              <a:rPr lang="en-US" altLang="zh-TW" sz="2400" dirty="0" smtClean="0">
                <a:ea typeface="新細明體" pitchFamily="18" charset="-120"/>
              </a:rPr>
              <a:t>("Pay for %-8s is %6.2f\n",$1,$2*$3)}'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533400" y="5943600"/>
            <a:ext cx="8382000" cy="838200"/>
          </a:xfrm>
          <a:prstGeom prst="wedgeRoundRectCallout">
            <a:avLst>
              <a:gd name="adj1" fmla="val 31366"/>
              <a:gd name="adj2" fmla="val -104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400" dirty="0">
                <a:ea typeface="新細明體" pitchFamily="18" charset="-120"/>
              </a:rPr>
              <a:t>Now this is interesting! AWK makes no distinction between a number and a string! It is just a question of how you use it.</a:t>
            </a:r>
          </a:p>
        </p:txBody>
      </p:sp>
    </p:spTree>
    <p:extLst>
      <p:ext uri="{BB962C8B-B14F-4D97-AF65-F5344CB8AC3E}">
        <p14:creationId xmlns:p14="http://schemas.microsoft.com/office/powerpoint/2010/main" xmlns="" val="32811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3333CC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Validating data is a common operation</a:t>
            </a:r>
          </a:p>
          <a:p>
            <a:r>
              <a:rPr lang="en-US" altLang="zh-TW" sz="2800" dirty="0" err="1" smtClean="0">
                <a:ea typeface="新細明體" pitchFamily="18" charset="-120"/>
              </a:rPr>
              <a:t>Awk</a:t>
            </a:r>
            <a:r>
              <a:rPr lang="en-US" altLang="zh-TW" sz="2800" dirty="0" smtClean="0">
                <a:ea typeface="新細明體" pitchFamily="18" charset="-120"/>
              </a:rPr>
              <a:t> is excellent at data validation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NF != 3 { print $0, "number of fields not equal to 3" }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$2 &lt; 6.55 { print $0, "rate is below minimum wage" }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$2 &gt; 10 { print $0, "rate exceeds $10 per hour" }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$3 &lt; 0 { print $0, "negative hours worked" }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$3 &gt; 60 { print $0, "too many hours worked" }</a:t>
            </a:r>
          </a:p>
        </p:txBody>
      </p:sp>
    </p:spTree>
    <p:extLst>
      <p:ext uri="{BB962C8B-B14F-4D97-AF65-F5344CB8AC3E}">
        <p14:creationId xmlns:p14="http://schemas.microsoft.com/office/powerpoint/2010/main" xmlns="" val="18213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if a line ends with a backslash, append the next line to it: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':a;/\\$/N;s/\\\n//;ta'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if a line begins with "=" then append it to the previous line &amp; replace the "=" with a space: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2D2D8A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':a;$\!N;s/\n=/ /;</a:t>
            </a:r>
            <a:r>
              <a:rPr lang="en-US" b="1" dirty="0" err="1" smtClean="0"/>
              <a:t>ta;P;D</a:t>
            </a:r>
            <a:r>
              <a:rPr lang="en-US" b="1" dirty="0" smtClean="0"/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add commas to numeric strings, changing "1234567" to "1,234,567":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%</a:t>
            </a:r>
            <a:r>
              <a:rPr lang="en-US" sz="2000" dirty="0" smtClean="0"/>
              <a:t> </a:t>
            </a:r>
            <a:r>
              <a:rPr lang="en-US" b="1" dirty="0" err="1" smtClean="0"/>
              <a:t>sed</a:t>
            </a:r>
            <a:r>
              <a:rPr lang="en-US" sz="2000" b="1" dirty="0" smtClean="0"/>
              <a:t> </a:t>
            </a:r>
            <a:r>
              <a:rPr lang="en-US" b="1" dirty="0" smtClean="0"/>
              <a:t>':</a:t>
            </a:r>
            <a:r>
              <a:rPr lang="en-US" b="1" dirty="0" err="1" smtClean="0"/>
              <a:t>a;s</a:t>
            </a:r>
            <a:r>
              <a:rPr lang="en-US" b="1" dirty="0" smtClean="0"/>
              <a:t>/\(.*[0-9]\)\([0-9]\{3\}\)/\1,\2/;ta'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':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a;s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/\B[0-9]\{3\}\&gt;/,&amp;/;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ta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'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# GNU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77835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8888D8"/>
                </a:solidFill>
              </a:rPr>
              <a:t>add commas to numbers with decimal points and minus signs (GNU </a:t>
            </a:r>
            <a:r>
              <a:rPr lang="en-US" dirty="0" err="1" smtClean="0">
                <a:solidFill>
                  <a:srgbClr val="8888D8"/>
                </a:solidFill>
              </a:rPr>
              <a:t>sed</a:t>
            </a:r>
            <a:r>
              <a:rPr lang="en-US" dirty="0" smtClean="0">
                <a:solidFill>
                  <a:srgbClr val="8888D8"/>
                </a:solidFill>
              </a:rPr>
              <a:t> only):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2D2D8A"/>
                </a:solidFill>
              </a:rPr>
              <a:t>	</a:t>
            </a:r>
            <a:r>
              <a:rPr lang="en-US" dirty="0" smtClean="0">
                <a:solidFill>
                  <a:srgbClr val="D9D9D9"/>
                </a:solidFill>
              </a:rPr>
              <a:t>% </a:t>
            </a:r>
            <a:r>
              <a:rPr lang="en-US" b="1" dirty="0" err="1" smtClean="0">
                <a:solidFill>
                  <a:srgbClr val="D9D9D9"/>
                </a:solidFill>
              </a:rPr>
              <a:t>sed</a:t>
            </a:r>
            <a:r>
              <a:rPr lang="en-US" b="1" dirty="0" smtClean="0">
                <a:solidFill>
                  <a:srgbClr val="D9D9D9"/>
                </a:solidFill>
              </a:rPr>
              <a:t> -r ':</a:t>
            </a:r>
            <a:r>
              <a:rPr lang="en-US" b="1" dirty="0" err="1" smtClean="0">
                <a:solidFill>
                  <a:srgbClr val="D9D9D9"/>
                </a:solidFill>
              </a:rPr>
              <a:t>a;s</a:t>
            </a:r>
            <a:r>
              <a:rPr lang="en-US" b="1" dirty="0" smtClean="0">
                <a:solidFill>
                  <a:srgbClr val="D9D9D9"/>
                </a:solidFill>
              </a:rPr>
              <a:t>/(^|[^0-9.])([0-9]+)([0-9]{3})\	/\1\2,\3/</a:t>
            </a:r>
            <a:r>
              <a:rPr lang="en-US" b="1" dirty="0" err="1" smtClean="0">
                <a:solidFill>
                  <a:srgbClr val="D9D9D9"/>
                </a:solidFill>
              </a:rPr>
              <a:t>g;ta</a:t>
            </a:r>
            <a:r>
              <a:rPr lang="en-US" b="1" dirty="0" smtClean="0">
                <a:solidFill>
                  <a:srgbClr val="D9D9D9"/>
                </a:solidFill>
              </a:rPr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add a blank line after every 5 lines </a:t>
            </a:r>
            <a:r>
              <a:rPr lang="en-US" dirty="0" smtClean="0"/>
              <a:t>(after lines 5, 10, 15, 20, etc.): 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</a:t>
            </a:r>
            <a:r>
              <a:rPr lang="en-US" b="1" dirty="0" err="1" smtClean="0"/>
              <a:t>n;n;n;n;G</a:t>
            </a:r>
            <a:r>
              <a:rPr lang="en-US" b="1" dirty="0" smtClean="0"/>
              <a:t>;' 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	%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'0~5G'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# GNU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only </a:t>
            </a:r>
          </a:p>
        </p:txBody>
      </p:sp>
    </p:spTree>
    <p:extLst>
      <p:ext uri="{BB962C8B-B14F-4D97-AF65-F5344CB8AC3E}">
        <p14:creationId xmlns:p14="http://schemas.microsoft.com/office/powerpoint/2010/main" xmlns="" val="269325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first 10 lines of file </a:t>
            </a:r>
            <a:r>
              <a:rPr lang="en-US" dirty="0" smtClean="0">
                <a:solidFill>
                  <a:schemeClr val="accent4"/>
                </a:solidFill>
              </a:rPr>
              <a:t>(like "head"):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10q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first line of file </a:t>
            </a:r>
            <a:r>
              <a:rPr lang="en-US" dirty="0" smtClean="0">
                <a:solidFill>
                  <a:schemeClr val="accent4"/>
                </a:solidFill>
              </a:rPr>
              <a:t>(like "head -1"):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q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last line of a file</a:t>
            </a:r>
            <a:r>
              <a:rPr lang="en-US" dirty="0" smtClean="0"/>
              <a:t> (like "tail -1"):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'$\!d' </a:t>
            </a:r>
            <a:r>
              <a:rPr lang="en-US" dirty="0" smtClean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'$p' </a:t>
            </a:r>
            <a:r>
              <a:rPr lang="en-US" dirty="0" smtClean="0"/>
              <a:t># method 2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the last 2 lines of a file </a:t>
            </a:r>
            <a:r>
              <a:rPr lang="en-US" dirty="0" smtClean="0"/>
              <a:t>(like "tail -2"):</a:t>
            </a:r>
            <a:r>
              <a:rPr lang="en-US" dirty="0" smtClean="0">
                <a:solidFill>
                  <a:srgbClr val="2D2D8A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'$\!N;$\!D' </a:t>
            </a:r>
          </a:p>
        </p:txBody>
      </p:sp>
    </p:spTree>
    <p:extLst>
      <p:ext uri="{BB962C8B-B14F-4D97-AF65-F5344CB8AC3E}">
        <p14:creationId xmlns:p14="http://schemas.microsoft.com/office/powerpoint/2010/main" xmlns="" val="26272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the last 10 lines of a file </a:t>
            </a:r>
            <a:r>
              <a:rPr lang="en-US" dirty="0" smtClean="0"/>
              <a:t>(like "tail"):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003366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':a;$q;N;11,$D;ba'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next-to-the-last line of file </a:t>
            </a:r>
            <a:r>
              <a:rPr lang="en-US" dirty="0" smtClean="0">
                <a:solidFill>
                  <a:schemeClr val="accent4"/>
                </a:solidFill>
              </a:rPr>
              <a:t>(if only 1 line in the file, print blank line):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'$\!{</a:t>
            </a:r>
            <a:r>
              <a:rPr lang="en-US" b="1" dirty="0" err="1" smtClean="0"/>
              <a:t>h;d</a:t>
            </a:r>
            <a:r>
              <a:rPr lang="en-US" b="1" dirty="0" smtClean="0"/>
              <a:t>;};x' </a:t>
            </a:r>
            <a:r>
              <a:rPr lang="en-US" dirty="0" smtClean="0"/>
              <a:t># method </a:t>
            </a:r>
            <a:r>
              <a:rPr lang="en-US" dirty="0"/>
              <a:t>1</a:t>
            </a:r>
            <a:endParaRPr lang="en-US" b="1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</a:t>
            </a:r>
            <a:r>
              <a:rPr lang="en-US" b="1" dirty="0" err="1" smtClean="0"/>
              <a:t>ba;h;d</a:t>
            </a:r>
            <a:r>
              <a:rPr lang="en-US" b="1" dirty="0" smtClean="0"/>
              <a:t>;:</a:t>
            </a:r>
            <a:r>
              <a:rPr lang="en-US" b="1" dirty="0" err="1" smtClean="0"/>
              <a:t>a;x</a:t>
            </a:r>
            <a:r>
              <a:rPr lang="en-US" b="1" dirty="0" smtClean="0"/>
              <a:t>' </a:t>
            </a:r>
            <a:r>
              <a:rPr lang="en-US" dirty="0" smtClean="0"/>
              <a:t># method 2</a:t>
            </a:r>
            <a:endParaRPr lang="en-US" b="1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3</a:t>
            </a:r>
            <a:endParaRPr lang="en-US" b="1" dirty="0" smtClean="0"/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 smtClean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227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next-to-the-last line of file </a:t>
            </a:r>
            <a:r>
              <a:rPr lang="en-US" dirty="0" smtClean="0">
                <a:solidFill>
                  <a:schemeClr val="accent4"/>
                </a:solidFill>
              </a:rPr>
              <a:t>(if only 1 line in the file, print blank line):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3 from prev.</a:t>
            </a:r>
            <a:endParaRPr lang="en-US" b="1" dirty="0" smtClean="0">
              <a:solidFill>
                <a:srgbClr val="B2B2B2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next-to-the-last line</a:t>
            </a:r>
            <a:r>
              <a:rPr lang="en-US" dirty="0" smtClean="0"/>
              <a:t> (if 1 line, print it):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'1{$q;};$\!{</a:t>
            </a:r>
            <a:r>
              <a:rPr lang="en-US" b="1" dirty="0" err="1" smtClean="0"/>
              <a:t>h;d</a:t>
            </a:r>
            <a:r>
              <a:rPr lang="en-US" b="1" dirty="0" smtClean="0"/>
              <a:t>;};x' </a:t>
            </a:r>
            <a:r>
              <a:rPr lang="en-US" dirty="0" smtClean="0"/>
              <a:t># method 1</a:t>
            </a:r>
            <a:endParaRPr lang="en-US" b="1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'1{$q;};${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2</a:t>
            </a:r>
            <a:endParaRPr lang="en-US" b="1" dirty="0" smtClean="0"/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next-to-the-last line </a:t>
            </a:r>
            <a:r>
              <a:rPr lang="en-US" dirty="0" smtClean="0"/>
              <a:t>(if 1 line, print nothing):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'1{$d;};$\!{</a:t>
            </a:r>
            <a:r>
              <a:rPr lang="en-US" b="1" dirty="0" err="1" smtClean="0"/>
              <a:t>h;d</a:t>
            </a:r>
            <a:r>
              <a:rPr lang="en-US" b="1" dirty="0" smtClean="0"/>
              <a:t>;};x' </a:t>
            </a:r>
            <a:r>
              <a:rPr lang="en-US" dirty="0" smtClean="0"/>
              <a:t># method 1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'1{$d;};${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2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98778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16161</TotalTime>
  <Words>2089</Words>
  <Application>Microsoft Office PowerPoint</Application>
  <PresentationFormat>如螢幕大小 (4:3)</PresentationFormat>
  <Paragraphs>524</Paragraphs>
  <Slides>49</Slides>
  <Notes>20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0" baseType="lpstr">
      <vt:lpstr>Default Design</vt:lpstr>
      <vt:lpstr>Control flow branches</vt:lpstr>
      <vt:lpstr>Control flow branches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Deleting of Lines</vt:lpstr>
      <vt:lpstr>sed one-liners Selective Deleting of Lines</vt:lpstr>
      <vt:lpstr>sed one-liners Selective Deleting of Lines</vt:lpstr>
      <vt:lpstr>sed one-liners Selective Deleting of Lines</vt:lpstr>
      <vt:lpstr>sed one-liners Selective Deleting of Lines</vt:lpstr>
      <vt:lpstr>sed one-liners Optimizing for Speed</vt:lpstr>
      <vt:lpstr>sed one-liners Optimizing for Speed</vt:lpstr>
      <vt:lpstr>sed one-liners Optimizing for Speed</vt:lpstr>
      <vt:lpstr>From the sed FAQs</vt:lpstr>
      <vt:lpstr>投影片 26</vt:lpstr>
      <vt:lpstr>And now: awk</vt:lpstr>
      <vt:lpstr>awk</vt:lpstr>
      <vt:lpstr>Development timeline</vt:lpstr>
      <vt:lpstr>Running an AWK Program</vt:lpstr>
      <vt:lpstr>Running an AWK Program</vt:lpstr>
      <vt:lpstr>Structure of an AWK Program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AWK Variables</vt:lpstr>
      <vt:lpstr>投影片 43</vt:lpstr>
      <vt:lpstr>投影片 44</vt:lpstr>
      <vt:lpstr>投影片 45</vt:lpstr>
      <vt:lpstr>投影片 46</vt:lpstr>
      <vt:lpstr>投影片 47</vt:lpstr>
      <vt:lpstr>Output Formatting: print vs printf</vt:lpstr>
      <vt:lpstr>Data Validation</vt:lpstr>
    </vt:vector>
  </TitlesOfParts>
  <Company>Juliana Rew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</dc:creator>
  <cp:lastModifiedBy>admin</cp:lastModifiedBy>
  <cp:revision>241</cp:revision>
  <cp:lastPrinted>2005-05-27T21:26:31Z</cp:lastPrinted>
  <dcterms:created xsi:type="dcterms:W3CDTF">2005-05-23T21:56:35Z</dcterms:created>
  <dcterms:modified xsi:type="dcterms:W3CDTF">2015-06-01T04:21:55Z</dcterms:modified>
</cp:coreProperties>
</file>