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689" r:id="rId2"/>
    <p:sldId id="690" r:id="rId3"/>
    <p:sldId id="691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22" r:id="rId35"/>
    <p:sldId id="723" r:id="rId36"/>
    <p:sldId id="724" r:id="rId37"/>
    <p:sldId id="725" r:id="rId38"/>
    <p:sldId id="726" r:id="rId39"/>
    <p:sldId id="727" r:id="rId40"/>
    <p:sldId id="741" r:id="rId41"/>
    <p:sldId id="761" r:id="rId42"/>
    <p:sldId id="765" r:id="rId43"/>
    <p:sldId id="772" r:id="rId44"/>
    <p:sldId id="749" r:id="rId45"/>
    <p:sldId id="766" r:id="rId46"/>
    <p:sldId id="768" r:id="rId47"/>
    <p:sldId id="769" r:id="rId48"/>
    <p:sldId id="770" r:id="rId49"/>
    <p:sldId id="771" r:id="rId50"/>
    <p:sldId id="753" r:id="rId51"/>
    <p:sldId id="757" r:id="rId52"/>
    <p:sldId id="758" r:id="rId53"/>
    <p:sldId id="759" r:id="rId54"/>
    <p:sldId id="764" r:id="rId55"/>
    <p:sldId id="728" r:id="rId56"/>
    <p:sldId id="763" r:id="rId57"/>
    <p:sldId id="729" r:id="rId58"/>
    <p:sldId id="730" r:id="rId59"/>
    <p:sldId id="731" r:id="rId60"/>
    <p:sldId id="735" r:id="rId61"/>
    <p:sldId id="736" r:id="rId62"/>
    <p:sldId id="737" r:id="rId63"/>
    <p:sldId id="732" r:id="rId64"/>
    <p:sldId id="767" r:id="rId65"/>
    <p:sldId id="639" r:id="rId66"/>
    <p:sldId id="686" r:id="rId67"/>
    <p:sldId id="687" r:id="rId68"/>
    <p:sldId id="640" r:id="rId69"/>
    <p:sldId id="641" r:id="rId70"/>
    <p:sldId id="642" r:id="rId71"/>
    <p:sldId id="643" r:id="rId72"/>
    <p:sldId id="644" r:id="rId73"/>
    <p:sldId id="645" r:id="rId74"/>
    <p:sldId id="646" r:id="rId75"/>
    <p:sldId id="647" r:id="rId76"/>
    <p:sldId id="648" r:id="rId77"/>
    <p:sldId id="649" r:id="rId78"/>
    <p:sldId id="650" r:id="rId79"/>
    <p:sldId id="651" r:id="rId80"/>
    <p:sldId id="652" r:id="rId81"/>
    <p:sldId id="653" r:id="rId82"/>
    <p:sldId id="654" r:id="rId83"/>
    <p:sldId id="655" r:id="rId84"/>
    <p:sldId id="656" r:id="rId85"/>
    <p:sldId id="657" r:id="rId86"/>
    <p:sldId id="658" r:id="rId87"/>
    <p:sldId id="659" r:id="rId88"/>
    <p:sldId id="660" r:id="rId89"/>
    <p:sldId id="661" r:id="rId90"/>
    <p:sldId id="662" r:id="rId91"/>
    <p:sldId id="663" r:id="rId92"/>
    <p:sldId id="664" r:id="rId93"/>
    <p:sldId id="665" r:id="rId94"/>
    <p:sldId id="666" r:id="rId95"/>
    <p:sldId id="667" r:id="rId96"/>
    <p:sldId id="773" r:id="rId97"/>
    <p:sldId id="774" r:id="rId98"/>
    <p:sldId id="733" r:id="rId99"/>
    <p:sldId id="580" r:id="rId100"/>
    <p:sldId id="775" r:id="rId101"/>
    <p:sldId id="776" r:id="rId102"/>
    <p:sldId id="777" r:id="rId103"/>
    <p:sldId id="778" r:id="rId104"/>
    <p:sldId id="779" r:id="rId105"/>
    <p:sldId id="780" r:id="rId106"/>
    <p:sldId id="781" r:id="rId107"/>
    <p:sldId id="782" r:id="rId108"/>
    <p:sldId id="783" r:id="rId109"/>
    <p:sldId id="784" r:id="rId110"/>
    <p:sldId id="785" r:id="rId111"/>
    <p:sldId id="786" r:id="rId112"/>
    <p:sldId id="787" r:id="rId113"/>
    <p:sldId id="788" r:id="rId114"/>
    <p:sldId id="680" r:id="rId115"/>
    <p:sldId id="672" r:id="rId116"/>
    <p:sldId id="673" r:id="rId117"/>
    <p:sldId id="675" r:id="rId118"/>
    <p:sldId id="674" r:id="rId119"/>
    <p:sldId id="685" r:id="rId120"/>
    <p:sldId id="684" r:id="rId121"/>
    <p:sldId id="683" r:id="rId122"/>
    <p:sldId id="676" r:id="rId123"/>
    <p:sldId id="677" r:id="rId124"/>
    <p:sldId id="681" r:id="rId125"/>
    <p:sldId id="679" r:id="rId126"/>
    <p:sldId id="738" r:id="rId127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0000FF"/>
    <a:srgbClr val="FF9900"/>
    <a:srgbClr val="FFFFFF"/>
    <a:srgbClr val="3333CC"/>
    <a:srgbClr val="9797E5"/>
    <a:srgbClr val="37FF91"/>
    <a:srgbClr val="CC3300"/>
    <a:srgbClr val="CCE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7E0FB2-F8BA-4E1D-9E4F-844EFB06498B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195888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12C5E-B8F8-4F37-B330-F022D31C879D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8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2469-09C0-410F-8C1B-C65A2C27FB6C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0522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9139C-1705-425B-A9BF-9CB132CED141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33702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E98C47-F2C7-4D1D-A041-8B25ED4332F3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81208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D0182-8579-4B83-90E3-5F2226E7DF4C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3054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B72F4-186A-40E4-A321-DECD826722E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20069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A03F63-01A5-4383-93E5-5132E968F16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75691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E8320-19C1-4D3D-94C5-01FC229AC747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562779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7E74C-3745-4BC1-BD08-63F6C7A3D5BA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720479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FDE04-56CD-46B8-B24F-D0A18B08EC22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FS and OFS are good things to set in the BEGIN pattern-action pair if you don’t want the default</a:t>
            </a:r>
          </a:p>
        </p:txBody>
      </p:sp>
    </p:spTree>
    <p:extLst>
      <p:ext uri="{BB962C8B-B14F-4D97-AF65-F5344CB8AC3E}">
        <p14:creationId xmlns:p14="http://schemas.microsoft.com/office/powerpoint/2010/main" val="394457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1E9BEE-1623-4FF0-BB69-8B2CD9729CA0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743009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2634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6DDD5-AC6B-4339-9B5C-5ECDA6C475C3}" type="slidenum">
              <a:rPr lang="zh-TW" altLang="en-US"/>
              <a:pPr/>
              <a:t>42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538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057396-5F2C-4883-BE00-510F19C11EE2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734775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Prints all lines where hourly pay is &gt;= to 5</a:t>
            </a:r>
          </a:p>
          <a:p>
            <a:r>
              <a:rPr lang="en-US" altLang="zh-TW" smtClean="0"/>
              <a:t>Prints all lines where total pay is &gt; 50</a:t>
            </a:r>
          </a:p>
          <a:p>
            <a:r>
              <a:rPr lang="en-US" altLang="zh-TW" smtClean="0"/>
              <a:t>Prints all lines where first field is “Susie”</a:t>
            </a:r>
          </a:p>
          <a:p>
            <a:r>
              <a:rPr lang="en-US" altLang="zh-TW" smtClean="0"/>
              <a:t>Prints all lines having “Susie” anywhere in line</a:t>
            </a:r>
          </a:p>
          <a:p>
            <a:r>
              <a:rPr lang="en-US" altLang="zh-TW" smtClean="0"/>
              <a:t>Prints all lines where hourly pay &gt;= to 4 or total pay &gt;= 20</a:t>
            </a:r>
          </a:p>
          <a:p>
            <a:r>
              <a:rPr lang="en-US" altLang="zh-TW" smtClean="0"/>
              <a:t>	Can use &amp;&amp; for AND</a:t>
            </a:r>
          </a:p>
        </p:txBody>
      </p:sp>
    </p:spTree>
    <p:extLst>
      <p:ext uri="{BB962C8B-B14F-4D97-AF65-F5344CB8AC3E}">
        <p14:creationId xmlns:p14="http://schemas.microsoft.com/office/powerpoint/2010/main" val="218688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Prints all lines where hourly pay is &gt;= to 5</a:t>
            </a:r>
          </a:p>
          <a:p>
            <a:r>
              <a:rPr lang="en-US" altLang="zh-TW" smtClean="0"/>
              <a:t>Prints all lines where total pay is &gt; 50</a:t>
            </a:r>
          </a:p>
          <a:p>
            <a:r>
              <a:rPr lang="en-US" altLang="zh-TW" smtClean="0"/>
              <a:t>Prints all lines where first field is “Susie”</a:t>
            </a:r>
          </a:p>
          <a:p>
            <a:r>
              <a:rPr lang="en-US" altLang="zh-TW" smtClean="0"/>
              <a:t>Prints all lines having “Susie” anywhere in line</a:t>
            </a:r>
          </a:p>
          <a:p>
            <a:r>
              <a:rPr lang="en-US" altLang="zh-TW" smtClean="0"/>
              <a:t>Prints all lines where hourly pay &gt;= to 4 or total pay &gt;= 20</a:t>
            </a:r>
          </a:p>
          <a:p>
            <a:r>
              <a:rPr lang="en-US" altLang="zh-TW" smtClean="0"/>
              <a:t>	Can use &amp;&amp; for AND</a:t>
            </a:r>
          </a:p>
        </p:txBody>
      </p:sp>
    </p:spTree>
    <p:extLst>
      <p:ext uri="{BB962C8B-B14F-4D97-AF65-F5344CB8AC3E}">
        <p14:creationId xmlns:p14="http://schemas.microsoft.com/office/powerpoint/2010/main" val="1427893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C42-31E4-4533-9083-3380566A143C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{ print “” } prints a blank line vs { print } which prints current record</a:t>
            </a:r>
          </a:p>
        </p:txBody>
      </p:sp>
    </p:spTree>
    <p:extLst>
      <p:ext uri="{BB962C8B-B14F-4D97-AF65-F5344CB8AC3E}">
        <p14:creationId xmlns:p14="http://schemas.microsoft.com/office/powerpoint/2010/main" val="2162918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A5EF2-437A-4548-A5A0-3AEA285E75D1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{pay = pay + $2 * $3 } accumulates total employee pay</a:t>
            </a:r>
          </a:p>
          <a:p>
            <a:r>
              <a:rPr lang="en-US" altLang="zh-TW" smtClean="0"/>
              <a:t>END begins processing after all records have been processed</a:t>
            </a:r>
          </a:p>
          <a:p>
            <a:r>
              <a:rPr lang="en-US" altLang="zh-TW" smtClean="0"/>
              <a:t>	print NR, “employees” prints the number of records 		(employees)</a:t>
            </a:r>
          </a:p>
          <a:p>
            <a:r>
              <a:rPr lang="en-US" altLang="zh-TW" smtClean="0"/>
              <a:t>	print “total pay is”, pay prints total pay</a:t>
            </a:r>
          </a:p>
          <a:p>
            <a:r>
              <a:rPr lang="en-US" altLang="zh-TW" smtClean="0"/>
              <a:t>	print “average pay is”, pay/NR prints the average</a:t>
            </a:r>
          </a:p>
          <a:p>
            <a:r>
              <a:rPr lang="en-US" altLang="zh-TW" smtClean="0"/>
              <a:t>		Total pay /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23453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5AE8-5307-4084-89E0-63F43955F7EE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{pay = pay + $2 * $3 } accumulates total employee pay</a:t>
            </a:r>
          </a:p>
          <a:p>
            <a:r>
              <a:rPr lang="en-US" altLang="zh-TW" smtClean="0"/>
              <a:t>END begins processing after all records have been processed</a:t>
            </a:r>
          </a:p>
          <a:p>
            <a:r>
              <a:rPr lang="en-US" altLang="zh-TW" smtClean="0"/>
              <a:t>	print NR, “employees” prints the number of records 		(employees)</a:t>
            </a:r>
          </a:p>
          <a:p>
            <a:r>
              <a:rPr lang="en-US" altLang="zh-TW" smtClean="0"/>
              <a:t>	print “total pay is”, pay prints total pay</a:t>
            </a:r>
          </a:p>
          <a:p>
            <a:r>
              <a:rPr lang="en-US" altLang="zh-TW" smtClean="0"/>
              <a:t>	print “average pay is”, pay/NR prints the average</a:t>
            </a:r>
          </a:p>
          <a:p>
            <a:r>
              <a:rPr lang="en-US" altLang="zh-TW" smtClean="0"/>
              <a:t>		Total pay /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40856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2B3AC-D4DD-4BBB-A602-D127C5DF3E6E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{pay = pay + $2 * $3 } accumulates total employee pay</a:t>
            </a:r>
          </a:p>
          <a:p>
            <a:r>
              <a:rPr lang="en-US" altLang="zh-TW" smtClean="0"/>
              <a:t>END begins processing after all records have been processed</a:t>
            </a:r>
          </a:p>
          <a:p>
            <a:r>
              <a:rPr lang="en-US" altLang="zh-TW" smtClean="0"/>
              <a:t>	print NR, “employees” prints the number of records 		(employees)</a:t>
            </a:r>
          </a:p>
          <a:p>
            <a:r>
              <a:rPr lang="en-US" altLang="zh-TW" smtClean="0"/>
              <a:t>	print “total pay is”, pay prints total pay</a:t>
            </a:r>
          </a:p>
          <a:p>
            <a:r>
              <a:rPr lang="en-US" altLang="zh-TW" smtClean="0"/>
              <a:t>	print “average pay is”, pay/NR prints the average</a:t>
            </a:r>
          </a:p>
          <a:p>
            <a:r>
              <a:rPr lang="en-US" altLang="zh-TW" smtClean="0"/>
              <a:t>		Total pay /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977462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5E67-6636-477B-A890-E2D77A233F9A}" type="slidenum">
              <a:rPr lang="zh-TW" altLang="en-US"/>
              <a:pPr/>
              <a:t>50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987768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59CFB3-9117-4650-84D1-4804204FDBDB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60784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9E46-1846-41CB-8310-6DF3E8B9D1A1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Computes the total and average pay of employees making more than $6/hour and uses the if to defend against a divide by zero error</a:t>
            </a:r>
          </a:p>
        </p:txBody>
      </p:sp>
    </p:spTree>
    <p:extLst>
      <p:ext uri="{BB962C8B-B14F-4D97-AF65-F5344CB8AC3E}">
        <p14:creationId xmlns:p14="http://schemas.microsoft.com/office/powerpoint/2010/main" val="366727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uses formula value = amount(1 + rate) ^ years</a:t>
            </a:r>
          </a:p>
          <a:p>
            <a:r>
              <a:rPr lang="en-US" altLang="zh-TW" smtClean="0"/>
              <a:t>^ is the exponentiation operator</a:t>
            </a:r>
          </a:p>
          <a:p>
            <a:r>
              <a:rPr lang="en-US" altLang="zh-TW" smtClean="0"/>
              <a:t>\t is a TAB</a:t>
            </a:r>
          </a:p>
          <a:p>
            <a:endParaRPr lang="en-US" altLang="zh-TW" smtClean="0"/>
          </a:p>
          <a:p>
            <a:r>
              <a:rPr lang="en-US" altLang="zh-TW" smtClean="0"/>
              <a:t># is a comment symbol, every thing following is ignored by Awk</a:t>
            </a:r>
          </a:p>
          <a:p>
            <a:r>
              <a:rPr lang="en-US" altLang="zh-TW" smtClean="0"/>
              <a:t>Get into the habit of commenting your scripts, I will require it and it will help you remember what you did a week or a month later</a:t>
            </a:r>
          </a:p>
        </p:txBody>
      </p:sp>
    </p:spTree>
    <p:extLst>
      <p:ext uri="{BB962C8B-B14F-4D97-AF65-F5344CB8AC3E}">
        <p14:creationId xmlns:p14="http://schemas.microsoft.com/office/powerpoint/2010/main" val="824501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67F903-C0E0-4505-9FEB-3FF1F41AE1B2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15023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FD5CB-6E09-4B5B-925D-C08B5F7889C4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14149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56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First printf says %s = string, %.2f = float with two digits after the decimal point</a:t>
            </a:r>
          </a:p>
          <a:p>
            <a:endParaRPr lang="en-US" altLang="zh-TW" smtClean="0"/>
          </a:p>
          <a:p>
            <a:r>
              <a:rPr lang="en-US" altLang="zh-TW" smtClean="0"/>
              <a:t>Second printf, %-8s = string left justified in an 8 character field</a:t>
            </a:r>
          </a:p>
          <a:p>
            <a:r>
              <a:rPr lang="en-US" altLang="zh-TW" smtClean="0"/>
              <a:t>	%6.2f = float with two digits after the decimal right justified in 	a six character field</a:t>
            </a:r>
          </a:p>
        </p:txBody>
      </p:sp>
    </p:spTree>
    <p:extLst>
      <p:ext uri="{BB962C8B-B14F-4D97-AF65-F5344CB8AC3E}">
        <p14:creationId xmlns:p14="http://schemas.microsoft.com/office/powerpoint/2010/main" val="1498883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8F7C8-F99D-4202-93D0-7673DEBD9AAB}" type="slidenum">
              <a:rPr lang="zh-TW" altLang="en-US"/>
              <a:pPr/>
              <a:t>57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669783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58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1847049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1512777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869278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61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5186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BC173-63BF-4474-8C06-32B5F3A6F385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6680639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63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/>
              <a:t>The +1 is to account for the NEWLINE at the end of each line, </a:t>
            </a:r>
            <a:r>
              <a:rPr lang="en-US" altLang="zh-TW" i="1" smtClean="0"/>
              <a:t>length</a:t>
            </a:r>
            <a:r>
              <a:rPr lang="en-US" altLang="zh-TW" smtClean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2767127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65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69908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96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37925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97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85284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D7E461F3-08FF-4EDE-AFEE-AE28EC9F527E}" type="slidenum">
              <a:rPr lang="zh-TW" altLang="en-US" sz="1200">
                <a:latin typeface="Arial" pitchFamily="34" charset="0"/>
                <a:ea typeface="MS PGothic" pitchFamily="34" charset="-128"/>
              </a:rPr>
              <a:pPr algn="r" eaLnBrk="0" hangingPunct="0"/>
              <a:t>115</a:t>
            </a:fld>
            <a:endParaRPr lang="en-US" altLang="zh-TW" sz="12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59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CABBC841-006E-4D01-A02D-EEE090809E6F}" type="slidenum">
              <a:rPr lang="en-US" altLang="en-US" sz="1200">
                <a:latin typeface="Arial" pitchFamily="34" charset="0"/>
                <a:ea typeface="MS PGothic" pitchFamily="34" charset="-128"/>
              </a:rPr>
              <a:pPr algn="r" eaLnBrk="0" hangingPunct="0"/>
              <a:t>116</a:t>
            </a:fld>
            <a:endParaRPr lang="en-US" altLang="en-US" sz="12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58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3A0BF803-0B22-4EBC-93A6-899F405A066F}" type="slidenum">
              <a:rPr lang="en-US" altLang="en-US" sz="1200">
                <a:latin typeface="Arial" pitchFamily="34" charset="0"/>
                <a:ea typeface="MS PGothic" pitchFamily="34" charset="-128"/>
              </a:rPr>
              <a:pPr algn="r" eaLnBrk="0" hangingPunct="0"/>
              <a:t>117</a:t>
            </a:fld>
            <a:endParaRPr lang="en-US" altLang="en-US" sz="12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0012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82F3E5A5-3532-49BE-BC28-3638FBCD2F15}" type="slidenum">
              <a:rPr lang="en-US" altLang="en-US" sz="1200">
                <a:latin typeface="Arial" pitchFamily="34" charset="0"/>
                <a:ea typeface="MS PGothic" pitchFamily="34" charset="-128"/>
              </a:rPr>
              <a:pPr algn="r" eaLnBrk="0" hangingPunct="0"/>
              <a:t>118</a:t>
            </a:fld>
            <a:endParaRPr lang="en-US" altLang="en-US" sz="12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106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96995" y="8704897"/>
            <a:ext cx="2980055" cy="45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650" tIns="45825" rIns="91650" bIns="45825" anchor="b"/>
          <a:lstStyle/>
          <a:p>
            <a:pPr algn="r" eaLnBrk="0" hangingPunct="0"/>
            <a:fld id="{AA809ABA-CD30-44AE-B821-81ACEC71ABEA}" type="slidenum">
              <a:rPr lang="en-US" altLang="en-US" sz="1200">
                <a:latin typeface="Arial" pitchFamily="34" charset="0"/>
                <a:ea typeface="MS PGothic" pitchFamily="34" charset="-128"/>
              </a:rPr>
              <a:pPr algn="r" eaLnBrk="0" hangingPunct="0"/>
              <a:t>122</a:t>
            </a:fld>
            <a:endParaRPr lang="en-US" altLang="en-US" sz="1200" dirty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1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03965-78B6-4BCA-AE6D-9C5E10CF2FA6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1050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713E2-746D-4637-B4ED-243090A021C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42732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E9118-E66F-4EA4-868E-D6BD1BBAEF7B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780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546CF-E9F2-4766-A320-F28F322F6F34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407906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0AE3E-EFF0-4449-B2DC-C7C039B90CFD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2894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  </a:t>
            </a:r>
            <a:r>
              <a:rPr lang="en-US" altLang="zh-TW" sz="3200" smtClean="0">
                <a:ea typeface="新細明體" pitchFamily="18" charset="-120"/>
              </a:rPr>
              <a:t>There are some useful flags</a:t>
            </a:r>
            <a:endParaRPr lang="en-US" altLang="zh-TW" smtClean="0"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-f  &lt;</a:t>
            </a:r>
            <a:r>
              <a:rPr lang="en-US" altLang="zh-TW" smtClean="0"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smtClean="0">
                <a:ea typeface="新細明體" pitchFamily="18" charset="-120"/>
              </a:rPr>
              <a:t>&gt; 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  Uses the file instead of a one-liner script			(But you can also just put a #!/usr/bin/awk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solidFill>
                  <a:schemeClr val="bg1"/>
                </a:solidFill>
                <a:ea typeface="新細明體" pitchFamily="18" charset="-120"/>
                <a:sym typeface="Symbol" pitchFamily="18" charset="2"/>
              </a:rPr>
              <a:t>-F "x"     Uses the symbol in "x" for the field separator</a:t>
            </a:r>
            <a:endParaRPr lang="en-US" altLang="zh-TW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  <a:buFont typeface="Monotype Sorts" pitchFamily="2" charset="2"/>
              <a:buNone/>
            </a:pPr>
            <a:endParaRPr lang="en-US" altLang="zh-TW" sz="2600" smtClean="0">
              <a:ea typeface="新細明體" pitchFamily="18" charset="-120"/>
            </a:endParaRPr>
          </a:p>
        </p:txBody>
      </p:sp>
      <p:sp>
        <p:nvSpPr>
          <p:cNvPr id="4" name="Flowchart: Connector 3"/>
          <p:cNvSpPr>
            <a:spLocks noChangeArrowheads="1"/>
          </p:cNvSpPr>
          <p:nvPr/>
        </p:nvSpPr>
        <p:spPr bwMode="auto">
          <a:xfrm>
            <a:off x="8648700" y="1676400"/>
            <a:ext cx="342900" cy="328613"/>
          </a:xfrm>
          <a:prstGeom prst="flowChartConnector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xit" presetSubtype="0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222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</a:pPr>
            <a:r>
              <a:rPr lang="en-US" altLang="zh-TW" b="1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222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file spacing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Double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'1;{print ""}'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		or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'BEGIN{ORS="\n\n"};1'</a:t>
            </a:r>
          </a:p>
          <a:p>
            <a:pPr>
              <a:lnSpc>
                <a:spcPct val="90000"/>
              </a:lnSpc>
            </a:pPr>
            <a:endParaRPr lang="en-US" altLang="zh-TW" sz="24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Double space a file which already has blank lines in it?</a:t>
            </a:r>
            <a:r>
              <a:rPr lang="en-US" altLang="zh-TW" sz="2400" smtClean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ea typeface="新細明體" pitchFamily="18" charset="-120"/>
              </a:rPr>
              <a:t>Output file should contain no more than one blank line between lines of text.</a:t>
            </a:r>
          </a:p>
          <a:p>
            <a:pPr>
              <a:lnSpc>
                <a:spcPct val="90000"/>
              </a:lnSpc>
            </a:pPr>
            <a:r>
              <a:rPr lang="en-US" altLang="zh-TW" sz="2400" i="1" smtClean="0">
                <a:ea typeface="新細明體" pitchFamily="18" charset="-120"/>
              </a:rPr>
              <a:t>awk 'NF{print $0 "\n"}'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smtClean="0">
                <a:ea typeface="新細明體" pitchFamily="18" charset="-120"/>
              </a:rPr>
              <a:t>(NOTE: On Unix systems, DOS lines which have only CRLF (\r\n) are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smtClean="0">
                <a:ea typeface="新細明體" pitchFamily="18" charset="-120"/>
              </a:rPr>
              <a:t>often treated as non-blank, and thus 'NF' alone will return TRUE</a:t>
            </a:r>
            <a:r>
              <a:rPr lang="en-US" altLang="zh-TW" sz="2400" i="1" smtClean="0">
                <a:ea typeface="新細明體" pitchFamily="18" charset="-120"/>
              </a:rPr>
              <a:t>.)</a:t>
            </a: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Triple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'1;{print "\n"}'</a:t>
            </a:r>
          </a:p>
          <a:p>
            <a:pPr>
              <a:lnSpc>
                <a:spcPct val="90000"/>
              </a:lnSpc>
            </a:pPr>
            <a:endParaRPr lang="en-US" altLang="zh-TW" sz="24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99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Precede each line by its line number FOR THAT FILE? (left alignment)</a:t>
            </a:r>
          </a:p>
          <a:p>
            <a:pPr>
              <a:lnSpc>
                <a:spcPct val="8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'{print FNR "\t" $0}' files*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Precede each line by its line number FOR ALL FILES TOGETHER?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'{print NR "\t" $0}' files*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Number each line of a file? (right-alignment)</a:t>
            </a:r>
          </a:p>
          <a:p>
            <a:pPr>
              <a:lnSpc>
                <a:spcPct val="8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</a:t>
            </a:r>
            <a:r>
              <a:rPr lang="en-US" altLang="zh-TW" sz="2000" i="1" dirty="0" err="1" smtClean="0">
                <a:ea typeface="新細明體" pitchFamily="18" charset="-120"/>
              </a:rPr>
              <a:t>printf</a:t>
            </a:r>
            <a:r>
              <a:rPr lang="en-US" altLang="zh-TW" sz="2000" i="1" dirty="0" smtClean="0">
                <a:ea typeface="新細明體" pitchFamily="18" charset="-120"/>
              </a:rPr>
              <a:t>("%5d : %s\n", NR,$0)}'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Number each line of file, but only print numbers if line is not blank?</a:t>
            </a:r>
          </a:p>
          <a:p>
            <a:pPr>
              <a:lnSpc>
                <a:spcPct val="8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'NF{$0=++a " :" $0};1'</a:t>
            </a:r>
          </a:p>
          <a:p>
            <a:pPr>
              <a:lnSpc>
                <a:spcPct val="8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'{print (NF? ++a " :" :"") $0}'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Count lines? (emulates "</a:t>
            </a:r>
            <a:r>
              <a:rPr lang="en-US" altLang="zh-TW" sz="2000" dirty="0" err="1" smtClean="0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 -l")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'END{print NR}'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Print the sums of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'{s=0; for (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=1; 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&lt;=NF; 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++) s=s+$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; print s}'</a:t>
            </a:r>
          </a:p>
        </p:txBody>
      </p:sp>
    </p:spTree>
    <p:extLst>
      <p:ext uri="{BB962C8B-B14F-4D97-AF65-F5344CB8AC3E}">
        <p14:creationId xmlns:p14="http://schemas.microsoft.com/office/powerpoint/2010/main" val="191414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791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chemeClr val="accent2"/>
                </a:solidFill>
                <a:ea typeface="新細明體" pitchFamily="18" charset="-120"/>
              </a:rPr>
              <a:t>Add all fields in all lines and print the sum?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</a:t>
            </a:r>
            <a:r>
              <a:rPr lang="en-US" altLang="zh-TW" sz="2000" i="1" smtClean="0">
                <a:ea typeface="新細明體" pitchFamily="18" charset="-120"/>
              </a:rPr>
              <a:t>awk '{for (i=1; i&lt;=NF; i++) s=s+$i}; END{print s}'</a:t>
            </a:r>
          </a:p>
          <a:p>
            <a:pPr>
              <a:lnSpc>
                <a:spcPct val="90000"/>
              </a:lnSpc>
            </a:pPr>
            <a:endParaRPr lang="en-US" altLang="zh-TW" sz="16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chemeClr val="accent2"/>
                </a:solidFill>
                <a:ea typeface="新細明體" pitchFamily="18" charset="-120"/>
              </a:rPr>
              <a:t>Print every line after replacing each field with its absolute value?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</a:t>
            </a:r>
            <a:r>
              <a:rPr lang="en-US" altLang="zh-TW" sz="2000" i="1" smtClean="0">
                <a:ea typeface="新細明體" pitchFamily="18" charset="-120"/>
              </a:rPr>
              <a:t>awk '{for (i=1; i&lt;=NF; i++) if ($i &lt; 0) $i = -$i; print }'</a:t>
            </a:r>
          </a:p>
          <a:p>
            <a:pPr>
              <a:lnSpc>
                <a:spcPct val="90000"/>
              </a:lnSpc>
            </a:pPr>
            <a:r>
              <a:rPr lang="en-US" altLang="zh-TW" sz="2000" i="1" smtClean="0">
                <a:ea typeface="新細明體" pitchFamily="18" charset="-120"/>
              </a:rPr>
              <a:t> awk '{for (i=1; i&lt;=NF; i++) $i = ($i &lt; 0) ? -$i : $i; print }'</a:t>
            </a:r>
          </a:p>
          <a:p>
            <a:pPr>
              <a:lnSpc>
                <a:spcPct val="90000"/>
              </a:lnSpc>
            </a:pPr>
            <a:endParaRPr lang="en-US" altLang="zh-TW" sz="16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chemeClr val="accent2"/>
                </a:solidFill>
                <a:ea typeface="新細明體" pitchFamily="18" charset="-120"/>
              </a:rPr>
              <a:t>Print the total number of fields ("words") in all lines?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</a:t>
            </a:r>
            <a:r>
              <a:rPr lang="en-US" altLang="zh-TW" sz="2000" i="1" smtClean="0">
                <a:ea typeface="新細明體" pitchFamily="18" charset="-120"/>
              </a:rPr>
              <a:t>awk '{ total = total + NF }; END {print total}' file</a:t>
            </a:r>
          </a:p>
          <a:p>
            <a:pPr>
              <a:lnSpc>
                <a:spcPct val="90000"/>
              </a:lnSpc>
            </a:pPr>
            <a:endParaRPr lang="en-US" altLang="zh-TW" sz="16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chemeClr val="accent2"/>
                </a:solidFill>
                <a:ea typeface="新細明體" pitchFamily="18" charset="-120"/>
              </a:rPr>
              <a:t>Print the total number of lines that contain "Beth"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</a:t>
            </a:r>
            <a:r>
              <a:rPr lang="en-US" altLang="zh-TW" sz="2000" i="1" smtClean="0">
                <a:ea typeface="新細明體" pitchFamily="18" charset="-120"/>
              </a:rPr>
              <a:t>awk '/Beth/{n++}; END {print n+0}' file</a:t>
            </a:r>
          </a:p>
          <a:p>
            <a:pPr>
              <a:lnSpc>
                <a:spcPct val="90000"/>
              </a:lnSpc>
            </a:pPr>
            <a:endParaRPr lang="en-US" altLang="zh-TW" sz="1600" i="1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chemeClr val="accent2"/>
                </a:solidFill>
                <a:ea typeface="新細明體" pitchFamily="18" charset="-120"/>
              </a:rPr>
              <a:t>Print the largest first field and the line that contains it?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ea typeface="新細明體" pitchFamily="18" charset="-120"/>
              </a:rPr>
              <a:t>(Intended for finding the longest string in field #1)</a:t>
            </a:r>
          </a:p>
          <a:p>
            <a:pPr>
              <a:lnSpc>
                <a:spcPct val="90000"/>
              </a:lnSpc>
            </a:pPr>
            <a:r>
              <a:rPr lang="en-US" altLang="zh-TW" sz="2000" smtClean="0">
                <a:ea typeface="新細明體" pitchFamily="18" charset="-120"/>
              </a:rPr>
              <a:t> </a:t>
            </a:r>
            <a:r>
              <a:rPr lang="en-US" altLang="zh-TW" sz="2000" i="1" smtClean="0">
                <a:ea typeface="新細明體" pitchFamily="18" charset="-120"/>
              </a:rPr>
              <a:t>awk '$1 &gt; max {max=$1; maxline=$0}; END{ print max, maxline}'</a:t>
            </a:r>
          </a:p>
        </p:txBody>
      </p:sp>
    </p:spTree>
    <p:extLst>
      <p:ext uri="{BB962C8B-B14F-4D97-AF65-F5344CB8AC3E}">
        <p14:creationId xmlns:p14="http://schemas.microsoft.com/office/powerpoint/2010/main" val="10602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Print the number of fields in each line, followed by the line?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'{ print NF ":" $0 } '</a:t>
            </a:r>
          </a:p>
          <a:p>
            <a:pPr>
              <a:lnSpc>
                <a:spcPct val="80000"/>
              </a:lnSpc>
            </a:pPr>
            <a:endParaRPr lang="en-US" altLang="zh-TW" sz="2000" i="1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Print the last field of each line?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'{ print $NF }'</a:t>
            </a:r>
          </a:p>
          <a:p>
            <a:pPr>
              <a:lnSpc>
                <a:spcPct val="80000"/>
              </a:lnSpc>
            </a:pPr>
            <a:endParaRPr lang="en-US" altLang="zh-TW" sz="2000" i="1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Print the last field of the last line?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'{ field = $NF }; END{ print field }'</a:t>
            </a:r>
          </a:p>
          <a:p>
            <a:pPr>
              <a:lnSpc>
                <a:spcPct val="80000"/>
              </a:lnSpc>
            </a:pPr>
            <a:endParaRPr lang="en-US" altLang="zh-TW" sz="2000" i="1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Print every line with more than 4 fields?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'NF &gt; 4'</a:t>
            </a:r>
          </a:p>
          <a:p>
            <a:pPr>
              <a:lnSpc>
                <a:spcPct val="80000"/>
              </a:lnSpc>
            </a:pPr>
            <a:endParaRPr lang="en-US" altLang="zh-TW" sz="2400" i="1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Print every line where the value of the last field is &gt; 4?</a:t>
            </a:r>
          </a:p>
          <a:p>
            <a:pPr>
              <a:lnSpc>
                <a:spcPct val="80000"/>
              </a:lnSpc>
            </a:pP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'$NF &gt; 4'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i="1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2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string creation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Create a string of a specific length? (e.g., generate 513 spaces)</a:t>
            </a:r>
          </a:p>
          <a:p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'BEGIN{while (a++&lt;513) s=s " "; print s}'</a:t>
            </a:r>
          </a:p>
          <a:p>
            <a:endParaRPr lang="en-US" altLang="zh-TW" sz="2400" i="1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Insert a string of specific length at a certain character position?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smtClean="0">
                <a:ea typeface="新細明體" pitchFamily="18" charset="-120"/>
              </a:rPr>
              <a:t>Example: insert 49 spaces after column #6 of each input line.</a:t>
            </a:r>
          </a:p>
          <a:p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solidFill>
                  <a:srgbClr val="A6A6A6"/>
                </a:solidFill>
                <a:ea typeface="新細明體" pitchFamily="18" charset="-120"/>
              </a:rPr>
              <a:t>gawk --re-interval 'BEGIN{while(a++&lt;49) s=s " "};               				   {sub(/^.{6}/,"&amp;" s)};1'</a:t>
            </a:r>
          </a:p>
          <a:p>
            <a:pPr>
              <a:buFont typeface="Monotype Sorts" pitchFamily="2" charset="2"/>
              <a:buNone/>
            </a:pPr>
            <a:endParaRPr lang="en-US" altLang="zh-TW" sz="2400" i="1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762000" y="4724400"/>
            <a:ext cx="6934200" cy="685800"/>
          </a:xfrm>
          <a:prstGeom prst="wedgeRoundRectCallout">
            <a:avLst>
              <a:gd name="adj1" fmla="val -41250"/>
              <a:gd name="adj2" fmla="val -12452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I won’t test you on </a:t>
            </a:r>
            <a:r>
              <a:rPr lang="en-US" altLang="zh-TW" sz="2800" dirty="0" smtClean="0">
                <a:ea typeface="新細明體" pitchFamily="18" charset="-120"/>
              </a:rPr>
              <a:t>any of the gray examples.</a:t>
            </a:r>
            <a:endParaRPr lang="en-US" altLang="zh-TW" sz="28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87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Convert DOS newlines (CR/LF) to Unix format?</a:t>
            </a:r>
            <a:r>
              <a:rPr lang="en-US" altLang="zh-TW" sz="2000" dirty="0" smtClean="0">
                <a:solidFill>
                  <a:schemeClr val="accent2"/>
                </a:solidFill>
                <a:ea typeface="新細明體" pitchFamily="18" charset="-120"/>
              </a:rPr>
              <a:t>  </a:t>
            </a:r>
            <a:r>
              <a:rPr lang="en-US" altLang="zh-TW" sz="2000" dirty="0" smtClean="0">
                <a:ea typeface="新細明體" pitchFamily="18" charset="-120"/>
              </a:rPr>
              <a:t>(emulates </a:t>
            </a:r>
            <a:r>
              <a:rPr lang="en-US" altLang="zh-TW" sz="2000" dirty="0" err="1" smtClean="0">
                <a:ea typeface="新細明體" pitchFamily="18" charset="-120"/>
              </a:rPr>
              <a:t>tr</a:t>
            </a:r>
            <a:r>
              <a:rPr lang="en-US" altLang="zh-TW" sz="2000" dirty="0" smtClean="0">
                <a:ea typeface="新細明體" pitchFamily="18" charset="-120"/>
              </a:rPr>
              <a:t> –d “\r”)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'{sub(/\r$/,"")};1'</a:t>
            </a:r>
            <a:r>
              <a:rPr lang="en-US" altLang="zh-TW" sz="2000" dirty="0" smtClean="0">
                <a:ea typeface="新細明體" pitchFamily="18" charset="-120"/>
              </a:rPr>
              <a:t>   # assumes EACH line ends with Ctrl-M</a:t>
            </a:r>
          </a:p>
          <a:p>
            <a:pPr>
              <a:lnSpc>
                <a:spcPct val="90000"/>
              </a:lnSpc>
            </a:pPr>
            <a:endParaRPr lang="en-US" altLang="zh-TW" sz="14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Convert Unix newlines (LF) to DOS format?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'{sub(/$/,"\r")};1'</a:t>
            </a:r>
          </a:p>
          <a:p>
            <a:pPr>
              <a:lnSpc>
                <a:spcPct val="90000"/>
              </a:lnSpc>
            </a:pPr>
            <a:endParaRPr lang="en-US" altLang="zh-TW" sz="14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leading whitespace (spaces, tabs) from front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'{sub(/^[ \t]+/, "")};1'</a:t>
            </a:r>
          </a:p>
          <a:p>
            <a:pPr>
              <a:lnSpc>
                <a:spcPct val="90000"/>
              </a:lnSpc>
            </a:pPr>
            <a:endParaRPr lang="en-US" altLang="zh-TW" sz="14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trailing whitespace (spaces, tabs) from end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'{sub(/[ \t]+$/, "")};1'</a:t>
            </a:r>
          </a:p>
          <a:p>
            <a:pPr>
              <a:lnSpc>
                <a:spcPct val="90000"/>
              </a:lnSpc>
            </a:pPr>
            <a:endParaRPr lang="en-US" altLang="zh-TW" sz="14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Delete BOTH leading and trailing whitespace from each line?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</a:t>
            </a:r>
            <a:r>
              <a:rPr lang="en-US" altLang="zh-TW" sz="2000" i="1" dirty="0" err="1" smtClean="0">
                <a:ea typeface="新細明體" pitchFamily="18" charset="-120"/>
              </a:rPr>
              <a:t>gsub</a:t>
            </a:r>
            <a:r>
              <a:rPr lang="en-US" altLang="zh-TW" sz="2000" i="1" dirty="0" smtClean="0">
                <a:ea typeface="新細明體" pitchFamily="18" charset="-120"/>
              </a:rPr>
              <a:t>(/^[ \t]+|[ \t]+$/,"")};1'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'{$1=$1};1'</a:t>
            </a:r>
            <a:r>
              <a:rPr lang="en-US" altLang="zh-TW" sz="2000" dirty="0" smtClean="0">
                <a:ea typeface="新細明體" pitchFamily="18" charset="-120"/>
              </a:rPr>
              <a:t>           # also removes extra space between fields</a:t>
            </a:r>
          </a:p>
        </p:txBody>
      </p:sp>
    </p:spTree>
    <p:extLst>
      <p:ext uri="{BB962C8B-B14F-4D97-AF65-F5344CB8AC3E}">
        <p14:creationId xmlns:p14="http://schemas.microsoft.com/office/powerpoint/2010/main" val="2908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Insert 5 blank spaces at beginning of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'{sub(/^/, "     ")};1'</a:t>
            </a:r>
          </a:p>
          <a:p>
            <a:pPr>
              <a:lnSpc>
                <a:spcPct val="90000"/>
              </a:lnSpc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Align all text flush right on a 79-column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 "%79s\n", $0}' file*</a:t>
            </a:r>
          </a:p>
          <a:p>
            <a:pPr>
              <a:lnSpc>
                <a:spcPct val="9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Center all text on a 79-character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'{l=length();s=</a:t>
            </a:r>
            <a:r>
              <a:rPr lang="en-US" altLang="zh-TW" sz="2400" i="1" dirty="0" err="1" smtClean="0">
                <a:ea typeface="新細明體" pitchFamily="18" charset="-120"/>
              </a:rPr>
              <a:t>int</a:t>
            </a:r>
            <a:r>
              <a:rPr lang="en-US" altLang="zh-TW" sz="2400" i="1" dirty="0" smtClean="0">
                <a:ea typeface="新細明體" pitchFamily="18" charset="-120"/>
              </a:rPr>
              <a:t>((79-l)/2); </a:t>
            </a:r>
            <a:r>
              <a:rPr lang="en-US" altLang="zh-TW" sz="2400" i="1" dirty="0" err="1" smtClean="0">
                <a:ea typeface="新細明體" pitchFamily="18" charset="-120"/>
              </a:rPr>
              <a:t>printf</a:t>
            </a:r>
            <a:r>
              <a:rPr lang="en-US" altLang="zh-TW" sz="2400" i="1" dirty="0" smtClean="0">
                <a:ea typeface="新細明體" pitchFamily="18" charset="-120"/>
              </a:rPr>
              <a:t> "%"(</a:t>
            </a:r>
            <a:r>
              <a:rPr lang="en-US" altLang="zh-TW" sz="2400" i="1" dirty="0" err="1" smtClean="0">
                <a:ea typeface="新細明體" pitchFamily="18" charset="-120"/>
              </a:rPr>
              <a:t>s+l</a:t>
            </a:r>
            <a:r>
              <a:rPr lang="en-US" altLang="zh-TW" sz="2400" i="1" dirty="0" smtClean="0">
                <a:ea typeface="新細明體" pitchFamily="18" charset="-120"/>
              </a:rPr>
              <a:t>)"s\n",$0}' file*</a:t>
            </a:r>
          </a:p>
          <a:p>
            <a:pPr>
              <a:lnSpc>
                <a:spcPct val="9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Substitute (find and replace)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 with "bar" on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'{sub(/</a:t>
            </a:r>
            <a:r>
              <a:rPr lang="en-US" altLang="zh-TW" sz="2400" i="1" dirty="0" err="1" smtClean="0">
                <a:ea typeface="新細明體" pitchFamily="18" charset="-120"/>
              </a:rPr>
              <a:t>foo</a:t>
            </a:r>
            <a:r>
              <a:rPr lang="en-US" altLang="zh-TW" sz="2400" i="1" dirty="0" smtClean="0">
                <a:ea typeface="新細明體" pitchFamily="18" charset="-120"/>
              </a:rPr>
              <a:t>/,"bar")}; 1'</a:t>
            </a:r>
            <a:r>
              <a:rPr lang="en-US" altLang="zh-TW" sz="2400" dirty="0" smtClean="0">
                <a:ea typeface="新細明體" pitchFamily="18" charset="-120"/>
              </a:rPr>
              <a:t>               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replace only 1st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gawk '{$0=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gensub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(/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foo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/,"bar",4)};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1'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  <a:ea typeface="新細明體" pitchFamily="18" charset="-120"/>
              </a:rPr>
              <a:t># replace only 4th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</a:t>
            </a:r>
            <a:r>
              <a:rPr lang="en-US" altLang="zh-TW" sz="2400" i="1" dirty="0" err="1" smtClean="0">
                <a:ea typeface="新細明體" pitchFamily="18" charset="-120"/>
              </a:rPr>
              <a:t>gsub</a:t>
            </a:r>
            <a:r>
              <a:rPr lang="en-US" altLang="zh-TW" sz="2400" i="1" dirty="0" smtClean="0">
                <a:ea typeface="新細明體" pitchFamily="18" charset="-120"/>
              </a:rPr>
              <a:t>(/</a:t>
            </a:r>
            <a:r>
              <a:rPr lang="en-US" altLang="zh-TW" sz="2400" i="1" dirty="0" err="1" smtClean="0">
                <a:ea typeface="新細明體" pitchFamily="18" charset="-120"/>
              </a:rPr>
              <a:t>foo</a:t>
            </a:r>
            <a:r>
              <a:rPr lang="en-US" altLang="zh-TW" sz="2400" i="1" dirty="0" smtClean="0">
                <a:ea typeface="新細明體" pitchFamily="18" charset="-120"/>
              </a:rPr>
              <a:t>/,"bar")}; 1'</a:t>
            </a:r>
            <a:r>
              <a:rPr lang="en-US" altLang="zh-TW" sz="2400" dirty="0" smtClean="0">
                <a:ea typeface="新細明體" pitchFamily="18" charset="-120"/>
              </a:rPr>
              <a:t>      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replace ALL instances in a line</a:t>
            </a:r>
          </a:p>
        </p:txBody>
      </p:sp>
    </p:spTree>
    <p:extLst>
      <p:ext uri="{BB962C8B-B14F-4D97-AF65-F5344CB8AC3E}">
        <p14:creationId xmlns:p14="http://schemas.microsoft.com/office/powerpoint/2010/main" val="27043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106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Substitute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 with "bar" ONLY for lines which contain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200" i="1" dirty="0" err="1" smtClean="0">
                <a:ea typeface="新細明體" pitchFamily="18" charset="-120"/>
              </a:rPr>
              <a:t>awk</a:t>
            </a:r>
            <a:r>
              <a:rPr lang="en-US" altLang="zh-TW" sz="2200" i="1" dirty="0" smtClean="0">
                <a:ea typeface="新細明體" pitchFamily="18" charset="-120"/>
              </a:rPr>
              <a:t> '/</a:t>
            </a:r>
            <a:r>
              <a:rPr lang="en-US" altLang="zh-TW" sz="2200" i="1" dirty="0" err="1" smtClean="0">
                <a:ea typeface="新細明體" pitchFamily="18" charset="-120"/>
              </a:rPr>
              <a:t>baz</a:t>
            </a:r>
            <a:r>
              <a:rPr lang="en-US" altLang="zh-TW" sz="2200" i="1" dirty="0" smtClean="0">
                <a:ea typeface="新細明體" pitchFamily="18" charset="-120"/>
              </a:rPr>
              <a:t>/{</a:t>
            </a:r>
            <a:r>
              <a:rPr lang="en-US" altLang="zh-TW" sz="2200" i="1" dirty="0" err="1" smtClean="0">
                <a:ea typeface="新細明體" pitchFamily="18" charset="-120"/>
              </a:rPr>
              <a:t>gsub</a:t>
            </a:r>
            <a:r>
              <a:rPr lang="en-US" altLang="zh-TW" sz="2200" i="1" dirty="0" smtClean="0">
                <a:ea typeface="新細明體" pitchFamily="18" charset="-120"/>
              </a:rPr>
              <a:t>(/</a:t>
            </a:r>
            <a:r>
              <a:rPr lang="en-US" altLang="zh-TW" sz="2200" i="1" dirty="0" err="1" smtClean="0">
                <a:ea typeface="新細明體" pitchFamily="18" charset="-120"/>
              </a:rPr>
              <a:t>foo</a:t>
            </a:r>
            <a:r>
              <a:rPr lang="en-US" altLang="zh-TW" sz="2200" i="1" dirty="0" smtClean="0">
                <a:ea typeface="新細明體" pitchFamily="18" charset="-120"/>
              </a:rPr>
              <a:t>/, "bar")}; 1'</a:t>
            </a:r>
          </a:p>
          <a:p>
            <a:pPr>
              <a:lnSpc>
                <a:spcPct val="80000"/>
              </a:lnSpc>
            </a:pPr>
            <a:endParaRPr lang="en-US" altLang="zh-TW" sz="22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Substitute "</a:t>
            </a:r>
            <a:r>
              <a:rPr lang="en-US" altLang="zh-TW" sz="2300" dirty="0" err="1" smtClean="0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" with "bar" EXCEPT for lines which contain "</a:t>
            </a:r>
            <a:r>
              <a:rPr lang="en-US" altLang="zh-TW" sz="2300" dirty="0" err="1" smtClean="0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300" dirty="0" smtClean="0">
                <a:solidFill>
                  <a:schemeClr val="accent2"/>
                </a:solidFill>
                <a:ea typeface="新細明體" pitchFamily="18" charset="-120"/>
              </a:rPr>
              <a:t>“?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200" i="1" dirty="0" err="1" smtClean="0">
                <a:ea typeface="新細明體" pitchFamily="18" charset="-120"/>
              </a:rPr>
              <a:t>awk</a:t>
            </a:r>
            <a:r>
              <a:rPr lang="en-US" altLang="zh-TW" sz="2200" i="1" dirty="0" smtClean="0">
                <a:ea typeface="新細明體" pitchFamily="18" charset="-120"/>
              </a:rPr>
              <a:t> '!/</a:t>
            </a:r>
            <a:r>
              <a:rPr lang="en-US" altLang="zh-TW" sz="2200" i="1" dirty="0" err="1" smtClean="0">
                <a:ea typeface="新細明體" pitchFamily="18" charset="-120"/>
              </a:rPr>
              <a:t>baz</a:t>
            </a:r>
            <a:r>
              <a:rPr lang="en-US" altLang="zh-TW" sz="2200" i="1" dirty="0" smtClean="0">
                <a:ea typeface="新細明體" pitchFamily="18" charset="-120"/>
              </a:rPr>
              <a:t>/{</a:t>
            </a:r>
            <a:r>
              <a:rPr lang="en-US" altLang="zh-TW" sz="2200" i="1" dirty="0" err="1" smtClean="0">
                <a:ea typeface="新細明體" pitchFamily="18" charset="-120"/>
              </a:rPr>
              <a:t>gsub</a:t>
            </a:r>
            <a:r>
              <a:rPr lang="en-US" altLang="zh-TW" sz="2200" i="1" dirty="0" smtClean="0">
                <a:ea typeface="新細明體" pitchFamily="18" charset="-120"/>
              </a:rPr>
              <a:t>(/</a:t>
            </a:r>
            <a:r>
              <a:rPr lang="en-US" altLang="zh-TW" sz="2200" i="1" dirty="0" err="1" smtClean="0">
                <a:ea typeface="新細明體" pitchFamily="18" charset="-120"/>
              </a:rPr>
              <a:t>foo</a:t>
            </a:r>
            <a:r>
              <a:rPr lang="en-US" altLang="zh-TW" sz="2200" i="1" dirty="0" smtClean="0">
                <a:ea typeface="新細明體" pitchFamily="18" charset="-120"/>
              </a:rPr>
              <a:t>/, "bar")}; 1'</a:t>
            </a:r>
          </a:p>
          <a:p>
            <a:pPr>
              <a:lnSpc>
                <a:spcPct val="80000"/>
              </a:lnSpc>
            </a:pPr>
            <a:endParaRPr lang="en-US" altLang="zh-TW" sz="22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Change "scarlet" or "ruby" or "puce" to "red“?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200" i="1" dirty="0" err="1" smtClean="0">
                <a:ea typeface="新細明體" pitchFamily="18" charset="-120"/>
              </a:rPr>
              <a:t>awk</a:t>
            </a:r>
            <a:r>
              <a:rPr lang="en-US" altLang="zh-TW" sz="2200" i="1" dirty="0" smtClean="0">
                <a:ea typeface="新細明體" pitchFamily="18" charset="-120"/>
              </a:rPr>
              <a:t> '{</a:t>
            </a:r>
            <a:r>
              <a:rPr lang="en-US" altLang="zh-TW" sz="2200" i="1" dirty="0" err="1" smtClean="0">
                <a:ea typeface="新細明體" pitchFamily="18" charset="-120"/>
              </a:rPr>
              <a:t>gsub</a:t>
            </a:r>
            <a:r>
              <a:rPr lang="en-US" altLang="zh-TW" sz="2200" i="1" dirty="0" smtClean="0">
                <a:ea typeface="新細明體" pitchFamily="18" charset="-120"/>
              </a:rPr>
              <a:t>(/</a:t>
            </a:r>
            <a:r>
              <a:rPr lang="en-US" altLang="zh-TW" sz="2200" i="1" dirty="0" err="1" smtClean="0">
                <a:ea typeface="新細明體" pitchFamily="18" charset="-120"/>
              </a:rPr>
              <a:t>scarlet|ruby|puce</a:t>
            </a:r>
            <a:r>
              <a:rPr lang="en-US" altLang="zh-TW" sz="2200" i="1" dirty="0" smtClean="0">
                <a:ea typeface="新細明體" pitchFamily="18" charset="-120"/>
              </a:rPr>
              <a:t>/, "red")}; 1'</a:t>
            </a:r>
          </a:p>
          <a:p>
            <a:pPr>
              <a:lnSpc>
                <a:spcPct val="80000"/>
              </a:lnSpc>
            </a:pPr>
            <a:endParaRPr lang="en-US" altLang="zh-TW" sz="22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Reverse order of lines (emulates "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tac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")?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200" i="1" dirty="0" err="1" smtClean="0">
                <a:ea typeface="新細明體" pitchFamily="18" charset="-120"/>
              </a:rPr>
              <a:t>awk</a:t>
            </a:r>
            <a:r>
              <a:rPr lang="en-US" altLang="zh-TW" sz="2200" i="1" dirty="0" smtClean="0">
                <a:ea typeface="新細明體" pitchFamily="18" charset="-120"/>
              </a:rPr>
              <a:t> '{a[</a:t>
            </a:r>
            <a:r>
              <a:rPr lang="en-US" altLang="zh-TW" sz="2200" i="1" dirty="0" err="1" smtClean="0">
                <a:ea typeface="新細明體" pitchFamily="18" charset="-120"/>
              </a:rPr>
              <a:t>i</a:t>
            </a:r>
            <a:r>
              <a:rPr lang="en-US" altLang="zh-TW" sz="2200" i="1" dirty="0" smtClean="0">
                <a:ea typeface="新細明體" pitchFamily="18" charset="-120"/>
              </a:rPr>
              <a:t>++]=$0} END {for (j=i-1; j&gt;=0;) print a[j--] }' file*</a:t>
            </a:r>
          </a:p>
          <a:p>
            <a:pPr>
              <a:lnSpc>
                <a:spcPct val="80000"/>
              </a:lnSpc>
            </a:pPr>
            <a:endParaRPr lang="en-US" altLang="zh-TW" sz="22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If a line ends with a backslash, append the next line to it?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(Fails if there are multiple lines ending with backslash...)</a:t>
            </a:r>
          </a:p>
          <a:p>
            <a:pPr>
              <a:lnSpc>
                <a:spcPct val="80000"/>
              </a:lnSpc>
            </a:pPr>
            <a:r>
              <a:rPr lang="en-US" altLang="zh-TW" sz="2200" i="1" dirty="0" err="1" smtClean="0">
                <a:ea typeface="新細明體" pitchFamily="18" charset="-120"/>
              </a:rPr>
              <a:t>awk</a:t>
            </a:r>
            <a:r>
              <a:rPr lang="en-US" altLang="zh-TW" sz="2200" i="1" dirty="0" smtClean="0">
                <a:ea typeface="新細明體" pitchFamily="18" charset="-120"/>
              </a:rPr>
              <a:t> '/\\$/ {sub(/\\$/,""); </a:t>
            </a:r>
            <a:r>
              <a:rPr lang="en-US" altLang="zh-TW" sz="2200" i="1" dirty="0" err="1" smtClean="0">
                <a:ea typeface="新細明體" pitchFamily="18" charset="-120"/>
              </a:rPr>
              <a:t>getline</a:t>
            </a:r>
            <a:r>
              <a:rPr lang="en-US" altLang="zh-TW" sz="2200" i="1" dirty="0" smtClean="0">
                <a:ea typeface="新細明體" pitchFamily="18" charset="-120"/>
              </a:rPr>
              <a:t> t; print $0 t; next}; 1' file*</a:t>
            </a:r>
          </a:p>
        </p:txBody>
      </p:sp>
    </p:spTree>
    <p:extLst>
      <p:ext uri="{BB962C8B-B14F-4D97-AF65-F5344CB8AC3E}">
        <p14:creationId xmlns:p14="http://schemas.microsoft.com/office/powerpoint/2010/main" val="238017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Print and sort the login names of all users?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-F ":" '{print $1 | "sort" }' /etc/</a:t>
            </a:r>
            <a:r>
              <a:rPr lang="en-US" altLang="zh-TW" sz="2000" i="1" dirty="0" err="1" smtClean="0">
                <a:ea typeface="新細明體" pitchFamily="18" charset="-120"/>
              </a:rPr>
              <a:t>passwd</a:t>
            </a: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Print the first 2 fields, in opposite order, of every line?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'{print $2, $1}' file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Switch the first 2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'{temp = $1; $1 = $2; $2 = temp}' file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Print every line, deleting the second field of that line?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 $2 = ""; print }'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Print in reverse order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'{for (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=NF; 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&gt;0; 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--) </a:t>
            </a:r>
            <a:r>
              <a:rPr lang="en-US" altLang="zh-TW" sz="2000" i="1" dirty="0" err="1" smtClean="0">
                <a:ea typeface="新細明體" pitchFamily="18" charset="-120"/>
              </a:rPr>
              <a:t>printf</a:t>
            </a:r>
            <a:r>
              <a:rPr lang="en-US" altLang="zh-TW" sz="2000" i="1" dirty="0" smtClean="0">
                <a:ea typeface="新細明體" pitchFamily="18" charset="-120"/>
              </a:rPr>
              <a:t>("%s ",$</a:t>
            </a:r>
            <a:r>
              <a:rPr lang="en-US" altLang="zh-TW" sz="2000" i="1" dirty="0" err="1" smtClean="0">
                <a:ea typeface="新細明體" pitchFamily="18" charset="-120"/>
              </a:rPr>
              <a:t>i</a:t>
            </a:r>
            <a:r>
              <a:rPr lang="en-US" altLang="zh-TW" sz="2000" i="1" dirty="0" smtClean="0">
                <a:ea typeface="新細明體" pitchFamily="18" charset="-120"/>
              </a:rPr>
              <a:t>);print ""}' file</a:t>
            </a:r>
          </a:p>
          <a:p>
            <a:pPr>
              <a:lnSpc>
                <a:spcPct val="8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chemeClr val="accent2"/>
                </a:solidFill>
                <a:ea typeface="新細明體" pitchFamily="18" charset="-120"/>
              </a:rPr>
              <a:t>Concatenate every 5 lines of input, using a comma separator?</a:t>
            </a:r>
          </a:p>
          <a:p>
            <a:pPr>
              <a:lnSpc>
                <a:spcPct val="80000"/>
              </a:lnSpc>
            </a:pP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i="1" dirty="0" err="1" smtClean="0">
                <a:ea typeface="新細明體" pitchFamily="18" charset="-120"/>
              </a:rPr>
              <a:t>awk</a:t>
            </a:r>
            <a:r>
              <a:rPr lang="en-US" altLang="zh-TW" sz="2000" i="1" dirty="0" smtClean="0">
                <a:ea typeface="新細明體" pitchFamily="18" charset="-120"/>
              </a:rPr>
              <a:t> 'ORS=NR%5?",":"\n"' file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52400" y="4800600"/>
            <a:ext cx="7315200" cy="762000"/>
          </a:xfrm>
          <a:prstGeom prst="wedgeRoundRectCallout">
            <a:avLst>
              <a:gd name="adj1" fmla="val -24134"/>
              <a:gd name="adj2" fmla="val 14107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I won’t test you on this one, but it is pretty cool.</a:t>
            </a:r>
          </a:p>
        </p:txBody>
      </p:sp>
    </p:spTree>
    <p:extLst>
      <p:ext uri="{BB962C8B-B14F-4D97-AF65-F5344CB8AC3E}">
        <p14:creationId xmlns:p14="http://schemas.microsoft.com/office/powerpoint/2010/main" val="358429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first 10 lines of file?</a:t>
            </a:r>
            <a:r>
              <a:rPr lang="en-US" altLang="zh-TW" sz="2400" dirty="0" smtClean="0">
                <a:ea typeface="新細明體" pitchFamily="18" charset="-120"/>
              </a:rPr>
              <a:t> (emulates "head")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'NR &lt; 11'</a:t>
            </a:r>
          </a:p>
          <a:p>
            <a:pPr>
              <a:lnSpc>
                <a:spcPct val="8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first line of file?</a:t>
            </a:r>
            <a:r>
              <a:rPr lang="en-US" altLang="zh-TW" sz="2400" dirty="0" smtClean="0">
                <a:ea typeface="新細明體" pitchFamily="18" charset="-120"/>
              </a:rPr>
              <a:t> (emulates "head -1")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'NR&gt;1{exit};1'</a:t>
            </a:r>
          </a:p>
          <a:p>
            <a:pPr>
              <a:lnSpc>
                <a:spcPct val="8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last 2 lines of a file?</a:t>
            </a:r>
            <a:r>
              <a:rPr lang="en-US" altLang="zh-TW" sz="2400" dirty="0" smtClean="0">
                <a:ea typeface="新細明體" pitchFamily="18" charset="-120"/>
              </a:rPr>
              <a:t> (emulates "tail -2")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'{y=x "\n" $0; x=$0};END{print y}'</a:t>
            </a:r>
          </a:p>
          <a:p>
            <a:pPr>
              <a:lnSpc>
                <a:spcPct val="8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last line of a file?</a:t>
            </a:r>
            <a:r>
              <a:rPr lang="en-US" altLang="zh-TW" sz="2400" dirty="0" smtClean="0">
                <a:ea typeface="新細明體" pitchFamily="18" charset="-120"/>
              </a:rPr>
              <a:t> (emulates "tail -1")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'END{print}'</a:t>
            </a:r>
          </a:p>
          <a:p>
            <a:pPr>
              <a:lnSpc>
                <a:spcPct val="80000"/>
              </a:lnSpc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which match regular expression?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(emulates "</a:t>
            </a:r>
            <a:r>
              <a:rPr lang="en-US" altLang="zh-TW" sz="2000" dirty="0" err="1" smtClean="0">
                <a:ea typeface="新細明體" pitchFamily="18" charset="-120"/>
              </a:rPr>
              <a:t>grep</a:t>
            </a:r>
            <a:r>
              <a:rPr lang="en-US" altLang="zh-TW" sz="2000" dirty="0" smtClean="0">
                <a:ea typeface="新細明體" pitchFamily="18" charset="-12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ea typeface="新細明體" pitchFamily="18" charset="-120"/>
              </a:rPr>
              <a:t>/'</a:t>
            </a:r>
          </a:p>
        </p:txBody>
      </p:sp>
    </p:spTree>
    <p:extLst>
      <p:ext uri="{BB962C8B-B14F-4D97-AF65-F5344CB8AC3E}">
        <p14:creationId xmlns:p14="http://schemas.microsoft.com/office/powerpoint/2010/main" val="29949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325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which do NOT match 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(emulates "</a:t>
            </a:r>
            <a:r>
              <a:rPr lang="en-US" altLang="zh-TW" sz="2000" dirty="0" err="1" smtClean="0">
                <a:ea typeface="新細明體" pitchFamily="18" charset="-120"/>
              </a:rPr>
              <a:t>grep</a:t>
            </a:r>
            <a:r>
              <a:rPr lang="en-US" altLang="zh-TW" sz="2000" dirty="0" smtClean="0">
                <a:ea typeface="新細明體" pitchFamily="18" charset="-120"/>
              </a:rPr>
              <a:t> -v")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'!/</a:t>
            </a:r>
            <a:r>
              <a:rPr lang="en-US" altLang="zh-TW" sz="2400" i="1" dirty="0" err="1" smtClean="0"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ea typeface="新細明體" pitchFamily="18" charset="-120"/>
              </a:rPr>
              <a:t>/'</a:t>
            </a:r>
          </a:p>
          <a:p>
            <a:pPr>
              <a:lnSpc>
                <a:spcPct val="80000"/>
              </a:lnSpc>
            </a:pP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any line where field #5 is equal to "abc123“?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'$5 == "abc123"'</a:t>
            </a:r>
          </a:p>
          <a:p>
            <a:pPr>
              <a:lnSpc>
                <a:spcPct val="80000"/>
              </a:lnSpc>
            </a:pP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those lines where field #5 is NOT equal to "abc123“?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ea typeface="新細明體" pitchFamily="18" charset="-120"/>
              </a:rPr>
              <a:t>(But this will also print lines which have less than 5 fields.)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'$5 != "abc123"'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'!($5 == "abc123")'</a:t>
            </a:r>
          </a:p>
          <a:p>
            <a:pPr>
              <a:lnSpc>
                <a:spcPct val="80000"/>
              </a:lnSpc>
            </a:pPr>
            <a:endParaRPr lang="en-US" altLang="zh-TW" sz="24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Matching a field against a regular expression?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'$7  ~ /^[a-f]/'</a:t>
            </a:r>
            <a:r>
              <a:rPr lang="en-US" altLang="zh-TW" sz="2400" dirty="0" smtClean="0">
                <a:ea typeface="新細明體" pitchFamily="18" charset="-120"/>
              </a:rPr>
              <a:t>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print line if field #7 matches </a:t>
            </a:r>
            <a:r>
              <a:rPr lang="en-US" altLang="zh-TW" sz="2400" dirty="0" err="1" smtClean="0">
                <a:latin typeface="Arial Narrow" pitchFamily="34" charset="0"/>
                <a:ea typeface="新細明體" pitchFamily="18" charset="-120"/>
              </a:rPr>
              <a:t>regex</a:t>
            </a:r>
            <a:endParaRPr lang="en-US" altLang="zh-TW" sz="2400" dirty="0" smtClean="0">
              <a:latin typeface="Arial Narrow" pitchFamily="34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'$7 !~ /^[a-f]/'</a:t>
            </a:r>
            <a:r>
              <a:rPr lang="en-US" altLang="zh-TW" sz="2400" dirty="0" smtClean="0">
                <a:ea typeface="新細明體" pitchFamily="18" charset="-120"/>
              </a:rPr>
              <a:t>    </a:t>
            </a:r>
            <a:r>
              <a:rPr lang="en-US" altLang="zh-TW" sz="2400" dirty="0" smtClean="0">
                <a:latin typeface="Arial Narrow" pitchFamily="34" charset="0"/>
                <a:ea typeface="新細明體" pitchFamily="18" charset="-120"/>
              </a:rPr>
              <a:t># print line if field #7 does NOT match </a:t>
            </a:r>
            <a:r>
              <a:rPr lang="en-US" altLang="zh-TW" sz="2400" dirty="0" err="1" smtClean="0">
                <a:latin typeface="Arial Narrow" pitchFamily="34" charset="0"/>
                <a:ea typeface="新細明體" pitchFamily="18" charset="-120"/>
              </a:rPr>
              <a:t>regex</a:t>
            </a:r>
            <a:endParaRPr lang="en-US" altLang="zh-TW" sz="2400" dirty="0" smtClean="0">
              <a:latin typeface="Arial Narrow" pitchFamily="34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24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49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line immediately before a 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(But not the line with </a:t>
            </a:r>
            <a:r>
              <a:rPr lang="en-US" altLang="zh-TW" sz="2000" dirty="0" err="1" smtClean="0">
                <a:ea typeface="新細明體" pitchFamily="18" charset="-120"/>
              </a:rPr>
              <a:t>regex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ea typeface="新細明體" pitchFamily="18" charset="-120"/>
              </a:rPr>
              <a:t>/{print x};{x=$0}'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ea typeface="新細明體" pitchFamily="18" charset="-120"/>
              </a:rPr>
              <a:t>/{print (NR==1 ? "match on line 1" : x)};{x=$0}'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the line immediately after a </a:t>
            </a: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(But not the line with </a:t>
            </a:r>
            <a:r>
              <a:rPr lang="en-US" altLang="zh-TW" sz="2000" dirty="0" err="1" smtClean="0">
                <a:ea typeface="新細明體" pitchFamily="18" charset="-120"/>
              </a:rPr>
              <a:t>regex</a:t>
            </a:r>
            <a:r>
              <a:rPr lang="en-US" altLang="zh-TW" sz="2000" dirty="0" smtClean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/{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getline;print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}'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 for AAA and BBB and CCC?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(in any order, on the same line)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'/AAA/ &amp;&amp; /BBB/ &amp;&amp; /CCC/'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 smtClean="0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 for AAA and BBB and CCC? (in that order)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'/AAA.*BBB.*CCC/'</a:t>
            </a:r>
          </a:p>
          <a:p>
            <a:pPr>
              <a:lnSpc>
                <a:spcPct val="90000"/>
              </a:lnSpc>
            </a:pPr>
            <a:endParaRPr lang="en-US" altLang="zh-TW" sz="1600" i="1" dirty="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of 65 characters or longer?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'length &gt; 64'</a:t>
            </a:r>
          </a:p>
        </p:txBody>
      </p:sp>
    </p:spTree>
    <p:extLst>
      <p:ext uri="{BB962C8B-B14F-4D97-AF65-F5344CB8AC3E}">
        <p14:creationId xmlns:p14="http://schemas.microsoft.com/office/powerpoint/2010/main" val="19517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only lines of less than 65 characters?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'length &lt; 64'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from regular expression to end of file?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ea typeface="新細明體" pitchFamily="18" charset="-120"/>
              </a:rPr>
              <a:t>/,0'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'/</a:t>
            </a:r>
            <a:r>
              <a:rPr lang="en-US" altLang="zh-TW" sz="2400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regex</a:t>
            </a:r>
            <a:r>
              <a:rPr lang="en-US" altLang="zh-TW" sz="2400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/,EOF'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from lines 8-12, inclusive?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'NR==8,NR==12'</a:t>
            </a:r>
          </a:p>
          <a:p>
            <a:pPr>
              <a:lnSpc>
                <a:spcPct val="80000"/>
              </a:lnSpc>
            </a:pPr>
            <a:endParaRPr lang="en-US" altLang="zh-TW" sz="1800" i="1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line number 52?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'NR==52'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'NR==52 {</a:t>
            </a:r>
            <a:r>
              <a:rPr lang="en-US" altLang="zh-TW" sz="2400" i="1" dirty="0" err="1" smtClean="0">
                <a:ea typeface="新細明體" pitchFamily="18" charset="-120"/>
              </a:rPr>
              <a:t>print;exit</a:t>
            </a:r>
            <a:r>
              <a:rPr lang="en-US" altLang="zh-TW" sz="2400" i="1" dirty="0" smtClean="0">
                <a:ea typeface="新細明體" pitchFamily="18" charset="-120"/>
              </a:rPr>
              <a:t>}'</a:t>
            </a:r>
            <a:r>
              <a:rPr lang="en-US" altLang="zh-TW" sz="2400" dirty="0" smtClean="0">
                <a:ea typeface="新細明體" pitchFamily="18" charset="-120"/>
              </a:rPr>
              <a:t>          # more efficient on large files</a:t>
            </a:r>
          </a:p>
          <a:p>
            <a:pPr>
              <a:lnSpc>
                <a:spcPct val="80000"/>
              </a:lnSpc>
            </a:pPr>
            <a:endParaRPr lang="en-US" altLang="zh-TW" sz="1800" dirty="0" smtClean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accent2"/>
                </a:solidFill>
                <a:ea typeface="新細明體" pitchFamily="18" charset="-120"/>
              </a:rPr>
              <a:t>Print section of file between two regular expressions (inclusive)?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i="1" dirty="0" err="1" smtClean="0">
                <a:ea typeface="新細明體" pitchFamily="18" charset="-120"/>
              </a:rPr>
              <a:t>awk</a:t>
            </a:r>
            <a:r>
              <a:rPr lang="en-US" altLang="zh-TW" sz="2400" i="1" dirty="0" smtClean="0">
                <a:ea typeface="新細明體" pitchFamily="18" charset="-120"/>
              </a:rPr>
              <a:t> '/Iowa/,/Montana/'</a:t>
            </a:r>
            <a:r>
              <a:rPr lang="en-US" altLang="zh-TW" sz="2400" dirty="0" smtClean="0">
                <a:ea typeface="新細明體" pitchFamily="18" charset="-120"/>
              </a:rPr>
              <a:t>             #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205280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One-liners</a:t>
            </a:r>
            <a:r>
              <a:rPr lang="en-US" altLang="zh-TW" sz="3600" smtClean="0">
                <a:ea typeface="新細明體" pitchFamily="18" charset="-120"/>
              </a:rPr>
              <a:t/>
            </a:r>
            <a:br>
              <a:rPr lang="en-US" altLang="zh-TW" sz="3600" smtClean="0">
                <a:ea typeface="新細明體" pitchFamily="18" charset="-120"/>
              </a:rPr>
            </a:br>
            <a:r>
              <a:rPr lang="en-US" altLang="zh-TW" sz="3600" smtClean="0">
                <a:solidFill>
                  <a:schemeClr val="tx1"/>
                </a:solidFill>
                <a:ea typeface="新細明體" pitchFamily="18" charset="-120"/>
              </a:rPr>
              <a:t>selective deleting of certain lines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Delete ALL blank lines from a file?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000" smtClean="0">
                <a:ea typeface="新細明體" pitchFamily="18" charset="-120"/>
              </a:rPr>
              <a:t>(same as "grep '.' ")</a:t>
            </a:r>
          </a:p>
          <a:p>
            <a:r>
              <a:rPr lang="en-US" altLang="zh-TW" sz="2400" i="1" smtClean="0">
                <a:ea typeface="新細明體" pitchFamily="18" charset="-120"/>
              </a:rPr>
              <a:t> awk NF</a:t>
            </a:r>
          </a:p>
          <a:p>
            <a:r>
              <a:rPr lang="en-US" altLang="zh-TW" sz="2400" i="1" smtClean="0">
                <a:ea typeface="新細明體" pitchFamily="18" charset="-120"/>
              </a:rPr>
              <a:t> awk '/./'</a:t>
            </a:r>
          </a:p>
          <a:p>
            <a:endParaRPr lang="en-US" altLang="zh-TW" sz="2400" i="1" smtClean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Remove duplicate, consecutive lines</a:t>
            </a: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000" smtClean="0">
                <a:ea typeface="新細明體" pitchFamily="18" charset="-120"/>
              </a:rPr>
              <a:t>(emulates "uniq")</a:t>
            </a:r>
          </a:p>
          <a:p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'a !~ $0; {a=$0}'</a:t>
            </a:r>
          </a:p>
          <a:p>
            <a:endParaRPr lang="en-US" altLang="zh-TW" sz="2400" i="1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accent2"/>
                </a:solidFill>
                <a:ea typeface="新細明體" pitchFamily="18" charset="-120"/>
              </a:rPr>
              <a:t>Remove duplicate, nonconsecutive lines</a:t>
            </a:r>
          </a:p>
          <a:p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'!a[$0]++'</a:t>
            </a:r>
            <a:r>
              <a:rPr lang="en-US" altLang="zh-TW" sz="2400" smtClean="0">
                <a:ea typeface="新細明體" pitchFamily="18" charset="-120"/>
              </a:rPr>
              <a:t>                         # most concise script</a:t>
            </a:r>
          </a:p>
          <a:p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awk '!($0 in a){a[$0];print}'</a:t>
            </a:r>
            <a:r>
              <a:rPr lang="en-US" altLang="zh-TW" sz="2400" smtClean="0">
                <a:ea typeface="新細明體" pitchFamily="18" charset="-120"/>
              </a:rPr>
              <a:t>      # most efficient script</a:t>
            </a:r>
          </a:p>
          <a:p>
            <a:endParaRPr lang="en-US" altLang="zh-TW" sz="2400" smtClean="0">
              <a:ea typeface="新細明體" pitchFamily="18" charset="-120"/>
            </a:endParaRPr>
          </a:p>
          <a:p>
            <a:endParaRPr lang="en-US" altLang="zh-TW" sz="240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44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US" sz="4800" b="1" dirty="0" smtClean="0"/>
              <a:t>Final Exam Quick </a:t>
            </a:r>
            <a:r>
              <a:rPr lang="en-US" altLang="zh-TW" sz="4800" b="1" dirty="0" smtClean="0">
                <a:solidFill>
                  <a:srgbClr val="0033CC"/>
                </a:solidFill>
              </a:rPr>
              <a:t>Review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r>
              <a:rPr lang="en-US" sz="3200" dirty="0" smtClean="0"/>
              <a:t>Exam date: June </a:t>
            </a:r>
            <a:r>
              <a:rPr lang="en-US" sz="3200" dirty="0" smtClean="0"/>
              <a:t>22, </a:t>
            </a:r>
            <a:r>
              <a:rPr lang="en-US" sz="3200" dirty="0" smtClean="0"/>
              <a:t>2014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3200" dirty="0" smtClean="0"/>
              <a:t>It is a comp</a:t>
            </a:r>
            <a:r>
              <a:rPr lang="en-US" altLang="zh-TW" sz="3200" dirty="0" smtClean="0"/>
              <a:t>rehensive exam</a:t>
            </a:r>
          </a:p>
          <a:p>
            <a:pPr lvl="1"/>
            <a:r>
              <a:rPr lang="en-US" sz="2800" dirty="0" smtClean="0"/>
              <a:t>This means that any mate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ial f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om the lectu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es, midte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m mate</a:t>
            </a:r>
            <a:r>
              <a:rPr lang="en-US" altLang="zh-TW" sz="2800" dirty="0" smtClean="0"/>
              <a:t>rial, or programming assignments may be tested.</a:t>
            </a:r>
          </a:p>
          <a:p>
            <a:pPr lvl="1"/>
            <a:r>
              <a:rPr lang="en-US" sz="2800" dirty="0" smtClean="0"/>
              <a:t>But mate</a:t>
            </a:r>
            <a:r>
              <a:rPr lang="en-US" altLang="zh-TW" sz="2800" dirty="0" smtClean="0"/>
              <a:t>rial covered since</a:t>
            </a:r>
            <a:r>
              <a:rPr lang="en-US" sz="2800" dirty="0" smtClean="0"/>
              <a:t> the midte</a:t>
            </a:r>
            <a:r>
              <a:rPr lang="en-US" altLang="zh-TW" sz="2800" dirty="0" smtClean="0"/>
              <a:t>r</a:t>
            </a:r>
            <a:r>
              <a:rPr lang="en-US" sz="2800" dirty="0" smtClean="0"/>
              <a:t>m wil</a:t>
            </a:r>
            <a:r>
              <a:rPr lang="en-US" altLang="zh-TW" sz="2800" dirty="0" smtClean="0"/>
              <a:t>l be more emphasized.</a:t>
            </a:r>
          </a:p>
          <a:p>
            <a:pPr>
              <a:buNone/>
            </a:pPr>
            <a:endParaRPr lang="en-US" sz="1400" dirty="0" smtClean="0"/>
          </a:p>
          <a:p>
            <a:r>
              <a:rPr lang="en-US" altLang="zh-TW" sz="3200" dirty="0" smtClean="0"/>
              <a:t>The following slides will help you to review…</a:t>
            </a:r>
          </a:p>
          <a:p>
            <a:pPr lvl="1"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87F2DDE-6E1B-4B4D-BDB2-9A579E023FF4}" type="slidenum">
              <a:rPr lang="zh-TW" altLang="en-US" sz="1400" b="0">
                <a:latin typeface="Arial" pitchFamily="34" charset="0"/>
              </a:rPr>
              <a:pPr algn="r"/>
              <a:t>115</a:t>
            </a:fld>
            <a:endParaRPr lang="en-US" altLang="zh-TW" sz="1400" b="0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Viewing Files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86868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cat</a:t>
            </a:r>
            <a:r>
              <a:rPr lang="en-US" altLang="zh-TW" sz="2800" dirty="0" smtClean="0"/>
              <a:t> &lt;filename&gt; - display a file on screen </a:t>
            </a:r>
            <a:br>
              <a:rPr lang="en-US" altLang="zh-TW" sz="2800" dirty="0" smtClean="0"/>
            </a:br>
            <a:r>
              <a:rPr lang="en-US" altLang="zh-TW" sz="2800" b="1" dirty="0" smtClean="0"/>
              <a:t>cat –n</a:t>
            </a:r>
            <a:r>
              <a:rPr lang="en-US" altLang="zh-TW" sz="2800" dirty="0" smtClean="0"/>
              <a:t> &lt;filename&gt; - display with line numbers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more</a:t>
            </a:r>
            <a:r>
              <a:rPr lang="en-US" altLang="zh-TW" sz="2800" dirty="0" smtClean="0"/>
              <a:t> &lt;filename&gt; - to see a </a:t>
            </a:r>
            <a:r>
              <a:rPr lang="en-US" altLang="zh-TW" sz="2800" dirty="0" err="1" smtClean="0"/>
              <a:t>screenful</a:t>
            </a:r>
            <a:r>
              <a:rPr lang="en-US" altLang="zh-TW" sz="2800" dirty="0" smtClean="0"/>
              <a:t> at a time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less</a:t>
            </a:r>
            <a:r>
              <a:rPr lang="en-US" altLang="zh-TW" sz="2800" dirty="0" smtClean="0"/>
              <a:t> &lt;filename&gt;  - a better version of more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(</a:t>
            </a:r>
            <a:r>
              <a:rPr lang="en-US" altLang="zh-TW" sz="2800" i="1" dirty="0" smtClean="0"/>
              <a:t>Because, in life, less is often better than more.</a:t>
            </a:r>
            <a:r>
              <a:rPr lang="en-US" altLang="zh-TW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head</a:t>
            </a:r>
            <a:r>
              <a:rPr lang="en-US" altLang="zh-TW" sz="2800" dirty="0" smtClean="0"/>
              <a:t> &lt;filename&gt; - display the first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sz="2800" b="1" dirty="0" smtClean="0"/>
              <a:t>head –n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displays the first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b="1" dirty="0" smtClean="0"/>
              <a:t>tail </a:t>
            </a:r>
            <a:r>
              <a:rPr lang="en-US" altLang="zh-TW" sz="2800" dirty="0" smtClean="0"/>
              <a:t>&lt;filename&gt; - display the last 10 lines of a file.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	</a:t>
            </a:r>
            <a:r>
              <a:rPr lang="en-US" altLang="zh-TW" sz="2800" b="1" dirty="0" smtClean="0"/>
              <a:t>tail –n</a:t>
            </a:r>
            <a:r>
              <a:rPr lang="en-US" altLang="zh-TW" sz="2800" dirty="0" smtClean="0"/>
              <a:t> </a:t>
            </a:r>
            <a:r>
              <a:rPr lang="en-US" altLang="zh-TW" sz="2800" i="1" dirty="0" err="1" smtClean="0"/>
              <a:t>n</a:t>
            </a:r>
            <a:r>
              <a:rPr lang="en-US" altLang="zh-TW" sz="2800" dirty="0" smtClean="0"/>
              <a:t> &lt;filename&gt; - displays the last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lines.</a:t>
            </a:r>
          </a:p>
          <a:p>
            <a:pPr eaLnBrk="1" hangingPunct="1">
              <a:lnSpc>
                <a:spcPct val="80000"/>
              </a:lnSpc>
            </a:pPr>
            <a:endParaRPr lang="zh-TW" alt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70" name="Group 18"/>
          <p:cNvGraphicFramePr>
            <a:graphicFrameLocks noGrp="1"/>
          </p:cNvGraphicFramePr>
          <p:nvPr/>
        </p:nvGraphicFramePr>
        <p:xfrm>
          <a:off x="228600" y="838200"/>
          <a:ext cx="8610600" cy="601980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81200"/>
                <a:gridCol w="6629400"/>
              </a:tblGrid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pwd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Display present working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ls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lrt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 all files in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cp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-p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Copy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mv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Move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fR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Delete files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mkdir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Make a directory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64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rmdir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Remove a directory </a:t>
                      </a: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(must be empty)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58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tar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xcvf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 smtClean="0"/>
                        <a:t>Create (or extract) an archive file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  <a:tr h="925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en-US" sz="2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chmod</a:t>
                      </a: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b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en-US" sz="2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    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(u+-</a:t>
                      </a:r>
                      <a:r>
                        <a:rPr kumimoji="1" lang="en-US" altLang="en-US" sz="2800" b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xrw</a:t>
                      </a:r>
                      <a:r>
                        <a:rPr kumimoji="1" lang="en-US" alt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 Narrow" pitchFamily="34" charset="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Change file permissions</a:t>
                      </a:r>
                      <a:endParaRPr kumimoji="0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134168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66CC"/>
                </a:solidFill>
              </a:rPr>
              <a:t>Managing Files and Directories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/>
        </p:nvGraphicFramePr>
        <p:xfrm>
          <a:off x="152400" y="914400"/>
          <a:ext cx="8991600" cy="5730240"/>
        </p:xfrm>
        <a:graphic>
          <a:graphicData uri="http://schemas.openxmlformats.org/drawingml/2006/table">
            <a:tbl>
              <a:tblPr/>
              <a:tblGrid>
                <a:gridCol w="1752600"/>
                <a:gridCol w="7239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echo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(-n)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Print text back to the screen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shift</a:t>
                      </a:r>
                      <a:endParaRPr kumimoji="1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$1 from $*, and then renumber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exit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Exit a script, returning the specified value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find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name</a:t>
                      </a:r>
                      <a:r>
                        <a:rPr kumimoji="1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Search subdirectories for a file pattern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1" dirty="0" smtClean="0"/>
                        <a:t> which</a:t>
                      </a:r>
                      <a:endParaRPr lang="en-US" sz="2800" b="1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Identifies</a:t>
                      </a:r>
                      <a:r>
                        <a:rPr lang="en-US" sz="2800" baseline="0" dirty="0" smtClean="0"/>
                        <a:t> the location of an executable</a:t>
                      </a:r>
                      <a:endParaRPr lang="en-US" sz="2800" dirty="0"/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help pages for a command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history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previous commands you’ve typed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!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With a number after the ! (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, !54), it reruns that command number from history.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6211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66CC"/>
                </a:solidFill>
              </a:rPr>
              <a:t>Other Basic Commands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/>
        </p:nvGraphicFramePr>
        <p:xfrm>
          <a:off x="0" y="1089025"/>
          <a:ext cx="9144000" cy="5699233"/>
        </p:xfrm>
        <a:graphic>
          <a:graphicData uri="http://schemas.openxmlformats.org/drawingml/2006/table">
            <a:tbl>
              <a:tblPr/>
              <a:tblGrid>
                <a:gridCol w="2362200"/>
                <a:gridCol w="6781800"/>
              </a:tblGrid>
              <a:tr h="661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diff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yq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Compare files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wc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cwl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or delete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Fixed string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grep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egrep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(--color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invwoeABC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Extended regular expression search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66CC"/>
                </a:solidFill>
              </a:rPr>
              <a:t>File Analysis Commands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C00000"/>
                </a:solidFill>
              </a:rPr>
              <a:t>Both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Regular Expression Types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7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^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(caret, as the first symbol in the regular expression) matches the expression only if it is at the start of a line, as in: ^A </a:t>
            </a:r>
          </a:p>
          <a:p>
            <a:pPr>
              <a:buFontTx/>
              <a:buNone/>
            </a:pPr>
            <a:r>
              <a:rPr lang="en-US" altLang="zh-TW" sz="12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$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(dollar, as the last symbol in the regular expression) matches expression at the end of a line, as in: A$</a:t>
            </a:r>
          </a:p>
          <a:p>
            <a:pPr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\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(backslash) turns off any special meaning of the next character, as in: \^</a:t>
            </a:r>
          </a:p>
          <a:p>
            <a:pPr>
              <a:buFontTx/>
              <a:buNone/>
            </a:pPr>
            <a:r>
              <a:rPr lang="en-US" altLang="zh-TW" sz="2400" dirty="0" smtClean="0">
                <a:solidFill>
                  <a:srgbClr val="C00000"/>
                </a:solidFill>
              </a:rPr>
              <a:t>[ ]</a:t>
            </a:r>
            <a:r>
              <a:rPr lang="en-US" altLang="zh-TW" sz="2400" dirty="0" smtClean="0">
                <a:solidFill>
                  <a:srgbClr val="0000FF"/>
                </a:solidFill>
              </a:rPr>
              <a:t>	</a:t>
            </a:r>
            <a:r>
              <a:rPr lang="en-US" altLang="zh-TW" sz="2400" dirty="0" smtClean="0"/>
              <a:t>(brackets) matches to any one of the enclosed characters, as in: [</a:t>
            </a:r>
            <a:r>
              <a:rPr lang="en-US" altLang="zh-TW" sz="2400" dirty="0" err="1" smtClean="0"/>
              <a:t>aeiou</a:t>
            </a:r>
            <a:r>
              <a:rPr lang="en-US" altLang="zh-TW" sz="2400" dirty="0" smtClean="0"/>
              <a:t>]</a:t>
            </a:r>
          </a:p>
          <a:p>
            <a:pPr lvl="1">
              <a:buNone/>
            </a:pPr>
            <a:r>
              <a:rPr lang="en-US" altLang="zh-TW" sz="11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-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/>
              <a:t>(hyphen, inside brackets)  match to a range, as in: [0-9]</a:t>
            </a:r>
          </a:p>
          <a:p>
            <a:pPr lvl="1">
              <a:buFontTx/>
              <a:buNone/>
            </a:pPr>
            <a:r>
              <a:rPr lang="en-US" altLang="zh-TW" sz="2000" b="1" dirty="0" smtClean="0">
                <a:solidFill>
                  <a:srgbClr val="C00000"/>
                </a:solidFill>
              </a:rPr>
              <a:t>^</a:t>
            </a:r>
            <a:r>
              <a:rPr lang="en-US" altLang="zh-TW" sz="2000" b="1" dirty="0" smtClean="0">
                <a:solidFill>
                  <a:srgbClr val="0000FF"/>
                </a:solidFill>
              </a:rPr>
              <a:t>	</a:t>
            </a:r>
            <a:r>
              <a:rPr lang="en-US" altLang="zh-TW" sz="2000" dirty="0" smtClean="0"/>
              <a:t>(caret, as the first symbol inside a bracket)  matches any one character except those enclosed in the [ ], as in: [^0-9]</a:t>
            </a:r>
          </a:p>
          <a:p>
            <a:pPr>
              <a:buFontTx/>
              <a:buNone/>
            </a:pPr>
            <a:r>
              <a:rPr lang="en-US" altLang="zh-TW" sz="1050" b="1" dirty="0" smtClean="0">
                <a:solidFill>
                  <a:srgbClr val="0000FF"/>
                </a:solidFill>
              </a:rPr>
              <a:t>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.	</a:t>
            </a:r>
            <a:r>
              <a:rPr lang="en-US" altLang="zh-TW" sz="2400" dirty="0" smtClean="0"/>
              <a:t>(period) matches to any one character, as in: ^.$ </a:t>
            </a:r>
          </a:p>
          <a:p>
            <a:pPr>
              <a:buFontTx/>
              <a:buNone/>
            </a:pPr>
            <a:r>
              <a:rPr lang="en-US" altLang="zh-TW" sz="500" b="1" dirty="0" smtClean="0">
                <a:solidFill>
                  <a:srgbClr val="0000FF"/>
                </a:solidFill>
              </a:rPr>
              <a:t>  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*	</a:t>
            </a:r>
            <a:r>
              <a:rPr lang="en-US" altLang="zh-TW" sz="2400" dirty="0" smtClean="0"/>
              <a:t>(asterisk) matches to zero or more of the preceding</a:t>
            </a:r>
            <a:r>
              <a:rPr lang="en-US" altLang="zh-TW" sz="2800" dirty="0" smtClean="0"/>
              <a:t> </a:t>
            </a:r>
            <a:r>
              <a:rPr lang="en-US" altLang="zh-TW" sz="2400" dirty="0" smtClean="0"/>
              <a:t>character or expression, as in: ^[^a-z]*$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427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</a:pPr>
            <a:r>
              <a:rPr lang="en-US" altLang="zh-TW" b="1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427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9900"/>
                </a:solidFill>
              </a:rPr>
              <a:t>Normal</a:t>
            </a:r>
            <a:r>
              <a:rPr lang="en-US" altLang="zh-TW" dirty="0" smtClean="0"/>
              <a:t> Regular </a:t>
            </a:r>
            <a:r>
              <a:rPr lang="en-US" altLang="zh-TW" dirty="0" smtClean="0">
                <a:solidFill>
                  <a:schemeClr val="accent2"/>
                </a:solidFill>
              </a:rPr>
              <a:t>Expressions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\{x\}</a:t>
            </a:r>
            <a:r>
              <a:rPr lang="en-US" altLang="zh-TW" sz="2600" dirty="0" smtClean="0"/>
              <a:t> 	Matches the preceding regular expression only if it is repeated exactly x times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</a:t>
            </a:r>
            <a:r>
              <a:rPr lang="en-US" altLang="zh-TW" sz="2600" b="1" dirty="0" err="1" smtClean="0">
                <a:solidFill>
                  <a:srgbClr val="FF9900"/>
                </a:solidFill>
              </a:rPr>
              <a:t>x,y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\}</a:t>
            </a:r>
            <a:r>
              <a:rPr lang="en-US" altLang="zh-TW" sz="2600" dirty="0" smtClean="0"/>
              <a:t>Matches the preceding regular expression only if it the number of repetitions is in the range of x to y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\{x,\}</a:t>
            </a:r>
            <a:r>
              <a:rPr lang="en-US" altLang="zh-TW" sz="2600" dirty="0" smtClean="0"/>
              <a:t>	Matches the preceding regular expression only if it the number of repetitions is </a:t>
            </a:r>
            <a:r>
              <a:rPr lang="en-US" altLang="zh-TW" sz="2600" dirty="0" smtClean="0">
                <a:sym typeface="Symbol" pitchFamily="18" charset="2"/>
              </a:rPr>
              <a:t> </a:t>
            </a:r>
            <a:r>
              <a:rPr lang="en-US" altLang="zh-TW" sz="2600" dirty="0" smtClean="0"/>
              <a:t>x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\&lt;</a:t>
            </a:r>
            <a:r>
              <a:rPr lang="en-US" altLang="zh-TW" sz="2600" dirty="0" smtClean="0"/>
              <a:t>	Matches the expression only if it starts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^)  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\&gt;</a:t>
            </a:r>
            <a:r>
              <a:rPr lang="en-US" altLang="zh-TW" sz="2600" dirty="0" smtClean="0"/>
              <a:t>	Matches the expression only if it ends a word (it is </a:t>
            </a:r>
            <a:r>
              <a:rPr lang="en-US" altLang="zh-TW" sz="2600" i="1" dirty="0" smtClean="0"/>
              <a:t>somewhat analogous</a:t>
            </a:r>
            <a:r>
              <a:rPr lang="en-US" altLang="zh-TW" sz="2600" dirty="0" smtClean="0"/>
              <a:t> to $)</a:t>
            </a:r>
          </a:p>
          <a:p>
            <a:pPr marL="858838" indent="-858838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\(</a:t>
            </a:r>
            <a:r>
              <a:rPr lang="en-US" altLang="zh-TW" sz="2600" dirty="0" smtClean="0"/>
              <a:t>…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\)</a:t>
            </a:r>
            <a:r>
              <a:rPr lang="en-US" altLang="zh-TW" sz="2600" dirty="0" smtClean="0"/>
              <a:t>	Remembers the specific pattern matched, use it with:</a:t>
            </a:r>
          </a:p>
          <a:p>
            <a:pPr marL="858838" indent="-858838">
              <a:lnSpc>
                <a:spcPct val="80000"/>
              </a:lnSpc>
              <a:buFontTx/>
              <a:buNone/>
            </a:pPr>
            <a:r>
              <a:rPr lang="en-US" altLang="zh-TW" sz="2600" b="1" dirty="0" smtClean="0">
                <a:solidFill>
                  <a:srgbClr val="FF9900"/>
                </a:solidFill>
              </a:rPr>
              <a:t>\1</a:t>
            </a:r>
            <a:r>
              <a:rPr lang="en-US" altLang="zh-TW" sz="2600" dirty="0" smtClean="0"/>
              <a:t>, </a:t>
            </a:r>
            <a:r>
              <a:rPr lang="en-US" altLang="zh-TW" sz="2600" b="1" dirty="0" smtClean="0">
                <a:solidFill>
                  <a:srgbClr val="FF9900"/>
                </a:solidFill>
              </a:rPr>
              <a:t>\2</a:t>
            </a:r>
            <a:r>
              <a:rPr lang="en-US" altLang="zh-TW" sz="2600" dirty="0" smtClean="0"/>
              <a:t>...  to let you identify a rematch to that same pattern</a:t>
            </a:r>
          </a:p>
          <a:p>
            <a:pPr marL="1258888" lvl="1">
              <a:lnSpc>
                <a:spcPct val="80000"/>
              </a:lnSpc>
              <a:buFont typeface="Wingdings" pitchFamily="2" charset="2"/>
              <a:buChar char="u"/>
            </a:pPr>
            <a:r>
              <a:rPr lang="en-US" altLang="zh-TW" sz="2000" dirty="0" smtClean="0"/>
              <a:t> </a:t>
            </a:r>
            <a:r>
              <a:rPr lang="en-US" altLang="zh-TW" sz="2200" dirty="0" smtClean="0"/>
              <a:t>This one is a bit tricky.  An example will make it simpler. Suppose that you wanted to find any double-repeated letters, such as in “ba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b="1" dirty="0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smtClean="0">
                <a:solidFill>
                  <a:srgbClr val="0070C0"/>
                </a:solidFill>
              </a:rPr>
              <a:t>a</a:t>
            </a:r>
            <a:r>
              <a:rPr lang="en-US" altLang="zh-TW" sz="2200" dirty="0" smtClean="0"/>
              <a:t>” and “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b="1" dirty="0" err="1" smtClean="0">
                <a:solidFill>
                  <a:srgbClr val="FF9933"/>
                </a:solidFill>
              </a:rPr>
              <a:t>n</a:t>
            </a:r>
            <a:r>
              <a:rPr lang="en-US" altLang="zh-TW" sz="2200" b="1" dirty="0" err="1" smtClean="0">
                <a:solidFill>
                  <a:srgbClr val="0070C0"/>
                </a:solidFill>
              </a:rPr>
              <a:t>o</a:t>
            </a:r>
            <a:r>
              <a:rPr lang="en-US" altLang="zh-TW" sz="2200" dirty="0" err="1" smtClean="0"/>
              <a:t>gram</a:t>
            </a:r>
            <a:r>
              <a:rPr lang="en-US" altLang="zh-TW" sz="2200" dirty="0" smtClean="0"/>
              <a:t>”.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1000" dirty="0" smtClean="0"/>
              <a:t/>
            </a:r>
            <a:br>
              <a:rPr lang="en-US" altLang="zh-TW" sz="1000" dirty="0" smtClean="0"/>
            </a:br>
            <a:r>
              <a:rPr lang="en-US" altLang="zh-TW" sz="2000" dirty="0" smtClean="0"/>
              <a:t>Then your regular expression is: </a:t>
            </a:r>
            <a:r>
              <a:rPr lang="en-US" altLang="zh-TW" sz="2000" dirty="0" smtClean="0">
                <a:solidFill>
                  <a:srgbClr val="FF9933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bdcfghj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np</a:t>
            </a:r>
            <a:r>
              <a:rPr lang="en-US" altLang="zh-TW" sz="2000" dirty="0" smtClean="0">
                <a:solidFill>
                  <a:srgbClr val="FF9933"/>
                </a:solidFill>
              </a:rPr>
              <a:t>-</a:t>
            </a:r>
            <a:r>
              <a:rPr lang="en-US" altLang="zh-TW" sz="2000" dirty="0" err="1" smtClean="0">
                <a:solidFill>
                  <a:srgbClr val="FF9933"/>
                </a:solidFill>
              </a:rPr>
              <a:t>tv</a:t>
            </a:r>
            <a:r>
              <a:rPr lang="en-US" altLang="zh-TW" sz="2000" dirty="0" smtClean="0">
                <a:solidFill>
                  <a:srgbClr val="FF9933"/>
                </a:solidFill>
              </a:rPr>
              <a:t>-z]\)</a:t>
            </a:r>
            <a:r>
              <a:rPr lang="en-US" altLang="zh-TW" sz="2000" dirty="0" smtClean="0">
                <a:solidFill>
                  <a:srgbClr val="0066CC"/>
                </a:solidFill>
              </a:rPr>
              <a:t>\([</a:t>
            </a:r>
            <a:r>
              <a:rPr lang="en-US" altLang="zh-TW" sz="2000" dirty="0" err="1" smtClean="0">
                <a:solidFill>
                  <a:srgbClr val="0066CC"/>
                </a:solidFill>
              </a:rPr>
              <a:t>aeiou</a:t>
            </a:r>
            <a:r>
              <a:rPr lang="en-US" altLang="zh-TW" sz="2000" dirty="0" smtClean="0">
                <a:solidFill>
                  <a:srgbClr val="0066CC"/>
                </a:solidFill>
              </a:rPr>
              <a:t>]\)</a:t>
            </a:r>
            <a:r>
              <a:rPr lang="en-US" altLang="zh-TW" sz="2000" dirty="0" smtClean="0">
                <a:solidFill>
                  <a:srgbClr val="FF9933"/>
                </a:solidFill>
              </a:rPr>
              <a:t>\1</a:t>
            </a:r>
            <a:r>
              <a:rPr lang="en-US" altLang="zh-TW" sz="2000" dirty="0" smtClean="0">
                <a:solidFill>
                  <a:srgbClr val="0066CC"/>
                </a:solidFill>
              </a:rPr>
              <a:t>\2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838200"/>
          </a:xfrm>
        </p:spPr>
        <p:txBody>
          <a:bodyPr/>
          <a:lstStyle/>
          <a:p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Extended</a:t>
            </a:r>
            <a:r>
              <a:rPr lang="en-US" altLang="zh-TW" dirty="0" smtClean="0"/>
              <a:t> Reg</a:t>
            </a:r>
            <a:r>
              <a:rPr lang="en-US" altLang="zh-TW" dirty="0" smtClean="0">
                <a:solidFill>
                  <a:schemeClr val="accent2"/>
                </a:solidFill>
              </a:rPr>
              <a:t>ular Expressions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9916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r>
              <a:rPr lang="en-US" altLang="zh-TW" sz="2600" dirty="0" smtClean="0"/>
              <a:t>	Makes the preceding expression optional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x?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x\{0,1\}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altLang="zh-TW" sz="2600" dirty="0" smtClean="0"/>
              <a:t>	Requires the preceding expression to occur at least once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x+ ==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x\{1,*\}		          </a:t>
            </a:r>
            <a:r>
              <a:rPr lang="en-US" altLang="zh-TW" sz="2400" dirty="0" smtClean="0">
                <a:latin typeface="Aharoni" pitchFamily="2" charset="-79"/>
                <a:cs typeface="Aharoni" pitchFamily="2" charset="-79"/>
              </a:rPr>
              <a:t>No expressivity impact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sz="2600" dirty="0" smtClean="0"/>
              <a:t>	The OR operation. To search for one of 2 different words, you would say:  word1|word2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 smtClean="0"/>
              <a:t>	 </a:t>
            </a:r>
            <a:r>
              <a:rPr lang="en-US" altLang="zh-TW" sz="2400" dirty="0" err="1" smtClean="0"/>
              <a:t>egrep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x|y</a:t>
            </a:r>
            <a:r>
              <a:rPr lang="en-US" altLang="zh-TW" sz="2400" dirty="0" smtClean="0"/>
              <a:t>  </a:t>
            </a:r>
            <a:r>
              <a:rPr lang="en-US" altLang="zh-TW" sz="2400" b="1" dirty="0" smtClean="0">
                <a:latin typeface="+mj-lt"/>
                <a:ea typeface="Cambria Math"/>
                <a:sym typeface="Symbol"/>
              </a:rPr>
              <a:t>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grep</a:t>
            </a:r>
            <a:r>
              <a:rPr lang="en-US" altLang="zh-TW" sz="2400" dirty="0" smtClean="0"/>
              <a:t> -e x  -e y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1200" i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r>
              <a:rPr lang="en-US" altLang="zh-TW" sz="2600" dirty="0" smtClean="0"/>
              <a:t>	Used with the OR operation to change the </a:t>
            </a:r>
            <a:r>
              <a:rPr lang="en-US" altLang="zh-TW" sz="2600" dirty="0" err="1" smtClean="0"/>
              <a:t>associativity</a:t>
            </a:r>
            <a:r>
              <a:rPr lang="en-US" altLang="zh-TW" sz="2600" dirty="0" smtClean="0"/>
              <a:t> of the OR operator.  So w(</a:t>
            </a:r>
            <a:r>
              <a:rPr lang="en-US" altLang="zh-TW" sz="2600" dirty="0" err="1" smtClean="0"/>
              <a:t>xy|yw</a:t>
            </a:r>
            <a:r>
              <a:rPr lang="en-US" altLang="zh-TW" sz="2600" dirty="0" smtClean="0"/>
              <a:t>)z matches to exactly these 2 strings: </a:t>
            </a:r>
            <a:r>
              <a:rPr lang="en-US" altLang="zh-TW" sz="2600" dirty="0" err="1" smtClean="0"/>
              <a:t>wxyz</a:t>
            </a:r>
            <a:r>
              <a:rPr lang="en-US" altLang="zh-TW" sz="2600" dirty="0" smtClean="0"/>
              <a:t> and </a:t>
            </a:r>
            <a:r>
              <a:rPr lang="en-US" altLang="zh-TW" sz="2600" dirty="0" err="1" smtClean="0"/>
              <a:t>wywz</a:t>
            </a:r>
            <a:r>
              <a:rPr lang="en-US" altLang="zh-TW" sz="2400" dirty="0" smtClean="0"/>
              <a:t>	            </a:t>
            </a:r>
            <a:r>
              <a:rPr lang="en-US" altLang="zh-TW" sz="2400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Improves expressivity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600" strike="sngStrike" dirty="0" smtClean="0">
                <a:solidFill>
                  <a:srgbClr val="FF0000"/>
                </a:solidFill>
              </a:rPr>
              <a:t>{, }, </a:t>
            </a:r>
            <a:r>
              <a:rPr lang="en-US" altLang="zh-TW" sz="2600" strike="sngStrike" dirty="0" smtClean="0">
                <a:solidFill>
                  <a:srgbClr val="FF0000"/>
                </a:solidFill>
              </a:rPr>
              <a:t>\1, … \9, \&lt;, \&gt;</a:t>
            </a:r>
            <a:br>
              <a:rPr lang="en-US" altLang="zh-TW" sz="2600" strike="sngStrike" dirty="0" smtClean="0">
                <a:solidFill>
                  <a:srgbClr val="FF0000"/>
                </a:solidFill>
              </a:rPr>
            </a:br>
            <a:r>
              <a:rPr lang="en-US" altLang="zh-TW" sz="2600" dirty="0" smtClean="0">
                <a:solidFill>
                  <a:srgbClr val="FF0000"/>
                </a:solidFill>
              </a:rPr>
              <a:t>These have no special meaning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(but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most systems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allow </a:t>
            </a:r>
            <a:r>
              <a:rPr lang="en-US" altLang="zh-TW" sz="2600" i="1" dirty="0" smtClean="0">
                <a:solidFill>
                  <a:srgbClr val="FF0000"/>
                </a:solidFill>
              </a:rPr>
              <a:t>them)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		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         </a:t>
            </a:r>
            <a:r>
              <a:rPr lang="en-US" altLang="zh-TW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Lowers </a:t>
            </a:r>
            <a:r>
              <a:rPr lang="en-US" altLang="zh-TW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expressivity (if not allowed) 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161843" name="Group 51"/>
          <p:cNvGraphicFramePr>
            <a:graphicFrameLocks noGrp="1"/>
          </p:cNvGraphicFramePr>
          <p:nvPr/>
        </p:nvGraphicFramePr>
        <p:xfrm>
          <a:off x="152400" y="1035748"/>
          <a:ext cx="8991600" cy="4984052"/>
        </p:xfrm>
        <a:graphic>
          <a:graphicData uri="http://schemas.openxmlformats.org/drawingml/2006/table">
            <a:tbl>
              <a:tblPr/>
              <a:tblGrid>
                <a:gridCol w="2286000"/>
                <a:gridCol w="6705600"/>
              </a:tblGrid>
              <a:tr h="481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xargs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Add the pipe input to the argument 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tee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Send copies of the pipe-input to two places: 1) a file, and 2) next pipe stage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Display a calculated expression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(-dc)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Translate (or delete) certain characters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fcd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,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</a:t>
                      </a:r>
                      <a:r>
                        <a:rPr kumimoji="1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Remove specific character or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--complement)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field positions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7229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hangingPunct="1"/>
            <a:r>
              <a:rPr lang="en-US" altLang="en-US" sz="4200" dirty="0" smtClean="0">
                <a:solidFill>
                  <a:srgbClr val="0066CC"/>
                </a:solidFill>
              </a:rPr>
              <a:t>More Advanced Commands</a:t>
            </a:r>
          </a:p>
        </p:txBody>
      </p:sp>
      <p:graphicFrame>
        <p:nvGraphicFramePr>
          <p:cNvPr id="5" name="Group 51"/>
          <p:cNvGraphicFramePr>
            <a:graphicFrameLocks noGrp="1"/>
          </p:cNvGraphicFramePr>
          <p:nvPr/>
        </p:nvGraphicFramePr>
        <p:xfrm>
          <a:off x="152400" y="5569570"/>
          <a:ext cx="8991600" cy="1517030"/>
        </p:xfrm>
        <a:graphic>
          <a:graphicData uri="http://schemas.openxmlformats.org/drawingml/2006/table">
            <a:tbl>
              <a:tblPr/>
              <a:tblGrid>
                <a:gridCol w="2286000"/>
                <a:gridCol w="6705600"/>
              </a:tblGrid>
              <a:tr h="3574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sed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Stream editor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8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awk</a:t>
                      </a:r>
                      <a:r>
                        <a:rPr kumimoji="1" lang="en-US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fF</a:t>
                      </a: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  <a:endParaRPr kumimoji="1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 field-based programming language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33CC"/>
                </a:solidFill>
              </a:rPr>
              <a:t>Regarding C-shell commands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403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     else if ()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     endif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mtClean="0"/>
              <a:t>if (-z X) then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mtClean="0"/>
              <a:t>if (-e X) then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mtClean="0"/>
              <a:t>while ()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TW" smtClean="0"/>
              <a:t>foreach  ($*)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29200" y="1371600"/>
            <a:ext cx="3810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$#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endParaRPr lang="en-US" altLang="zh-TW" sz="3200" b="0" kern="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$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[$#</a:t>
            </a:r>
            <a:r>
              <a:rPr lang="en-US" altLang="zh-TW" sz="3200" b="0" kern="0" dirty="0" err="1">
                <a:latin typeface="+mn-lt"/>
                <a:ea typeface="+mn-ea"/>
                <a:cs typeface="+mn-cs"/>
              </a:rPr>
              <a:t>argv</a:t>
            </a:r>
            <a:r>
              <a:rPr lang="en-US" altLang="zh-TW" sz="3200" b="0" kern="0" dirty="0">
                <a:latin typeface="+mn-lt"/>
                <a:ea typeface="+mn-ea"/>
                <a:cs typeface="+mn-cs"/>
              </a:rPr>
              <a:t>]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$&lt;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word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X = $3:q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set T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unset T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zh-TW" sz="3200" b="0" kern="0" dirty="0">
                <a:latin typeface="+mn-lt"/>
                <a:ea typeface="+mn-ea"/>
                <a:cs typeface="+mn-cs"/>
              </a:rPr>
              <a:t>@ X = $2 + $Y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6096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ts val="0"/>
              </a:spcBef>
            </a:pPr>
            <a:r>
              <a:rPr lang="en-US" altLang="zh-TW" dirty="0" smtClean="0">
                <a:ea typeface="新細明體" pitchFamily="18" charset="-120"/>
              </a:rPr>
              <a:t>User created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</a:t>
            </a:r>
            <a:r>
              <a:rPr lang="en-US" altLang="zh-TW" sz="2400" i="1" dirty="0" err="1" smtClean="0">
                <a:ea typeface="新細明體" pitchFamily="18" charset="-120"/>
              </a:rPr>
              <a:t>myvar</a:t>
            </a:r>
            <a:r>
              <a:rPr lang="en-US" altLang="zh-TW" sz="2400" i="1" dirty="0" smtClean="0">
                <a:ea typeface="新細明體" pitchFamily="18" charset="-120"/>
              </a:rPr>
              <a:t>, $file1,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This also include array definition and usage based on subscript range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Keyword shell variables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$PATH, $prompt, $HOME,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These have special meaning to the shell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Positional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$1, $2, etc.</a:t>
            </a:r>
          </a:p>
          <a:p>
            <a:pPr lvl="1">
              <a:spcBef>
                <a:spcPts val="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You will need to use shift if there are more than 9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zh-TW" dirty="0" smtClean="0">
                <a:ea typeface="新細明體" pitchFamily="18" charset="-120"/>
              </a:rPr>
              <a:t>Special parameters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$* - All arguments as a single string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 - The number of command-line arguments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$#X - The number of elements in array X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$&lt; - A line typed from keyboard (or redirected from a file) 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 - The exit status of the last command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400" i="1" dirty="0" smtClean="0">
                <a:ea typeface="新細明體" pitchFamily="18" charset="-120"/>
              </a:rPr>
              <a:t>	$?X-Test to see if variable X exists</a:t>
            </a:r>
          </a:p>
          <a:p>
            <a:pPr>
              <a:spcBef>
                <a:spcPts val="0"/>
              </a:spcBef>
            </a:pPr>
            <a:endParaRPr lang="en-US" altLang="zh-TW" sz="2400" i="1" dirty="0" smtClean="0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dirty="0" smtClean="0">
                <a:solidFill>
                  <a:srgbClr val="0066CC"/>
                </a:solidFill>
              </a:rPr>
              <a:t>Summary of C-Shell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400" smtClean="0">
                <a:solidFill>
                  <a:srgbClr val="0033CC"/>
                </a:solidFill>
              </a:rPr>
              <a:t>By now, you know all of these shell symbols</a:t>
            </a:r>
          </a:p>
        </p:txBody>
      </p:sp>
      <p:graphicFrame>
        <p:nvGraphicFramePr>
          <p:cNvPr id="197692" name="Group 60"/>
          <p:cNvGraphicFramePr>
            <a:graphicFrameLocks noGrp="1"/>
          </p:cNvGraphicFramePr>
          <p:nvPr/>
        </p:nvGraphicFramePr>
        <p:xfrm>
          <a:off x="152400" y="609600"/>
          <a:ext cx="8839200" cy="5856296"/>
        </p:xfrm>
        <a:graphic>
          <a:graphicData uri="http://schemas.openxmlformats.org/drawingml/2006/table">
            <a:tbl>
              <a:tblPr/>
              <a:tblGrid>
                <a:gridCol w="1828800"/>
                <a:gridCol w="70104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..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~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Current directory  /  Parent directory  /  Home directory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/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Subdirectory separator in a path name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38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?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  *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 /  Match any number of characters   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[   ]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  [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^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]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Match one character from a set  /  not from a set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&lt;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Take standard input from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&gt;&gt;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Redirect standard output to the end of a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&gt;&amp;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Send standard error messages also to file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|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the 1st command’s output as input to the 2nd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1st command and then run the 2</a:t>
                      </a:r>
                      <a:r>
                        <a:rPr kumimoji="1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&amp;&amp;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fails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76092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||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Run the 2nd command only if the 1st succeeds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cmd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`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Command substitution as an argument to another command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"   '   \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Quoting characters</a:t>
                      </a:r>
                      <a:r>
                        <a:rPr lang="en-US" sz="2000" baseline="0" dirty="0" smtClean="0">
                          <a:latin typeface="Arial" pitchFamily="34" charset="0"/>
                          <a:cs typeface="Arial" pitchFamily="34" charset="0"/>
                        </a:rPr>
                        <a:t> to control symbol substitution 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#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Start a comment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$#</a:t>
                      </a:r>
                      <a:endParaRPr lang="en-US" sz="2000" dirty="0"/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Number of arguments to a script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$*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$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num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,</a:t>
                      </a: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$</a:t>
                      </a: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var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  Use a variable: all arguments, one argument, a variable</a:t>
                      </a:r>
                    </a:p>
                  </a:txBody>
                  <a:tcPr marL="8538" marR="8538" marT="8538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9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</p:spPr>
        <p:txBody>
          <a:bodyPr/>
          <a:lstStyle/>
          <a:p>
            <a:r>
              <a:rPr lang="en-US" altLang="zh-TW" sz="4000" smtClean="0">
                <a:solidFill>
                  <a:schemeClr val="accent2"/>
                </a:solidFill>
              </a:rPr>
              <a:t>There are also some built-in patterns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8"/>
            <a:ext cx="5257800" cy="5287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 smtClean="0"/>
              <a:t>These are called POSIX character sets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/>
              <a:t>They are equivalent to a to range that you could type by hand: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[:</a:t>
            </a:r>
            <a:r>
              <a:rPr lang="en-US" altLang="zh-TW" sz="2400" dirty="0" err="1" smtClean="0"/>
              <a:t>alnum</a:t>
            </a:r>
            <a:r>
              <a:rPr lang="en-US" altLang="zh-TW" sz="2400" dirty="0" smtClean="0"/>
              <a:t>:]  ==  [a-zA-Z0-9]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[:lower:]  ==  [a-z]</a:t>
            </a: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rgbClr val="C00000"/>
                </a:solidFill>
              </a:rPr>
              <a:t>You don’t need to learn them for this class, but you can use them if you want (sometimes they make expressions more readable)</a:t>
            </a:r>
          </a:p>
        </p:txBody>
      </p:sp>
      <p:graphicFrame>
        <p:nvGraphicFramePr>
          <p:cNvPr id="118788" name="Group 4"/>
          <p:cNvGraphicFramePr>
            <a:graphicFrameLocks noGrp="1"/>
          </p:cNvGraphicFramePr>
          <p:nvPr/>
        </p:nvGraphicFramePr>
        <p:xfrm>
          <a:off x="5584825" y="1143000"/>
          <a:ext cx="3406775" cy="5577840"/>
        </p:xfrm>
        <a:graphic>
          <a:graphicData uri="http://schemas.openxmlformats.org/drawingml/2006/table">
            <a:tbl>
              <a:tblPr/>
              <a:tblGrid>
                <a:gridCol w="1225550"/>
                <a:gridCol w="2181225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Character Group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Meaning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[:alnum:]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Alphanumeric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[:cntrl:]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Control Character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[:lower:]</a:t>
                      </a:r>
                      <a:endParaRPr kumimoji="1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Lower case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[:space:]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[:alpha:]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Alphabetic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[:digit:]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Digit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[:print:]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[:upper:]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Upper Case Character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[:blank:]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whitespace, tabe, etc.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[:graph:]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Printable and visible characters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[:punct:]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Punctuation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[:xdigit:]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Extended Digit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5300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5301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6324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</a:pPr>
            <a:r>
              <a:rPr lang="en-US" altLang="zh-TW" b="1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632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7348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chemeClr val="bg1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chemeClr val="bg1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7349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8372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</a:pPr>
            <a:r>
              <a:rPr lang="en-US" altLang="zh-TW" b="1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8373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9396" name="Rectangle 3"/>
          <p:cNvSpPr txBox="1">
            <a:spLocks noChangeArrowheads="1"/>
          </p:cNvSpPr>
          <p:nvPr/>
        </p:nvSpPr>
        <p:spPr bwMode="auto">
          <a:xfrm>
            <a:off x="4648200" y="3124200"/>
            <a:ext cx="449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SzPct val="80000"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"[\t]" '{print $2}'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\t]*" '{print $4}' file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pt-BR" altLang="zh-TW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  <a:endParaRPr lang="en-US" altLang="zh-TW" sz="2600">
              <a:solidFill>
                <a:srgbClr val="FF0000"/>
              </a:solidFill>
              <a:latin typeface="High Tower Text" pitchFamily="18" charset="0"/>
              <a:ea typeface="新細明體" pitchFamily="18" charset="-120"/>
              <a:cs typeface="Times New Roman" pitchFamily="18" charset="0"/>
            </a:endParaRPr>
          </a:p>
          <a:p>
            <a:pPr marL="342900" indent="-342900">
              <a:buSzPct val="80000"/>
              <a:buFont typeface="Monotype Sorts" pitchFamily="2" charset="2"/>
              <a:buNone/>
            </a:pPr>
            <a:r>
              <a:rPr lang="en-US" altLang="zh-TW" b="1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</p:txBody>
      </p:sp>
      <p:sp>
        <p:nvSpPr>
          <p:cNvPr id="59397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562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</a:rPr>
              <a:t>  </a:t>
            </a:r>
            <a:r>
              <a:rPr lang="en-US" altLang="zh-TW" sz="3200" dirty="0" smtClean="0">
                <a:solidFill>
                  <a:srgbClr val="CCCCCC"/>
                </a:solidFill>
                <a:ea typeface="新細明體" pitchFamily="18" charset="-120"/>
              </a:rPr>
              <a:t>There are some useful flags</a:t>
            </a:r>
            <a:endParaRPr lang="en-US" altLang="zh-TW" dirty="0" smtClean="0">
              <a:solidFill>
                <a:srgbClr val="CCCCCC"/>
              </a:solidFill>
              <a:ea typeface="新細明體" pitchFamily="18" charset="-120"/>
            </a:endParaRP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</a:rPr>
              <a:t>-f  &lt;</a:t>
            </a:r>
            <a:r>
              <a:rPr lang="en-US" altLang="zh-TW" dirty="0" err="1" smtClean="0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</a:rPr>
              <a:t>&gt;  </a:t>
            </a: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CCCCCC"/>
                </a:solidFill>
                <a:ea typeface="新細明體" pitchFamily="18" charset="-120"/>
                <a:sym typeface="Symbol" pitchFamily="18" charset="2"/>
              </a:rPr>
              <a:t>-F "x"     Uses the symbol(s) in "x" for the field separator</a:t>
            </a:r>
            <a:endParaRPr lang="en-US" altLang="zh-TW" dirty="0" smtClean="0">
              <a:solidFill>
                <a:srgbClr val="CCCCCC"/>
              </a:solidFill>
              <a:ea typeface="新細明體" pitchFamily="18" charset="-120"/>
            </a:endParaRPr>
          </a:p>
          <a:p>
            <a:pPr>
              <a:spcBef>
                <a:spcPts val="2400"/>
              </a:spcBef>
            </a:pPr>
            <a:r>
              <a:rPr lang="en-US" altLang="zh-TW" sz="3200" dirty="0" smtClean="0">
                <a:ea typeface="新細明體" pitchFamily="18" charset="-120"/>
              </a:rPr>
              <a:t>  You also might want to access arguments</a:t>
            </a:r>
          </a:p>
          <a:p>
            <a:pPr lvl="1">
              <a:spcBef>
                <a:spcPct val="0"/>
              </a:spcBef>
            </a:pPr>
            <a:r>
              <a:rPr lang="en-US" altLang="zh-TW" sz="2600" dirty="0" smtClean="0">
                <a:ea typeface="新細明體" pitchFamily="18" charset="-120"/>
              </a:rPr>
              <a:t>Of course, you can’t use $1, $2, etc. (because these are used for fields.)</a:t>
            </a:r>
          </a:p>
          <a:p>
            <a:pPr lvl="1">
              <a:spcBef>
                <a:spcPts val="1200"/>
              </a:spcBef>
            </a:pPr>
            <a:r>
              <a:rPr lang="en-US" altLang="zh-TW" sz="2600" dirty="0" smtClean="0">
                <a:ea typeface="新細明體" pitchFamily="18" charset="-120"/>
              </a:rPr>
              <a:t>Instead, what you do is to use the built-in variables ARGC &amp; ARGV.  For example: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</a:rPr>
              <a:t>     </a:t>
            </a:r>
            <a:r>
              <a:rPr lang="en-US" altLang="zh-TW" sz="26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en-US" altLang="zh-TW" sz="26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6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2000" dirty="0" smtClean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 smtClean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1800" i="1" dirty="0" err="1" smtClean="0">
                <a:ea typeface="新細明體" pitchFamily="18" charset="-120"/>
              </a:rPr>
              <a:t>awk_code_goes_here</a:t>
            </a:r>
            <a:r>
              <a:rPr lang="en-US" altLang="zh-TW" sz="2600" dirty="0" smtClean="0">
                <a:latin typeface="High Tower Text" pitchFamily="18" charset="0"/>
                <a:ea typeface="新細明體" pitchFamily="18" charset="-120"/>
              </a:rPr>
              <a:t>'</a:t>
            </a:r>
            <a:r>
              <a:rPr lang="en-US" altLang="zh-TW" sz="2000" dirty="0" smtClean="0">
                <a:latin typeface="High Tower Text" pitchFamily="18" charset="0"/>
                <a:ea typeface="新細明體" pitchFamily="18" charset="-120"/>
              </a:rPr>
              <a:t>  </a:t>
            </a:r>
            <a:r>
              <a:rPr lang="en-US" altLang="zh-TW" sz="2600" dirty="0" smtClean="0">
                <a:latin typeface="High Tower Text" pitchFamily="18" charset="0"/>
                <a:ea typeface="新細明體" pitchFamily="18" charset="-120"/>
              </a:rPr>
              <a:t>filename</a:t>
            </a:r>
          </a:p>
          <a:p>
            <a:pPr lvl="2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 smtClean="0">
                <a:ea typeface="新細明體" pitchFamily="18" charset="-120"/>
                <a:sym typeface="Symbol" pitchFamily="18" charset="2"/>
              </a:rPr>
              <a:t></a:t>
            </a:r>
            <a:r>
              <a:rPr lang="en-US" altLang="zh-TW" sz="2200" dirty="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200" dirty="0" smtClean="0">
                <a:ea typeface="新細明體" pitchFamily="18" charset="-120"/>
              </a:rPr>
              <a:t>ARGC == 2), (ARGV[0] == “</a:t>
            </a:r>
            <a:r>
              <a:rPr lang="en-US" altLang="zh-TW" sz="2200" dirty="0" err="1" smtClean="0">
                <a:ea typeface="新細明體" pitchFamily="18" charset="-120"/>
              </a:rPr>
              <a:t>awk</a:t>
            </a:r>
            <a:r>
              <a:rPr lang="en-US" altLang="zh-TW" sz="2200" dirty="0" smtClean="0">
                <a:ea typeface="新細明體" pitchFamily="18" charset="-120"/>
              </a:rPr>
              <a:t>”),(ARGV[1] == “filename”)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1676400" y="914400"/>
            <a:ext cx="6400800" cy="1905000"/>
          </a:xfrm>
          <a:prstGeom prst="wedgeRoundRectCallout">
            <a:avLst>
              <a:gd name="adj1" fmla="val -49650"/>
              <a:gd name="adj2" fmla="val 1615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Yes, these wo</a:t>
            </a:r>
            <a:r>
              <a:rPr lang="en-US" sz="2800" dirty="0" smtClean="0"/>
              <a:t>rk. But not like you think they would: </a:t>
            </a:r>
            <a:r>
              <a:rPr lang="en-US" sz="2800" dirty="0" err="1" smtClean="0"/>
              <a:t>Awk</a:t>
            </a:r>
            <a:r>
              <a:rPr lang="en-US" sz="2800" dirty="0" smtClean="0"/>
              <a:t> arguments are filenames not generic parameters that you can define however you would like.  </a:t>
            </a:r>
            <a:endParaRPr lang="en-US" altLang="zh-TW" sz="28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Built-in Variables for Separating Things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676400" y="1600200"/>
            <a:ext cx="6400800" cy="1905000"/>
          </a:xfrm>
          <a:prstGeom prst="wedgeRoundRectCallout">
            <a:avLst>
              <a:gd name="adj1" fmla="val -59079"/>
              <a:gd name="adj2" fmla="val -563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Just as you could specify the -F flag, you can also change the field separator from within the awk program (but it will only apply to future input lines/records).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143000" y="2895600"/>
            <a:ext cx="6400800" cy="3352800"/>
          </a:xfrm>
          <a:prstGeom prst="wedgeRoundRectCallout">
            <a:avLst>
              <a:gd name="adj1" fmla="val 11909"/>
              <a:gd name="adj2" fmla="val -779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>
              <a:defRPr/>
            </a:pPr>
            <a:r>
              <a:rPr lang="en-US" sz="2800" dirty="0"/>
              <a:t>Notice that the default consumes all of the blank space between fields. So AWK WON’T know HOW MANY spaces were in the input line, unless you either:</a:t>
            </a:r>
          </a:p>
          <a:p>
            <a:pPr marL="514350" lvl="1" indent="-514350">
              <a:buFontTx/>
              <a:buAutoNum type="arabicParenR"/>
              <a:defRPr/>
            </a:pPr>
            <a:r>
              <a:rPr lang="en-US" sz="2800" dirty="0"/>
              <a:t>Override the FS default</a:t>
            </a:r>
          </a:p>
          <a:p>
            <a:pPr marL="514350" lvl="1" indent="-514350">
              <a:defRPr/>
            </a:pPr>
            <a:r>
              <a:rPr lang="en-US" sz="2800" dirty="0"/>
              <a:t>			or</a:t>
            </a:r>
          </a:p>
          <a:p>
            <a:pPr marL="514350" lvl="1" indent="-514350">
              <a:defRPr/>
            </a:pPr>
            <a:r>
              <a:rPr lang="en-US" sz="2800" dirty="0"/>
              <a:t>2)	Directly inspect 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4035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152400" y="3810000"/>
            <a:ext cx="8839200" cy="2590800"/>
          </a:xfrm>
          <a:prstGeom prst="wedgeRoundRectCallout">
            <a:avLst>
              <a:gd name="adj1" fmla="val -41250"/>
              <a:gd name="adj2" fmla="val -900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Why is the line number called NR instead of NL? Because: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1) You don’t have to use the default – you can change it </a:t>
            </a:r>
            <a:br>
              <a:rPr lang="en-US" altLang="zh-TW" sz="2800">
                <a:ea typeface="新細明體" pitchFamily="18" charset="-120"/>
              </a:rPr>
            </a:br>
            <a:r>
              <a:rPr lang="en-US" altLang="zh-TW" sz="2800">
                <a:ea typeface="新細明體" pitchFamily="18" charset="-120"/>
              </a:rPr>
              <a:t>     with RS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2) And if you change it then they won’t be input lines any </a:t>
            </a:r>
            <a:br>
              <a:rPr lang="en-US" altLang="zh-TW" sz="2800">
                <a:ea typeface="新細明體" pitchFamily="18" charset="-120"/>
              </a:rPr>
            </a:br>
            <a:r>
              <a:rPr lang="en-US" altLang="zh-TW" sz="2800">
                <a:ea typeface="新細明體" pitchFamily="18" charset="-120"/>
              </a:rPr>
              <a:t>     more. So we instead use the generic word, “record.”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-F: '1'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29073"/>
              <a:gd name="adj2" fmla="val -504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Q:What is going on?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724400" y="685800"/>
            <a:ext cx="4267200" cy="1600200"/>
          </a:xfrm>
          <a:prstGeom prst="wedgeRoundRectCallout">
            <a:avLst>
              <a:gd name="adj1" fmla="val -62365"/>
              <a:gd name="adj2" fmla="val 52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Su</a:t>
            </a:r>
            <a:r>
              <a:rPr lang="en-US" sz="3200" dirty="0" smtClean="0"/>
              <a:t>rely, this part that I just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sz="3200" dirty="0" smtClean="0"/>
              <a:t>added is useless code </a:t>
            </a:r>
            <a:r>
              <a:rPr lang="en-US" sz="3200" dirty="0" smtClean="0">
                <a:solidFill>
                  <a:srgbClr val="FFFF00"/>
                </a:solidFill>
              </a:rPr>
              <a:t>that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does nothing</a:t>
            </a:r>
            <a:r>
              <a:rPr lang="en-US" sz="3200" dirty="0" smtClean="0"/>
              <a:t>!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104290"/>
              <a:gd name="adj2" fmla="val 28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Q:But Why not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 smtClean="0">
                <a:solidFill>
                  <a:srgbClr val="FFFF00"/>
                </a:solidFill>
              </a:rPr>
              <a:t>r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 smtClean="0">
                <a:ea typeface="新細明體" pitchFamily="18" charset="-120"/>
              </a:rPr>
              <a:t> also?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3352800"/>
            <a:ext cx="2743200" cy="1600200"/>
          </a:xfrm>
          <a:prstGeom prst="wedgeRoundRectCallout">
            <a:avLst>
              <a:gd name="adj1" fmla="val -95568"/>
              <a:gd name="adj2" fmla="val -131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-F: '</a:t>
            </a:r>
            <a:r>
              <a:rPr lang="en-US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{$1=$1}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676400" y="3352800"/>
            <a:ext cx="4267200" cy="1600200"/>
          </a:xfrm>
          <a:prstGeom prst="wedgeRoundRectCallout">
            <a:avLst>
              <a:gd name="adj1" fmla="val -56794"/>
              <a:gd name="adj2" fmla="val -77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Umm…? It seems to have had an effect</a:t>
            </a:r>
            <a:r>
              <a:rPr lang="en-US" sz="3200" dirty="0" smtClean="0"/>
              <a:t>, so I guess it </a:t>
            </a:r>
            <a:r>
              <a:rPr lang="en-US" sz="3200" dirty="0" smtClean="0">
                <a:solidFill>
                  <a:srgbClr val="FFFF00"/>
                </a:solidFill>
              </a:rPr>
              <a:t>wasn’t</a:t>
            </a:r>
            <a:r>
              <a:rPr lang="en-US" sz="3200" dirty="0" smtClean="0"/>
              <a:t> useless!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52400" y="5105400"/>
            <a:ext cx="8610600" cy="1600200"/>
          </a:xfrm>
          <a:prstGeom prst="wedgeRoundRectCallout">
            <a:avLst>
              <a:gd name="adj1" fmla="val -42878"/>
              <a:gd name="adj2" fmla="val -17954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Q:What is going on?</a:t>
            </a:r>
          </a:p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A(pa</a:t>
            </a:r>
            <a:r>
              <a:rPr lang="en-US" sz="3200" dirty="0" smtClean="0"/>
              <a:t>r</a:t>
            </a:r>
            <a:r>
              <a:rPr lang="en-US" altLang="zh-TW" sz="3200" dirty="0" smtClean="0">
                <a:ea typeface="新細明體" pitchFamily="18" charset="-120"/>
              </a:rPr>
              <a:t>t1): The </a:t>
            </a:r>
            <a:r>
              <a:rPr lang="en-US" altLang="zh-TW" sz="3200" i="1" dirty="0" smtClean="0">
                <a:ea typeface="新細明體" pitchFamily="18" charset="-120"/>
              </a:rPr>
              <a:t>input</a:t>
            </a:r>
            <a:r>
              <a:rPr lang="en-US" altLang="zh-TW" sz="3200" dirty="0" smtClean="0">
                <a:ea typeface="新細明體" pitchFamily="18" charset="-120"/>
              </a:rPr>
              <a:t> FS</a:t>
            </a:r>
            <a:r>
              <a:rPr lang="en-US" sz="3200" dirty="0" smtClean="0"/>
              <a:t> was changed, but the </a:t>
            </a:r>
            <a:r>
              <a:rPr lang="en-US" altLang="zh-TW" sz="3200" i="1" dirty="0" smtClean="0">
                <a:solidFill>
                  <a:srgbClr val="FFFF00"/>
                </a:solidFill>
                <a:ea typeface="新細明體" pitchFamily="18" charset="-120"/>
              </a:rPr>
              <a:t>output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 </a:t>
            </a:r>
            <a:r>
              <a:rPr lang="en-US" altLang="zh-TW" sz="3200" dirty="0" smtClean="0">
                <a:ea typeface="新細明體" pitchFamily="18" charset="-120"/>
              </a:rPr>
              <a:t>field sepa</a:t>
            </a:r>
            <a:r>
              <a:rPr lang="en-US" sz="3200" dirty="0" smtClean="0"/>
              <a:t>r</a:t>
            </a:r>
            <a:r>
              <a:rPr lang="en-US" altLang="zh-TW" sz="3200" dirty="0" smtClean="0">
                <a:ea typeface="新細明體" pitchFamily="18" charset="-120"/>
              </a:rPr>
              <a:t>ato</a:t>
            </a:r>
            <a:r>
              <a:rPr lang="en-US" sz="3200" dirty="0" smtClean="0"/>
              <a:t>r</a:t>
            </a:r>
            <a:r>
              <a:rPr lang="en-US" altLang="zh-TW" sz="3200" dirty="0" smtClean="0">
                <a:ea typeface="新細明體" pitchFamily="18" charset="-120"/>
              </a:rPr>
              <a:t> is still the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default</a:t>
            </a:r>
            <a:r>
              <a:rPr lang="en-US" altLang="zh-TW" sz="3200" dirty="0" smtClean="0">
                <a:ea typeface="新細明體" pitchFamily="18" charset="-120"/>
              </a:rPr>
              <a:t> (a space).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3962400" y="762000"/>
            <a:ext cx="5181600" cy="1600200"/>
          </a:xfrm>
          <a:prstGeom prst="wedgeRoundRectCallout">
            <a:avLst>
              <a:gd name="adj1" fmla="val -61584"/>
              <a:gd name="adj2" fmla="val -81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Q:But Why not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he</a:t>
            </a:r>
            <a:r>
              <a:rPr lang="en-US" sz="3200" dirty="0" smtClean="0">
                <a:solidFill>
                  <a:srgbClr val="FFFF00"/>
                </a:solidFill>
              </a:rPr>
              <a:t>r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e</a:t>
            </a:r>
            <a:r>
              <a:rPr lang="en-US" altLang="zh-TW" sz="3200" dirty="0" smtClean="0">
                <a:ea typeface="新細明體" pitchFamily="18" charset="-120"/>
              </a:rPr>
              <a:t> also?</a:t>
            </a:r>
          </a:p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A(pa</a:t>
            </a:r>
            <a:r>
              <a:rPr lang="en-US" sz="3200" dirty="0" smtClean="0"/>
              <a:t>r</a:t>
            </a:r>
            <a:r>
              <a:rPr lang="en-US" altLang="zh-TW" sz="3200" dirty="0" smtClean="0">
                <a:ea typeface="新細明體" pitchFamily="18" charset="-120"/>
              </a:rPr>
              <a:t>t2): This p</a:t>
            </a:r>
            <a:r>
              <a:rPr lang="en-US" sz="3200" dirty="0" smtClean="0"/>
              <a:t>rogram didn’t allow </a:t>
            </a:r>
            <a:r>
              <a:rPr lang="en-US" sz="3200" dirty="0" err="1" smtClean="0"/>
              <a:t>awk</a:t>
            </a:r>
            <a:r>
              <a:rPr lang="en-US" sz="3200" dirty="0" smtClean="0"/>
              <a:t> to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sz="3200" dirty="0" err="1" smtClean="0"/>
              <a:t>r</a:t>
            </a:r>
            <a:r>
              <a:rPr lang="en-US" altLang="zh-TW" sz="3200" dirty="0" err="1" smtClean="0">
                <a:ea typeface="新細明體" pitchFamily="18" charset="-120"/>
              </a:rPr>
              <a:t>ecompute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943600" y="2362200"/>
            <a:ext cx="3200400" cy="1143000"/>
          </a:xfrm>
          <a:prstGeom prst="wedgeRoundRectCallout">
            <a:avLst>
              <a:gd name="adj1" fmla="val -91299"/>
              <a:gd name="adj2" fmla="val -257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A(pa</a:t>
            </a:r>
            <a:r>
              <a:rPr lang="en-US" sz="3200" dirty="0" smtClean="0"/>
              <a:t>r</a:t>
            </a:r>
            <a:r>
              <a:rPr lang="en-US" altLang="zh-TW" sz="3200" dirty="0" smtClean="0">
                <a:ea typeface="新細明體" pitchFamily="18" charset="-120"/>
              </a:rPr>
              <a:t>t3): But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this</a:t>
            </a:r>
            <a:r>
              <a:rPr lang="en-US" altLang="zh-TW" sz="3200" dirty="0" smtClean="0">
                <a:ea typeface="新細明體" pitchFamily="18" charset="-120"/>
              </a:rPr>
              <a:t> p</a:t>
            </a:r>
            <a:r>
              <a:rPr lang="en-US" sz="3200" dirty="0" smtClean="0"/>
              <a:t>rogram </a:t>
            </a:r>
            <a:r>
              <a:rPr lang="en-US" sz="3200" i="1" dirty="0" smtClean="0">
                <a:solidFill>
                  <a:srgbClr val="FFFF00"/>
                </a:solidFill>
              </a:rPr>
              <a:t>did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4" grpId="1" animBg="1"/>
      <p:bldP spid="9" grpId="0" animBg="1"/>
      <p:bldP spid="6" grpId="0" animBg="1"/>
      <p:bldP spid="6" grpId="1" animBg="1"/>
      <p:bldP spid="5" grpId="0" animBg="1"/>
      <p:bldP spid="5" grpId="1" animBg="1"/>
      <p:bldP spid="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733800" y="4267200"/>
            <a:ext cx="2743200" cy="609600"/>
          </a:xfrm>
          <a:prstGeom prst="wedgeRoundRectCallout">
            <a:avLst>
              <a:gd name="adj1" fmla="val -134901"/>
              <a:gd name="adj2" fmla="val -2635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105400" y="914400"/>
            <a:ext cx="2819400" cy="609600"/>
          </a:xfrm>
          <a:prstGeom prst="wedgeRoundRectCallout">
            <a:avLst>
              <a:gd name="adj1" fmla="val -83057"/>
              <a:gd name="adj2" fmla="val 3394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743200" y="4267200"/>
            <a:ext cx="4267200" cy="609600"/>
          </a:xfrm>
          <a:prstGeom prst="wedgeRoundRectCallout">
            <a:avLst>
              <a:gd name="adj1" fmla="val -79509"/>
              <a:gd name="adj2" fmla="val -11982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Thus, equivalent outp</a:t>
            </a:r>
            <a:r>
              <a:rPr lang="en-US" sz="3200" dirty="0" smtClean="0"/>
              <a:t>ut.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4419600" y="914400"/>
            <a:ext cx="4267200" cy="609600"/>
          </a:xfrm>
          <a:prstGeom prst="wedgeRoundRectCallout">
            <a:avLst>
              <a:gd name="adj1" fmla="val -79508"/>
              <a:gd name="adj2" fmla="val 1921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  Equivalent p</a:t>
            </a:r>
            <a:r>
              <a:rPr lang="en-US" sz="3200" dirty="0" smtClean="0"/>
              <a:t>rograms.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7315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echo "A:B:C" &gt; f2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962400" y="5638800"/>
            <a:ext cx="5181600" cy="1143000"/>
          </a:xfrm>
          <a:prstGeom prst="wedgeRoundRectCallout">
            <a:avLst>
              <a:gd name="adj1" fmla="val -1937"/>
              <a:gd name="adj2" fmla="val -8491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Only sometimes</a:t>
            </a:r>
            <a:r>
              <a:rPr lang="en-US" sz="3200" dirty="0" smtClean="0"/>
              <a:t> allows </a:t>
            </a:r>
            <a:r>
              <a:rPr lang="en-US" sz="3200" dirty="0" err="1" smtClean="0"/>
              <a:t>awk</a:t>
            </a:r>
            <a:r>
              <a:rPr lang="en-US" sz="3200" dirty="0" smtClean="0"/>
              <a:t> to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sz="3200" dirty="0" err="1" smtClean="0"/>
              <a:t>r</a:t>
            </a:r>
            <a:r>
              <a:rPr lang="en-US" altLang="zh-TW" sz="3200" dirty="0" err="1" smtClean="0">
                <a:ea typeface="新細明體" pitchFamily="18" charset="-120"/>
              </a:rPr>
              <a:t>ecompute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FFFF00"/>
                </a:solidFill>
                <a:ea typeface="新細明體" pitchFamily="18" charset="-120"/>
              </a:rPr>
              <a:t>$0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20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-F: '{$1=$1}1'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'BEGIN{FS=":"}{$1=$1}1'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'{FS=":"}{$1=$1}1'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'BEGIN{FS=":"}NR==2{$1=$1}1'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accent4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 cat f2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awk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'BEGIN{FS=":"}NR==1{$1=$1}1'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-0.16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'{FS=":"}{$1=$1}1'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smtClean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5105400"/>
            <a:ext cx="4876800" cy="1600200"/>
          </a:xfrm>
          <a:prstGeom prst="wedgeRoundRectCallout">
            <a:avLst>
              <a:gd name="adj1" fmla="val -120834"/>
              <a:gd name="adj2" fmla="val 44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Yes, the</a:t>
            </a:r>
            <a:r>
              <a:rPr lang="en-US" sz="3200" dirty="0" smtClean="0"/>
              <a:t>re is an empty line here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</a:p>
          <a:p>
            <a:pPr marL="0" lvl="1"/>
            <a:r>
              <a:rPr lang="en-US" altLang="zh-TW" sz="3200" dirty="0" smtClean="0">
                <a:ea typeface="新細明體" pitchFamily="18" charset="-120"/>
              </a:rPr>
              <a:t>Q: </a:t>
            </a:r>
            <a:r>
              <a:rPr lang="en-US" altLang="zh-TW" sz="3200" i="1" dirty="0" smtClean="0">
                <a:solidFill>
                  <a:srgbClr val="FFFF00"/>
                </a:solidFill>
                <a:ea typeface="新細明體" pitchFamily="18" charset="-120"/>
              </a:rPr>
              <a:t>Why</a:t>
            </a:r>
            <a:r>
              <a:rPr lang="en-US" altLang="zh-TW" sz="3200" i="1" dirty="0" smtClean="0">
                <a:ea typeface="新細明體" pitchFamily="18" charset="-120"/>
              </a:rPr>
              <a:t> the</a:t>
            </a:r>
            <a:r>
              <a:rPr lang="en-US" sz="3200" i="1" dirty="0" smtClean="0"/>
              <a:t> empty line</a:t>
            </a:r>
            <a:r>
              <a:rPr lang="en-US" sz="3200" dirty="0" smtClean="0"/>
              <a:t>?</a:t>
            </a:r>
            <a:endParaRPr lang="en-US" altLang="zh-TW" sz="3200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endParaRPr lang="en-US" altLang="zh-TW" smtClean="0">
              <a:solidFill>
                <a:schemeClr val="bg1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13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5814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506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458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'BEGIN{FS=":"}NR==2{$1=$1}1'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'BEGIN{FS=":"}NR==1{$1=$1}1'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 B 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'BEGIN{RS=":"}1'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b="1" smtClean="0">
              <a:solidFill>
                <a:srgbClr val="40404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40404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cat f2 f2 | awk '{RS=":"}1'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A:B:C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</a:p>
        </p:txBody>
      </p:sp>
      <p:sp>
        <p:nvSpPr>
          <p:cNvPr id="4096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bg1"/>
          </a:solidFill>
        </p:spPr>
        <p:txBody>
          <a:bodyPr/>
          <a:lstStyle/>
          <a:p>
            <a:r>
              <a:rPr lang="en-US" altLang="zh-TW" b="1" smtClean="0">
                <a:ea typeface="新細明體" pitchFamily="18" charset="-120"/>
              </a:rPr>
              <a:t>Field &amp; Record Separator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-0.316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'1;{$1=$1}1'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smtClean="0">
                <a:ea typeface="新細明體" pitchFamily="18" charset="-120"/>
              </a:rPr>
              <a:t>: 	</a:t>
            </a:r>
            <a:r>
              <a:rPr lang="en-US" altLang="zh-TW" sz="320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5604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$0 does not automatically update</a:t>
            </a:r>
            <a:r>
              <a:rPr lang="en-US" altLang="zh-TW" sz="2800"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;{$1=$1}1'</a:t>
            </a:r>
          </a:p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2209800" y="3048000"/>
            <a:ext cx="6400800" cy="1905000"/>
          </a:xfrm>
          <a:prstGeom prst="wedgeRoundRectCallout">
            <a:avLst>
              <a:gd name="adj1" fmla="val -71824"/>
              <a:gd name="adj2" fmla="val -60037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See: the default OFS is one space, but the two fields are still separated by the original number of spaces, because $0 has not updated.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smtClean="0">
                <a:ea typeface="新細明體" pitchFamily="18" charset="-120"/>
              </a:rPr>
              <a:t>: 	</a:t>
            </a:r>
            <a:r>
              <a:rPr lang="en-US" altLang="zh-TW" sz="320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6628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'1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;</a:t>
            </a:r>
            <a:r>
              <a:rPr lang="en-US" altLang="zh-TW" sz="2800">
                <a:ea typeface="新細明體" pitchFamily="18" charset="-120"/>
              </a:rPr>
              <a:t>{$1=$1}1'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26629" name="Rounded Rectangular Callout 6"/>
          <p:cNvSpPr>
            <a:spLocks noChangeArrowheads="1"/>
          </p:cNvSpPr>
          <p:nvPr/>
        </p:nvSpPr>
        <p:spPr bwMode="auto">
          <a:xfrm>
            <a:off x="2590800" y="2971800"/>
            <a:ext cx="6400800" cy="1524000"/>
          </a:xfrm>
          <a:prstGeom prst="wedgeRoundRectCallout">
            <a:avLst>
              <a:gd name="adj1" fmla="val -29662"/>
              <a:gd name="adj2" fmla="val -81324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(This “;” is necessary to indicate that the action that follows is NOT matched to the pattern that precedes it.)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smtClean="0">
                <a:ea typeface="新細明體" pitchFamily="18" charset="-120"/>
              </a:rPr>
              <a:t>: 	</a:t>
            </a:r>
            <a:r>
              <a:rPr lang="en-US" altLang="zh-TW" sz="320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7652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$0 does 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not automatically update</a:t>
            </a:r>
            <a:r>
              <a:rPr lang="en-US" altLang="zh-TW" sz="2800">
                <a:ea typeface="新細明體" pitchFamily="18" charset="-120"/>
              </a:rPr>
              <a:t>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'1;{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$1=$1</a:t>
            </a:r>
            <a:r>
              <a:rPr lang="en-US" altLang="zh-TW" sz="2800">
                <a:ea typeface="新細明體" pitchFamily="18" charset="-120"/>
              </a:rPr>
              <a:t>}1'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27653" name="Rounded Rectangular Callout 6"/>
          <p:cNvSpPr>
            <a:spLocks noChangeArrowheads="1"/>
          </p:cNvSpPr>
          <p:nvPr/>
        </p:nvSpPr>
        <p:spPr bwMode="auto">
          <a:xfrm>
            <a:off x="2057400" y="3048000"/>
            <a:ext cx="7086600" cy="1524000"/>
          </a:xfrm>
          <a:prstGeom prst="wedgeRoundRectCallout">
            <a:avLst>
              <a:gd name="adj1" fmla="val -15144"/>
              <a:gd name="adj2" fmla="val -9197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Although we said that it doesn’t </a:t>
            </a:r>
            <a:r>
              <a:rPr lang="en-US" altLang="zh-TW" sz="2800" i="1">
                <a:solidFill>
                  <a:schemeClr val="bg1"/>
                </a:solidFill>
                <a:ea typeface="新細明體" pitchFamily="18" charset="-120"/>
              </a:rPr>
              <a:t>automatically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 update, yet that doesn’t mean that we can’t manually force a recalculation of $0.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BEGIN{FS="[ \t]*"}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smtClean="0">
                <a:ea typeface="新細明體" pitchFamily="18" charset="-120"/>
              </a:rPr>
              <a:t>: 	</a:t>
            </a:r>
            <a:r>
              <a:rPr lang="en-US" altLang="zh-TW" sz="320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8676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'1;{$1=$1}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28677" name="Rounded Rectangular Callout 7"/>
          <p:cNvSpPr>
            <a:spLocks noChangeArrowheads="1"/>
          </p:cNvSpPr>
          <p:nvPr/>
        </p:nvSpPr>
        <p:spPr bwMode="auto">
          <a:xfrm>
            <a:off x="2057400" y="0"/>
            <a:ext cx="7086600" cy="1524000"/>
          </a:xfrm>
          <a:prstGeom prst="wedgeRoundRectCallout">
            <a:avLst>
              <a:gd name="adj1" fmla="val -5361"/>
              <a:gd name="adj2" fmla="val 92870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(No “;” is needed here – although it is not an error to include one.  It isn’t needed because the part that follows is clearly a new pattern.)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</a:t>
            </a:r>
            <a:r>
              <a:rPr lang="en-US" altLang="zh-TW" sz="3200" dirty="0" smtClean="0">
                <a:solidFill>
                  <a:schemeClr val="bg1"/>
                </a:solidFill>
                <a:ea typeface="新細明體" pitchFamily="18" charset="-120"/>
              </a:rPr>
              <a:t>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52400" y="609600"/>
            <a:ext cx="8839200" cy="2819400"/>
          </a:xfrm>
          <a:prstGeom prst="wedgeRoundRectCallout">
            <a:avLst>
              <a:gd name="adj1" fmla="val -35579"/>
              <a:gd name="adj2" fmla="val 6267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idea is simple, but getting it to work is a bit tricky.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The issue is: $0 does not automatically update to match with OFS.  For example: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% echo "a      b" | awk '1;{$1=$1}</a:t>
            </a:r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1</a:t>
            </a:r>
            <a:r>
              <a:rPr lang="en-US" altLang="zh-TW" sz="2800">
                <a:ea typeface="新細明體" pitchFamily="18" charset="-120"/>
              </a:rPr>
              <a:t>'</a:t>
            </a:r>
          </a:p>
          <a:p>
            <a:pPr marL="0" lvl="1"/>
            <a:r>
              <a:rPr lang="en-US" altLang="zh-TW" sz="2800">
                <a:ea typeface="新細明體" pitchFamily="18" charset="-120"/>
              </a:rPr>
              <a:t>a      b</a:t>
            </a:r>
          </a:p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a b</a:t>
            </a:r>
          </a:p>
          <a:p>
            <a:pPr marL="0" lvl="1"/>
            <a:endParaRPr lang="en-US" altLang="zh-TW" sz="280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1828800" y="3276600"/>
            <a:ext cx="6400800" cy="1143000"/>
          </a:xfrm>
          <a:prstGeom prst="wedgeRoundRectCallout">
            <a:avLst>
              <a:gd name="adj1" fmla="val -65375"/>
              <a:gd name="adj2" fmla="val -52292"/>
              <a:gd name="adj3" fmla="val 16667"/>
            </a:avLst>
          </a:prstGeom>
          <a:solidFill>
            <a:srgbClr val="CC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solidFill>
                  <a:schemeClr val="bg1"/>
                </a:solidFill>
                <a:ea typeface="新細明體" pitchFamily="18" charset="-120"/>
              </a:rPr>
              <a:t>See: the second print command outputs the recomputed $0 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3886200" y="2438400"/>
            <a:ext cx="1371600" cy="99060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Built-in Variables for Separating Things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FS</a:t>
            </a:r>
            <a:r>
              <a:rPr lang="en-US" altLang="zh-TW" sz="3200" dirty="0" smtClean="0">
                <a:ea typeface="新細明體" pitchFamily="18" charset="-120"/>
              </a:rPr>
              <a:t>: 	Input Field Separator	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BEGIN{FS="[ \t]+"}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RS</a:t>
            </a:r>
            <a:r>
              <a:rPr lang="en-US" altLang="zh-TW" sz="3200" dirty="0" smtClean="0">
                <a:ea typeface="新細明體" pitchFamily="18" charset="-120"/>
              </a:rPr>
              <a:t>: 	Input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BEGIN{RS = "\n"} 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OFS</a:t>
            </a:r>
            <a:r>
              <a:rPr lang="en-US" altLang="zh-TW" sz="3200" dirty="0" smtClean="0">
                <a:ea typeface="新細明體" pitchFamily="18" charset="-120"/>
              </a:rPr>
              <a:t>: 	Output Field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BEGIN{OFS=" "}</a:t>
            </a:r>
          </a:p>
          <a:p>
            <a:pPr>
              <a:buFont typeface="Monotype Sorts" pitchFamily="2" charset="2"/>
              <a:buNone/>
            </a:pPr>
            <a:endParaRPr lang="en-US" altLang="zh-TW" sz="1200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 smtClean="0">
                <a:solidFill>
                  <a:srgbClr val="3333CC"/>
                </a:solidFill>
                <a:ea typeface="新細明體" pitchFamily="18" charset="-120"/>
              </a:rPr>
              <a:t>	  ORS</a:t>
            </a:r>
            <a:r>
              <a:rPr lang="en-US" altLang="zh-TW" sz="3200" dirty="0" smtClean="0">
                <a:ea typeface="新細明體" pitchFamily="18" charset="-120"/>
              </a:rPr>
              <a:t>: 	Output Record Separator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		Default: BEGIN{ORS="\n"}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762000" y="1447800"/>
            <a:ext cx="6553200" cy="1981200"/>
          </a:xfrm>
          <a:prstGeom prst="wedgeRoundRectCallout">
            <a:avLst>
              <a:gd name="adj1" fmla="val -42514"/>
              <a:gd name="adj2" fmla="val 13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>
                <a:ea typeface="新細明體" pitchFamily="18" charset="-120"/>
              </a:rPr>
              <a:t>The OFS and the ORS can also be strings, not just single characters. (But, of course, they cannot be regular expressions like FS and RS can.)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Summary of Built-In Variables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6096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$0, $1, $2, $NF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ARGC/ARGV</a:t>
            </a:r>
            <a:r>
              <a:rPr lang="en-US" altLang="zh-TW" dirty="0" smtClean="0">
                <a:ea typeface="新細明體" pitchFamily="18" charset="-120"/>
              </a:rPr>
              <a:t> - Argument Count / Value array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NR</a:t>
            </a:r>
            <a:r>
              <a:rPr lang="en-US" altLang="zh-TW" dirty="0" smtClean="0">
                <a:ea typeface="新細明體" pitchFamily="18" charset="-120"/>
              </a:rPr>
              <a:t> - Number of records processed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FNR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Number of records processed in current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NF</a:t>
            </a:r>
            <a:r>
              <a:rPr lang="en-US" altLang="zh-TW" dirty="0" smtClean="0">
                <a:ea typeface="新細明體" pitchFamily="18" charset="-120"/>
              </a:rPr>
              <a:t> - Number of fields in current record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FILENAME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name of current input file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FS</a:t>
            </a:r>
            <a:r>
              <a:rPr lang="en-US" altLang="zh-TW" dirty="0" smtClean="0">
                <a:ea typeface="新細明體" pitchFamily="18" charset="-120"/>
              </a:rPr>
              <a:t> - Field separator, space/TAB by default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(so it’s like the -F flag -- except </a:t>
            </a:r>
            <a:r>
              <a:rPr lang="en-US" altLang="zh-TW" i="1" dirty="0" smtClean="0">
                <a:ea typeface="新細明體" pitchFamily="18" charset="-120"/>
              </a:rPr>
              <a:t>you can change it on the fly</a:t>
            </a:r>
            <a:r>
              <a:rPr lang="en-US" altLang="zh-TW" dirty="0" smtClean="0">
                <a:ea typeface="新細明體" pitchFamily="18" charset="-120"/>
              </a:rPr>
              <a:t>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OFS</a:t>
            </a:r>
            <a:r>
              <a:rPr lang="en-US" altLang="zh-TW" dirty="0" smtClean="0">
                <a:ea typeface="新細明體" pitchFamily="18" charset="-120"/>
              </a:rPr>
              <a:t> - Output field separator, space default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RS</a:t>
            </a:r>
            <a:r>
              <a:rPr lang="en-US" altLang="zh-TW" dirty="0" smtClean="0">
                <a:ea typeface="新細明體" pitchFamily="18" charset="-120"/>
              </a:rPr>
              <a:t> - Record separator, \n by default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 </a:t>
            </a: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(See! It doesn’t have to be \n. That is why we don’t call them lines.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600" dirty="0" smtClean="0">
                <a:latin typeface="Arial Narrow" pitchFamily="34" charset="0"/>
                <a:ea typeface="新細明體" pitchFamily="18" charset="-120"/>
              </a:rPr>
              <a:t>	   That is why it is “RS”, “NR” &amp; “FNR” instead of “LS”, “LR” &amp; FNL”)</a:t>
            </a:r>
          </a:p>
          <a:p>
            <a:pPr>
              <a:buFont typeface="Arial" charset="0"/>
              <a:buChar char="•"/>
            </a:pPr>
            <a:r>
              <a:rPr lang="en-US" altLang="zh-TW" b="1" dirty="0" smtClean="0">
                <a:ea typeface="新細明體" pitchFamily="18" charset="-12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ORS</a:t>
            </a:r>
            <a:r>
              <a:rPr lang="en-US" altLang="zh-TW" dirty="0" smtClean="0">
                <a:ea typeface="新細明體" pitchFamily="18" charset="-120"/>
              </a:rPr>
              <a:t> - Output record separator, \n by default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 err="1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sz="2400" dirty="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pt-BR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dirty="0" err="1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2400" dirty="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608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Using Operators…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5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b="1" dirty="0" smtClean="0">
                <a:solidFill>
                  <a:schemeClr val="accent2"/>
                </a:solidFill>
                <a:ea typeface="新細明體" pitchFamily="18" charset="-120"/>
              </a:rPr>
              <a:t>Operators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209800" y="4343400"/>
            <a:ext cx="3886200" cy="990600"/>
          </a:xfrm>
          <a:prstGeom prst="wedgeRoundRectCallout">
            <a:avLst>
              <a:gd name="adj1" fmla="val -70717"/>
              <a:gd name="adj2" fmla="val 1233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209800" y="4343400"/>
            <a:ext cx="3886200" cy="990600"/>
          </a:xfrm>
          <a:prstGeom prst="wedgeRoundRectCallout">
            <a:avLst>
              <a:gd name="adj1" fmla="val -75681"/>
              <a:gd name="adj2" fmla="val -16546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400" dirty="0">
                <a:ea typeface="新細明體" pitchFamily="18" charset="-120"/>
              </a:rPr>
              <a:t>These are the only operators that differ from C.</a:t>
            </a:r>
          </a:p>
        </p:txBody>
      </p:sp>
    </p:spTree>
    <p:extLst>
      <p:ext uri="{BB962C8B-B14F-4D97-AF65-F5344CB8AC3E}">
        <p14:creationId xmlns:p14="http://schemas.microsoft.com/office/powerpoint/2010/main" val="56721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6019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</a:t>
            </a:r>
            <a:r>
              <a:rPr lang="en-US" altLang="zh-TW" sz="2800" dirty="0" smtClean="0">
                <a:ea typeface="新細明體" pitchFamily="18" charset="-120"/>
              </a:rPr>
              <a:t> 	  assignment operator; sets a variable equal to a 	value or string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==</a:t>
            </a:r>
            <a:r>
              <a:rPr lang="en-US" altLang="zh-TW" sz="2800" dirty="0" smtClean="0">
                <a:ea typeface="新細明體" pitchFamily="18" charset="-120"/>
              </a:rPr>
              <a:t> equality operator; TRUE if both sides are equal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!=	</a:t>
            </a:r>
            <a:r>
              <a:rPr lang="en-US" altLang="zh-TW" sz="2800" dirty="0" smtClean="0">
                <a:ea typeface="新細明體" pitchFamily="18" charset="-120"/>
              </a:rPr>
              <a:t>  inverse equality operator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~ / !~</a:t>
            </a:r>
            <a:r>
              <a:rPr lang="en-US" altLang="zh-TW" sz="2800" dirty="0" smtClean="0">
                <a:ea typeface="新細明體" pitchFamily="18" charset="-120"/>
              </a:rPr>
              <a:t>  extended regular expression comparison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&amp;&amp;</a:t>
            </a:r>
            <a:r>
              <a:rPr lang="en-US" altLang="zh-TW" sz="2800" dirty="0" smtClean="0">
                <a:ea typeface="新細明體" pitchFamily="18" charset="-120"/>
              </a:rPr>
              <a:t> logical AND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|| </a:t>
            </a:r>
            <a:r>
              <a:rPr lang="en-US" altLang="zh-TW" sz="2800" dirty="0" smtClean="0">
                <a:ea typeface="新細明體" pitchFamily="18" charset="-120"/>
              </a:rPr>
              <a:t>	   logical OR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!</a:t>
            </a:r>
            <a:r>
              <a:rPr lang="en-US" altLang="zh-TW" sz="2800" dirty="0" smtClean="0">
                <a:ea typeface="新細明體" pitchFamily="18" charset="-120"/>
              </a:rPr>
              <a:t> 	   logical NOT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&lt;, &gt;, &lt;=, &gt;=   </a:t>
            </a:r>
            <a:r>
              <a:rPr lang="en-US" altLang="zh-TW" sz="2800" dirty="0" smtClean="0">
                <a:ea typeface="新細明體" pitchFamily="18" charset="-120"/>
              </a:rPr>
              <a:t>relational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+, -, /, *, %, ^  </a:t>
            </a:r>
            <a:r>
              <a:rPr lang="en-US" altLang="zh-TW" sz="2800" dirty="0" smtClean="0">
                <a:ea typeface="新細明體" pitchFamily="18" charset="-120"/>
              </a:rPr>
              <a:t>Math operators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space</a:t>
            </a:r>
            <a:r>
              <a:rPr lang="en-US" altLang="zh-TW" sz="2800" dirty="0" smtClean="0">
                <a:ea typeface="新細明體" pitchFamily="18" charset="-120"/>
              </a:rPr>
              <a:t> 	   String concatenation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sz="2000" i="1" dirty="0" smtClean="0">
                <a:solidFill>
                  <a:srgbClr val="FF0000"/>
                </a:solidFill>
                <a:ea typeface="新細明體" pitchFamily="18" charset="-120"/>
              </a:rPr>
              <a:t>(implicit or explicit)</a:t>
            </a:r>
            <a:endParaRPr lang="en-US" altLang="zh-TW" sz="2800" i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914400"/>
            <a:ext cx="9144000" cy="19050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0" y="3352800"/>
            <a:ext cx="9144000" cy="2514600"/>
          </a:xfrm>
          <a:prstGeom prst="rect">
            <a:avLst/>
          </a:prstGeom>
          <a:solidFill>
            <a:srgbClr val="FFFFFF">
              <a:alpha val="8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zh-TW" sz="4400" b="1" dirty="0" smtClean="0">
                <a:solidFill>
                  <a:schemeClr val="accent2"/>
                </a:solidFill>
                <a:ea typeface="新細明體" pitchFamily="18" charset="-120"/>
              </a:rPr>
              <a:t>Operators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09800" y="4343400"/>
            <a:ext cx="3886200" cy="990600"/>
            <a:chOff x="2209800" y="4343400"/>
            <a:chExt cx="3886200" cy="990600"/>
          </a:xfrm>
        </p:grpSpPr>
        <p:sp>
          <p:nvSpPr>
            <p:cNvPr id="4" name="Rounded Rectangular Callout 3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0717"/>
                <a:gd name="adj2" fmla="val 123334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5" name="Rounded Rectangular Callout 4"/>
            <p:cNvSpPr>
              <a:spLocks noChangeArrowheads="1"/>
            </p:cNvSpPr>
            <p:nvPr/>
          </p:nvSpPr>
          <p:spPr bwMode="auto">
            <a:xfrm>
              <a:off x="2209800" y="4343400"/>
              <a:ext cx="3886200" cy="990600"/>
            </a:xfrm>
            <a:prstGeom prst="wedgeRoundRectCallout">
              <a:avLst>
                <a:gd name="adj1" fmla="val -75681"/>
                <a:gd name="adj2" fmla="val -165463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sz="2400" dirty="0">
                  <a:ea typeface="新細明體" pitchFamily="18" charset="-120"/>
                </a:rPr>
                <a:t>These are the only operators that differ from C.</a:t>
              </a:r>
            </a:p>
          </p:txBody>
        </p:sp>
      </p:grp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3048000" y="3715916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'{print A $1}{A=$1}'</a:t>
            </a:r>
          </a:p>
        </p:txBody>
      </p:sp>
      <p:sp>
        <p:nvSpPr>
          <p:cNvPr id="19" name="Rounded Rectangular Callout 18"/>
          <p:cNvSpPr>
            <a:spLocks noChangeArrowheads="1"/>
          </p:cNvSpPr>
          <p:nvPr/>
        </p:nvSpPr>
        <p:spPr bwMode="auto">
          <a:xfrm>
            <a:off x="3048000" y="1066800"/>
            <a:ext cx="4495800" cy="1295400"/>
          </a:xfrm>
          <a:prstGeom prst="wedgeRoundRectCallout">
            <a:avLst>
              <a:gd name="adj1" fmla="val -96926"/>
              <a:gd name="adj2" fmla="val 8869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 </a:t>
            </a:r>
          </a:p>
          <a:p>
            <a:pPr marL="0" lvl="1"/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'$1~"[.][0-9]+E"{print $1}'</a:t>
            </a:r>
          </a:p>
          <a:p>
            <a:pPr marL="0" lvl="1"/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'$0!~"(</a:t>
            </a:r>
            <a:r>
              <a:rPr lang="en-US" altLang="zh-TW" dirty="0" err="1" smtClean="0">
                <a:ea typeface="新細明體" pitchFamily="18" charset="-120"/>
              </a:rPr>
              <a:t>a|b</a:t>
            </a:r>
            <a:r>
              <a:rPr lang="en-US" altLang="zh-TW" dirty="0" smtClean="0">
                <a:ea typeface="新細明體" pitchFamily="18" charset="-120"/>
              </a:rPr>
              <a:t>)y"{print "nope"}'</a:t>
            </a:r>
          </a:p>
        </p:txBody>
      </p:sp>
      <p:sp>
        <p:nvSpPr>
          <p:cNvPr id="20" name="Rounded Rectangular Callout 19"/>
          <p:cNvSpPr>
            <a:spLocks noChangeArrowheads="1"/>
          </p:cNvSpPr>
          <p:nvPr/>
        </p:nvSpPr>
        <p:spPr bwMode="auto">
          <a:xfrm>
            <a:off x="6324600" y="76200"/>
            <a:ext cx="2743200" cy="1524000"/>
          </a:xfrm>
          <a:prstGeom prst="wedgeRoundRectCallout">
            <a:avLst>
              <a:gd name="adj1" fmla="val -80529"/>
              <a:gd name="adj2" fmla="val 506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So, AWK uses </a:t>
            </a:r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extended</a:t>
            </a:r>
            <a:r>
              <a:rPr lang="en-US" altLang="zh-TW" sz="2800" dirty="0" smtClean="0">
                <a:ea typeface="新細明體" pitchFamily="18" charset="-120"/>
              </a:rPr>
              <a:t> regular expressions.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'{print A $1}{A=$1}'</a:t>
            </a:r>
          </a:p>
          <a:p>
            <a:pPr marL="0" lvl="1"/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'{print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A$1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}{A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=$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}'.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3048000" y="3712464"/>
            <a:ext cx="4191001" cy="1600200"/>
          </a:xfrm>
          <a:prstGeom prst="wedgeRoundRectCallout">
            <a:avLst>
              <a:gd name="adj1" fmla="val -97899"/>
              <a:gd name="adj2" fmla="val 9151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err="1" smtClean="0">
                <a:ea typeface="新細明體" pitchFamily="18" charset="-120"/>
              </a:rPr>
              <a:t>Eg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marL="0" lvl="1"/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'{print A $1}{A=$1}'</a:t>
            </a:r>
          </a:p>
          <a:p>
            <a:pPr marL="0" lvl="1"/>
            <a:r>
              <a:rPr lang="en-US" altLang="zh-TW" dirty="0" err="1">
                <a:ea typeface="新細明體" pitchFamily="18" charset="-120"/>
              </a:rPr>
              <a:t>awk</a:t>
            </a:r>
            <a:r>
              <a:rPr lang="en-US" altLang="zh-TW" dirty="0">
                <a:ea typeface="新細明體" pitchFamily="18" charset="-120"/>
              </a:rPr>
              <a:t> '{print </a:t>
            </a:r>
            <a:r>
              <a:rPr lang="en-US" altLang="zh-TW" dirty="0" smtClean="0">
                <a:ea typeface="新細明體" pitchFamily="18" charset="-120"/>
              </a:rPr>
              <a:t>A$1</a:t>
            </a:r>
            <a:r>
              <a:rPr lang="en-US" altLang="zh-TW" dirty="0">
                <a:ea typeface="新細明體" pitchFamily="18" charset="-120"/>
              </a:rPr>
              <a:t>}{A=$1}'</a:t>
            </a:r>
          </a:p>
          <a:p>
            <a:pPr marL="0" lvl="1"/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'{print A B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}{B=A;A=$1}'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5120951" y="2590800"/>
            <a:ext cx="3886200" cy="457200"/>
          </a:xfrm>
          <a:prstGeom prst="wedgeRoundRectCallout">
            <a:avLst>
              <a:gd name="adj1" fmla="val -55799"/>
              <a:gd name="adj2" fmla="val 3338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A space separated them here.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5105400" y="3054609"/>
            <a:ext cx="3886200" cy="1288791"/>
          </a:xfrm>
          <a:prstGeom prst="wedgeRoundRectCallout">
            <a:avLst>
              <a:gd name="adj1" fmla="val -56551"/>
              <a:gd name="adj2" fmla="val 808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But it was optional, because it will be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implicitly assumed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when no operator is given.</a:t>
            </a:r>
          </a:p>
          <a:p>
            <a:pPr marL="0" lvl="1"/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5105400" y="5486400"/>
            <a:ext cx="3962400" cy="1295400"/>
          </a:xfrm>
          <a:prstGeom prst="wedgeRoundRectCallout">
            <a:avLst>
              <a:gd name="adj1" fmla="val -55706"/>
              <a:gd name="adj2" fmla="val -7709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This time, however, the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space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was needed to prevent creating a new variable “AB”.</a:t>
            </a: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60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1" grpId="0" animBg="1"/>
      <p:bldP spid="11" grpId="1" animBg="1"/>
      <p:bldP spid="19" grpId="0" animBg="1"/>
      <p:bldP spid="19" grpId="1" animBg="1"/>
      <p:bldP spid="20" grpId="0" animBg="1"/>
      <p:bldP spid="20" grpId="1" animBg="1"/>
      <p:bldP spid="15" grpId="0" animBg="1"/>
      <p:bldP spid="15" grpId="1" animBg="1"/>
      <p:bldP spid="21" grpId="0" animBg="1"/>
      <p:bldP spid="21" grpId="1" animBg="1"/>
      <p:bldP spid="13" grpId="0" animBg="1"/>
      <p:bldP spid="13" grpId="1" animBg="1"/>
      <p:bldP spid="14" grpId="0" animBg="1"/>
      <p:bldP spid="14" grpId="1" animBg="1"/>
      <p:bldP spid="24" grpId="0" animBg="1"/>
      <p:bldP spid="24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Data Validation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Validating data is a common operation</a:t>
            </a:r>
          </a:p>
          <a:p>
            <a:r>
              <a:rPr lang="en-US" altLang="zh-TW" smtClean="0">
                <a:ea typeface="新細明體" pitchFamily="18" charset="-120"/>
              </a:rPr>
              <a:t>Awk is excellent at data validation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NF != 3 { print $0, "number of fields not equal to 3" }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$2 &lt; 6.55 { print $0, "rate is below minimum wage" }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$2 &gt; 10 { print $0, "rate exceeds $10 per hour" }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$3 &lt; 0 { print $0, "negative hours worked" }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$3 &gt; 60 { print $0, "too many hours worked" }</a:t>
            </a:r>
          </a:p>
        </p:txBody>
      </p:sp>
    </p:spTree>
    <p:extLst>
      <p:ext uri="{BB962C8B-B14F-4D97-AF65-F5344CB8AC3E}">
        <p14:creationId xmlns:p14="http://schemas.microsoft.com/office/powerpoint/2010/main" val="3981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Pattern Selection Part of the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smtClean="0">
                <a:ea typeface="新細明體" pitchFamily="18" charset="-120"/>
              </a:rPr>
              <a:t>Selection by Comparison: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$2 &gt;=5 { print }</a:t>
            </a:r>
          </a:p>
          <a:p>
            <a:r>
              <a:rPr lang="en-US" altLang="zh-TW" smtClean="0">
                <a:ea typeface="新細明體" pitchFamily="18" charset="-120"/>
              </a:rPr>
              <a:t>Selection by Computation: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$2 * $3 &gt; 50 { printf("%6.2f for %s\n", $2 * $3, $1) }</a:t>
            </a:r>
          </a:p>
          <a:p>
            <a:r>
              <a:rPr lang="en-US" altLang="zh-TW" smtClean="0">
                <a:ea typeface="新細明體" pitchFamily="18" charset="-120"/>
              </a:rPr>
              <a:t>Selection by Logical Operation: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$2 &gt;= 4 || $3 &gt;= 20</a:t>
            </a:r>
          </a:p>
          <a:p>
            <a:r>
              <a:rPr lang="en-US" altLang="zh-TW" smtClean="0">
                <a:ea typeface="新細明體" pitchFamily="18" charset="-120"/>
              </a:rPr>
              <a:t>Selection by Text Content: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$1 == "Susie"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/Susie/    </a:t>
            </a:r>
            <a:r>
              <a:rPr lang="en-US" altLang="zh-TW" smtClean="0"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smtClean="0"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895600" y="3886200"/>
            <a:ext cx="6019800" cy="1371600"/>
          </a:xfrm>
          <a:prstGeom prst="wedgeRoundRectCallout">
            <a:avLst>
              <a:gd name="adj1" fmla="val -8375"/>
              <a:gd name="adj2" fmla="val 12705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>
                <a:ea typeface="新細明體" pitchFamily="18" charset="-120"/>
              </a:rPr>
              <a:t>Q: And so, what is that sed meaning?</a:t>
            </a:r>
          </a:p>
          <a:p>
            <a:pPr marL="0" lvl="1"/>
            <a:r>
              <a:rPr lang="en-US" altLang="zh-TW">
                <a:ea typeface="新細明體" pitchFamily="18" charset="-120"/>
              </a:rPr>
              <a:t>A: Matches to lines containing the </a:t>
            </a:r>
            <a:r>
              <a:rPr lang="en-US" altLang="zh-TW" sz="2800" b="1" u="sng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>
                <a:ea typeface="新細明體" pitchFamily="18" charset="-120"/>
              </a:rPr>
              <a:t>   </a:t>
            </a:r>
          </a:p>
          <a:p>
            <a:pPr marL="0" lvl="1"/>
            <a:r>
              <a:rPr lang="en-US" altLang="zh-TW">
                <a:ea typeface="新細明體" pitchFamily="18" charset="-120"/>
              </a:rPr>
              <a:t>     </a:t>
            </a:r>
            <a:r>
              <a:rPr lang="en-US" altLang="zh-TW" sz="2800" b="1" u="sng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>
                <a:ea typeface="新細明體" pitchFamily="18" charset="-120"/>
              </a:rPr>
              <a:t> inside of the /…/</a:t>
            </a:r>
          </a:p>
        </p:txBody>
      </p:sp>
    </p:spTree>
    <p:extLst>
      <p:ext uri="{BB962C8B-B14F-4D97-AF65-F5344CB8AC3E}">
        <p14:creationId xmlns:p14="http://schemas.microsoft.com/office/powerpoint/2010/main" val="9053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Pattern Selection Part of the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patterns are good for selecting specific lines from the input for further processing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Comparison: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&gt;=5 { print }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Computation: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* $3 &gt; 50 {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printf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("%6.2f for %s\n", $2 * $3, $1) }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Logical Operation: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 4 || $3 &gt;= 20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Text Content:</a:t>
            </a:r>
          </a:p>
          <a:p>
            <a:pPr lvl="1"/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== "Susie"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/Susie/ 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 smtClean="0">
                <a:solidFill>
                  <a:srgbClr val="0000FF"/>
                </a:solidFill>
                <a:ea typeface="新細明體" pitchFamily="18" charset="-120"/>
                <a:sym typeface="Wingdings" pitchFamily="2" charset="2"/>
              </a:rPr>
              <a:t>same meaning as it has in </a:t>
            </a:r>
            <a:r>
              <a:rPr lang="en-US" altLang="zh-TW" u="sng" dirty="0" err="1" smtClean="0">
                <a:solidFill>
                  <a:srgbClr val="0000FF"/>
                </a:solidFill>
                <a:ea typeface="新細明體" pitchFamily="18" charset="-120"/>
                <a:sym typeface="Wingdings" pitchFamily="2" charset="2"/>
              </a:rPr>
              <a:t>sed</a:t>
            </a:r>
            <a:endParaRPr lang="en-US" altLang="zh-TW" u="sng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895600" y="3352800"/>
            <a:ext cx="6019800" cy="1143000"/>
          </a:xfrm>
          <a:prstGeom prst="wedgeRoundRectCallout">
            <a:avLst>
              <a:gd name="adj1" fmla="val -66705"/>
              <a:gd name="adj2" fmla="val 1993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Matches </a:t>
            </a:r>
            <a:r>
              <a:rPr lang="en-US" altLang="zh-TW" dirty="0">
                <a:ea typeface="新細明體" pitchFamily="18" charset="-120"/>
              </a:rPr>
              <a:t>to lines containing the </a:t>
            </a:r>
            <a:r>
              <a:rPr lang="en-US" altLang="zh-TW" sz="2800" b="1" u="sng" dirty="0" smtClean="0">
                <a:solidFill>
                  <a:srgbClr val="FFFF00"/>
                </a:solidFill>
                <a:ea typeface="新細明體" pitchFamily="18" charset="-120"/>
              </a:rPr>
              <a:t>extended </a:t>
            </a:r>
            <a:r>
              <a:rPr lang="en-US" altLang="zh-TW" sz="2800" b="1" u="sng" dirty="0" smtClean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sz="2800" b="1" u="sng" dirty="0" smtClean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inside of the /…/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971800" y="5257800"/>
            <a:ext cx="6019800" cy="990600"/>
          </a:xfrm>
          <a:prstGeom prst="wedgeRoundRectCallout">
            <a:avLst>
              <a:gd name="adj1" fmla="val -67313"/>
              <a:gd name="adj2" fmla="val 5864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smtClean="0">
                <a:ea typeface="新細明體" pitchFamily="18" charset="-120"/>
              </a:rPr>
              <a:t>This example would be equivalent to:</a:t>
            </a:r>
            <a:endParaRPr lang="en-US" altLang="zh-TW" sz="2800" dirty="0" smtClean="0">
              <a:solidFill>
                <a:srgbClr val="FFFF00"/>
              </a:solidFill>
              <a:ea typeface="新細明體" pitchFamily="18" charset="-120"/>
            </a:endParaRPr>
          </a:p>
          <a:p>
            <a:pPr marL="0" lvl="1"/>
            <a:r>
              <a:rPr lang="en-US" altLang="zh-TW" sz="2800" dirty="0" smtClean="0">
                <a:solidFill>
                  <a:srgbClr val="FFFF00"/>
                </a:solidFill>
                <a:ea typeface="新細明體" pitchFamily="18" charset="-120"/>
              </a:rPr>
              <a:t>$0~"Susie"</a:t>
            </a:r>
            <a:endParaRPr lang="en-US" altLang="zh-TW" sz="2800" dirty="0">
              <a:solidFill>
                <a:srgbClr val="FFFF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8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2192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Pattern Selection Part: the BEGIN and END Patterns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Special pattern BEGIN matches before the first input line is read; END matches after the last input line has been read</a:t>
            </a:r>
          </a:p>
          <a:p>
            <a:r>
              <a:rPr lang="en-US" altLang="zh-TW" dirty="0" smtClean="0">
                <a:ea typeface="新細明體" pitchFamily="18" charset="-120"/>
              </a:rPr>
              <a:t>This allows for initial and wrap-up processing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 { FS=",";print "NAME    RATE    HOURS"; print ""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   { print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END    { print "total number of employees is", NR }</a:t>
            </a:r>
          </a:p>
        </p:txBody>
      </p:sp>
    </p:spTree>
    <p:extLst>
      <p:ext uri="{BB962C8B-B14F-4D97-AF65-F5344CB8AC3E}">
        <p14:creationId xmlns:p14="http://schemas.microsoft.com/office/powerpoint/2010/main" val="1096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Computing with AWK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	$3 &gt; 15 { emp = emp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	END { print emp, "employees worked more than 15 hrs"}</a:t>
            </a:r>
          </a:p>
        </p:txBody>
      </p:sp>
    </p:spTree>
    <p:extLst>
      <p:ext uri="{BB962C8B-B14F-4D97-AF65-F5344CB8AC3E}">
        <p14:creationId xmlns:p14="http://schemas.microsoft.com/office/powerpoint/2010/main" val="34887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Computing with AWK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r>
              <a:rPr lang="en-US" altLang="zh-TW" smtClean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808080"/>
                </a:solidFill>
                <a:ea typeface="新細明體" pitchFamily="18" charset="-120"/>
              </a:rPr>
              <a:t>	$3 &gt; 15 { emp = emp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solidFill>
                  <a:srgbClr val="808080"/>
                </a:solidFill>
                <a:ea typeface="新細明體" pitchFamily="18" charset="-120"/>
              </a:rPr>
              <a:t>	END { print emp, "employees worked more than 15 hrs"}</a:t>
            </a:r>
          </a:p>
          <a:p>
            <a:r>
              <a:rPr lang="en-US" altLang="zh-TW" smtClean="0"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{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END { print NR, "employees"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print "average pay is", pay/NR      }</a:t>
            </a:r>
          </a:p>
        </p:txBody>
      </p:sp>
    </p:spTree>
    <p:extLst>
      <p:ext uri="{BB962C8B-B14F-4D97-AF65-F5344CB8AC3E}">
        <p14:creationId xmlns:p14="http://schemas.microsoft.com/office/powerpoint/2010/main" val="197796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(A little comment about END)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9436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 smtClean="0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 smtClean="0">
                <a:solidFill>
                  <a:srgbClr val="808080"/>
                </a:solidFill>
                <a:ea typeface="新細明體" pitchFamily="18" charset="-120"/>
              </a:rPr>
              <a:t>, "employees worked more than 15 hrs"}</a:t>
            </a:r>
          </a:p>
          <a:p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{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END</a:t>
            </a:r>
            <a:r>
              <a:rPr lang="en-US" altLang="zh-TW" dirty="0" smtClean="0">
                <a:ea typeface="新細明體" pitchFamily="18" charset="-120"/>
              </a:rPr>
              <a:t> { print 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NR</a:t>
            </a:r>
            <a:r>
              <a:rPr lang="en-US" altLang="zh-TW" dirty="0" smtClean="0">
                <a:ea typeface="新細明體" pitchFamily="18" charset="-120"/>
              </a:rPr>
              <a:t>, "employees"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           print "average pay is", pay/NR      }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Printing the Last Input Line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Although </a:t>
            </a:r>
            <a:r>
              <a:rPr lang="en-US" altLang="zh-TW" dirty="0" smtClean="0">
                <a:solidFill>
                  <a:srgbClr val="00B050"/>
                </a:solidFill>
                <a:ea typeface="新細明體" pitchFamily="18" charset="-120"/>
              </a:rPr>
              <a:t>NR retains its value</a:t>
            </a:r>
            <a:r>
              <a:rPr lang="en-US" altLang="zh-TW" dirty="0" smtClean="0">
                <a:ea typeface="新細明體" pitchFamily="18" charset="-120"/>
              </a:rPr>
              <a:t> after the last input line has been read,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$0 does not (on some systems)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       {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last = $0 </a:t>
            </a: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END { print NR ":", </a:t>
            </a:r>
            <a:r>
              <a:rPr lang="en-US" altLang="zh-TW" dirty="0" smtClean="0">
                <a:solidFill>
                  <a:srgbClr val="3333CC"/>
                </a:solidFill>
                <a:ea typeface="新細明體" pitchFamily="18" charset="-120"/>
              </a:rPr>
              <a:t>last</a:t>
            </a:r>
            <a:r>
              <a:rPr lang="en-US" altLang="zh-TW" dirty="0" smtClean="0">
                <a:ea typeface="新細明體" pitchFamily="18" charset="-120"/>
              </a:rPr>
              <a:t> }</a:t>
            </a:r>
          </a:p>
          <a:p>
            <a:pPr lvl="1">
              <a:buFont typeface="Monotype Sorts" pitchFamily="2" charset="2"/>
              <a:buNone/>
            </a:pPr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smtClean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7108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ea typeface="新細明體" pitchFamily="18" charset="-120"/>
              </a:rPr>
              <a:t>Handling Text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Awk variables can hold strings of characters as well as numbers, and Awk conveniently translates back and forth as needed</a:t>
            </a:r>
          </a:p>
          <a:p>
            <a:pPr>
              <a:spcBef>
                <a:spcPts val="1800"/>
              </a:spcBef>
            </a:pPr>
            <a:r>
              <a:rPr lang="en-US" altLang="zh-TW" smtClean="0">
                <a:ea typeface="新細明體" pitchFamily="18" charset="-120"/>
              </a:rPr>
              <a:t>The following program finds the employee who is paid the most per hour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      $2 &gt; maxrate { maxrate = $2; maxemp = $1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      END { print "highest hourly rate:",maxrate,"for",maxemp }</a:t>
            </a:r>
          </a:p>
          <a:p>
            <a:pPr>
              <a:spcBef>
                <a:spcPts val="1800"/>
              </a:spcBef>
            </a:pPr>
            <a:r>
              <a:rPr lang="en-US" altLang="zh-TW" smtClean="0">
                <a:ea typeface="新細明體" pitchFamily="18" charset="-120"/>
              </a:rPr>
              <a:t>String Concatenation: the space operator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New strings can be created by combining old ones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{ names = names $1 " 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END { print names }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42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Control Flow Statements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smtClean="0">
                <a:solidFill>
                  <a:srgbClr val="FF0000"/>
                </a:solidFill>
                <a:ea typeface="新細明體" pitchFamily="18" charset="-120"/>
              </a:rPr>
              <a:t>If-Else clauses:</a:t>
            </a:r>
          </a:p>
          <a:p>
            <a:pPr>
              <a:buFont typeface="Arial" charset="0"/>
              <a:buChar char="•"/>
            </a:pPr>
            <a:endParaRPr lang="en-US" altLang="zh-TW" sz="110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$2 &gt; 6 { n = n + 1;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END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      if (n &gt; 0)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    	print n, "employees, total pay is", pay,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    		  "average pay is", pay/n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else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              print "no employees are paid more than $6/hour"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}</a:t>
            </a:r>
          </a:p>
          <a:p>
            <a:pPr lvl="1"/>
            <a:endParaRPr lang="zh-TW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Loop Control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smtClean="0">
                <a:solidFill>
                  <a:srgbClr val="FF0000"/>
                </a:solidFill>
                <a:ea typeface="新細明體" pitchFamily="18" charset="-120"/>
              </a:rPr>
              <a:t>While loops:</a:t>
            </a:r>
          </a:p>
          <a:p>
            <a:pPr>
              <a:buFont typeface="Arial" charset="0"/>
              <a:buChar char="•"/>
            </a:pPr>
            <a:endParaRPr lang="en-US" altLang="zh-TW" sz="120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interest1 - compute compound interest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  input: amount rate years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  output: compound value at end of each year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{	 i =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while (i &lt;= $3)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printf(“\t%.2f\n”, $1 * (1 + $2) ^ i)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i = i + 1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4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Loop Control</a:t>
            </a:r>
            <a:endParaRPr lang="zh-TW" altLang="en-US" sz="4400" smtClean="0">
              <a:ea typeface="新細明體" pitchFamily="18" charset="-12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smtClean="0">
                <a:solidFill>
                  <a:srgbClr val="FF0000"/>
                </a:solidFill>
                <a:ea typeface="新細明體" pitchFamily="18" charset="-120"/>
              </a:rPr>
              <a:t>For loops:</a:t>
            </a:r>
          </a:p>
          <a:p>
            <a:endParaRPr lang="en-US" altLang="zh-TW" sz="1400" smtClean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interest2 - compute compound interest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  input: amount rate years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#   output: compound value at end of each year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{ for (i = 1; i &lt;= $3; i = i + 1)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			 printf(“\t%.2f\n”, $1 * (1 + $2) ^ i)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/>
            <a:endParaRPr lang="zh-TW" altLang="en-US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06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Built-in Functions…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Summary of Built-In Functions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267200" y="762000"/>
            <a:ext cx="838200" cy="609600"/>
          </a:xfrm>
          <a:prstGeom prst="wedgeRoundRectCallout">
            <a:avLst>
              <a:gd name="adj1" fmla="val -146016"/>
              <a:gd name="adj2" fmla="val 557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038600" y="762000"/>
            <a:ext cx="4953000" cy="609600"/>
          </a:xfrm>
          <a:prstGeom prst="wedgeRoundRectCallout">
            <a:avLst>
              <a:gd name="adj1" fmla="val -81434"/>
              <a:gd name="adj2" fmla="val 53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gray stuff won’t be on the exam.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Arithmetic</a:t>
            </a:r>
          </a:p>
          <a:p>
            <a:pPr lvl="1"/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sin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atan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exp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log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rand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sqrt</a:t>
            </a:r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, etc.</a:t>
            </a:r>
          </a:p>
          <a:p>
            <a:r>
              <a:rPr lang="en-US" altLang="zh-TW" dirty="0" smtClean="0">
                <a:ea typeface="新細明體" pitchFamily="18" charset="-120"/>
              </a:rPr>
              <a:t>String</a:t>
            </a:r>
          </a:p>
          <a:p>
            <a:pPr lvl="1"/>
            <a:r>
              <a:rPr lang="en-US" altLang="zh-TW" b="1" i="1" dirty="0" smtClean="0">
                <a:ea typeface="新細明體" pitchFamily="18" charset="-120"/>
              </a:rPr>
              <a:t>length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substitution</a:t>
            </a:r>
            <a:r>
              <a:rPr lang="en-US" altLang="zh-TW" dirty="0" smtClean="0">
                <a:ea typeface="新細明體" pitchFamily="18" charset="-120"/>
              </a:rPr>
              <a:t>, find </a:t>
            </a:r>
            <a:r>
              <a:rPr lang="en-US" altLang="zh-TW" b="1" i="1" dirty="0" smtClean="0">
                <a:ea typeface="新細明體" pitchFamily="18" charset="-120"/>
              </a:rPr>
              <a:t>substrings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smtClean="0">
                <a:ea typeface="新細明體" pitchFamily="18" charset="-120"/>
              </a:rPr>
              <a:t>split </a:t>
            </a:r>
            <a:r>
              <a:rPr lang="en-US" altLang="zh-TW" dirty="0" smtClean="0">
                <a:ea typeface="新細明體" pitchFamily="18" charset="-120"/>
              </a:rPr>
              <a:t>strings</a:t>
            </a:r>
          </a:p>
          <a:p>
            <a:r>
              <a:rPr lang="en-US" altLang="zh-TW" dirty="0" smtClean="0">
                <a:ea typeface="新細明體" pitchFamily="18" charset="-120"/>
              </a:rPr>
              <a:t>Output</a:t>
            </a:r>
          </a:p>
          <a:p>
            <a:pPr lvl="1"/>
            <a:r>
              <a:rPr lang="en-US" altLang="zh-TW" b="1" i="1" dirty="0" smtClean="0">
                <a:ea typeface="新細明體" pitchFamily="18" charset="-120"/>
              </a:rPr>
              <a:t>print</a:t>
            </a:r>
            <a:r>
              <a:rPr lang="en-US" altLang="zh-TW" dirty="0" smtClean="0">
                <a:ea typeface="新細明體" pitchFamily="18" charset="-120"/>
              </a:rPr>
              <a:t>, </a:t>
            </a:r>
            <a:r>
              <a:rPr lang="en-US" altLang="zh-TW" b="1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, print and 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to a file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Special</a:t>
            </a:r>
          </a:p>
          <a:p>
            <a:pPr lvl="1"/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system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executes a Unix command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system("clear") to clear the screen</a:t>
            </a:r>
          </a:p>
          <a:p>
            <a:pPr lvl="2"/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Note double quotes around the Unix command</a:t>
            </a:r>
          </a:p>
          <a:p>
            <a:pPr lvl="1"/>
            <a:r>
              <a:rPr lang="en-US" altLang="zh-TW" b="1" i="1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exit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- stop reading input and go immediately to the END pattern-action pair if it exists, otherwise exit the script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b="1" kern="0" dirty="0" smtClean="0">
                <a:ea typeface="新細明體" pitchFamily="18" charset="-120"/>
              </a:rPr>
              <a:t>Built-In Functions</a:t>
            </a:r>
            <a:br>
              <a:rPr lang="en-US" altLang="zh-TW" sz="4400" b="1" kern="0" dirty="0" smtClean="0">
                <a:ea typeface="新細明體" pitchFamily="18" charset="-120"/>
              </a:rPr>
            </a:br>
            <a:r>
              <a:rPr lang="en-US" altLang="zh-TW" sz="5400" b="1" kern="0" dirty="0" err="1" smtClean="0">
                <a:solidFill>
                  <a:srgbClr val="FF0000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 smtClean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kern="0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 smtClean="0">
              <a:ea typeface="新細明體" pitchFamily="18" charset="-12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But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 has the form: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i="1" dirty="0" smtClean="0">
                <a:ea typeface="新細明體" pitchFamily="18" charset="-120"/>
              </a:rPr>
              <a:t>( format, val1, val2, val3,</a:t>
            </a:r>
            <a:r>
              <a:rPr lang="en-US" altLang="zh-TW" dirty="0" smtClean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 smtClean="0">
              <a:ea typeface="新細明體" pitchFamily="18" charset="-120"/>
            </a:endParaRPr>
          </a:p>
          <a:p>
            <a:pPr lvl="1"/>
            <a:r>
              <a:rPr lang="en-US" altLang="zh-TW" dirty="0" smtClean="0">
                <a:ea typeface="新細明體" pitchFamily="18" charset="-120"/>
              </a:rPr>
              <a:t>When using </a:t>
            </a:r>
            <a:r>
              <a:rPr lang="en-US" altLang="zh-TW" i="1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 smtClean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	     %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'{</a:t>
            </a:r>
            <a:r>
              <a:rPr lang="en-US" altLang="zh-TW" dirty="0" err="1" smtClean="0">
                <a:ea typeface="新細明體" pitchFamily="18" charset="-120"/>
              </a:rPr>
              <a:t>printf</a:t>
            </a:r>
            <a:r>
              <a:rPr lang="en-US" altLang="zh-TW" dirty="0" smtClean="0">
                <a:ea typeface="新細明體" pitchFamily="18" charset="-120"/>
              </a:rPr>
              <a:t>("Pay for %-8s is %6.2f\n",$1,$2*$3)}'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6019800"/>
            <a:ext cx="8382000" cy="838200"/>
          </a:xfrm>
          <a:prstGeom prst="wedgeRoundRectCallout">
            <a:avLst>
              <a:gd name="adj1" fmla="val 19264"/>
              <a:gd name="adj2" fmla="val -76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</p:spTree>
    <p:extLst>
      <p:ext uri="{BB962C8B-B14F-4D97-AF65-F5344CB8AC3E}">
        <p14:creationId xmlns:p14="http://schemas.microsoft.com/office/powerpoint/2010/main" val="1617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dirty="0" smtClean="0">
                <a:ea typeface="新細明體" pitchFamily="18" charset="-120"/>
              </a:rPr>
              <a:t>Built-In Functions</a:t>
            </a:r>
            <a:br>
              <a:rPr lang="en-US" altLang="zh-TW" sz="4400" b="1" dirty="0" smtClean="0">
                <a:ea typeface="新細明體" pitchFamily="18" charset="-120"/>
              </a:rPr>
            </a:br>
            <a:r>
              <a:rPr lang="en-US" altLang="zh-TW" sz="5400" b="1" dirty="0" smtClean="0">
                <a:solidFill>
                  <a:srgbClr val="FF0000"/>
                </a:solidFill>
                <a:ea typeface="新細明體" pitchFamily="18" charset="-120"/>
              </a:rPr>
              <a:t>length()</a:t>
            </a:r>
            <a:endParaRPr lang="en-US" altLang="zh-TW" sz="4400" b="1" dirty="0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length</a:t>
            </a:r>
            <a:r>
              <a:rPr lang="en-US" altLang="zh-TW" sz="3200" dirty="0" smtClean="0">
                <a:ea typeface="新細明體" pitchFamily="18" charset="-120"/>
              </a:rPr>
              <a:t>() function can tell you the number of </a:t>
            </a:r>
            <a:r>
              <a:rPr lang="en-US" altLang="zh-TW" sz="3200" dirty="0" smtClean="0">
                <a:solidFill>
                  <a:srgbClr val="FFC000"/>
                </a:solidFill>
                <a:ea typeface="新細明體" pitchFamily="18" charset="-120"/>
              </a:rPr>
              <a:t>elements</a:t>
            </a:r>
            <a:r>
              <a:rPr lang="en-US" altLang="zh-TW" sz="3200" dirty="0" smtClean="0">
                <a:ea typeface="新細明體" pitchFamily="18" charset="-120"/>
              </a:rPr>
              <a:t> in an </a:t>
            </a:r>
            <a:r>
              <a:rPr lang="en-US" altLang="zh-TW" sz="3200" dirty="0" smtClean="0">
                <a:solidFill>
                  <a:srgbClr val="FFC000"/>
                </a:solidFill>
                <a:ea typeface="新細明體" pitchFamily="18" charset="-120"/>
              </a:rPr>
              <a:t>array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i="1" dirty="0" smtClean="0">
                <a:ea typeface="新細明體" pitchFamily="18" charset="-120"/>
              </a:rPr>
              <a:t>OR</a:t>
            </a:r>
            <a:r>
              <a:rPr lang="en-US" altLang="zh-TW" sz="3200" dirty="0" smtClean="0">
                <a:ea typeface="新細明體" pitchFamily="18" charset="-120"/>
              </a:rPr>
              <a:t> </a:t>
            </a:r>
            <a:r>
              <a:rPr lang="en-US" altLang="zh-TW" sz="3200" dirty="0" smtClean="0">
                <a:solidFill>
                  <a:srgbClr val="00B050"/>
                </a:solidFill>
                <a:ea typeface="新細明體" pitchFamily="18" charset="-120"/>
              </a:rPr>
              <a:t>characters</a:t>
            </a:r>
            <a:r>
              <a:rPr lang="en-US" altLang="zh-TW" sz="3200" dirty="0" smtClean="0">
                <a:ea typeface="新細明體" pitchFamily="18" charset="-120"/>
              </a:rPr>
              <a:t> in a </a:t>
            </a:r>
            <a:r>
              <a:rPr lang="en-US" altLang="zh-TW" sz="3200" dirty="0" smtClean="0">
                <a:solidFill>
                  <a:srgbClr val="00B050"/>
                </a:solidFill>
                <a:ea typeface="新細明體" pitchFamily="18" charset="-120"/>
              </a:rPr>
              <a:t>string</a:t>
            </a:r>
            <a:r>
              <a:rPr lang="en-US" altLang="zh-TW" sz="3200" dirty="0" smtClean="0">
                <a:ea typeface="新細明體" pitchFamily="18" charset="-12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When used on a string, it is equivalent to the </a:t>
            </a:r>
            <a:r>
              <a:rPr lang="en-US" altLang="zh-TW" sz="3200" dirty="0" err="1" smtClean="0">
                <a:ea typeface="新細明體" pitchFamily="18" charset="-120"/>
              </a:rPr>
              <a:t>strlen</a:t>
            </a:r>
            <a:r>
              <a:rPr lang="en-US" altLang="zh-TW" sz="3200" dirty="0" smtClean="0">
                <a:ea typeface="新細明體" pitchFamily="18" charset="-120"/>
              </a:rPr>
              <a:t>() function of C programming.</a:t>
            </a:r>
          </a:p>
          <a:p>
            <a:pPr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here is a basic equivalent of </a:t>
            </a:r>
            <a:r>
              <a:rPr lang="en-US" altLang="zh-TW" sz="3000" dirty="0" err="1" smtClean="0">
                <a:ea typeface="新細明體" pitchFamily="18" charset="-120"/>
              </a:rPr>
              <a:t>wc</a:t>
            </a:r>
            <a:r>
              <a:rPr lang="en-US" altLang="zh-TW" sz="3000" dirty="0" smtClean="0">
                <a:ea typeface="新細明體" pitchFamily="18" charset="-120"/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	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{	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b="1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+ length(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+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2800" dirty="0" err="1" smtClean="0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b="1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 + NF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END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print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NR,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"lines,",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"words,",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 smtClean="0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smtClean="0">
                <a:latin typeface="High Tower Text" pitchFamily="18" charset="0"/>
                <a:ea typeface="新細明體" pitchFamily="18" charset="-120"/>
              </a:rPr>
              <a:t>"characters"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index()</a:t>
            </a:r>
            <a:endParaRPr lang="en-US" altLang="zh-TW" sz="4400" b="1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index</a:t>
            </a:r>
            <a:r>
              <a:rPr lang="en-US" altLang="zh-TW" sz="3200" dirty="0" smtClean="0">
                <a:ea typeface="新細明體" pitchFamily="18" charset="-120"/>
              </a:rPr>
              <a:t>() function is the equivalent of the </a:t>
            </a:r>
            <a:r>
              <a:rPr lang="en-US" altLang="zh-TW" sz="3200" dirty="0" err="1" smtClean="0">
                <a:ea typeface="新細明體" pitchFamily="18" charset="-120"/>
              </a:rPr>
              <a:t>strstr</a:t>
            </a:r>
            <a:r>
              <a:rPr lang="en-US" altLang="zh-TW" sz="3200" dirty="0" smtClean="0">
                <a:ea typeface="新細明體" pitchFamily="18" charset="-120"/>
              </a:rPr>
              <a:t>() function of C programming.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The function returns a positive value when the substring is found. The number specified the location of the substring.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 smtClean="0">
                <a:ea typeface="新細明體" pitchFamily="18" charset="-120"/>
              </a:rPr>
              <a:t>If the substring consists of 2 or more characters, all of them must be found, sequentially, in the same order,  for a match.</a:t>
            </a:r>
            <a:endParaRPr lang="en-US" altLang="zh-TW" sz="3200" dirty="0" smtClean="0">
              <a:ea typeface="新細明體" pitchFamily="18" charset="-120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TW" sz="3000" dirty="0" smtClean="0">
                <a:ea typeface="新細明體" pitchFamily="18" charset="-120"/>
              </a:rPr>
              <a:t>For example, </a:t>
            </a:r>
            <a:r>
              <a:rPr lang="en-US" altLang="zh-TW" sz="3200" dirty="0" smtClean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{ 	sentence="This is a short, useless sentence.";</a:t>
            </a:r>
            <a:b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{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0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 			 	    index(sentence,","));</a:t>
            </a:r>
            <a:b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}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 (nawk)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sub(), gsub()</a:t>
            </a:r>
            <a:endParaRPr lang="en-US" altLang="zh-TW" sz="4400" b="1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Sub() performs a string substitution, like sed. 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sz="3200" dirty="0" smtClean="0">
                <a:ea typeface="新細明體" pitchFamily="18" charset="-120"/>
              </a:rPr>
              <a:t>To replace "old" with "new" in a string, use: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sub(/old/, "new", </a:t>
            </a:r>
            <a:r>
              <a:rPr lang="en-US" altLang="zh-TW" sz="3200" dirty="0" err="1" smtClean="0">
                <a:ea typeface="新細明體" pitchFamily="18" charset="-120"/>
              </a:rPr>
              <a:t>stringvariable</a:t>
            </a:r>
            <a:r>
              <a:rPr lang="en-US" altLang="zh-TW" sz="3200" dirty="0" smtClean="0">
                <a:ea typeface="新細明體" pitchFamily="18" charset="-12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If the third argument is missing, $0 is assumed to be </a:t>
            </a:r>
            <a:r>
              <a:rPr lang="en-US" altLang="zh-TW" sz="2800" dirty="0" smtClean="0">
                <a:ea typeface="新細明體" pitchFamily="18" charset="-120"/>
              </a:rPr>
              <a:t>the string to search. 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Sub</a:t>
            </a:r>
            <a:r>
              <a:rPr lang="en-US" altLang="zh-TW" sz="2800" dirty="0" smtClean="0">
                <a:ea typeface="新細明體" pitchFamily="18" charset="-120"/>
              </a:rPr>
              <a:t> returns: </a:t>
            </a:r>
            <a:r>
              <a:rPr lang="en-US" altLang="zh-TW" sz="2800" dirty="0" smtClean="0">
                <a:ea typeface="新細明體" pitchFamily="18" charset="-120"/>
              </a:rPr>
              <a:t>1 if a substitution occurs, </a:t>
            </a:r>
            <a:r>
              <a:rPr lang="en-US" altLang="zh-TW" sz="2800" dirty="0" smtClean="0">
                <a:ea typeface="新細明體" pitchFamily="18" charset="-120"/>
              </a:rPr>
              <a:t>0 </a:t>
            </a:r>
            <a:r>
              <a:rPr lang="en-US" altLang="zh-TW" sz="2800" dirty="0" smtClean="0">
                <a:ea typeface="新細明體" pitchFamily="18" charset="-120"/>
              </a:rPr>
              <a:t>otherwise</a:t>
            </a:r>
            <a:r>
              <a:rPr lang="en-US" altLang="zh-TW" sz="2800" dirty="0" smtClean="0">
                <a:ea typeface="新細明體" pitchFamily="18" charset="-120"/>
              </a:rPr>
              <a:t>. 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 smtClean="0">
                <a:ea typeface="新細明體" pitchFamily="18" charset="-120"/>
              </a:rPr>
              <a:t>The sub() only changes the first occurrence. The </a:t>
            </a:r>
            <a:r>
              <a:rPr lang="en-US" altLang="zh-TW" sz="2800" dirty="0" err="1" smtClean="0">
                <a:ea typeface="新細明體" pitchFamily="18" charset="-120"/>
              </a:rPr>
              <a:t>gsub</a:t>
            </a:r>
            <a:r>
              <a:rPr lang="en-US" altLang="zh-TW" sz="2800" dirty="0" smtClean="0">
                <a:ea typeface="新細明體" pitchFamily="18" charset="-120"/>
              </a:rPr>
              <a:t>() function is similar to the g option in </a:t>
            </a:r>
            <a:r>
              <a:rPr lang="en-US" altLang="zh-TW" sz="2800" dirty="0" err="1" smtClean="0">
                <a:ea typeface="新細明體" pitchFamily="18" charset="-120"/>
              </a:rPr>
              <a:t>sed</a:t>
            </a:r>
            <a:r>
              <a:rPr lang="en-US" altLang="zh-TW" sz="2800" dirty="0" smtClean="0">
                <a:ea typeface="新細明體" pitchFamily="18" charset="-120"/>
              </a:rPr>
              <a:t>: all occurrence are converted, and not just the first.</a:t>
            </a:r>
            <a:endParaRPr lang="en-US" altLang="zh-TW" sz="2800" dirty="0" smtClean="0">
              <a:latin typeface="High Tower Text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8132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substr()</a:t>
            </a:r>
            <a:endParaRPr lang="en-US" altLang="zh-TW" sz="4400" b="1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missing, the rest of the string is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substr()</a:t>
            </a:r>
            <a:endParaRPr lang="en-US" altLang="zh-TW" sz="4400" b="1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err="1" smtClean="0">
                <a:ea typeface="新細明體" pitchFamily="18" charset="-120"/>
              </a:rPr>
              <a:t>substr</a:t>
            </a:r>
            <a:r>
              <a:rPr lang="en-US" altLang="zh-TW" sz="3200" dirty="0" smtClean="0">
                <a:ea typeface="新細明體" pitchFamily="18" charset="-120"/>
              </a:rPr>
              <a:t>() function extracts part of a string.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 smtClean="0">
                <a:ea typeface="新細明體" pitchFamily="18" charset="-120"/>
              </a:rPr>
              <a:t>st</a:t>
            </a:r>
            <a:r>
              <a:rPr lang="en-US" altLang="zh-TW" dirty="0" smtClean="0">
                <a:ea typeface="新細明體" pitchFamily="18" charset="-120"/>
              </a:rPr>
              <a:t> is the string, the 2</a:t>
            </a:r>
            <a:r>
              <a:rPr lang="en-US" altLang="zh-TW" baseline="30000" dirty="0" smtClean="0">
                <a:ea typeface="新細明體" pitchFamily="18" charset="-120"/>
              </a:rPr>
              <a:t>nd</a:t>
            </a:r>
            <a:r>
              <a:rPr lang="en-US" altLang="zh-TW" dirty="0" smtClean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missing, the rest of the string is used.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 smtClean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 smtClean="0">
                <a:ea typeface="新細明體" pitchFamily="18" charset="-120"/>
              </a:rPr>
            </a:br>
            <a:r>
              <a:rPr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perhaps field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is the e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mail 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if ((x=index(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#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 the above is same as hostname = 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,x+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("username =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s, hostname = 			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 smtClean="0">
                <a:latin typeface="High Tower Text" pitchFamily="18" charset="0"/>
                <a:ea typeface="新細明體" pitchFamily="18" charset="-120"/>
              </a:rPr>
              <a:t>n", username, hostname);</a:t>
            </a:r>
          </a:p>
          <a:p>
            <a:pPr>
              <a:lnSpc>
                <a:spcPct val="7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	} </a:t>
            </a:r>
            <a:r>
              <a:rPr lang="en-US" altLang="zh-TW" sz="3200" dirty="0" smtClean="0">
                <a:ea typeface="新細明體" pitchFamily="18" charset="-120"/>
              </a:rPr>
              <a:t/>
            </a:r>
            <a:br>
              <a:rPr lang="en-US" altLang="zh-TW" sz="3200" dirty="0" smtClean="0">
                <a:ea typeface="新細明體" pitchFamily="18" charset="-120"/>
              </a:rPr>
            </a:br>
            <a:endParaRPr lang="en-US" altLang="zh-TW" sz="32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-0.1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substr(), continued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</a:t>
            </a:r>
            <a:r>
              <a:rPr lang="en-US" altLang="zh-TW" dirty="0" err="1" smtClean="0">
                <a:ea typeface="新細明體" pitchFamily="18" charset="-120"/>
              </a:rPr>
              <a:t>substr</a:t>
            </a:r>
            <a:r>
              <a:rPr lang="en-US" altLang="zh-TW" dirty="0" smtClean="0">
                <a:ea typeface="新細明體" pitchFamily="18" charset="-120"/>
              </a:rPr>
              <a:t> function can be used in non-obvious ways. For example, it can convert upper case to lower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LC="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abcdefghijklmnopqrstuvwxyz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UC="ABCDEFGHIJKLMNOPQRSTUVWXYZ";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</a:t>
            </a:r>
            <a:r>
              <a:rPr lang="en-US" altLang="zh-TW" sz="1800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out="";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for(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&lt;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=length(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++)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char=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,i,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j=index(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UC,char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if (j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 { out = out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(LC,j,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else { out = out char;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	}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n", out);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Built-In Functions</a:t>
            </a:r>
            <a:br>
              <a:rPr lang="en-US" altLang="zh-TW" sz="4400" b="1" smtClean="0">
                <a:ea typeface="新細明體" pitchFamily="18" charset="-120"/>
              </a:rPr>
            </a:br>
            <a:r>
              <a:rPr lang="en-US" altLang="zh-TW" sz="5400" b="1" smtClean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 smtClean="0">
                <a:ea typeface="新細明體" pitchFamily="18" charset="-120"/>
              </a:rPr>
              <a:t>The </a:t>
            </a:r>
            <a:r>
              <a:rPr lang="en-US" altLang="zh-TW" sz="3200" i="1" dirty="0" smtClean="0">
                <a:ea typeface="新細明體" pitchFamily="18" charset="-120"/>
              </a:rPr>
              <a:t>split</a:t>
            </a:r>
            <a:r>
              <a:rPr lang="en-US" altLang="zh-TW" sz="3200" dirty="0" smtClean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Takes 3 arguments: the </a:t>
            </a:r>
            <a:r>
              <a:rPr lang="en-US" altLang="zh-TW" u="sng" dirty="0" smtClean="0"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, an </a:t>
            </a:r>
            <a:r>
              <a:rPr lang="en-US" altLang="zh-TW" u="sng" dirty="0" smtClean="0">
                <a:ea typeface="新細明體" pitchFamily="18" charset="-120"/>
              </a:rPr>
              <a:t>array to fill</a:t>
            </a:r>
            <a:r>
              <a:rPr lang="en-US" altLang="zh-TW" dirty="0" smtClean="0">
                <a:ea typeface="新細明體" pitchFamily="18" charset="-120"/>
              </a:rPr>
              <a:t>, &amp; a </a:t>
            </a:r>
            <a:r>
              <a:rPr lang="en-US" altLang="zh-TW" u="sng" dirty="0" smtClean="0">
                <a:ea typeface="新細明體" pitchFamily="18" charset="-120"/>
              </a:rPr>
              <a:t>separator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The 3</a:t>
            </a:r>
            <a:r>
              <a:rPr lang="en-US" altLang="zh-TW" baseline="30000" dirty="0" smtClean="0">
                <a:ea typeface="新細明體" pitchFamily="18" charset="-120"/>
              </a:rPr>
              <a:t>rd</a:t>
            </a:r>
            <a:r>
              <a:rPr lang="en-US" altLang="zh-TW" dirty="0" smtClean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In other words, split($0,A,FS) will create </a:t>
            </a:r>
            <a:r>
              <a:rPr lang="en-US" altLang="zh-TW" dirty="0" smtClean="0">
                <a:ea typeface="新細明體" pitchFamily="18" charset="-120"/>
              </a:rPr>
              <a:t>an </a:t>
            </a:r>
            <a:r>
              <a:rPr lang="en-US" altLang="zh-TW" dirty="0" smtClean="0">
                <a:ea typeface="新細明體" pitchFamily="18" charset="-120"/>
              </a:rPr>
              <a:t>array such that:</a:t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dirty="0" smtClean="0">
                <a:ea typeface="新細明體" pitchFamily="18" charset="-120"/>
              </a:rPr>
              <a:t> $1==A[1], $2==A[$2], … $NF==A[$NF].</a:t>
            </a:r>
          </a:p>
          <a:p>
            <a:pPr>
              <a:buFont typeface="Arial" charset="0"/>
              <a:buChar char="•"/>
            </a:pPr>
            <a:r>
              <a:rPr lang="en-US" altLang="zh-TW" dirty="0" smtClean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 smtClean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 smtClean="0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 smtClean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 smtClean="0"/>
              <a:t>Associative Arrays…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60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Awk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 err="1" smtClean="0">
                <a:ea typeface="新細明體" pitchFamily="18" charset="-120"/>
              </a:rPr>
              <a:t>Awk</a:t>
            </a:r>
            <a:r>
              <a:rPr lang="en-US" altLang="zh-TW" sz="3200" dirty="0" smtClean="0">
                <a:ea typeface="新細明體" pitchFamily="18" charset="-120"/>
              </a:rPr>
              <a:t> provides arrays for storing groups of related data values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# reverse - print input in reverse order by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         { line[NR] = $0 }   	# remember each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END { </a:t>
            </a:r>
            <a:r>
              <a:rPr lang="en-US" altLang="zh-TW" sz="2800" dirty="0" err="1" smtClean="0">
                <a:ea typeface="新細明體" pitchFamily="18" charset="-120"/>
              </a:rPr>
              <a:t>i</a:t>
            </a:r>
            <a:r>
              <a:rPr lang="en-US" altLang="zh-TW" sz="2800" dirty="0" smtClean="0">
                <a:ea typeface="新細明體" pitchFamily="18" charset="-120"/>
              </a:rPr>
              <a:t> = NR		# print lines in reverse order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		while (</a:t>
            </a:r>
            <a:r>
              <a:rPr lang="en-US" altLang="zh-TW" sz="2800" dirty="0" err="1" smtClean="0">
                <a:ea typeface="新細明體" pitchFamily="18" charset="-120"/>
              </a:rPr>
              <a:t>i</a:t>
            </a:r>
            <a:r>
              <a:rPr lang="en-US" altLang="zh-TW" sz="2800" dirty="0" smtClean="0">
                <a:ea typeface="新細明體" pitchFamily="18" charset="-120"/>
              </a:rPr>
              <a:t> &gt; 0)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			print line[</a:t>
            </a:r>
            <a:r>
              <a:rPr lang="en-US" altLang="zh-TW" sz="2800" dirty="0" err="1" smtClean="0">
                <a:ea typeface="新細明體" pitchFamily="18" charset="-120"/>
              </a:rPr>
              <a:t>i</a:t>
            </a:r>
            <a:r>
              <a:rPr lang="en-US" altLang="zh-TW" sz="2800" dirty="0" smtClean="0">
                <a:ea typeface="新細明體" pitchFamily="18" charset="-120"/>
              </a:rPr>
              <a:t>]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			</a:t>
            </a:r>
            <a:r>
              <a:rPr lang="en-US" altLang="zh-TW" sz="2800" dirty="0" err="1" smtClean="0">
                <a:ea typeface="新細明體" pitchFamily="18" charset="-120"/>
              </a:rPr>
              <a:t>i</a:t>
            </a:r>
            <a:r>
              <a:rPr lang="en-US" altLang="zh-TW" sz="2800" dirty="0" smtClean="0">
                <a:ea typeface="新細明體" pitchFamily="18" charset="-120"/>
              </a:rPr>
              <a:t> = </a:t>
            </a:r>
            <a:r>
              <a:rPr lang="en-US" altLang="zh-TW" sz="2800" dirty="0" err="1" smtClean="0">
                <a:ea typeface="新細明體" pitchFamily="18" charset="-120"/>
              </a:rPr>
              <a:t>i</a:t>
            </a:r>
            <a:r>
              <a:rPr lang="en-US" altLang="zh-TW" sz="2800" dirty="0" smtClean="0">
                <a:ea typeface="新細明體" pitchFamily="18" charset="-120"/>
              </a:rPr>
              <a:t> - 1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	    	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dirty="0" smtClean="0">
                <a:ea typeface="新細明體" pitchFamily="18" charset="-120"/>
              </a:rPr>
              <a:t>		     }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514600" y="914400"/>
            <a:ext cx="5943600" cy="990600"/>
          </a:xfrm>
          <a:prstGeom prst="wedgeRoundRectCallout">
            <a:avLst>
              <a:gd name="adj1" fmla="val -41557"/>
              <a:gd name="adj2" fmla="val 134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</a:t>
            </a:r>
            <a:r>
              <a:rPr lang="en-US" altLang="zh-TW" b="1" i="1" dirty="0" smtClean="0">
                <a:ea typeface="新細明體" pitchFamily="18" charset="-120"/>
              </a:rPr>
              <a:t>looks like</a:t>
            </a:r>
            <a:r>
              <a:rPr lang="en-US" altLang="zh-TW" dirty="0" smtClean="0">
                <a:ea typeface="新細明體" pitchFamily="18" charset="-120"/>
              </a:rPr>
              <a:t> an ordinary C-style array. But actually the array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index</a:t>
            </a:r>
            <a:r>
              <a:rPr lang="en-US" altLang="zh-TW" dirty="0" smtClean="0">
                <a:ea typeface="新細明體" pitchFamily="18" charset="-120"/>
              </a:rPr>
              <a:t> being used is a </a:t>
            </a:r>
            <a:r>
              <a:rPr lang="en-US" altLang="zh-TW" b="1" i="1" dirty="0" smtClean="0">
                <a:solidFill>
                  <a:srgbClr val="FFFF00"/>
                </a:solidFill>
                <a:ea typeface="新細明體" pitchFamily="18" charset="-120"/>
              </a:rPr>
              <a:t>string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657600" y="3810000"/>
            <a:ext cx="5410200" cy="1752600"/>
          </a:xfrm>
          <a:prstGeom prst="wedgeRoundRectCallout">
            <a:avLst>
              <a:gd name="adj1" fmla="val 27310"/>
              <a:gd name="adj2" fmla="val -16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(It just so-happens that, in this case, the string contains a set of characters that are all digits – in other words, this string just happens to actually represent a number.)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6248400"/>
          </a:xfrm>
        </p:spPr>
        <p:txBody>
          <a:bodyPr/>
          <a:lstStyle/>
          <a:p>
            <a:pPr>
              <a:buNone/>
            </a:pPr>
            <a:endParaRPr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What’s the point of associative a</a:t>
            </a:r>
            <a:r>
              <a:rPr lang="en-US" altLang="zh-TW" sz="54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rrays?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8991600" cy="6248400"/>
          </a:xfrm>
        </p:spPr>
        <p:txBody>
          <a:bodyPr/>
          <a:lstStyle/>
          <a:p>
            <a:pPr>
              <a:buNone/>
            </a:pPr>
            <a:endParaRPr lang="en-US" altLang="zh-TW" sz="18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None/>
            </a:pPr>
            <a:r>
              <a:rPr lang="en-US" sz="54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What’s the point of associative a</a:t>
            </a:r>
            <a:r>
              <a:rPr lang="en-US" altLang="zh-TW" sz="54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rrays?</a:t>
            </a:r>
          </a:p>
          <a:p>
            <a:pPr>
              <a:buNone/>
            </a:pPr>
            <a:r>
              <a:rPr lang="en-US" altLang="zh-TW" sz="5400" dirty="0" smtClean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Answer:</a:t>
            </a:r>
          </a:p>
          <a:p>
            <a:pPr>
              <a:buNone/>
            </a:pPr>
            <a:r>
              <a:rPr lang="en-US" altLang="zh-TW" sz="4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simpler and more efficient.</a:t>
            </a:r>
          </a:p>
          <a:p>
            <a:pPr>
              <a:buNone/>
            </a:pPr>
            <a:r>
              <a:rPr lang="en-US" altLang="zh-TW" sz="48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- </a:t>
            </a:r>
            <a:r>
              <a:rPr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AWK automatically</a:t>
            </a:r>
            <a:r>
              <a:rPr lang="en-US" altLang="zh-TW" sz="4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/>
            </a:r>
            <a:br>
              <a:rPr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</a:br>
            <a:r>
              <a:rPr lang="en-US" altLang="zh-TW" sz="4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optimizes the hash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BEGIN</a:t>
            </a: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96129"/>
              <a:gd name="adj2" fmla="val -59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where you initialize stuff (in this case, an array).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smtClean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49156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for(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ea typeface="新細明體" pitchFamily="18" charset="-120"/>
              </a:rPr>
              <a:t>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70717"/>
              <a:gd name="adj2" fmla="val 1233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can loop through all fields.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0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check what is </a:t>
            </a:r>
            <a:r>
              <a:rPr lang="en-US" altLang="zh-TW" b="1" u="sng" dirty="0" smtClean="0">
                <a:solidFill>
                  <a:srgbClr val="FFFF00"/>
                </a:solidFill>
                <a:ea typeface="新細明體" pitchFamily="18" charset="-120"/>
              </a:rPr>
              <a:t>in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b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2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check what is </a:t>
            </a:r>
            <a:r>
              <a:rPr lang="en-US" altLang="zh-TW" b="1" u="sng" dirty="0" smtClean="0">
                <a:ea typeface="新細明體" pitchFamily="18" charset="-120"/>
              </a:rPr>
              <a:t>in</a:t>
            </a:r>
            <a:r>
              <a:rPr lang="en-US" altLang="zh-TW" dirty="0" smtClean="0">
                <a:ea typeface="新細明體" pitchFamily="18" charset="-120"/>
              </a:rPr>
              <a:t> an </a:t>
            </a:r>
            <a:r>
              <a:rPr lang="en-US" altLang="zh-TW" b="1" u="sng" dirty="0" smtClean="0">
                <a:solidFill>
                  <a:srgbClr val="FFFF00"/>
                </a:solidFill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019800" y="4572000"/>
            <a:ext cx="3048000" cy="1295400"/>
          </a:xfrm>
          <a:prstGeom prst="wedgeRoundRectCallout">
            <a:avLst>
              <a:gd name="adj1" fmla="val -78959"/>
              <a:gd name="adj2" fmla="val -1558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Can you visualize why a </a:t>
            </a:r>
            <a:r>
              <a:rPr lang="en-US" altLang="zh-TW" dirty="0" smtClean="0">
                <a:solidFill>
                  <a:srgbClr val="FFFF00"/>
                </a:solidFill>
                <a:ea typeface="新細明體" pitchFamily="18" charset="-120"/>
              </a:rPr>
              <a:t>C-style array</a:t>
            </a:r>
            <a:r>
              <a:rPr lang="en-US" altLang="zh-TW" dirty="0" smtClean="0">
                <a:ea typeface="新細明體" pitchFamily="18" charset="-120"/>
              </a:rPr>
              <a:t> would </a:t>
            </a:r>
            <a:r>
              <a:rPr lang="en-US" altLang="zh-TW" u="sng" dirty="0" smtClean="0">
                <a:solidFill>
                  <a:srgbClr val="FFFF00"/>
                </a:solidFill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need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this</a:t>
            </a:r>
            <a:r>
              <a:rPr lang="en-US" altLang="zh-TW" dirty="0" smtClean="0">
                <a:ea typeface="新細明體" pitchFamily="18" charset="-120"/>
              </a:rPr>
              <a:t> operator?</a:t>
            </a:r>
            <a:endParaRPr lang="en-US" altLang="zh-TW" dirty="0">
              <a:ea typeface="新細明體" pitchFamily="18" charset="-12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267200" y="4495800"/>
            <a:ext cx="3048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599"/>
              <a:gd name="adj2" fmla="val 1362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is how you update a field.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accent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" |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-f </a:t>
            </a: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118246"/>
              <a:gd name="adj2" fmla="val 1971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prints the new $0, which may have updated  fields.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thanks very much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</a:t>
            </a:r>
            <a:endParaRPr lang="zh-TW" altLang="en-US" dirty="0" smtClean="0"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b="1" i="1" dirty="0" smtClean="0">
                <a:ea typeface="新細明體" pitchFamily="18" charset="-120"/>
              </a:rPr>
              <a:t>not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086600" y="4724400"/>
            <a:ext cx="2057400" cy="457200"/>
          </a:xfrm>
          <a:prstGeom prst="wedgeRoundRectCallout">
            <a:avLst>
              <a:gd name="adj1" fmla="val -299843"/>
              <a:gd name="adj2" fmla="val 217180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it stays as is.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?</a:t>
            </a:r>
            <a:r>
              <a:rPr lang="en-US" altLang="zh-TW" sz="2400" smtClean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0180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80365"/>
              <a:gd name="adj2" fmla="val 20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So, update it.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2286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133600" y="3048000"/>
            <a:ext cx="42672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2860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505200" y="3048000"/>
            <a:ext cx="1828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834640" y="4535424"/>
            <a:ext cx="2499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80808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very much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 is  </a:t>
            </a:r>
            <a:r>
              <a:rPr lang="en-US" altLang="zh-TW" dirty="0" smtClean="0">
                <a:ea typeface="新細明體" pitchFamily="18" charset="-120"/>
              </a:rPr>
              <a:t> in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word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the dictionary.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24017"/>
              <a:gd name="adj2" fmla="val 189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So, update it.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838200"/>
          </a:xfrm>
        </p:spPr>
        <p:txBody>
          <a:bodyPr/>
          <a:lstStyle/>
          <a:p>
            <a:r>
              <a:rPr lang="en-US" altLang="zh-TW" sz="4400" b="1" smtClean="0">
                <a:ea typeface="新細明體" pitchFamily="18" charset="-120"/>
              </a:rPr>
              <a:t>Running AWK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4114800" cy="3810000"/>
          </a:xfrm>
        </p:spPr>
        <p:txBody>
          <a:bodyPr/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 echo "a  b c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 e" |tr "</a:t>
            </a: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" "\t" &gt;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cat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  b c	d 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 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smtClean="0"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d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pt-BR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% 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awk </a:t>
            </a:r>
            <a:r>
              <a:rPr lang="en-US" altLang="zh-TW" sz="240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-</a:t>
            </a:r>
            <a:r>
              <a:rPr lang="en-US" altLang="zh-TW" sz="2400" smtClean="0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F "[ ]" '{print $4}' file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2400" b="1" smtClean="0">
                <a:solidFill>
                  <a:srgbClr val="00FF99"/>
                </a:solidFill>
                <a:latin typeface="High Tower Text" pitchFamily="18" charset="0"/>
                <a:ea typeface="新細明體" pitchFamily="18" charset="-120"/>
                <a:cs typeface="Times New Roman" pitchFamily="18" charset="0"/>
              </a:rPr>
              <a:t>c	d</a:t>
            </a:r>
          </a:p>
        </p:txBody>
      </p:sp>
      <p:sp>
        <p:nvSpPr>
          <p:cNvPr id="51204" name="Rectangle 3"/>
          <p:cNvSpPr txBox="1">
            <a:spLocks noChangeArrowheads="1"/>
          </p:cNvSpPr>
          <p:nvPr/>
        </p:nvSpPr>
        <p:spPr bwMode="auto">
          <a:xfrm>
            <a:off x="152400" y="762000"/>
            <a:ext cx="883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80000"/>
              <a:buFont typeface="Monotype Sorts" pitchFamily="2" charset="2"/>
              <a:buChar char="q"/>
            </a:pPr>
            <a:r>
              <a:rPr lang="en-US" altLang="zh-TW" sz="2800" dirty="0">
                <a:latin typeface="Arial" charset="0"/>
                <a:ea typeface="新細明體" pitchFamily="18" charset="-120"/>
              </a:rPr>
              <a:t>  </a:t>
            </a:r>
            <a:r>
              <a:rPr lang="en-US" altLang="zh-TW" sz="3200" dirty="0">
                <a:latin typeface="Arial" charset="0"/>
                <a:ea typeface="新細明體" pitchFamily="18" charset="-120"/>
              </a:rPr>
              <a:t>There are some useful flags</a:t>
            </a:r>
            <a:endParaRPr lang="en-US" altLang="zh-TW" sz="2800" dirty="0">
              <a:latin typeface="Arial" charset="0"/>
              <a:ea typeface="新細明體" pitchFamily="18" charset="-120"/>
            </a:endParaRPr>
          </a:p>
          <a:p>
            <a:pPr marL="742950" lvl="1" indent="-285750">
              <a:buSzPct val="80000"/>
              <a:buFont typeface="Monotype Sorts" pitchFamily="2" charset="2"/>
              <a:buNone/>
            </a:pP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-f  &lt;</a:t>
            </a:r>
            <a:r>
              <a:rPr lang="en-US" altLang="zh-TW" dirty="0" err="1">
                <a:solidFill>
                  <a:srgbClr val="CCCCCC"/>
                </a:solidFill>
                <a:latin typeface="Arial Narrow" pitchFamily="34" charset="0"/>
                <a:ea typeface="新細明體" pitchFamily="18" charset="-120"/>
              </a:rPr>
              <a:t>FileName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</a:rPr>
              <a:t>&gt;  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  Uses the file instead of a one-liner script			(But you can also just put a #!/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usr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/bin/</a:t>
            </a:r>
            <a:r>
              <a:rPr lang="en-US" altLang="zh-TW" dirty="0" err="1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awk</a:t>
            </a:r>
            <a:r>
              <a:rPr lang="en-US" altLang="zh-TW" dirty="0">
                <a:solidFill>
                  <a:srgbClr val="CCCCCC"/>
                </a:solidFill>
                <a:latin typeface="Arial" charset="0"/>
                <a:ea typeface="新細明體" pitchFamily="18" charset="-120"/>
                <a:sym typeface="Symbol" pitchFamily="18" charset="2"/>
              </a:rPr>
              <a:t> -f 			on line 1 to make the file an executable.)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Monotype Sorts" pitchFamily="2" charset="2"/>
              <a:buNone/>
            </a:pP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-F "x"     Uses the </a:t>
            </a:r>
            <a:r>
              <a:rPr lang="en-US" altLang="zh-TW" dirty="0" smtClean="0">
                <a:latin typeface="Arial" charset="0"/>
                <a:ea typeface="新細明體" pitchFamily="18" charset="-120"/>
                <a:sym typeface="Symbol" pitchFamily="18" charset="2"/>
              </a:rPr>
              <a:t>symbol(s) </a:t>
            </a:r>
            <a:r>
              <a:rPr lang="en-US" altLang="zh-TW" dirty="0">
                <a:latin typeface="Arial" charset="0"/>
                <a:ea typeface="新細明體" pitchFamily="18" charset="-120"/>
                <a:sym typeface="Symbol" pitchFamily="18" charset="2"/>
              </a:rPr>
              <a:t>in "x" for the field separator</a:t>
            </a:r>
            <a:endParaRPr lang="en-US" altLang="zh-TW" dirty="0"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very much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very much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1219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209800" y="3581400"/>
            <a:ext cx="4191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8194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33800" y="3505200"/>
            <a:ext cx="1600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886200" y="4572000"/>
            <a:ext cx="1447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the loop is done.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shein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 smtClean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 smtClean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 smtClean="0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 smtClean="0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1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rgbClr val="FF9900"/>
                </a:solidFill>
                <a:ea typeface="新細明體" pitchFamily="18" charset="-120"/>
              </a:rPr>
              <a:t>guttentag</a:t>
            </a:r>
            <a:r>
              <a:rPr lang="en-US" altLang="zh-TW" dirty="0" smtClean="0">
                <a:solidFill>
                  <a:srgbClr val="FF9900"/>
                </a:solidFill>
                <a:ea typeface="新細明體" pitchFamily="18" charset="-120"/>
              </a:rPr>
              <a:t> thanks very much</a:t>
            </a:r>
            <a:endParaRPr lang="zh-TW" altLang="en-US" dirty="0" smtClean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 smtClean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now, 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==4.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And 4 &gt; NF.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So the loop is done.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93788"/>
              <a:gd name="adj2" fmla="val 2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And $0 prints. 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04508"/>
              <a:gd name="adj2" fmla="val 4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And $0 prints. 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An example of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dirty="0" smtClean="0">
                <a:ea typeface="新細明體" pitchFamily="18" charset="-120"/>
              </a:rPr>
              <a:t> array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AWK 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cat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 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["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"]="very much"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{for(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=1;i&lt;=</a:t>
            </a:r>
            <a:r>
              <a:rPr lang="en-US" altLang="zh-TW" dirty="0" err="1" smtClean="0">
                <a:ea typeface="新細明體" pitchFamily="18" charset="-120"/>
              </a:rPr>
              <a:t>NF;i</a:t>
            </a:r>
            <a:r>
              <a:rPr lang="en-US" altLang="zh-TW" dirty="0" smtClean="0">
                <a:ea typeface="新細明體" pitchFamily="18" charset="-120"/>
              </a:rPr>
              <a:t>++)if($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 in 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) 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=</a:t>
            </a:r>
            <a:r>
              <a:rPr lang="en-US" altLang="zh-TW" dirty="0" err="1" smtClean="0">
                <a:ea typeface="新細明體" pitchFamily="18" charset="-120"/>
              </a:rPr>
              <a:t>dict</a:t>
            </a:r>
            <a:r>
              <a:rPr lang="en-US" altLang="zh-TW" dirty="0" smtClean="0">
                <a:ea typeface="新細明體" pitchFamily="18" charset="-120"/>
              </a:rPr>
              <a:t>[$</a:t>
            </a:r>
            <a:r>
              <a:rPr lang="en-US" altLang="zh-TW" dirty="0" err="1" smtClean="0">
                <a:ea typeface="新細明體" pitchFamily="18" charset="-120"/>
              </a:rPr>
              <a:t>i</a:t>
            </a:r>
            <a:r>
              <a:rPr lang="en-US" altLang="zh-TW" dirty="0" smtClean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1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 echo "</a:t>
            </a: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danke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shein</a:t>
            </a:r>
            <a:r>
              <a:rPr lang="en-US" altLang="zh-TW" dirty="0" smtClean="0">
                <a:ea typeface="新細明體" pitchFamily="18" charset="-120"/>
              </a:rPr>
              <a:t>" | </a:t>
            </a:r>
            <a:r>
              <a:rPr lang="en-US" altLang="zh-TW" dirty="0" err="1" smtClean="0">
                <a:ea typeface="新細明體" pitchFamily="18" charset="-120"/>
              </a:rPr>
              <a:t>awk</a:t>
            </a:r>
            <a:r>
              <a:rPr lang="en-US" altLang="zh-TW" dirty="0" smtClean="0">
                <a:ea typeface="新細明體" pitchFamily="18" charset="-120"/>
              </a:rPr>
              <a:t> -f </a:t>
            </a:r>
            <a:r>
              <a:rPr lang="en-US" altLang="zh-TW" dirty="0" err="1" smtClean="0">
                <a:ea typeface="新細明體" pitchFamily="18" charset="-120"/>
              </a:rPr>
              <a:t>awkfile</a:t>
            </a:r>
            <a:r>
              <a:rPr lang="en-US" altLang="zh-TW" dirty="0" smtClean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>
                <a:ea typeface="新細明體" pitchFamily="18" charset="-120"/>
              </a:rPr>
              <a:t>guttentag</a:t>
            </a:r>
            <a:r>
              <a:rPr lang="en-US" altLang="zh-TW" dirty="0" smtClean="0">
                <a:ea typeface="新細明體" pitchFamily="18" charset="-120"/>
              </a:rPr>
              <a:t> thanks very much</a:t>
            </a:r>
            <a:endParaRPr lang="zh-TW" altLang="en-US" dirty="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%</a:t>
            </a:r>
            <a:endParaRPr lang="zh-TW" altLang="en-US" dirty="0" smtClean="0">
              <a:ea typeface="新細明體" pitchFamily="18" charset="-120"/>
            </a:endParaRPr>
          </a:p>
          <a:p>
            <a:endParaRPr lang="zh-TW" altLang="en-US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 smtClean="0">
                <a:ea typeface="新細明體" pitchFamily="18" charset="-120"/>
              </a:rPr>
              <a:t>Q: 	If AWK arrays are just strings, 	</a:t>
            </a: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then</a:t>
            </a:r>
            <a:r>
              <a:rPr lang="en-US" altLang="zh-TW" b="1" dirty="0" smtClean="0">
                <a:ea typeface="新細明體" pitchFamily="18" charset="-120"/>
              </a:rPr>
              <a:t> how do you create a </a:t>
            </a:r>
            <a:br>
              <a:rPr lang="en-US" altLang="zh-TW" b="1" dirty="0" smtClean="0">
                <a:ea typeface="新細明體" pitchFamily="18" charset="-120"/>
              </a:rPr>
            </a:br>
            <a:r>
              <a:rPr lang="en-US" altLang="zh-TW" b="1" dirty="0" smtClean="0"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L[NF" "N</a:t>
            </a:r>
            <a:r>
              <a:rPr lang="en-US" altLang="zh-TW" sz="3600" dirty="0" smtClean="0">
                <a:latin typeface="+mj-lt"/>
                <a:ea typeface="新細明體" pitchFamily="18" charset="-120"/>
              </a:rPr>
              <a:t>R]</a:t>
            </a:r>
            <a:r>
              <a:rPr lang="en-US" altLang="zh-TW" sz="3600" dirty="0" smtClean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L[NF "," </a:t>
            </a:r>
            <a:r>
              <a:rPr lang="en-US" altLang="zh-TW" sz="3600" dirty="0" err="1" smtClean="0">
                <a:ea typeface="新細明體" pitchFamily="18" charset="-120"/>
              </a:rPr>
              <a:t>var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L[$1" "$3]=$0;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</p:spTree>
    <p:extLst>
      <p:ext uri="{BB962C8B-B14F-4D97-AF65-F5344CB8AC3E}">
        <p14:creationId xmlns:p14="http://schemas.microsoft.com/office/powerpoint/2010/main" val="8854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Q: 	If AWK arrays are just strings, 	then how do you create a </a:t>
            </a:r>
            <a:b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</a:br>
            <a:r>
              <a:rPr lang="en-US" altLang="zh-TW" b="1" dirty="0" smtClean="0">
                <a:solidFill>
                  <a:srgbClr val="3333CC"/>
                </a:solidFill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NF" "N</a:t>
            </a:r>
            <a:r>
              <a:rPr lang="en-US" altLang="zh-TW" sz="3600" b="1" dirty="0" smtClean="0">
                <a:solidFill>
                  <a:srgbClr val="FF0000"/>
                </a:solidFill>
                <a:latin typeface="+mj-lt"/>
                <a:ea typeface="新細明體" pitchFamily="18" charset="-120"/>
              </a:rPr>
              <a:t>R</a:t>
            </a:r>
            <a:r>
              <a:rPr lang="en-US" altLang="zh-TW" sz="3600" dirty="0" smtClean="0">
                <a:latin typeface="+mj-lt"/>
                <a:ea typeface="新細明體" pitchFamily="18" charset="-120"/>
              </a:rPr>
              <a:t>]</a:t>
            </a:r>
            <a:r>
              <a:rPr lang="en-US" altLang="zh-TW" sz="3600" dirty="0" smtClean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NF "," </a:t>
            </a:r>
            <a:r>
              <a:rPr lang="en-US" altLang="zh-TW" sz="3600" b="1" dirty="0" err="1" smtClean="0">
                <a:solidFill>
                  <a:srgbClr val="FF0000"/>
                </a:solidFill>
                <a:ea typeface="新細明體" pitchFamily="18" charset="-120"/>
              </a:rPr>
              <a:t>var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{ L[</a:t>
            </a:r>
            <a:r>
              <a:rPr lang="en-US" altLang="zh-TW" sz="3600" b="1" dirty="0" smtClean="0">
                <a:solidFill>
                  <a:srgbClr val="FF0000"/>
                </a:solidFill>
                <a:ea typeface="新細明體" pitchFamily="18" charset="-120"/>
              </a:rPr>
              <a:t>$1" "$3</a:t>
            </a:r>
            <a:r>
              <a:rPr lang="en-US" altLang="zh-TW" sz="3600" dirty="0" smtClean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 smtClean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 smtClean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1524000"/>
            <a:ext cx="4495800" cy="1295400"/>
          </a:xfrm>
          <a:prstGeom prst="wedgeRoundRectCallout">
            <a:avLst>
              <a:gd name="adj1" fmla="val -64384"/>
              <a:gd name="adj2" fmla="val 1776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 smtClean="0">
                <a:ea typeface="新細明體" pitchFamily="18" charset="-120"/>
              </a:rPr>
              <a:t>This shows us that concatenation is achieved by just putting the strings next to each other.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53000" y="3048000"/>
            <a:ext cx="4038600" cy="1295400"/>
            <a:chOff x="4953000" y="3048000"/>
            <a:chExt cx="4038600" cy="1295400"/>
          </a:xfrm>
        </p:grpSpPr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5181600" y="3048000"/>
              <a:ext cx="685800" cy="1295400"/>
            </a:xfrm>
            <a:prstGeom prst="wedgeRoundRectCallout">
              <a:avLst>
                <a:gd name="adj1" fmla="val -259251"/>
                <a:gd name="adj2" fmla="val 16120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5181600" y="3048000"/>
              <a:ext cx="1600200" cy="1219200"/>
            </a:xfrm>
            <a:prstGeom prst="wedgeRoundRectCallout">
              <a:avLst>
                <a:gd name="adj1" fmla="val -132394"/>
                <a:gd name="adj2" fmla="val 12167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4953000" y="3048000"/>
              <a:ext cx="4038600" cy="1295400"/>
            </a:xfrm>
            <a:prstGeom prst="wedgeRoundRectCallout">
              <a:avLst>
                <a:gd name="adj1" fmla="val -80133"/>
                <a:gd name="adj2" fmla="val 70339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In each of these three example lines, there are three strings being concatenated into one.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5638800"/>
            <a:ext cx="3886200" cy="457200"/>
            <a:chOff x="4724400" y="5638800"/>
            <a:chExt cx="3886200" cy="457200"/>
          </a:xfrm>
        </p:grpSpPr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>
              <a:off x="48006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2" name="Rounded Rectangular Callout 11"/>
            <p:cNvSpPr>
              <a:spLocks noChangeArrowheads="1"/>
            </p:cNvSpPr>
            <p:nvPr/>
          </p:nvSpPr>
          <p:spPr bwMode="auto">
            <a:xfrm>
              <a:off x="4724400" y="5638800"/>
              <a:ext cx="38862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A space separated them here.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6324600"/>
            <a:ext cx="3657600" cy="457200"/>
            <a:chOff x="4572000" y="5638800"/>
            <a:chExt cx="3657600" cy="457200"/>
          </a:xfrm>
        </p:grpSpPr>
        <p:sp>
          <p:nvSpPr>
            <p:cNvPr id="16" name="Rounded Rectangular Callout 15"/>
            <p:cNvSpPr>
              <a:spLocks noChangeArrowheads="1"/>
            </p:cNvSpPr>
            <p:nvPr/>
          </p:nvSpPr>
          <p:spPr bwMode="auto">
            <a:xfrm>
              <a:off x="47244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7" name="Rounded Rectangular Callout 16"/>
            <p:cNvSpPr>
              <a:spLocks noChangeArrowheads="1"/>
            </p:cNvSpPr>
            <p:nvPr/>
          </p:nvSpPr>
          <p:spPr bwMode="auto">
            <a:xfrm>
              <a:off x="4572000" y="5638800"/>
              <a:ext cx="36576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 smtClean="0">
                  <a:ea typeface="新細明體" pitchFamily="18" charset="-120"/>
                </a:rPr>
                <a:t>But even that was optional.</a:t>
              </a:r>
              <a:endParaRPr lang="en-US" altLang="zh-TW" dirty="0">
                <a:ea typeface="新細明體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8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zh-TW" b="1" i="1" dirty="0" smtClean="0">
                <a:ea typeface="新細明體" pitchFamily="18" charset="-120"/>
              </a:rPr>
              <a:t>Split</a:t>
            </a:r>
            <a:r>
              <a:rPr lang="en-US" altLang="zh-TW" b="1" dirty="0" smtClean="0">
                <a:ea typeface="新細明體" pitchFamily="18" charset="-120"/>
              </a:rPr>
              <a:t> and an </a:t>
            </a:r>
            <a:r>
              <a:rPr lang="en-US" altLang="zh-TW" b="1" i="1" dirty="0" smtClean="0">
                <a:ea typeface="新細明體" pitchFamily="18" charset="-120"/>
              </a:rPr>
              <a:t>Associative</a:t>
            </a:r>
            <a:r>
              <a:rPr lang="en-US" altLang="zh-TW" b="1" dirty="0" smtClean="0">
                <a:ea typeface="新細明體" pitchFamily="18" charset="-120"/>
              </a:rPr>
              <a:t> Array</a:t>
            </a:r>
            <a:endParaRPr lang="en-US" altLang="zh-TW" sz="3600" b="1" dirty="0" smtClean="0">
              <a:solidFill>
                <a:schemeClr val="tx1"/>
              </a:solidFill>
              <a:ea typeface="新細明體" pitchFamily="18" charset="-12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chemeClr val="accent2"/>
                </a:solidFill>
                <a:ea typeface="新細明體" pitchFamily="18" charset="-120"/>
              </a:rPr>
              <a:t>How to create an array indexed by numbers?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(month[1] is 'Jan', month[2] is 'Feb', month[3] is 'Mar', …)</a:t>
            </a:r>
          </a:p>
          <a:p>
            <a:pPr>
              <a:buFont typeface="Monotype Sorts" pitchFamily="2" charset="2"/>
              <a:buNone/>
            </a:pPr>
            <a:endParaRPr lang="en-US" altLang="zh-TW" sz="800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smtClean="0">
                <a:solidFill>
                  <a:srgbClr val="C00000"/>
                </a:solidFill>
                <a:ea typeface="新細明體" pitchFamily="18" charset="-120"/>
              </a:rPr>
              <a:t>split("</a:t>
            </a:r>
            <a:r>
              <a:rPr lang="en-US" altLang="zh-TW" sz="3200" i="1" smtClean="0">
                <a:solidFill>
                  <a:srgbClr val="C00000"/>
                </a:solidFill>
                <a:latin typeface="Arial Narrow" pitchFamily="34" charset="0"/>
                <a:ea typeface="新細明體" pitchFamily="18" charset="-120"/>
              </a:rPr>
              <a:t>Jan Feb Mar Apr May Jun Jul Aug Sep Oct Nov Dec",</a:t>
            </a:r>
            <a:r>
              <a:rPr lang="en-US" altLang="zh-TW" sz="3200" i="1" smtClean="0">
                <a:solidFill>
                  <a:srgbClr val="C00000"/>
                </a:solidFill>
                <a:ea typeface="新細明體" pitchFamily="18" charset="-120"/>
              </a:rPr>
              <a:t> month, " ")</a:t>
            </a:r>
          </a:p>
          <a:p>
            <a:endParaRPr lang="en-US" altLang="zh-TW" sz="1400" i="1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smtClean="0">
                <a:solidFill>
                  <a:schemeClr val="accent2"/>
                </a:solidFill>
                <a:ea typeface="新細明體" pitchFamily="18" charset="-120"/>
              </a:rPr>
              <a:t>How to create an array named "mdigit", indexed by these “month” strings?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(mdigit["Jan"] is 1, mdigit["Feb"] is 2) </a:t>
            </a:r>
          </a:p>
          <a:p>
            <a:pPr>
              <a:buFont typeface="Monotype Sorts" pitchFamily="2" charset="2"/>
              <a:buNone/>
            </a:pPr>
            <a:endParaRPr lang="en-US" altLang="zh-TW" sz="800" i="1" smtClean="0">
              <a:solidFill>
                <a:srgbClr val="C000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smtClean="0">
                <a:solidFill>
                  <a:srgbClr val="C00000"/>
                </a:solidFill>
                <a:ea typeface="新細明體" pitchFamily="18" charset="-120"/>
              </a:rPr>
              <a:t>for (i=1; i&lt;=12; i++) mdigit[month[i]] = i</a:t>
            </a:r>
            <a:endParaRPr lang="en-US" altLang="zh-TW" sz="2400" i="1" smtClean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sz="2400" i="1" smtClean="0">
                <a:ea typeface="新細明體" pitchFamily="18" charset="-120"/>
              </a:rPr>
              <a:t>Check out:  </a:t>
            </a:r>
            <a:r>
              <a:rPr lang="en-US" altLang="zh-TW" sz="2400" u="sng" smtClean="0">
                <a:solidFill>
                  <a:srgbClr val="0070C0"/>
                </a:solidFill>
                <a:ea typeface="新細明體" pitchFamily="18" charset="-120"/>
              </a:rPr>
              <a:t>http://www.grymoire.com/Unix/Awk.html#uh-22</a:t>
            </a:r>
          </a:p>
          <a:p>
            <a:r>
              <a:rPr lang="en-US" altLang="zh-TW" sz="2400" i="1" smtClean="0">
                <a:ea typeface="新細明體" pitchFamily="18" charset="-120"/>
              </a:rPr>
              <a:t>And:  </a:t>
            </a:r>
            <a:r>
              <a:rPr lang="en-US" altLang="zh-TW" sz="2400" u="sng" smtClean="0">
                <a:solidFill>
                  <a:srgbClr val="0070C0"/>
                </a:solidFill>
                <a:ea typeface="新細明體" pitchFamily="18" charset="-120"/>
              </a:rPr>
              <a:t>http://www.grymoire.com/Unix/Awk.html#uh-23</a:t>
            </a:r>
            <a:endParaRPr lang="en-US" altLang="zh-TW" sz="2400" i="1" u="sng" smtClean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400" i="1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20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class examples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ea typeface="新細明體" pitchFamily="18" charset="-120"/>
              </a:rPr>
              <a:t>Here are some examples. Most of them come from:</a:t>
            </a:r>
          </a:p>
          <a:p>
            <a:pPr>
              <a:buFont typeface="Monotype Sorts" pitchFamily="2" charset="2"/>
              <a:buNone/>
            </a:pPr>
            <a:r>
              <a:rPr lang="en-US" altLang="zh-TW" u="sng" smtClean="0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6029</TotalTime>
  <Words>9476</Words>
  <Application>Microsoft Office PowerPoint</Application>
  <PresentationFormat>On-screen Show (4:3)</PresentationFormat>
  <Paragraphs>1870</Paragraphs>
  <Slides>126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8" baseType="lpstr">
      <vt:lpstr>Monotype Sorts</vt:lpstr>
      <vt:lpstr>MS PGothic</vt:lpstr>
      <vt:lpstr>新細明體</vt:lpstr>
      <vt:lpstr>Aharoni</vt:lpstr>
      <vt:lpstr>Arial</vt:lpstr>
      <vt:lpstr>Arial Narrow</vt:lpstr>
      <vt:lpstr>Cambria Math</vt:lpstr>
      <vt:lpstr>High Tower Text</vt:lpstr>
      <vt:lpstr>Symbol</vt:lpstr>
      <vt:lpstr>Times New Roman</vt:lpstr>
      <vt:lpstr>Wingdings</vt:lpstr>
      <vt:lpstr>CISC1480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Running AWK</vt:lpstr>
      <vt:lpstr>Built-in Variables for Separating Things</vt:lpstr>
      <vt:lpstr>PowerPoint Presentation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Field &amp; Record Separator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Built-In Variables</vt:lpstr>
      <vt:lpstr>Using Operators…</vt:lpstr>
      <vt:lpstr>Operators</vt:lpstr>
      <vt:lpstr>Operators</vt:lpstr>
      <vt:lpstr>Data Validation</vt:lpstr>
      <vt:lpstr>The Pattern Selection Part of the  Pattern/Action Pair: Complex Cases </vt:lpstr>
      <vt:lpstr>The Pattern Selection Part of the  Pattern/Action Pair: Complex Cases </vt:lpstr>
      <vt:lpstr>The Pattern Selection Part: the BEGIN and END Patterns</vt:lpstr>
      <vt:lpstr>Computing with AWK</vt:lpstr>
      <vt:lpstr>Computing with AWK</vt:lpstr>
      <vt:lpstr>(A little comment about END)</vt:lpstr>
      <vt:lpstr>Handling Text</vt:lpstr>
      <vt:lpstr>Control Flow Statements</vt:lpstr>
      <vt:lpstr>Loop Control</vt:lpstr>
      <vt:lpstr>Loop Control</vt:lpstr>
      <vt:lpstr>Built-in Functions…</vt:lpstr>
      <vt:lpstr>Summary of Built-In Functions</vt:lpstr>
      <vt:lpstr>PowerPoint Presentation</vt:lpstr>
      <vt:lpstr>Built-In Functions length()</vt:lpstr>
      <vt:lpstr>Built-In Functions index()</vt:lpstr>
      <vt:lpstr>Built-In Functions (nawk) sub(), gsub()</vt:lpstr>
      <vt:lpstr>Built-In Functions substr()</vt:lpstr>
      <vt:lpstr>Built-In Functions substr()</vt:lpstr>
      <vt:lpstr>Built-In Functions substr(), continued</vt:lpstr>
      <vt:lpstr>Built-In Functions split()</vt:lpstr>
      <vt:lpstr>Associative Arrays…</vt:lpstr>
      <vt:lpstr>Awk Arrays</vt:lpstr>
      <vt:lpstr>PowerPoint Presentation</vt:lpstr>
      <vt:lpstr>PowerPoint Presentation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Q:  If AWK arrays are just strings,  then how do you create a   multi-dimensional array?</vt:lpstr>
      <vt:lpstr>Q:  If AWK arrays are just strings,  then how do you create a   multi-dimensional array?</vt:lpstr>
      <vt:lpstr>Split and an Associative Array</vt:lpstr>
      <vt:lpstr>In class examples</vt:lpstr>
      <vt:lpstr>AWK One-liners file spacing</vt:lpstr>
      <vt:lpstr>AWK One-liners numbering and calculations</vt:lpstr>
      <vt:lpstr>AWK One-liners numbering and calculations</vt:lpstr>
      <vt:lpstr>AWK One-liners numbering and calculations</vt:lpstr>
      <vt:lpstr>AWK One-liners string creation</vt:lpstr>
      <vt:lpstr>AWK One-liners text conversion and substitution</vt:lpstr>
      <vt:lpstr>AWK One-liners text conversion and substitution</vt:lpstr>
      <vt:lpstr>AWK One-liners text conversion and substitution</vt:lpstr>
      <vt:lpstr>AWK One-liners text conversion and substitution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deleting of certain lines</vt:lpstr>
      <vt:lpstr>Final Exam Quick Review</vt:lpstr>
      <vt:lpstr>Viewing Files</vt:lpstr>
      <vt:lpstr>Managing Files and Directories</vt:lpstr>
      <vt:lpstr>Other Basic Commands</vt:lpstr>
      <vt:lpstr>File Analysis Commands</vt:lpstr>
      <vt:lpstr>For Both Regular Expression Types</vt:lpstr>
      <vt:lpstr>For Normal Regular Expressions</vt:lpstr>
      <vt:lpstr>For Extended Regular Expressions</vt:lpstr>
      <vt:lpstr>More Advanced Commands</vt:lpstr>
      <vt:lpstr>Regarding C-shell commands</vt:lpstr>
      <vt:lpstr>Summary of C-Shell Variables</vt:lpstr>
      <vt:lpstr>By now, you know all of these shell symbols</vt:lpstr>
      <vt:lpstr>There are also some built-in patterns</vt:lpstr>
    </vt:vector>
  </TitlesOfParts>
  <Company>Frazer-Brooks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Steve Haga</dc:creator>
  <cp:lastModifiedBy>Steve Haga</cp:lastModifiedBy>
  <cp:revision>361</cp:revision>
  <cp:lastPrinted>1999-10-31T21:08:02Z</cp:lastPrinted>
  <dcterms:created xsi:type="dcterms:W3CDTF">1999-08-07T15:16:11Z</dcterms:created>
  <dcterms:modified xsi:type="dcterms:W3CDTF">2015-06-21T01:46:09Z</dcterms:modified>
</cp:coreProperties>
</file>