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80"/>
  </p:notesMasterIdLst>
  <p:handoutMasterIdLst>
    <p:handoutMasterId r:id="rId81"/>
  </p:handoutMasterIdLst>
  <p:sldIdLst>
    <p:sldId id="670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514" r:id="rId12"/>
    <p:sldId id="663" r:id="rId13"/>
    <p:sldId id="664" r:id="rId14"/>
    <p:sldId id="665" r:id="rId15"/>
    <p:sldId id="666" r:id="rId16"/>
    <p:sldId id="727" r:id="rId17"/>
    <p:sldId id="521" r:id="rId18"/>
    <p:sldId id="522" r:id="rId19"/>
    <p:sldId id="524" r:id="rId20"/>
    <p:sldId id="532" r:id="rId21"/>
    <p:sldId id="523" r:id="rId22"/>
    <p:sldId id="530" r:id="rId23"/>
    <p:sldId id="525" r:id="rId24"/>
    <p:sldId id="531" r:id="rId25"/>
    <p:sldId id="526" r:id="rId26"/>
    <p:sldId id="527" r:id="rId27"/>
    <p:sldId id="529" r:id="rId28"/>
    <p:sldId id="528" r:id="rId29"/>
    <p:sldId id="584" r:id="rId30"/>
    <p:sldId id="582" r:id="rId31"/>
    <p:sldId id="583" r:id="rId32"/>
    <p:sldId id="517" r:id="rId33"/>
    <p:sldId id="534" r:id="rId34"/>
    <p:sldId id="535" r:id="rId35"/>
    <p:sldId id="536" r:id="rId36"/>
    <p:sldId id="533" r:id="rId37"/>
    <p:sldId id="537" r:id="rId38"/>
    <p:sldId id="542" r:id="rId39"/>
    <p:sldId id="543" r:id="rId40"/>
    <p:sldId id="538" r:id="rId41"/>
    <p:sldId id="545" r:id="rId42"/>
    <p:sldId id="511" r:id="rId43"/>
    <p:sldId id="540" r:id="rId44"/>
    <p:sldId id="547" r:id="rId45"/>
    <p:sldId id="548" r:id="rId46"/>
    <p:sldId id="549" r:id="rId47"/>
    <p:sldId id="632" r:id="rId48"/>
    <p:sldId id="633" r:id="rId49"/>
    <p:sldId id="634" r:id="rId50"/>
    <p:sldId id="635" r:id="rId51"/>
    <p:sldId id="715" r:id="rId52"/>
    <p:sldId id="716" r:id="rId53"/>
    <p:sldId id="692" r:id="rId54"/>
    <p:sldId id="694" r:id="rId55"/>
    <p:sldId id="550" r:id="rId56"/>
    <p:sldId id="555" r:id="rId57"/>
    <p:sldId id="556" r:id="rId58"/>
    <p:sldId id="558" r:id="rId59"/>
    <p:sldId id="557" r:id="rId60"/>
    <p:sldId id="717" r:id="rId61"/>
    <p:sldId id="718" r:id="rId62"/>
    <p:sldId id="693" r:id="rId63"/>
    <p:sldId id="696" r:id="rId64"/>
    <p:sldId id="697" r:id="rId65"/>
    <p:sldId id="698" r:id="rId66"/>
    <p:sldId id="699" r:id="rId67"/>
    <p:sldId id="700" r:id="rId68"/>
    <p:sldId id="701" r:id="rId69"/>
    <p:sldId id="702" r:id="rId70"/>
    <p:sldId id="684" r:id="rId71"/>
    <p:sldId id="686" r:id="rId72"/>
    <p:sldId id="695" r:id="rId73"/>
    <p:sldId id="669" r:id="rId74"/>
    <p:sldId id="725" r:id="rId75"/>
    <p:sldId id="726" r:id="rId76"/>
    <p:sldId id="720" r:id="rId77"/>
    <p:sldId id="721" r:id="rId78"/>
    <p:sldId id="722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99CC"/>
    <a:srgbClr val="0033CC"/>
    <a:srgbClr val="FF9933"/>
    <a:srgbClr val="66FF66"/>
    <a:srgbClr val="FFFFCC"/>
    <a:srgbClr val="CC9900"/>
    <a:srgbClr val="FFCC00"/>
    <a:srgbClr val="99CCFF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6" autoAdjust="0"/>
    <p:restoredTop sz="94612" autoAdjust="0"/>
  </p:normalViewPr>
  <p:slideViewPr>
    <p:cSldViewPr>
      <p:cViewPr>
        <p:scale>
          <a:sx n="73" d="100"/>
          <a:sy n="73" d="100"/>
        </p:scale>
        <p:origin x="-42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fld id="{E85737EB-C414-4179-8804-AB9EB36205F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861260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fld id="{9CABD05B-6F32-4C3F-8CAA-9881709199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2941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E9F27D9-0E11-4FD2-9F8F-41A2BD9438E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1844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32C47B-A7D2-497A-8E9C-9B0FCEEA73D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48300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C263496-03D8-4006-B94C-E39CCA52ADCD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99092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BC44C88-BAEC-4D34-A74D-89DBD4DEBBC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4917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C4FD2F2-A852-4FDC-BB15-063B9425E61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89062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36473A-56A6-4564-AFE1-04E85608E13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5508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A836A78-8D44-4B38-8215-A5B73E2BC1F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81293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B718145-2E87-4BAA-A575-E6C49146AE3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16123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896E147-D90A-4074-BA2E-06F12B72775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83261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BF8FD52-DB01-4698-89F4-3B6BBDE8F57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2940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96163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82569C4-A3DC-4420-9BB6-64BE6647C52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660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72CFA2F-3CAC-48F8-9E66-96DB03D7E82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04388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12DFB51-3C23-43F8-BED8-8EDEB8B53DD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64043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7801C17-2CB1-4FFD-A06B-D0682167B56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6007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8B2CB1C-6F9B-4A32-B272-846D6810ACA6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67817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544DFC5-B532-41DA-807D-24C26A31849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42851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B39DC31-6E7D-4BF2-BF4D-9F84ED8597C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91512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D0CDBF-C62A-4459-BDBC-6A5FEA836E3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00504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6A9B6E6-EFBA-49CD-B1F3-B2FD23504B83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84975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B9AE5AF-FF26-440F-A273-F28B1AB828A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8172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4623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E82AA9C-A332-463F-8527-3AED40EC993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90097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2F09BD-CB82-4BB8-858E-8F611BAA39B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35680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905D7B4-6887-4A4D-9A88-D3BB215E78E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78029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49727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54341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51434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8495E12-5075-4CE6-85E5-E179F882B6B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520946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C304D02-21E1-47DF-8338-6F542A8F96C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50311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2794A68-69E4-4226-8844-558EE1B7D372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907134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86862A-737C-426D-B6B9-5AA279846CA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7838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81288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99E401-34FD-425F-A477-620A8337226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45549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061FBE0-5A96-492D-8778-11FFB4664A8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84049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99E401-34FD-425F-A477-620A8337226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037975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99E401-34FD-425F-A477-620A8337226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92662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53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8519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54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3860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1100C14-7B42-46B1-82D1-5C1E7FD10AF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538715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F62385E-AD76-4ABE-96A6-CB0580A737E6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715763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5268EBF-B227-4739-B7F4-1FBE838B53C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221299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5CC7E8-25B8-4EF3-9628-9AF4413BE9A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6485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05348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E3EE18A-D32F-408A-9AD5-F074805CCD1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844542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60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2574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1100C14-7B42-46B1-82D1-5C1E7FD10AF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652756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62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7585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63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9071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69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3623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79AD981-6EFD-4F19-9E12-7D7B52E957E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159295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72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739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82724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78BE48-7730-4B5F-9F9C-E121F4B8E7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7052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78BE48-7730-4B5F-9F9C-E121F4B8E7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70522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710F1F2-93E3-43C3-8B8A-67C3B22C01B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5352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E9DFA-2375-43D3-8F2F-9120FCBFCBD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BBDC2-7EE1-4027-B726-A3CED4A8892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CF5B8-B833-439C-AD34-302A905858B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98221-7768-4AA9-ABDD-6DA8C387C0D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95A4F-5E79-4052-8430-4B80813F0CE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9274E-7928-4A93-9E78-11DFD44612B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735D6-FAB9-44CE-9CB3-E8275C4A971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A197F-89FD-4FFF-85A0-12AE6075D41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49ECA-8A50-4F50-A4A7-8AF19657EAC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9F7FF-CA82-4FB4-A581-557DE06652F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0EAF4-E4D3-413D-89DD-A49765D6AA6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fld id="{6E6D5B29-6CEA-4CAC-A2D3-0B66928EE07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40963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7FF9CBE-DC52-4693-9FC4-4D758D493D0B}" type="slidenum">
              <a:rPr lang="zh-TW" altLang="en-US" sz="1400" b="0">
                <a:latin typeface="Arial" pitchFamily="34" charset="0"/>
              </a:rPr>
              <a:pPr algn="r"/>
              <a:t>1</a:t>
            </a:fld>
            <a:endParaRPr lang="en-US" altLang="zh-TW" sz="14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305800" cy="472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</a:rPr>
              <a:t>command1 || command2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failed.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latin typeface="Times New Roman" pitchFamily="18" charset="0"/>
              </a:rPr>
              <a:t>(command1’s success means that the we know that the whole expression is true – without our needing to even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So:</a:t>
            </a: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latin typeface="High Tower Text" pitchFamily="18" charset="0"/>
              </a:rPr>
              <a:t>cp /file ~/mycopy || echo </a:t>
            </a:r>
            <a:r>
              <a:rPr lang="en-US" altLang="zh-TW" sz="2000" b="1" smtClean="0">
                <a:latin typeface="High Tower Text" pitchFamily="18" charset="0"/>
              </a:rPr>
              <a:t>"</a:t>
            </a:r>
            <a:r>
              <a:rPr lang="en-US" altLang="zh-TW" sz="2400" smtClean="0">
                <a:solidFill>
                  <a:srgbClr val="000000"/>
                </a:solidFill>
                <a:latin typeface="High Tower Text" pitchFamily="18" charset="0"/>
              </a:rPr>
              <a:t>sorry, you don</a:t>
            </a:r>
            <a:r>
              <a:rPr lang="en-US" altLang="zh-TW" sz="2400" b="1" smtClean="0">
                <a:latin typeface="High Tower Text" pitchFamily="18" charset="0"/>
              </a:rPr>
              <a:t>'</a:t>
            </a:r>
            <a:r>
              <a:rPr lang="en-US" altLang="zh-TW" sz="2400" smtClean="0">
                <a:solidFill>
                  <a:srgbClr val="000000"/>
                </a:solidFill>
                <a:latin typeface="High Tower Text" pitchFamily="18" charset="0"/>
              </a:rPr>
              <a:t>t have permission</a:t>
            </a:r>
            <a:r>
              <a:rPr lang="en-US" altLang="zh-TW" sz="2000" b="1" smtClean="0">
                <a:latin typeface="High Tower Text" pitchFamily="18" charset="0"/>
              </a:rPr>
              <a:t>"</a:t>
            </a:r>
            <a:endParaRPr lang="en-US" altLang="zh-TW" sz="240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Will only print the message if you were not able to copy.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181600" y="990600"/>
            <a:ext cx="5334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  <p:sp>
        <p:nvSpPr>
          <p:cNvPr id="50181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639B65E-72E3-4F0C-A51A-3BC9DEFBF519}" type="slidenum">
              <a:rPr lang="zh-TW" altLang="en-US" sz="1400" b="0">
                <a:latin typeface="Arial" pitchFamily="34" charset="0"/>
              </a:rPr>
              <a:pPr algn="r"/>
              <a:t>10</a:t>
            </a:fld>
            <a:endParaRPr lang="en-US" altLang="zh-TW" sz="14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1534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5AB7FC1-CA37-446A-9DD8-0B11C2440D8B}" type="slidenum">
              <a:rPr lang="zh-TW" altLang="en-US" sz="1400" b="0">
                <a:latin typeface="Arial" charset="0"/>
              </a:rPr>
              <a:pPr algn="r"/>
              <a:t>11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1534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Outputs to the screen, unless redirected to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rgbClr val="FF0000"/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rgbClr val="FF0000"/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High Tower Text" pitchFamily="18" charset="0"/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5AB7FC1-CA37-446A-9DD8-0B11C2440D8B}" type="slidenum">
              <a:rPr lang="zh-TW" altLang="en-US" sz="1400" b="0">
                <a:latin typeface="Arial" charset="0"/>
              </a:rPr>
              <a:pPr algn="r"/>
              <a:t>12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657600" y="304800"/>
            <a:ext cx="3581400" cy="2057400"/>
          </a:xfrm>
          <a:prstGeom prst="wedgeRoundRectCallout">
            <a:avLst>
              <a:gd name="adj1" fmla="val -52398"/>
              <a:gd name="adj2" fmla="val 7709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Be </a:t>
            </a:r>
            <a:r>
              <a:rPr lang="en-US" altLang="zh-TW" sz="2400" dirty="0">
                <a:solidFill>
                  <a:srgbClr val="FFFF00"/>
                </a:solidFill>
                <a:latin typeface="+mj-lt"/>
              </a:rPr>
              <a:t>careful</a:t>
            </a:r>
            <a:r>
              <a:rPr lang="en-US" altLang="zh-TW" sz="2400" dirty="0"/>
              <a:t>! This will overwrite any information that was previously in the </a:t>
            </a:r>
            <a:r>
              <a:rPr lang="en-US" altLang="zh-TW" sz="2400" dirty="0" err="1"/>
              <a:t>out.file</a:t>
            </a:r>
            <a:r>
              <a:rPr lang="en-US" altLang="zh-TW" sz="2400" dirty="0"/>
              <a:t> file – and it </a:t>
            </a:r>
            <a:r>
              <a:rPr lang="en-US" altLang="zh-TW" sz="2400" dirty="0">
                <a:solidFill>
                  <a:srgbClr val="FFFF00"/>
                </a:solidFill>
              </a:rPr>
              <a:t>won’t ask</a:t>
            </a:r>
            <a:r>
              <a:rPr lang="en-US" altLang="zh-TW" sz="2400" dirty="0"/>
              <a:t> before it overwrites </a:t>
            </a:r>
            <a:r>
              <a:rPr lang="en-US" altLang="zh-TW" sz="2400" dirty="0" smtClean="0"/>
              <a:t>it! 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1534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Outputs to the screen, unless redirected to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append at the end of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echo "hi back at you"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&gt;&gt;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5AB7FC1-CA37-446A-9DD8-0B11C2440D8B}" type="slidenum">
              <a:rPr lang="zh-TW" altLang="en-US" sz="1400" b="0">
                <a:latin typeface="Arial" charset="0"/>
              </a:rPr>
              <a:pPr algn="r"/>
              <a:t>13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1534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Outputs to the screen, unless redirected to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append at the end of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"hi back at you"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also send error messages (</a:t>
            </a:r>
            <a:r>
              <a:rPr lang="en-US" altLang="zh-TW" sz="2800" dirty="0" err="1" smtClean="0"/>
              <a:t>stderr</a:t>
            </a:r>
            <a:r>
              <a:rPr lang="en-US" altLang="zh-TW" sz="2800" dirty="0" smtClean="0"/>
              <a:t>) to the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ehco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"hi back at you"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&gt;&amp;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5AB7FC1-CA37-446A-9DD8-0B11C2440D8B}" type="slidenum">
              <a:rPr lang="zh-TW" altLang="en-US" sz="1400" b="0">
                <a:latin typeface="Arial" charset="0"/>
              </a:rPr>
              <a:pPr algn="r"/>
              <a:t>14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676400" y="2971800"/>
            <a:ext cx="3581400" cy="1219200"/>
          </a:xfrm>
          <a:prstGeom prst="wedgeRoundRectCallout">
            <a:avLst>
              <a:gd name="adj1" fmla="val -58977"/>
              <a:gd name="adj2" fmla="val 1452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 mis-spelling would have put an error message on the screen.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1534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Outputs to the screen, unless redirected to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append at the end of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"hi back at you"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also send error messages (</a:t>
            </a:r>
            <a:r>
              <a:rPr lang="en-US" altLang="zh-TW" sz="2800" dirty="0" err="1" smtClean="0"/>
              <a:t>stderr</a:t>
            </a:r>
            <a:r>
              <a:rPr lang="en-US" altLang="zh-TW" sz="2800" dirty="0" smtClean="0"/>
              <a:t>) to the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ehco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"hi back at you"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&gt;&amp;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send only the error messages to the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High Tower Text" pitchFamily="18" charset="0"/>
              </a:rPr>
              <a:t>ehco</a:t>
            </a:r>
            <a:r>
              <a:rPr lang="en-US" altLang="zh-TW" sz="2800" b="1" dirty="0" smtClean="0">
                <a:solidFill>
                  <a:srgbClr val="FF0000"/>
                </a:solidFill>
                <a:latin typeface="High Tower Text" pitchFamily="18" charset="0"/>
              </a:rPr>
              <a:t> "hi back at you"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n-US" altLang="zh-TW" sz="2800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sz="2800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High Tower Text" pitchFamily="18" charset="0"/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5AB7FC1-CA37-446A-9DD8-0B11C2440D8B}" type="slidenum">
              <a:rPr lang="zh-TW" altLang="en-US" sz="1400" b="0">
                <a:latin typeface="Arial" charset="0"/>
              </a:rPr>
              <a:pPr algn="r"/>
              <a:t>15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800" dirty="0" smtClean="0"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latin typeface="High Tower Text" pitchFamily="18" charset="0"/>
              </a:rPr>
              <a:t>square.c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dirty="0" smtClean="0">
                <a:latin typeface="Arial Black" pitchFamily="34" charset="0"/>
              </a:rPr>
              <a:t>/</a:t>
            </a:r>
            <a:r>
              <a:rPr lang="en-US" altLang="zh-TW" sz="2800" dirty="0" err="1" smtClean="0">
                <a:latin typeface="High Tower Text" pitchFamily="18" charset="0"/>
              </a:rPr>
              <a:t>square.x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latin typeface="High Tower Text" pitchFamily="18" charset="0"/>
              </a:rPr>
              <a:t>inputfile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err="1" smtClean="0"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  <a:r>
              <a:rPr lang="en-US" altLang="zh-TW" sz="2800" dirty="0" err="1" smtClean="0">
                <a:latin typeface="High Tower Text" pitchFamily="18" charset="0"/>
              </a:rPr>
              <a:t>inputfile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905000" y="1071546"/>
            <a:ext cx="5791200" cy="2743200"/>
          </a:xfrm>
          <a:prstGeom prst="wedgeRoundRectCallout">
            <a:avLst>
              <a:gd name="adj1" fmla="val -72644"/>
              <a:gd name="adj2" fmla="val -5100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Throughout this course, we will use the “%” symbol for the command-line prompt.</a:t>
            </a:r>
          </a:p>
          <a:p>
            <a:pPr algn="ctr"/>
            <a:r>
              <a:rPr lang="en-US" altLang="zh-TW" sz="2400"/>
              <a:t>Your actual command line prompt is different. It might include your user name. But, if you wanted to, you could change your prompt. Some people actually do have a “%” symbol as their prompt.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gcc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smtClean="0"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smtClean="0">
                <a:latin typeface="Arial Black" pitchFamily="34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182278" name="AutoShape 6"/>
          <p:cNvSpPr>
            <a:spLocks noChangeArrowheads="1"/>
          </p:cNvSpPr>
          <p:nvPr/>
        </p:nvSpPr>
        <p:spPr bwMode="auto">
          <a:xfrm>
            <a:off x="4191000" y="3581400"/>
            <a:ext cx="3581400" cy="1752600"/>
          </a:xfrm>
          <a:prstGeom prst="wedgeRoundRectCallout">
            <a:avLst>
              <a:gd name="adj1" fmla="val -41181"/>
              <a:gd name="adj2" fmla="val -936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It doesn’t take much effort to see that this is a program to print the square of a number.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smtClean="0">
                <a:latin typeface="Arial Black" pitchFamily="34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auto">
          <a:xfrm>
            <a:off x="1219200" y="3810000"/>
            <a:ext cx="5334000" cy="1295400"/>
          </a:xfrm>
          <a:prstGeom prst="wedgeRoundRectCallout">
            <a:avLst>
              <a:gd name="adj1" fmla="val -44079"/>
              <a:gd name="adj2" fmla="val -1090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Have you used gcc before? The -o flag tells gcc to name the executable as “square.x”</a:t>
            </a:r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auto">
          <a:xfrm>
            <a:off x="4191000" y="3581400"/>
            <a:ext cx="3581400" cy="1752600"/>
          </a:xfrm>
          <a:prstGeom prst="wedgeRoundRectCallout">
            <a:avLst>
              <a:gd name="adj1" fmla="val -41181"/>
              <a:gd name="adj2" fmla="val -936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It doesn’t take much effort to see that this is a program to print the square of a number.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7" grpId="0" animBg="1"/>
      <p:bldP spid="1843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188421" name="AutoShape 5"/>
          <p:cNvSpPr>
            <a:spLocks noChangeArrowheads="1"/>
          </p:cNvSpPr>
          <p:nvPr/>
        </p:nvSpPr>
        <p:spPr bwMode="auto">
          <a:xfrm>
            <a:off x="1219200" y="3810000"/>
            <a:ext cx="5334000" cy="1295400"/>
          </a:xfrm>
          <a:prstGeom prst="wedgeRoundRectCallout">
            <a:avLst>
              <a:gd name="adj1" fmla="val -44079"/>
              <a:gd name="adj2" fmla="val -1090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Have you used gcc before? The -o flag tells gcc to name the executable as “square.x”</a:t>
            </a:r>
          </a:p>
        </p:txBody>
      </p:sp>
      <p:sp>
        <p:nvSpPr>
          <p:cNvPr id="188422" name="AutoShape 6"/>
          <p:cNvSpPr>
            <a:spLocks noChangeArrowheads="1"/>
          </p:cNvSpPr>
          <p:nvPr/>
        </p:nvSpPr>
        <p:spPr bwMode="auto">
          <a:xfrm>
            <a:off x="609600" y="990600"/>
            <a:ext cx="7772400" cy="1600200"/>
          </a:xfrm>
          <a:prstGeom prst="wedgeRoundRectCallout">
            <a:avLst>
              <a:gd name="adj1" fmla="val -47204"/>
              <a:gd name="adj2" fmla="val 859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When you want to run a program, you need to tell the computer the path of the program. Since we just created this executable within the present working directory, we use a “./” to indicate the path to this executable.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nimBg="1"/>
      <p:bldP spid="1884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</a:rPr>
              <a:t>command1 ; command2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The semicolon links two commands that are executed by the shell in simple sequential order. Linking commands with semicolons is like executing them as separate commands: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cd ~/public_html ; ls *.html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is equivalent to: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 cd ~/public_html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 ls *.html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429000" y="990600"/>
            <a:ext cx="4572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  <p:sp>
        <p:nvSpPr>
          <p:cNvPr id="4198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55C8A13-52F8-40F1-8135-499ED9FE444D}" type="slidenum">
              <a:rPr lang="zh-TW" altLang="en-US" sz="1400" b="0">
                <a:latin typeface="Arial" pitchFamily="34" charset="0"/>
              </a:rPr>
              <a:pPr algn="r"/>
              <a:t>2</a:t>
            </a:fld>
            <a:endParaRPr lang="en-US" altLang="zh-TW" sz="14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204805" name="AutoShape 5"/>
          <p:cNvSpPr>
            <a:spLocks noChangeArrowheads="1"/>
          </p:cNvSpPr>
          <p:nvPr/>
        </p:nvSpPr>
        <p:spPr bwMode="auto">
          <a:xfrm>
            <a:off x="1371600" y="4343400"/>
            <a:ext cx="5334000" cy="533400"/>
          </a:xfrm>
          <a:prstGeom prst="wedgeRoundRectCallout">
            <a:avLst>
              <a:gd name="adj1" fmla="val -63958"/>
              <a:gd name="adj2" fmla="val -11398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It is waiting for you to enter a number.</a:t>
            </a:r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6096000" y="1752600"/>
            <a:ext cx="2743200" cy="762000"/>
          </a:xfrm>
          <a:prstGeom prst="ellipse">
            <a:avLst/>
          </a:prstGeom>
          <a:noFill/>
          <a:ln w="412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04807" name="AutoShape 7"/>
          <p:cNvSpPr>
            <a:spLocks noChangeArrowheads="1"/>
          </p:cNvSpPr>
          <p:nvPr/>
        </p:nvSpPr>
        <p:spPr bwMode="auto">
          <a:xfrm>
            <a:off x="609600" y="990600"/>
            <a:ext cx="7772400" cy="1600200"/>
          </a:xfrm>
          <a:prstGeom prst="wedgeRoundRectCallout">
            <a:avLst>
              <a:gd name="adj1" fmla="val -47204"/>
              <a:gd name="adj2" fmla="val 859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When you want to run a program, you need to tell the computer the path of the program. Since we just created this executable within the present working directory, we use a “./” to indicate the path to this executable.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animBg="1"/>
      <p:bldP spid="204806" grpId="0" animBg="1"/>
      <p:bldP spid="204806" grpId="1" animBg="1"/>
      <p:bldP spid="2048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186375" name="AutoShape 7"/>
          <p:cNvSpPr>
            <a:spLocks noChangeArrowheads="1"/>
          </p:cNvSpPr>
          <p:nvPr/>
        </p:nvSpPr>
        <p:spPr bwMode="auto">
          <a:xfrm>
            <a:off x="1371600" y="4343400"/>
            <a:ext cx="5334000" cy="533400"/>
          </a:xfrm>
          <a:prstGeom prst="wedgeRoundRectCallout">
            <a:avLst>
              <a:gd name="adj1" fmla="val -63958"/>
              <a:gd name="adj2" fmla="val -11398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It is waiting for you to enter a number.</a:t>
            </a:r>
          </a:p>
        </p:txBody>
      </p:sp>
      <p:sp>
        <p:nvSpPr>
          <p:cNvPr id="186379" name="AutoShape 11"/>
          <p:cNvSpPr>
            <a:spLocks noChangeArrowheads="1"/>
          </p:cNvSpPr>
          <p:nvPr/>
        </p:nvSpPr>
        <p:spPr bwMode="auto">
          <a:xfrm>
            <a:off x="1295400" y="2743200"/>
            <a:ext cx="4495800" cy="533400"/>
          </a:xfrm>
          <a:prstGeom prst="wedgeRoundRectCallout">
            <a:avLst>
              <a:gd name="adj1" fmla="val -63310"/>
              <a:gd name="adj2" fmla="val 18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Maybe you decide to enter a “12”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 animBg="1"/>
      <p:bldP spid="1863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24580" name="AutoShape 6"/>
          <p:cNvSpPr>
            <a:spLocks noChangeArrowheads="1"/>
          </p:cNvSpPr>
          <p:nvPr/>
        </p:nvSpPr>
        <p:spPr bwMode="auto">
          <a:xfrm>
            <a:off x="1295400" y="2743200"/>
            <a:ext cx="4495800" cy="533400"/>
          </a:xfrm>
          <a:prstGeom prst="wedgeRoundRectCallout">
            <a:avLst>
              <a:gd name="adj1" fmla="val -63310"/>
              <a:gd name="adj2" fmla="val 18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Maybe you decide to enter a “12”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190471" name="AutoShape 7"/>
          <p:cNvSpPr>
            <a:spLocks noChangeArrowheads="1"/>
          </p:cNvSpPr>
          <p:nvPr/>
        </p:nvSpPr>
        <p:spPr bwMode="auto">
          <a:xfrm>
            <a:off x="1295400" y="2743200"/>
            <a:ext cx="4495800" cy="533400"/>
          </a:xfrm>
          <a:prstGeom prst="wedgeRoundRectCallout">
            <a:avLst>
              <a:gd name="adj1" fmla="val -63310"/>
              <a:gd name="adj2" fmla="val 18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Maybe you decide to enter a “12”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5800" y="4521200"/>
            <a:ext cx="7924800" cy="1270000"/>
            <a:chOff x="432" y="2848"/>
            <a:chExt cx="4992" cy="800"/>
          </a:xfrm>
        </p:grpSpPr>
        <p:sp>
          <p:nvSpPr>
            <p:cNvPr id="25606" name="AutoShape 10"/>
            <p:cNvSpPr>
              <a:spLocks noChangeArrowheads="1"/>
            </p:cNvSpPr>
            <p:nvPr/>
          </p:nvSpPr>
          <p:spPr bwMode="auto">
            <a:xfrm rot="16980000" flipH="1">
              <a:off x="1443" y="2157"/>
              <a:ext cx="138" cy="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5607" name="AutoShape 11"/>
            <p:cNvSpPr>
              <a:spLocks noChangeArrowheads="1"/>
            </p:cNvSpPr>
            <p:nvPr/>
          </p:nvSpPr>
          <p:spPr bwMode="auto">
            <a:xfrm rot="17340000" flipH="1">
              <a:off x="3740" y="2312"/>
              <a:ext cx="368" cy="14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>
              <a:off x="2400" y="3072"/>
              <a:ext cx="3024" cy="576"/>
            </a:xfrm>
            <a:prstGeom prst="wedgeRoundRectCallout">
              <a:avLst>
                <a:gd name="adj1" fmla="val -48514"/>
                <a:gd name="adj2" fmla="val -30032"/>
                <a:gd name="adj3" fmla="val 16667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400"/>
                <a:t>So, the program prints the square and then goes back to the prompt.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4521200"/>
            <a:ext cx="7924800" cy="1270000"/>
            <a:chOff x="432" y="2848"/>
            <a:chExt cx="4992" cy="800"/>
          </a:xfrm>
        </p:grpSpPr>
        <p:sp>
          <p:nvSpPr>
            <p:cNvPr id="26630" name="AutoShape 6"/>
            <p:cNvSpPr>
              <a:spLocks noChangeArrowheads="1"/>
            </p:cNvSpPr>
            <p:nvPr/>
          </p:nvSpPr>
          <p:spPr bwMode="auto">
            <a:xfrm rot="16980000" flipH="1">
              <a:off x="1443" y="2157"/>
              <a:ext cx="138" cy="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6631" name="AutoShape 7"/>
            <p:cNvSpPr>
              <a:spLocks noChangeArrowheads="1"/>
            </p:cNvSpPr>
            <p:nvPr/>
          </p:nvSpPr>
          <p:spPr bwMode="auto">
            <a:xfrm rot="17340000" flipH="1">
              <a:off x="3740" y="2312"/>
              <a:ext cx="368" cy="14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6632" name="AutoShape 8"/>
            <p:cNvSpPr>
              <a:spLocks noChangeArrowheads="1"/>
            </p:cNvSpPr>
            <p:nvPr/>
          </p:nvSpPr>
          <p:spPr bwMode="auto">
            <a:xfrm>
              <a:off x="2400" y="3072"/>
              <a:ext cx="3024" cy="576"/>
            </a:xfrm>
            <a:prstGeom prst="wedgeRoundRectCallout">
              <a:avLst>
                <a:gd name="adj1" fmla="val -48514"/>
                <a:gd name="adj2" fmla="val -30032"/>
                <a:gd name="adj3" fmla="val 16667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400"/>
                <a:t>So, the program prints the square and then goes back to the prompt.</a:t>
              </a:r>
            </a:p>
          </p:txBody>
        </p:sp>
      </p:grpSp>
      <p:sp>
        <p:nvSpPr>
          <p:cNvPr id="202761" name="AutoShape 9"/>
          <p:cNvSpPr>
            <a:spLocks noChangeArrowheads="1"/>
          </p:cNvSpPr>
          <p:nvPr/>
        </p:nvSpPr>
        <p:spPr bwMode="auto">
          <a:xfrm>
            <a:off x="1981200" y="2590800"/>
            <a:ext cx="5867400" cy="1295400"/>
          </a:xfrm>
          <a:prstGeom prst="wedgeRoundRectCallout">
            <a:avLst>
              <a:gd name="adj1" fmla="val -19935"/>
              <a:gd name="adj2" fmla="val 5046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No surprises so far. But let us now consider that there is a file named “inputfile” stored in my current directory.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27652" name="AutoShape 10"/>
          <p:cNvSpPr>
            <a:spLocks noChangeArrowheads="1"/>
          </p:cNvSpPr>
          <p:nvPr/>
        </p:nvSpPr>
        <p:spPr bwMode="auto">
          <a:xfrm>
            <a:off x="1981200" y="2590800"/>
            <a:ext cx="5867400" cy="1295400"/>
          </a:xfrm>
          <a:prstGeom prst="wedgeRoundRectCallout">
            <a:avLst>
              <a:gd name="adj1" fmla="val -53731"/>
              <a:gd name="adj2" fmla="val 1047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No surprises so far. But let us now consider that there is a file named “inputfile” stored in my current directory.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194569" name="AutoShape 9"/>
          <p:cNvSpPr>
            <a:spLocks noChangeArrowheads="1"/>
          </p:cNvSpPr>
          <p:nvPr/>
        </p:nvSpPr>
        <p:spPr bwMode="auto">
          <a:xfrm>
            <a:off x="1981200" y="2590800"/>
            <a:ext cx="5867400" cy="1295400"/>
          </a:xfrm>
          <a:prstGeom prst="wedgeRoundRectCallout">
            <a:avLst>
              <a:gd name="adj1" fmla="val -53731"/>
              <a:gd name="adj2" fmla="val 1047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No surprises so far. But let us now consider that there is a file named “inputfile” stored in my current directory.</a:t>
            </a:r>
          </a:p>
        </p:txBody>
      </p:sp>
      <p:sp>
        <p:nvSpPr>
          <p:cNvPr id="194570" name="AutoShape 10"/>
          <p:cNvSpPr>
            <a:spLocks noChangeArrowheads="1"/>
          </p:cNvSpPr>
          <p:nvPr/>
        </p:nvSpPr>
        <p:spPr bwMode="auto">
          <a:xfrm>
            <a:off x="1066800" y="5257800"/>
            <a:ext cx="8077200" cy="1295400"/>
          </a:xfrm>
          <a:prstGeom prst="wedgeRoundRectCallout">
            <a:avLst>
              <a:gd name="adj1" fmla="val -54833"/>
              <a:gd name="adj2" fmla="val -642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 “inputfile” contains the number 25.</a:t>
            </a:r>
          </a:p>
          <a:p>
            <a:pPr algn="ctr"/>
            <a:r>
              <a:rPr lang="en-US" altLang="zh-TW" sz="2400"/>
              <a:t>Note: it also contains a '\n'. We know this because the prompt didn’t appear on the same line as the “25” (ie, “25%”).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9" grpId="0" animBg="1"/>
      <p:bldP spid="1945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 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98661" name="AutoShape 5"/>
          <p:cNvSpPr>
            <a:spLocks noChangeArrowheads="1"/>
          </p:cNvSpPr>
          <p:nvPr/>
        </p:nvSpPr>
        <p:spPr bwMode="auto">
          <a:xfrm>
            <a:off x="1066800" y="5257800"/>
            <a:ext cx="8077200" cy="1295400"/>
          </a:xfrm>
          <a:prstGeom prst="wedgeRoundRectCallout">
            <a:avLst>
              <a:gd name="adj1" fmla="val -54833"/>
              <a:gd name="adj2" fmla="val -642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 “inputfile” contains the number 25.</a:t>
            </a:r>
          </a:p>
          <a:p>
            <a:pPr algn="ctr"/>
            <a:r>
              <a:rPr lang="en-US" altLang="zh-TW" sz="2400"/>
              <a:t>Note: it also contains a '\n'. We know this because the prompt didn’t appear on the same line as the “25” (ie, “25%”).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 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&lt;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3048000" y="3048000"/>
            <a:ext cx="3886200" cy="1295400"/>
          </a:xfrm>
          <a:prstGeom prst="wedgeRoundRectCallout">
            <a:avLst>
              <a:gd name="adj1" fmla="val -52412"/>
              <a:gd name="adj2" fmla="val 11384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When we run the program with redirection, it takes its input from the file</a:t>
            </a:r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auto">
          <a:xfrm>
            <a:off x="5486400" y="5029200"/>
            <a:ext cx="1371600" cy="533400"/>
          </a:xfrm>
          <a:prstGeom prst="wedgeRoundRectCallout">
            <a:avLst>
              <a:gd name="adj1" fmla="val -79051"/>
              <a:gd name="adj2" fmla="val 13988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25</a:t>
            </a:r>
            <a:r>
              <a:rPr lang="en-US" altLang="zh-TW" sz="2400" baseline="30000"/>
              <a:t>2</a:t>
            </a:r>
            <a:r>
              <a:rPr lang="en-US" altLang="zh-TW" sz="2400"/>
              <a:t> = 625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1295400" y="6324600"/>
            <a:ext cx="4724400" cy="533400"/>
          </a:xfrm>
          <a:prstGeom prst="wedgeRoundRectCallout">
            <a:avLst>
              <a:gd name="adj1" fmla="val -67037"/>
              <a:gd name="adj2" fmla="val -12887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Notice that the “25” didn’t display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 animBg="1"/>
      <p:bldP spid="196616" grpId="0" animBg="1"/>
      <p:bldP spid="196616" grpId="1" animBg="1"/>
      <p:bldP spid="196617" grpId="0" animBg="1"/>
      <p:bldP spid="19661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chemeClr val="bg1"/>
                </a:solidFill>
              </a:rPr>
              <a:t>The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300" smtClean="0">
                <a:solidFill>
                  <a:schemeClr val="bg1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chemeClr val="bg1"/>
                </a:solidFill>
              </a:rPr>
              <a:t>The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300" smtClean="0">
                <a:solidFill>
                  <a:schemeClr val="bg1"/>
                </a:solidFill>
              </a:rPr>
              <a:t>command counts things, but how to make it count </a:t>
            </a:r>
            <a:r>
              <a:rPr lang="en-US" altLang="zh-TW" sz="2300" i="1" u="sng" smtClean="0">
                <a:solidFill>
                  <a:schemeClr val="bg1"/>
                </a:solidFill>
              </a:rPr>
              <a:t>these</a:t>
            </a:r>
            <a:r>
              <a:rPr lang="en-US" altLang="zh-TW" sz="2300" smtClean="0">
                <a:solidFill>
                  <a:schemeClr val="bg1"/>
                </a:solidFill>
              </a:rPr>
              <a:t> things?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3174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7CDCE80-9B9F-4640-831D-0B55092E3D97}" type="slidenum">
              <a:rPr lang="zh-TW" altLang="en-US" sz="1400" b="0">
                <a:latin typeface="Arial" charset="0"/>
              </a:rPr>
              <a:pPr algn="r"/>
              <a:t>29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;     &amp;&amp;     || </a:t>
            </a:r>
            <a:endParaRPr lang="en-US" altLang="zh-TW" sz="2000" dirty="0" smtClean="0">
              <a:solidFill>
                <a:srgbClr val="0033CC"/>
              </a:solidFill>
              <a:latin typeface="Lucida Grande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Q: Why is a &amp;&amp; used for this?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A: It is the idea of </a:t>
            </a:r>
            <a:r>
              <a:rPr lang="en-US" altLang="zh-TW" sz="2400" u="sng" smtClean="0">
                <a:solidFill>
                  <a:srgbClr val="000000"/>
                </a:solidFill>
                <a:latin typeface="Times New Roman" pitchFamily="18" charset="0"/>
              </a:rPr>
              <a:t>short circuit evaluation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, whereby the evaluation of a logical expression must stop early, if the result becomes known.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  <p:sp>
        <p:nvSpPr>
          <p:cNvPr id="43013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5A234F-354B-4BA3-A9DF-9CB4AD7C3183}" type="slidenum">
              <a:rPr lang="zh-TW" altLang="en-US" sz="1400" b="0">
                <a:latin typeface="Arial" pitchFamily="34" charset="0"/>
              </a:rPr>
              <a:pPr algn="r"/>
              <a:t>3</a:t>
            </a:fld>
            <a:endParaRPr lang="en-US" altLang="zh-TW" sz="14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The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z="2300" smtClean="0">
                <a:solidFill>
                  <a:srgbClr val="FF0000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chemeClr val="bg1"/>
                </a:solidFill>
              </a:rPr>
              <a:t>The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300" smtClean="0">
                <a:solidFill>
                  <a:schemeClr val="bg1"/>
                </a:solidFill>
              </a:rPr>
              <a:t>command counts things, but how to make it count </a:t>
            </a:r>
            <a:r>
              <a:rPr lang="en-US" altLang="zh-TW" sz="2300" i="1" u="sng" smtClean="0">
                <a:solidFill>
                  <a:schemeClr val="bg1"/>
                </a:solidFill>
              </a:rPr>
              <a:t>these</a:t>
            </a:r>
            <a:r>
              <a:rPr lang="en-US" altLang="zh-TW" sz="2300" smtClean="0">
                <a:solidFill>
                  <a:schemeClr val="bg1"/>
                </a:solidFill>
              </a:rPr>
              <a:t> things?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3277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EDE2190-1BAD-4B93-9F3F-13AEE660DFB6}" type="slidenum">
              <a:rPr lang="zh-TW" altLang="en-US" sz="1400" b="0">
                <a:latin typeface="Arial" charset="0"/>
              </a:rPr>
              <a:pPr algn="r"/>
              <a:t>30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ls</a:t>
            </a:r>
            <a:r>
              <a:rPr lang="en-US" altLang="zh-TW" sz="2300" smtClean="0"/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The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300" smtClean="0">
                <a:solidFill>
                  <a:srgbClr val="FF0000"/>
                </a:solidFill>
              </a:rPr>
              <a:t>command counts </a:t>
            </a:r>
            <a:r>
              <a:rPr lang="en-US" altLang="zh-TW" sz="2300" i="1" smtClean="0">
                <a:solidFill>
                  <a:srgbClr val="FF0000"/>
                </a:solidFill>
              </a:rPr>
              <a:t>things</a:t>
            </a:r>
            <a:r>
              <a:rPr lang="en-US" altLang="zh-TW" sz="2300" smtClean="0">
                <a:solidFill>
                  <a:srgbClr val="FF0000"/>
                </a:solidFill>
              </a:rPr>
              <a:t>, but how to make it count </a:t>
            </a:r>
            <a:r>
              <a:rPr lang="en-US" altLang="zh-TW" sz="2300" i="1" u="sng" smtClean="0">
                <a:solidFill>
                  <a:srgbClr val="FF0000"/>
                </a:solidFill>
              </a:rPr>
              <a:t>these</a:t>
            </a:r>
            <a:r>
              <a:rPr lang="en-US" altLang="zh-TW" sz="2300" smtClean="0">
                <a:solidFill>
                  <a:srgbClr val="FF0000"/>
                </a:solidFill>
              </a:rPr>
              <a:t> things?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</a:t>
            </a:r>
            <a:r>
              <a:rPr lang="en-US" altLang="zh-TW" sz="2400" b="1" smtClean="0"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FA8AF00-96F7-4209-873B-3D4E813AB664}" type="slidenum">
              <a:rPr lang="zh-TW" altLang="en-US" sz="1400" b="0">
                <a:latin typeface="Arial" charset="0"/>
              </a:rPr>
              <a:pPr algn="r"/>
              <a:t>31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ls</a:t>
            </a:r>
            <a:r>
              <a:rPr lang="en-US" altLang="zh-TW" sz="2300" smtClean="0"/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wc</a:t>
            </a:r>
            <a:r>
              <a:rPr lang="en-US" altLang="zh-TW" sz="2000" smtClean="0"/>
              <a:t> </a:t>
            </a:r>
            <a:r>
              <a:rPr lang="en-US" altLang="zh-TW" sz="2300" smtClean="0"/>
              <a:t>command counts </a:t>
            </a:r>
            <a:r>
              <a:rPr lang="en-US" altLang="zh-TW" sz="2300" i="1" smtClean="0"/>
              <a:t>things</a:t>
            </a:r>
            <a:r>
              <a:rPr lang="en-US" altLang="zh-TW" sz="2300" smtClean="0"/>
              <a:t>, but how to make it count </a:t>
            </a:r>
            <a:r>
              <a:rPr lang="en-US" altLang="zh-TW" sz="2300" i="1" u="sng" smtClean="0"/>
              <a:t>these</a:t>
            </a:r>
            <a:r>
              <a:rPr lang="en-US" altLang="zh-TW" sz="2300" smtClean="0"/>
              <a:t> things?</a:t>
            </a:r>
            <a:r>
              <a:rPr lang="en-US" altLang="zh-TW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</a:t>
            </a:r>
            <a:r>
              <a:rPr lang="en-US" altLang="zh-TW" sz="2400" b="1" smtClean="0"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latin typeface="Times New Roman" pitchFamily="18" charset="0"/>
              </a:rPr>
              <a:t>•</a:t>
            </a:r>
            <a:r>
              <a:rPr lang="en-US" altLang="zh-TW" sz="2000" smtClean="0"/>
              <a:t> 	</a:t>
            </a:r>
            <a:r>
              <a:rPr lang="en-US" altLang="zh-TW" sz="2400" smtClean="0">
                <a:solidFill>
                  <a:srgbClr val="FF0000"/>
                </a:solidFill>
              </a:rPr>
              <a:t>We can solve this by </a:t>
            </a:r>
            <a:r>
              <a:rPr lang="en-US" altLang="zh-TW" sz="2400" i="1" smtClean="0">
                <a:solidFill>
                  <a:srgbClr val="FF0000"/>
                </a:solidFill>
              </a:rPr>
              <a:t>redirection</a:t>
            </a:r>
            <a:r>
              <a:rPr lang="en-US" altLang="zh-TW" sz="2400" smtClean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</a:t>
            </a:r>
            <a:r>
              <a:rPr lang="en-US" altLang="zh-TW" sz="2400" b="1" smtClean="0"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	</a:t>
            </a:r>
            <a:r>
              <a:rPr lang="en-US" altLang="zh-TW" sz="2000" b="1" smtClean="0"/>
              <a:t>%</a:t>
            </a:r>
            <a:endParaRPr lang="zh-TW" altLang="en-US" sz="2400" b="1" smtClean="0">
              <a:latin typeface="High Tower Text" pitchFamily="18" charset="0"/>
            </a:endParaRPr>
          </a:p>
        </p:txBody>
      </p:sp>
      <p:sp>
        <p:nvSpPr>
          <p:cNvPr id="3482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CFDD2C5-40F0-4732-90EE-7873BFA5B7F1}" type="slidenum">
              <a:rPr lang="zh-TW" altLang="en-US" sz="1400" b="0">
                <a:latin typeface="Arial" charset="0"/>
              </a:rPr>
              <a:pPr algn="r"/>
              <a:t>32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174085" name="AutoShape 5"/>
          <p:cNvSpPr>
            <a:spLocks noChangeArrowheads="1"/>
          </p:cNvSpPr>
          <p:nvPr/>
        </p:nvSpPr>
        <p:spPr bwMode="auto">
          <a:xfrm>
            <a:off x="3124200" y="3048000"/>
            <a:ext cx="5867400" cy="1828800"/>
          </a:xfrm>
          <a:prstGeom prst="wedgeRoundRectCallout">
            <a:avLst>
              <a:gd name="adj1" fmla="val -55815"/>
              <a:gd name="adj2" fmla="val 868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Notice that </a:t>
            </a:r>
            <a:r>
              <a:rPr lang="en-US" altLang="zh-TW" sz="2800">
                <a:latin typeface="High Tower Text" pitchFamily="18" charset="0"/>
              </a:rPr>
              <a:t>ls</a:t>
            </a:r>
            <a:r>
              <a:rPr lang="en-US" altLang="zh-TW" sz="2400"/>
              <a:t> is unique among common UNIX commands, in that the output is different when redirected than when sent to the screen: each file goes on its own line.</a:t>
            </a:r>
          </a:p>
        </p:txBody>
      </p:sp>
      <p:sp>
        <p:nvSpPr>
          <p:cNvPr id="174086" name="AutoShape 6"/>
          <p:cNvSpPr>
            <a:spLocks noChangeArrowheads="1"/>
          </p:cNvSpPr>
          <p:nvPr/>
        </p:nvSpPr>
        <p:spPr bwMode="auto">
          <a:xfrm>
            <a:off x="1981200" y="3124200"/>
            <a:ext cx="5867400" cy="1828800"/>
          </a:xfrm>
          <a:prstGeom prst="wedgeRoundRectCallout">
            <a:avLst>
              <a:gd name="adj1" fmla="val -55815"/>
              <a:gd name="adj2" fmla="val 92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Notice that this “&lt;” was not actually needed, because </a:t>
            </a:r>
            <a:r>
              <a:rPr lang="en-US" altLang="zh-TW" sz="2800">
                <a:latin typeface="High Tower Text" pitchFamily="18" charset="0"/>
              </a:rPr>
              <a:t>wc</a:t>
            </a:r>
            <a:r>
              <a:rPr lang="en-US" altLang="zh-TW" sz="2400"/>
              <a:t> will allow a file name as an argument. Some UNIX commands work like this, but others don’t.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nimBg="1"/>
      <p:bldP spid="174086" grpId="0" animBg="1"/>
      <p:bldP spid="17408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04800"/>
            <a:ext cx="8229600" cy="62484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ABCD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ABD.txt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zh-TW" sz="2400" b="1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zh-TW" sz="2400" b="1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APROG.c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	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000" b="1" smtClean="0">
              <a:solidFill>
                <a:schemeClr val="bg1"/>
              </a:solidFill>
            </a:endParaRPr>
          </a:p>
        </p:txBody>
      </p:sp>
      <p:sp>
        <p:nvSpPr>
          <p:cNvPr id="35843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448E710-6542-4D97-A034-F68F3F1DD879}" type="slidenum">
              <a:rPr lang="zh-TW" altLang="en-US" sz="1400" b="0">
                <a:latin typeface="Arial" charset="0"/>
              </a:rPr>
              <a:pPr algn="r"/>
              <a:t>33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08902" name="AutoShape 6"/>
          <p:cNvSpPr>
            <a:spLocks noChangeArrowheads="1"/>
          </p:cNvSpPr>
          <p:nvPr/>
        </p:nvSpPr>
        <p:spPr bwMode="auto">
          <a:xfrm>
            <a:off x="3886200" y="2590800"/>
            <a:ext cx="3962400" cy="1676400"/>
          </a:xfrm>
          <a:prstGeom prst="wedgeRoundRectCallout">
            <a:avLst>
              <a:gd name="adj1" fmla="val -95954"/>
              <a:gd name="adj2" fmla="val -7831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And that difference of ls’s behavior explains why wc -l gave an answer of 10, rather an answer of 3.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 animBg="1"/>
      <p:bldP spid="20890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tail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5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2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  <p:sp>
        <p:nvSpPr>
          <p:cNvPr id="3686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E8F3740-ABA2-4272-B887-1402D12039C1}" type="slidenum">
              <a:rPr lang="zh-TW" altLang="en-US" sz="1400" b="0">
                <a:latin typeface="Arial" charset="0"/>
              </a:rPr>
              <a:pPr algn="r"/>
              <a:t>34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tail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5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2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  <p:sp>
        <p:nvSpPr>
          <p:cNvPr id="378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ACB4453-39E1-4F01-9F77-F6DB07B1918D}" type="slidenum">
              <a:rPr lang="zh-TW" altLang="en-US" sz="1400" b="0">
                <a:latin typeface="Arial" charset="0"/>
              </a:rPr>
              <a:pPr algn="r"/>
              <a:t>35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12997" name="AutoShape 5"/>
          <p:cNvSpPr>
            <a:spLocks noChangeArrowheads="1"/>
          </p:cNvSpPr>
          <p:nvPr/>
        </p:nvSpPr>
        <p:spPr bwMode="auto">
          <a:xfrm>
            <a:off x="3352800" y="609600"/>
            <a:ext cx="3886200" cy="1295400"/>
          </a:xfrm>
          <a:prstGeom prst="wedgeRoundRectCallout">
            <a:avLst>
              <a:gd name="adj1" fmla="val -75532"/>
              <a:gd name="adj2" fmla="val 11642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 history command lists all of the commands that you have typed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/>
      <p:bldP spid="21299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  <p:sp>
        <p:nvSpPr>
          <p:cNvPr id="3891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8AE2F1C-84FF-4A3F-B701-DD4BA689E004}" type="slidenum">
              <a:rPr lang="zh-TW" altLang="en-US" sz="1400" b="0">
                <a:latin typeface="Arial" charset="0"/>
              </a:rPr>
              <a:pPr algn="r"/>
              <a:t>36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>
            <a:off x="1981200" y="1600200"/>
            <a:ext cx="4267200" cy="914400"/>
          </a:xfrm>
          <a:prstGeom prst="wedgeRoundRectCallout">
            <a:avLst>
              <a:gd name="adj1" fmla="val -36977"/>
              <a:gd name="adj2" fmla="val 1333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By using tail you will get just the last 4 lines that you typed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/>
      <p:bldP spid="20685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/>
          </a:p>
        </p:txBody>
      </p:sp>
      <p:sp>
        <p:nvSpPr>
          <p:cNvPr id="3994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555D18F-81B4-4E2F-B627-BEEAB50B6325}" type="slidenum">
              <a:rPr lang="zh-TW" altLang="en-US" sz="1400" b="0">
                <a:latin typeface="Arial" charset="0"/>
              </a:rPr>
              <a:pPr algn="r"/>
              <a:t>37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600200" y="1828800"/>
            <a:ext cx="4267200" cy="1295400"/>
          </a:xfrm>
          <a:prstGeom prst="wedgeRoundRectCallout">
            <a:avLst>
              <a:gd name="adj1" fmla="val -36977"/>
              <a:gd name="adj2" fmla="val 1333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Your numbers would be different, because your history will be of a different length.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</a:endParaRPr>
          </a:p>
        </p:txBody>
      </p:sp>
      <p:sp>
        <p:nvSpPr>
          <p:cNvPr id="4096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FFFD9DD-FFAD-4F7A-A3BD-EDE4DCB5CEF5}" type="slidenum">
              <a:rPr lang="zh-TW" altLang="en-US" sz="1400" b="0">
                <a:latin typeface="Arial" charset="0"/>
              </a:rPr>
              <a:pPr algn="r"/>
              <a:t>38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27333" name="AutoShape 5"/>
          <p:cNvSpPr>
            <a:spLocks noChangeArrowheads="1"/>
          </p:cNvSpPr>
          <p:nvPr/>
        </p:nvSpPr>
        <p:spPr bwMode="auto">
          <a:xfrm>
            <a:off x="3429000" y="4267200"/>
            <a:ext cx="4267200" cy="914400"/>
          </a:xfrm>
          <a:prstGeom prst="wedgeRoundRectCallout">
            <a:avLst>
              <a:gd name="adj1" fmla="val -66481"/>
              <a:gd name="adj2" fmla="val 12587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By using head, we can throw away the line that ran “history”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nimBg="1"/>
      <p:bldP spid="22733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Lets do some more redirection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198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FB7DD74-2D4E-4F52-90CB-AAB1688E77A6}" type="slidenum">
              <a:rPr lang="zh-TW" altLang="en-US" sz="1400" b="0">
                <a:latin typeface="Arial" charset="0"/>
              </a:rPr>
              <a:pPr algn="r"/>
              <a:t>39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29381" name="AutoShape 5"/>
          <p:cNvSpPr>
            <a:spLocks noChangeArrowheads="1"/>
          </p:cNvSpPr>
          <p:nvPr/>
        </p:nvSpPr>
        <p:spPr bwMode="auto">
          <a:xfrm>
            <a:off x="3200400" y="3581400"/>
            <a:ext cx="4495800" cy="1600200"/>
          </a:xfrm>
          <a:prstGeom prst="wedgeRoundRectCallout">
            <a:avLst>
              <a:gd name="adj1" fmla="val -79695"/>
              <a:gd name="adj2" fmla="val 925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Let’s use </a:t>
            </a:r>
            <a:r>
              <a:rPr lang="en-US" altLang="zh-TW" sz="2400" dirty="0" smtClean="0"/>
              <a:t>“</a:t>
            </a:r>
            <a:r>
              <a:rPr lang="en-US" altLang="zh-TW" sz="2400" dirty="0" smtClean="0">
                <a:solidFill>
                  <a:srgbClr val="FFFF00"/>
                </a:solidFill>
                <a:latin typeface="+mn-lt"/>
              </a:rPr>
              <a:t>cut</a:t>
            </a:r>
            <a:r>
              <a:rPr lang="en-US" altLang="zh-TW" sz="2400" dirty="0" smtClean="0"/>
              <a:t>” to </a:t>
            </a:r>
            <a:r>
              <a:rPr lang="en-US" altLang="zh-TW" sz="2400" dirty="0"/>
              <a:t>get rid of those numbers on the front</a:t>
            </a:r>
            <a:r>
              <a:rPr lang="en-US" altLang="zh-TW" sz="2400" dirty="0" smtClean="0"/>
              <a:t>.</a:t>
            </a:r>
          </a:p>
          <a:p>
            <a:pPr algn="ctr"/>
            <a:r>
              <a:rPr lang="en-US" altLang="zh-TW" sz="2400" dirty="0" smtClean="0"/>
              <a:t>(I didn’t teach you cut (yet) but you can understand what it does.) 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/>
      <p:bldP spid="22938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CA58A30-2E8B-417D-9EE6-E46A3332B59A}" type="slidenum">
              <a:rPr lang="zh-TW" altLang="en-US" sz="1400" b="0">
                <a:latin typeface="Arial" pitchFamily="34" charset="0"/>
              </a:rPr>
              <a:pPr algn="r"/>
              <a:t>4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2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Consider this C++ function to compute a boolean expression:</a:t>
            </a:r>
          </a:p>
          <a:p>
            <a:pPr>
              <a:lnSpc>
                <a:spcPct val="90000"/>
              </a:lnSpc>
            </a:pPr>
            <a:endParaRPr lang="en-US" altLang="zh-TW" sz="1100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bool TestAllTrue(bool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{ return A &amp;&amp; B &amp;&amp; C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1400" b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Also, consider that A = B = true, C = false, D=whatever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To evaluate the expression, we first do A&amp;&amp; B. 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→This gives true &amp;&amp; true = true.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Now, here is the point: 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     Once we know that A &amp;&amp; B &amp;&amp; C = false, we no longer care </a:t>
            </a:r>
            <a:b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     what D is, because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     And so, because C/C++ enforce short circuit evaluation, you </a:t>
            </a:r>
            <a:b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    know that D will not be tested.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135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137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138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6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omplement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4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301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50CE10D-6C6A-4C25-99A7-7F104BE4A6FA}" type="slidenum">
              <a:rPr lang="zh-TW" altLang="en-US" sz="1400" b="0">
                <a:latin typeface="Arial" charset="0"/>
              </a:rPr>
              <a:pPr algn="r"/>
              <a:t>40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17093" name="AutoShape 5"/>
          <p:cNvSpPr>
            <a:spLocks noChangeArrowheads="1"/>
          </p:cNvSpPr>
          <p:nvPr/>
        </p:nvSpPr>
        <p:spPr bwMode="auto">
          <a:xfrm>
            <a:off x="1752600" y="3048000"/>
            <a:ext cx="4267200" cy="914400"/>
          </a:xfrm>
          <a:prstGeom prst="wedgeRoundRectCallout">
            <a:avLst>
              <a:gd name="adj1" fmla="val -59468"/>
              <a:gd name="adj2" fmla="val 1567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See, we took out the line numbers.</a:t>
            </a:r>
          </a:p>
        </p:txBody>
      </p:sp>
      <p:sp>
        <p:nvSpPr>
          <p:cNvPr id="217094" name="AutoShape 6"/>
          <p:cNvSpPr>
            <a:spLocks noChangeArrowheads="1"/>
          </p:cNvSpPr>
          <p:nvPr/>
        </p:nvSpPr>
        <p:spPr bwMode="auto">
          <a:xfrm>
            <a:off x="1676400" y="2819400"/>
            <a:ext cx="4038600" cy="914400"/>
          </a:xfrm>
          <a:prstGeom prst="wedgeRoundRectCallout">
            <a:avLst>
              <a:gd name="adj1" fmla="val -18083"/>
              <a:gd name="adj2" fmla="val 1444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You may not realise it, but we have just created a script!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nimBg="1"/>
      <p:bldP spid="217093" grpId="1" animBg="1"/>
      <p:bldP spid="217094" grpId="0" animBg="1"/>
      <p:bldP spid="21709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 txBox="1">
            <a:spLocks noChangeArrowheads="1"/>
          </p:cNvSpPr>
          <p:nvPr/>
        </p:nvSpPr>
        <p:spPr bwMode="auto">
          <a:xfrm>
            <a:off x="1219200" y="990600"/>
            <a:ext cx="6553200" cy="5638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135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ls A* &gt;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136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137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138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>
              <a:solidFill>
                <a:schemeClr val="bg1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6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>
                <a:solidFill>
                  <a:srgbClr val="FFFFCC"/>
                </a:solidFill>
                <a:latin typeface="High Tower Text" pitchFamily="18" charset="0"/>
              </a:rPr>
              <a:t>complement </a:t>
            </a:r>
            <a:r>
              <a:rPr lang="en-US" altLang="zh-TW" sz="26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b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en-US" altLang="zh-TW" sz="240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mv   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  count_A_files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</a:rPr>
              <a:t>%</a:t>
            </a:r>
            <a:endParaRPr lang="zh-TW" altLang="en-US" sz="280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40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08AF591-80DB-4137-8FC8-DF0C4B8C154F}" type="slidenum">
              <a:rPr lang="zh-TW" altLang="en-US" sz="1400" b="0">
                <a:latin typeface="Arial" charset="0"/>
              </a:rPr>
              <a:pPr algn="r"/>
              <a:t>41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auto">
          <a:xfrm>
            <a:off x="3657600" y="3886200"/>
            <a:ext cx="3962400" cy="914400"/>
          </a:xfrm>
          <a:prstGeom prst="wedgeRoundRectCallout">
            <a:avLst>
              <a:gd name="adj1" fmla="val -21116"/>
              <a:gd name="adj2" fmla="val 163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 us give our script a    more-descriptive name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  <p:bldP spid="237575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875"/>
            <a:ext cx="8229600" cy="822325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What is a Script?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eaLnBrk="1" hangingPunct="1"/>
            <a:r>
              <a:rPr lang="en-US" altLang="zh-TW" smtClean="0"/>
              <a:t>Any of the commands that we have been typing on the command line (</a:t>
            </a:r>
            <a:r>
              <a:rPr lang="en-US" altLang="zh-TW" i="1" smtClean="0"/>
              <a:t>eg,</a:t>
            </a:r>
            <a:r>
              <a:rPr lang="en-US" altLang="zh-TW" smtClean="0"/>
              <a:t> echo, cat, ls, wc, </a:t>
            </a:r>
            <a:r>
              <a:rPr lang="en-US" altLang="zh-TW" i="1" smtClean="0"/>
              <a:t>etc.</a:t>
            </a:r>
            <a:r>
              <a:rPr lang="en-US" altLang="zh-TW" smtClean="0"/>
              <a:t>) can, instead, be run from a file</a:t>
            </a:r>
          </a:p>
          <a:p>
            <a:pPr lvl="1" eaLnBrk="1" hangingPunct="1">
              <a:buFontTx/>
              <a:buNone/>
            </a:pPr>
            <a:endParaRPr lang="en-US" altLang="zh-TW" sz="1800" smtClean="0"/>
          </a:p>
          <a:p>
            <a:pPr eaLnBrk="1" hangingPunct="1"/>
            <a:r>
              <a:rPr lang="en-US" altLang="zh-TW" smtClean="0"/>
              <a:t>This allows us to:</a:t>
            </a:r>
          </a:p>
          <a:p>
            <a:pPr lvl="1" eaLnBrk="1" hangingPunct="1">
              <a:buFontTx/>
              <a:buNone/>
            </a:pPr>
            <a:r>
              <a:rPr lang="en-US" altLang="zh-TW" smtClean="0"/>
              <a:t>1.First, prepare a script containing a series of commands to accomplish some task</a:t>
            </a:r>
          </a:p>
          <a:p>
            <a:pPr lvl="1" eaLnBrk="1" hangingPunct="1">
              <a:buFontTx/>
              <a:buNone/>
            </a:pPr>
            <a:r>
              <a:rPr lang="en-US" altLang="zh-TW" smtClean="0"/>
              <a:t>2.Then, use the script whenever I want to perform the task, without the need of retyping all of the steps</a:t>
            </a:r>
          </a:p>
          <a:p>
            <a:pPr eaLnBrk="1" hangingPunct="1"/>
            <a:endParaRPr lang="en-US" altLang="zh-TW" sz="1800" smtClean="0"/>
          </a:p>
          <a:p>
            <a:pPr eaLnBrk="1" hangingPunct="1"/>
            <a:r>
              <a:rPr lang="en-US" altLang="zh-TW" smtClean="0"/>
              <a:t>In other words, a script is a </a:t>
            </a:r>
            <a:r>
              <a:rPr lang="en-US" altLang="zh-TW" i="1" smtClean="0"/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875"/>
            <a:ext cx="8534400" cy="822325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How, then to use our new script?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The </a:t>
            </a:r>
            <a:r>
              <a:rPr lang="en-US" altLang="zh-TW" sz="3600" smtClean="0">
                <a:latin typeface="High Tower Text" pitchFamily="18" charset="0"/>
              </a:rPr>
              <a:t>count_A_files</a:t>
            </a:r>
            <a:r>
              <a:rPr lang="en-US" altLang="zh-TW" smtClean="0"/>
              <a:t> file is a script, but we have not yet made it an executable file</a:t>
            </a:r>
          </a:p>
          <a:p>
            <a:pPr lvl="1" eaLnBrk="1" hangingPunct="1"/>
            <a:r>
              <a:rPr lang="en-US" altLang="zh-TW" smtClean="0"/>
              <a:t>UNIX can only run executable files</a:t>
            </a:r>
          </a:p>
          <a:p>
            <a:pPr lvl="2" eaLnBrk="1" hangingPunct="1"/>
            <a:r>
              <a:rPr lang="en-US" altLang="zh-TW" smtClean="0"/>
              <a:t>I have seen times where Cygwin, however, did allow you to run a non-executable file.</a:t>
            </a:r>
          </a:p>
          <a:p>
            <a:pPr lvl="3" eaLnBrk="1" hangingPunct="1"/>
            <a:r>
              <a:rPr lang="en-US" altLang="zh-TW" sz="2400" smtClean="0"/>
              <a:t>Well, that is irrelevant, because we are studying UNIX, not Cygwin – make your files be executables</a:t>
            </a:r>
            <a:endParaRPr lang="en-US" altLang="zh-TW" sz="600" smtClean="0"/>
          </a:p>
          <a:p>
            <a:pPr eaLnBrk="1" hangingPunct="1">
              <a:spcBef>
                <a:spcPct val="60000"/>
              </a:spcBef>
            </a:pPr>
            <a:r>
              <a:rPr lang="en-US" altLang="zh-TW" smtClean="0"/>
              <a:t>Yes, but what is an executable file?</a:t>
            </a:r>
            <a:endParaRPr lang="en-US" altLang="zh-TW" sz="1800" smtClean="0"/>
          </a:p>
          <a:p>
            <a:pPr eaLnBrk="1" hangingPunct="1">
              <a:spcBef>
                <a:spcPct val="60000"/>
              </a:spcBef>
            </a:pPr>
            <a:r>
              <a:rPr lang="en-US" altLang="zh-TW" smtClean="0"/>
              <a:t>And how do we change a file to be executable?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 smtClean="0"/>
              <a:t>The following slides will explain how…</a:t>
            </a:r>
            <a:endParaRPr lang="en-US" altLang="zh-TW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4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710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F22454F-E6FF-413B-8593-9D137FFDED73}" type="slidenum">
              <a:rPr lang="zh-TW" altLang="en-US" sz="1400" b="0">
                <a:latin typeface="Arial" charset="0"/>
              </a:rPr>
              <a:pPr algn="r"/>
              <a:t>44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41672" name="AutoShape 8"/>
          <p:cNvSpPr>
            <a:spLocks noChangeArrowheads="1"/>
          </p:cNvSpPr>
          <p:nvPr/>
        </p:nvSpPr>
        <p:spPr bwMode="auto">
          <a:xfrm rot="13086094" flipH="1">
            <a:off x="2927350" y="962025"/>
            <a:ext cx="361950" cy="44275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1670" name="AutoShape 6"/>
          <p:cNvSpPr>
            <a:spLocks noChangeArrowheads="1"/>
          </p:cNvSpPr>
          <p:nvPr/>
        </p:nvSpPr>
        <p:spPr bwMode="auto">
          <a:xfrm>
            <a:off x="3146425" y="685800"/>
            <a:ext cx="3962400" cy="914400"/>
          </a:xfrm>
          <a:prstGeom prst="wedgeRoundRectCallout">
            <a:avLst>
              <a:gd name="adj1" fmla="val -82120"/>
              <a:gd name="adj2" fmla="val 92977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Currently, there are just two files that list as executables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2" grpId="0" animBg="1"/>
      <p:bldP spid="241672" grpId="1" animBg="1"/>
      <p:bldP spid="241670" grpId="0" animBg="1"/>
      <p:bldP spid="24167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4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813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E5391E2-5084-4E40-9684-579B65B835F8}" type="slidenum">
              <a:rPr lang="zh-TW" altLang="en-US" sz="1400" b="0">
                <a:latin typeface="Arial" charset="0"/>
              </a:rPr>
              <a:pPr algn="r"/>
              <a:t>45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43717" name="AutoShape 5"/>
          <p:cNvSpPr>
            <a:spLocks noChangeArrowheads="1"/>
          </p:cNvSpPr>
          <p:nvPr/>
        </p:nvSpPr>
        <p:spPr bwMode="auto">
          <a:xfrm rot="3852413">
            <a:off x="5569744" y="1310049"/>
            <a:ext cx="566738" cy="27400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3718" name="AutoShape 6"/>
          <p:cNvSpPr>
            <a:spLocks noChangeArrowheads="1"/>
          </p:cNvSpPr>
          <p:nvPr/>
        </p:nvSpPr>
        <p:spPr bwMode="auto">
          <a:xfrm>
            <a:off x="1295400" y="2286000"/>
            <a:ext cx="3886200" cy="2057400"/>
          </a:xfrm>
          <a:prstGeom prst="wedgeRoundRectCallout">
            <a:avLst>
              <a:gd name="adj1" fmla="val 103889"/>
              <a:gd name="adj2" fmla="val 7706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They were created from C programs using gcc. In other words, gcc automatically makes its output file to be an executable.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nimBg="1"/>
      <p:bldP spid="243717" grpId="1" animBg="1"/>
      <p:bldP spid="243718" grpId="0" animBg="1"/>
      <p:bldP spid="24371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4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915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C7EFCE6-7B33-4F41-A538-8C5F67AC034A}" type="slidenum">
              <a:rPr lang="zh-TW" altLang="en-US" sz="1400" b="0">
                <a:latin typeface="Arial" charset="0"/>
              </a:rPr>
              <a:pPr algn="r"/>
              <a:t>46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45765" name="AutoShape 5"/>
          <p:cNvSpPr>
            <a:spLocks noChangeArrowheads="1"/>
          </p:cNvSpPr>
          <p:nvPr/>
        </p:nvSpPr>
        <p:spPr bwMode="auto">
          <a:xfrm rot="13380000" flipH="1">
            <a:off x="3048000" y="1466850"/>
            <a:ext cx="939800" cy="53149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5766" name="AutoShape 6"/>
          <p:cNvSpPr>
            <a:spLocks noChangeArrowheads="1"/>
          </p:cNvSpPr>
          <p:nvPr/>
        </p:nvSpPr>
        <p:spPr bwMode="auto">
          <a:xfrm>
            <a:off x="3276600" y="1600200"/>
            <a:ext cx="3886200" cy="914400"/>
          </a:xfrm>
          <a:prstGeom prst="wedgeRoundRectCallout">
            <a:avLst>
              <a:gd name="adj1" fmla="val 46694"/>
              <a:gd name="adj2" fmla="val 44033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But, see, my new script is not listed as an executable.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animBg="1"/>
      <p:bldP spid="245765" grpId="1" animBg="1"/>
      <p:bldP spid="245766" grpId="0" animBg="1"/>
      <p:bldP spid="24576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rwxr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14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8739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606DD61-7968-4DCA-AC0C-FC1ED556C7D7}" type="slidenum">
              <a:rPr lang="zh-TW" altLang="en-US" sz="1400" b="0">
                <a:latin typeface="Arial" charset="0"/>
              </a:rPr>
              <a:pPr algn="r"/>
              <a:t>47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187399" name="AutoShape 5"/>
          <p:cNvSpPr>
            <a:spLocks noChangeArrowheads="1"/>
          </p:cNvSpPr>
          <p:nvPr/>
        </p:nvSpPr>
        <p:spPr bwMode="auto">
          <a:xfrm>
            <a:off x="76200" y="76200"/>
            <a:ext cx="2667000" cy="1219200"/>
          </a:xfrm>
          <a:prstGeom prst="wedgeRoundRectCallout">
            <a:avLst>
              <a:gd name="adj1" fmla="val -167"/>
              <a:gd name="adj2" fmla="val 49741"/>
              <a:gd name="adj3" fmla="val 16667"/>
            </a:avLst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This spot indicates if it is a directory. (None of these are)</a:t>
            </a:r>
          </a:p>
        </p:txBody>
      </p:sp>
      <p:sp>
        <p:nvSpPr>
          <p:cNvPr id="187400" name="AutoShape 6"/>
          <p:cNvSpPr>
            <a:spLocks noChangeArrowheads="1"/>
          </p:cNvSpPr>
          <p:nvPr/>
        </p:nvSpPr>
        <p:spPr bwMode="auto">
          <a:xfrm rot="10800000" flipH="1">
            <a:off x="1143000" y="1241425"/>
            <a:ext cx="228600" cy="5334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40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894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8E5AEA0-3465-4310-8690-AE0EA91F25F2}" type="slidenum">
              <a:rPr lang="zh-TW" altLang="en-US" sz="1400" b="0">
                <a:latin typeface="Arial" charset="0"/>
              </a:rPr>
              <a:pPr algn="r"/>
              <a:t>48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76200" y="76200"/>
            <a:ext cx="3276600" cy="1219200"/>
          </a:xfrm>
          <a:prstGeom prst="wedgeRoundRectCallout">
            <a:avLst>
              <a:gd name="adj1" fmla="val -4796"/>
              <a:gd name="adj2" fmla="val 4974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These spots indicate the owner’s permisions</a:t>
            </a:r>
          </a:p>
          <a:p>
            <a:pPr algn="ctr"/>
            <a:r>
              <a:rPr lang="en-US" altLang="zh-TW" sz="2400"/>
              <a:t>( Read, Write, eXecute )</a:t>
            </a:r>
          </a:p>
        </p:txBody>
      </p:sp>
      <p:sp>
        <p:nvSpPr>
          <p:cNvPr id="189448" name="AutoShape 8"/>
          <p:cNvSpPr>
            <a:spLocks noChangeArrowheads="1"/>
          </p:cNvSpPr>
          <p:nvPr/>
        </p:nvSpPr>
        <p:spPr bwMode="auto">
          <a:xfrm rot="10800000" flipH="1">
            <a:off x="1501775" y="1241425"/>
            <a:ext cx="152400" cy="53340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700"/>
              <a:t> 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w</a:t>
            </a:r>
            <a:r>
              <a:rPr lang="en-US" altLang="en-US" sz="70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914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A5803AC-F65C-48D5-A63C-45D3249FEC18}" type="slidenum">
              <a:rPr lang="zh-TW" altLang="en-US" sz="1400" b="0">
                <a:latin typeface="Arial" charset="0"/>
              </a:rPr>
              <a:pPr algn="r"/>
              <a:t>49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191493" name="AutoShape 5"/>
          <p:cNvSpPr>
            <a:spLocks noChangeArrowheads="1"/>
          </p:cNvSpPr>
          <p:nvPr/>
        </p:nvSpPr>
        <p:spPr bwMode="auto">
          <a:xfrm>
            <a:off x="76200" y="76200"/>
            <a:ext cx="3733800" cy="1219200"/>
          </a:xfrm>
          <a:prstGeom prst="wedgeRoundRectCallout">
            <a:avLst>
              <a:gd name="adj1" fmla="val -6250"/>
              <a:gd name="adj2" fmla="val 49741"/>
              <a:gd name="adj3" fmla="val 16667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These indicate the group’s permisions (several users may share a group )</a:t>
            </a:r>
          </a:p>
        </p:txBody>
      </p:sp>
      <p:sp>
        <p:nvSpPr>
          <p:cNvPr id="191494" name="AutoShape 6"/>
          <p:cNvSpPr>
            <a:spLocks noChangeArrowheads="1"/>
          </p:cNvSpPr>
          <p:nvPr/>
        </p:nvSpPr>
        <p:spPr bwMode="auto">
          <a:xfrm rot="10800000" flipH="1">
            <a:off x="1828800" y="1241425"/>
            <a:ext cx="152400" cy="5334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C2CBBD9-222C-4A8A-9346-03600D193242}" type="slidenum">
              <a:rPr lang="zh-TW" altLang="en-US" sz="1400" b="0">
                <a:latin typeface="Arial" pitchFamily="34" charset="0"/>
              </a:rPr>
              <a:pPr algn="r"/>
              <a:t>5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2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Consider this C++ function to compute a boolean expression:</a:t>
            </a:r>
          </a:p>
          <a:p>
            <a:pPr>
              <a:lnSpc>
                <a:spcPct val="90000"/>
              </a:lnSpc>
            </a:pPr>
            <a:endParaRPr lang="en-US" altLang="zh-TW" sz="1100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bool TestAllTrue(bool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A &amp;&amp; B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&amp;&amp; C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1400" b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Also, consider that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A = B = true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, C = false, D=whatever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To evaluate the expression, we first do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A &amp;&amp; B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true &amp;&amp; true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true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45060" name="Straight Arrow Connector 4"/>
          <p:cNvCxnSpPr>
            <a:cxnSpLocks noChangeShapeType="1"/>
          </p:cNvCxnSpPr>
          <p:nvPr/>
        </p:nvCxnSpPr>
        <p:spPr bwMode="auto">
          <a:xfrm flipH="1">
            <a:off x="2286000" y="2971800"/>
            <a:ext cx="1752600" cy="6096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5061" name="Straight Arrow Connector 6"/>
          <p:cNvCxnSpPr>
            <a:cxnSpLocks noChangeShapeType="1"/>
          </p:cNvCxnSpPr>
          <p:nvPr/>
        </p:nvCxnSpPr>
        <p:spPr bwMode="auto">
          <a:xfrm flipH="1">
            <a:off x="3505200" y="2971800"/>
            <a:ext cx="685800" cy="6096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C990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700"/>
              <a:t> 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w</a:t>
            </a:r>
            <a:r>
              <a:rPr lang="en-US" altLang="en-US" sz="70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C990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9354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E5223F3-EA7A-470C-8BDF-4830D873A1FB}" type="slidenum">
              <a:rPr lang="zh-TW" altLang="en-US" sz="1400" b="0">
                <a:latin typeface="Arial" charset="0"/>
              </a:rPr>
              <a:pPr algn="r"/>
              <a:t>50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609600" y="76200"/>
            <a:ext cx="3352800" cy="1219200"/>
          </a:xfrm>
          <a:prstGeom prst="wedgeRoundRectCallout">
            <a:avLst>
              <a:gd name="adj1" fmla="val -3551"/>
              <a:gd name="adj2" fmla="val 49741"/>
              <a:gd name="adj3" fmla="val 16667"/>
            </a:avLst>
          </a:prstGeom>
          <a:solidFill>
            <a:srgbClr val="CC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These indicate the permisions for others</a:t>
            </a:r>
          </a:p>
          <a:p>
            <a:pPr algn="ctr"/>
            <a:r>
              <a:rPr lang="en-US" altLang="zh-TW" sz="2400"/>
              <a:t>(</a:t>
            </a:r>
            <a:r>
              <a:rPr lang="en-US" altLang="zh-TW" sz="2400" i="1"/>
              <a:t>ie</a:t>
            </a:r>
            <a:r>
              <a:rPr lang="en-US" altLang="zh-TW" sz="2400"/>
              <a:t>, general permissions)</a:t>
            </a:r>
          </a:p>
        </p:txBody>
      </p:sp>
      <p:sp>
        <p:nvSpPr>
          <p:cNvPr id="193542" name="AutoShape 6"/>
          <p:cNvSpPr>
            <a:spLocks noChangeArrowheads="1"/>
          </p:cNvSpPr>
          <p:nvPr/>
        </p:nvSpPr>
        <p:spPr bwMode="auto">
          <a:xfrm rot="10800000" flipH="1">
            <a:off x="2187575" y="1241425"/>
            <a:ext cx="152400" cy="533400"/>
          </a:xfrm>
          <a:prstGeom prst="triangle">
            <a:avLst>
              <a:gd name="adj" fmla="val 50000"/>
            </a:avLst>
          </a:prstGeom>
          <a:solidFill>
            <a:srgbClr val="CC9900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zh-TW" altLang="en-US">
              <a:solidFill>
                <a:srgbClr val="CC99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 txBox="1">
            <a:spLocks noChangeArrowheads="1"/>
          </p:cNvSpPr>
          <p:nvPr/>
        </p:nvSpPr>
        <p:spPr bwMode="auto">
          <a:xfrm>
            <a:off x="1219200" y="1524000"/>
            <a:ext cx="67818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ls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High Tower Text" pitchFamily="18" charset="0"/>
              </a:rPr>
              <a:t>d</a:t>
            </a:r>
            <a:r>
              <a:rPr lang="en-US" altLang="en-US" sz="2000" dirty="0" err="1" smtClean="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dirA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         2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22:09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dirB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..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Mar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22:09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f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./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2000" dirty="0" smtClean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smtClean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225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(Side bar: </a:t>
            </a:r>
            <a:r>
              <a:rPr lang="en-US" altLang="zh-TW" sz="4000" b="1" dirty="0" smtClean="0">
                <a:solidFill>
                  <a:srgbClr val="0033CC"/>
                </a:solidFill>
              </a:rPr>
              <a:t>links</a:t>
            </a:r>
            <a:r>
              <a:rPr lang="en-US" altLang="zh-TW" sz="4000" dirty="0" smtClean="0">
                <a:solidFill>
                  <a:srgbClr val="0033CC"/>
                </a:solidFill>
              </a:rPr>
              <a:t> and hidden files)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914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A5803AC-F65C-48D5-A63C-45D3249FEC18}" type="slidenum">
              <a:rPr lang="zh-TW" altLang="en-US" sz="1400" b="0">
                <a:latin typeface="Arial" charset="0"/>
              </a:rPr>
              <a:pPr algn="r"/>
              <a:t>51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Sometimes </a:t>
            </a:r>
            <a:r>
              <a:rPr kumimoji="1" lang="en-US" altLang="zh-TW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</a:t>
            </a:r>
            <a:r>
              <a:rPr kumimoji="1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indicate that a directory has symbolic links. (These are called </a:t>
            </a:r>
            <a:r>
              <a:rPr kumimoji="1" lang="en-US" altLang="zh-TW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shortcuts</a:t>
            </a:r>
            <a:r>
              <a:rPr kumimoji="1" lang="en-US" altLang="zh-TW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Windows)</a:t>
            </a:r>
            <a:r>
              <a:rPr lang="en-US" altLang="zh-TW" sz="2600" b="0" kern="0" dirty="0" smtClean="0">
                <a:latin typeface="+mn-lt"/>
                <a:ea typeface="+mn-ea"/>
              </a:rPr>
              <a:t>: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057400" y="1447800"/>
            <a:ext cx="3886200" cy="457200"/>
          </a:xfrm>
          <a:prstGeom prst="wedgeRoundRectCallout">
            <a:avLst>
              <a:gd name="adj1" fmla="val -64678"/>
              <a:gd name="adj2" fmla="val 115333"/>
              <a:gd name="adj3" fmla="val 16667"/>
            </a:avLst>
          </a:prstGeom>
          <a:solidFill>
            <a:srgbClr val="FF99CC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A regular directory. </a:t>
            </a:r>
            <a:endParaRPr lang="en-US" altLang="zh-TW" sz="24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057400" y="3733800"/>
            <a:ext cx="3886200" cy="457200"/>
          </a:xfrm>
          <a:prstGeom prst="wedgeRoundRectCallout">
            <a:avLst>
              <a:gd name="adj1" fmla="val -67423"/>
              <a:gd name="adj2" fmla="val -314667"/>
              <a:gd name="adj3" fmla="val 16667"/>
            </a:avLst>
          </a:prstGeom>
          <a:solidFill>
            <a:srgbClr val="FF99CC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A symbolic link to a directory. </a:t>
            </a:r>
            <a:endParaRPr lang="en-US" altLang="zh-TW" sz="2400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52400" y="5410200"/>
            <a:ext cx="3124200" cy="457200"/>
          </a:xfrm>
          <a:prstGeom prst="wedgeRoundRectCallout">
            <a:avLst>
              <a:gd name="adj1" fmla="val -12941"/>
              <a:gd name="adj2" fmla="val -608002"/>
              <a:gd name="adj3" fmla="val 16667"/>
            </a:avLst>
          </a:prstGeom>
          <a:solidFill>
            <a:srgbClr val="FF99CC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A symbolic link to a file. 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 txBox="1">
            <a:spLocks noChangeArrowheads="1"/>
          </p:cNvSpPr>
          <p:nvPr/>
        </p:nvSpPr>
        <p:spPr bwMode="auto">
          <a:xfrm>
            <a:off x="1219200" y="1524000"/>
            <a:ext cx="6781800" cy="1752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ls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High Tower Text" pitchFamily="18" charset="0"/>
              </a:rPr>
              <a:t>d</a:t>
            </a:r>
            <a:r>
              <a:rPr lang="en-US" altLang="en-US" sz="2000" dirty="0" err="1" smtClean="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dirA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         2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22:09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dirB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..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Mar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22:09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f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./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2000" dirty="0" smtClean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smtClean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225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(Side bar: links and </a:t>
            </a:r>
            <a:r>
              <a:rPr lang="en-US" altLang="zh-TW" sz="4000" b="1" dirty="0" smtClean="0">
                <a:solidFill>
                  <a:srgbClr val="0033CC"/>
                </a:solidFill>
              </a:rPr>
              <a:t>hidden</a:t>
            </a:r>
            <a:r>
              <a:rPr lang="en-US" altLang="zh-TW" sz="4000" dirty="0" smtClean="0">
                <a:solidFill>
                  <a:srgbClr val="0033CC"/>
                </a:solidFill>
              </a:rPr>
              <a:t> files)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914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A5803AC-F65C-48D5-A63C-45D3249FEC18}" type="slidenum">
              <a:rPr lang="zh-TW" altLang="en-US" sz="1400" b="0">
                <a:latin typeface="Arial" charset="0"/>
              </a:rPr>
              <a:pPr algn="r"/>
              <a:t>52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Sometimes </a:t>
            </a:r>
            <a:r>
              <a:rPr kumimoji="1" lang="en-US" altLang="zh-TW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</a:t>
            </a:r>
            <a:r>
              <a:rPr kumimoji="1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indicate that a directory has symbolic links. (These are called </a:t>
            </a:r>
            <a:r>
              <a:rPr kumimoji="1" lang="en-US" altLang="zh-TW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shortcuts</a:t>
            </a:r>
            <a:r>
              <a:rPr kumimoji="1" lang="en-US" altLang="zh-TW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Windows)</a:t>
            </a:r>
            <a:r>
              <a:rPr lang="en-US" altLang="zh-TW" sz="2600" b="0" kern="0" dirty="0" smtClean="0">
                <a:latin typeface="+mn-lt"/>
                <a:ea typeface="+mn-ea"/>
              </a:rPr>
              <a:t>: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219200" y="4648200"/>
            <a:ext cx="67818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ls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 smtClean="0">
                <a:solidFill>
                  <a:srgbClr val="C0C0C0"/>
                </a:solidFill>
                <a:latin typeface="High Tower Text" pitchFamily="18" charset="0"/>
              </a:rPr>
              <a:t>lrt</a:t>
            </a:r>
            <a:r>
              <a:rPr lang="en-US" altLang="zh-TW" dirty="0" err="1" smtClean="0">
                <a:solidFill>
                  <a:srgbClr val="FFFF00"/>
                </a:solidFill>
                <a:latin typeface="High Tower Text" pitchFamily="18" charset="0"/>
              </a:rPr>
              <a:t>A</a:t>
            </a:r>
            <a:endParaRPr lang="en-US" altLang="zh-TW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High Tower Text" pitchFamily="18" charset="0"/>
              </a:rPr>
              <a:t>d</a:t>
            </a:r>
            <a:r>
              <a:rPr lang="en-US" altLang="en-US" sz="2000" dirty="0" err="1" smtClean="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dirA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         2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22:09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dirB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..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Mar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22:09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f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./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2000" dirty="0" smtClean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smtClean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225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77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22:07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FFFF00"/>
                </a:solidFill>
                <a:latin typeface="High Tower Text" pitchFamily="18" charset="0"/>
              </a:rPr>
              <a:t>.</a:t>
            </a:r>
            <a:r>
              <a:rPr lang="en-US" altLang="en-US" sz="2000" dirty="0" err="1" smtClean="0">
                <a:solidFill>
                  <a:srgbClr val="FFFF00"/>
                </a:solidFill>
                <a:latin typeface="High Tower Text" pitchFamily="18" charset="0"/>
              </a:rPr>
              <a:t>fileD</a:t>
            </a:r>
            <a:endParaRPr lang="en-US" altLang="en-US" sz="1900" dirty="0">
              <a:solidFill>
                <a:srgbClr val="FFFF00"/>
              </a:solidFill>
              <a:latin typeface="High Tower Text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3810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And sometimes files</a:t>
            </a:r>
            <a:r>
              <a:rPr kumimoji="1" lang="en-U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hidden, because they start with a “.” These can only be seen with the –A flag: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7620000" cy="1295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089275" algn="l"/>
              </a:tabLst>
            </a:pPr>
            <a:r>
              <a:rPr lang="en-US" altLang="zh-TW" sz="4000" dirty="0" smtClean="0">
                <a:solidFill>
                  <a:srgbClr val="0033CC"/>
                </a:solidFill>
              </a:rPr>
              <a:t>Changing File Permissions</a:t>
            </a:r>
            <a:br>
              <a:rPr lang="en-US" altLang="zh-TW" sz="4000" dirty="0" smtClean="0">
                <a:solidFill>
                  <a:srgbClr val="0033CC"/>
                </a:solidFill>
              </a:rPr>
            </a:br>
            <a:r>
              <a:rPr lang="en-US" altLang="zh-TW" sz="4000" dirty="0" smtClean="0">
                <a:solidFill>
                  <a:srgbClr val="0033CC"/>
                </a:solidFill>
              </a:rPr>
              <a:t>with </a:t>
            </a:r>
            <a:r>
              <a:rPr lang="en-US" altLang="zh-TW" sz="5400" b="1" dirty="0" err="1" smtClean="0">
                <a:solidFill>
                  <a:srgbClr val="0033CC"/>
                </a:solidFill>
                <a:latin typeface="High Tower Text" pitchFamily="18" charset="0"/>
              </a:rPr>
              <a:t>chmod</a:t>
            </a:r>
            <a:endParaRPr lang="en-US" altLang="zh-TW" sz="5400" b="1" dirty="0" smtClean="0">
              <a:solidFill>
                <a:srgbClr val="0033CC"/>
              </a:solidFill>
              <a:latin typeface="High Tower Text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91440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600" dirty="0" smtClean="0"/>
              <a:t>The first argument is the new setting. Next is the filename.</a:t>
            </a:r>
            <a:r>
              <a:rPr lang="en-US" altLang="zh-TW" sz="2400" dirty="0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zh-TW" sz="2000" dirty="0" smtClean="0"/>
              <a:t>You can </a:t>
            </a:r>
            <a:r>
              <a:rPr lang="en-US" altLang="zh-TW" sz="2000" b="1" dirty="0" smtClean="0"/>
              <a:t>add</a:t>
            </a:r>
            <a:r>
              <a:rPr lang="en-US" altLang="zh-TW" sz="2000" dirty="0" smtClean="0"/>
              <a:t> options to a specific category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err="1" smtClean="0">
                <a:latin typeface="High Tower Text" pitchFamily="18" charset="0"/>
              </a:rPr>
              <a:t>u+x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give the user (</a:t>
            </a:r>
            <a:r>
              <a:rPr lang="en-US" altLang="zh-TW" sz="1800" dirty="0" err="1" smtClean="0"/>
              <a:t>ie</a:t>
            </a:r>
            <a:r>
              <a:rPr lang="en-US" altLang="zh-TW" sz="1800" dirty="0" smtClean="0"/>
              <a:t>, the owner) execute permission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err="1" smtClean="0">
                <a:latin typeface="High Tower Text" pitchFamily="18" charset="0"/>
              </a:rPr>
              <a:t>g+rw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give the group read and write permission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err="1" smtClean="0">
                <a:latin typeface="High Tower Text" pitchFamily="18" charset="0"/>
              </a:rPr>
              <a:t>a+r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give all 3 </a:t>
            </a:r>
            <a:r>
              <a:rPr lang="en-US" altLang="zh-TW" sz="1800" dirty="0" err="1" smtClean="0"/>
              <a:t>catagegories</a:t>
            </a:r>
            <a:r>
              <a:rPr lang="en-US" altLang="zh-TW" sz="1800" dirty="0" smtClean="0"/>
              <a:t> read permission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can </a:t>
            </a:r>
            <a:r>
              <a:rPr lang="en-US" altLang="zh-TW" sz="2000" b="1" dirty="0" smtClean="0"/>
              <a:t>remove </a:t>
            </a:r>
            <a:r>
              <a:rPr lang="en-US" altLang="zh-TW" sz="2000" dirty="0" smtClean="0"/>
              <a:t>options from a specific category.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u</a:t>
            </a:r>
            <a:r>
              <a:rPr lang="en-US" altLang="zh-TW" sz="2000" dirty="0" smtClean="0">
                <a:latin typeface="Times New Roman" pitchFamily="18" charset="0"/>
              </a:rPr>
              <a:t>-</a:t>
            </a:r>
            <a:r>
              <a:rPr lang="en-US" altLang="zh-TW" sz="2000" dirty="0" smtClean="0">
                <a:latin typeface="High Tower Text" pitchFamily="18" charset="0"/>
              </a:rPr>
              <a:t>w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The user (</a:t>
            </a:r>
            <a:r>
              <a:rPr lang="en-US" altLang="zh-TW" sz="1800" dirty="0" err="1" smtClean="0"/>
              <a:t>ie</a:t>
            </a:r>
            <a:r>
              <a:rPr lang="en-US" altLang="zh-TW" sz="1800" dirty="0" smtClean="0"/>
              <a:t>, the owner) cannot write to it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o</a:t>
            </a:r>
            <a:r>
              <a:rPr lang="en-US" altLang="zh-TW" sz="2000" dirty="0" smtClean="0">
                <a:latin typeface="Times New Roman" pitchFamily="18" charset="0"/>
              </a:rPr>
              <a:t>-</a:t>
            </a:r>
            <a:r>
              <a:rPr lang="en-US" altLang="zh-TW" sz="2000" dirty="0" err="1" smtClean="0">
                <a:latin typeface="High Tower Text" pitchFamily="18" charset="0"/>
              </a:rPr>
              <a:t>rw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General users (</a:t>
            </a:r>
            <a:r>
              <a:rPr lang="en-US" altLang="zh-TW" sz="1800" dirty="0" err="1" smtClean="0"/>
              <a:t>ie</a:t>
            </a:r>
            <a:r>
              <a:rPr lang="en-US" altLang="zh-TW" sz="1800" dirty="0" smtClean="0"/>
              <a:t>, others) cannot read or write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a</a:t>
            </a:r>
            <a:r>
              <a:rPr lang="en-US" altLang="zh-TW" sz="2000" dirty="0" smtClean="0">
                <a:latin typeface="Times New Roman" pitchFamily="18" charset="0"/>
              </a:rPr>
              <a:t>-</a:t>
            </a:r>
            <a:r>
              <a:rPr lang="en-US" altLang="zh-TW" sz="2000" dirty="0" smtClean="0">
                <a:latin typeface="High Tower Text" pitchFamily="18" charset="0"/>
              </a:rPr>
              <a:t>x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No </a:t>
            </a:r>
            <a:r>
              <a:rPr lang="en-US" altLang="zh-TW" sz="1800" dirty="0" err="1" smtClean="0"/>
              <a:t>catagegory</a:t>
            </a:r>
            <a:r>
              <a:rPr lang="en-US" altLang="zh-TW" sz="1800" dirty="0" smtClean="0"/>
              <a:t> is allowed to execute it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can also add </a:t>
            </a:r>
            <a:r>
              <a:rPr lang="en-US" altLang="zh-TW" sz="2000" b="1" dirty="0" smtClean="0"/>
              <a:t>and</a:t>
            </a:r>
            <a:r>
              <a:rPr lang="en-US" altLang="zh-TW" sz="2000" dirty="0" smtClean="0"/>
              <a:t> remove together by setting everything at once.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smtClean="0"/>
              <a:t>	This is accomplished by giving a three digit octal number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777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Everyone gets full permissions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700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You get full permissions. Everyone else gets nothing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644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You can read or write, others can just read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2800" b="1" smtClean="0">
                <a:latin typeface="High Tower Text" pitchFamily="18" charset="0"/>
              </a:rPr>
              <a:t>rwxr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1000" b="1" smtClean="0">
                <a:latin typeface="Times New Roman" pitchFamily="18" charset="0"/>
              </a:rPr>
              <a:t> 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1000" b="1" smtClean="0">
                <a:latin typeface="Times New Roman" pitchFamily="18" charset="0"/>
              </a:rPr>
              <a:t> </a:t>
            </a:r>
            <a:r>
              <a:rPr lang="en-US" altLang="en-US" sz="2800" b="1" smtClean="0">
                <a:latin typeface="High Tower Text" pitchFamily="18" charset="0"/>
              </a:rPr>
              <a:t>r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1000" b="1" smtClean="0">
                <a:latin typeface="Times New Roman" pitchFamily="18" charset="0"/>
              </a:rPr>
              <a:t> 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2800" b="1" smtClean="0">
                <a:latin typeface="High Tower Text" pitchFamily="18" charset="0"/>
              </a:rPr>
              <a:t>  </a:t>
            </a:r>
            <a:r>
              <a:rPr lang="en-US" altLang="en-US" sz="2600" b="1" smtClean="0">
                <a:latin typeface="Times New Roman" pitchFamily="18" charset="0"/>
              </a:rPr>
              <a:t>1</a:t>
            </a:r>
            <a:r>
              <a:rPr lang="en-US" altLang="en-US" sz="2600" b="1" smtClean="0"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latin typeface="Times New Roman" pitchFamily="18" charset="0"/>
              </a:rPr>
              <a:t>15</a:t>
            </a:r>
            <a:r>
              <a:rPr lang="en-US" altLang="en-US" sz="2600" b="1" smtClean="0">
                <a:latin typeface="High Tower Text" pitchFamily="18" charset="0"/>
              </a:rPr>
              <a:t> Mar  </a:t>
            </a:r>
            <a:r>
              <a:rPr lang="en-US" altLang="en-US" sz="2600" b="1" smtClean="0">
                <a:latin typeface="Times New Roman" pitchFamily="18" charset="0"/>
              </a:rPr>
              <a:t>2 03:10</a:t>
            </a:r>
            <a:r>
              <a:rPr lang="en-US" altLang="en-US" sz="2600" b="1" smtClean="0">
                <a:latin typeface="High Tower Text" pitchFamily="18" charset="0"/>
              </a:rPr>
              <a:t> count_A_files</a:t>
            </a:r>
            <a:endParaRPr lang="en-US" altLang="zh-TW" sz="24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  <a:endParaRPr lang="zh-TW" altLang="en-US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</p:txBody>
      </p:sp>
      <p:sp>
        <p:nvSpPr>
          <p:cNvPr id="5530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CD0CDFF-CD6C-4B37-B61D-1D0D4D875D22}" type="slidenum">
              <a:rPr lang="zh-TW" altLang="en-US" sz="1400" b="0">
                <a:latin typeface="Arial" charset="0"/>
              </a:rPr>
              <a:pPr algn="r"/>
              <a:t>56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rwxr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count_A_files</a:t>
            </a:r>
            <a:endParaRPr lang="en-US" altLang="zh-TW" sz="24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  <a:endParaRPr lang="zh-TW" altLang="en-US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</p:txBody>
      </p:sp>
      <p:sp>
        <p:nvSpPr>
          <p:cNvPr id="5632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487CC94-EA34-462A-9488-51C8E60CEBD5}" type="slidenum">
              <a:rPr lang="zh-TW" altLang="en-US" sz="1400" b="0">
                <a:latin typeface="Arial" charset="0"/>
              </a:rPr>
              <a:pPr algn="r"/>
              <a:t>57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Now, lets run that script!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rwxr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en-US" altLang="zh-TW" sz="2400" b="1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count_A_files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</p:txBody>
      </p:sp>
      <p:sp>
        <p:nvSpPr>
          <p:cNvPr id="5734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18FB56F-9A49-49D9-9650-82A3EBC5C101}" type="slidenum">
              <a:rPr lang="zh-TW" altLang="en-US" sz="1400" b="0">
                <a:latin typeface="Arial" charset="0"/>
              </a:rPr>
              <a:pPr algn="r"/>
              <a:t>58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ls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–l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zh-TW" altLang="en-US" sz="26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ls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–l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rwxr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400" b="1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ls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A* &gt;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b="1" dirty="0" smtClean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 smtClean="0">
                <a:solidFill>
                  <a:srgbClr val="FFFFCC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5837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4EB871C-315F-44D7-A1F8-045C4CF2B58A}" type="slidenum">
              <a:rPr lang="zh-TW" altLang="en-US" sz="1400" b="0">
                <a:latin typeface="Arial" charset="0"/>
              </a:rPr>
              <a:pPr algn="r"/>
              <a:t>59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CB3772D-5AF0-415B-9B14-F6B6CE4D4493}" type="slidenum">
              <a:rPr lang="zh-TW" altLang="en-US" sz="1400" b="0">
                <a:latin typeface="Arial" pitchFamily="34" charset="0"/>
              </a:rPr>
              <a:pPr algn="r"/>
              <a:t>6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2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Consider this C++ function to compute a boolean expression:</a:t>
            </a:r>
          </a:p>
          <a:p>
            <a:pPr>
              <a:lnSpc>
                <a:spcPct val="90000"/>
              </a:lnSpc>
            </a:pPr>
            <a:endParaRPr lang="en-US" altLang="zh-TW" sz="1100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bool TestAllTrue(bool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A &amp;&amp; B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>
                <a:solidFill>
                  <a:srgbClr val="00B0F0"/>
                </a:solidFill>
                <a:latin typeface="Times New Roman" pitchFamily="18" charset="0"/>
              </a:rPr>
              <a:t>&amp;&amp; C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1400" b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Also, consider that A = B = true, </a:t>
            </a:r>
            <a:r>
              <a:rPr lang="en-US" altLang="zh-TW" sz="2600" b="0">
                <a:solidFill>
                  <a:srgbClr val="00B0F0"/>
                </a:solidFill>
                <a:latin typeface="Times New Roman" pitchFamily="18" charset="0"/>
              </a:rPr>
              <a:t>C = 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, D=whatever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To evaluate the expression, we first do A &amp;&amp; B. 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→This gives true &amp;&amp; true =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true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We next take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that result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altLang="zh-TW" sz="2600" b="0">
                <a:solidFill>
                  <a:srgbClr val="00B0F0"/>
                </a:solidFill>
                <a:latin typeface="Times New Roman" pitchFamily="18" charset="0"/>
              </a:rPr>
              <a:t>&amp;&amp; it with C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true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>
                <a:solidFill>
                  <a:srgbClr val="00B0F0"/>
                </a:solidFill>
                <a:latin typeface="Times New Roman" pitchFamily="18" charset="0"/>
              </a:rPr>
              <a:t>&amp;&amp; 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46084" name="Straight Arrow Connector 3"/>
          <p:cNvCxnSpPr>
            <a:cxnSpLocks noChangeShapeType="1"/>
          </p:cNvCxnSpPr>
          <p:nvPr/>
        </p:nvCxnSpPr>
        <p:spPr bwMode="auto">
          <a:xfrm flipH="1">
            <a:off x="2286000" y="3810000"/>
            <a:ext cx="1828800" cy="7620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6085" name="Straight Arrow Connector 4"/>
          <p:cNvCxnSpPr>
            <a:cxnSpLocks noChangeShapeType="1"/>
          </p:cNvCxnSpPr>
          <p:nvPr/>
        </p:nvCxnSpPr>
        <p:spPr bwMode="auto">
          <a:xfrm flipH="1">
            <a:off x="3505200" y="2971800"/>
            <a:ext cx="1905000" cy="1600200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7620000" cy="1295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089275" algn="l"/>
              </a:tabLst>
            </a:pPr>
            <a:r>
              <a:rPr lang="en-US" altLang="zh-TW" sz="4000" dirty="0" smtClean="0">
                <a:solidFill>
                  <a:srgbClr val="0033CC"/>
                </a:solidFill>
              </a:rPr>
              <a:t>Creating a symbolic link</a:t>
            </a:r>
            <a:br>
              <a:rPr lang="en-US" altLang="zh-TW" sz="4000" dirty="0" smtClean="0">
                <a:solidFill>
                  <a:srgbClr val="0033CC"/>
                </a:solidFill>
              </a:rPr>
            </a:br>
            <a:r>
              <a:rPr lang="en-US" altLang="zh-TW" sz="4000" dirty="0" smtClean="0">
                <a:solidFill>
                  <a:srgbClr val="0033CC"/>
                </a:solidFill>
              </a:rPr>
              <a:t>with </a:t>
            </a:r>
            <a:r>
              <a:rPr lang="en-US" altLang="zh-TW" sz="5400" b="1" dirty="0" err="1" smtClean="0">
                <a:solidFill>
                  <a:srgbClr val="0033CC"/>
                </a:solidFill>
                <a:latin typeface="High Tower Text" pitchFamily="18" charset="0"/>
              </a:rPr>
              <a:t>ln</a:t>
            </a:r>
            <a:endParaRPr lang="en-US" altLang="zh-TW" sz="5400" b="1" dirty="0" smtClean="0">
              <a:solidFill>
                <a:srgbClr val="0033CC"/>
              </a:solidFill>
              <a:latin typeface="High Tower Text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91440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600" dirty="0" smtClean="0"/>
              <a:t>You always use the -s flag. (Don’t forget)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 dirty="0" smtClean="0"/>
              <a:t>	To create the symbolic links from the earlier slide 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05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 dirty="0" smtClean="0"/>
              <a:t>   		 …you would type:</a:t>
            </a:r>
            <a:br>
              <a:rPr lang="en-US" altLang="zh-TW" sz="2600" dirty="0" smtClean="0"/>
            </a:br>
            <a:endParaRPr lang="en-US" altLang="zh-TW" sz="1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dirty="0" smtClean="0">
                <a:latin typeface="Andale Mono"/>
              </a:rPr>
              <a:t>			</a:t>
            </a:r>
            <a:r>
              <a:rPr lang="en-US" altLang="zh-TW" sz="3600" dirty="0" err="1" smtClean="0">
                <a:latin typeface="Andale Mono"/>
              </a:rPr>
              <a:t>ln</a:t>
            </a:r>
            <a:r>
              <a:rPr lang="en-US" altLang="zh-TW" sz="3600" dirty="0" smtClean="0">
                <a:latin typeface="Andale Mono"/>
              </a:rPr>
              <a:t> –s ..  </a:t>
            </a:r>
            <a:r>
              <a:rPr lang="en-US" altLang="zh-TW" sz="3600" dirty="0" err="1" smtClean="0">
                <a:latin typeface="Andale Mono"/>
              </a:rPr>
              <a:t>dirB</a:t>
            </a:r>
            <a:endParaRPr lang="en-US" altLang="zh-TW" sz="3600" dirty="0" smtClean="0">
              <a:latin typeface="Andale Mono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dirty="0" smtClean="0">
                <a:latin typeface="Andale Mono"/>
              </a:rPr>
              <a:t>			</a:t>
            </a:r>
            <a:r>
              <a:rPr lang="en-US" altLang="zh-TW" sz="3600" dirty="0" err="1" smtClean="0">
                <a:latin typeface="Andale Mono"/>
              </a:rPr>
              <a:t>ln</a:t>
            </a:r>
            <a:r>
              <a:rPr lang="en-US" altLang="zh-TW" sz="3600" dirty="0" smtClean="0">
                <a:latin typeface="Andale Mono"/>
              </a:rPr>
              <a:t> –s ./</a:t>
            </a:r>
            <a:r>
              <a:rPr lang="en-US" altLang="zh-TW" sz="3600" dirty="0" err="1" smtClean="0">
                <a:latin typeface="Andale Mono"/>
              </a:rPr>
              <a:t>fileC</a:t>
            </a:r>
            <a:r>
              <a:rPr lang="en-US" altLang="zh-TW" sz="3600" dirty="0" smtClean="0">
                <a:latin typeface="Andale Mono"/>
              </a:rPr>
              <a:t>  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90600" y="3048000"/>
            <a:ext cx="67818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ls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High Tower Text" pitchFamily="18" charset="0"/>
              </a:rPr>
              <a:t>d</a:t>
            </a:r>
            <a:r>
              <a:rPr lang="en-US" altLang="en-US" sz="2000" dirty="0" err="1" smtClean="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dirA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         2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22:09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dirB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..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Mar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22:09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f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./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2000" dirty="0" smtClean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smtClean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225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7585187" flipV="1">
            <a:off x="4000569" y="1057268"/>
            <a:ext cx="508790" cy="424179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8600" y="1981200"/>
            <a:ext cx="2438399" cy="914400"/>
          </a:xfrm>
          <a:prstGeom prst="wedgeRoundRectCallout">
            <a:avLst>
              <a:gd name="adj1" fmla="val 125050"/>
              <a:gd name="adj2" fmla="val 34587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The link name goes at the end.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572000" y="4191000"/>
            <a:ext cx="4038599" cy="2438400"/>
          </a:xfrm>
          <a:prstGeom prst="wedgeRoundRectCallout">
            <a:avLst>
              <a:gd name="adj1" fmla="val -132019"/>
              <a:gd name="adj2" fmla="val -8835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Use this if you want the changes made in the script to persist after script ends. (Which is precisely what we want to happen in our current homework.)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find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find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is like a recursive </a:t>
            </a:r>
            <a:r>
              <a:rPr lang="en-US" altLang="zh-TW" sz="3600" b="1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. It looks for all file matches below the current working directory.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228600" y="22860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cd ~/demofiles</a:t>
            </a:r>
            <a:endParaRPr lang="en-US" altLang="zh-TW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ls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ls: cannot access myfile: No such file or directory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find .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name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ls *y?il*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find .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name "*y?il*"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/any_il_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/myfile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62400" y="2743200"/>
            <a:ext cx="4267200" cy="1584325"/>
          </a:xfrm>
          <a:prstGeom prst="wedgeRoundRectCallout">
            <a:avLst>
              <a:gd name="adj1" fmla="val -72644"/>
              <a:gd name="adj2" fmla="val -555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Throughout this lecture, we will use the demo directory that we just un-tarred.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find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find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is like a recursive </a:t>
            </a:r>
            <a:r>
              <a:rPr lang="en-US" altLang="zh-TW" sz="3600" b="1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. It looks for all file matches below the current working directory.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228600" y="22860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cd ~/demofiles</a:t>
            </a:r>
            <a:endParaRPr lang="en-US" altLang="zh-TW" sz="280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ls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ls: cannot access myfile: No such file or directory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find .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name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ls *y?il*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find .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name "*y?il*"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/any_il_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/myfile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62400" y="3597275"/>
            <a:ext cx="4267200" cy="1584325"/>
          </a:xfrm>
          <a:prstGeom prst="wedgeRoundRectCallout">
            <a:avLst>
              <a:gd name="adj1" fmla="val -72644"/>
              <a:gd name="adj2" fmla="val -555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This error message is because there is no file with that name in this directory.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find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find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is like a recursive </a:t>
            </a:r>
            <a:r>
              <a:rPr lang="en-US" altLang="zh-TW" sz="3600" b="1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. It looks for all file matches below the current working directory.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228600" y="22860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cd ~/demofiles</a:t>
            </a:r>
            <a:endParaRPr lang="en-US" altLang="zh-TW" sz="280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ls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ls: cannot access myfile: No such file or directory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find .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>
                <a:latin typeface="High Tower Text" pitchFamily="18" charset="0"/>
              </a:rPr>
              <a:t>name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./subdir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latin typeface="High Tower Text" pitchFamily="18" charset="0"/>
              </a:rPr>
              <a:t>/myfile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ls *y?il*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find .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name "*y?il*"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/any_il_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/myfile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62400" y="4283075"/>
            <a:ext cx="4267200" cy="1584325"/>
          </a:xfrm>
          <a:prstGeom prst="wedgeRoundRectCallout">
            <a:avLst>
              <a:gd name="adj1" fmla="val -72644"/>
              <a:gd name="adj2" fmla="val -555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There is, however, a file with that name in one of its sub-directories.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find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find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is like a recursive </a:t>
            </a:r>
            <a:r>
              <a:rPr lang="en-US" altLang="zh-TW" sz="3600" b="1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. It looks for all file matches below the current working directory.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228600" y="22860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cd ~/demofiles</a:t>
            </a:r>
            <a:endParaRPr lang="en-US" altLang="zh-TW" sz="280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ls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ls: cannot access myfile: No such file or directory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find . </a:t>
            </a:r>
            <a:r>
              <a:rPr lang="en-US" altLang="zh-TW" sz="28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name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./subdir</a:t>
            </a:r>
            <a:r>
              <a:rPr lang="en-US" altLang="zh-TW" sz="24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/myfile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ls *y?il*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myfile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TW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find .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name "*y?il*"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/any_il_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/myfile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514600" y="4953000"/>
            <a:ext cx="4267200" cy="1066800"/>
          </a:xfrm>
          <a:prstGeom prst="wedgeRoundRectCallout">
            <a:avLst>
              <a:gd name="adj1" fmla="val -72644"/>
              <a:gd name="adj2" fmla="val -555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There is one matching file in my directory.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find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find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is like a recursive </a:t>
            </a:r>
            <a:r>
              <a:rPr lang="en-US" altLang="zh-TW" sz="3600" b="1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. It looks for all file matches below the current working directory.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228600" y="22860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ls: cannot access myfile: No such file or directory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find . </a:t>
            </a:r>
            <a:r>
              <a:rPr lang="en-US" altLang="zh-TW" sz="28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name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./subdir</a:t>
            </a:r>
            <a:r>
              <a:rPr lang="en-US" altLang="zh-TW" sz="24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/myfile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ls *y?il*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myfile</a:t>
            </a:r>
            <a:r>
              <a:rPr lang="en-US" altLang="zh-TW" sz="24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TW" sz="280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find .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>
                <a:latin typeface="High Tower Text" pitchFamily="18" charset="0"/>
              </a:rPr>
              <a:t>name "*y?il*"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./myfile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TW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./subdir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latin typeface="High Tower Text" pitchFamily="18" charset="0"/>
              </a:rPr>
              <a:t>/any_il_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./subdir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latin typeface="High Tower Text" pitchFamily="18" charset="0"/>
              </a:rPr>
              <a:t>/myfile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./subdir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>
                <a:latin typeface="High Tower Text" pitchFamily="18" charset="0"/>
              </a:rPr>
              <a:t>/subsubdir/myfile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800">
              <a:latin typeface="High Tower Text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./subdir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>
                <a:latin typeface="High Tower Text" pitchFamily="18" charset="0"/>
              </a:rPr>
              <a:t>/subsubdir/yail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endParaRPr lang="en-US" altLang="zh-TW" sz="32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800600" y="4876800"/>
            <a:ext cx="4267200" cy="1524000"/>
          </a:xfrm>
          <a:prstGeom prst="wedgeRoundRectCallout">
            <a:avLst>
              <a:gd name="adj1" fmla="val -92903"/>
              <a:gd name="adj2" fmla="val -864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But there are four more matches in subdirectories (for a total of 5 matches).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191000" y="2209800"/>
            <a:ext cx="4267200" cy="1981200"/>
          </a:xfrm>
          <a:prstGeom prst="wedgeRoundRectCallout">
            <a:avLst>
              <a:gd name="adj1" fmla="val -84722"/>
              <a:gd name="adj2" fmla="val 5596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Notice that, </a:t>
            </a:r>
            <a:r>
              <a:rPr lang="en-US" altLang="zh-TW" sz="2800" i="1"/>
              <a:t>this time</a:t>
            </a:r>
            <a:r>
              <a:rPr lang="en-US" altLang="zh-TW" sz="2800"/>
              <a:t>, we need to use quotes ("). This is because we used wildcard symbols (*,?).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CA91CCC-4CC5-488C-B6F5-790FFC90E654}" type="slidenum">
              <a:rPr lang="zh-TW" altLang="en-US" sz="1400" b="0">
                <a:latin typeface="Arial" pitchFamily="34" charset="0"/>
              </a:rPr>
              <a:pPr algn="r"/>
              <a:t>7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2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Consider this C++ function to compute a boolean expression:</a:t>
            </a:r>
          </a:p>
          <a:p>
            <a:pPr>
              <a:lnSpc>
                <a:spcPct val="90000"/>
              </a:lnSpc>
            </a:pPr>
            <a:endParaRPr lang="en-US" altLang="zh-TW" sz="1100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bool TestAllTrue(bool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A &amp;&amp; B &amp;&amp; C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1400" b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Also, consider that A = B = true, C = false, D=whatever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To evaluate the expression, we first do A &amp;&amp; B. 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→This gives true &amp;&amp; true = true.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 This gives true &amp;&amp; false =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Now, here is the point: 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    Once we know that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A &amp;&amp; B &amp;&amp; C = 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, we </a:t>
            </a:r>
            <a:r>
              <a:rPr lang="en-US" altLang="zh-TW" sz="2600" b="0" i="1" u="sng">
                <a:solidFill>
                  <a:srgbClr val="000000"/>
                </a:solidFill>
                <a:latin typeface="Times New Roman" pitchFamily="18" charset="0"/>
              </a:rPr>
              <a:t>no longer care </a:t>
            </a:r>
            <a:br>
              <a:rPr lang="en-US" altLang="zh-TW" sz="2600" b="0" i="1" u="sng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600" b="0" i="1" u="sng">
                <a:solidFill>
                  <a:srgbClr val="000000"/>
                </a:solidFill>
                <a:latin typeface="Times New Roman" pitchFamily="18" charset="0"/>
              </a:rPr>
              <a:t>     what D is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, because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33CC"/>
                </a:solidFill>
              </a:rPr>
              <a:t>tar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tar</a:t>
            </a:r>
            <a:r>
              <a:rPr lang="en-US" altLang="zh-TW" sz="2800" dirty="0" smtClean="0">
                <a:solidFill>
                  <a:srgbClr val="FF0000"/>
                </a:solidFill>
                <a:latin typeface="Lucida Grande" charset="0"/>
              </a:rPr>
              <a:t> packs or unpacks a directory or list of files into one file, with a .tar extension on its name.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 smtClean="0">
                <a:latin typeface="Lucida Grande" charset="0"/>
              </a:rPr>
              <a:t>A file with a .tar extension can be called a </a:t>
            </a:r>
            <a:r>
              <a:rPr lang="en-US" altLang="zh-TW" sz="2800" b="1" u="sng" dirty="0" err="1" smtClean="0">
                <a:solidFill>
                  <a:schemeClr val="accent2"/>
                </a:solidFill>
                <a:latin typeface="Lucida Grande" charset="0"/>
              </a:rPr>
              <a:t>tarball</a:t>
            </a:r>
            <a:r>
              <a:rPr lang="en-US" altLang="zh-TW" sz="2800" dirty="0" smtClean="0">
                <a:latin typeface="Lucida Grande" charset="0"/>
              </a:rPr>
              <a:t> (and will be so-called in this class).</a:t>
            </a:r>
            <a:endParaRPr lang="en-US" altLang="zh-TW" sz="2800" dirty="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2052" name="Rectangle 3"/>
          <p:cNvSpPr txBox="1">
            <a:spLocks noChangeArrowheads="1"/>
          </p:cNvSpPr>
          <p:nvPr/>
        </p:nvSpPr>
        <p:spPr bwMode="auto">
          <a:xfrm>
            <a:off x="304800" y="3200400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solidFill>
                  <a:srgbClr val="0033CC"/>
                </a:solidFill>
                <a:latin typeface="Lucida Grande" charset="0"/>
              </a:rPr>
              <a:t>To pack: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rgbClr val="CC3300"/>
                </a:solidFill>
                <a:latin typeface="Lucida Grande" charset="0"/>
              </a:rPr>
              <a:t>	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tar </a:t>
            </a:r>
            <a:r>
              <a:rPr lang="en-US" altLang="zh-TW" sz="2800" b="0" dirty="0">
                <a:solidFill>
                  <a:srgbClr val="CC3300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CC3300"/>
                </a:solidFill>
                <a:latin typeface="High Tower Text" pitchFamily="18" charset="0"/>
              </a:rPr>
              <a:t>cvf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  filename  </a:t>
            </a:r>
            <a:r>
              <a:rPr lang="en-US" altLang="zh-TW" sz="2800" b="0" dirty="0" err="1">
                <a:solidFill>
                  <a:srgbClr val="CC3300"/>
                </a:solidFill>
                <a:latin typeface="High Tower Text" pitchFamily="18" charset="0"/>
              </a:rPr>
              <a:t>directoryname</a:t>
            </a:r>
            <a:endParaRPr lang="en-US" altLang="zh-TW" sz="2800" b="0" dirty="0">
              <a:solidFill>
                <a:srgbClr val="CC3300"/>
              </a:solidFill>
              <a:latin typeface="High Tower Text" pitchFamily="18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	tar </a:t>
            </a:r>
            <a:r>
              <a:rPr lang="en-US" altLang="zh-TW" sz="2800" b="0" dirty="0">
                <a:solidFill>
                  <a:srgbClr val="CC3300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CC3300"/>
                </a:solidFill>
                <a:latin typeface="High Tower Text" pitchFamily="18" charset="0"/>
              </a:rPr>
              <a:t>cvf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  filename.tar  </a:t>
            </a:r>
            <a:r>
              <a:rPr lang="en-US" altLang="zh-TW" sz="2800" b="0" dirty="0" err="1">
                <a:solidFill>
                  <a:srgbClr val="CC3300"/>
                </a:solidFill>
                <a:latin typeface="High Tower Text" pitchFamily="18" charset="0"/>
              </a:rPr>
              <a:t>directoryname</a:t>
            </a:r>
            <a:endParaRPr lang="en-US" altLang="zh-TW" sz="2800" b="0" dirty="0">
              <a:solidFill>
                <a:srgbClr val="CC3300"/>
              </a:solidFill>
              <a:latin typeface="High Tower Text" pitchFamily="18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latin typeface="Lucida Grande" charset="0"/>
              </a:rPr>
              <a:t>	</a:t>
            </a:r>
            <a:r>
              <a:rPr lang="en-US" altLang="zh-TW" sz="2400" dirty="0">
                <a:latin typeface="Lucida Grande" charset="0"/>
              </a:rPr>
              <a:t>(These are equivalent, because the “.tar” is assumed.)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900" dirty="0">
              <a:latin typeface="Lucida Grande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n-US" altLang="zh-TW" sz="2800" dirty="0">
                <a:solidFill>
                  <a:srgbClr val="0033CC"/>
                </a:solidFill>
                <a:latin typeface="Lucida Grande" charset="0"/>
              </a:rPr>
              <a:t>To unpack: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latin typeface="Lucida Grande" charset="0"/>
              </a:rPr>
              <a:t>	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tar </a:t>
            </a:r>
            <a:r>
              <a:rPr lang="en-US" altLang="zh-TW" sz="2800" b="0" dirty="0">
                <a:solidFill>
                  <a:srgbClr val="CC3300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CC3300"/>
                </a:solidFill>
                <a:latin typeface="High Tower Text" pitchFamily="18" charset="0"/>
              </a:rPr>
              <a:t>xvf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 filename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latin typeface="Lucida Grande" charset="0"/>
              </a:rPr>
              <a:t>	</a:t>
            </a:r>
            <a:r>
              <a:rPr lang="en-US" altLang="zh-TW" sz="2400" dirty="0">
                <a:latin typeface="Lucida Grande" charset="0"/>
              </a:rPr>
              <a:t>(Here also, the .tar can be assumed.)</a:t>
            </a:r>
            <a:endParaRPr lang="en-US" altLang="zh-TW" sz="2800" dirty="0">
              <a:latin typeface="Lucida Gran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57912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tar –xvf demo.tar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demofiles/abcdfeghijklmno.txt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demofiles/demo2/ABCD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demofiles/demo2/ABD.txt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demofiles/demo2/ACE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demofiles/demo2/AFILE2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demofiles/demo2/AFILE3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demofiles/demo2/APROG.c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demofiles/demo2/APROG.x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demofiles/demo2/Aqrst.txt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demofiles/demo2/AZZZ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demofiles/demo2/countFiles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demofiles/demo2/count_A_files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demofiles/demo2/tempfile2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182278" name="AutoShape 6"/>
          <p:cNvSpPr>
            <a:spLocks noChangeArrowheads="1"/>
          </p:cNvSpPr>
          <p:nvPr/>
        </p:nvSpPr>
        <p:spPr bwMode="auto">
          <a:xfrm>
            <a:off x="1981200" y="4724400"/>
            <a:ext cx="3886200" cy="1752600"/>
          </a:xfrm>
          <a:prstGeom prst="wedgeRoundRectCallout">
            <a:avLst>
              <a:gd name="adj1" fmla="val -84602"/>
              <a:gd name="adj2" fmla="val -1813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It creates this new directory, demofiles, because that was the directory that I tarred up on my computer at home.</a:t>
            </a: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228600" y="-762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An Example Using </a:t>
            </a:r>
            <a:r>
              <a:rPr lang="en-US" altLang="zh-TW" sz="7200" b="0">
                <a:solidFill>
                  <a:srgbClr val="0033CC"/>
                </a:solidFill>
                <a:latin typeface="High Tower Text" pitchFamily="18" charset="0"/>
              </a:rPr>
              <a:t>tar</a:t>
            </a:r>
            <a:endParaRPr lang="en-US" altLang="zh-TW" sz="4800" b="0">
              <a:solidFill>
                <a:srgbClr val="0033CC"/>
              </a:solidFill>
              <a:latin typeface="High Tower Text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2590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You can also create your files under Windows, but then you will have to worry about a confusing difference between UNIX and Windows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0" y="2743200"/>
            <a:ext cx="9144000" cy="41148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A Windows text file is formatted slightly differently than a UNIX text file. </a:t>
            </a:r>
          </a:p>
          <a:p>
            <a:pPr lvl="1" eaLnBrk="1" hangingPunct="1"/>
            <a:r>
              <a:rPr lang="en-US" altLang="zh-TW" sz="2400" dirty="0" smtClean="0"/>
              <a:t>UNIX place a ‘\n’ character at the end of each line</a:t>
            </a:r>
          </a:p>
          <a:p>
            <a:pPr lvl="1" eaLnBrk="1" hangingPunct="1"/>
            <a:r>
              <a:rPr lang="en-US" altLang="zh-TW" sz="2400" dirty="0" smtClean="0"/>
              <a:t>Windows places ‘\r’ </a:t>
            </a:r>
            <a:r>
              <a:rPr lang="en-US" altLang="zh-TW" sz="2400" i="1" dirty="0" smtClean="0"/>
              <a:t>and then </a:t>
            </a:r>
            <a:r>
              <a:rPr lang="en-US" altLang="zh-TW" sz="2400" dirty="0" smtClean="0"/>
              <a:t>‘\n’ at the end of each line</a:t>
            </a:r>
          </a:p>
          <a:p>
            <a:pPr lvl="1" eaLnBrk="1" hangingPunct="1"/>
            <a:r>
              <a:rPr lang="en-US" altLang="zh-TW" sz="2400" dirty="0" smtClean="0"/>
              <a:t>As usual, the UNIX format makes more sense, because you don’t need two characters to do the job of one.</a:t>
            </a:r>
          </a:p>
          <a:p>
            <a:pPr eaLnBrk="1" hangingPunct="1"/>
            <a:r>
              <a:rPr lang="en-US" altLang="zh-TW" sz="2800" dirty="0" smtClean="0"/>
              <a:t>This problem arises if you:</a:t>
            </a:r>
          </a:p>
          <a:p>
            <a:pPr lvl="1" eaLnBrk="1" hangingPunct="1"/>
            <a:r>
              <a:rPr lang="en-US" altLang="zh-TW" sz="2400" dirty="0" smtClean="0"/>
              <a:t>download a text file that is in Windows format</a:t>
            </a:r>
          </a:p>
          <a:p>
            <a:pPr lvl="1" eaLnBrk="1" hangingPunct="1"/>
            <a:r>
              <a:rPr lang="en-US" altLang="zh-TW" sz="2400" dirty="0" smtClean="0"/>
              <a:t>Or if you create the file in Windows, then save it into Cygwin</a:t>
            </a:r>
          </a:p>
          <a:p>
            <a:pPr eaLnBrk="1" hangingPunct="1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ECA-8A50-4F50-A4A7-8AF19657EAC2}" type="slidenum">
              <a:rPr lang="zh-TW" altLang="en-US" smtClean="0"/>
              <a:pPr/>
              <a:t>74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01" y="675894"/>
            <a:ext cx="9057799" cy="6182106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3962400" y="1143000"/>
            <a:ext cx="3581400" cy="990600"/>
          </a:xfrm>
          <a:prstGeom prst="wedgeRoundRectCallout">
            <a:avLst>
              <a:gd name="adj1" fmla="val -125750"/>
              <a:gd name="adj2" fmla="val 11629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‘\n’ is als</a:t>
            </a:r>
            <a:r>
              <a:rPr lang="en-US" sz="2400" b="0" dirty="0" smtClean="0">
                <a:latin typeface="Arial" charset="0"/>
                <a:ea typeface="新細明體" charset="-120"/>
              </a:rPr>
              <a:t>o called the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line feed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character (LF).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962400" y="3962400"/>
            <a:ext cx="3733800" cy="990600"/>
          </a:xfrm>
          <a:prstGeom prst="wedgeRoundRectCallout">
            <a:avLst>
              <a:gd name="adj1" fmla="val -122666"/>
              <a:gd name="adj2" fmla="val -11220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‘\r’ is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called the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carriage return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character (CR).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17431" y="5242132"/>
            <a:ext cx="5105400" cy="1615867"/>
          </a:xfrm>
          <a:prstGeom prst="wedgeRoundRectCallout">
            <a:avLst>
              <a:gd name="adj1" fmla="val 35916"/>
              <a:gd name="adj2" fmla="val -828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Arial" charset="0"/>
                <a:ea typeface="新細明體" charset="-120"/>
              </a:rPr>
              <a:t>Typewriters once had carriages.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meaning of CR is: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“</a:t>
            </a:r>
            <a:r>
              <a:rPr kumimoji="1" lang="en-U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go to the beginning of the line, but don’t go down a line.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67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ASCII codes for \n and \r</a:t>
            </a:r>
          </a:p>
        </p:txBody>
      </p:sp>
    </p:spTree>
    <p:extLst>
      <p:ext uri="{BB962C8B-B14F-4D97-AF65-F5344CB8AC3E}">
        <p14:creationId xmlns:p14="http://schemas.microsoft.com/office/powerpoint/2010/main" xmlns="" val="256955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ECA-8A50-4F50-A4A7-8AF19657EAC2}" type="slidenum">
              <a:rPr lang="zh-TW" altLang="en-US" smtClean="0"/>
              <a:pPr/>
              <a:t>75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930"/>
          <a:stretch/>
        </p:blipFill>
        <p:spPr>
          <a:xfrm>
            <a:off x="0" y="0"/>
            <a:ext cx="9144000" cy="665795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 bwMode="auto">
          <a:xfrm>
            <a:off x="2362200" y="4572000"/>
            <a:ext cx="6858000" cy="228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49213"/>
            <a:ext cx="9144000" cy="6754813"/>
            <a:chOff x="0" y="-33339"/>
            <a:chExt cx="9144000" cy="6754813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2743199"/>
              <a:ext cx="9144000" cy="39782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362200" y="-33339"/>
              <a:ext cx="6705600" cy="39782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Rounded Rectangular Callout 5"/>
            <p:cNvSpPr/>
            <p:nvPr/>
          </p:nvSpPr>
          <p:spPr bwMode="auto">
            <a:xfrm>
              <a:off x="4724400" y="609600"/>
              <a:ext cx="3276600" cy="685800"/>
            </a:xfrm>
            <a:prstGeom prst="wedgeRoundRectCallout">
              <a:avLst>
                <a:gd name="adj1" fmla="val -136821"/>
                <a:gd name="adj2" fmla="val -8982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Here</a:t>
              </a: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we see the contents of three files.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 bwMode="auto">
            <a:xfrm>
              <a:off x="4724400" y="609600"/>
              <a:ext cx="3276600" cy="685800"/>
            </a:xfrm>
            <a:prstGeom prst="wedgeRoundRectCallout">
              <a:avLst>
                <a:gd name="adj1" fmla="val -133769"/>
                <a:gd name="adj2" fmla="val 3100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Here</a:t>
              </a: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we see the contents of three files.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Rounded Rectangular Callout 8"/>
            <p:cNvSpPr/>
            <p:nvPr/>
          </p:nvSpPr>
          <p:spPr bwMode="auto">
            <a:xfrm>
              <a:off x="4724400" y="460375"/>
              <a:ext cx="3276600" cy="835025"/>
            </a:xfrm>
            <a:prstGeom prst="wedgeRoundRectCallout">
              <a:avLst>
                <a:gd name="adj1" fmla="val -139108"/>
                <a:gd name="adj2" fmla="val 142286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Here</a:t>
              </a:r>
              <a:r>
                <a:rPr kumimoji="1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we see the contents of three files.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7" name="Rounded Rectangular Callout 6"/>
          <p:cNvSpPr/>
          <p:nvPr/>
        </p:nvSpPr>
        <p:spPr bwMode="auto">
          <a:xfrm>
            <a:off x="4572000" y="2133600"/>
            <a:ext cx="3276600" cy="685800"/>
          </a:xfrm>
          <a:prstGeom prst="wedgeRoundRectCallout">
            <a:avLst>
              <a:gd name="adj1" fmla="val -131153"/>
              <a:gd name="adj2" fmla="val -689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 final file is not as small as it seems…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4572000"/>
            <a:ext cx="2438400" cy="2149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0" y="3505200"/>
            <a:ext cx="91440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3595689"/>
            <a:ext cx="8001000" cy="179704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Let us see what these three files look like when viewed with </a:t>
            </a:r>
            <a:r>
              <a:rPr kumimoji="1" lang="en-US" sz="3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nano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with </a:t>
            </a:r>
            <a:r>
              <a:rPr kumimoji="1" lang="en-US" sz="36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emacs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…</a:t>
            </a:r>
            <a:endParaRPr kumimoji="1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91000" y="4102101"/>
            <a:ext cx="4343400" cy="2374898"/>
            <a:chOff x="4191000" y="4102101"/>
            <a:chExt cx="4343400" cy="2374898"/>
          </a:xfrm>
        </p:grpSpPr>
        <p:sp>
          <p:nvSpPr>
            <p:cNvPr id="16" name="Rounded Rectangular Callout 15"/>
            <p:cNvSpPr/>
            <p:nvPr/>
          </p:nvSpPr>
          <p:spPr bwMode="auto">
            <a:xfrm>
              <a:off x="4191000" y="4102101"/>
              <a:ext cx="4343400" cy="2362199"/>
            </a:xfrm>
            <a:prstGeom prst="wedgeRoundRectCallout">
              <a:avLst>
                <a:gd name="adj1" fmla="val -71942"/>
                <a:gd name="adj2" fmla="val -19480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 3 </a:t>
              </a: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nano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displays all look identical. Each has 4 lines. So, indeed, that third file was not as small as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it had seemed.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Rounded Rectangular Callout 16"/>
            <p:cNvSpPr/>
            <p:nvPr/>
          </p:nvSpPr>
          <p:spPr bwMode="auto">
            <a:xfrm>
              <a:off x="4191000" y="4114800"/>
              <a:ext cx="4343400" cy="2362199"/>
            </a:xfrm>
            <a:prstGeom prst="wedgeRoundRectCallout">
              <a:avLst>
                <a:gd name="adj1" fmla="val -77534"/>
                <a:gd name="adj2" fmla="val -14641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 3 </a:t>
              </a: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nano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displays all look identical. Each has 4 lines. So, indeed, that third file was not as small as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it had seemed.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 bwMode="auto">
            <a:xfrm>
              <a:off x="4191000" y="4114800"/>
              <a:ext cx="4343400" cy="2362199"/>
            </a:xfrm>
            <a:prstGeom prst="wedgeRoundRectCallout">
              <a:avLst>
                <a:gd name="adj1" fmla="val -77534"/>
                <a:gd name="adj2" fmla="val -103471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 3 </a:t>
              </a: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nano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displays all look identical. Each has 4 lines. So, indeed, that 3</a:t>
              </a:r>
              <a:r>
                <a:rPr kumimoji="1" lang="en-US" sz="2800" b="0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rd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file was 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not as small 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as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it had seemed.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H="1" flipV="1">
            <a:off x="1066800" y="2209803"/>
            <a:ext cx="5715000" cy="34289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ounded Rectangular Callout 20"/>
          <p:cNvSpPr/>
          <p:nvPr/>
        </p:nvSpPr>
        <p:spPr bwMode="auto">
          <a:xfrm>
            <a:off x="152400" y="3581400"/>
            <a:ext cx="4267200" cy="2438400"/>
          </a:xfrm>
          <a:prstGeom prst="wedgeRoundRectCallout">
            <a:avLst>
              <a:gd name="adj1" fmla="val 76288"/>
              <a:gd name="adj2" fmla="val -1377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But look! </a:t>
            </a:r>
            <a:r>
              <a:rPr lang="en-US" sz="2800" b="0" dirty="0" err="1" smtClean="0">
                <a:latin typeface="Arial" charset="0"/>
                <a:ea typeface="新細明體" charset="-120"/>
              </a:rPr>
              <a:t>Nano</a:t>
            </a:r>
            <a:r>
              <a:rPr lang="en-US" sz="2800" b="0" dirty="0" smtClean="0">
                <a:latin typeface="Arial" charset="0"/>
                <a:ea typeface="新細明體" charset="-120"/>
              </a:rPr>
              <a:t> is displaying a message that </a:t>
            </a:r>
            <a:r>
              <a:rPr lang="en-US" sz="2800" dirty="0" err="1" smtClean="0">
                <a:latin typeface="Arial" charset="0"/>
                <a:ea typeface="新細明體" charset="-120"/>
              </a:rPr>
              <a:t>filewithCRLFs</a:t>
            </a:r>
            <a:r>
              <a:rPr lang="en-US" sz="2800" b="0" dirty="0" smtClean="0">
                <a:latin typeface="Arial" charset="0"/>
                <a:ea typeface="新細明體" charset="-120"/>
              </a:rPr>
              <a:t> was converted from </a:t>
            </a:r>
            <a:r>
              <a:rPr lang="en-US" sz="28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DOS (</a:t>
            </a:r>
            <a:r>
              <a:rPr lang="en-US" sz="2800" b="0" i="1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i.e., </a:t>
            </a:r>
            <a:r>
              <a:rPr lang="en-US" sz="28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Windows) format</a:t>
            </a:r>
            <a:r>
              <a:rPr lang="en-US" sz="2800" b="0" dirty="0" smtClean="0">
                <a:latin typeface="Arial" charset="0"/>
                <a:ea typeface="新細明體" charset="-120"/>
              </a:rPr>
              <a:t>.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3505200" y="2133600"/>
            <a:ext cx="2667000" cy="33528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ounded Rectangular Callout 22"/>
          <p:cNvSpPr/>
          <p:nvPr/>
        </p:nvSpPr>
        <p:spPr bwMode="auto">
          <a:xfrm>
            <a:off x="6705600" y="1752600"/>
            <a:ext cx="2438400" cy="2819400"/>
          </a:xfrm>
          <a:prstGeom prst="wedgeRoundRectCallout">
            <a:avLst>
              <a:gd name="adj1" fmla="val -88218"/>
              <a:gd name="adj2" fmla="val -2470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And it says </a:t>
            </a:r>
            <a:r>
              <a:rPr lang="en-US" sz="2800" dirty="0" err="1" smtClean="0">
                <a:latin typeface="Arial" charset="0"/>
                <a:ea typeface="新細明體" charset="-120"/>
              </a:rPr>
              <a:t>filewithCRs</a:t>
            </a:r>
            <a:r>
              <a:rPr lang="en-US" sz="2800" b="0" dirty="0" smtClean="0">
                <a:latin typeface="Arial" charset="0"/>
                <a:ea typeface="新細明體" charset="-120"/>
              </a:rPr>
              <a:t> was converted from </a:t>
            </a:r>
            <a:br>
              <a:rPr lang="en-US" sz="2800" b="0" dirty="0" smtClean="0">
                <a:latin typeface="Arial" charset="0"/>
                <a:ea typeface="新細明體" charset="-120"/>
              </a:rPr>
            </a:br>
            <a:r>
              <a:rPr lang="en-US" sz="28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MAC format</a:t>
            </a:r>
            <a:r>
              <a:rPr lang="en-US" sz="2800" b="0" dirty="0" smtClean="0">
                <a:latin typeface="Arial" charset="0"/>
                <a:ea typeface="新細明體" charset="-120"/>
              </a:rPr>
              <a:t>.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6172200" y="3200398"/>
            <a:ext cx="1600200" cy="9144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Slide Number Placeholder 1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9pPr>
          </a:lstStyle>
          <a:p>
            <a:fld id="{91D49ECA-8A50-4F50-A4A7-8AF19657EAC2}" type="slidenum">
              <a:rPr lang="zh-TW" altLang="en-US" smtClean="0"/>
              <a:pPr/>
              <a:t>75</a:t>
            </a:fld>
            <a:endParaRPr lang="en-US" altLang="zh-TW"/>
          </a:p>
        </p:txBody>
      </p:sp>
      <p:grpSp>
        <p:nvGrpSpPr>
          <p:cNvPr id="27" name="Group 26"/>
          <p:cNvGrpSpPr/>
          <p:nvPr/>
        </p:nvGrpSpPr>
        <p:grpSpPr>
          <a:xfrm>
            <a:off x="228600" y="5334000"/>
            <a:ext cx="8686800" cy="1447800"/>
            <a:chOff x="228600" y="5334000"/>
            <a:chExt cx="8686800" cy="1447800"/>
          </a:xfrm>
        </p:grpSpPr>
        <p:sp>
          <p:nvSpPr>
            <p:cNvPr id="28" name="Rounded Rectangular Callout 27"/>
            <p:cNvSpPr/>
            <p:nvPr/>
          </p:nvSpPr>
          <p:spPr bwMode="auto">
            <a:xfrm>
              <a:off x="228600" y="5334000"/>
              <a:ext cx="3886200" cy="1447800"/>
            </a:xfrm>
            <a:prstGeom prst="wedgeRoundRectCallout">
              <a:avLst>
                <a:gd name="adj1" fmla="val 17125"/>
                <a:gd name="adj2" fmla="val -12827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Two of the </a:t>
              </a: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emacs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displays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look identical, with 4 lines each. </a:t>
              </a:r>
            </a:p>
          </p:txBody>
        </p:sp>
        <p:sp>
          <p:nvSpPr>
            <p:cNvPr id="29" name="Rounded Rectangular Callout 28"/>
            <p:cNvSpPr/>
            <p:nvPr/>
          </p:nvSpPr>
          <p:spPr bwMode="auto">
            <a:xfrm>
              <a:off x="228600" y="5334000"/>
              <a:ext cx="3886200" cy="1447800"/>
            </a:xfrm>
            <a:prstGeom prst="wedgeRoundRectCallout">
              <a:avLst>
                <a:gd name="adj1" fmla="val 60875"/>
                <a:gd name="adj2" fmla="val -129257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Two of these </a:t>
              </a: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emacs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displays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look identical, with 4 lines each. </a:t>
              </a:r>
            </a:p>
          </p:txBody>
        </p:sp>
        <p:sp>
          <p:nvSpPr>
            <p:cNvPr id="30" name="Rounded Rectangular Callout 29"/>
            <p:cNvSpPr/>
            <p:nvPr/>
          </p:nvSpPr>
          <p:spPr bwMode="auto">
            <a:xfrm>
              <a:off x="4876800" y="5334000"/>
              <a:ext cx="4038600" cy="1447800"/>
            </a:xfrm>
            <a:prstGeom prst="wedgeRoundRectCallout">
              <a:avLst>
                <a:gd name="adj1" fmla="val -3096"/>
                <a:gd name="adj2" fmla="val -12728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But the third is all on one line and has these colorful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^M symbols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6553200" y="4190999"/>
            <a:ext cx="914400" cy="21336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705600" y="4190998"/>
            <a:ext cx="1447800" cy="21336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6781800" y="4190998"/>
            <a:ext cx="1905000" cy="22860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Rounded Rectangular Callout 40"/>
          <p:cNvSpPr/>
          <p:nvPr/>
        </p:nvSpPr>
        <p:spPr bwMode="auto">
          <a:xfrm>
            <a:off x="1981200" y="1676400"/>
            <a:ext cx="5486400" cy="2209800"/>
          </a:xfrm>
          <a:prstGeom prst="wedgeRoundRectCallout">
            <a:avLst>
              <a:gd name="adj1" fmla="val 31627"/>
              <a:gd name="adj2" fmla="val 16038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^M is how </a:t>
            </a:r>
            <a:r>
              <a:rPr kumimoji="1" lang="en-US" sz="2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emacs</a:t>
            </a: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indicates a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carriage return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character (</a:t>
            </a:r>
            <a:r>
              <a:rPr lang="en-US" sz="2400" b="0" dirty="0" err="1" smtClean="0">
                <a:latin typeface="Arial" charset="0"/>
                <a:ea typeface="新細明體" charset="-120"/>
              </a:rPr>
              <a:t>emacs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makes this display choice because there is no natural way to show the user that an unprintable character is in the file).</a:t>
            </a:r>
            <a:endParaRPr kumimoji="1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2133600" y="3886200"/>
            <a:ext cx="5181600" cy="990600"/>
          </a:xfrm>
          <a:prstGeom prst="wedgeRoundRectCallout">
            <a:avLst>
              <a:gd name="adj1" fmla="val -71378"/>
              <a:gd name="adj2" fmla="val -2159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Thus, we now understand why the output came out the way it did.</a:t>
            </a:r>
          </a:p>
        </p:txBody>
      </p:sp>
      <p:sp>
        <p:nvSpPr>
          <p:cNvPr id="43" name="Rounded Rectangular Callout 42"/>
          <p:cNvSpPr/>
          <p:nvPr/>
        </p:nvSpPr>
        <p:spPr bwMode="auto">
          <a:xfrm>
            <a:off x="2133600" y="4876800"/>
            <a:ext cx="5181600" cy="990600"/>
          </a:xfrm>
          <a:prstGeom prst="wedgeRoundRectCallout">
            <a:avLst>
              <a:gd name="adj1" fmla="val 60043"/>
              <a:gd name="adj2" fmla="val -9639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And we also now understand why the file was named “</a:t>
            </a:r>
            <a:r>
              <a:rPr kumimoji="1" lang="en-US" sz="2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filewithCRs</a:t>
            </a: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”.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33400" y="1447800"/>
            <a:ext cx="8229600" cy="2362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Now let’s look at the files in Windows…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0" dirty="0" smtClean="0">
                <a:latin typeface="Arial" charset="0"/>
                <a:ea typeface="新細明體" charset="-120"/>
              </a:rPr>
              <a:t>Here is the </a:t>
            </a:r>
            <a:r>
              <a:rPr lang="en-US" sz="36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folder</a:t>
            </a:r>
            <a:r>
              <a:rPr lang="en-US" sz="3600" b="0" dirty="0" smtClean="0">
                <a:latin typeface="Arial" charset="0"/>
                <a:ea typeface="新細明體" charset="-120"/>
              </a:rPr>
              <a:t>. Notice its </a:t>
            </a:r>
            <a:r>
              <a:rPr lang="en-US" sz="36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path</a:t>
            </a:r>
            <a:r>
              <a:rPr lang="en-US" sz="3600" b="0" dirty="0" smtClean="0">
                <a:latin typeface="Arial" charset="0"/>
                <a:ea typeface="新細明體" charset="-120"/>
              </a:rPr>
              <a:t>. Your Cygwin home  directory (if you use Cygwin) will be: “</a:t>
            </a:r>
            <a:r>
              <a:rPr lang="en-US" sz="36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C:\</a:t>
            </a:r>
            <a:r>
              <a:rPr lang="en-US" sz="3600" b="0" dirty="0" err="1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cygwin</a:t>
            </a:r>
            <a:r>
              <a:rPr lang="en-US" sz="36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\home\___\</a:t>
            </a:r>
            <a:r>
              <a:rPr lang="en-US" sz="3600" b="0" dirty="0" smtClean="0">
                <a:latin typeface="Arial" charset="0"/>
                <a:ea typeface="新細明體" charset="-120"/>
              </a:rPr>
              <a:t>”</a:t>
            </a:r>
            <a:endParaRPr kumimoji="1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1295400" y="3657600"/>
            <a:ext cx="3276600" cy="1676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914400" y="2514600"/>
            <a:ext cx="2438400" cy="2133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Rounded Rectangular Callout 48"/>
          <p:cNvSpPr/>
          <p:nvPr/>
        </p:nvSpPr>
        <p:spPr bwMode="auto">
          <a:xfrm>
            <a:off x="1676400" y="1066800"/>
            <a:ext cx="5638800" cy="2362200"/>
          </a:xfrm>
          <a:prstGeom prst="wedgeRoundRectCallout">
            <a:avLst>
              <a:gd name="adj1" fmla="val 5513"/>
              <a:gd name="adj2" fmla="val 1074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Notepad only displays the DOS-format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file (</a:t>
            </a:r>
            <a:r>
              <a:rPr kumimoji="1" lang="en-US" sz="2400" b="0" i="0" u="none" strike="noStrike" cap="none" normalizeH="0" dirty="0" err="1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filewithCRLFs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)</a:t>
            </a: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correctly. It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just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ignores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LF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CR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when by themselves. (Some versions of Notepad might display them as little black squares).</a:t>
            </a:r>
            <a:endParaRPr kumimoji="1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2895600" y="2286000"/>
            <a:ext cx="228600" cy="2362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267200" y="2286000"/>
            <a:ext cx="2895600" cy="2362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2362200" y="5438755"/>
            <a:ext cx="6858000" cy="14192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362200" y="2281197"/>
            <a:ext cx="5943600" cy="1973323"/>
            <a:chOff x="2362200" y="2281197"/>
            <a:chExt cx="5943600" cy="1973323"/>
          </a:xfrm>
        </p:grpSpPr>
        <p:sp>
          <p:nvSpPr>
            <p:cNvPr id="54" name="Rounded Rectangular Callout 53"/>
            <p:cNvSpPr/>
            <p:nvPr/>
          </p:nvSpPr>
          <p:spPr bwMode="auto">
            <a:xfrm>
              <a:off x="2362200" y="2281197"/>
              <a:ext cx="5943600" cy="1968520"/>
            </a:xfrm>
            <a:prstGeom prst="wedgeRoundRectCallout">
              <a:avLst>
                <a:gd name="adj1" fmla="val 26392"/>
                <a:gd name="adj2" fmla="val 11940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  <a:ea typeface="新細明體" charset="-120"/>
                </a:rPr>
                <a:t>Wordpad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新細明體" charset="-120"/>
                </a:rPr>
                <a:t> always displays correctly.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0" dirty="0" smtClean="0">
                  <a:latin typeface="Arial" charset="0"/>
                  <a:ea typeface="新細明體" charset="-120"/>
                </a:rPr>
                <a:t>So, if you want to edit you UNIX files in Windows, </a:t>
              </a:r>
              <a:r>
                <a:rPr lang="en-US" sz="2800" b="0" dirty="0" err="1" smtClean="0">
                  <a:latin typeface="Arial" charset="0"/>
                  <a:ea typeface="新細明體" charset="-120"/>
                </a:rPr>
                <a:t>Wordpad</a:t>
              </a:r>
              <a:r>
                <a:rPr lang="en-US" sz="2800" b="0" dirty="0" smtClean="0">
                  <a:latin typeface="Arial" charset="0"/>
                  <a:ea typeface="新細明體" charset="-120"/>
                </a:rPr>
                <a:t> is a good choice to use.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4267200" y="2286000"/>
              <a:ext cx="3581400" cy="1968520"/>
            </a:xfrm>
            <a:prstGeom prst="wedgeRoundRectCallout">
              <a:avLst>
                <a:gd name="adj1" fmla="val -36329"/>
                <a:gd name="adj2" fmla="val 12006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2362200" y="2286000"/>
              <a:ext cx="5943600" cy="1968520"/>
            </a:xfrm>
            <a:prstGeom prst="wedgeRoundRectCallout">
              <a:avLst>
                <a:gd name="adj1" fmla="val -41081"/>
                <a:gd name="adj2" fmla="val 118736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  <a:ea typeface="新細明體" charset="-120"/>
                </a:rPr>
                <a:t>Wordpad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新細明體" charset="-120"/>
                </a:rPr>
                <a:t> always displays correctly.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0" dirty="0" smtClean="0">
                  <a:latin typeface="Arial" charset="0"/>
                  <a:ea typeface="新細明體" charset="-120"/>
                </a:rPr>
                <a:t>So, if you want to edit you UNIX files in Windows, </a:t>
              </a:r>
              <a:r>
                <a:rPr lang="en-US" sz="2800" b="0" dirty="0" err="1" smtClean="0">
                  <a:latin typeface="Arial" charset="0"/>
                  <a:ea typeface="新細明體" charset="-120"/>
                </a:rPr>
                <a:t>Wordpad</a:t>
              </a:r>
              <a:r>
                <a:rPr lang="en-US" sz="2800" b="0" dirty="0" smtClean="0">
                  <a:latin typeface="Arial" charset="0"/>
                  <a:ea typeface="新細明體" charset="-120"/>
                </a:rPr>
                <a:t> is a good choice to use…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784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7" grpId="0" animBg="1"/>
      <p:bldP spid="7" grpId="1" animBg="1"/>
      <p:bldP spid="13" grpId="0" animBg="1"/>
      <p:bldP spid="13" grpId="1" animBg="1"/>
      <p:bldP spid="20" grpId="0" animBg="1"/>
      <p:bldP spid="20" grpId="1" animBg="1"/>
      <p:bldP spid="12" grpId="0" animBg="1"/>
      <p:bldP spid="12" grpId="1" animBg="1"/>
      <p:bldP spid="21" grpId="0" animBg="1"/>
      <p:bldP spid="21" grpId="1" animBg="1"/>
      <p:bldP spid="23" grpId="0" animBg="1"/>
      <p:bldP spid="23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6" grpId="0" animBg="1"/>
      <p:bldP spid="46" grpId="1" animBg="1"/>
      <p:bldP spid="49" grpId="0" animBg="1"/>
      <p:bldP spid="49" grpId="1" animBg="1"/>
      <p:bldP spid="52" grpId="0" animBg="1"/>
      <p:bldP spid="52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ECA-8A50-4F50-A4A7-8AF19657EAC2}" type="slidenum">
              <a:rPr lang="zh-TW" altLang="en-US" smtClean="0"/>
              <a:pPr/>
              <a:t>76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581025"/>
            <a:ext cx="7620000" cy="56959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67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 dirty="0">
                <a:solidFill>
                  <a:srgbClr val="0033CC"/>
                </a:solidFill>
              </a:rPr>
              <a:t>L</a:t>
            </a:r>
            <a:r>
              <a:rPr lang="en-US" altLang="zh-TW" sz="4000" b="0" kern="0" dirty="0" smtClean="0">
                <a:solidFill>
                  <a:srgbClr val="0033CC"/>
                </a:solidFill>
              </a:rPr>
              <a:t>et’s try it. Create a file with </a:t>
            </a:r>
            <a:r>
              <a:rPr lang="en-US" altLang="zh-TW" sz="4000" b="0" kern="0" dirty="0" err="1" smtClean="0">
                <a:solidFill>
                  <a:srgbClr val="0033CC"/>
                </a:solidFill>
              </a:rPr>
              <a:t>Wordpad</a:t>
            </a:r>
            <a:r>
              <a:rPr lang="en-US" altLang="zh-TW" sz="4000" b="0" kern="0" dirty="0" smtClean="0">
                <a:solidFill>
                  <a:srgbClr val="0033CC"/>
                </a:solidFill>
              </a:rPr>
              <a:t>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057400" y="396589"/>
            <a:ext cx="4533900" cy="2793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76200" y="1752600"/>
            <a:ext cx="5105400" cy="1524000"/>
          </a:xfrm>
          <a:prstGeom prst="wedgeRoundRectCallout">
            <a:avLst>
              <a:gd name="adj1" fmla="val 57637"/>
              <a:gd name="adj2" fmla="val -451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I had to click around to get the desired folder, underneath C:\Cygwin\home\..</a:t>
            </a:r>
            <a:r>
              <a:rPr kumimoji="1" lang="en-US" sz="2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.</a:t>
            </a:r>
            <a:endParaRPr kumimoji="1" 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324600" y="381000"/>
            <a:ext cx="2667000" cy="2819400"/>
          </a:xfrm>
          <a:prstGeom prst="wedgeRoundRectCallout">
            <a:avLst>
              <a:gd name="adj1" fmla="val -47670"/>
              <a:gd name="adj2" fmla="val 767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I have to select Text Document. (When I did so it immediately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put a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.txt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on my file whether I want it or not.)</a:t>
            </a:r>
            <a:endParaRPr kumimoji="1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172200" y="2372106"/>
            <a:ext cx="838200" cy="1409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ounded Rectangular Callout 12"/>
          <p:cNvSpPr/>
          <p:nvPr/>
        </p:nvSpPr>
        <p:spPr bwMode="auto">
          <a:xfrm>
            <a:off x="6477000" y="4734306"/>
            <a:ext cx="2667000" cy="2123694"/>
          </a:xfrm>
          <a:prstGeom prst="wedgeRoundRectCallout">
            <a:avLst>
              <a:gd name="adj1" fmla="val 7187"/>
              <a:gd name="adj2" fmla="val -8811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I haven’t saved it yet. That is why the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file is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not showing up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in the directory.</a:t>
            </a:r>
            <a:endParaRPr kumimoji="1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789318" y="4271773"/>
            <a:ext cx="3020241" cy="18207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648200" y="5413472"/>
            <a:ext cx="1943100" cy="739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533400" y="1447800"/>
            <a:ext cx="8229600" cy="1295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So, let’s click the save button and then refresh the directory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views..</a:t>
            </a: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5230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3" grpId="0" animBg="1"/>
      <p:bldP spid="13" grpId="1" animBg="1"/>
      <p:bldP spid="2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6384" y="609599"/>
            <a:ext cx="5624703" cy="5638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ECA-8A50-4F50-A4A7-8AF19657EAC2}" type="slidenum">
              <a:rPr lang="zh-TW" altLang="en-US" smtClean="0"/>
              <a:pPr/>
              <a:t>77</a:t>
            </a:fld>
            <a:endParaRPr lang="en-US" altLang="zh-TW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685800"/>
            <a:ext cx="8229600" cy="1295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it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is in the directory now. But it is DOS format and it has the “.txt” in it.</a:t>
            </a:r>
            <a:endParaRPr kumimoji="1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9906"/>
            <a:ext cx="9144000" cy="67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 dirty="0">
                <a:solidFill>
                  <a:srgbClr val="0033CC"/>
                </a:solidFill>
              </a:rPr>
              <a:t>L</a:t>
            </a:r>
            <a:r>
              <a:rPr lang="en-US" altLang="zh-TW" sz="4000" b="0" kern="0" dirty="0" smtClean="0">
                <a:solidFill>
                  <a:srgbClr val="0033CC"/>
                </a:solidFill>
              </a:rPr>
              <a:t>et’s try it. Create a file with </a:t>
            </a:r>
            <a:r>
              <a:rPr lang="en-US" altLang="zh-TW" sz="4000" b="0" kern="0" dirty="0" err="1" smtClean="0">
                <a:solidFill>
                  <a:srgbClr val="0033CC"/>
                </a:solidFill>
              </a:rPr>
              <a:t>Wordpad</a:t>
            </a:r>
            <a:r>
              <a:rPr lang="en-US" altLang="zh-TW" sz="4000" b="0" kern="0" dirty="0" smtClean="0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805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ECA-8A50-4F50-A4A7-8AF19657EAC2}" type="slidenum">
              <a:rPr lang="zh-TW" altLang="en-US" smtClean="0"/>
              <a:pPr/>
              <a:t>78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838200"/>
            <a:ext cx="7620000" cy="5181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685800" y="3429000"/>
            <a:ext cx="7772400" cy="10767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9600" y="1752600"/>
            <a:ext cx="77724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67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 dirty="0" smtClean="0">
                <a:solidFill>
                  <a:srgbClr val="0033CC"/>
                </a:solidFill>
              </a:rPr>
              <a:t>Fixing the format with d2u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143000" y="2590800"/>
            <a:ext cx="5334000" cy="1752600"/>
          </a:xfrm>
          <a:prstGeom prst="wedgeRoundRectCallout">
            <a:avLst>
              <a:gd name="adj1" fmla="val -39344"/>
              <a:gd name="adj2" fmla="val -985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You have to remember the -n flag. The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1</a:t>
            </a:r>
            <a:r>
              <a:rPr lang="en-US" sz="2400" b="0" baseline="3000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st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 argument </a:t>
            </a:r>
            <a:r>
              <a:rPr lang="en-US" sz="2400" b="0" dirty="0" smtClean="0">
                <a:latin typeface="Arial" charset="0"/>
                <a:ea typeface="新細明體" charset="-120"/>
              </a:rPr>
              <a:t>is the old filename. The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2</a:t>
            </a:r>
            <a:r>
              <a:rPr lang="en-US" sz="2400" b="0" baseline="3000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nd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 argument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is the new (</a:t>
            </a:r>
            <a:r>
              <a:rPr lang="en-US" sz="2400" b="0" dirty="0" err="1" smtClean="0">
                <a:latin typeface="Arial" charset="0"/>
                <a:ea typeface="新細明體" charset="-120"/>
              </a:rPr>
              <a:t>unix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formatted) filename.</a:t>
            </a:r>
            <a:endParaRPr kumimoji="1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057400" y="1752600"/>
            <a:ext cx="457200" cy="1371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057400" y="1752600"/>
            <a:ext cx="1524000" cy="1752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85800" y="4495800"/>
            <a:ext cx="77724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4191000"/>
            <a:ext cx="8229600" cy="1295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it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worked. See how the new file is 4 bytes 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smaller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(because no ‘\r’ symbols).</a:t>
            </a:r>
            <a:endParaRPr kumimoji="1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2895600" y="3429000"/>
            <a:ext cx="1219200" cy="1447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2590800" y="3200400"/>
            <a:ext cx="1447800" cy="16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57200" y="5410200"/>
            <a:ext cx="8229600" cy="1295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Yep, it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worked. The file displays correctly.</a:t>
            </a:r>
            <a:endParaRPr kumimoji="1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" y="76200"/>
            <a:ext cx="8229600" cy="228917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But wait! Why does the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3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old one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also display correctly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? It is because the CR is always immediately follows by an LF.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0" baseline="0" dirty="0" smtClean="0">
                <a:latin typeface="Arial" charset="0"/>
                <a:ea typeface="新細明體" charset="-120"/>
              </a:rPr>
              <a:t>So</a:t>
            </a:r>
            <a:r>
              <a:rPr lang="en-US" sz="3600" b="0" dirty="0" smtClean="0">
                <a:latin typeface="Arial" charset="0"/>
                <a:ea typeface="新細明體" charset="-120"/>
              </a:rPr>
              <a:t> there is no chance to do overwriting.</a:t>
            </a:r>
            <a:endParaRPr kumimoji="1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2971800" y="1524000"/>
            <a:ext cx="5105400" cy="1524000"/>
          </a:xfrm>
          <a:prstGeom prst="wedgeRoundRectCallout">
            <a:avLst>
              <a:gd name="adj1" fmla="val 30004"/>
              <a:gd name="adj2" fmla="val -1094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If you installed Cygwin you were told</a:t>
            </a:r>
            <a:r>
              <a:rPr kumimoji="1" lang="en-US" sz="2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to select the dos2unix tool.</a:t>
            </a:r>
            <a:endParaRPr kumimoji="1" 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9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5" grpId="0" animBg="1"/>
      <p:bldP spid="5" grpId="1" animBg="1"/>
      <p:bldP spid="15" grpId="0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5041ED-D905-4D4C-89E1-C8ACC1BEF209}" type="slidenum">
              <a:rPr lang="zh-TW" altLang="en-US" sz="1400" b="0">
                <a:latin typeface="Arial" pitchFamily="34" charset="0"/>
              </a:rPr>
              <a:pPr algn="r"/>
              <a:t>8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2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Consider this C++ function to compute a boolean expression:</a:t>
            </a:r>
          </a:p>
          <a:p>
            <a:pPr>
              <a:lnSpc>
                <a:spcPct val="90000"/>
              </a:lnSpc>
            </a:pPr>
            <a:endParaRPr lang="en-US" altLang="zh-TW" sz="1100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bool TestAllTrue(bool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A &amp;&amp; B &amp;&amp; C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1400" b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Also, consider that A = B = true, C = false, D=whatever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To evaluate the expression, we first do A &amp;&amp; B. 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→This gives true &amp;&amp; true = true.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 This gives true &amp;&amp; false =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Now, here is the point: 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    Once we know that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A &amp;&amp; B &amp;&amp; C = 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, we </a:t>
            </a:r>
            <a:r>
              <a:rPr lang="en-US" altLang="zh-TW" sz="2600" b="0" i="1" u="sng">
                <a:solidFill>
                  <a:srgbClr val="000000"/>
                </a:solidFill>
                <a:latin typeface="Times New Roman" pitchFamily="18" charset="0"/>
              </a:rPr>
              <a:t>no longer care </a:t>
            </a:r>
            <a:br>
              <a:rPr lang="en-US" altLang="zh-TW" sz="2600" b="0" i="1" u="sng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600" b="0" i="1" u="sng">
                <a:solidFill>
                  <a:srgbClr val="000000"/>
                </a:solidFill>
                <a:latin typeface="Times New Roman" pitchFamily="18" charset="0"/>
              </a:rPr>
              <a:t>     what D is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, because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 And so, because C/C++ enforce short circuit evaluation, you </a:t>
            </a:r>
            <a:b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    know that D will not be tested.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434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In fact, programmers often depend on the guarantee of short-circuit evaluation.  Consider the follow C conditional expression:</a:t>
            </a:r>
          </a:p>
          <a:p>
            <a:pPr>
              <a:lnSpc>
                <a:spcPct val="90000"/>
              </a:lnSpc>
            </a:pPr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	if ((X!=NULL)&amp;&amp;(*X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==3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)) …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The above C instruction is always safe, because the pointer will only be de-referenced if it is legal to do so. 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The reverse conditional is, of course, a bug:</a:t>
            </a:r>
          </a:p>
          <a:p>
            <a:pPr>
              <a:lnSpc>
                <a:spcPct val="90000"/>
              </a:lnSpc>
            </a:pPr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	if ((*X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==3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) &amp;&amp;(X!=NULL))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Q: Why is a &amp;&amp; used for this?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A: It is the idea of </a:t>
            </a:r>
            <a:r>
              <a:rPr lang="en-US" altLang="zh-TW" sz="2400" u="sng" smtClean="0">
                <a:solidFill>
                  <a:srgbClr val="000000"/>
                </a:solidFill>
                <a:latin typeface="Times New Roman" pitchFamily="18" charset="0"/>
              </a:rPr>
              <a:t>short circuit evaluation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, whereby the evaluation of a logical expression must stop early, if the result becomes known.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(command1’s failure means that the we know that the whole expression fails – without needing to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So:</a:t>
            </a:r>
            <a:r>
              <a:rPr lang="en-US" altLang="zh-TW" sz="2800" smtClean="0">
                <a:solidFill>
                  <a:srgbClr val="000000"/>
                </a:solidFill>
                <a:latin typeface="High Tower Text" pitchFamily="18" charset="0"/>
              </a:rPr>
              <a:t>   cp /file ~/mycopy </a:t>
            </a:r>
            <a:r>
              <a:rPr lang="en-US" altLang="zh-TW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TW" sz="2800" smtClean="0">
                <a:solidFill>
                  <a:srgbClr val="000000"/>
                </a:solidFill>
                <a:latin typeface="High Tower Text" pitchFamily="18" charset="0"/>
              </a:rPr>
              <a:t> cat mycopy</a:t>
            </a:r>
            <a:endParaRPr lang="en-US" altLang="zh-TW" sz="120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Will only print the file if you were able to copy it. (ie, if you had read permission on it)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  <p:sp>
        <p:nvSpPr>
          <p:cNvPr id="4915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465B3F7-83EF-42D8-96F2-99686FEF53AB}" type="slidenum">
              <a:rPr lang="zh-TW" altLang="en-US" sz="1400" b="0">
                <a:latin typeface="Arial" pitchFamily="34" charset="0"/>
              </a:rPr>
              <a:pPr algn="r"/>
              <a:t>9</a:t>
            </a:fld>
            <a:endParaRPr lang="en-US" altLang="zh-TW" sz="14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17443</TotalTime>
  <Words>7619</Words>
  <Application>Microsoft Office PowerPoint</Application>
  <PresentationFormat>如螢幕大小 (4:3)</PresentationFormat>
  <Paragraphs>1322</Paragraphs>
  <Slides>78</Slides>
  <Notes>57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79" baseType="lpstr">
      <vt:lpstr>Default Design</vt:lpstr>
      <vt:lpstr>Command Coordination  ;     &amp;&amp;     || </vt:lpstr>
      <vt:lpstr>Command Coordination  ;     &amp;&amp;     || </vt:lpstr>
      <vt:lpstr>Command Coordination  ;     &amp;&amp;     || </vt:lpstr>
      <vt:lpstr>投影片 4</vt:lpstr>
      <vt:lpstr>投影片 5</vt:lpstr>
      <vt:lpstr>投影片 6</vt:lpstr>
      <vt:lpstr>投影片 7</vt:lpstr>
      <vt:lpstr>投影片 8</vt:lpstr>
      <vt:lpstr>Command Coordination  ;     &amp;&amp;     || </vt:lpstr>
      <vt:lpstr>Command Coordination  ;     &amp;&amp;     || </vt:lpstr>
      <vt:lpstr>Input/Output (I/O) and Redirection</vt:lpstr>
      <vt:lpstr>Input/Output (I/O) and Redirection</vt:lpstr>
      <vt:lpstr>Input/Output (I/O) and Redirection</vt:lpstr>
      <vt:lpstr>Input/Output (I/O) and Redirection</vt:lpstr>
      <vt:lpstr>Input/Output (I/O) and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Connecting commands by redirection</vt:lpstr>
      <vt:lpstr>Connecting commands by redirection</vt:lpstr>
      <vt:lpstr>Connecting commands by redirection</vt:lpstr>
      <vt:lpstr>Connecting commands by redirection</vt:lpstr>
      <vt:lpstr>投影片 33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What is a Script?</vt:lpstr>
      <vt:lpstr>How, then to use our new script?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(Side bar: links and hidden files)</vt:lpstr>
      <vt:lpstr>(Side bar: links and hidden files)</vt:lpstr>
      <vt:lpstr>Managing Files and Directories (part 2)</vt:lpstr>
      <vt:lpstr>Managing Files and Directories (part 2)</vt:lpstr>
      <vt:lpstr>Changing File Permissions with chmod</vt:lpstr>
      <vt:lpstr>Now, lets run that script!</vt:lpstr>
      <vt:lpstr>Now, lets run that script!</vt:lpstr>
      <vt:lpstr>Now, lets run that script!</vt:lpstr>
      <vt:lpstr>Now, lets run that script!</vt:lpstr>
      <vt:lpstr>Managing Files and Directories (part 2)</vt:lpstr>
      <vt:lpstr>Creating a symbolic link with ln</vt:lpstr>
      <vt:lpstr>Managing Files and Directories (part 2)</vt:lpstr>
      <vt:lpstr>Managing Files and Directories (part 2)</vt:lpstr>
      <vt:lpstr>find</vt:lpstr>
      <vt:lpstr>find</vt:lpstr>
      <vt:lpstr>find</vt:lpstr>
      <vt:lpstr>find</vt:lpstr>
      <vt:lpstr>find</vt:lpstr>
      <vt:lpstr>Managing Files and Directories (part 2)</vt:lpstr>
      <vt:lpstr>tar</vt:lpstr>
      <vt:lpstr>投影片 71</vt:lpstr>
      <vt:lpstr>Managing Files and Directories (part 2)</vt:lpstr>
      <vt:lpstr>You can also create your files under Windows, but then you will have to worry about a confusing difference between UNIX and Windows</vt:lpstr>
      <vt:lpstr>投影片 74</vt:lpstr>
      <vt:lpstr>投影片 75</vt:lpstr>
      <vt:lpstr>投影片 76</vt:lpstr>
      <vt:lpstr>投影片 77</vt:lpstr>
      <vt:lpstr>投影片 78</vt:lpstr>
    </vt:vector>
  </TitlesOfParts>
  <Company>Juliana Rew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admin</cp:lastModifiedBy>
  <cp:revision>260</cp:revision>
  <cp:lastPrinted>2005-05-27T21:26:31Z</cp:lastPrinted>
  <dcterms:created xsi:type="dcterms:W3CDTF">2005-05-23T21:56:35Z</dcterms:created>
  <dcterms:modified xsi:type="dcterms:W3CDTF">2015-03-09T04:16:09Z</dcterms:modified>
</cp:coreProperties>
</file>