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87"/>
  </p:notesMasterIdLst>
  <p:handoutMasterIdLst>
    <p:handoutMasterId r:id="rId88"/>
  </p:handoutMasterIdLst>
  <p:sldIdLst>
    <p:sldId id="584" r:id="rId2"/>
    <p:sldId id="582" r:id="rId3"/>
    <p:sldId id="583" r:id="rId4"/>
    <p:sldId id="517" r:id="rId5"/>
    <p:sldId id="535" r:id="rId6"/>
    <p:sldId id="536" r:id="rId7"/>
    <p:sldId id="533" r:id="rId8"/>
    <p:sldId id="537" r:id="rId9"/>
    <p:sldId id="542" r:id="rId10"/>
    <p:sldId id="543" r:id="rId11"/>
    <p:sldId id="538" r:id="rId12"/>
    <p:sldId id="545" r:id="rId13"/>
    <p:sldId id="555" r:id="rId14"/>
    <p:sldId id="556" r:id="rId15"/>
    <p:sldId id="558" r:id="rId16"/>
    <p:sldId id="557" r:id="rId17"/>
    <p:sldId id="559" r:id="rId18"/>
    <p:sldId id="560" r:id="rId19"/>
    <p:sldId id="561" r:id="rId20"/>
    <p:sldId id="562" r:id="rId21"/>
    <p:sldId id="563" r:id="rId22"/>
    <p:sldId id="564" r:id="rId23"/>
    <p:sldId id="565" r:id="rId24"/>
    <p:sldId id="567" r:id="rId25"/>
    <p:sldId id="568" r:id="rId26"/>
    <p:sldId id="569" r:id="rId27"/>
    <p:sldId id="566" r:id="rId28"/>
    <p:sldId id="570" r:id="rId29"/>
    <p:sldId id="571" r:id="rId30"/>
    <p:sldId id="516" r:id="rId31"/>
    <p:sldId id="574" r:id="rId32"/>
    <p:sldId id="572" r:id="rId33"/>
    <p:sldId id="573" r:id="rId34"/>
    <p:sldId id="273" r:id="rId35"/>
    <p:sldId id="627" r:id="rId36"/>
    <p:sldId id="620" r:id="rId37"/>
    <p:sldId id="621" r:id="rId38"/>
    <p:sldId id="614" r:id="rId39"/>
    <p:sldId id="622" r:id="rId40"/>
    <p:sldId id="623" r:id="rId41"/>
    <p:sldId id="624" r:id="rId42"/>
    <p:sldId id="700" r:id="rId43"/>
    <p:sldId id="625" r:id="rId44"/>
    <p:sldId id="626" r:id="rId45"/>
    <p:sldId id="701" r:id="rId46"/>
    <p:sldId id="696" r:id="rId47"/>
    <p:sldId id="697" r:id="rId48"/>
    <p:sldId id="632" r:id="rId49"/>
    <p:sldId id="646" r:id="rId50"/>
    <p:sldId id="647" r:id="rId51"/>
    <p:sldId id="648" r:id="rId52"/>
    <p:sldId id="649" r:id="rId53"/>
    <p:sldId id="650" r:id="rId54"/>
    <p:sldId id="651" r:id="rId55"/>
    <p:sldId id="652" r:id="rId56"/>
    <p:sldId id="653" r:id="rId57"/>
    <p:sldId id="654" r:id="rId58"/>
    <p:sldId id="655" r:id="rId59"/>
    <p:sldId id="656" r:id="rId60"/>
    <p:sldId id="657" r:id="rId61"/>
    <p:sldId id="658" r:id="rId62"/>
    <p:sldId id="659" r:id="rId63"/>
    <p:sldId id="694" r:id="rId64"/>
    <p:sldId id="695" r:id="rId65"/>
    <p:sldId id="673" r:id="rId66"/>
    <p:sldId id="693" r:id="rId67"/>
    <p:sldId id="677" r:id="rId68"/>
    <p:sldId id="681" r:id="rId69"/>
    <p:sldId id="682" r:id="rId70"/>
    <p:sldId id="692" r:id="rId71"/>
    <p:sldId id="664" r:id="rId72"/>
    <p:sldId id="665" r:id="rId73"/>
    <p:sldId id="666" r:id="rId74"/>
    <p:sldId id="667" r:id="rId75"/>
    <p:sldId id="668" r:id="rId76"/>
    <p:sldId id="691" r:id="rId77"/>
    <p:sldId id="699" r:id="rId78"/>
    <p:sldId id="698" r:id="rId79"/>
    <p:sldId id="671" r:id="rId80"/>
    <p:sldId id="690" r:id="rId81"/>
    <p:sldId id="674" r:id="rId82"/>
    <p:sldId id="688" r:id="rId83"/>
    <p:sldId id="672" r:id="rId84"/>
    <p:sldId id="689" r:id="rId85"/>
    <p:sldId id="662" r:id="rId8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0066CC"/>
    <a:srgbClr val="66FF66"/>
    <a:srgbClr val="FFFFCC"/>
    <a:srgbClr val="CC9900"/>
    <a:srgbClr val="FF99CC"/>
    <a:srgbClr val="FFCC00"/>
    <a:srgbClr val="99CCFF"/>
    <a:srgbClr val="FF0000"/>
    <a:srgbClr val="C0C0C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6" autoAdjust="0"/>
    <p:restoredTop sz="94612" autoAdjust="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08254095-308E-4ACC-BF15-B06B0E9FC49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525816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9FDC1729-B6B6-4463-8BA6-2B024F5FEC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852082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05BA4D4-4780-4719-8FC3-7F7593F72245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182562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4C999CD-8283-4C8D-B112-4B8A148852A2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38756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8AEE082-7292-440E-AA64-2F1E0E490B44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68972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6F88693-AD1B-4E49-910B-4A974CA668C6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585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3615D42-5DD1-425F-8018-FB06E0D8727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811513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23B13E05-7B37-4561-8411-CA751DFCFEE4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97012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5D76C9E-F5B3-4E30-A4AA-97F3D03F8074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91653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55C669F-6410-4220-80EF-CA6F03773275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86760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CE11D51-6076-463B-82C0-186B9FCCA05D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91272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BB2BAC6-948F-460C-BE33-4828C09F2E34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962053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731DFED9-8E02-4071-87B4-FC6762123969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823942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F428205-0A46-466D-9482-8F3D06B56CE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58430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591371D-5B16-4451-AFB5-45AF395AD0D7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291594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D871280-4F51-4D5C-917E-07CBD9A1043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47194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49B7BAB-F210-4801-AD35-7A8110767575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210417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9A6F592-E50A-41BF-BC5B-BA54DEC09A04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58241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7B077D85-B38F-418E-B7E8-32CE9AA1176E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608522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6ADB5600-3848-4A60-8ED5-8B52DB4BD9D8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576969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AA3B193-C982-4A1A-AA28-E51F569CC9CE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7269827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D3FC474-3C1A-49BD-AF38-6AD537523EC1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598148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D550673-9209-4ACB-9F75-27B9DA8620A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969352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0175142-9ED9-4FBF-837B-9E43876DC5EF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52475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4022D4B-0417-49C9-B0CC-D93C83C9A8C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49808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E1D28F9-9111-419A-A55C-DCF3DA594A19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4287300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730F200-902C-48DF-B49E-95F8F36E275E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08836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D866B65-83BC-41FD-9833-8BD4D790C0D7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970164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CA71CDD-0709-483C-80CD-482861BF5FCD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828781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5D52A8-79BC-4DC6-8440-F443768F36B5}" type="slidenum">
              <a:rPr lang="zh-TW" altLang="en-US" smtClean="0"/>
              <a:pPr/>
              <a:t>34</a:t>
            </a:fld>
            <a:endParaRPr lang="en-US" altLang="zh-TW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1158577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3B70FA3-0068-4A86-8322-5D2E5E9C778F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7338554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C0BC11D-0808-4F46-9733-5AC4B67DA258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289444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F5389CE6-215B-4BDF-90A4-59E4F0B3D84F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409032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2329840-CD24-4787-AB2A-272C6417397F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406622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8170379-D44C-445A-A6FB-50E791C30008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592048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F1B07ED-C190-4BE2-8EBF-ACA6E1CA3F1E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7167437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15F11BF-AD21-4021-A912-1734C857A617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2256521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78B7568F-07E2-4840-8981-0F83F5D97BD9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2113193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78B7568F-07E2-4840-8981-0F83F5D97BD9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2113193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CF87F2C-349B-41B8-AECB-897FCA4C1F88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8497595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63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7653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64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0664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66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59329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70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5022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76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3022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80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0789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268D7CCD-E27C-4CEA-931F-7C70B7E579F8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08823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82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43773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84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4562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EBAB885-892F-4F9B-8723-70AF7782528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57841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7FDFE27-D1C7-4358-AB41-23A03AC83BAA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65513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6C7A4F6-057B-4E97-8594-6F18D7CA6ABF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771247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1495F2D-6274-49C3-9BD7-9CADDCCA7CA4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6129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7196F-2AD1-4541-809B-685A9CF3B24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A8157-4619-4BAB-B4F1-EA8CDD41E2D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221D8-20AA-4F08-9B90-B33E0AB801B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5C348-72B6-4CA9-97DB-BB2439BEA9D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B9DA2-1C91-4CE8-9766-05E857B4CBA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5FCDB-D8F5-4C40-9E38-FD5EE30B683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827F7-43D3-473A-81F9-20EA74B9E90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E8EDB-CE6B-41F6-B669-E2700B4524C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BDBC8-6B65-4CBF-88B5-E77C6862004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BA235-1DE0-468D-A405-DB895ACF351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E837C-70DD-4F46-9701-09A380F6688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775347C7-33A8-4CE4-A4B2-1A80A51A80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Connecting commands by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300" dirty="0" smtClean="0">
                <a:solidFill>
                  <a:srgbClr val="FF0000"/>
                </a:solidFill>
              </a:rPr>
              <a:t>Suppose we want to count the number of files beginning with “A”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300" dirty="0" smtClean="0">
                <a:solidFill>
                  <a:schemeClr val="bg1"/>
                </a:solidFill>
              </a:rPr>
              <a:t>The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ls</a:t>
            </a:r>
            <a:r>
              <a:rPr lang="en-US" altLang="zh-TW" sz="2300" dirty="0" smtClean="0">
                <a:solidFill>
                  <a:schemeClr val="bg1"/>
                </a:solidFill>
              </a:rPr>
              <a:t> command can list these files, but it can’t count them: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 smtClean="0">
                <a:solidFill>
                  <a:schemeClr val="bg1"/>
                </a:solidFill>
              </a:rPr>
              <a:t>	% </a:t>
            </a:r>
            <a:r>
              <a:rPr lang="en-US" altLang="zh-TW" sz="2400" b="1" dirty="0" smtClean="0">
                <a:solidFill>
                  <a:schemeClr val="bg1"/>
                </a:solidFill>
                <a:latin typeface="High Tower Text" pitchFamily="18" charset="0"/>
              </a:rPr>
              <a:t>ls A*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  <a:latin typeface="High Tower Text" pitchFamily="18" charset="0"/>
              </a:rPr>
              <a:t>	ABCD	     </a:t>
            </a:r>
            <a:r>
              <a:rPr lang="en-US" altLang="zh-TW" sz="2400" b="1" dirty="0" err="1" smtClean="0">
                <a:solidFill>
                  <a:schemeClr val="bg1"/>
                </a:solidFill>
                <a:latin typeface="High Tower Text" pitchFamily="18" charset="0"/>
              </a:rPr>
              <a:t>Afile</a:t>
            </a:r>
            <a:r>
              <a:rPr lang="en-US" altLang="zh-TW" sz="2400" b="1" dirty="0" smtClean="0">
                <a:solidFill>
                  <a:schemeClr val="bg1"/>
                </a:solidFill>
                <a:latin typeface="High Tower Text" pitchFamily="18" charset="0"/>
              </a:rPr>
              <a:t>	       </a:t>
            </a:r>
            <a:r>
              <a:rPr lang="en-US" altLang="zh-TW" sz="2400" b="1" dirty="0" err="1" smtClean="0">
                <a:solidFill>
                  <a:schemeClr val="bg1"/>
                </a:solidFill>
                <a:latin typeface="High Tower Text" pitchFamily="18" charset="0"/>
              </a:rPr>
              <a:t>APROG.c</a:t>
            </a:r>
            <a:r>
              <a:rPr lang="en-US" altLang="zh-TW" sz="2400" b="1" dirty="0" smtClean="0">
                <a:solidFill>
                  <a:schemeClr val="bg1"/>
                </a:solidFill>
                <a:latin typeface="High Tower Text" pitchFamily="18" charset="0"/>
              </a:rPr>
              <a:t>	    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  <a:latin typeface="High Tower Text" pitchFamily="18" charset="0"/>
              </a:rPr>
              <a:t>	ABD.txt	     AFILE</a:t>
            </a:r>
            <a:r>
              <a:rPr lang="en-US" altLang="zh-TW" sz="2200" b="1" dirty="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lang="en-US" altLang="zh-TW" sz="2400" b="1" dirty="0" smtClean="0">
                <a:solidFill>
                  <a:schemeClr val="bg1"/>
                </a:solidFill>
                <a:latin typeface="High Tower Text" pitchFamily="18" charset="0"/>
              </a:rPr>
              <a:t>	       </a:t>
            </a:r>
            <a:r>
              <a:rPr lang="en-US" altLang="zh-TW" sz="2400" b="1" dirty="0" err="1" smtClean="0">
                <a:solidFill>
                  <a:schemeClr val="bg1"/>
                </a:solidFill>
                <a:latin typeface="High Tower Text" pitchFamily="18" charset="0"/>
              </a:rPr>
              <a:t>APROG.x</a:t>
            </a:r>
            <a:r>
              <a:rPr lang="en-US" altLang="zh-TW" sz="2400" b="1" dirty="0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  <a:latin typeface="High Tower Text" pitchFamily="18" charset="0"/>
              </a:rPr>
              <a:t>	ACE	     AFILE</a:t>
            </a:r>
            <a:r>
              <a:rPr lang="en-US" altLang="zh-TW" sz="2200" b="1" dirty="0" smtClean="0">
                <a:solidFill>
                  <a:schemeClr val="bg1"/>
                </a:solidFill>
                <a:latin typeface="Times New Roman" pitchFamily="18" charset="0"/>
              </a:rPr>
              <a:t>3	        </a:t>
            </a:r>
            <a:r>
              <a:rPr lang="en-US" altLang="zh-TW" sz="2400" b="1" dirty="0" smtClean="0">
                <a:solidFill>
                  <a:schemeClr val="bg1"/>
                </a:solidFill>
                <a:latin typeface="High Tower Text" pitchFamily="18" charset="0"/>
              </a:rPr>
              <a:t>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300" dirty="0" smtClean="0">
                <a:solidFill>
                  <a:schemeClr val="bg1"/>
                </a:solidFill>
              </a:rPr>
              <a:t>The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300" dirty="0" smtClean="0">
                <a:solidFill>
                  <a:schemeClr val="bg1"/>
                </a:solidFill>
              </a:rPr>
              <a:t>command counts things, but how to make it count </a:t>
            </a:r>
            <a:r>
              <a:rPr lang="en-US" altLang="zh-TW" sz="2300" i="1" u="sng" dirty="0" smtClean="0">
                <a:solidFill>
                  <a:schemeClr val="bg1"/>
                </a:solidFill>
              </a:rPr>
              <a:t>these</a:t>
            </a:r>
            <a:r>
              <a:rPr lang="en-US" altLang="zh-TW" sz="2300" dirty="0" smtClean="0">
                <a:solidFill>
                  <a:schemeClr val="bg1"/>
                </a:solidFill>
              </a:rPr>
              <a:t> things?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 smtClean="0">
                <a:solidFill>
                  <a:schemeClr val="bg1"/>
                </a:solidFill>
              </a:rPr>
              <a:t>	% </a:t>
            </a:r>
            <a:r>
              <a:rPr lang="en-US" altLang="zh-TW" sz="2400" b="1" dirty="0" err="1" smtClean="0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400" b="1" dirty="0" smtClean="0">
                <a:solidFill>
                  <a:schemeClr val="bg1"/>
                </a:solidFill>
                <a:latin typeface="High Tower Text" pitchFamily="18" charset="0"/>
              </a:rPr>
              <a:t> –l </a:t>
            </a:r>
            <a:r>
              <a:rPr lang="en-US" altLang="zh-TW" sz="2400" b="1" dirty="0" smtClean="0">
                <a:solidFill>
                  <a:schemeClr val="bg1"/>
                </a:solidFill>
                <a:latin typeface="Times New Roman" pitchFamily="18" charset="0"/>
              </a:rPr>
              <a:t>????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•</a:t>
            </a:r>
            <a:r>
              <a:rPr lang="en-US" altLang="zh-TW" sz="2000" dirty="0" smtClean="0">
                <a:solidFill>
                  <a:schemeClr val="bg1"/>
                </a:solidFill>
              </a:rPr>
              <a:t> 	</a:t>
            </a:r>
            <a:r>
              <a:rPr lang="en-US" altLang="zh-TW" sz="2400" dirty="0" smtClean="0">
                <a:solidFill>
                  <a:schemeClr val="bg1"/>
                </a:solidFill>
              </a:rPr>
              <a:t>We can solve this by </a:t>
            </a:r>
            <a:r>
              <a:rPr lang="en-US" altLang="zh-TW" sz="2400" i="1" dirty="0" smtClean="0">
                <a:solidFill>
                  <a:schemeClr val="bg1"/>
                </a:solidFill>
              </a:rPr>
              <a:t>redirection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 smtClean="0">
                <a:solidFill>
                  <a:schemeClr val="bg1"/>
                </a:solidFill>
              </a:rPr>
              <a:t>	% </a:t>
            </a:r>
            <a:r>
              <a:rPr lang="en-US" altLang="zh-TW" sz="2400" b="1" dirty="0" smtClean="0">
                <a:solidFill>
                  <a:schemeClr val="bg1"/>
                </a:solidFill>
                <a:latin typeface="High Tower Text" pitchFamily="18" charset="0"/>
              </a:rPr>
              <a:t>ls A* &gt; </a:t>
            </a:r>
            <a:r>
              <a:rPr lang="en-US" altLang="zh-TW" sz="2400" b="1" dirty="0" err="1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400" b="1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 smtClean="0">
                <a:solidFill>
                  <a:schemeClr val="bg1"/>
                </a:solidFill>
              </a:rPr>
              <a:t>	% </a:t>
            </a:r>
            <a:r>
              <a:rPr lang="en-US" altLang="zh-TW" sz="2400" b="1" dirty="0" err="1" smtClean="0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400" b="1" dirty="0" smtClean="0">
                <a:solidFill>
                  <a:schemeClr val="bg1"/>
                </a:solidFill>
                <a:latin typeface="High Tower Text" pitchFamily="18" charset="0"/>
              </a:rPr>
              <a:t> –l &lt; </a:t>
            </a:r>
            <a:r>
              <a:rPr lang="en-US" altLang="zh-TW" sz="2400" b="1" dirty="0" err="1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400" b="1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2400" b="1" dirty="0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smtClean="0">
                <a:solidFill>
                  <a:schemeClr val="bg1"/>
                </a:solidFill>
              </a:rPr>
              <a:t>    	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%</a:t>
            </a:r>
            <a:endParaRPr lang="zh-TW" altLang="en-US" sz="2400" b="1" dirty="0" smtClean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1024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62AC1CE-09D0-4CCC-87B5-C85FF4C4196D}" type="slidenum">
              <a:rPr lang="zh-TW" altLang="en-US" sz="1400" b="0">
                <a:latin typeface="Arial" charset="0"/>
              </a:rPr>
              <a:pPr algn="r"/>
              <a:t>1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" name="Trapezoid 1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  135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136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137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138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cut</a:t>
            </a:r>
            <a:r>
              <a:rPr lang="en-US" altLang="zh-TW" sz="24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400" b="1" smtClean="0">
                <a:solidFill>
                  <a:srgbClr val="FFFFCC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smtClean="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400" smtClean="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1946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0F56C49-9D16-46A1-850F-7DC9D0C11119}" type="slidenum">
              <a:rPr lang="zh-TW" altLang="en-US" sz="1400" b="0">
                <a:latin typeface="Arial" charset="0"/>
              </a:rPr>
              <a:pPr algn="r"/>
              <a:t>10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  135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  136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  137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  138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cut </a:t>
            </a:r>
            <a:r>
              <a:rPr lang="en-US" altLang="zh-TW" sz="26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 smtClean="0">
                <a:solidFill>
                  <a:srgbClr val="FFFFCC"/>
                </a:solidFill>
                <a:latin typeface="High Tower Text" pitchFamily="18" charset="0"/>
              </a:rPr>
              <a:t>omplement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6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1-7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400" smtClean="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f tempfile</a:t>
            </a:r>
            <a:endParaRPr lang="zh-TW" altLang="en-US" sz="2400" b="1" smtClean="0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</a:t>
            </a:r>
            <a:endParaRPr lang="zh-TW" altLang="en-US" sz="2400" b="1" smtClean="0">
              <a:solidFill>
                <a:schemeClr val="bg1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2048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C518239-8F63-4CE3-85E6-C41E2FF916D4}" type="slidenum">
              <a:rPr lang="zh-TW" altLang="en-US" sz="1400" b="0">
                <a:latin typeface="Arial" charset="0"/>
              </a:rPr>
              <a:pPr algn="r"/>
              <a:t>11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 txBox="1">
            <a:spLocks noChangeArrowheads="1"/>
          </p:cNvSpPr>
          <p:nvPr/>
        </p:nvSpPr>
        <p:spPr bwMode="auto">
          <a:xfrm>
            <a:off x="1219200" y="990600"/>
            <a:ext cx="6553200" cy="5638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cat tempfile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  135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ls A* &gt; tempfile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  136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wc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  137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rm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  138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 history &gt; tempfile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>
              <a:solidFill>
                <a:schemeClr val="bg1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marL="342900" indent="-342900">
              <a:lnSpc>
                <a:spcPct val="80000"/>
              </a:lnSpc>
              <a:spcBef>
                <a:spcPct val="3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600">
                <a:solidFill>
                  <a:srgbClr val="FFFFCC"/>
                </a:solidFill>
                <a:latin typeface="High Tower Text" pitchFamily="18" charset="0"/>
              </a:rPr>
              <a:t>cut </a:t>
            </a:r>
            <a:r>
              <a:rPr lang="en-US" altLang="zh-TW" sz="260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400">
                <a:solidFill>
                  <a:srgbClr val="FFFFCC"/>
                </a:solidFill>
                <a:latin typeface="High Tower Text" pitchFamily="18" charset="0"/>
              </a:rPr>
              <a:t>complement </a:t>
            </a:r>
            <a:r>
              <a:rPr lang="en-US" altLang="zh-TW" sz="260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60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1-7 </a:t>
            </a:r>
            <a:r>
              <a:rPr lang="en-US" altLang="zh-TW" sz="260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400" b="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</a:rPr>
              <a:t>5</a:t>
            </a:r>
            <a:r>
              <a:rPr lang="en-US" altLang="zh-TW" sz="2800">
                <a:solidFill>
                  <a:srgbClr val="FFFFCC"/>
                </a:solidFill>
                <a:latin typeface="Times New Roman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3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cat tempfile</a:t>
            </a: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</a:rPr>
              <a:t>5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ls A* &gt; tempfile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wc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 &lt; tempfile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rm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f tempfile</a:t>
            </a:r>
            <a:endParaRPr lang="en-US" altLang="zh-TW" sz="240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mv   tempfile</a:t>
            </a: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   count_A_files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>
                <a:solidFill>
                  <a:schemeClr val="bg1"/>
                </a:solidFill>
              </a:rPr>
              <a:t>%</a:t>
            </a:r>
            <a:endParaRPr lang="zh-TW" altLang="en-US" sz="280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2150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FEE68EA-76A7-4AE5-8CDB-351462D23ED3}" type="slidenum">
              <a:rPr lang="zh-TW" altLang="en-US" sz="1400" b="0">
                <a:latin typeface="Arial" charset="0"/>
              </a:rPr>
              <a:pPr algn="r"/>
              <a:t>12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37575" name="AutoShape 7"/>
          <p:cNvSpPr>
            <a:spLocks noChangeArrowheads="1"/>
          </p:cNvSpPr>
          <p:nvPr/>
        </p:nvSpPr>
        <p:spPr bwMode="auto">
          <a:xfrm>
            <a:off x="3657600" y="3886200"/>
            <a:ext cx="3962400" cy="914400"/>
          </a:xfrm>
          <a:prstGeom prst="wedgeRoundRectCallout">
            <a:avLst>
              <a:gd name="adj1" fmla="val -21116"/>
              <a:gd name="adj2" fmla="val 16371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Let us give our script a    more-descriptive name </a:t>
            </a: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5" grpId="0" animBg="1"/>
      <p:bldP spid="23757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Now, lets run that script!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FFFFCC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FFFFCC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FFFFCC"/>
                </a:solidFill>
                <a:latin typeface="High Tower Text" pitchFamily="18" charset="0"/>
              </a:rPr>
              <a:t>  </a:t>
            </a:r>
            <a:r>
              <a:rPr lang="en-US" altLang="en-US" sz="2600" b="1" smtClean="0">
                <a:solidFill>
                  <a:srgbClr val="FFFFCC"/>
                </a:solidFill>
                <a:latin typeface="Times New Roman" pitchFamily="18" charset="0"/>
              </a:rPr>
              <a:t>1</a:t>
            </a:r>
            <a:r>
              <a:rPr lang="en-US" altLang="en-US" sz="2600" b="1" smtClean="0">
                <a:solidFill>
                  <a:srgbClr val="FFFFCC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 smtClean="0">
                <a:solidFill>
                  <a:srgbClr val="FFFFCC"/>
                </a:solidFill>
                <a:latin typeface="Times New Roman" pitchFamily="18" charset="0"/>
              </a:rPr>
              <a:t>47</a:t>
            </a:r>
            <a:r>
              <a:rPr lang="en-US" altLang="en-US" sz="2600" b="1" smtClean="0">
                <a:solidFill>
                  <a:srgbClr val="FFFFCC"/>
                </a:solidFill>
                <a:latin typeface="High Tower Text" pitchFamily="18" charset="0"/>
              </a:rPr>
              <a:t> Mar </a:t>
            </a:r>
            <a:r>
              <a:rPr lang="en-US" altLang="en-US" sz="1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en-US" sz="2600" b="1" smtClean="0">
                <a:solidFill>
                  <a:srgbClr val="FFFFCC"/>
                </a:solidFill>
                <a:latin typeface="Times New Roman" pitchFamily="18" charset="0"/>
              </a:rPr>
              <a:t>3  02:16</a:t>
            </a:r>
            <a:r>
              <a:rPr lang="en-US" altLang="en-US" sz="2600" b="1" smtClean="0">
                <a:solidFill>
                  <a:srgbClr val="FFFFCC"/>
                </a:solidFill>
                <a:latin typeface="High Tower Text" pitchFamily="18" charset="0"/>
              </a:rPr>
              <a:t> count_A_files</a:t>
            </a:r>
            <a:endParaRPr lang="zh-TW" altLang="en-US" sz="2600" b="1" smtClean="0">
              <a:solidFill>
                <a:srgbClr val="FFFFCC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latin typeface="High Tower Text" pitchFamily="18" charset="0"/>
              </a:rPr>
              <a:t>chmod u+x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smtClean="0">
                <a:latin typeface="Times New Roman" pitchFamily="18" charset="0"/>
              </a:rPr>
              <a:t>-</a:t>
            </a:r>
            <a:r>
              <a:rPr lang="en-US" altLang="en-US" sz="2800" b="1" smtClean="0">
                <a:latin typeface="High Tower Text" pitchFamily="18" charset="0"/>
              </a:rPr>
              <a:t>rwxr</a:t>
            </a:r>
            <a:r>
              <a:rPr lang="en-US" altLang="en-US" sz="2800" b="1" smtClean="0">
                <a:latin typeface="Times New Roman" pitchFamily="18" charset="0"/>
              </a:rPr>
              <a:t>-</a:t>
            </a:r>
            <a:r>
              <a:rPr lang="en-US" altLang="en-US" sz="1000" b="1" smtClean="0">
                <a:latin typeface="Times New Roman" pitchFamily="18" charset="0"/>
              </a:rPr>
              <a:t> </a:t>
            </a:r>
            <a:r>
              <a:rPr lang="en-US" altLang="en-US" sz="2800" b="1" smtClean="0">
                <a:latin typeface="Times New Roman" pitchFamily="18" charset="0"/>
              </a:rPr>
              <a:t>-</a:t>
            </a:r>
            <a:r>
              <a:rPr lang="en-US" altLang="en-US" sz="1000" b="1" smtClean="0">
                <a:latin typeface="Times New Roman" pitchFamily="18" charset="0"/>
              </a:rPr>
              <a:t> </a:t>
            </a:r>
            <a:r>
              <a:rPr lang="en-US" altLang="en-US" sz="2800" b="1" smtClean="0">
                <a:latin typeface="High Tower Text" pitchFamily="18" charset="0"/>
              </a:rPr>
              <a:t>r</a:t>
            </a:r>
            <a:r>
              <a:rPr lang="en-US" altLang="en-US" sz="2800" b="1" smtClean="0">
                <a:latin typeface="Times New Roman" pitchFamily="18" charset="0"/>
              </a:rPr>
              <a:t>-</a:t>
            </a:r>
            <a:r>
              <a:rPr lang="en-US" altLang="en-US" sz="1000" b="1" smtClean="0">
                <a:latin typeface="Times New Roman" pitchFamily="18" charset="0"/>
              </a:rPr>
              <a:t> </a:t>
            </a:r>
            <a:r>
              <a:rPr lang="en-US" altLang="en-US" sz="2800" b="1" smtClean="0">
                <a:latin typeface="Times New Roman" pitchFamily="18" charset="0"/>
              </a:rPr>
              <a:t>-</a:t>
            </a:r>
            <a:r>
              <a:rPr lang="en-US" altLang="en-US" sz="2800" b="1" smtClean="0">
                <a:latin typeface="High Tower Text" pitchFamily="18" charset="0"/>
              </a:rPr>
              <a:t>  </a:t>
            </a:r>
            <a:r>
              <a:rPr lang="en-US" altLang="en-US" sz="2600" b="1" smtClean="0">
                <a:latin typeface="Times New Roman" pitchFamily="18" charset="0"/>
              </a:rPr>
              <a:t>1</a:t>
            </a:r>
            <a:r>
              <a:rPr lang="en-US" altLang="en-US" sz="2600" b="1" smtClean="0">
                <a:latin typeface="High Tower Text" pitchFamily="18" charset="0"/>
              </a:rPr>
              <a:t> English None    </a:t>
            </a:r>
            <a:r>
              <a:rPr lang="en-US" altLang="en-US" sz="2600" b="1" smtClean="0">
                <a:latin typeface="Times New Roman" pitchFamily="18" charset="0"/>
              </a:rPr>
              <a:t>15</a:t>
            </a:r>
            <a:r>
              <a:rPr lang="en-US" altLang="en-US" sz="2600" b="1" smtClean="0">
                <a:latin typeface="High Tower Text" pitchFamily="18" charset="0"/>
              </a:rPr>
              <a:t> Mar  </a:t>
            </a:r>
            <a:r>
              <a:rPr lang="en-US" altLang="en-US" sz="2600" b="1" smtClean="0">
                <a:latin typeface="Times New Roman" pitchFamily="18" charset="0"/>
              </a:rPr>
              <a:t>2 03:10</a:t>
            </a:r>
            <a:r>
              <a:rPr lang="en-US" altLang="en-US" sz="2600" b="1" smtClean="0">
                <a:latin typeface="High Tower Text" pitchFamily="18" charset="0"/>
              </a:rPr>
              <a:t> count_A_files</a:t>
            </a:r>
            <a:endParaRPr lang="en-US" altLang="zh-TW" sz="2400" b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cat count_A_files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wc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rm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f tempfile</a:t>
            </a:r>
            <a:endParaRPr lang="zh-TW" altLang="en-US" sz="2800" b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.</a:t>
            </a:r>
            <a:r>
              <a:rPr lang="en-US" altLang="zh-TW" b="1" smtClean="0">
                <a:latin typeface="Times New Roman" pitchFamily="18" charset="0"/>
              </a:rPr>
              <a:t>/</a:t>
            </a:r>
            <a:r>
              <a:rPr lang="en-US" altLang="zh-TW" sz="2800" b="1" smtClean="0">
                <a:latin typeface="High Tower Text" pitchFamily="18" charset="0"/>
              </a:rPr>
              <a:t>count_A_files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latin typeface="Times New Roman" pitchFamily="18" charset="0"/>
              </a:rPr>
              <a:t>10</a:t>
            </a:r>
            <a:r>
              <a:rPr lang="en-US" altLang="zh-TW" sz="2400" b="1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</a:t>
            </a:r>
            <a:r>
              <a:rPr lang="en-US" altLang="zh-TW" sz="2800" b="1" smtClean="0">
                <a:latin typeface="High Tower Text" pitchFamily="18" charset="0"/>
              </a:rPr>
              <a:t> </a:t>
            </a:r>
          </a:p>
        </p:txBody>
      </p:sp>
      <p:sp>
        <p:nvSpPr>
          <p:cNvPr id="2253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656C6A7-46AB-42C1-8DB3-1AD7F79017D8}" type="slidenum">
              <a:rPr lang="zh-TW" altLang="en-US" sz="1400" b="0">
                <a:latin typeface="Arial" charset="0"/>
              </a:rPr>
              <a:pPr algn="r"/>
              <a:t>13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Now, lets run that script!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rw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1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47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Mar </a:t>
            </a:r>
            <a:r>
              <a:rPr lang="en-US" altLang="en-US" sz="1800" b="1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3  02:16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count_A_files</a:t>
            </a:r>
            <a:endParaRPr lang="zh-TW" altLang="en-US" sz="2600" b="1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chmod u+x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FFFFCC"/>
                </a:solidFill>
                <a:latin typeface="High Tower Text" pitchFamily="18" charset="0"/>
              </a:rPr>
              <a:t>rwxr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FFFFCC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FFFFCC"/>
                </a:solidFill>
                <a:latin typeface="High Tower Text" pitchFamily="18" charset="0"/>
              </a:rPr>
              <a:t>  </a:t>
            </a:r>
            <a:r>
              <a:rPr lang="en-US" altLang="en-US" sz="2600" b="1" smtClean="0">
                <a:solidFill>
                  <a:srgbClr val="FFFFCC"/>
                </a:solidFill>
                <a:latin typeface="Times New Roman" pitchFamily="18" charset="0"/>
              </a:rPr>
              <a:t>1</a:t>
            </a:r>
            <a:r>
              <a:rPr lang="en-US" altLang="en-US" sz="2600" b="1" smtClean="0">
                <a:solidFill>
                  <a:srgbClr val="FFFFCC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 smtClean="0">
                <a:solidFill>
                  <a:srgbClr val="FFFFCC"/>
                </a:solidFill>
                <a:latin typeface="Times New Roman" pitchFamily="18" charset="0"/>
              </a:rPr>
              <a:t>47</a:t>
            </a:r>
            <a:r>
              <a:rPr lang="en-US" altLang="en-US" sz="2600" b="1" smtClean="0">
                <a:solidFill>
                  <a:srgbClr val="FFFFCC"/>
                </a:solidFill>
                <a:latin typeface="High Tower Text" pitchFamily="18" charset="0"/>
              </a:rPr>
              <a:t> Mar </a:t>
            </a:r>
            <a:r>
              <a:rPr lang="en-US" altLang="en-US" sz="1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en-US" sz="2600" b="1" smtClean="0">
                <a:solidFill>
                  <a:srgbClr val="FFFFCC"/>
                </a:solidFill>
                <a:latin typeface="Times New Roman" pitchFamily="18" charset="0"/>
              </a:rPr>
              <a:t>3  02:16</a:t>
            </a:r>
            <a:r>
              <a:rPr lang="en-US" altLang="en-US" sz="2600" b="1" smtClean="0">
                <a:solidFill>
                  <a:srgbClr val="FFFFCC"/>
                </a:solidFill>
                <a:latin typeface="High Tower Text" pitchFamily="18" charset="0"/>
              </a:rPr>
              <a:t> count_A_files</a:t>
            </a:r>
            <a:endParaRPr lang="en-US" altLang="zh-TW" sz="2400" b="1" smtClean="0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latin typeface="High Tower Text" pitchFamily="18" charset="0"/>
              </a:rPr>
              <a:t>cat count_A_files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wc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rm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f tempfile</a:t>
            </a:r>
            <a:endParaRPr lang="zh-TW" altLang="en-US" sz="2800" b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.</a:t>
            </a:r>
            <a:r>
              <a:rPr lang="en-US" altLang="zh-TW" b="1" smtClean="0">
                <a:latin typeface="Times New Roman" pitchFamily="18" charset="0"/>
              </a:rPr>
              <a:t>/</a:t>
            </a:r>
            <a:r>
              <a:rPr lang="en-US" altLang="zh-TW" sz="2800" b="1" smtClean="0">
                <a:latin typeface="High Tower Text" pitchFamily="18" charset="0"/>
              </a:rPr>
              <a:t>count_A_files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latin typeface="Times New Roman" pitchFamily="18" charset="0"/>
              </a:rPr>
              <a:t>10</a:t>
            </a:r>
            <a:r>
              <a:rPr lang="en-US" altLang="zh-TW" sz="2400" b="1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</a:t>
            </a:r>
            <a:r>
              <a:rPr lang="en-US" altLang="zh-TW" sz="2800" b="1" smtClean="0">
                <a:latin typeface="High Tower Text" pitchFamily="18" charset="0"/>
              </a:rPr>
              <a:t> </a:t>
            </a:r>
          </a:p>
        </p:txBody>
      </p:sp>
      <p:sp>
        <p:nvSpPr>
          <p:cNvPr id="2355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646C549-D5B9-433F-865B-B24CC6503091}" type="slidenum">
              <a:rPr lang="zh-TW" altLang="en-US" sz="1400" b="0">
                <a:latin typeface="Arial" charset="0"/>
              </a:rPr>
              <a:pPr algn="r"/>
              <a:t>14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Now, lets run that script!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rw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1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47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Mar </a:t>
            </a:r>
            <a:r>
              <a:rPr lang="en-US" altLang="en-US" sz="1800" b="1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3  02:16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count_A_files</a:t>
            </a:r>
            <a:endParaRPr lang="zh-TW" altLang="en-US" sz="2600" b="1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chmod u+x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rwxr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1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47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Mar </a:t>
            </a:r>
            <a:r>
              <a:rPr lang="en-US" altLang="en-US" sz="1800" b="1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3  02:16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count_A_files</a:t>
            </a:r>
            <a:endParaRPr lang="en-US" altLang="zh-TW" sz="2400" b="1" smtClean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cat count_A_files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f tempfile</a:t>
            </a:r>
            <a:endParaRPr lang="zh-TW" altLang="en-US" sz="2800" b="1" smtClean="0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latin typeface="High Tower Text" pitchFamily="18" charset="0"/>
              </a:rPr>
              <a:t>.</a:t>
            </a:r>
            <a:r>
              <a:rPr lang="en-US" altLang="zh-TW" b="1" smtClean="0">
                <a:latin typeface="Times New Roman" pitchFamily="18" charset="0"/>
              </a:rPr>
              <a:t>/</a:t>
            </a:r>
            <a:r>
              <a:rPr lang="en-US" altLang="zh-TW" sz="2800" b="1" smtClean="0">
                <a:latin typeface="High Tower Text" pitchFamily="18" charset="0"/>
              </a:rPr>
              <a:t>count_A_files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latin typeface="Times New Roman" pitchFamily="18" charset="0"/>
              </a:rPr>
              <a:t>10</a:t>
            </a:r>
            <a:r>
              <a:rPr lang="en-US" altLang="zh-TW" sz="2400" b="1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</a:t>
            </a:r>
            <a:r>
              <a:rPr lang="en-US" altLang="zh-TW" sz="2800" b="1" smtClean="0">
                <a:latin typeface="High Tower Text" pitchFamily="18" charset="0"/>
              </a:rPr>
              <a:t> </a:t>
            </a:r>
          </a:p>
        </p:txBody>
      </p:sp>
      <p:sp>
        <p:nvSpPr>
          <p:cNvPr id="2458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CC73BF7-DD9C-4562-977C-C7A2ABB4E5C6}" type="slidenum">
              <a:rPr lang="zh-TW" altLang="en-US" sz="1400" b="0">
                <a:latin typeface="Arial" charset="0"/>
              </a:rPr>
              <a:pPr algn="r"/>
              <a:t>15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Now, lets run that script!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rw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1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47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Mar </a:t>
            </a:r>
            <a:r>
              <a:rPr lang="en-US" altLang="en-US" sz="1800" b="1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3  02:16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count_A_files</a:t>
            </a:r>
            <a:endParaRPr lang="zh-TW" altLang="en-US" sz="2600" b="1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chmod u+x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rwxr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1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47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Mar </a:t>
            </a:r>
            <a:r>
              <a:rPr lang="en-US" altLang="en-US" sz="1800" b="1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3  02:16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count_A_files</a:t>
            </a:r>
            <a:endParaRPr lang="en-US" altLang="zh-TW" sz="2400" b="1" smtClean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cat count_A_files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f tempfile</a:t>
            </a:r>
            <a:endParaRPr lang="zh-TW" altLang="en-US" sz="2800" b="1" smtClean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.</a:t>
            </a:r>
            <a:r>
              <a:rPr lang="en-US" altLang="zh-TW" b="1" smtClean="0">
                <a:solidFill>
                  <a:srgbClr val="FFFFCC"/>
                </a:solidFill>
                <a:latin typeface="Times New Roman" pitchFamily="18" charset="0"/>
              </a:rPr>
              <a:t>/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count_A_files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10</a:t>
            </a:r>
            <a:r>
              <a:rPr lang="en-US" altLang="zh-TW" sz="2400" b="1" smtClean="0">
                <a:solidFill>
                  <a:schemeClr val="bg1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</p:txBody>
      </p:sp>
      <p:sp>
        <p:nvSpPr>
          <p:cNvPr id="2560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1330231-EED2-4595-8AFF-601ED5961215}" type="slidenum">
              <a:rPr lang="zh-TW" altLang="en-US" sz="1400" b="0">
                <a:latin typeface="Arial" charset="0"/>
              </a:rPr>
              <a:pPr algn="r"/>
              <a:t>16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848600" cy="7620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Can we make it more general?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534400" cy="5181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How often will we want to use this script?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only and always does one thing: count the number of files that begin with an “A”</a:t>
            </a:r>
          </a:p>
          <a:p>
            <a:pPr eaLnBrk="1" hangingPunct="1">
              <a:lnSpc>
                <a:spcPct val="90000"/>
              </a:lnSpc>
            </a:pPr>
            <a:endParaRPr lang="en-US" altLang="zh-TW" sz="140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we could </a:t>
            </a:r>
            <a:r>
              <a:rPr lang="en-US" altLang="zh-TW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pass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arguments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it would be more flexible (and therefore more useful)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just like we pass arguments to UNIX commands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140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do this, use the $* symbols in your script</a:t>
            </a:r>
            <a:r>
              <a:rPr lang="en-US" altLang="zh-TW" sz="36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When you run the script, the $* symbols will be replaced with all of the arguments</a:t>
            </a:r>
          </a:p>
        </p:txBody>
      </p:sp>
      <p:sp>
        <p:nvSpPr>
          <p:cNvPr id="2662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2764E23-8854-4563-9902-B2B9FCC8B2BE}" type="slidenum">
              <a:rPr lang="zh-TW" altLang="en-US" sz="1400" b="0">
                <a:latin typeface="Arial" charset="0"/>
              </a:rPr>
              <a:pPr algn="r"/>
              <a:t>17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A</a:t>
            </a:r>
            <a:r>
              <a:rPr lang="en-US" altLang="zh-TW" sz="3600" dirty="0" smtClean="0">
                <a:solidFill>
                  <a:srgbClr val="0033CC"/>
                </a:solidFill>
              </a:rPr>
              <a:t> </a:t>
            </a:r>
            <a:r>
              <a:rPr lang="en-US" altLang="zh-TW" dirty="0" smtClean="0">
                <a:solidFill>
                  <a:srgbClr val="0033CC"/>
                </a:solidFill>
              </a:rPr>
              <a:t>more-flexible version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</a:t>
            </a:r>
            <a:r>
              <a:rPr lang="en-US" altLang="zh-TW" sz="2400" b="1" smtClean="0">
                <a:solidFill>
                  <a:srgbClr val="FFFFCC"/>
                </a:solidFill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cat countFiles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ls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</a:rPr>
              <a:t>$*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&gt; tempfile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f tempfile</a:t>
            </a:r>
            <a:endParaRPr lang="zh-TW" altLang="en-US" sz="2800" b="1" smtClean="0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</a:t>
            </a:r>
            <a:r>
              <a:rPr lang="en-US" altLang="zh-TW" sz="2400" b="1" smtClean="0"/>
              <a:t> </a:t>
            </a:r>
            <a:r>
              <a:rPr lang="en-US" altLang="zh-TW" sz="2800" b="1" smtClean="0">
                <a:latin typeface="High Tower Text" pitchFamily="18" charset="0"/>
              </a:rPr>
              <a:t>chmod u+x countFiles A*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.</a:t>
            </a:r>
            <a:r>
              <a:rPr lang="en-US" altLang="zh-TW" b="1" smtClean="0">
                <a:latin typeface="Times New Roman" pitchFamily="18" charset="0"/>
              </a:rPr>
              <a:t>/</a:t>
            </a:r>
            <a:r>
              <a:rPr lang="en-US" altLang="zh-TW" sz="2800" b="1" smtClean="0">
                <a:latin typeface="High Tower Text" pitchFamily="18" charset="0"/>
              </a:rPr>
              <a:t>countFiles A*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latin typeface="Times New Roman" pitchFamily="18" charset="0"/>
              </a:rPr>
              <a:t>10</a:t>
            </a:r>
            <a:r>
              <a:rPr lang="en-US" altLang="zh-TW" sz="2400" b="1" smtClean="0"/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</a:t>
            </a:r>
            <a:r>
              <a:rPr lang="en-US" altLang="zh-TW" sz="2800" b="1" smtClean="0">
                <a:latin typeface="High Tower Text" pitchFamily="18" charset="0"/>
              </a:rPr>
              <a:t> .</a:t>
            </a:r>
            <a:r>
              <a:rPr lang="en-US" altLang="zh-TW" b="1" smtClean="0">
                <a:latin typeface="Times New Roman" pitchFamily="18" charset="0"/>
              </a:rPr>
              <a:t>/</a:t>
            </a:r>
            <a:r>
              <a:rPr lang="en-US" altLang="zh-TW" sz="2800" b="1" smtClean="0">
                <a:latin typeface="High Tower Text" pitchFamily="18" charset="0"/>
              </a:rPr>
              <a:t>countFiles *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latin typeface="Times New Roman" pitchFamily="18" charset="0"/>
              </a:rPr>
              <a:t>17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</a:t>
            </a:r>
            <a:r>
              <a:rPr lang="en-US" altLang="zh-TW" sz="2800" b="1" smtClean="0">
                <a:latin typeface="High Tower Text" pitchFamily="18" charset="0"/>
              </a:rPr>
              <a:t> .</a:t>
            </a:r>
            <a:r>
              <a:rPr lang="en-US" altLang="zh-TW" b="1" smtClean="0">
                <a:latin typeface="Times New Roman" pitchFamily="18" charset="0"/>
              </a:rPr>
              <a:t>/</a:t>
            </a:r>
            <a:r>
              <a:rPr lang="en-US" altLang="zh-TW" sz="2800" b="1" smtClean="0">
                <a:latin typeface="High Tower Text" pitchFamily="18" charset="0"/>
              </a:rPr>
              <a:t>countFiles A* [^A]*.c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latin typeface="Times New Roman" pitchFamily="18" charset="0"/>
              </a:rPr>
              <a:t>11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</a:t>
            </a:r>
          </a:p>
        </p:txBody>
      </p:sp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9EF5E2C-9C5D-4752-B900-339AD69CC4CB}" type="slidenum">
              <a:rPr lang="zh-TW" altLang="en-US" sz="1400" b="0">
                <a:latin typeface="Arial" charset="0"/>
              </a:rPr>
              <a:pPr algn="r"/>
              <a:t>18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68293" name="AutoShape 5"/>
          <p:cNvSpPr>
            <a:spLocks noChangeArrowheads="1"/>
          </p:cNvSpPr>
          <p:nvPr/>
        </p:nvSpPr>
        <p:spPr bwMode="auto">
          <a:xfrm>
            <a:off x="3276600" y="3657600"/>
            <a:ext cx="3962400" cy="2209800"/>
          </a:xfrm>
          <a:prstGeom prst="wedgeRoundRectCallout">
            <a:avLst>
              <a:gd name="adj1" fmla="val -111739"/>
              <a:gd name="adj2" fmla="val -131585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See the difference?</a:t>
            </a:r>
            <a:br>
              <a:rPr lang="en-US" altLang="zh-TW" sz="2400" dirty="0"/>
            </a:br>
            <a:r>
              <a:rPr lang="en-US" altLang="zh-TW" sz="2400" dirty="0"/>
              <a:t>It has “$*” instead of “A</a:t>
            </a:r>
            <a:r>
              <a:rPr lang="en-US" altLang="zh-TW" sz="2400" dirty="0" smtClean="0"/>
              <a:t>*”</a:t>
            </a:r>
          </a:p>
          <a:p>
            <a:pPr algn="ctr"/>
            <a:r>
              <a:rPr lang="en-US" altLang="zh-TW" sz="2400" dirty="0" smtClean="0"/>
              <a:t>(These 2 * symbols do not have the same meaning: $* means “all arguments”) </a:t>
            </a:r>
            <a:endParaRPr lang="en-US" altLang="zh-TW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3" grpId="0" animBg="1"/>
      <p:bldP spid="26829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cat countFiles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smtClean="0">
                <a:solidFill>
                  <a:srgbClr val="B2B2B2"/>
                </a:solidFill>
                <a:latin typeface="Times New Roman" pitchFamily="18" charset="0"/>
              </a:rPr>
              <a:t>$*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 &gt; tempfile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f tempfile</a:t>
            </a:r>
            <a:endParaRPr lang="zh-TW" altLang="en-US" sz="2800" b="1" smtClean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chmod u+x countFiles 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latin typeface="High Tower Text" pitchFamily="18" charset="0"/>
              </a:rPr>
              <a:t>.</a:t>
            </a:r>
            <a:r>
              <a:rPr lang="en-US" altLang="zh-TW" b="1" smtClean="0">
                <a:latin typeface="Times New Roman" pitchFamily="18" charset="0"/>
              </a:rPr>
              <a:t>/</a:t>
            </a:r>
            <a:r>
              <a:rPr lang="en-US" altLang="zh-TW" sz="2800" b="1" smtClean="0">
                <a:latin typeface="High Tower Text" pitchFamily="18" charset="0"/>
              </a:rPr>
              <a:t>countFiles A*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latin typeface="Times New Roman" pitchFamily="18" charset="0"/>
              </a:rPr>
              <a:t>10</a:t>
            </a:r>
            <a:r>
              <a:rPr lang="en-US" altLang="zh-TW" sz="2400" b="1" smtClean="0"/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</a:t>
            </a:r>
            <a:r>
              <a:rPr lang="en-US" altLang="zh-TW" sz="2800" b="1" smtClean="0">
                <a:latin typeface="High Tower Text" pitchFamily="18" charset="0"/>
              </a:rPr>
              <a:t> .</a:t>
            </a:r>
            <a:r>
              <a:rPr lang="en-US" altLang="zh-TW" b="1" smtClean="0">
                <a:latin typeface="Times New Roman" pitchFamily="18" charset="0"/>
              </a:rPr>
              <a:t>/</a:t>
            </a:r>
            <a:r>
              <a:rPr lang="en-US" altLang="zh-TW" sz="2800" b="1" smtClean="0">
                <a:latin typeface="High Tower Text" pitchFamily="18" charset="0"/>
              </a:rPr>
              <a:t>countFiles *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latin typeface="Times New Roman" pitchFamily="18" charset="0"/>
              </a:rPr>
              <a:t>17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</a:t>
            </a:r>
            <a:r>
              <a:rPr lang="en-US" altLang="zh-TW" sz="2800" b="1" smtClean="0">
                <a:latin typeface="High Tower Text" pitchFamily="18" charset="0"/>
              </a:rPr>
              <a:t> .</a:t>
            </a:r>
            <a:r>
              <a:rPr lang="en-US" altLang="zh-TW" b="1" smtClean="0">
                <a:latin typeface="Times New Roman" pitchFamily="18" charset="0"/>
              </a:rPr>
              <a:t>/</a:t>
            </a:r>
            <a:r>
              <a:rPr lang="en-US" altLang="zh-TW" sz="2800" b="1" smtClean="0">
                <a:latin typeface="High Tower Text" pitchFamily="18" charset="0"/>
              </a:rPr>
              <a:t>countFiles A* [^A]*.c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latin typeface="Times New Roman" pitchFamily="18" charset="0"/>
              </a:rPr>
              <a:t>11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</a:t>
            </a:r>
          </a:p>
        </p:txBody>
      </p:sp>
      <p:sp>
        <p:nvSpPr>
          <p:cNvPr id="28675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161B3E2-20E7-426F-A96B-D8A2876848B0}" type="slidenum">
              <a:rPr lang="zh-TW" altLang="en-US" sz="1400" b="0">
                <a:latin typeface="Arial" charset="0"/>
              </a:rPr>
              <a:pPr algn="r"/>
              <a:t>19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70341" name="AutoShape 5"/>
          <p:cNvSpPr>
            <a:spLocks noChangeArrowheads="1"/>
          </p:cNvSpPr>
          <p:nvPr/>
        </p:nvSpPr>
        <p:spPr bwMode="auto">
          <a:xfrm>
            <a:off x="4114800" y="1219200"/>
            <a:ext cx="3429000" cy="533400"/>
          </a:xfrm>
          <a:prstGeom prst="wedgeRoundRectCallout">
            <a:avLst>
              <a:gd name="adj1" fmla="val -103009"/>
              <a:gd name="adj2" fmla="val 29851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Make it an executable. </a:t>
            </a:r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0" y="1524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>
                <a:solidFill>
                  <a:srgbClr val="0033CC"/>
                </a:solidFill>
                <a:latin typeface="Arial" charset="0"/>
              </a:rPr>
              <a:t>A more-flexible version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70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1" grpId="0" animBg="1"/>
      <p:bldP spid="27034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Connecting commands by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300" smtClean="0"/>
              <a:t>Suppose we want to count the number of files beginning with “A”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>
                <a:solidFill>
                  <a:srgbClr val="FF0000"/>
                </a:solidFill>
              </a:rPr>
              <a:t>The</a:t>
            </a:r>
            <a:r>
              <a:rPr lang="en-US" altLang="zh-TW" sz="2000" smtClean="0">
                <a:solidFill>
                  <a:srgbClr val="FF0000"/>
                </a:solidFill>
              </a:rPr>
              <a:t> </a:t>
            </a:r>
            <a:r>
              <a:rPr lang="en-US" altLang="zh-TW" sz="2800" smtClean="0">
                <a:solidFill>
                  <a:srgbClr val="FF0000"/>
                </a:solidFill>
                <a:latin typeface="High Tower Text" pitchFamily="18" charset="0"/>
              </a:rPr>
              <a:t>ls</a:t>
            </a:r>
            <a:r>
              <a:rPr lang="en-US" altLang="zh-TW" sz="2300" smtClean="0">
                <a:solidFill>
                  <a:srgbClr val="FF0000"/>
                </a:solidFill>
              </a:rPr>
              <a:t> command can list these files, but it can’t count them: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ls A*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ABCD	     Afile	       APROG.c	    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ABD.txt	     AFILE</a:t>
            </a:r>
            <a:r>
              <a:rPr lang="en-US" altLang="zh-TW" sz="2200" b="1" smtClean="0">
                <a:latin typeface="Times New Roman" pitchFamily="18" charset="0"/>
              </a:rPr>
              <a:t>2</a:t>
            </a:r>
            <a:r>
              <a:rPr lang="en-US" altLang="zh-TW" sz="2400" b="1" smtClean="0">
                <a:latin typeface="High Tower Text" pitchFamily="18" charset="0"/>
              </a:rPr>
              <a:t>	       APROG.x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ACE	     AFILE</a:t>
            </a:r>
            <a:r>
              <a:rPr lang="en-US" altLang="zh-TW" sz="2200" b="1" smtClean="0">
                <a:latin typeface="Times New Roman" pitchFamily="18" charset="0"/>
              </a:rPr>
              <a:t>3	        </a:t>
            </a:r>
            <a:r>
              <a:rPr lang="en-US" altLang="zh-TW" sz="2400" b="1" smtClean="0">
                <a:latin typeface="High Tower Text" pitchFamily="18" charset="0"/>
              </a:rPr>
              <a:t>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>
                <a:solidFill>
                  <a:schemeClr val="bg1"/>
                </a:solidFill>
              </a:rPr>
              <a:t>The</a:t>
            </a:r>
            <a:r>
              <a:rPr lang="en-US" altLang="zh-TW" sz="2000" smtClean="0">
                <a:solidFill>
                  <a:schemeClr val="bg1"/>
                </a:solidFill>
              </a:rPr>
              <a:t>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000" smtClean="0">
                <a:solidFill>
                  <a:schemeClr val="bg1"/>
                </a:solidFill>
              </a:rPr>
              <a:t> </a:t>
            </a:r>
            <a:r>
              <a:rPr lang="en-US" altLang="zh-TW" sz="2300" smtClean="0">
                <a:solidFill>
                  <a:schemeClr val="bg1"/>
                </a:solidFill>
              </a:rPr>
              <a:t>command counts things, but how to make it count </a:t>
            </a:r>
            <a:r>
              <a:rPr lang="en-US" altLang="zh-TW" sz="2300" i="1" u="sng" smtClean="0">
                <a:solidFill>
                  <a:schemeClr val="bg1"/>
                </a:solidFill>
              </a:rPr>
              <a:t>these</a:t>
            </a:r>
            <a:r>
              <a:rPr lang="en-US" altLang="zh-TW" sz="2300" smtClean="0">
                <a:solidFill>
                  <a:schemeClr val="bg1"/>
                </a:solidFill>
              </a:rPr>
              <a:t> things?</a:t>
            </a:r>
            <a:r>
              <a:rPr lang="en-US" altLang="zh-TW" sz="2000" smtClean="0">
                <a:solidFill>
                  <a:schemeClr val="bg1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wc –l 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????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•</a:t>
            </a:r>
            <a:r>
              <a:rPr lang="en-US" altLang="zh-TW" sz="2000" smtClean="0">
                <a:solidFill>
                  <a:schemeClr val="bg1"/>
                </a:solidFill>
              </a:rPr>
              <a:t> 	</a:t>
            </a:r>
            <a:r>
              <a:rPr lang="en-US" altLang="zh-TW" sz="2400" smtClean="0">
                <a:solidFill>
                  <a:schemeClr val="bg1"/>
                </a:solidFill>
              </a:rPr>
              <a:t>We can solve this by </a:t>
            </a:r>
            <a:r>
              <a:rPr lang="en-US" altLang="zh-TW" sz="2400" i="1" smtClean="0">
                <a:solidFill>
                  <a:schemeClr val="bg1"/>
                </a:solidFill>
              </a:rPr>
              <a:t>redirection</a:t>
            </a:r>
            <a:r>
              <a:rPr lang="en-US" altLang="zh-TW" sz="2400" smtClean="0">
                <a:solidFill>
                  <a:schemeClr val="bg1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wc –l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solidFill>
                  <a:schemeClr val="bg1"/>
                </a:solidFill>
              </a:rPr>
              <a:t>    	</a:t>
            </a:r>
            <a:r>
              <a:rPr lang="en-US" altLang="zh-TW" sz="2000" b="1" smtClean="0">
                <a:solidFill>
                  <a:schemeClr val="bg1"/>
                </a:solidFill>
              </a:rPr>
              <a:t>%</a:t>
            </a:r>
            <a:endParaRPr lang="zh-TW" altLang="en-US" sz="2400" b="1" smtClean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1126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A642756-DC1A-4563-81B6-69E9B0EEEAFD}" type="slidenum">
              <a:rPr lang="zh-TW" altLang="en-US" sz="1400" b="0">
                <a:latin typeface="Arial" charset="0"/>
              </a:rPr>
              <a:pPr algn="r"/>
              <a:t>2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cat countFiles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smtClean="0">
                <a:solidFill>
                  <a:srgbClr val="B2B2B2"/>
                </a:solidFill>
                <a:latin typeface="Times New Roman" pitchFamily="18" charset="0"/>
              </a:rPr>
              <a:t>$*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 &gt; tempfile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f tempfile</a:t>
            </a:r>
            <a:endParaRPr lang="zh-TW" altLang="en-US" sz="2800" b="1" smtClean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chmod u+x countFiles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.</a:t>
            </a:r>
            <a:r>
              <a:rPr lang="en-US" altLang="zh-TW" b="1" smtClean="0">
                <a:solidFill>
                  <a:srgbClr val="FFFFCC"/>
                </a:solidFill>
                <a:latin typeface="Times New Roman" pitchFamily="18" charset="0"/>
              </a:rPr>
              <a:t>/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countFiles A*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10</a:t>
            </a:r>
            <a:r>
              <a:rPr lang="en-US" altLang="zh-TW" sz="2400" b="1" smtClean="0">
                <a:solidFill>
                  <a:schemeClr val="bg1"/>
                </a:solidFill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latin typeface="High Tower Text" pitchFamily="18" charset="0"/>
              </a:rPr>
              <a:t>.</a:t>
            </a:r>
            <a:r>
              <a:rPr lang="en-US" altLang="zh-TW" b="1" smtClean="0">
                <a:latin typeface="Times New Roman" pitchFamily="18" charset="0"/>
              </a:rPr>
              <a:t>/</a:t>
            </a:r>
            <a:r>
              <a:rPr lang="en-US" altLang="zh-TW" sz="2800" b="1" smtClean="0">
                <a:latin typeface="High Tower Text" pitchFamily="18" charset="0"/>
              </a:rPr>
              <a:t>countFiles *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latin typeface="Times New Roman" pitchFamily="18" charset="0"/>
              </a:rPr>
              <a:t>17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</a:t>
            </a:r>
            <a:r>
              <a:rPr lang="en-US" altLang="zh-TW" sz="2800" b="1" smtClean="0">
                <a:latin typeface="High Tower Text" pitchFamily="18" charset="0"/>
              </a:rPr>
              <a:t> .</a:t>
            </a:r>
            <a:r>
              <a:rPr lang="en-US" altLang="zh-TW" b="1" smtClean="0">
                <a:latin typeface="Times New Roman" pitchFamily="18" charset="0"/>
              </a:rPr>
              <a:t>/</a:t>
            </a:r>
            <a:r>
              <a:rPr lang="en-US" altLang="zh-TW" sz="2800" b="1" smtClean="0">
                <a:latin typeface="High Tower Text" pitchFamily="18" charset="0"/>
              </a:rPr>
              <a:t>countFiles A* [^A]*.c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latin typeface="Times New Roman" pitchFamily="18" charset="0"/>
              </a:rPr>
              <a:t>11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</a:t>
            </a:r>
          </a:p>
        </p:txBody>
      </p:sp>
      <p:sp>
        <p:nvSpPr>
          <p:cNvPr id="29699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4441C8B-49C8-43BB-80D2-38CF69516ABA}" type="slidenum">
              <a:rPr lang="zh-TW" altLang="en-US" sz="1400" b="0">
                <a:latin typeface="Arial" charset="0"/>
              </a:rPr>
              <a:pPr algn="r"/>
              <a:t>20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72389" name="AutoShape 5"/>
          <p:cNvSpPr>
            <a:spLocks noChangeArrowheads="1"/>
          </p:cNvSpPr>
          <p:nvPr/>
        </p:nvSpPr>
        <p:spPr bwMode="auto">
          <a:xfrm>
            <a:off x="3505200" y="4876800"/>
            <a:ext cx="5257800" cy="914400"/>
          </a:xfrm>
          <a:prstGeom prst="wedgeRoundRectCallout">
            <a:avLst>
              <a:gd name="adj1" fmla="val -67181"/>
              <a:gd name="adj2" fmla="val -163370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If we pass in A* as the argument, then we get the same answer as before. </a:t>
            </a:r>
          </a:p>
        </p:txBody>
      </p:sp>
      <p:sp>
        <p:nvSpPr>
          <p:cNvPr id="272390" name="AutoShape 6"/>
          <p:cNvSpPr>
            <a:spLocks noChangeArrowheads="1"/>
          </p:cNvSpPr>
          <p:nvPr/>
        </p:nvSpPr>
        <p:spPr bwMode="auto">
          <a:xfrm rot="-4016166">
            <a:off x="1900238" y="3140075"/>
            <a:ext cx="381000" cy="3276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9702" name="Rectangle 2"/>
          <p:cNvSpPr>
            <a:spLocks noChangeArrowheads="1"/>
          </p:cNvSpPr>
          <p:nvPr/>
        </p:nvSpPr>
        <p:spPr bwMode="auto">
          <a:xfrm>
            <a:off x="0" y="1524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>
                <a:solidFill>
                  <a:srgbClr val="0033CC"/>
                </a:solidFill>
                <a:latin typeface="Arial" charset="0"/>
              </a:rPr>
              <a:t>A more-flexible version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72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72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9" grpId="0" animBg="1"/>
      <p:bldP spid="272389" grpId="1" animBg="1"/>
      <p:bldP spid="272390" grpId="0" animBg="1"/>
      <p:bldP spid="27239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cat countFiles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smtClean="0">
                <a:solidFill>
                  <a:srgbClr val="B2B2B2"/>
                </a:solidFill>
                <a:latin typeface="Times New Roman" pitchFamily="18" charset="0"/>
              </a:rPr>
              <a:t>$*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 &gt; tempfile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f tempfile</a:t>
            </a:r>
            <a:endParaRPr lang="zh-TW" altLang="en-US" sz="2800" b="1" smtClean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chmod u+x countFiles 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.</a:t>
            </a:r>
            <a:r>
              <a:rPr lang="en-US" altLang="zh-TW" b="1" smtClean="0">
                <a:solidFill>
                  <a:srgbClr val="B2B2B2"/>
                </a:solidFill>
                <a:latin typeface="Times New Roman" pitchFamily="18" charset="0"/>
              </a:rPr>
              <a:t>/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countFiles A*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  <a:latin typeface="Times New Roman" pitchFamily="18" charset="0"/>
              </a:rPr>
              <a:t>10</a:t>
            </a:r>
            <a:r>
              <a:rPr lang="en-US" altLang="zh-TW" sz="2400" b="1" smtClean="0">
                <a:solidFill>
                  <a:srgbClr val="B2B2B2"/>
                </a:solidFill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.</a:t>
            </a:r>
            <a:r>
              <a:rPr lang="en-US" altLang="zh-TW" b="1" smtClean="0">
                <a:solidFill>
                  <a:srgbClr val="FFFFCC"/>
                </a:solidFill>
                <a:latin typeface="Times New Roman" pitchFamily="18" charset="0"/>
              </a:rPr>
              <a:t>/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countFiles *x*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</a:t>
            </a:r>
            <a:r>
              <a:rPr lang="en-US" altLang="zh-TW" sz="2800" b="1" smtClean="0">
                <a:latin typeface="High Tower Text" pitchFamily="18" charset="0"/>
              </a:rPr>
              <a:t> .</a:t>
            </a:r>
            <a:r>
              <a:rPr lang="en-US" altLang="zh-TW" b="1" smtClean="0">
                <a:latin typeface="Times New Roman" pitchFamily="18" charset="0"/>
              </a:rPr>
              <a:t>/</a:t>
            </a:r>
            <a:r>
              <a:rPr lang="en-US" altLang="zh-TW" sz="2800" b="1" smtClean="0">
                <a:latin typeface="High Tower Text" pitchFamily="18" charset="0"/>
              </a:rPr>
              <a:t>countFiles A* [^A]*.c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latin typeface="Times New Roman" pitchFamily="18" charset="0"/>
              </a:rPr>
              <a:t>11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</a:t>
            </a:r>
          </a:p>
        </p:txBody>
      </p:sp>
      <p:sp>
        <p:nvSpPr>
          <p:cNvPr id="30723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9EE3A67-449A-4992-BA7C-543F052011A9}" type="slidenum">
              <a:rPr lang="zh-TW" altLang="en-US" sz="1400" b="0">
                <a:latin typeface="Arial" charset="0"/>
              </a:rPr>
              <a:pPr algn="r"/>
              <a:t>21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74437" name="AutoShape 5"/>
          <p:cNvSpPr>
            <a:spLocks noChangeArrowheads="1"/>
          </p:cNvSpPr>
          <p:nvPr/>
        </p:nvSpPr>
        <p:spPr bwMode="auto">
          <a:xfrm>
            <a:off x="4191000" y="3276600"/>
            <a:ext cx="3124200" cy="914400"/>
          </a:xfrm>
          <a:prstGeom prst="wedgeRoundRectCallout">
            <a:avLst>
              <a:gd name="adj1" fmla="val -88366"/>
              <a:gd name="adj2" fmla="val 78472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But, we can also use other arguments. </a:t>
            </a:r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0" y="1524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>
                <a:solidFill>
                  <a:srgbClr val="0033CC"/>
                </a:solidFill>
                <a:latin typeface="Arial" charset="0"/>
              </a:rPr>
              <a:t>A more-flexible version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74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7" grpId="0" animBg="1"/>
      <p:bldP spid="27443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cat countFiles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smtClean="0">
                <a:solidFill>
                  <a:srgbClr val="B2B2B2"/>
                </a:solidFill>
                <a:latin typeface="Times New Roman" pitchFamily="18" charset="0"/>
              </a:rPr>
              <a:t>$*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 &gt; tempfile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f tempfile</a:t>
            </a:r>
            <a:endParaRPr lang="zh-TW" altLang="en-US" sz="2800" b="1" smtClean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chmod u+x countFiles 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.</a:t>
            </a:r>
            <a:r>
              <a:rPr lang="en-US" altLang="zh-TW" b="1" smtClean="0">
                <a:solidFill>
                  <a:srgbClr val="B2B2B2"/>
                </a:solidFill>
                <a:latin typeface="Times New Roman" pitchFamily="18" charset="0"/>
              </a:rPr>
              <a:t>/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countFiles A*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  <a:latin typeface="Times New Roman" pitchFamily="18" charset="0"/>
              </a:rPr>
              <a:t>10</a:t>
            </a:r>
            <a:r>
              <a:rPr lang="en-US" altLang="zh-TW" sz="2400" b="1" smtClean="0">
                <a:solidFill>
                  <a:srgbClr val="B2B2B2"/>
                </a:solidFill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 .</a:t>
            </a:r>
            <a:r>
              <a:rPr lang="en-US" altLang="zh-TW" b="1" smtClean="0">
                <a:solidFill>
                  <a:srgbClr val="B2B2B2"/>
                </a:solidFill>
                <a:latin typeface="Times New Roman" pitchFamily="18" charset="0"/>
              </a:rPr>
              <a:t>/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countFiles *x*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.</a:t>
            </a:r>
            <a:r>
              <a:rPr lang="en-US" altLang="zh-TW" b="1" smtClean="0">
                <a:solidFill>
                  <a:srgbClr val="FFFFCC"/>
                </a:solidFill>
                <a:latin typeface="Times New Roman" pitchFamily="18" charset="0"/>
              </a:rPr>
              <a:t>/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countFiles A*  [^A]*.c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11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31747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C49652C-EC09-4150-B986-AA51D59260C0}" type="slidenum">
              <a:rPr lang="zh-TW" altLang="en-US" sz="1400" b="0">
                <a:latin typeface="Arial" charset="0"/>
              </a:rPr>
              <a:pPr algn="r"/>
              <a:t>22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76486" name="AutoShape 6"/>
          <p:cNvSpPr>
            <a:spLocks noChangeArrowheads="1"/>
          </p:cNvSpPr>
          <p:nvPr/>
        </p:nvSpPr>
        <p:spPr bwMode="auto">
          <a:xfrm rot="-7759552">
            <a:off x="4514057" y="3801269"/>
            <a:ext cx="385762" cy="1981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76487" name="AutoShape 7"/>
          <p:cNvSpPr>
            <a:spLocks noChangeArrowheads="1"/>
          </p:cNvSpPr>
          <p:nvPr/>
        </p:nvSpPr>
        <p:spPr bwMode="auto">
          <a:xfrm>
            <a:off x="5257800" y="4419600"/>
            <a:ext cx="3352800" cy="1219200"/>
          </a:xfrm>
          <a:prstGeom prst="wedgeRoundRectCallout">
            <a:avLst>
              <a:gd name="adj1" fmla="val -86079"/>
              <a:gd name="adj2" fmla="val 30731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The meaning is:</a:t>
            </a:r>
          </a:p>
          <a:p>
            <a:pPr algn="ctr"/>
            <a:r>
              <a:rPr lang="en-US" altLang="zh-TW" sz="2400"/>
              <a:t>All files that begin with A or that end with .c</a:t>
            </a:r>
          </a:p>
        </p:txBody>
      </p:sp>
      <p:sp>
        <p:nvSpPr>
          <p:cNvPr id="276488" name="AutoShape 8"/>
          <p:cNvSpPr>
            <a:spLocks noChangeArrowheads="1"/>
          </p:cNvSpPr>
          <p:nvPr/>
        </p:nvSpPr>
        <p:spPr bwMode="auto">
          <a:xfrm>
            <a:off x="914400" y="5867400"/>
            <a:ext cx="3048000" cy="838200"/>
          </a:xfrm>
          <a:prstGeom prst="wedgeRoundRectCallout">
            <a:avLst>
              <a:gd name="adj1" fmla="val -61926"/>
              <a:gd name="adj2" fmla="val -36551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In our directory, there are 11 such files</a:t>
            </a:r>
          </a:p>
        </p:txBody>
      </p:sp>
      <p:sp>
        <p:nvSpPr>
          <p:cNvPr id="276489" name="AutoShape 9"/>
          <p:cNvSpPr>
            <a:spLocks noChangeArrowheads="1"/>
          </p:cNvSpPr>
          <p:nvPr/>
        </p:nvSpPr>
        <p:spPr bwMode="auto">
          <a:xfrm>
            <a:off x="4343400" y="3200400"/>
            <a:ext cx="4419600" cy="2057400"/>
          </a:xfrm>
          <a:prstGeom prst="wedgeRoundRectCallout">
            <a:avLst>
              <a:gd name="adj1" fmla="val -72019"/>
              <a:gd name="adj2" fmla="val 56097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But, If,we had not included this “[^A]”, we would have gotten an answer of </a:t>
            </a:r>
            <a:r>
              <a:rPr lang="en-US" altLang="zh-TW" sz="2400" u="sng"/>
              <a:t>12</a:t>
            </a:r>
            <a:r>
              <a:rPr lang="en-US" altLang="zh-TW" sz="2400"/>
              <a:t>, because the file named “APROG.c” would have been counted twice.</a:t>
            </a:r>
          </a:p>
        </p:txBody>
      </p:sp>
      <p:sp>
        <p:nvSpPr>
          <p:cNvPr id="31753" name="Rectangle 2"/>
          <p:cNvSpPr>
            <a:spLocks noChangeArrowheads="1"/>
          </p:cNvSpPr>
          <p:nvPr/>
        </p:nvSpPr>
        <p:spPr bwMode="auto">
          <a:xfrm>
            <a:off x="0" y="1524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>
                <a:solidFill>
                  <a:srgbClr val="0033CC"/>
                </a:solidFill>
                <a:latin typeface="Arial" charset="0"/>
              </a:rPr>
              <a:t>A more-flexible version</a:t>
            </a:r>
          </a:p>
        </p:txBody>
      </p:sp>
      <p:sp>
        <p:nvSpPr>
          <p:cNvPr id="276485" name="AutoShape 5"/>
          <p:cNvSpPr>
            <a:spLocks noChangeArrowheads="1"/>
          </p:cNvSpPr>
          <p:nvPr/>
        </p:nvSpPr>
        <p:spPr bwMode="auto">
          <a:xfrm>
            <a:off x="4191000" y="3429000"/>
            <a:ext cx="3667148" cy="914400"/>
          </a:xfrm>
          <a:prstGeom prst="wedgeRoundRectCallout">
            <a:avLst>
              <a:gd name="adj1" fmla="val -95171"/>
              <a:gd name="adj2" fmla="val 162676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Here, we pass </a:t>
            </a:r>
            <a:r>
              <a:rPr lang="en-US" altLang="zh-TW" sz="2400" dirty="0" smtClean="0"/>
              <a:t>two things that expand into </a:t>
            </a:r>
            <a:r>
              <a:rPr lang="en-US" altLang="zh-TW" sz="2400" dirty="0"/>
              <a:t>arguments.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7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76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6" grpId="0" animBg="1"/>
      <p:bldP spid="276486" grpId="1" animBg="1"/>
      <p:bldP spid="276487" grpId="0" animBg="1"/>
      <p:bldP spid="276487" grpId="1" animBg="1"/>
      <p:bldP spid="276488" grpId="0" animBg="1"/>
      <p:bldP spid="276488" grpId="1" animBg="1"/>
      <p:bldP spid="276489" grpId="0" animBg="1"/>
      <p:bldP spid="276489" grpId="1" animBg="1"/>
      <p:bldP spid="276485" grpId="0" animBg="1"/>
      <p:bldP spid="27648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See? Here are the 11 matches: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32771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F6F56FC-27AA-4B49-8BB8-347C1E35CC51}" type="slidenum">
              <a:rPr lang="zh-TW" altLang="en-US" sz="1400" b="0">
                <a:latin typeface="Arial" charset="0"/>
              </a:rPr>
              <a:pPr algn="r"/>
              <a:t>23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32772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>
                <a:solidFill>
                  <a:srgbClr val="CCCCCC"/>
                </a:solidFill>
                <a:latin typeface="Arial" charset="0"/>
              </a:rPr>
              <a:t>% </a:t>
            </a:r>
            <a:r>
              <a:rPr lang="en-US" altLang="zh-TW">
                <a:solidFill>
                  <a:srgbClr val="CCCCCC"/>
                </a:solidFill>
                <a:latin typeface="High Tower Text" pitchFamily="18" charset="0"/>
              </a:rPr>
              <a:t>ls </a:t>
            </a:r>
            <a:r>
              <a:rPr lang="en-US" altLang="zh-TW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zh-TW">
                <a:solidFill>
                  <a:srgbClr val="CCCCCC"/>
                </a:solidFill>
                <a:latin typeface="High Tower Text" pitchFamily="18" charset="0"/>
              </a:rPr>
              <a:t>lrt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total </a:t>
            </a:r>
            <a:r>
              <a:rPr lang="en-US" altLang="en-US">
                <a:solidFill>
                  <a:srgbClr val="CCCCCC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>
              <a:solidFill>
                <a:srgbClr val="BFBFB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English None    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134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3 22:07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square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.c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BFBFBF"/>
                </a:solidFill>
                <a:latin typeface="High Tower Text" pitchFamily="18" charset="0"/>
              </a:rPr>
              <a:t>rwxr</a:t>
            </a:r>
            <a:r>
              <a:rPr lang="en-US" altLang="en-US" sz="19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BFBFBF"/>
                </a:solidFill>
                <a:latin typeface="High Tower Text" pitchFamily="18" charset="0"/>
              </a:rPr>
              <a:t>xr</a:t>
            </a:r>
            <a:r>
              <a:rPr lang="en-US" altLang="en-US" sz="19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BFBFBF"/>
                </a:solidFill>
                <a:latin typeface="High Tower Text" pitchFamily="18" charset="0"/>
              </a:rPr>
              <a:t>x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en-US" sz="120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English None 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50209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3 22:07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square.x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5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6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7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FILE</a:t>
            </a:r>
            <a:r>
              <a:rPr lang="en-US" altLang="en-US" sz="1900">
                <a:solidFill>
                  <a:srgbClr val="FFFFCC"/>
                </a:solidFill>
                <a:latin typeface="Times New Roman" pitchFamily="18" charset="0"/>
              </a:rPr>
              <a:t>3</a:t>
            </a:r>
            <a:endParaRPr lang="en-US" altLang="en-US" sz="1900">
              <a:solidFill>
                <a:srgbClr val="FFFF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7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FILE</a:t>
            </a:r>
            <a:r>
              <a:rPr lang="en-US" altLang="en-US" sz="1900">
                <a:solidFill>
                  <a:srgbClr val="FFFFCC"/>
                </a:solidFill>
                <a:latin typeface="Times New Roman" pitchFamily="18" charset="0"/>
              </a:rPr>
              <a:t>2</a:t>
            </a:r>
            <a:endParaRPr lang="en-US" altLang="en-US" sz="1900">
              <a:solidFill>
                <a:srgbClr val="FFFF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CC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6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3 23:09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A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file</a:t>
            </a:r>
            <a:endParaRPr lang="en-US" altLang="en-US" sz="2000">
              <a:solidFill>
                <a:srgbClr val="FFFF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CC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4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3 22:09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A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CE</a:t>
            </a:r>
            <a:endParaRPr lang="en-US" altLang="en-US" sz="2000">
              <a:solidFill>
                <a:srgbClr val="FFFF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CC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4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CC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English None  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      5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BFBFBF"/>
                </a:solidFill>
                <a:latin typeface="High Tower Text" pitchFamily="18" charset="0"/>
              </a:rPr>
              <a:t>rwxr</a:t>
            </a:r>
            <a:r>
              <a:rPr lang="en-US" altLang="en-US" sz="19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BFBFBF"/>
                </a:solidFill>
                <a:latin typeface="High Tower Text" pitchFamily="18" charset="0"/>
              </a:rPr>
              <a:t>xr</a:t>
            </a:r>
            <a:r>
              <a:rPr lang="en-US" altLang="en-US" sz="190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CCCCCC"/>
                </a:solidFill>
                <a:latin typeface="High Tower Text" pitchFamily="18" charset="0"/>
              </a:rPr>
              <a:t>x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120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English None      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55</a:t>
            </a:r>
            <a:r>
              <a:rPr lang="en-US" altLang="en-US" sz="100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Mar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3 22:10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PROG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.c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CC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English None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49786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3 22:10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PROG.x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English None  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2925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3 22:14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94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3 22:14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>
              <a:solidFill>
                <a:srgbClr val="BFBFB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68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3 22:15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>
              <a:solidFill>
                <a:srgbClr val="BFBFB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47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3 22:16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count_A_files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47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3 22:18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count_files</a:t>
            </a:r>
            <a:endParaRPr lang="zh-TW" altLang="en-US" sz="2000">
              <a:solidFill>
                <a:srgbClr val="BFBFBF"/>
              </a:solidFill>
              <a:latin typeface="High Tower Text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848600" cy="7620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Can we avoid using that tempfile?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8674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Our script used a temporary file to pass information between the commands.</a:t>
            </a:r>
          </a:p>
        </p:txBody>
      </p:sp>
      <p:sp>
        <p:nvSpPr>
          <p:cNvPr id="3379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854EA1B-FB63-40E1-A036-F23B19656CCC}" type="slidenum">
              <a:rPr lang="zh-TW" altLang="en-US" sz="1400" b="0">
                <a:latin typeface="Arial" charset="0"/>
              </a:rPr>
              <a:pPr algn="r"/>
              <a:t>24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848600" cy="7620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Can we avoid using that tempfile?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8674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Our script used a temporary file to pass information between the commands.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wasn’t an elegant way to pass information.</a:t>
            </a:r>
          </a:p>
        </p:txBody>
      </p:sp>
      <p:sp>
        <p:nvSpPr>
          <p:cNvPr id="3482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52A6F0D-A4AA-4E73-8F7C-9D5E74D4DA88}" type="slidenum">
              <a:rPr lang="zh-TW" altLang="en-US" sz="1400" b="0">
                <a:latin typeface="Arial" charset="0"/>
              </a:rPr>
              <a:pPr algn="r"/>
              <a:t>25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848600" cy="7620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Can we avoid using that tempfile?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8674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Our script used a temporary file to pass information between the commands.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wasn’t an elegant way to pass information.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Also, it could have side effects.</a:t>
            </a:r>
          </a:p>
        </p:txBody>
      </p:sp>
      <p:sp>
        <p:nvSpPr>
          <p:cNvPr id="3584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2EE3720-13D0-4279-A325-5DCD1F4CFD1F}" type="slidenum">
              <a:rPr lang="zh-TW" altLang="en-US" sz="1400" b="0">
                <a:latin typeface="Arial" charset="0"/>
              </a:rPr>
              <a:pPr algn="r"/>
              <a:t>26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848600" cy="7620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Can we avoid using that tempfile?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8674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Our script used a temporary file to pass information between the commands.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wasn’t an elegant way to pass information.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Also, it could have side effects.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Consider this run case:</a:t>
            </a:r>
          </a:p>
          <a:p>
            <a:pPr lvl="1" eaLnBrk="1" hangingPunct="1">
              <a:buFontTx/>
              <a:buNone/>
            </a:pPr>
            <a:endParaRPr lang="en-US" altLang="zh-TW" smtClean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endParaRPr lang="en-US" altLang="zh-TW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686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907DA4B-1BD6-4446-9F91-6CD330815FBF}" type="slidenum">
              <a:rPr lang="zh-TW" altLang="en-US" sz="1400" b="0">
                <a:latin typeface="Arial" charset="0"/>
              </a:rPr>
              <a:pPr algn="r"/>
              <a:t>27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1447800" y="3962400"/>
            <a:ext cx="6096000" cy="1447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.</a:t>
            </a:r>
            <a:r>
              <a:rPr lang="en-US" altLang="zh-TW" sz="3200">
                <a:solidFill>
                  <a:srgbClr val="FFFFCC"/>
                </a:solidFill>
                <a:latin typeface="Times New Roman" pitchFamily="18" charset="0"/>
              </a:rPr>
              <a:t>/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countFiles *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</a:rPr>
              <a:t>18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endParaRPr lang="en-US" altLang="zh-TW" sz="24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848600" cy="7620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Can we avoid using that tempfile?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8674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Our script used a temporary file to pass information between the commands.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wasn’t an elegant way to pass information.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Also, it could have side effects.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Consider this run case:</a:t>
            </a:r>
          </a:p>
          <a:p>
            <a:pPr lvl="1" eaLnBrk="1" hangingPunct="1">
              <a:buFontTx/>
              <a:buNone/>
            </a:pPr>
            <a:endParaRPr lang="en-US" altLang="zh-TW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endParaRPr lang="en-US" altLang="zh-TW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US" altLang="zh-TW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TW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Hey! There are just 17 files! Why does it say 18?</a:t>
            </a:r>
          </a:p>
        </p:txBody>
      </p:sp>
      <p:sp>
        <p:nvSpPr>
          <p:cNvPr id="3789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EE2DD0C4-4D8B-4E65-A4F9-9BA789D7B29F}" type="slidenum">
              <a:rPr lang="zh-TW" altLang="en-US" sz="1400" b="0">
                <a:latin typeface="Arial" charset="0"/>
              </a:rPr>
              <a:pPr algn="r"/>
              <a:t>28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1447800" y="3962400"/>
            <a:ext cx="6096000" cy="1447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.</a:t>
            </a:r>
            <a:r>
              <a:rPr lang="en-US" altLang="zh-TW" sz="3200">
                <a:solidFill>
                  <a:srgbClr val="FFFFCC"/>
                </a:solidFill>
                <a:latin typeface="Times New Roman" pitchFamily="18" charset="0"/>
              </a:rPr>
              <a:t>/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countFiles *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</a:rPr>
              <a:t>18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endParaRPr lang="en-US" altLang="zh-TW" sz="24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848600" cy="7620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Can we avoid using that tempfile?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8674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Our script used a temporary file to pass information between the commands.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wasn’t an elegant way to pass information.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Also, it could have side effects.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Consider this run case:</a:t>
            </a:r>
          </a:p>
          <a:p>
            <a:pPr lvl="1" eaLnBrk="1" hangingPunct="1">
              <a:buFontTx/>
              <a:buNone/>
            </a:pPr>
            <a:endParaRPr lang="en-US" altLang="zh-TW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endParaRPr lang="en-US" altLang="zh-TW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US" altLang="zh-TW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TW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Hey! There are just 17 files! Why does it say 18?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There is a better way:  </a:t>
            </a:r>
            <a:r>
              <a:rPr lang="en-US" altLang="zh-TW" b="1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</a:t>
            </a:r>
            <a:r>
              <a:rPr lang="en-US" altLang="zh-TW" i="1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b="1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command</a:t>
            </a:r>
            <a:r>
              <a:rPr lang="en-US" altLang="zh-TW" b="1" i="1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b="1" i="1" u="sng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pipes</a:t>
            </a:r>
          </a:p>
        </p:txBody>
      </p:sp>
      <p:sp>
        <p:nvSpPr>
          <p:cNvPr id="3891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FE63736-9DAE-4605-AB55-E27776566CF2}" type="slidenum">
              <a:rPr lang="zh-TW" altLang="en-US" sz="1400" b="0">
                <a:latin typeface="Arial" charset="0"/>
              </a:rPr>
              <a:pPr algn="r"/>
              <a:t>29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38917" name="Rectangle 3"/>
          <p:cNvSpPr>
            <a:spLocks noChangeArrowheads="1"/>
          </p:cNvSpPr>
          <p:nvPr/>
        </p:nvSpPr>
        <p:spPr bwMode="auto">
          <a:xfrm>
            <a:off x="1447800" y="3962400"/>
            <a:ext cx="6096000" cy="1447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.</a:t>
            </a:r>
            <a:r>
              <a:rPr lang="en-US" altLang="zh-TW" sz="3200">
                <a:solidFill>
                  <a:srgbClr val="FFFFCC"/>
                </a:solidFill>
                <a:latin typeface="Times New Roman" pitchFamily="18" charset="0"/>
              </a:rPr>
              <a:t>/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countFiles *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</a:rPr>
              <a:t>18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endParaRPr lang="en-US" altLang="zh-TW" sz="24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Connecting commands by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300" smtClean="0"/>
              <a:t>Suppose we want to count the number of files beginning with “A”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/>
              <a:t>The</a:t>
            </a:r>
            <a:r>
              <a:rPr lang="en-US" altLang="zh-TW" sz="2000" smtClean="0"/>
              <a:t> </a:t>
            </a:r>
            <a:r>
              <a:rPr lang="en-US" altLang="zh-TW" sz="2800" smtClean="0">
                <a:latin typeface="High Tower Text" pitchFamily="18" charset="0"/>
              </a:rPr>
              <a:t>ls</a:t>
            </a:r>
            <a:r>
              <a:rPr lang="en-US" altLang="zh-TW" sz="2300" smtClean="0"/>
              <a:t> command can list these files, but it can’t count them: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ls A*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ABCD	     Afile	       APROG.c	    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ABD.txt	     AFILE</a:t>
            </a:r>
            <a:r>
              <a:rPr lang="en-US" altLang="zh-TW" sz="2200" b="1" smtClean="0">
                <a:latin typeface="Times New Roman" pitchFamily="18" charset="0"/>
              </a:rPr>
              <a:t>2</a:t>
            </a:r>
            <a:r>
              <a:rPr lang="en-US" altLang="zh-TW" sz="2400" b="1" smtClean="0">
                <a:latin typeface="High Tower Text" pitchFamily="18" charset="0"/>
              </a:rPr>
              <a:t>	       APROG.x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ACE	     AFILE</a:t>
            </a:r>
            <a:r>
              <a:rPr lang="en-US" altLang="zh-TW" sz="2200" b="1" smtClean="0">
                <a:latin typeface="Times New Roman" pitchFamily="18" charset="0"/>
              </a:rPr>
              <a:t>3	        </a:t>
            </a:r>
            <a:r>
              <a:rPr lang="en-US" altLang="zh-TW" sz="2400" b="1" smtClean="0">
                <a:latin typeface="High Tower Text" pitchFamily="18" charset="0"/>
              </a:rPr>
              <a:t>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>
                <a:solidFill>
                  <a:srgbClr val="FF0000"/>
                </a:solidFill>
              </a:rPr>
              <a:t>The</a:t>
            </a:r>
            <a:r>
              <a:rPr lang="en-US" altLang="zh-TW" sz="2000" smtClean="0">
                <a:solidFill>
                  <a:srgbClr val="FF0000"/>
                </a:solidFill>
              </a:rPr>
              <a:t> </a:t>
            </a:r>
            <a:r>
              <a:rPr lang="en-US" altLang="zh-TW" sz="2800" smtClean="0">
                <a:solidFill>
                  <a:srgbClr val="FF0000"/>
                </a:solidFill>
                <a:latin typeface="High Tower Text" pitchFamily="18" charset="0"/>
              </a:rPr>
              <a:t>wc</a:t>
            </a:r>
            <a:r>
              <a:rPr lang="en-US" altLang="zh-TW" sz="2000" smtClean="0">
                <a:solidFill>
                  <a:srgbClr val="FF0000"/>
                </a:solidFill>
              </a:rPr>
              <a:t> </a:t>
            </a:r>
            <a:r>
              <a:rPr lang="en-US" altLang="zh-TW" sz="2300" smtClean="0">
                <a:solidFill>
                  <a:srgbClr val="FF0000"/>
                </a:solidFill>
              </a:rPr>
              <a:t>command counts </a:t>
            </a:r>
            <a:r>
              <a:rPr lang="en-US" altLang="zh-TW" sz="2300" i="1" smtClean="0">
                <a:solidFill>
                  <a:srgbClr val="FF0000"/>
                </a:solidFill>
              </a:rPr>
              <a:t>things</a:t>
            </a:r>
            <a:r>
              <a:rPr lang="en-US" altLang="zh-TW" sz="2300" smtClean="0">
                <a:solidFill>
                  <a:srgbClr val="FF0000"/>
                </a:solidFill>
              </a:rPr>
              <a:t>, but how to make it count </a:t>
            </a:r>
            <a:r>
              <a:rPr lang="en-US" altLang="zh-TW" sz="2300" i="1" u="sng" smtClean="0">
                <a:solidFill>
                  <a:srgbClr val="FF0000"/>
                </a:solidFill>
              </a:rPr>
              <a:t>these</a:t>
            </a:r>
            <a:r>
              <a:rPr lang="en-US" altLang="zh-TW" sz="2300" smtClean="0">
                <a:solidFill>
                  <a:srgbClr val="FF0000"/>
                </a:solidFill>
              </a:rPr>
              <a:t> things?</a:t>
            </a:r>
            <a:r>
              <a:rPr lang="en-US" altLang="zh-TW" sz="2000" smtClean="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wc –l </a:t>
            </a:r>
            <a:r>
              <a:rPr lang="en-US" altLang="zh-TW" sz="2400" b="1" smtClean="0">
                <a:latin typeface="Times New Roman" pitchFamily="18" charset="0"/>
              </a:rPr>
              <a:t>????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•</a:t>
            </a:r>
            <a:r>
              <a:rPr lang="en-US" altLang="zh-TW" sz="2000" smtClean="0">
                <a:solidFill>
                  <a:schemeClr val="bg1"/>
                </a:solidFill>
              </a:rPr>
              <a:t> 	</a:t>
            </a:r>
            <a:r>
              <a:rPr lang="en-US" altLang="zh-TW" sz="2400" smtClean="0">
                <a:solidFill>
                  <a:schemeClr val="bg1"/>
                </a:solidFill>
              </a:rPr>
              <a:t>We can solve this by </a:t>
            </a:r>
            <a:r>
              <a:rPr lang="en-US" altLang="zh-TW" sz="2400" i="1" smtClean="0">
                <a:solidFill>
                  <a:schemeClr val="bg1"/>
                </a:solidFill>
              </a:rPr>
              <a:t>redirection</a:t>
            </a:r>
            <a:r>
              <a:rPr lang="en-US" altLang="zh-TW" sz="2400" smtClean="0">
                <a:solidFill>
                  <a:schemeClr val="bg1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wc –l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solidFill>
                  <a:schemeClr val="bg1"/>
                </a:solidFill>
              </a:rPr>
              <a:t>    	</a:t>
            </a:r>
            <a:r>
              <a:rPr lang="en-US" altLang="zh-TW" sz="2000" b="1" smtClean="0">
                <a:solidFill>
                  <a:schemeClr val="bg1"/>
                </a:solidFill>
              </a:rPr>
              <a:t>%</a:t>
            </a:r>
            <a:endParaRPr lang="zh-TW" altLang="en-US" sz="2400" b="1" smtClean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1229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5AECD0F-5344-4BF2-BE31-CBBF04EBEFC7}" type="slidenum">
              <a:rPr lang="zh-TW" altLang="en-US" sz="1400" b="0">
                <a:latin typeface="Arial" charset="0"/>
              </a:rPr>
              <a:pPr algn="r"/>
              <a:t>3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696200" cy="7620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Pipes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0200"/>
            <a:ext cx="8153400" cy="480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You can string commands together into a single command using pipes ( | )</a:t>
            </a:r>
          </a:p>
          <a:p>
            <a:pPr eaLnBrk="1" hangingPunct="1">
              <a:lnSpc>
                <a:spcPct val="90000"/>
              </a:lnSpc>
            </a:pPr>
            <a:endParaRPr lang="en-US" altLang="zh-TW" sz="1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To count how many files are in a directory: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dirty="0" err="1" smtClean="0">
                <a:latin typeface="High Tower Text" pitchFamily="18" charset="0"/>
              </a:rPr>
              <a:t>ls</a:t>
            </a:r>
            <a:r>
              <a:rPr lang="en-US" altLang="zh-TW" dirty="0" smtClean="0">
                <a:latin typeface="High Tower Text" pitchFamily="18" charset="0"/>
              </a:rPr>
              <a:t> | </a:t>
            </a:r>
            <a:r>
              <a:rPr lang="en-US" altLang="zh-TW" dirty="0" err="1" smtClean="0">
                <a:latin typeface="High Tower Text" pitchFamily="18" charset="0"/>
              </a:rPr>
              <a:t>wc</a:t>
            </a:r>
            <a:r>
              <a:rPr lang="en-US" altLang="zh-TW" dirty="0" smtClean="0">
                <a:latin typeface="High Tower Text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</a:rPr>
              <a:t>-</a:t>
            </a:r>
            <a:r>
              <a:rPr lang="en-US" altLang="zh-TW" dirty="0" smtClean="0">
                <a:latin typeface="High Tower Text" pitchFamily="18" charset="0"/>
              </a:rPr>
              <a:t>l</a:t>
            </a:r>
            <a:endParaRPr lang="en-US" altLang="zh-TW" dirty="0" smtClean="0">
              <a:latin typeface="Arial Narrow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400" dirty="0" smtClean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latin typeface="Times New Roman" pitchFamily="18" charset="0"/>
              </a:rPr>
              <a:t>•</a:t>
            </a:r>
            <a:r>
              <a:rPr lang="en-US" altLang="zh-TW" sz="2800" dirty="0" smtClean="0"/>
              <a:t>  </a:t>
            </a:r>
            <a:r>
              <a:rPr lang="en-US" altLang="zh-TW" sz="2800" dirty="0" smtClean="0"/>
              <a:t>Equivalent ways to </a:t>
            </a:r>
            <a:r>
              <a:rPr lang="en-US" altLang="zh-TW" sz="2800" dirty="0" smtClean="0"/>
              <a:t>count how many words are in file1 and to put the result into a new file, file2: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dirty="0" err="1" smtClean="0">
                <a:latin typeface="High Tower Text" pitchFamily="18" charset="0"/>
              </a:rPr>
              <a:t>wc</a:t>
            </a:r>
            <a:r>
              <a:rPr lang="en-US" altLang="zh-TW" dirty="0" smtClean="0">
                <a:latin typeface="High Tower Text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</a:rPr>
              <a:t>-</a:t>
            </a:r>
            <a:r>
              <a:rPr lang="en-US" altLang="zh-TW" dirty="0" smtClean="0">
                <a:latin typeface="High Tower Text" pitchFamily="18" charset="0"/>
              </a:rPr>
              <a:t>w file</a:t>
            </a:r>
            <a:r>
              <a:rPr lang="en-US" altLang="zh-TW" dirty="0" smtClean="0">
                <a:latin typeface="Times New Roman" pitchFamily="18" charset="0"/>
              </a:rPr>
              <a:t>1</a:t>
            </a:r>
            <a:r>
              <a:rPr lang="en-US" altLang="zh-TW" dirty="0" smtClean="0">
                <a:latin typeface="High Tower Text" pitchFamily="18" charset="0"/>
              </a:rPr>
              <a:t> </a:t>
            </a:r>
            <a:r>
              <a:rPr lang="en-US" altLang="zh-TW" sz="2800" dirty="0" smtClean="0">
                <a:latin typeface="Times New Roman" pitchFamily="18" charset="0"/>
              </a:rPr>
              <a:t>&gt;</a:t>
            </a:r>
            <a:r>
              <a:rPr lang="en-US" altLang="zh-TW" dirty="0" smtClean="0">
                <a:latin typeface="High Tower Text" pitchFamily="18" charset="0"/>
              </a:rPr>
              <a:t> file</a:t>
            </a:r>
            <a:r>
              <a:rPr lang="en-US" altLang="zh-TW" dirty="0" smtClean="0">
                <a:latin typeface="Times New Roman" pitchFamily="18" charset="0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</a:t>
            </a:r>
            <a:r>
              <a:rPr lang="en-US" altLang="zh-TW" dirty="0" err="1" smtClean="0">
                <a:latin typeface="High Tower Text" pitchFamily="18" charset="0"/>
              </a:rPr>
              <a:t>wc</a:t>
            </a:r>
            <a:r>
              <a:rPr lang="en-US" altLang="zh-TW" dirty="0" smtClean="0">
                <a:latin typeface="High Tower Text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</a:rPr>
              <a:t>-</a:t>
            </a:r>
            <a:r>
              <a:rPr lang="en-US" altLang="zh-TW" dirty="0" smtClean="0">
                <a:latin typeface="High Tower Text" pitchFamily="18" charset="0"/>
              </a:rPr>
              <a:t>w </a:t>
            </a:r>
            <a:r>
              <a:rPr lang="en-US" altLang="zh-TW" dirty="0" smtClean="0">
                <a:latin typeface="High Tower Text" pitchFamily="18" charset="0"/>
              </a:rPr>
              <a:t>&lt; file</a:t>
            </a:r>
            <a:r>
              <a:rPr lang="en-US" altLang="zh-TW" dirty="0" smtClean="0">
                <a:latin typeface="Times New Roman" pitchFamily="18" charset="0"/>
              </a:rPr>
              <a:t>1</a:t>
            </a:r>
            <a:r>
              <a:rPr lang="en-US" altLang="zh-TW" dirty="0" smtClean="0">
                <a:latin typeface="High Tower Text" pitchFamily="18" charset="0"/>
              </a:rPr>
              <a:t> </a:t>
            </a:r>
            <a:r>
              <a:rPr lang="en-US" altLang="zh-TW" sz="2800" dirty="0" smtClean="0">
                <a:latin typeface="Times New Roman" pitchFamily="18" charset="0"/>
              </a:rPr>
              <a:t>&gt;</a:t>
            </a:r>
            <a:r>
              <a:rPr lang="en-US" altLang="zh-TW" dirty="0" smtClean="0">
                <a:latin typeface="High Tower Text" pitchFamily="18" charset="0"/>
              </a:rPr>
              <a:t> file</a:t>
            </a:r>
            <a:r>
              <a:rPr lang="en-US" altLang="zh-TW" dirty="0" smtClean="0">
                <a:latin typeface="Times New Roman" pitchFamily="18" charset="0"/>
              </a:rPr>
              <a:t>2 </a:t>
            </a:r>
            <a:endParaRPr lang="en-US" altLang="zh-TW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cat file</a:t>
            </a:r>
            <a:r>
              <a:rPr lang="en-US" altLang="zh-TW" dirty="0" smtClean="0">
                <a:latin typeface="Times New Roman" pitchFamily="18" charset="0"/>
              </a:rPr>
              <a:t>1</a:t>
            </a:r>
            <a:r>
              <a:rPr lang="en-US" altLang="zh-TW" dirty="0" smtClean="0">
                <a:latin typeface="High Tower Text" pitchFamily="18" charset="0"/>
              </a:rPr>
              <a:t> | </a:t>
            </a:r>
            <a:r>
              <a:rPr lang="en-US" altLang="zh-TW" dirty="0" err="1" smtClean="0">
                <a:latin typeface="High Tower Text" pitchFamily="18" charset="0"/>
              </a:rPr>
              <a:t>wc</a:t>
            </a:r>
            <a:r>
              <a:rPr lang="en-US" altLang="zh-TW" dirty="0" smtClean="0">
                <a:latin typeface="High Tower Text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</a:rPr>
              <a:t>-</a:t>
            </a:r>
            <a:r>
              <a:rPr lang="en-US" altLang="zh-TW" dirty="0" smtClean="0">
                <a:latin typeface="High Tower Text" pitchFamily="18" charset="0"/>
              </a:rPr>
              <a:t>w  </a:t>
            </a:r>
            <a:r>
              <a:rPr lang="en-US" altLang="zh-TW" sz="2800" dirty="0" smtClean="0">
                <a:latin typeface="Times New Roman" pitchFamily="18" charset="0"/>
              </a:rPr>
              <a:t>&gt;</a:t>
            </a:r>
            <a:r>
              <a:rPr lang="en-US" altLang="zh-TW" dirty="0" smtClean="0">
                <a:latin typeface="High Tower Text" pitchFamily="18" charset="0"/>
              </a:rPr>
              <a:t> file</a:t>
            </a:r>
            <a:r>
              <a:rPr lang="en-US" altLang="zh-TW" dirty="0" smtClean="0">
                <a:latin typeface="Times New Roman" pitchFamily="18" charset="0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cat &lt; file</a:t>
            </a:r>
            <a:r>
              <a:rPr lang="en-US" altLang="zh-TW" dirty="0" smtClean="0">
                <a:latin typeface="Times New Roman" pitchFamily="18" charset="0"/>
              </a:rPr>
              <a:t>1</a:t>
            </a:r>
            <a:r>
              <a:rPr lang="en-US" altLang="zh-TW" dirty="0" smtClean="0">
                <a:latin typeface="High Tower Text" pitchFamily="18" charset="0"/>
              </a:rPr>
              <a:t> | </a:t>
            </a:r>
            <a:r>
              <a:rPr lang="en-US" altLang="zh-TW" dirty="0" err="1" smtClean="0">
                <a:latin typeface="High Tower Text" pitchFamily="18" charset="0"/>
              </a:rPr>
              <a:t>wc</a:t>
            </a:r>
            <a:r>
              <a:rPr lang="en-US" altLang="zh-TW" dirty="0" smtClean="0">
                <a:latin typeface="High Tower Text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</a:rPr>
              <a:t>-</a:t>
            </a:r>
            <a:r>
              <a:rPr lang="en-US" altLang="zh-TW" dirty="0" smtClean="0">
                <a:latin typeface="High Tower Text" pitchFamily="18" charset="0"/>
              </a:rPr>
              <a:t>w </a:t>
            </a:r>
            <a:r>
              <a:rPr lang="en-US" altLang="zh-TW" sz="2800" dirty="0" smtClean="0">
                <a:latin typeface="Times New Roman" pitchFamily="18" charset="0"/>
              </a:rPr>
              <a:t>&gt;</a:t>
            </a:r>
            <a:r>
              <a:rPr lang="en-US" altLang="zh-TW" dirty="0" smtClean="0">
                <a:latin typeface="High Tower Text" pitchFamily="18" charset="0"/>
              </a:rPr>
              <a:t> file</a:t>
            </a:r>
            <a:r>
              <a:rPr lang="en-US" altLang="zh-TW" dirty="0" smtClean="0">
                <a:latin typeface="Times New Roman" pitchFamily="18" charset="0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TW" altLang="en-US" dirty="0" smtClean="0">
              <a:latin typeface="High Tower Text" pitchFamily="18" charset="0"/>
            </a:endParaRPr>
          </a:p>
        </p:txBody>
      </p:sp>
      <p:sp>
        <p:nvSpPr>
          <p:cNvPr id="3994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9161786-B701-4D64-918D-2C389288AE58}" type="slidenum">
              <a:rPr lang="zh-TW" altLang="en-US" sz="1400" b="0">
                <a:latin typeface="Arial" charset="0"/>
              </a:rPr>
              <a:pPr algn="r"/>
              <a:t>30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8153400" cy="7620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So how would you do it with pipes?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9436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original code was:</a:t>
            </a:r>
          </a:p>
          <a:p>
            <a:pPr lvl="1" eaLnBrk="1" hangingPunct="1">
              <a:buFontTx/>
              <a:buNone/>
            </a:pPr>
            <a:endParaRPr lang="en-US" altLang="zh-TW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endParaRPr lang="en-US" altLang="zh-TW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US" altLang="zh-TW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US" altLang="zh-TW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096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3885F4D-B5E8-44CC-B7F7-A47A77645229}" type="slidenum">
              <a:rPr lang="zh-TW" altLang="en-US" sz="1400" b="0">
                <a:latin typeface="Arial" charset="0"/>
              </a:rPr>
              <a:pPr algn="r"/>
              <a:t>31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40965" name="Rectangle 3"/>
          <p:cNvSpPr>
            <a:spLocks noChangeArrowheads="1"/>
          </p:cNvSpPr>
          <p:nvPr/>
        </p:nvSpPr>
        <p:spPr bwMode="auto">
          <a:xfrm>
            <a:off x="1371600" y="1600200"/>
            <a:ext cx="6248400" cy="2133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400">
                <a:solidFill>
                  <a:srgbClr val="FFFFCC"/>
                </a:solidFill>
                <a:latin typeface="Arial" charset="0"/>
              </a:rPr>
              <a:t> 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cat countFiles 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ls </a:t>
            </a:r>
            <a:r>
              <a:rPr lang="en-US" altLang="zh-TW" sz="2800">
                <a:solidFill>
                  <a:srgbClr val="FFFFCC"/>
                </a:solidFill>
                <a:latin typeface="Times New Roman" pitchFamily="18" charset="0"/>
              </a:rPr>
              <a:t>$*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 &gt; tempfile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wc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 &lt; tempfile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rm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f tempfile</a:t>
            </a:r>
            <a:endParaRPr lang="zh-TW" altLang="en-US" sz="2800">
              <a:solidFill>
                <a:srgbClr val="FFFFCC"/>
              </a:solidFill>
              <a:latin typeface="Times New Roman" pitchFamily="18" charset="0"/>
            </a:endParaRPr>
          </a:p>
          <a:p>
            <a:pPr marL="342900" indent="-342900"/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endParaRPr lang="en-US" altLang="zh-TW" sz="24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8153400" cy="7620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So how would you do it with pipes?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9436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original code was:</a:t>
            </a:r>
          </a:p>
          <a:p>
            <a:pPr lvl="1" eaLnBrk="1" hangingPunct="1">
              <a:buFontTx/>
              <a:buNone/>
            </a:pPr>
            <a:endParaRPr lang="en-US" altLang="zh-TW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endParaRPr lang="en-US" altLang="zh-TW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US" altLang="zh-TW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US" altLang="zh-TW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Q:	What would the program look like if we 	could use pipes?</a:t>
            </a:r>
          </a:p>
        </p:txBody>
      </p:sp>
      <p:sp>
        <p:nvSpPr>
          <p:cNvPr id="4198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0CAC004-FFB1-4C0A-8754-54B2602AD151}" type="slidenum">
              <a:rPr lang="zh-TW" altLang="en-US" sz="1400" b="0">
                <a:latin typeface="Arial" charset="0"/>
              </a:rPr>
              <a:pPr algn="r"/>
              <a:t>32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1371600" y="1600200"/>
            <a:ext cx="6248400" cy="2133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400">
                <a:solidFill>
                  <a:srgbClr val="FFFFCC"/>
                </a:solidFill>
                <a:latin typeface="Arial" charset="0"/>
              </a:rPr>
              <a:t> 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cat countFiles 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ls </a:t>
            </a:r>
            <a:r>
              <a:rPr lang="en-US" altLang="zh-TW" sz="2800">
                <a:solidFill>
                  <a:srgbClr val="FFFFCC"/>
                </a:solidFill>
                <a:latin typeface="Times New Roman" pitchFamily="18" charset="0"/>
              </a:rPr>
              <a:t>$*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 &gt; tempfile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wc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 &lt; tempfile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rm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f tempfile</a:t>
            </a:r>
            <a:endParaRPr lang="zh-TW" altLang="en-US" sz="2800">
              <a:solidFill>
                <a:srgbClr val="FFFFCC"/>
              </a:solidFill>
              <a:latin typeface="Times New Roman" pitchFamily="18" charset="0"/>
            </a:endParaRPr>
          </a:p>
          <a:p>
            <a:pPr marL="342900" indent="-342900"/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endParaRPr lang="en-US" altLang="zh-TW" sz="24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8153400" cy="7620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So how would you do it with pipes?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9436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original code was:</a:t>
            </a:r>
          </a:p>
          <a:p>
            <a:pPr lvl="1" eaLnBrk="1" hangingPunct="1">
              <a:buFontTx/>
              <a:buNone/>
            </a:pPr>
            <a:endParaRPr lang="en-US" altLang="zh-TW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endParaRPr lang="en-US" altLang="zh-TW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US" altLang="zh-TW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US" altLang="zh-TW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Q:	What would the program look like if we 	could use pipes?</a:t>
            </a:r>
          </a:p>
          <a:p>
            <a:pPr eaLnBrk="1" hangingPunct="1">
              <a:spcBef>
                <a:spcPct val="45000"/>
              </a:spcBef>
              <a:buFontTx/>
              <a:buNone/>
            </a:pPr>
            <a:r>
              <a:rPr lang="en-US" altLang="zh-TW" b="1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A:	It would look like this:</a:t>
            </a:r>
          </a:p>
        </p:txBody>
      </p:sp>
      <p:sp>
        <p:nvSpPr>
          <p:cNvPr id="4301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771398E-BD98-44E0-A0D7-6EF681A58C8F}" type="slidenum">
              <a:rPr lang="zh-TW" altLang="en-US" sz="1400" b="0">
                <a:latin typeface="Arial" charset="0"/>
              </a:rPr>
              <a:pPr algn="r"/>
              <a:t>33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1371600" y="1600200"/>
            <a:ext cx="6248400" cy="2133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400">
                <a:solidFill>
                  <a:srgbClr val="FFFFCC"/>
                </a:solidFill>
                <a:latin typeface="Arial" charset="0"/>
              </a:rPr>
              <a:t> 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cat countFiles 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ls </a:t>
            </a:r>
            <a:r>
              <a:rPr lang="en-US" altLang="zh-TW" sz="2800">
                <a:solidFill>
                  <a:srgbClr val="FFFFCC"/>
                </a:solidFill>
                <a:latin typeface="Times New Roman" pitchFamily="18" charset="0"/>
              </a:rPr>
              <a:t>$*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 &gt; tempfile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wc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 &lt; tempfile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rm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f tempfile</a:t>
            </a:r>
            <a:endParaRPr lang="zh-TW" altLang="en-US" sz="2800">
              <a:solidFill>
                <a:srgbClr val="FFFFCC"/>
              </a:solidFill>
              <a:latin typeface="Times New Roman" pitchFamily="18" charset="0"/>
            </a:endParaRPr>
          </a:p>
          <a:p>
            <a:pPr marL="342900" indent="-342900"/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endParaRPr lang="en-US" altLang="zh-TW" sz="2400">
              <a:latin typeface="Arial" charset="0"/>
            </a:endParaRPr>
          </a:p>
        </p:txBody>
      </p:sp>
      <p:sp>
        <p:nvSpPr>
          <p:cNvPr id="43014" name="Rectangle 3"/>
          <p:cNvSpPr>
            <a:spLocks noChangeArrowheads="1"/>
          </p:cNvSpPr>
          <p:nvPr/>
        </p:nvSpPr>
        <p:spPr bwMode="auto">
          <a:xfrm>
            <a:off x="1371600" y="5486400"/>
            <a:ext cx="62484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400">
                <a:solidFill>
                  <a:srgbClr val="FFFFCC"/>
                </a:solidFill>
                <a:latin typeface="Arial" charset="0"/>
              </a:rPr>
              <a:t> 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cat countFiles_version</a:t>
            </a: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</a:rPr>
              <a:t>2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ls </a:t>
            </a:r>
            <a:r>
              <a:rPr lang="en-US" altLang="zh-TW" sz="2800">
                <a:solidFill>
                  <a:srgbClr val="FFFFCC"/>
                </a:solidFill>
                <a:latin typeface="Times New Roman" pitchFamily="18" charset="0"/>
              </a:rPr>
              <a:t>$*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 | wc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</a:t>
            </a:r>
          </a:p>
          <a:p>
            <a:pPr marL="342900" indent="-342900"/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endParaRPr lang="en-US" altLang="zh-TW" sz="24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96200" cy="7620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Pipes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480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You can string commands together into a single command using pipes ( | )</a:t>
            </a:r>
          </a:p>
          <a:p>
            <a:pPr eaLnBrk="1" hangingPunct="1">
              <a:lnSpc>
                <a:spcPct val="90000"/>
              </a:lnSpc>
            </a:pPr>
            <a:endParaRPr lang="en-US" altLang="zh-TW" sz="12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To count how many files are in a directory: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/>
              <a:t>	</a:t>
            </a:r>
            <a:r>
              <a:rPr lang="en-US" altLang="zh-TW" smtClean="0">
                <a:latin typeface="High Tower Text" pitchFamily="18" charset="0"/>
              </a:rPr>
              <a:t>ls | wc </a:t>
            </a:r>
            <a:r>
              <a:rPr lang="en-US" altLang="zh-TW" smtClean="0">
                <a:latin typeface="Times New Roman" pitchFamily="18" charset="0"/>
              </a:rPr>
              <a:t>-</a:t>
            </a:r>
            <a:r>
              <a:rPr lang="en-US" altLang="zh-TW" smtClean="0">
                <a:latin typeface="Arial Narrow" pitchFamily="34" charset="0"/>
              </a:rPr>
              <a:t>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400" smtClean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latin typeface="Times New Roman" pitchFamily="18" charset="0"/>
              </a:rPr>
              <a:t>•</a:t>
            </a:r>
            <a:r>
              <a:rPr lang="en-US" altLang="zh-TW" sz="2800" smtClean="0"/>
              <a:t>  To count how many words are in file1 and to put the result into a new file, file2: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/>
              <a:t>	</a:t>
            </a:r>
            <a:r>
              <a:rPr lang="en-US" altLang="zh-TW" smtClean="0">
                <a:latin typeface="High Tower Text" pitchFamily="18" charset="0"/>
              </a:rPr>
              <a:t>wc </a:t>
            </a:r>
            <a:r>
              <a:rPr lang="en-US" altLang="zh-TW" smtClean="0">
                <a:latin typeface="Times New Roman" pitchFamily="18" charset="0"/>
              </a:rPr>
              <a:t>-</a:t>
            </a:r>
            <a:r>
              <a:rPr lang="en-US" altLang="zh-TW" smtClean="0">
                <a:latin typeface="High Tower Text" pitchFamily="18" charset="0"/>
              </a:rPr>
              <a:t>w file</a:t>
            </a:r>
            <a:r>
              <a:rPr lang="en-US" altLang="zh-TW" smtClean="0">
                <a:latin typeface="Times New Roman" pitchFamily="18" charset="0"/>
              </a:rPr>
              <a:t>1</a:t>
            </a:r>
            <a:r>
              <a:rPr lang="en-US" altLang="zh-TW" smtClean="0">
                <a:latin typeface="High Tower Text" pitchFamily="18" charset="0"/>
              </a:rPr>
              <a:t> &gt; file</a:t>
            </a:r>
            <a:r>
              <a:rPr lang="en-US" altLang="zh-TW" smtClean="0">
                <a:latin typeface="Times New Roman" pitchFamily="18" charset="0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>
                <a:latin typeface="High Tower Text" pitchFamily="18" charset="0"/>
              </a:rPr>
              <a:t>	cat file</a:t>
            </a:r>
            <a:r>
              <a:rPr lang="en-US" altLang="zh-TW" smtClean="0">
                <a:latin typeface="Times New Roman" pitchFamily="18" charset="0"/>
              </a:rPr>
              <a:t>1</a:t>
            </a:r>
            <a:r>
              <a:rPr lang="en-US" altLang="zh-TW" smtClean="0">
                <a:latin typeface="High Tower Text" pitchFamily="18" charset="0"/>
              </a:rPr>
              <a:t> | wc </a:t>
            </a:r>
            <a:r>
              <a:rPr lang="en-US" altLang="zh-TW" smtClean="0">
                <a:latin typeface="Times New Roman" pitchFamily="18" charset="0"/>
              </a:rPr>
              <a:t>-</a:t>
            </a:r>
            <a:r>
              <a:rPr lang="en-US" altLang="zh-TW" smtClean="0">
                <a:latin typeface="High Tower Text" pitchFamily="18" charset="0"/>
              </a:rPr>
              <a:t>w &gt; file</a:t>
            </a:r>
            <a:r>
              <a:rPr lang="en-US" altLang="zh-TW" smtClean="0">
                <a:latin typeface="Times New Roman" pitchFamily="18" charset="0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>
                <a:latin typeface="High Tower Text" pitchFamily="18" charset="0"/>
              </a:rPr>
              <a:t>	cat &lt; file</a:t>
            </a:r>
            <a:r>
              <a:rPr lang="en-US" altLang="zh-TW" smtClean="0">
                <a:latin typeface="Times New Roman" pitchFamily="18" charset="0"/>
              </a:rPr>
              <a:t>1</a:t>
            </a:r>
            <a:r>
              <a:rPr lang="en-US" altLang="zh-TW" smtClean="0">
                <a:latin typeface="High Tower Text" pitchFamily="18" charset="0"/>
              </a:rPr>
              <a:t> | wc </a:t>
            </a:r>
            <a:r>
              <a:rPr lang="en-US" altLang="zh-TW" smtClean="0">
                <a:latin typeface="Times New Roman" pitchFamily="18" charset="0"/>
              </a:rPr>
              <a:t>-</a:t>
            </a:r>
            <a:r>
              <a:rPr lang="en-US" altLang="zh-TW" smtClean="0">
                <a:latin typeface="High Tower Text" pitchFamily="18" charset="0"/>
              </a:rPr>
              <a:t>w &gt; file</a:t>
            </a:r>
            <a:r>
              <a:rPr lang="en-US" altLang="zh-TW" smtClean="0">
                <a:latin typeface="Times New Roman" pitchFamily="18" charset="0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TW" altLang="en-US" smtClean="0">
              <a:latin typeface="High Tower Text" pitchFamily="18" charset="0"/>
            </a:endParaRPr>
          </a:p>
        </p:txBody>
      </p:sp>
      <p:sp>
        <p:nvSpPr>
          <p:cNvPr id="4403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8598C28-8DD1-4254-8D34-A5C69C7E5952}" type="slidenum">
              <a:rPr lang="zh-TW" altLang="en-US" sz="1400" b="0">
                <a:latin typeface="Arial" charset="0"/>
              </a:rPr>
              <a:pPr algn="r"/>
              <a:t>34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Looking around the source code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25563"/>
            <a:ext cx="8915400" cy="4953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Show the .c files in this directory: type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ls</a:t>
            </a:r>
            <a:r>
              <a:rPr lang="en-US" altLang="zh-TW" sz="2400" dirty="0" smtClean="0">
                <a:solidFill>
                  <a:srgbClr val="FF0000"/>
                </a:solidFill>
              </a:rPr>
              <a:t> *.c </a:t>
            </a:r>
            <a:r>
              <a:rPr lang="en-US" altLang="zh-TW" sz="2400" dirty="0" smtClean="0"/>
              <a:t>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TW" sz="2400" dirty="0" smtClean="0"/>
              <a:t>How many .c files are in this directory? type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ls</a:t>
            </a:r>
            <a:r>
              <a:rPr lang="en-US" altLang="zh-TW" sz="2400" dirty="0" smtClean="0">
                <a:solidFill>
                  <a:srgbClr val="FF0000"/>
                </a:solidFill>
              </a:rPr>
              <a:t> *.c |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wc</a:t>
            </a:r>
            <a:r>
              <a:rPr lang="en-US" altLang="zh-TW" sz="24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Show the .c files exactly one directory inside: type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ls</a:t>
            </a:r>
            <a:r>
              <a:rPr lang="en-US" altLang="zh-TW" sz="2400" dirty="0" smtClean="0">
                <a:solidFill>
                  <a:srgbClr val="FF0000"/>
                </a:solidFill>
              </a:rPr>
              <a:t> */*.c </a:t>
            </a:r>
            <a:endParaRPr lang="en-US" altLang="zh-TW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How many .c files are exactly one directory inside?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						        type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ls</a:t>
            </a:r>
            <a:r>
              <a:rPr lang="en-US" altLang="zh-TW" sz="2400" dirty="0" smtClean="0">
                <a:solidFill>
                  <a:srgbClr val="FF0000"/>
                </a:solidFill>
              </a:rPr>
              <a:t> */*.c |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wc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Show the .c files exactly two directories inside: type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ls</a:t>
            </a:r>
            <a:r>
              <a:rPr lang="en-US" altLang="zh-TW" sz="2400" dirty="0" smtClean="0">
                <a:solidFill>
                  <a:srgbClr val="FF0000"/>
                </a:solidFill>
              </a:rPr>
              <a:t> */*/*.c</a:t>
            </a:r>
            <a:r>
              <a:rPr lang="en-US" altLang="zh-TW" sz="24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How many .c files are exactly two directories inside?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						        type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ls</a:t>
            </a:r>
            <a:r>
              <a:rPr lang="en-US" altLang="zh-TW" sz="2400" dirty="0" smtClean="0">
                <a:solidFill>
                  <a:srgbClr val="FF0000"/>
                </a:solidFill>
              </a:rPr>
              <a:t> */*/*.c |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wc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Show all .c files inside this directory structure: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						        type </a:t>
            </a:r>
            <a:r>
              <a:rPr lang="en-US" altLang="zh-TW" sz="2400" dirty="0" smtClean="0">
                <a:solidFill>
                  <a:srgbClr val="FF0000"/>
                </a:solidFill>
              </a:rPr>
              <a:t>find . -name "*.c"</a:t>
            </a:r>
            <a:r>
              <a:rPr lang="en-US" altLang="zh-TW" sz="24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How many total .c files inside this directory structure: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						       type </a:t>
            </a:r>
            <a:r>
              <a:rPr lang="en-US" altLang="zh-TW" sz="2400" dirty="0" smtClean="0">
                <a:solidFill>
                  <a:srgbClr val="FF0000"/>
                </a:solidFill>
              </a:rPr>
              <a:t>find . -name "*.c" |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wc</a:t>
            </a:r>
            <a:r>
              <a:rPr lang="en-US" altLang="zh-TW" sz="24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How would you accomplish these things in Windows? Hard. </a:t>
            </a:r>
            <a:endParaRPr lang="zh-TW" altLang="en-US" sz="2400" dirty="0" smtClean="0"/>
          </a:p>
        </p:txBody>
      </p:sp>
      <p:sp>
        <p:nvSpPr>
          <p:cNvPr id="4506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B16CB3-622D-483A-BDC9-32541BD59933}" type="slidenum">
              <a:rPr lang="zh-TW" altLang="en-US" sz="1400" b="0">
                <a:latin typeface="Arial" charset="0"/>
              </a:rPr>
              <a:pPr algn="r"/>
              <a:t>35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Remember this slide?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705600" cy="56388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  135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136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137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138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cut</a:t>
            </a:r>
            <a:r>
              <a:rPr lang="en-US" altLang="zh-TW" sz="24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smtClean="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400" smtClean="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4710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7800C84-1A43-490D-8A6D-49374CDCE917}" type="slidenum">
              <a:rPr lang="zh-TW" altLang="en-US" sz="1400" b="0">
                <a:latin typeface="Arial" charset="0"/>
              </a:rPr>
              <a:pPr algn="r"/>
              <a:t>36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438400" y="838200"/>
            <a:ext cx="4267200" cy="914400"/>
          </a:xfrm>
          <a:prstGeom prst="wedgeRoundRectCallout">
            <a:avLst>
              <a:gd name="adj1" fmla="val -10634"/>
              <a:gd name="adj2" fmla="val 504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Let’s throw away the parts that don’t matter for this...</a:t>
            </a:r>
          </a:p>
        </p:txBody>
      </p:sp>
      <p:sp>
        <p:nvSpPr>
          <p:cNvPr id="7" name="Trapezoid 6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Remember this slide?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705600" cy="56388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wc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rm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latin typeface="Times New Roman" pitchFamily="18" charset="0"/>
              </a:rPr>
              <a:t>3</a:t>
            </a:r>
            <a:r>
              <a:rPr lang="en-US" altLang="zh-TW" sz="2800" b="1" smtClean="0"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   </a:t>
            </a:r>
            <a:r>
              <a:rPr lang="en-US" altLang="zh-TW" sz="2800" smtClean="0">
                <a:latin typeface="Times New Roman" pitchFamily="18" charset="0"/>
              </a:rPr>
              <a:t>  135</a:t>
            </a:r>
            <a:r>
              <a:rPr lang="en-US" altLang="zh-TW" sz="2800" b="1" smtClean="0">
                <a:latin typeface="High Tower Text" pitchFamily="18" charset="0"/>
              </a:rPr>
              <a:t>  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     </a:t>
            </a:r>
            <a:r>
              <a:rPr lang="en-US" altLang="zh-TW" sz="2800" smtClean="0">
                <a:latin typeface="Times New Roman" pitchFamily="18" charset="0"/>
              </a:rPr>
              <a:t>136 </a:t>
            </a:r>
            <a:r>
              <a:rPr lang="en-US" altLang="zh-TW" sz="2800" b="1" smtClean="0">
                <a:latin typeface="High Tower Text" pitchFamily="18" charset="0"/>
              </a:rPr>
              <a:t> wc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     </a:t>
            </a:r>
            <a:r>
              <a:rPr lang="en-US" altLang="zh-TW" sz="2800" smtClean="0">
                <a:latin typeface="Times New Roman" pitchFamily="18" charset="0"/>
              </a:rPr>
              <a:t>137</a:t>
            </a:r>
            <a:r>
              <a:rPr lang="en-US" altLang="zh-TW" sz="2800" b="1" smtClean="0">
                <a:latin typeface="High Tower Text" pitchFamily="18" charset="0"/>
              </a:rPr>
              <a:t>  rm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     </a:t>
            </a:r>
            <a:r>
              <a:rPr lang="en-US" altLang="zh-TW" sz="2800" smtClean="0">
                <a:latin typeface="Times New Roman" pitchFamily="18" charset="0"/>
              </a:rPr>
              <a:t>138 </a:t>
            </a:r>
            <a:r>
              <a:rPr lang="en-US" altLang="zh-TW" sz="2800" b="1" smtClean="0">
                <a:latin typeface="High Tower Text" pitchFamily="18" charset="0"/>
              </a:rPr>
              <a:t> history &gt; tempfile</a:t>
            </a:r>
            <a:r>
              <a:rPr lang="en-US" altLang="zh-TW" sz="2400" b="1" smtClean="0">
                <a:latin typeface="Times New Roman" pitchFamily="18" charset="0"/>
              </a:rPr>
              <a:t>2</a:t>
            </a:r>
            <a:endParaRPr lang="zh-TW" altLang="en-US" sz="24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cut</a:t>
            </a:r>
            <a:r>
              <a:rPr lang="en-US" altLang="zh-TW" sz="24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smtClean="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400" smtClean="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4813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75F5FFB-AAB9-4129-9A06-374EF91CD279}" type="slidenum">
              <a:rPr lang="zh-TW" altLang="en-US" sz="1400" b="0">
                <a:latin typeface="Arial" charset="0"/>
              </a:rPr>
              <a:pPr algn="r"/>
              <a:t>37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2438400" y="838200"/>
            <a:ext cx="4267200" cy="914400"/>
          </a:xfrm>
          <a:prstGeom prst="wedgeRoundRectCallout">
            <a:avLst>
              <a:gd name="adj1" fmla="val -10634"/>
              <a:gd name="adj2" fmla="val 504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Let’s throw away the parts that don’t matter for this...</a:t>
            </a: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Remember this slide?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2286000"/>
            <a:ext cx="6705600" cy="43434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latin typeface="Times New Roman" pitchFamily="18" charset="0"/>
              </a:rPr>
              <a:t>3</a:t>
            </a:r>
            <a:r>
              <a:rPr lang="en-US" altLang="zh-TW" sz="2800" b="1" smtClean="0"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   </a:t>
            </a:r>
            <a:r>
              <a:rPr lang="en-US" altLang="zh-TW" sz="2800" smtClean="0">
                <a:latin typeface="Times New Roman" pitchFamily="18" charset="0"/>
              </a:rPr>
              <a:t>  135</a:t>
            </a:r>
            <a:r>
              <a:rPr lang="en-US" altLang="zh-TW" sz="2800" b="1" smtClean="0">
                <a:latin typeface="High Tower Text" pitchFamily="18" charset="0"/>
              </a:rPr>
              <a:t>  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     </a:t>
            </a:r>
            <a:r>
              <a:rPr lang="en-US" altLang="zh-TW" sz="2800" smtClean="0">
                <a:latin typeface="Times New Roman" pitchFamily="18" charset="0"/>
              </a:rPr>
              <a:t>136 </a:t>
            </a:r>
            <a:r>
              <a:rPr lang="en-US" altLang="zh-TW" sz="2800" b="1" smtClean="0">
                <a:latin typeface="High Tower Text" pitchFamily="18" charset="0"/>
              </a:rPr>
              <a:t> wc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     </a:t>
            </a:r>
            <a:r>
              <a:rPr lang="en-US" altLang="zh-TW" sz="2800" smtClean="0">
                <a:latin typeface="Times New Roman" pitchFamily="18" charset="0"/>
              </a:rPr>
              <a:t>137</a:t>
            </a:r>
            <a:r>
              <a:rPr lang="en-US" altLang="zh-TW" sz="2800" b="1" smtClean="0">
                <a:latin typeface="High Tower Text" pitchFamily="18" charset="0"/>
              </a:rPr>
              <a:t>  rm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     </a:t>
            </a:r>
            <a:r>
              <a:rPr lang="en-US" altLang="zh-TW" sz="2800" smtClean="0">
                <a:latin typeface="Times New Roman" pitchFamily="18" charset="0"/>
              </a:rPr>
              <a:t>138 </a:t>
            </a:r>
            <a:r>
              <a:rPr lang="en-US" altLang="zh-TW" sz="2800" b="1" smtClean="0">
                <a:latin typeface="High Tower Text" pitchFamily="18" charset="0"/>
              </a:rPr>
              <a:t> history &gt; tempfile</a:t>
            </a:r>
            <a:r>
              <a:rPr lang="en-US" altLang="zh-TW" sz="2400" b="1" smtClean="0">
                <a:latin typeface="Times New Roman" pitchFamily="18" charset="0"/>
              </a:rPr>
              <a:t>2</a:t>
            </a:r>
            <a:endParaRPr lang="zh-TW" altLang="en-US" sz="24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cut</a:t>
            </a:r>
            <a:r>
              <a:rPr lang="en-US" altLang="zh-TW" sz="24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smtClean="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400" smtClean="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4915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34E5476-B0F7-476F-9C1B-21671760F5F0}" type="slidenum">
              <a:rPr lang="zh-TW" altLang="en-US" sz="1400" b="0">
                <a:latin typeface="Arial" charset="0"/>
              </a:rPr>
              <a:pPr algn="r"/>
              <a:t>38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2438400" y="838200"/>
            <a:ext cx="4267200" cy="914400"/>
          </a:xfrm>
          <a:prstGeom prst="wedgeRoundRectCallout">
            <a:avLst>
              <a:gd name="adj1" fmla="val -10634"/>
              <a:gd name="adj2" fmla="val 504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Let’s throw away the parts that don’t matter for this...</a:t>
            </a: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Remember this slide?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3124200"/>
            <a:ext cx="6705600" cy="35052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smtClean="0">
                <a:latin typeface="Times New Roman" pitchFamily="18" charset="0"/>
              </a:rPr>
              <a:t>136 </a:t>
            </a:r>
            <a:r>
              <a:rPr lang="en-US" altLang="zh-TW" sz="2800" b="1" smtClean="0">
                <a:latin typeface="High Tower Text" pitchFamily="18" charset="0"/>
              </a:rPr>
              <a:t> wc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     </a:t>
            </a:r>
            <a:r>
              <a:rPr lang="en-US" altLang="zh-TW" sz="2800" smtClean="0">
                <a:latin typeface="Times New Roman" pitchFamily="18" charset="0"/>
              </a:rPr>
              <a:t>137</a:t>
            </a:r>
            <a:r>
              <a:rPr lang="en-US" altLang="zh-TW" sz="2800" b="1" smtClean="0">
                <a:latin typeface="High Tower Text" pitchFamily="18" charset="0"/>
              </a:rPr>
              <a:t>  rm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     </a:t>
            </a:r>
            <a:r>
              <a:rPr lang="en-US" altLang="zh-TW" sz="2800" smtClean="0">
                <a:latin typeface="Times New Roman" pitchFamily="18" charset="0"/>
              </a:rPr>
              <a:t>138 </a:t>
            </a:r>
            <a:r>
              <a:rPr lang="en-US" altLang="zh-TW" sz="2800" b="1" smtClean="0">
                <a:latin typeface="High Tower Text" pitchFamily="18" charset="0"/>
              </a:rPr>
              <a:t> history &gt; tempfile</a:t>
            </a:r>
            <a:r>
              <a:rPr lang="en-US" altLang="zh-TW" sz="2400" b="1" smtClean="0">
                <a:latin typeface="Times New Roman" pitchFamily="18" charset="0"/>
              </a:rPr>
              <a:t>2</a:t>
            </a:r>
            <a:endParaRPr lang="zh-TW" altLang="en-US" sz="24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cut</a:t>
            </a:r>
            <a:r>
              <a:rPr lang="en-US" altLang="zh-TW" sz="24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smtClean="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400" smtClean="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5018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C6E03C1-3BD4-40E3-9638-E19805188112}" type="slidenum">
              <a:rPr lang="zh-TW" altLang="en-US" sz="1400" b="0">
                <a:latin typeface="Arial" charset="0"/>
              </a:rPr>
              <a:pPr algn="r"/>
              <a:t>39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0181" name="AutoShape 5"/>
          <p:cNvSpPr>
            <a:spLocks noChangeArrowheads="1"/>
          </p:cNvSpPr>
          <p:nvPr/>
        </p:nvSpPr>
        <p:spPr bwMode="auto">
          <a:xfrm>
            <a:off x="2438400" y="838200"/>
            <a:ext cx="4267200" cy="914400"/>
          </a:xfrm>
          <a:prstGeom prst="wedgeRoundRectCallout">
            <a:avLst>
              <a:gd name="adj1" fmla="val -10634"/>
              <a:gd name="adj2" fmla="val 504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Let’s throw away the parts that don’t matter for this...</a:t>
            </a: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Connecting commands by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300" smtClean="0"/>
              <a:t>Suppose we want to count the number of files beginning with “A”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/>
              <a:t>The</a:t>
            </a:r>
            <a:r>
              <a:rPr lang="en-US" altLang="zh-TW" sz="2000" smtClean="0"/>
              <a:t> </a:t>
            </a:r>
            <a:r>
              <a:rPr lang="en-US" altLang="zh-TW" sz="2800" smtClean="0">
                <a:latin typeface="High Tower Text" pitchFamily="18" charset="0"/>
              </a:rPr>
              <a:t>ls</a:t>
            </a:r>
            <a:r>
              <a:rPr lang="en-US" altLang="zh-TW" sz="2300" smtClean="0"/>
              <a:t> command can list these files, but it can’t count them: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ls A*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ABCD	     Afile	       APROG.c	    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ABD.txt	     AFILE</a:t>
            </a:r>
            <a:r>
              <a:rPr lang="en-US" altLang="zh-TW" sz="2200" b="1" smtClean="0">
                <a:latin typeface="Times New Roman" pitchFamily="18" charset="0"/>
              </a:rPr>
              <a:t>2</a:t>
            </a:r>
            <a:r>
              <a:rPr lang="en-US" altLang="zh-TW" sz="2400" b="1" smtClean="0">
                <a:latin typeface="High Tower Text" pitchFamily="18" charset="0"/>
              </a:rPr>
              <a:t>	       APROG.x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ACE	     AFILE</a:t>
            </a:r>
            <a:r>
              <a:rPr lang="en-US" altLang="zh-TW" sz="2200" b="1" smtClean="0">
                <a:latin typeface="Times New Roman" pitchFamily="18" charset="0"/>
              </a:rPr>
              <a:t>3	        </a:t>
            </a:r>
            <a:r>
              <a:rPr lang="en-US" altLang="zh-TW" sz="2400" b="1" smtClean="0">
                <a:latin typeface="High Tower Text" pitchFamily="18" charset="0"/>
              </a:rPr>
              <a:t>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/>
              <a:t>The</a:t>
            </a:r>
            <a:r>
              <a:rPr lang="en-US" altLang="zh-TW" sz="2000" smtClean="0"/>
              <a:t> </a:t>
            </a:r>
            <a:r>
              <a:rPr lang="en-US" altLang="zh-TW" sz="2800" smtClean="0">
                <a:latin typeface="High Tower Text" pitchFamily="18" charset="0"/>
              </a:rPr>
              <a:t>wc</a:t>
            </a:r>
            <a:r>
              <a:rPr lang="en-US" altLang="zh-TW" sz="2000" smtClean="0"/>
              <a:t> </a:t>
            </a:r>
            <a:r>
              <a:rPr lang="en-US" altLang="zh-TW" sz="2300" smtClean="0"/>
              <a:t>command counts </a:t>
            </a:r>
            <a:r>
              <a:rPr lang="en-US" altLang="zh-TW" sz="2300" i="1" smtClean="0"/>
              <a:t>things</a:t>
            </a:r>
            <a:r>
              <a:rPr lang="en-US" altLang="zh-TW" sz="2300" smtClean="0"/>
              <a:t>, but how to make it count </a:t>
            </a:r>
            <a:r>
              <a:rPr lang="en-US" altLang="zh-TW" sz="2300" i="1" u="sng" smtClean="0"/>
              <a:t>these</a:t>
            </a:r>
            <a:r>
              <a:rPr lang="en-US" altLang="zh-TW" sz="2300" smtClean="0"/>
              <a:t> things?</a:t>
            </a:r>
            <a:r>
              <a:rPr lang="en-US" altLang="zh-TW" sz="200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wc –l </a:t>
            </a:r>
            <a:r>
              <a:rPr lang="en-US" altLang="zh-TW" sz="2400" b="1" smtClean="0">
                <a:latin typeface="Times New Roman" pitchFamily="18" charset="0"/>
              </a:rPr>
              <a:t>????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latin typeface="Times New Roman" pitchFamily="18" charset="0"/>
              </a:rPr>
              <a:t>•</a:t>
            </a:r>
            <a:r>
              <a:rPr lang="en-US" altLang="zh-TW" sz="2000" smtClean="0"/>
              <a:t> 	</a:t>
            </a:r>
            <a:r>
              <a:rPr lang="en-US" altLang="zh-TW" sz="2400" smtClean="0">
                <a:solidFill>
                  <a:srgbClr val="FF0000"/>
                </a:solidFill>
              </a:rPr>
              <a:t>We can solve this by </a:t>
            </a:r>
            <a:r>
              <a:rPr lang="en-US" altLang="zh-TW" sz="2400" i="1" smtClean="0">
                <a:solidFill>
                  <a:srgbClr val="FF0000"/>
                </a:solidFill>
              </a:rPr>
              <a:t>redirection</a:t>
            </a:r>
            <a:r>
              <a:rPr lang="en-US" altLang="zh-TW" sz="2400" smtClean="0">
                <a:solidFill>
                  <a:srgbClr val="FF0000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wc –l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</a:t>
            </a:r>
            <a:r>
              <a:rPr lang="en-US" altLang="zh-TW" sz="2400" b="1" smtClean="0"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/>
              <a:t>    	</a:t>
            </a:r>
            <a:r>
              <a:rPr lang="en-US" altLang="zh-TW" sz="2000" b="1" smtClean="0"/>
              <a:t>%</a:t>
            </a:r>
            <a:endParaRPr lang="zh-TW" altLang="en-US" sz="2400" b="1" smtClean="0">
              <a:latin typeface="High Tower Text" pitchFamily="18" charset="0"/>
            </a:endParaRPr>
          </a:p>
        </p:txBody>
      </p:sp>
      <p:sp>
        <p:nvSpPr>
          <p:cNvPr id="1331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D0E04D0-002D-40EE-BD2A-C45355FCDE2A}" type="slidenum">
              <a:rPr lang="zh-TW" altLang="en-US" sz="1400" b="0">
                <a:latin typeface="Arial" charset="0"/>
              </a:rPr>
              <a:pPr algn="r"/>
              <a:t>4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7" name="Trapezoid 6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Remember this slide?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3962400"/>
            <a:ext cx="6705600" cy="26670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smtClean="0">
                <a:latin typeface="Times New Roman" pitchFamily="18" charset="0"/>
              </a:rPr>
              <a:t>138 </a:t>
            </a:r>
            <a:r>
              <a:rPr lang="en-US" altLang="zh-TW" sz="2800" b="1" smtClean="0">
                <a:latin typeface="High Tower Text" pitchFamily="18" charset="0"/>
              </a:rPr>
              <a:t> history &gt; tempfile</a:t>
            </a:r>
            <a:r>
              <a:rPr lang="en-US" altLang="zh-TW" sz="2400" b="1" smtClean="0">
                <a:latin typeface="Times New Roman" pitchFamily="18" charset="0"/>
              </a:rPr>
              <a:t>2</a:t>
            </a:r>
            <a:endParaRPr lang="zh-TW" altLang="en-US" sz="24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cut</a:t>
            </a:r>
            <a:r>
              <a:rPr lang="en-US" altLang="zh-TW" sz="24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smtClean="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400" smtClean="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5120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505918F-2C76-4029-ACAD-86CF95713B44}" type="slidenum">
              <a:rPr lang="zh-TW" altLang="en-US" sz="1400" b="0">
                <a:latin typeface="Arial" charset="0"/>
              </a:rPr>
              <a:pPr algn="r"/>
              <a:t>40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2438400" y="838200"/>
            <a:ext cx="4267200" cy="914400"/>
          </a:xfrm>
          <a:prstGeom prst="wedgeRoundRectCallout">
            <a:avLst>
              <a:gd name="adj1" fmla="val -10634"/>
              <a:gd name="adj2" fmla="val 504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Let’s throw away the parts that don’t matter for this...</a:t>
            </a: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Remember this slide?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4419600"/>
            <a:ext cx="6705600" cy="22098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cut</a:t>
            </a:r>
            <a:r>
              <a:rPr lang="en-US" altLang="zh-TW" sz="24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smtClean="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400" smtClean="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5222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2D32FFC-F4C3-4556-8BA2-6093EC1692A2}" type="slidenum">
              <a:rPr lang="zh-TW" altLang="en-US" sz="1400" b="0">
                <a:latin typeface="Arial" charset="0"/>
              </a:rPr>
              <a:pPr algn="r"/>
              <a:t>41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2229" name="AutoShape 5"/>
          <p:cNvSpPr>
            <a:spLocks noChangeArrowheads="1"/>
          </p:cNvSpPr>
          <p:nvPr/>
        </p:nvSpPr>
        <p:spPr bwMode="auto">
          <a:xfrm>
            <a:off x="2438400" y="838200"/>
            <a:ext cx="4267200" cy="914400"/>
          </a:xfrm>
          <a:prstGeom prst="wedgeRoundRectCallout">
            <a:avLst>
              <a:gd name="adj1" fmla="val -10634"/>
              <a:gd name="adj2" fmla="val 504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Let’s throw away the parts that don’t matter for this...</a:t>
            </a: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>
                <a:solidFill>
                  <a:srgbClr val="0033CC"/>
                </a:solidFill>
              </a:rPr>
              <a:t>The </a:t>
            </a:r>
            <a:r>
              <a:rPr lang="en-US" altLang="zh-TW" sz="4000" dirty="0" smtClean="0">
                <a:solidFill>
                  <a:srgbClr val="0033CC"/>
                </a:solidFill>
              </a:rPr>
              <a:t>quiz: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5325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CDA025C-2F64-4684-9A9B-16D18E76E0E6}" type="slidenum">
              <a:rPr lang="zh-TW" altLang="en-US" sz="1400" b="0">
                <a:latin typeface="Arial" charset="0"/>
              </a:rPr>
              <a:pPr algn="r"/>
              <a:t>42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28600" y="838200"/>
            <a:ext cx="8382000" cy="2819400"/>
          </a:xfrm>
          <a:prstGeom prst="wedgeRoundRectCallout">
            <a:avLst>
              <a:gd name="adj1" fmla="val -23600"/>
              <a:gd name="adj2" fmla="val 4980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>
              <a:defRPr/>
            </a:pPr>
            <a:r>
              <a:rPr lang="en-US" altLang="zh-TW" sz="2800" dirty="0"/>
              <a:t>Considering the code below, write an equivalent single UNIX command line, using pipes, such that: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zh-TW" sz="2800" dirty="0"/>
              <a:t>It creates none of the </a:t>
            </a:r>
            <a:r>
              <a:rPr lang="en-US" altLang="zh-TW" sz="2800" dirty="0" err="1"/>
              <a:t>tempfiles</a:t>
            </a:r>
            <a:endParaRPr lang="en-US" altLang="zh-TW" sz="2800" dirty="0"/>
          </a:p>
          <a:p>
            <a:pPr marL="457200" indent="-457200">
              <a:buFontTx/>
              <a:buAutoNum type="arabicPeriod"/>
              <a:defRPr/>
            </a:pPr>
            <a:r>
              <a:rPr lang="en-US" altLang="zh-TW" sz="2800" dirty="0"/>
              <a:t>It creates a file called </a:t>
            </a:r>
            <a:r>
              <a:rPr lang="en-US" altLang="zh-TW" sz="2800" dirty="0" err="1"/>
              <a:t>HistScript</a:t>
            </a:r>
            <a:r>
              <a:rPr lang="en-US" altLang="zh-TW" sz="2800" dirty="0"/>
              <a:t>. This file will have identical contents to the tempfile5 file created in the original code shown below.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7158" y="3857628"/>
            <a:ext cx="8572560" cy="300037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b="1" kern="0" dirty="0" smtClean="0">
                <a:solidFill>
                  <a:schemeClr val="bg1"/>
                </a:solidFill>
              </a:rPr>
              <a:t>% </a:t>
            </a:r>
            <a:r>
              <a:rPr lang="en-US" altLang="zh-TW" sz="3600" b="1" kern="0" dirty="0" smtClean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b="1" kern="0" dirty="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b="1" kern="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b="1" kern="0" dirty="0" smtClean="0">
                <a:solidFill>
                  <a:schemeClr val="bg1"/>
                </a:solidFill>
              </a:rPr>
              <a:t>% </a:t>
            </a:r>
            <a:r>
              <a:rPr lang="en-US" altLang="zh-TW" sz="3600" b="1" kern="0" dirty="0" smtClean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3600" b="0" kern="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b="1" kern="0" dirty="0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3600" b="1" kern="0" dirty="0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b="1" kern="0" dirty="0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3600" b="1" kern="0" dirty="0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b="1" kern="0" dirty="0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b="1" kern="0" dirty="0" smtClean="0">
                <a:solidFill>
                  <a:schemeClr val="bg1"/>
                </a:solidFill>
              </a:rPr>
              <a:t>% </a:t>
            </a:r>
            <a:r>
              <a:rPr lang="en-US" altLang="zh-TW" sz="3600" b="1" kern="0" dirty="0" smtClean="0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3600" b="0" kern="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b="1" kern="0" dirty="0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3600" b="1" kern="0" dirty="0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b="1" kern="0" dirty="0" smtClean="0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3600" b="1" kern="0" dirty="0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b="1" kern="0" dirty="0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b="1" kern="0" dirty="0" smtClean="0">
                <a:solidFill>
                  <a:schemeClr val="bg1"/>
                </a:solidFill>
              </a:rPr>
              <a:t>% </a:t>
            </a:r>
            <a:r>
              <a:rPr lang="en-US" altLang="zh-TW" b="1" kern="0" dirty="0" smtClean="0">
                <a:solidFill>
                  <a:schemeClr val="bg1"/>
                </a:solidFill>
                <a:latin typeface="High Tower Text" pitchFamily="18" charset="0"/>
              </a:rPr>
              <a:t>cut </a:t>
            </a:r>
            <a:r>
              <a:rPr lang="en-US" altLang="zh-TW" sz="3600" b="1" kern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b="1" kern="0" dirty="0" smtClean="0">
                <a:solidFill>
                  <a:schemeClr val="bg1"/>
                </a:solidFill>
                <a:latin typeface="High Tower Text" pitchFamily="18" charset="0"/>
              </a:rPr>
              <a:t>complement</a:t>
            </a:r>
            <a:r>
              <a:rPr lang="en-US" altLang="zh-TW" sz="3600" b="1" kern="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b="1" kern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b="1" kern="0" dirty="0" smtClean="0">
                <a:solidFill>
                  <a:schemeClr val="bg1"/>
                </a:solidFill>
                <a:latin typeface="High Tower Text" pitchFamily="18" charset="0"/>
              </a:rPr>
              <a:t>c</a:t>
            </a:r>
            <a:r>
              <a:rPr lang="en-US" altLang="zh-TW" b="1" kern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600" b="1" kern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b="1" kern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3600" b="1" kern="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b="1" kern="0" dirty="0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r>
              <a:rPr lang="en-US" altLang="zh-TW" b="1" kern="0" dirty="0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b="0" kern="0" dirty="0" smtClean="0">
                <a:solidFill>
                  <a:schemeClr val="bg1"/>
                </a:solidFill>
                <a:latin typeface="Times New Roman" pitchFamily="18" charset="0"/>
              </a:rPr>
              <a:t>&gt;</a:t>
            </a:r>
            <a:r>
              <a:rPr lang="en-US" altLang="zh-TW" b="1" kern="0" dirty="0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r>
              <a:rPr lang="en-US" altLang="zh-TW" b="1" kern="0" dirty="0" smtClean="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b="1" kern="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>
                <a:solidFill>
                  <a:srgbClr val="0033CC"/>
                </a:solidFill>
              </a:rPr>
              <a:t>The </a:t>
            </a:r>
            <a:r>
              <a:rPr lang="en-US" altLang="zh-TW" sz="4000" dirty="0" smtClean="0">
                <a:solidFill>
                  <a:srgbClr val="0033CC"/>
                </a:solidFill>
              </a:rPr>
              <a:t>quiz: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5325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CDA025C-2F64-4684-9A9B-16D18E76E0E6}" type="slidenum">
              <a:rPr lang="zh-TW" altLang="en-US" sz="1400" b="0">
                <a:latin typeface="Arial" charset="0"/>
              </a:rPr>
              <a:pPr algn="r"/>
              <a:t>43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28600" y="838200"/>
            <a:ext cx="8382000" cy="2819400"/>
          </a:xfrm>
          <a:prstGeom prst="wedgeRoundRectCallout">
            <a:avLst>
              <a:gd name="adj1" fmla="val -23600"/>
              <a:gd name="adj2" fmla="val 4980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>
              <a:defRPr/>
            </a:pPr>
            <a:r>
              <a:rPr lang="en-US" altLang="zh-TW" sz="2800" dirty="0"/>
              <a:t>Considering the code below, write an equivalent single UNIX command line, using pipes, such that: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zh-TW" sz="2800" dirty="0"/>
              <a:t>It creates none of the </a:t>
            </a:r>
            <a:r>
              <a:rPr lang="en-US" altLang="zh-TW" sz="2800" dirty="0" err="1"/>
              <a:t>tempfiles</a:t>
            </a:r>
            <a:endParaRPr lang="en-US" altLang="zh-TW" sz="2800" dirty="0"/>
          </a:p>
          <a:p>
            <a:pPr marL="457200" indent="-457200">
              <a:buFontTx/>
              <a:buAutoNum type="arabicPeriod"/>
              <a:defRPr/>
            </a:pPr>
            <a:r>
              <a:rPr lang="en-US" altLang="zh-TW" sz="2800" dirty="0"/>
              <a:t>It creates a file called </a:t>
            </a:r>
            <a:r>
              <a:rPr lang="en-US" altLang="zh-TW" sz="2800" dirty="0" err="1"/>
              <a:t>HistScript</a:t>
            </a:r>
            <a:r>
              <a:rPr lang="en-US" altLang="zh-TW" sz="2800" dirty="0"/>
              <a:t>. This file will have identical contents to the tempfile5 file created in the original code shown below.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19200" y="4419600"/>
            <a:ext cx="6705600" cy="2209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kern="0" dirty="0" smtClean="0">
                <a:solidFill>
                  <a:schemeClr val="bg1"/>
                </a:solidFill>
              </a:rPr>
              <a:t>% </a:t>
            </a:r>
            <a:r>
              <a:rPr lang="en-US" altLang="zh-TW" sz="2800" b="1" kern="0" dirty="0" smtClean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kern="0" dirty="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kern="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kern="0" dirty="0" smtClean="0">
                <a:solidFill>
                  <a:schemeClr val="bg1"/>
                </a:solidFill>
              </a:rPr>
              <a:t>% </a:t>
            </a:r>
            <a:r>
              <a:rPr lang="en-US" altLang="zh-TW" sz="2800" b="1" kern="0" dirty="0" smtClean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b="0" kern="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kern="0" dirty="0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kern="0" dirty="0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kern="0" dirty="0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kern="0" dirty="0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kern="0" dirty="0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kern="0" dirty="0" smtClean="0">
                <a:solidFill>
                  <a:schemeClr val="bg1"/>
                </a:solidFill>
              </a:rPr>
              <a:t>% </a:t>
            </a:r>
            <a:r>
              <a:rPr lang="en-US" altLang="zh-TW" sz="2800" b="1" kern="0" dirty="0" smtClean="0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2800" b="0" kern="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kern="0" dirty="0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kern="0" dirty="0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kern="0" dirty="0" smtClean="0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2800" b="1" kern="0" dirty="0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kern="0" dirty="0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kern="0" dirty="0" smtClean="0">
                <a:solidFill>
                  <a:schemeClr val="bg1"/>
                </a:solidFill>
              </a:rPr>
              <a:t>% </a:t>
            </a:r>
            <a:r>
              <a:rPr lang="en-US" altLang="zh-TW" sz="2600" b="1" kern="0" dirty="0" smtClean="0">
                <a:solidFill>
                  <a:schemeClr val="bg1"/>
                </a:solidFill>
                <a:latin typeface="High Tower Text" pitchFamily="18" charset="0"/>
              </a:rPr>
              <a:t>cut</a:t>
            </a:r>
            <a:r>
              <a:rPr lang="en-US" altLang="zh-TW" sz="2400" b="1" kern="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 kern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kern="0" dirty="0" smtClean="0">
                <a:solidFill>
                  <a:schemeClr val="bg1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kern="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 kern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kern="0" dirty="0" smtClean="0">
                <a:solidFill>
                  <a:schemeClr val="bg1"/>
                </a:solidFill>
                <a:latin typeface="High Tower Text" pitchFamily="18" charset="0"/>
              </a:rPr>
              <a:t>c</a:t>
            </a:r>
            <a:r>
              <a:rPr lang="en-US" altLang="zh-TW" sz="2400" b="1" kern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kern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kern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kern="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kern="0" dirty="0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r>
              <a:rPr lang="en-US" altLang="zh-TW" sz="2400" b="1" kern="0" dirty="0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400" b="0" kern="0" dirty="0" smtClean="0">
                <a:solidFill>
                  <a:schemeClr val="bg1"/>
                </a:solidFill>
                <a:latin typeface="Times New Roman" pitchFamily="18" charset="0"/>
              </a:rPr>
              <a:t>&gt;</a:t>
            </a:r>
            <a:r>
              <a:rPr lang="en-US" altLang="zh-TW" sz="2600" b="1" kern="0" dirty="0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r>
              <a:rPr lang="en-US" altLang="zh-TW" sz="2400" b="1" kern="0" dirty="0" smtClean="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kern="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>
                <a:solidFill>
                  <a:srgbClr val="0033CC"/>
                </a:solidFill>
              </a:rPr>
              <a:t>The question and answer: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5427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EBBE3FA-7910-40F4-9CC2-EA53FA83D729}" type="slidenum">
              <a:rPr lang="zh-TW" altLang="en-US" sz="1400" b="0">
                <a:latin typeface="Arial" charset="0"/>
              </a:rPr>
              <a:pPr algn="r"/>
              <a:t>44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4277" name="Rectangle 3"/>
          <p:cNvSpPr txBox="1">
            <a:spLocks noChangeArrowheads="1"/>
          </p:cNvSpPr>
          <p:nvPr/>
        </p:nvSpPr>
        <p:spPr bwMode="auto">
          <a:xfrm>
            <a:off x="152400" y="3733800"/>
            <a:ext cx="8915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history |tail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|head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|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cut </a:t>
            </a:r>
            <a:r>
              <a:rPr lang="en-US" altLang="zh-TW" sz="280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>
                <a:solidFill>
                  <a:srgbClr val="FFFFCC"/>
                </a:solidFill>
                <a:latin typeface="High Tower Text" pitchFamily="18" charset="0"/>
              </a:rPr>
              <a:t>complement</a:t>
            </a:r>
            <a:r>
              <a:rPr lang="en-US" altLang="zh-TW" sz="320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320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80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320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 b="0">
                <a:solidFill>
                  <a:srgbClr val="FFFFCC"/>
                </a:solidFill>
                <a:latin typeface="High Tower Text" pitchFamily="18" charset="0"/>
              </a:rPr>
              <a:t>HistScript</a:t>
            </a:r>
            <a:endParaRPr lang="en-US" altLang="zh-TW" sz="260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19200" y="4419600"/>
            <a:ext cx="6705600" cy="2209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kern="0" smtClean="0">
                <a:solidFill>
                  <a:schemeClr val="bg1"/>
                </a:solidFill>
              </a:rPr>
              <a:t>% </a:t>
            </a:r>
            <a:r>
              <a:rPr lang="en-US" altLang="zh-TW" sz="2800" b="1" kern="0" smtClean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kern="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kern="0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kern="0" smtClean="0">
                <a:solidFill>
                  <a:schemeClr val="bg1"/>
                </a:solidFill>
              </a:rPr>
              <a:t>% </a:t>
            </a:r>
            <a:r>
              <a:rPr lang="en-US" altLang="zh-TW" sz="2800" b="1" kern="0" smtClean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b="0" kern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kern="0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kern="0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kern="0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kern="0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kern="0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kern="0" smtClean="0">
                <a:solidFill>
                  <a:schemeClr val="bg1"/>
                </a:solidFill>
              </a:rPr>
              <a:t>% </a:t>
            </a:r>
            <a:r>
              <a:rPr lang="en-US" altLang="zh-TW" sz="2800" b="1" kern="0" smtClean="0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2800" b="0" kern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kern="0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kern="0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kern="0" smtClean="0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2800" b="1" kern="0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kern="0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kern="0" smtClean="0">
                <a:solidFill>
                  <a:schemeClr val="bg1"/>
                </a:solidFill>
              </a:rPr>
              <a:t>% </a:t>
            </a:r>
            <a:r>
              <a:rPr lang="en-US" altLang="zh-TW" sz="2600" b="1" kern="0" smtClean="0">
                <a:solidFill>
                  <a:srgbClr val="FFFFCC"/>
                </a:solidFill>
                <a:latin typeface="High Tower Text" pitchFamily="18" charset="0"/>
              </a:rPr>
              <a:t>cut</a:t>
            </a:r>
            <a:r>
              <a:rPr lang="en-US" altLang="zh-TW" sz="2400" b="1" kern="0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kern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kern="0" smtClean="0">
                <a:solidFill>
                  <a:srgbClr val="FFFFCC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kern="0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kern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kern="0" smtClean="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 kern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kern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kern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kern="0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600" b="1" kern="0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kern="0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400" b="0" kern="0" smtClean="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 b="1" kern="0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kern="0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kern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28600" y="838200"/>
            <a:ext cx="8382000" cy="2819400"/>
          </a:xfrm>
          <a:prstGeom prst="wedgeRoundRectCallout">
            <a:avLst>
              <a:gd name="adj1" fmla="val -23600"/>
              <a:gd name="adj2" fmla="val 4980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>
              <a:defRPr/>
            </a:pPr>
            <a:r>
              <a:rPr lang="en-US" altLang="zh-TW" sz="2800" dirty="0"/>
              <a:t>Considering the code below, write an equivalent single UNIX command line, using pipes, such that: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zh-TW" sz="2800" dirty="0"/>
              <a:t>It creates none of the </a:t>
            </a:r>
            <a:r>
              <a:rPr lang="en-US" altLang="zh-TW" sz="2800" dirty="0" err="1"/>
              <a:t>tempfiles</a:t>
            </a:r>
            <a:endParaRPr lang="en-US" altLang="zh-TW" sz="2800" dirty="0"/>
          </a:p>
          <a:p>
            <a:pPr marL="457200" indent="-457200">
              <a:buFontTx/>
              <a:buAutoNum type="arabicPeriod"/>
              <a:defRPr/>
            </a:pPr>
            <a:r>
              <a:rPr lang="en-US" altLang="zh-TW" sz="2800" dirty="0"/>
              <a:t>It creates a file called </a:t>
            </a:r>
            <a:r>
              <a:rPr lang="en-US" altLang="zh-TW" sz="2800" dirty="0" err="1"/>
              <a:t>HistScript</a:t>
            </a:r>
            <a:r>
              <a:rPr lang="en-US" altLang="zh-TW" sz="2800" dirty="0"/>
              <a:t>. This file will have identical contents to the tempfile5 file created in the original code shown below.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fgrep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smtClean="0">
                <a:solidFill>
                  <a:srgbClr val="FF0000"/>
                </a:solidFill>
                <a:latin typeface="High Tower Text" pitchFamily="18" charset="0"/>
              </a:rPr>
              <a:t>fgrep</a:t>
            </a:r>
            <a:r>
              <a:rPr lang="en-US" altLang="zh-TW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mtClean="0">
                <a:solidFill>
                  <a:srgbClr val="FF0000"/>
                </a:solidFill>
                <a:latin typeface="Times New Roman" pitchFamily="18" charset="0"/>
              </a:rPr>
              <a:t>searches for a string in a file.</a:t>
            </a:r>
          </a:p>
          <a:p>
            <a:pPr marL="0" indent="0" eaLnBrk="1" hangingPunct="1">
              <a:buFontTx/>
              <a:buNone/>
            </a:pPr>
            <a:endParaRPr lang="en-US" altLang="zh-TW" sz="180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228600" y="1524000"/>
            <a:ext cx="868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400" dirty="0"/>
              <a:t>%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 err="1" smtClean="0">
                <a:latin typeface="High Tower Text" pitchFamily="18" charset="0"/>
              </a:rPr>
              <a:t>fgrep</a:t>
            </a:r>
            <a:r>
              <a:rPr lang="en-US" altLang="zh-TW" sz="2400" dirty="0" smtClean="0">
                <a:latin typeface="High Tower Text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 smtClean="0">
                <a:latin typeface="High Tower Text" pitchFamily="18" charset="0"/>
              </a:rPr>
              <a:t>color experiment </a:t>
            </a:r>
            <a:r>
              <a:rPr lang="en-US" altLang="zh-TW" sz="2400" dirty="0" err="1" smtClean="0">
                <a:latin typeface="High Tower Text" pitchFamily="18" charset="0"/>
              </a:rPr>
              <a:t>jekyll</a:t>
            </a:r>
            <a:endParaRPr lang="en-US" altLang="zh-TW" sz="2400" dirty="0">
              <a:latin typeface="High Tower Text" pitchFamily="18" charset="0"/>
            </a:endParaRPr>
          </a:p>
          <a:p>
            <a:pPr marL="342900" indent="-342900"/>
            <a:r>
              <a:rPr lang="en-US" altLang="zh-TW" sz="2400" dirty="0">
                <a:latin typeface="High Tower Text" pitchFamily="18" charset="0"/>
              </a:rPr>
              <a:t>salt being laid on glass saucers, as though for an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in</a:t>
            </a:r>
          </a:p>
          <a:p>
            <a:pPr marL="342900" indent="-342900"/>
            <a:r>
              <a:rPr lang="en-US" altLang="zh-TW" sz="2400" dirty="0">
                <a:latin typeface="High Tower Text" pitchFamily="18" charset="0"/>
              </a:rPr>
              <a:t>salt which I knew, from my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s, to be the last ingredient</a:t>
            </a:r>
          </a:p>
          <a:p>
            <a:pPr marL="342900" indent="-342900"/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had yet to be attempted; it yet remained to be seen if</a:t>
            </a:r>
          </a:p>
          <a:p>
            <a:pPr marL="342900" indent="-342900"/>
            <a:r>
              <a:rPr lang="en-US" altLang="zh-TW" sz="2400" dirty="0">
                <a:latin typeface="High Tower Text" pitchFamily="18" charset="0"/>
              </a:rPr>
              <a:t>my discovery in a more noble spirit, had I risked the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</a:p>
          <a:p>
            <a:pPr marL="342900" indent="-342900"/>
            <a:r>
              <a:rPr lang="en-US" altLang="zh-TW" sz="2400" dirty="0">
                <a:latin typeface="High Tower Text" pitchFamily="18" charset="0"/>
              </a:rPr>
              <a:t>first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, began to run low. I sent out for a fresh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dirty="0" smtClean="0"/>
              <a:t>%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48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898316-05AA-46AF-AF1B-A39B8AD5EE49}" type="slidenum">
              <a:rPr lang="zh-TW" altLang="en-US" sz="1400" b="0">
                <a:latin typeface="Arial" charset="0"/>
              </a:rPr>
              <a:pPr algn="r"/>
              <a:t>46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5302" name="Rectangle 10"/>
          <p:cNvSpPr>
            <a:spLocks noChangeArrowheads="1"/>
          </p:cNvSpPr>
          <p:nvPr/>
        </p:nvSpPr>
        <p:spPr bwMode="auto">
          <a:xfrm>
            <a:off x="-304800" y="887135"/>
            <a:ext cx="9372600" cy="60631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en-US" altLang="zh-TW" sz="2000" b="0" dirty="0">
                <a:latin typeface="Arial" charset="0"/>
              </a:rPr>
              <a:t> </a:t>
            </a:r>
            <a:endParaRPr lang="en-US" altLang="zh-TW" sz="2000" b="0" dirty="0" smtClean="0">
              <a:latin typeface="Arial" charset="0"/>
            </a:endParaRPr>
          </a:p>
          <a:p>
            <a:pPr lvl="1"/>
            <a:endParaRPr lang="en-US" altLang="zh-TW" sz="2000" b="0" dirty="0">
              <a:latin typeface="Arial" charset="0"/>
            </a:endParaRPr>
          </a:p>
          <a:p>
            <a:pPr lvl="1"/>
            <a:r>
              <a:rPr lang="en-US" altLang="zh-TW" sz="3800" b="0" dirty="0" smtClean="0">
                <a:latin typeface="Arial" charset="0"/>
              </a:rPr>
              <a:t>Without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smtClean="0">
                <a:latin typeface="Arial" charset="0"/>
              </a:rPr>
              <a:t>passing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smtClean="0">
                <a:latin typeface="Arial" charset="0"/>
              </a:rPr>
              <a:t>data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smtClean="0">
                <a:latin typeface="Arial" charset="0"/>
              </a:rPr>
              <a:t>between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smtClean="0">
                <a:latin typeface="Arial" charset="0"/>
              </a:rPr>
              <a:t>the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smtClean="0">
                <a:latin typeface="Arial" charset="0"/>
              </a:rPr>
              <a:t>things:</a:t>
            </a:r>
          </a:p>
          <a:p>
            <a:pPr lvl="2"/>
            <a:r>
              <a:rPr lang="en-US" altLang="zh-TW" sz="3200" dirty="0" smtClean="0">
                <a:solidFill>
                  <a:srgbClr val="0066CC"/>
                </a:solidFill>
                <a:latin typeface="Arial" charset="0"/>
              </a:rPr>
              <a:t>;</a:t>
            </a:r>
            <a:r>
              <a:rPr lang="en-US" altLang="zh-TW" sz="3200" b="0" dirty="0" smtClean="0">
                <a:latin typeface="Arial" charset="0"/>
              </a:rPr>
              <a:t>          </a:t>
            </a:r>
            <a:r>
              <a:rPr lang="en-US" altLang="zh-TW" sz="2000" b="0" dirty="0" smtClean="0">
                <a:latin typeface="Arial" charset="0"/>
              </a:rPr>
              <a:t> </a:t>
            </a:r>
            <a:r>
              <a:rPr lang="en-US" altLang="zh-TW" sz="3200" b="0" dirty="0" smtClean="0">
                <a:latin typeface="Arial" charset="0"/>
              </a:rPr>
              <a:t>- 	  Do each thing, in order</a:t>
            </a:r>
          </a:p>
          <a:p>
            <a:pPr lvl="2"/>
            <a:r>
              <a:rPr lang="en-US" altLang="zh-TW" sz="3200" dirty="0" smtClean="0">
                <a:solidFill>
                  <a:srgbClr val="0066CC"/>
                </a:solidFill>
                <a:latin typeface="Arial" charset="0"/>
              </a:rPr>
              <a:t>&amp;&amp;</a:t>
            </a:r>
            <a:r>
              <a:rPr lang="en-US" altLang="zh-TW" sz="3200" b="0" dirty="0" smtClean="0">
                <a:latin typeface="Arial" charset="0"/>
              </a:rPr>
              <a:t>, </a:t>
            </a:r>
            <a:r>
              <a:rPr lang="en-US" altLang="zh-TW" sz="3200" dirty="0" smtClean="0">
                <a:solidFill>
                  <a:srgbClr val="0066CC"/>
                </a:solidFill>
                <a:latin typeface="Arial" charset="0"/>
              </a:rPr>
              <a:t>||</a:t>
            </a:r>
            <a:r>
              <a:rPr lang="en-US" altLang="zh-TW" sz="2800" b="0" dirty="0" smtClean="0">
                <a:latin typeface="Arial" charset="0"/>
              </a:rPr>
              <a:t>   </a:t>
            </a:r>
            <a:r>
              <a:rPr lang="en-US" altLang="zh-TW" sz="3200" b="0" dirty="0" smtClean="0">
                <a:latin typeface="Arial" charset="0"/>
              </a:rPr>
              <a:t>-   	  Use the success/failure of the 			  earlier command to decide 			  	  whether to do the later one.</a:t>
            </a:r>
            <a:endParaRPr lang="en-US" altLang="zh-TW" sz="3200" b="0" dirty="0">
              <a:latin typeface="Arial" charset="0"/>
            </a:endParaRPr>
          </a:p>
          <a:p>
            <a:pPr lvl="1"/>
            <a:r>
              <a:rPr lang="en-US" altLang="zh-TW" sz="3800" b="0" dirty="0" smtClean="0">
                <a:latin typeface="Arial" charset="0"/>
              </a:rPr>
              <a:t>Redirecting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smtClean="0">
                <a:latin typeface="Arial" charset="0"/>
              </a:rPr>
              <a:t>screen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smtClean="0">
                <a:latin typeface="Arial" charset="0"/>
              </a:rPr>
              <a:t>output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smtClean="0">
                <a:latin typeface="Arial" charset="0"/>
              </a:rPr>
              <a:t>(</a:t>
            </a:r>
            <a:r>
              <a:rPr lang="en-US" altLang="zh-TW" sz="3800" b="0" dirty="0" err="1" smtClean="0">
                <a:latin typeface="Arial" charset="0"/>
              </a:rPr>
              <a:t>stdout</a:t>
            </a:r>
            <a:r>
              <a:rPr lang="en-US" altLang="zh-TW" sz="3800" b="0" dirty="0" smtClean="0">
                <a:latin typeface="Arial" charset="0"/>
              </a:rPr>
              <a:t>,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err="1" smtClean="0">
                <a:latin typeface="Arial" charset="0"/>
              </a:rPr>
              <a:t>stderr</a:t>
            </a:r>
            <a:r>
              <a:rPr lang="en-US" altLang="zh-TW" sz="3800" b="0" dirty="0" smtClean="0">
                <a:latin typeface="Arial" charset="0"/>
              </a:rPr>
              <a:t>):</a:t>
            </a:r>
          </a:p>
          <a:p>
            <a:pPr lvl="1"/>
            <a:r>
              <a:rPr lang="en-US" altLang="zh-TW" sz="3200" b="0" dirty="0">
                <a:latin typeface="Arial" charset="0"/>
              </a:rPr>
              <a:t>	</a:t>
            </a:r>
            <a:r>
              <a:rPr lang="en-US" altLang="zh-TW" sz="3200" dirty="0" smtClean="0">
                <a:solidFill>
                  <a:srgbClr val="0066CC"/>
                </a:solidFill>
                <a:latin typeface="Arial" charset="0"/>
              </a:rPr>
              <a:t>&gt;</a:t>
            </a:r>
            <a:r>
              <a:rPr lang="en-US" altLang="zh-TW" sz="3200" b="0" dirty="0" smtClean="0">
                <a:latin typeface="Arial" charset="0"/>
              </a:rPr>
              <a:t>,</a:t>
            </a:r>
            <a:r>
              <a:rPr lang="en-US" altLang="zh-TW" sz="800" dirty="0" smtClean="0">
                <a:solidFill>
                  <a:srgbClr val="0066CC"/>
                </a:solidFill>
                <a:latin typeface="Arial" charset="0"/>
              </a:rPr>
              <a:t> </a:t>
            </a:r>
            <a:r>
              <a:rPr lang="en-US" altLang="zh-TW" sz="3200" dirty="0" smtClean="0">
                <a:solidFill>
                  <a:srgbClr val="0066CC"/>
                </a:solidFill>
                <a:latin typeface="Arial" charset="0"/>
              </a:rPr>
              <a:t>&gt;&amp;</a:t>
            </a:r>
            <a:r>
              <a:rPr lang="en-US" altLang="zh-TW" sz="3200" b="0" dirty="0" smtClean="0">
                <a:latin typeface="Arial" charset="0"/>
              </a:rPr>
              <a:t>,</a:t>
            </a:r>
            <a:r>
              <a:rPr lang="en-US" altLang="zh-TW" sz="800" dirty="0" smtClean="0">
                <a:solidFill>
                  <a:srgbClr val="0066CC"/>
                </a:solidFill>
                <a:latin typeface="Arial" charset="0"/>
              </a:rPr>
              <a:t> </a:t>
            </a:r>
            <a:r>
              <a:rPr lang="en-US" altLang="zh-TW" sz="3200" dirty="0" smtClean="0">
                <a:solidFill>
                  <a:srgbClr val="0066CC"/>
                </a:solidFill>
                <a:latin typeface="Arial" charset="0"/>
              </a:rPr>
              <a:t>2&gt;</a:t>
            </a:r>
            <a:r>
              <a:rPr lang="en-US" altLang="zh-TW" sz="3200" b="0" dirty="0" smtClean="0">
                <a:latin typeface="Arial" charset="0"/>
              </a:rPr>
              <a:t>  -To a file</a:t>
            </a:r>
          </a:p>
          <a:p>
            <a:pPr lvl="1"/>
            <a:r>
              <a:rPr lang="en-US" altLang="zh-TW" sz="3200" b="0" dirty="0">
                <a:latin typeface="Arial" charset="0"/>
              </a:rPr>
              <a:t>	</a:t>
            </a:r>
            <a:r>
              <a:rPr lang="en-US" altLang="zh-TW" sz="3200" dirty="0" smtClean="0">
                <a:solidFill>
                  <a:srgbClr val="0066CC"/>
                </a:solidFill>
                <a:latin typeface="Arial" charset="0"/>
              </a:rPr>
              <a:t>|</a:t>
            </a:r>
            <a:r>
              <a:rPr lang="en-US" altLang="zh-TW" sz="3200" b="0" dirty="0" smtClean="0">
                <a:latin typeface="Arial" charset="0"/>
              </a:rPr>
              <a:t>                -To the input of the next command</a:t>
            </a:r>
          </a:p>
          <a:p>
            <a:pPr lvl="1"/>
            <a:r>
              <a:rPr lang="en-US" altLang="zh-TW" sz="32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| tee</a:t>
            </a:r>
            <a:r>
              <a:rPr lang="en-US" altLang="zh-TW" sz="32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	 -To a file </a:t>
            </a:r>
            <a:r>
              <a:rPr lang="en-US" altLang="zh-TW" sz="3200" b="0" i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and</a:t>
            </a:r>
            <a:r>
              <a:rPr lang="en-US" altLang="zh-TW" sz="32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 the next command</a:t>
            </a:r>
          </a:p>
          <a:p>
            <a:pPr lvl="1"/>
            <a:r>
              <a:rPr lang="en-US" altLang="zh-TW" sz="32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 err="1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xargs</a:t>
            </a:r>
            <a:r>
              <a:rPr lang="en-US" altLang="zh-TW" sz="32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,</a:t>
            </a: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 ``</a:t>
            </a:r>
            <a:r>
              <a:rPr lang="en-US" altLang="zh-TW" sz="32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 -To arguments of next command</a:t>
            </a:r>
          </a:p>
          <a:p>
            <a:pPr lvl="1"/>
            <a:endParaRPr lang="en-US" altLang="zh-TW" sz="1600" b="0" dirty="0">
              <a:latin typeface="Arial" charset="0"/>
            </a:endParaRPr>
          </a:p>
        </p:txBody>
      </p:sp>
      <p:sp>
        <p:nvSpPr>
          <p:cNvPr id="55304" name="Title 1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10600" cy="1143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Ways to do more than one thing on one command line</a:t>
            </a:r>
          </a:p>
        </p:txBody>
      </p:sp>
    </p:spTree>
    <p:extLst>
      <p:ext uri="{BB962C8B-B14F-4D97-AF65-F5344CB8AC3E}">
        <p14:creationId xmlns:p14="http://schemas.microsoft.com/office/powerpoint/2010/main" xmlns="" val="428410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898316-05AA-46AF-AF1B-A39B8AD5EE49}" type="slidenum">
              <a:rPr lang="zh-TW" altLang="en-US" sz="1400" b="0">
                <a:latin typeface="Arial" charset="0"/>
              </a:rPr>
              <a:pPr algn="r"/>
              <a:t>47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5302" name="Rectangle 10"/>
          <p:cNvSpPr>
            <a:spLocks noChangeArrowheads="1"/>
          </p:cNvSpPr>
          <p:nvPr/>
        </p:nvSpPr>
        <p:spPr bwMode="auto">
          <a:xfrm>
            <a:off x="-304800" y="887135"/>
            <a:ext cx="9372600" cy="60631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en-US" altLang="zh-TW" sz="2000" b="0" dirty="0">
                <a:latin typeface="Arial" charset="0"/>
              </a:rPr>
              <a:t> </a:t>
            </a:r>
            <a:endParaRPr lang="en-US" altLang="zh-TW" sz="2000" b="0" dirty="0" smtClean="0">
              <a:latin typeface="Arial" charset="0"/>
            </a:endParaRPr>
          </a:p>
          <a:p>
            <a:pPr lvl="1"/>
            <a:endParaRPr lang="en-US" altLang="zh-TW" sz="2000" b="0" dirty="0">
              <a:latin typeface="Arial" charset="0"/>
            </a:endParaRPr>
          </a:p>
          <a:p>
            <a:pPr lvl="1"/>
            <a:r>
              <a:rPr lang="en-US" altLang="zh-TW" sz="3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Without</a:t>
            </a:r>
            <a:r>
              <a:rPr lang="en-US" altLang="zh-TW" sz="32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passing</a:t>
            </a:r>
            <a:r>
              <a:rPr lang="en-US" altLang="zh-TW" sz="32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data</a:t>
            </a:r>
            <a:r>
              <a:rPr lang="en-US" altLang="zh-TW" sz="32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between</a:t>
            </a:r>
            <a:r>
              <a:rPr lang="en-US" altLang="zh-TW" sz="32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the</a:t>
            </a:r>
            <a:r>
              <a:rPr lang="en-US" altLang="zh-TW" sz="32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things:</a:t>
            </a:r>
          </a:p>
          <a:p>
            <a:pPr lvl="2"/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;</a:t>
            </a:r>
            <a:r>
              <a:rPr lang="en-US" altLang="zh-TW" sz="32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         </a:t>
            </a:r>
            <a:r>
              <a:rPr lang="en-US" altLang="zh-TW" sz="20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2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- 	  Do each thing, in order</a:t>
            </a:r>
          </a:p>
          <a:p>
            <a:pPr lvl="2"/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&amp;&amp;</a:t>
            </a:r>
            <a:r>
              <a:rPr lang="en-US" altLang="zh-TW" sz="32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, 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||</a:t>
            </a:r>
            <a:r>
              <a:rPr lang="en-US" altLang="zh-TW" sz="2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  </a:t>
            </a:r>
            <a:r>
              <a:rPr lang="en-US" altLang="zh-TW" sz="32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-   	  Use the success/failure of the 			  earlier command to decide 			  	  whether to do the later one.</a:t>
            </a:r>
            <a:endParaRPr lang="en-US" altLang="zh-TW" sz="32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  <a:p>
            <a:pPr lvl="1"/>
            <a:r>
              <a:rPr lang="en-US" altLang="zh-TW" sz="3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Redirecting</a:t>
            </a:r>
            <a:r>
              <a:rPr lang="en-US" altLang="zh-TW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screen</a:t>
            </a:r>
            <a:r>
              <a:rPr lang="en-US" altLang="zh-TW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output</a:t>
            </a:r>
            <a:r>
              <a:rPr lang="en-US" altLang="zh-TW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(</a:t>
            </a:r>
            <a:r>
              <a:rPr lang="en-US" altLang="zh-TW" sz="3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stdout</a:t>
            </a:r>
            <a:r>
              <a:rPr lang="en-US" altLang="zh-TW" sz="3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,</a:t>
            </a:r>
            <a:r>
              <a:rPr lang="en-US" altLang="zh-TW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stderr</a:t>
            </a:r>
            <a:r>
              <a:rPr lang="en-US" altLang="zh-TW" sz="3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):</a:t>
            </a:r>
          </a:p>
          <a:p>
            <a:pPr lvl="1"/>
            <a:r>
              <a:rPr lang="en-US" altLang="zh-TW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&gt;</a:t>
            </a:r>
            <a:r>
              <a:rPr lang="en-US" altLang="zh-TW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,</a:t>
            </a:r>
            <a:r>
              <a:rPr lang="en-US" altLang="zh-TW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&gt;&amp;</a:t>
            </a:r>
            <a:r>
              <a:rPr lang="en-US" altLang="zh-TW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,</a:t>
            </a:r>
            <a:r>
              <a:rPr lang="en-US" altLang="zh-TW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2&gt;</a:t>
            </a:r>
            <a:r>
              <a:rPr lang="en-US" altLang="zh-TW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 -To a file</a:t>
            </a:r>
          </a:p>
          <a:p>
            <a:pPr lvl="1"/>
            <a:r>
              <a:rPr lang="en-US" altLang="zh-TW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|</a:t>
            </a:r>
            <a:r>
              <a:rPr lang="en-US" altLang="zh-TW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               -To the input of the next command</a:t>
            </a:r>
          </a:p>
          <a:p>
            <a:pPr lvl="1"/>
            <a:r>
              <a:rPr lang="en-US" altLang="zh-TW" sz="32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 smtClean="0">
                <a:solidFill>
                  <a:srgbClr val="0066CC"/>
                </a:solidFill>
                <a:latin typeface="Arial" charset="0"/>
              </a:rPr>
              <a:t>| tee</a:t>
            </a:r>
            <a:r>
              <a:rPr lang="en-US" altLang="zh-TW" sz="3200" b="0" dirty="0" smtClean="0">
                <a:latin typeface="Arial" charset="0"/>
              </a:rPr>
              <a:t>		 </a:t>
            </a:r>
            <a:r>
              <a:rPr lang="en-US" altLang="zh-TW" sz="3200" b="0" dirty="0" smtClean="0">
                <a:solidFill>
                  <a:srgbClr val="FF0000"/>
                </a:solidFill>
                <a:latin typeface="Arial" charset="0"/>
              </a:rPr>
              <a:t>-To a file </a:t>
            </a:r>
            <a:r>
              <a:rPr lang="en-US" altLang="zh-TW" sz="3200" b="0" i="1" dirty="0" smtClean="0">
                <a:solidFill>
                  <a:srgbClr val="FF0000"/>
                </a:solidFill>
                <a:latin typeface="Arial" charset="0"/>
              </a:rPr>
              <a:t>and</a:t>
            </a:r>
            <a:r>
              <a:rPr lang="en-US" altLang="zh-TW" sz="3200" b="0" dirty="0" smtClean="0">
                <a:solidFill>
                  <a:srgbClr val="FF0000"/>
                </a:solidFill>
                <a:latin typeface="Arial" charset="0"/>
              </a:rPr>
              <a:t> the next command</a:t>
            </a:r>
          </a:p>
          <a:p>
            <a:pPr lvl="1"/>
            <a:r>
              <a:rPr lang="en-US" altLang="zh-TW" sz="3200" b="0" dirty="0" smtClean="0">
                <a:latin typeface="Arial" charset="0"/>
              </a:rPr>
              <a:t>	</a:t>
            </a:r>
            <a:r>
              <a:rPr lang="en-US" altLang="zh-TW" sz="3200" dirty="0" err="1" smtClean="0">
                <a:solidFill>
                  <a:srgbClr val="0066CC"/>
                </a:solidFill>
                <a:latin typeface="Arial" charset="0"/>
              </a:rPr>
              <a:t>xargs</a:t>
            </a:r>
            <a:r>
              <a:rPr lang="en-US" altLang="zh-TW" sz="3200" b="0" dirty="0" smtClean="0">
                <a:latin typeface="Arial" charset="0"/>
              </a:rPr>
              <a:t>,</a:t>
            </a:r>
            <a:r>
              <a:rPr lang="en-US" altLang="zh-TW" sz="3200" dirty="0" smtClean="0">
                <a:latin typeface="Arial" charset="0"/>
              </a:rPr>
              <a:t> </a:t>
            </a:r>
            <a:r>
              <a:rPr lang="en-US" altLang="zh-TW" sz="3200" dirty="0" smtClean="0">
                <a:solidFill>
                  <a:srgbClr val="0066CC"/>
                </a:solidFill>
                <a:latin typeface="Arial" charset="0"/>
              </a:rPr>
              <a:t>``</a:t>
            </a:r>
            <a:r>
              <a:rPr lang="en-US" altLang="zh-TW" sz="3200" b="0" dirty="0" smtClean="0">
                <a:latin typeface="Arial" charset="0"/>
              </a:rPr>
              <a:t>	 </a:t>
            </a:r>
            <a:r>
              <a:rPr lang="en-US" altLang="zh-TW" sz="3200" b="0" dirty="0" smtClean="0">
                <a:solidFill>
                  <a:srgbClr val="FF0000"/>
                </a:solidFill>
                <a:latin typeface="Arial" charset="0"/>
              </a:rPr>
              <a:t>-To arguments of next command</a:t>
            </a:r>
          </a:p>
          <a:p>
            <a:pPr lvl="1"/>
            <a:endParaRPr lang="en-US" altLang="zh-TW" sz="1600" b="0" dirty="0">
              <a:latin typeface="Arial" charset="0"/>
            </a:endParaRPr>
          </a:p>
        </p:txBody>
      </p:sp>
      <p:sp>
        <p:nvSpPr>
          <p:cNvPr id="55304" name="Title 1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10600" cy="1143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Ways to do more than one thing on one command line</a:t>
            </a:r>
          </a:p>
        </p:txBody>
      </p:sp>
    </p:spTree>
    <p:extLst>
      <p:ext uri="{BB962C8B-B14F-4D97-AF65-F5344CB8AC3E}">
        <p14:creationId xmlns:p14="http://schemas.microsoft.com/office/powerpoint/2010/main" xmlns="" val="5657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652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bg1"/>
                </a:solidFill>
              </a:rPr>
              <a:t>The following command creates “newfile”, and places into it the same data that it passes to wc:</a:t>
            </a:r>
          </a:p>
          <a:p>
            <a:pPr eaLnBrk="1" hangingPunct="1">
              <a:buFontTx/>
              <a:buNone/>
            </a:pPr>
            <a:r>
              <a:rPr lang="en-US" altLang="zh-TW" sz="3600" smtClean="0">
                <a:solidFill>
                  <a:schemeClr val="bg1"/>
                </a:solidFill>
                <a:latin typeface="Verdana" pitchFamily="34" charset="0"/>
              </a:rPr>
              <a:t>		 </a:t>
            </a:r>
            <a:r>
              <a:rPr lang="en-US" altLang="zh-TW" sz="3600" smtClean="0">
                <a:latin typeface="High Tower Text" pitchFamily="18" charset="0"/>
              </a:rPr>
              <a:t>ls |tee 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newfile</a:t>
            </a:r>
            <a:r>
              <a:rPr lang="en-US" altLang="zh-TW" sz="3600" smtClean="0">
                <a:latin typeface="High Tower Text" pitchFamily="18" charset="0"/>
              </a:rPr>
              <a:t> |  wc </a:t>
            </a:r>
            <a:r>
              <a:rPr lang="en-US" altLang="zh-TW" sz="3600" smtClean="0">
                <a:latin typeface="Arial Narrow" pitchFamily="34" charset="0"/>
              </a:rPr>
              <a:t>-l</a:t>
            </a:r>
          </a:p>
          <a:p>
            <a:pPr eaLnBrk="1" hangingPunct="1">
              <a:buFontTx/>
              <a:buNone/>
            </a:pPr>
            <a:endParaRPr lang="en-US" altLang="zh-TW" sz="3600" smtClean="0">
              <a:latin typeface="High Tower Text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3600" smtClean="0">
                <a:latin typeface="High Tower Text" pitchFamily="18" charset="0"/>
              </a:rPr>
              <a:t> </a:t>
            </a:r>
            <a:endParaRPr lang="en-US" altLang="zh-TW" sz="3600" smtClean="0">
              <a:latin typeface="Arial Narrow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TW" smtClean="0"/>
              <a:t>		</a:t>
            </a:r>
          </a:p>
        </p:txBody>
      </p:sp>
      <p:sp>
        <p:nvSpPr>
          <p:cNvPr id="55299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898316-05AA-46AF-AF1B-A39B8AD5EE49}" type="slidenum">
              <a:rPr lang="zh-TW" altLang="en-US" sz="1400" b="0">
                <a:latin typeface="Arial" charset="0"/>
              </a:rPr>
              <a:pPr algn="r"/>
              <a:t>48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5300" name="Rectangle 6"/>
          <p:cNvSpPr>
            <a:spLocks noChangeArrowheads="1"/>
          </p:cNvSpPr>
          <p:nvPr/>
        </p:nvSpPr>
        <p:spPr bwMode="auto">
          <a:xfrm>
            <a:off x="2667000" y="2828925"/>
            <a:ext cx="1625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600" b="0">
                <a:latin typeface="High Tower Text" pitchFamily="18" charset="0"/>
              </a:rPr>
              <a:t>newfile</a:t>
            </a:r>
            <a:endParaRPr lang="en-US" altLang="zh-TW" b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667000" y="457200"/>
            <a:ext cx="1625600" cy="3017838"/>
            <a:chOff x="2667000" y="457200"/>
            <a:chExt cx="1625766" cy="3017837"/>
          </a:xfrm>
        </p:grpSpPr>
        <p:sp>
          <p:nvSpPr>
            <p:cNvPr id="55306" name="Rectangle 8"/>
            <p:cNvSpPr>
              <a:spLocks noChangeArrowheads="1"/>
            </p:cNvSpPr>
            <p:nvPr/>
          </p:nvSpPr>
          <p:spPr bwMode="auto">
            <a:xfrm>
              <a:off x="2667000" y="2828706"/>
              <a:ext cx="162576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600" b="0">
                  <a:latin typeface="High Tower Text" pitchFamily="18" charset="0"/>
                </a:rPr>
                <a:t>newfile</a:t>
              </a:r>
              <a:endParaRPr lang="en-US" altLang="zh-TW" b="0"/>
            </a:p>
          </p:txBody>
        </p:sp>
        <p:cxnSp>
          <p:nvCxnSpPr>
            <p:cNvPr id="55307" name="Straight Arrow Connector 12"/>
            <p:cNvCxnSpPr>
              <a:cxnSpLocks noChangeShapeType="1"/>
            </p:cNvCxnSpPr>
            <p:nvPr/>
          </p:nvCxnSpPr>
          <p:spPr bwMode="auto">
            <a:xfrm>
              <a:off x="3429000" y="457200"/>
              <a:ext cx="0" cy="2514600"/>
            </a:xfrm>
            <a:prstGeom prst="straightConnector1">
              <a:avLst/>
            </a:prstGeom>
            <a:noFill/>
            <a:ln w="76200" algn="ctr">
              <a:solidFill>
                <a:srgbClr val="66FF66"/>
              </a:solidFill>
              <a:round/>
              <a:headEnd/>
              <a:tailEnd type="arrow" w="med" len="med"/>
            </a:ln>
          </p:spPr>
        </p:cxnSp>
      </p:grpSp>
      <p:sp>
        <p:nvSpPr>
          <p:cNvPr id="55302" name="Rectangle 10"/>
          <p:cNvSpPr>
            <a:spLocks noChangeArrowheads="1"/>
          </p:cNvSpPr>
          <p:nvPr/>
        </p:nvSpPr>
        <p:spPr bwMode="auto">
          <a:xfrm>
            <a:off x="0" y="838200"/>
            <a:ext cx="8915400" cy="2154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TW" sz="2000" b="0">
                <a:latin typeface="Arial" charset="0"/>
              </a:rPr>
              <a:t> </a:t>
            </a:r>
          </a:p>
          <a:p>
            <a:pPr lvl="1">
              <a:buFont typeface="Arial" charset="0"/>
              <a:buChar char="•"/>
            </a:pPr>
            <a:r>
              <a:rPr lang="en-US" altLang="zh-TW" sz="3200" b="0">
                <a:latin typeface="Arial" charset="0"/>
              </a:rPr>
              <a:t>  The following command creates “newfile”, 	and places into it the same data that it 	passes to wc:</a:t>
            </a:r>
          </a:p>
          <a:p>
            <a:pPr lvl="1">
              <a:buFont typeface="Arial" charset="0"/>
              <a:buChar char="•"/>
            </a:pPr>
            <a:endParaRPr lang="en-US" altLang="zh-TW" sz="1600" b="0">
              <a:latin typeface="Arial" charset="0"/>
            </a:endParaRP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>
            <a:off x="2057400" y="3276600"/>
            <a:ext cx="2743200" cy="0"/>
          </a:xfrm>
          <a:prstGeom prst="straightConnector1">
            <a:avLst/>
          </a:prstGeom>
          <a:noFill/>
          <a:ln w="76200" algn="ctr">
            <a:solidFill>
              <a:srgbClr val="66FF66"/>
            </a:solidFill>
            <a:round/>
            <a:headEnd/>
            <a:tailEnd type="arrow" w="med" len="med"/>
          </a:ln>
        </p:spPr>
      </p:cxnSp>
      <p:sp>
        <p:nvSpPr>
          <p:cNvPr id="55304" name="Title 1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10600" cy="1143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Copying piped data into a file (tee)</a:t>
            </a:r>
          </a:p>
        </p:txBody>
      </p:sp>
      <p:sp>
        <p:nvSpPr>
          <p:cNvPr id="55305" name="Rectangle 22"/>
          <p:cNvSpPr>
            <a:spLocks noChangeArrowheads="1"/>
          </p:cNvSpPr>
          <p:nvPr/>
        </p:nvSpPr>
        <p:spPr bwMode="auto">
          <a:xfrm>
            <a:off x="2971800" y="2819400"/>
            <a:ext cx="592138" cy="2714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zh-TW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07407E-6 L -0.0007 0.4138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Piping arguments (xargs)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754563"/>
          </a:xfrm>
        </p:spPr>
        <p:txBody>
          <a:bodyPr/>
          <a:lstStyle/>
          <a:p>
            <a:pPr eaLnBrk="1" hangingPunct="1"/>
            <a:r>
              <a:rPr lang="en-US" altLang="zh-TW" smtClean="0"/>
              <a:t>You can locate file with “find”, and you can search a file for a word with “fgrep”, but how do you search a set of files for a word?</a:t>
            </a:r>
          </a:p>
        </p:txBody>
      </p:sp>
      <p:sp>
        <p:nvSpPr>
          <p:cNvPr id="512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7EF2B413-7A2D-4436-97C0-B8E821376CA0}" type="slidenum">
              <a:rPr lang="zh-TW" altLang="en-US" sz="1400" b="0">
                <a:latin typeface="Arial" panose="020B0604020202020204" pitchFamily="34" charset="0"/>
              </a:rPr>
              <a:pPr algn="r" eaLnBrk="1" hangingPunct="1"/>
              <a:t>49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53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latin typeface="Times New Roman" pitchFamily="18" charset="0"/>
              </a:rPr>
              <a:t>2</a:t>
            </a:r>
            <a:endParaRPr lang="zh-TW" altLang="en-US" sz="24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tail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400" b="1" smtClean="0">
                <a:latin typeface="Times New Roman" pitchFamily="18" charset="0"/>
              </a:rPr>
              <a:t>5</a:t>
            </a:r>
            <a:r>
              <a:rPr lang="en-US" altLang="zh-TW" sz="2800" b="1" smtClean="0">
                <a:latin typeface="High Tower Text" pitchFamily="18" charset="0"/>
              </a:rPr>
              <a:t> tempfile</a:t>
            </a:r>
            <a:r>
              <a:rPr lang="en-US" altLang="zh-TW" sz="2400" b="1" smtClean="0">
                <a:latin typeface="Times New Roman" pitchFamily="18" charset="0"/>
              </a:rPr>
              <a:t>2 </a:t>
            </a:r>
            <a:r>
              <a:rPr lang="en-US" altLang="zh-TW" sz="2800" b="1" smtClean="0"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latin typeface="Times New Roman" pitchFamily="18" charset="0"/>
              </a:rPr>
              <a:t>3</a:t>
            </a:r>
            <a:r>
              <a:rPr lang="en-US" altLang="zh-TW" sz="2800" b="1" smtClean="0"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wc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rm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latin typeface="Times New Roman" pitchFamily="18" charset="0"/>
              </a:rPr>
              <a:t>2</a:t>
            </a:r>
            <a:endParaRPr lang="zh-TW" altLang="en-US" sz="24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head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  <a:r>
              <a:rPr lang="en-US" altLang="zh-TW" sz="2800" b="1" smtClean="0">
                <a:latin typeface="High Tower Text" pitchFamily="18" charset="0"/>
              </a:rPr>
              <a:t> tempfile</a:t>
            </a:r>
            <a:r>
              <a:rPr lang="en-US" altLang="zh-TW" sz="2400" b="1" smtClean="0">
                <a:latin typeface="Times New Roman" pitchFamily="18" charset="0"/>
              </a:rPr>
              <a:t>3 </a:t>
            </a:r>
            <a:r>
              <a:rPr lang="en-US" altLang="zh-TW" sz="2800" b="1" smtClean="0"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</a:t>
            </a:r>
            <a:endParaRPr lang="zh-TW" altLang="en-US" sz="2400" b="1" smtClean="0">
              <a:latin typeface="Times New Roman" pitchFamily="18" charset="0"/>
            </a:endParaRPr>
          </a:p>
        </p:txBody>
      </p:sp>
      <p:sp>
        <p:nvSpPr>
          <p:cNvPr id="1434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A0E09A2-C831-4B32-987A-98FF29FC7BE4}" type="slidenum">
              <a:rPr lang="zh-TW" altLang="en-US" sz="1400" b="0">
                <a:latin typeface="Arial" charset="0"/>
              </a:rPr>
              <a:pPr algn="r"/>
              <a:t>5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Piping arguments (xargs)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754563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595959"/>
                </a:solidFill>
              </a:rPr>
              <a:t>You can locate file with “find”, and you can search a file for a word with “fgrep”, but how do you search a set of files for a word?</a:t>
            </a:r>
          </a:p>
          <a:p>
            <a:pPr eaLnBrk="1" hangingPunct="1"/>
            <a:r>
              <a:rPr lang="en-US" altLang="zh-TW" smtClean="0"/>
              <a:t>Well, if the files are all in the same directory, you just use wildcards with fgrep: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	</a:t>
            </a:r>
            <a:r>
              <a:rPr lang="en-US" altLang="zh-TW" smtClean="0">
                <a:latin typeface="High Tower Text" panose="02040502050506030303" pitchFamily="18" charset="0"/>
              </a:rPr>
              <a:t>fgrep main *.c</a:t>
            </a:r>
          </a:p>
        </p:txBody>
      </p:sp>
    </p:spTree>
    <p:extLst>
      <p:ext uri="{BB962C8B-B14F-4D97-AF65-F5344CB8AC3E}">
        <p14:creationId xmlns:p14="http://schemas.microsoft.com/office/powerpoint/2010/main" xmlns="" val="418999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Piping arguments (xargs)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754563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595959"/>
                </a:solidFill>
              </a:rPr>
              <a:t>You can locate file with “find”, and you can search a file for a word with “fgrep”, but how do you search a set of files for a word?</a:t>
            </a:r>
          </a:p>
          <a:p>
            <a:pPr eaLnBrk="1" hangingPunct="1"/>
            <a:r>
              <a:rPr lang="en-US" altLang="zh-TW" smtClean="0"/>
              <a:t>But if the files are in subdirectories, try to pipe find’s output into fgrep: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	</a:t>
            </a:r>
            <a:r>
              <a:rPr lang="en-US" altLang="zh-TW" smtClean="0">
                <a:latin typeface="High Tower Text" panose="02040502050506030303" pitchFamily="18" charset="0"/>
              </a:rPr>
              <a:t>find . </a:t>
            </a:r>
            <a:r>
              <a:rPr lang="en-US" altLang="zh-TW" smtClean="0">
                <a:latin typeface="Times New Roman" panose="02020603050405020304" pitchFamily="18" charset="0"/>
              </a:rPr>
              <a:t>-</a:t>
            </a:r>
            <a:r>
              <a:rPr lang="en-US" altLang="zh-TW" smtClean="0">
                <a:latin typeface="High Tower Text" panose="02040502050506030303" pitchFamily="18" charset="0"/>
              </a:rPr>
              <a:t>name </a:t>
            </a:r>
            <a:r>
              <a:rPr lang="en-US" altLang="zh-TW" b="1" smtClean="0">
                <a:latin typeface="High Tower Text" panose="02040502050506030303" pitchFamily="18" charset="0"/>
              </a:rPr>
              <a:t>"</a:t>
            </a:r>
            <a:r>
              <a:rPr lang="en-US" altLang="zh-TW" smtClean="0">
                <a:latin typeface="High Tower Text" panose="02040502050506030303" pitchFamily="18" charset="0"/>
              </a:rPr>
              <a:t>*.c</a:t>
            </a:r>
            <a:r>
              <a:rPr lang="en-US" altLang="zh-TW" b="1" smtClean="0">
                <a:latin typeface="High Tower Text" panose="02040502050506030303" pitchFamily="18" charset="0"/>
              </a:rPr>
              <a:t>"</a:t>
            </a:r>
            <a:r>
              <a:rPr lang="en-US" altLang="zh-TW" smtClean="0">
                <a:latin typeface="High Tower Text" panose="02040502050506030303" pitchFamily="18" charset="0"/>
              </a:rPr>
              <a:t> | fgrep main</a:t>
            </a:r>
            <a:r>
              <a:rPr lang="en-US" altLang="zh-TW" smtClean="0"/>
              <a:t>   ◄▬    ?</a:t>
            </a:r>
          </a:p>
          <a:p>
            <a:pPr lvl="3" eaLnBrk="1" hangingPunct="1"/>
            <a:r>
              <a:rPr lang="en-US" altLang="zh-TW" smtClean="0"/>
              <a:t>What’s wrong here?  </a:t>
            </a:r>
          </a:p>
        </p:txBody>
      </p:sp>
    </p:spTree>
    <p:extLst>
      <p:ext uri="{BB962C8B-B14F-4D97-AF65-F5344CB8AC3E}">
        <p14:creationId xmlns:p14="http://schemas.microsoft.com/office/powerpoint/2010/main" xmlns="" val="22115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Piping arguments (xargs)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754563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595959"/>
                </a:solidFill>
              </a:rPr>
              <a:t>You can locate file with “find”, and you can search a file for a word with “fgrep”, but how do you search a set of files for a word?</a:t>
            </a:r>
          </a:p>
          <a:p>
            <a:pPr eaLnBrk="1" hangingPunct="1"/>
            <a:r>
              <a:rPr lang="en-US" altLang="zh-TW" smtClean="0"/>
              <a:t>But if the files are in subdirectories, try to pipe find’s output into fgrep: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	</a:t>
            </a:r>
            <a:r>
              <a:rPr lang="en-US" altLang="zh-TW" smtClean="0">
                <a:latin typeface="High Tower Text" panose="02040502050506030303" pitchFamily="18" charset="0"/>
              </a:rPr>
              <a:t>find . </a:t>
            </a:r>
            <a:r>
              <a:rPr lang="en-US" altLang="zh-TW" smtClean="0">
                <a:latin typeface="Times New Roman" panose="02020603050405020304" pitchFamily="18" charset="0"/>
              </a:rPr>
              <a:t>-</a:t>
            </a:r>
            <a:r>
              <a:rPr lang="en-US" altLang="zh-TW" smtClean="0">
                <a:latin typeface="High Tower Text" panose="02040502050506030303" pitchFamily="18" charset="0"/>
              </a:rPr>
              <a:t>name </a:t>
            </a:r>
            <a:r>
              <a:rPr lang="en-US" altLang="zh-TW" b="1" smtClean="0">
                <a:latin typeface="High Tower Text" panose="02040502050506030303" pitchFamily="18" charset="0"/>
              </a:rPr>
              <a:t>"</a:t>
            </a:r>
            <a:r>
              <a:rPr lang="en-US" altLang="zh-TW" smtClean="0">
                <a:latin typeface="High Tower Text" panose="02040502050506030303" pitchFamily="18" charset="0"/>
              </a:rPr>
              <a:t>*.c</a:t>
            </a:r>
            <a:r>
              <a:rPr lang="en-US" altLang="zh-TW" b="1" smtClean="0">
                <a:latin typeface="High Tower Text" panose="02040502050506030303" pitchFamily="18" charset="0"/>
              </a:rPr>
              <a:t>"</a:t>
            </a:r>
            <a:r>
              <a:rPr lang="en-US" altLang="zh-TW" smtClean="0">
                <a:latin typeface="High Tower Text" panose="02040502050506030303" pitchFamily="18" charset="0"/>
              </a:rPr>
              <a:t> | fgrep main</a:t>
            </a:r>
            <a:r>
              <a:rPr lang="en-US" altLang="zh-TW" smtClean="0"/>
              <a:t>   ◄▬    ?</a:t>
            </a:r>
          </a:p>
          <a:p>
            <a:pPr lvl="3" eaLnBrk="1" hangingPunct="1"/>
            <a:r>
              <a:rPr lang="en-US" altLang="zh-TW" smtClean="0"/>
              <a:t>What’s wrong here?  </a:t>
            </a:r>
            <a:r>
              <a:rPr lang="en-US" altLang="zh-TW" smtClean="0">
                <a:solidFill>
                  <a:srgbClr val="FF0000"/>
                </a:solidFill>
              </a:rPr>
              <a:t>The file </a:t>
            </a:r>
            <a:r>
              <a:rPr lang="en-US" altLang="zh-TW" i="1" u="sng" smtClean="0">
                <a:solidFill>
                  <a:srgbClr val="FF0000"/>
                </a:solidFill>
              </a:rPr>
              <a:t>names</a:t>
            </a:r>
            <a:r>
              <a:rPr lang="en-US" altLang="zh-TW" smtClean="0">
                <a:solidFill>
                  <a:srgbClr val="FF0000"/>
                </a:solidFill>
              </a:rPr>
              <a:t> have been passed</a:t>
            </a:r>
          </a:p>
        </p:txBody>
      </p:sp>
    </p:spTree>
    <p:extLst>
      <p:ext uri="{BB962C8B-B14F-4D97-AF65-F5344CB8AC3E}">
        <p14:creationId xmlns:p14="http://schemas.microsoft.com/office/powerpoint/2010/main" xmlns="" val="269601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Piping arguments (xargs)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754563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595959"/>
                </a:solidFill>
              </a:rPr>
              <a:t>You can locate file with “find”, and you can search a file for a word with “fgrep”, but how do you search a set of files for a word?</a:t>
            </a:r>
          </a:p>
          <a:p>
            <a:pPr eaLnBrk="1" hangingPunct="1"/>
            <a:r>
              <a:rPr lang="en-US" altLang="zh-TW" smtClean="0"/>
              <a:t>But if the files are in subdirectories, try to pipe find’s output into fgrep: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	</a:t>
            </a:r>
            <a:r>
              <a:rPr lang="en-US" altLang="zh-TW" smtClean="0">
                <a:latin typeface="High Tower Text" panose="02040502050506030303" pitchFamily="18" charset="0"/>
              </a:rPr>
              <a:t>find . </a:t>
            </a:r>
            <a:r>
              <a:rPr lang="en-US" altLang="zh-TW" smtClean="0">
                <a:latin typeface="Times New Roman" panose="02020603050405020304" pitchFamily="18" charset="0"/>
              </a:rPr>
              <a:t>-</a:t>
            </a:r>
            <a:r>
              <a:rPr lang="en-US" altLang="zh-TW" smtClean="0">
                <a:latin typeface="High Tower Text" panose="02040502050506030303" pitchFamily="18" charset="0"/>
              </a:rPr>
              <a:t>name </a:t>
            </a:r>
            <a:r>
              <a:rPr lang="en-US" altLang="zh-TW" b="1" smtClean="0">
                <a:latin typeface="High Tower Text" panose="02040502050506030303" pitchFamily="18" charset="0"/>
              </a:rPr>
              <a:t>"</a:t>
            </a:r>
            <a:r>
              <a:rPr lang="en-US" altLang="zh-TW" smtClean="0">
                <a:latin typeface="High Tower Text" panose="02040502050506030303" pitchFamily="18" charset="0"/>
              </a:rPr>
              <a:t>*.c</a:t>
            </a:r>
            <a:r>
              <a:rPr lang="en-US" altLang="zh-TW" b="1" smtClean="0">
                <a:latin typeface="High Tower Text" panose="02040502050506030303" pitchFamily="18" charset="0"/>
              </a:rPr>
              <a:t>"</a:t>
            </a:r>
            <a:r>
              <a:rPr lang="en-US" altLang="zh-TW" smtClean="0">
                <a:latin typeface="High Tower Text" panose="02040502050506030303" pitchFamily="18" charset="0"/>
              </a:rPr>
              <a:t> | fgrep main</a:t>
            </a:r>
            <a:r>
              <a:rPr lang="en-US" altLang="zh-TW" smtClean="0"/>
              <a:t>   ◄▬    ?</a:t>
            </a:r>
          </a:p>
          <a:p>
            <a:pPr lvl="3" eaLnBrk="1" hangingPunct="1"/>
            <a:r>
              <a:rPr lang="en-US" altLang="zh-TW" smtClean="0"/>
              <a:t>What’s wrong here?  The file </a:t>
            </a:r>
            <a:r>
              <a:rPr lang="en-US" altLang="zh-TW" i="1" u="sng" smtClean="0"/>
              <a:t>names</a:t>
            </a:r>
            <a:r>
              <a:rPr lang="en-US" altLang="zh-TW" smtClean="0"/>
              <a:t> have been passed</a:t>
            </a:r>
          </a:p>
          <a:p>
            <a:pPr eaLnBrk="1" hangingPunct="1"/>
            <a:r>
              <a:rPr lang="en-US" altLang="zh-TW" smtClean="0"/>
              <a:t>To let a command interpret its piped input  as an argument, use xargs: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	 </a:t>
            </a:r>
            <a:r>
              <a:rPr lang="en-US" altLang="zh-TW" smtClean="0">
                <a:latin typeface="High Tower Text" panose="02040502050506030303" pitchFamily="18" charset="0"/>
              </a:rPr>
              <a:t>find . </a:t>
            </a:r>
            <a:r>
              <a:rPr lang="en-US" altLang="zh-TW" smtClean="0">
                <a:latin typeface="Times New Roman" panose="02020603050405020304" pitchFamily="18" charset="0"/>
              </a:rPr>
              <a:t>-</a:t>
            </a:r>
            <a:r>
              <a:rPr lang="en-US" altLang="zh-TW" smtClean="0">
                <a:latin typeface="High Tower Text" panose="02040502050506030303" pitchFamily="18" charset="0"/>
              </a:rPr>
              <a:t>name </a:t>
            </a:r>
            <a:r>
              <a:rPr lang="en-US" altLang="zh-TW" b="1" smtClean="0">
                <a:latin typeface="High Tower Text" panose="02040502050506030303" pitchFamily="18" charset="0"/>
              </a:rPr>
              <a:t>"</a:t>
            </a:r>
            <a:r>
              <a:rPr lang="en-US" altLang="zh-TW" smtClean="0">
                <a:latin typeface="High Tower Text" panose="02040502050506030303" pitchFamily="18" charset="0"/>
              </a:rPr>
              <a:t>*.c</a:t>
            </a:r>
            <a:r>
              <a:rPr lang="en-US" altLang="zh-TW" b="1" smtClean="0">
                <a:latin typeface="High Tower Text" panose="02040502050506030303" pitchFamily="18" charset="0"/>
              </a:rPr>
              <a:t>"</a:t>
            </a:r>
            <a:r>
              <a:rPr lang="en-US" altLang="zh-TW" smtClean="0">
                <a:latin typeface="High Tower Text" panose="02040502050506030303" pitchFamily="18" charset="0"/>
              </a:rPr>
              <a:t> | xargs fgrep main</a:t>
            </a:r>
            <a:r>
              <a:rPr lang="en-US" altLang="zh-TW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58667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Huh?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eaLnBrk="1" hangingPunct="1"/>
            <a:r>
              <a:rPr lang="en-US" altLang="zh-TW" smtClean="0"/>
              <a:t>How about an example?  Maybe we look for a unique file, somewhere in a subdirectory: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   </a:t>
            </a:r>
            <a:r>
              <a:rPr lang="en-US" altLang="zh-TW" smtClean="0">
                <a:latin typeface="High Tower Text" panose="02040502050506030303" pitchFamily="18" charset="0"/>
              </a:rPr>
              <a:t>find . </a:t>
            </a:r>
            <a:r>
              <a:rPr lang="en-US" altLang="zh-TW" smtClean="0">
                <a:latin typeface="Times New Roman" panose="02020603050405020304" pitchFamily="18" charset="0"/>
              </a:rPr>
              <a:t>-</a:t>
            </a:r>
            <a:r>
              <a:rPr lang="en-US" altLang="zh-TW" smtClean="0">
                <a:latin typeface="High Tower Text" panose="02040502050506030303" pitchFamily="18" charset="0"/>
              </a:rPr>
              <a:t>name myfile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   </a:t>
            </a:r>
            <a:r>
              <a:rPr lang="en-US" altLang="zh-TW" smtClean="0">
                <a:latin typeface="High Tower Text" panose="02040502050506030303" pitchFamily="18" charset="0"/>
              </a:rPr>
              <a:t>./subdir</a:t>
            </a:r>
            <a:r>
              <a:rPr lang="en-US" altLang="zh-TW" smtClean="0">
                <a:latin typeface="Times New Roman" panose="02020603050405020304" pitchFamily="18" charset="0"/>
              </a:rPr>
              <a:t>1</a:t>
            </a:r>
            <a:r>
              <a:rPr lang="en-US" altLang="zh-TW" smtClean="0">
                <a:latin typeface="High Tower Text" panose="02040502050506030303" pitchFamily="18" charset="0"/>
              </a:rPr>
              <a:t>/myfile</a:t>
            </a:r>
            <a:r>
              <a:rPr lang="en-US" altLang="zh-TW" smtClean="0"/>
              <a:t>     ◄▬  This is the output</a:t>
            </a:r>
          </a:p>
          <a:p>
            <a:pPr eaLnBrk="1" hangingPunct="1"/>
            <a:r>
              <a:rPr lang="en-US" altLang="zh-TW" smtClean="0"/>
              <a:t>If we pipe this into fgrep then it we get: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   </a:t>
            </a:r>
            <a:r>
              <a:rPr lang="en-US" altLang="zh-TW" smtClean="0">
                <a:latin typeface="High Tower Text" panose="02040502050506030303" pitchFamily="18" charset="0"/>
              </a:rPr>
              <a:t>find . </a:t>
            </a:r>
            <a:r>
              <a:rPr lang="en-US" altLang="zh-TW" smtClean="0">
                <a:latin typeface="Times New Roman" panose="02020603050405020304" pitchFamily="18" charset="0"/>
              </a:rPr>
              <a:t>-</a:t>
            </a:r>
            <a:r>
              <a:rPr lang="en-US" altLang="zh-TW" smtClean="0">
                <a:latin typeface="High Tower Text" panose="02040502050506030303" pitchFamily="18" charset="0"/>
              </a:rPr>
              <a:t>name myfile | fgrep word</a:t>
            </a:r>
            <a:r>
              <a:rPr lang="en-US" altLang="zh-TW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	- </a:t>
            </a:r>
            <a:r>
              <a:rPr lang="en-US" altLang="zh-TW" sz="2400" smtClean="0"/>
              <a:t>This gives no output, because “word” is not in the 		   string “./subdir1/myfile”.  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	</a:t>
            </a:r>
          </a:p>
        </p:txBody>
      </p:sp>
      <p:sp>
        <p:nvSpPr>
          <p:cNvPr id="1024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CF13F3E4-A593-4E26-97ED-B842325BD3E4}" type="slidenum">
              <a:rPr lang="zh-TW" altLang="en-US" sz="1400" b="0">
                <a:latin typeface="Arial" panose="020B0604020202020204" pitchFamily="34" charset="0"/>
              </a:rPr>
              <a:pPr algn="r" eaLnBrk="1" hangingPunct="1"/>
              <a:t>54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5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Huh?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eaLnBrk="1" hangingPunct="1"/>
            <a:r>
              <a:rPr lang="en-US" altLang="zh-TW" smtClean="0"/>
              <a:t>No, to search for “word” you need to do something that amounts to: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   </a:t>
            </a:r>
            <a:r>
              <a:rPr lang="en-US" altLang="zh-TW" smtClean="0">
                <a:latin typeface="High Tower Text" panose="02040502050506030303" pitchFamily="18" charset="0"/>
              </a:rPr>
              <a:t>fgrep word ./subdir</a:t>
            </a:r>
            <a:r>
              <a:rPr lang="en-US" altLang="zh-TW" smtClean="0">
                <a:latin typeface="Times New Roman" panose="02020603050405020304" pitchFamily="18" charset="0"/>
              </a:rPr>
              <a:t>1</a:t>
            </a:r>
            <a:r>
              <a:rPr lang="en-US" altLang="zh-TW" smtClean="0">
                <a:latin typeface="High Tower Text" panose="02040502050506030303" pitchFamily="18" charset="0"/>
              </a:rPr>
              <a:t>/myfile</a:t>
            </a:r>
            <a:r>
              <a:rPr lang="en-US" altLang="zh-TW" smtClean="0"/>
              <a:t> </a:t>
            </a:r>
          </a:p>
          <a:p>
            <a:pPr eaLnBrk="1" hangingPunct="1">
              <a:buFontTx/>
              <a:buNone/>
            </a:pPr>
            <a:endParaRPr lang="en-US" altLang="zh-TW" smtClean="0"/>
          </a:p>
          <a:p>
            <a:pPr eaLnBrk="1" hangingPunct="1"/>
            <a:r>
              <a:rPr lang="en-US" altLang="zh-TW" smtClean="0"/>
              <a:t>And that is what xargs does: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   </a:t>
            </a:r>
            <a:r>
              <a:rPr lang="en-US" altLang="zh-TW" sz="2800" smtClean="0">
                <a:latin typeface="High Tower Text" panose="02040502050506030303" pitchFamily="18" charset="0"/>
              </a:rPr>
              <a:t>find . </a:t>
            </a:r>
            <a:r>
              <a:rPr lang="en-US" altLang="zh-TW" sz="2800" smtClean="0">
                <a:latin typeface="Times New Roman" panose="02020603050405020304" pitchFamily="18" charset="0"/>
              </a:rPr>
              <a:t>-</a:t>
            </a:r>
            <a:r>
              <a:rPr lang="en-US" altLang="zh-TW" sz="2800" smtClean="0">
                <a:latin typeface="High Tower Text" panose="02040502050506030303" pitchFamily="18" charset="0"/>
              </a:rPr>
              <a:t>name myfile</a:t>
            </a:r>
            <a:r>
              <a:rPr lang="en-US" altLang="zh-TW" sz="1200" smtClean="0">
                <a:latin typeface="High Tower Text" panose="02040502050506030303" pitchFamily="18" charset="0"/>
              </a:rPr>
              <a:t> </a:t>
            </a:r>
            <a:r>
              <a:rPr lang="en-US" altLang="zh-TW" sz="2800" smtClean="0">
                <a:latin typeface="High Tower Text" panose="02040502050506030303" pitchFamily="18" charset="0"/>
              </a:rPr>
              <a:t>|</a:t>
            </a:r>
            <a:r>
              <a:rPr lang="en-US" altLang="zh-TW" sz="1200" smtClean="0">
                <a:latin typeface="High Tower Text" panose="02040502050506030303" pitchFamily="18" charset="0"/>
              </a:rPr>
              <a:t> </a:t>
            </a:r>
            <a:r>
              <a:rPr lang="en-US" altLang="zh-TW" sz="2800" smtClean="0">
                <a:latin typeface="High Tower Text" panose="02040502050506030303" pitchFamily="18" charset="0"/>
              </a:rPr>
              <a:t>xargs fgrep word</a:t>
            </a:r>
            <a:endParaRPr lang="en-US" altLang="zh-TW" smtClean="0">
              <a:latin typeface="High Tower Text" panose="02040502050506030303" pitchFamily="18" charset="0"/>
            </a:endParaRPr>
          </a:p>
          <a:p>
            <a:pPr eaLnBrk="1" hangingPunct="1">
              <a:buFontTx/>
              <a:buNone/>
            </a:pPr>
            <a:endParaRPr lang="en-US" altLang="zh-TW" sz="2400" smtClean="0"/>
          </a:p>
          <a:p>
            <a:pPr eaLnBrk="1" hangingPunct="1">
              <a:buFontTx/>
              <a:buNone/>
            </a:pPr>
            <a:endParaRPr lang="en-US" altLang="zh-TW" sz="2400" smtClean="0"/>
          </a:p>
          <a:p>
            <a:pPr eaLnBrk="1" hangingPunct="1">
              <a:buFontTx/>
              <a:buNone/>
            </a:pPr>
            <a:r>
              <a:rPr lang="en-US" altLang="zh-TW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xmlns="" val="15227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Huh?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eaLnBrk="1" hangingPunct="1"/>
            <a:r>
              <a:rPr lang="en-US" altLang="zh-TW" smtClean="0"/>
              <a:t>No, to search for “word” you need to do something that amounts to: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   </a:t>
            </a:r>
            <a:r>
              <a:rPr lang="en-US" altLang="zh-TW" smtClean="0">
                <a:latin typeface="High Tower Text" panose="02040502050506030303" pitchFamily="18" charset="0"/>
              </a:rPr>
              <a:t>fgrep word ./subdir</a:t>
            </a:r>
            <a:r>
              <a:rPr lang="en-US" altLang="zh-TW" smtClean="0">
                <a:latin typeface="Times New Roman" panose="02020603050405020304" pitchFamily="18" charset="0"/>
              </a:rPr>
              <a:t>1</a:t>
            </a:r>
            <a:r>
              <a:rPr lang="en-US" altLang="zh-TW" smtClean="0">
                <a:latin typeface="High Tower Text" panose="02040502050506030303" pitchFamily="18" charset="0"/>
              </a:rPr>
              <a:t>/myfile</a:t>
            </a:r>
            <a:r>
              <a:rPr lang="en-US" altLang="zh-TW" smtClean="0"/>
              <a:t> </a:t>
            </a:r>
          </a:p>
          <a:p>
            <a:pPr eaLnBrk="1" hangingPunct="1">
              <a:buFontTx/>
              <a:buNone/>
            </a:pPr>
            <a:endParaRPr lang="en-US" altLang="zh-TW" smtClean="0"/>
          </a:p>
          <a:p>
            <a:pPr eaLnBrk="1" hangingPunct="1"/>
            <a:r>
              <a:rPr lang="en-US" altLang="zh-TW" smtClean="0"/>
              <a:t>And that is what xargs does: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</a:t>
            </a:r>
            <a:r>
              <a:rPr lang="en-US" altLang="zh-TW" smtClean="0">
                <a:solidFill>
                  <a:srgbClr val="C00000"/>
                </a:solidFill>
              </a:rPr>
              <a:t>   </a:t>
            </a:r>
            <a:r>
              <a:rPr lang="en-US" altLang="zh-TW" sz="2800" smtClean="0">
                <a:solidFill>
                  <a:srgbClr val="C00000"/>
                </a:solidFill>
                <a:latin typeface="High Tower Text" panose="02040502050506030303" pitchFamily="18" charset="0"/>
              </a:rPr>
              <a:t>find . </a:t>
            </a:r>
            <a:r>
              <a:rPr lang="en-US" altLang="zh-TW" sz="2800" smtClean="0">
                <a:solidFill>
                  <a:srgbClr val="C000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smtClean="0">
                <a:solidFill>
                  <a:srgbClr val="C00000"/>
                </a:solidFill>
                <a:latin typeface="High Tower Text" panose="02040502050506030303" pitchFamily="18" charset="0"/>
              </a:rPr>
              <a:t>name myfile</a:t>
            </a:r>
            <a:r>
              <a:rPr lang="en-US" altLang="zh-TW" sz="1200" smtClean="0">
                <a:solidFill>
                  <a:srgbClr val="C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smtClean="0">
                <a:latin typeface="High Tower Text" panose="02040502050506030303" pitchFamily="18" charset="0"/>
              </a:rPr>
              <a:t>|</a:t>
            </a:r>
            <a:r>
              <a:rPr lang="en-US" altLang="zh-TW" sz="1200" smtClean="0">
                <a:latin typeface="High Tower Text" panose="02040502050506030303" pitchFamily="18" charset="0"/>
              </a:rPr>
              <a:t> </a:t>
            </a:r>
            <a:r>
              <a:rPr lang="en-US" altLang="zh-TW" sz="2800" smtClean="0">
                <a:latin typeface="High Tower Text" panose="02040502050506030303" pitchFamily="18" charset="0"/>
              </a:rPr>
              <a:t>xargs fgrep word</a:t>
            </a:r>
          </a:p>
          <a:p>
            <a:pPr eaLnBrk="1" hangingPunct="1">
              <a:buFontTx/>
              <a:buNone/>
            </a:pPr>
            <a:endParaRPr lang="en-US" altLang="zh-TW" sz="2000" smtClean="0"/>
          </a:p>
          <a:p>
            <a:pPr eaLnBrk="1" hangingPunct="1">
              <a:buFontTx/>
              <a:buNone/>
            </a:pPr>
            <a:endParaRPr lang="en-US" altLang="zh-TW" sz="2000" smtClean="0"/>
          </a:p>
          <a:p>
            <a:pPr eaLnBrk="1" hangingPunct="1">
              <a:buFontTx/>
              <a:buNone/>
            </a:pPr>
            <a:r>
              <a:rPr lang="en-US" altLang="zh-TW" sz="2800" smtClean="0"/>
              <a:t>		</a:t>
            </a:r>
            <a:endParaRPr lang="en-US" altLang="zh-TW" sz="2800" smtClean="0">
              <a:solidFill>
                <a:srgbClr val="00FF00"/>
              </a:solidFill>
            </a:endParaRPr>
          </a:p>
        </p:txBody>
      </p:sp>
      <p:cxnSp>
        <p:nvCxnSpPr>
          <p:cNvPr id="12292" name="Straight Arrow Connector 5"/>
          <p:cNvCxnSpPr>
            <a:cxnSpLocks noChangeShapeType="1"/>
          </p:cNvCxnSpPr>
          <p:nvPr/>
        </p:nvCxnSpPr>
        <p:spPr bwMode="auto">
          <a:xfrm rot="5400000">
            <a:off x="2477294" y="5371306"/>
            <a:ext cx="533400" cy="1588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36825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Huh?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eaLnBrk="1" hangingPunct="1"/>
            <a:r>
              <a:rPr lang="en-US" altLang="zh-TW" smtClean="0"/>
              <a:t>No, to search for “word” you need to do something that amounts to: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   </a:t>
            </a:r>
            <a:r>
              <a:rPr lang="en-US" altLang="zh-TW" smtClean="0">
                <a:latin typeface="High Tower Text" panose="02040502050506030303" pitchFamily="18" charset="0"/>
              </a:rPr>
              <a:t>fgrep word ./subdir</a:t>
            </a:r>
            <a:r>
              <a:rPr lang="en-US" altLang="zh-TW" smtClean="0">
                <a:latin typeface="Times New Roman" panose="02020603050405020304" pitchFamily="18" charset="0"/>
              </a:rPr>
              <a:t>1</a:t>
            </a:r>
            <a:r>
              <a:rPr lang="en-US" altLang="zh-TW" smtClean="0">
                <a:latin typeface="High Tower Text" panose="02040502050506030303" pitchFamily="18" charset="0"/>
              </a:rPr>
              <a:t>/myfile</a:t>
            </a:r>
            <a:r>
              <a:rPr lang="en-US" altLang="zh-TW" smtClean="0"/>
              <a:t> </a:t>
            </a:r>
          </a:p>
          <a:p>
            <a:pPr eaLnBrk="1" hangingPunct="1">
              <a:buFontTx/>
              <a:buNone/>
            </a:pPr>
            <a:endParaRPr lang="en-US" altLang="zh-TW" smtClean="0"/>
          </a:p>
          <a:p>
            <a:pPr eaLnBrk="1" hangingPunct="1"/>
            <a:r>
              <a:rPr lang="en-US" altLang="zh-TW" smtClean="0"/>
              <a:t>And that is what xargs does: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   </a:t>
            </a:r>
            <a:r>
              <a:rPr lang="en-US" altLang="zh-TW" sz="2800" smtClean="0">
                <a:latin typeface="High Tower Text" panose="02040502050506030303" pitchFamily="18" charset="0"/>
              </a:rPr>
              <a:t>find . </a:t>
            </a:r>
            <a:r>
              <a:rPr lang="en-US" altLang="zh-TW" sz="2800" smtClean="0">
                <a:latin typeface="Times New Roman" panose="02020603050405020304" pitchFamily="18" charset="0"/>
              </a:rPr>
              <a:t>-</a:t>
            </a:r>
            <a:r>
              <a:rPr lang="en-US" altLang="zh-TW" sz="2800" smtClean="0">
                <a:latin typeface="High Tower Text" panose="02040502050506030303" pitchFamily="18" charset="0"/>
              </a:rPr>
              <a:t>name myfile</a:t>
            </a:r>
            <a:r>
              <a:rPr lang="en-US" altLang="zh-TW" sz="1200" smtClean="0">
                <a:latin typeface="High Tower Text" panose="02040502050506030303" pitchFamily="18" charset="0"/>
              </a:rPr>
              <a:t> </a:t>
            </a:r>
            <a:r>
              <a:rPr lang="en-US" altLang="zh-TW" sz="2800" smtClean="0">
                <a:latin typeface="High Tower Text" panose="02040502050506030303" pitchFamily="18" charset="0"/>
              </a:rPr>
              <a:t>|</a:t>
            </a:r>
            <a:r>
              <a:rPr lang="en-US" altLang="zh-TW" sz="1200" smtClean="0">
                <a:latin typeface="High Tower Text" panose="02040502050506030303" pitchFamily="18" charset="0"/>
              </a:rPr>
              <a:t> </a:t>
            </a:r>
            <a:r>
              <a:rPr lang="en-US" altLang="zh-TW" sz="2800" smtClean="0">
                <a:latin typeface="High Tower Text" panose="02040502050506030303" pitchFamily="18" charset="0"/>
              </a:rPr>
              <a:t>xargs fgrep word</a:t>
            </a:r>
          </a:p>
          <a:p>
            <a:pPr eaLnBrk="1" hangingPunct="1">
              <a:buFontTx/>
              <a:buNone/>
            </a:pPr>
            <a:endParaRPr lang="en-US" altLang="zh-TW" sz="2000" smtClean="0"/>
          </a:p>
          <a:p>
            <a:pPr eaLnBrk="1" hangingPunct="1">
              <a:buFontTx/>
              <a:buNone/>
            </a:pPr>
            <a:endParaRPr lang="en-US" altLang="zh-TW" sz="2000" smtClean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smtClean="0">
                <a:solidFill>
                  <a:srgbClr val="C00000"/>
                </a:solidFill>
              </a:rPr>
              <a:t>		 </a:t>
            </a:r>
            <a:r>
              <a:rPr lang="en-US" altLang="zh-TW" sz="2800" smtClean="0">
                <a:solidFill>
                  <a:srgbClr val="C00000"/>
                </a:solidFill>
                <a:latin typeface="High Tower Text" panose="02040502050506030303" pitchFamily="18" charset="0"/>
              </a:rPr>
              <a:t>./subdir</a:t>
            </a:r>
            <a:r>
              <a:rPr lang="en-US" altLang="zh-TW" sz="2800" smtClean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800" smtClean="0">
                <a:solidFill>
                  <a:srgbClr val="C00000"/>
                </a:solidFill>
                <a:latin typeface="High Tower Text" panose="02040502050506030303" pitchFamily="18" charset="0"/>
              </a:rPr>
              <a:t>/myfile</a:t>
            </a:r>
            <a:r>
              <a:rPr lang="en-US" altLang="zh-TW" sz="2800" smtClean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13316" name="Straight Arrow Connector 5"/>
          <p:cNvCxnSpPr>
            <a:cxnSpLocks noChangeShapeType="1"/>
          </p:cNvCxnSpPr>
          <p:nvPr/>
        </p:nvCxnSpPr>
        <p:spPr bwMode="auto">
          <a:xfrm rot="5400000">
            <a:off x="2477294" y="5371306"/>
            <a:ext cx="533400" cy="1588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227756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Huh?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eaLnBrk="1" hangingPunct="1"/>
            <a:r>
              <a:rPr lang="en-US" altLang="zh-TW" smtClean="0"/>
              <a:t>No, to search for “word” you need to do something that amounts to: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   </a:t>
            </a:r>
            <a:r>
              <a:rPr lang="en-US" altLang="zh-TW" smtClean="0">
                <a:latin typeface="High Tower Text" panose="02040502050506030303" pitchFamily="18" charset="0"/>
              </a:rPr>
              <a:t>fgrep word ./subdir</a:t>
            </a:r>
            <a:r>
              <a:rPr lang="en-US" altLang="zh-TW" smtClean="0">
                <a:latin typeface="Times New Roman" panose="02020603050405020304" pitchFamily="18" charset="0"/>
              </a:rPr>
              <a:t>1</a:t>
            </a:r>
            <a:r>
              <a:rPr lang="en-US" altLang="zh-TW" smtClean="0">
                <a:latin typeface="High Tower Text" panose="02040502050506030303" pitchFamily="18" charset="0"/>
              </a:rPr>
              <a:t>/myfile</a:t>
            </a:r>
            <a:r>
              <a:rPr lang="en-US" altLang="zh-TW" smtClean="0"/>
              <a:t> </a:t>
            </a:r>
          </a:p>
          <a:p>
            <a:pPr eaLnBrk="1" hangingPunct="1">
              <a:buFontTx/>
              <a:buNone/>
            </a:pPr>
            <a:endParaRPr lang="en-US" altLang="zh-TW" smtClean="0"/>
          </a:p>
          <a:p>
            <a:pPr eaLnBrk="1" hangingPunct="1"/>
            <a:r>
              <a:rPr lang="en-US" altLang="zh-TW" smtClean="0"/>
              <a:t>And that is what xargs does: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   </a:t>
            </a:r>
            <a:r>
              <a:rPr lang="en-US" altLang="zh-TW" sz="2800" smtClean="0">
                <a:latin typeface="High Tower Text" panose="02040502050506030303" pitchFamily="18" charset="0"/>
              </a:rPr>
              <a:t>find . </a:t>
            </a:r>
            <a:r>
              <a:rPr lang="en-US" altLang="zh-TW" sz="2800" smtClean="0">
                <a:latin typeface="Times New Roman" panose="02020603050405020304" pitchFamily="18" charset="0"/>
              </a:rPr>
              <a:t>-</a:t>
            </a:r>
            <a:r>
              <a:rPr lang="en-US" altLang="zh-TW" sz="2800" smtClean="0">
                <a:latin typeface="High Tower Text" panose="02040502050506030303" pitchFamily="18" charset="0"/>
              </a:rPr>
              <a:t>name myfile</a:t>
            </a:r>
            <a:r>
              <a:rPr lang="en-US" altLang="zh-TW" sz="1200" smtClean="0">
                <a:latin typeface="High Tower Text" panose="02040502050506030303" pitchFamily="18" charset="0"/>
              </a:rPr>
              <a:t> </a:t>
            </a:r>
            <a:r>
              <a:rPr lang="en-US" altLang="zh-TW" sz="2800" smtClean="0">
                <a:latin typeface="High Tower Text" panose="02040502050506030303" pitchFamily="18" charset="0"/>
              </a:rPr>
              <a:t>|</a:t>
            </a:r>
            <a:r>
              <a:rPr lang="en-US" altLang="zh-TW" sz="1200" smtClean="0">
                <a:latin typeface="High Tower Text" panose="02040502050506030303" pitchFamily="18" charset="0"/>
              </a:rPr>
              <a:t> </a:t>
            </a:r>
            <a:r>
              <a:rPr lang="en-US" altLang="zh-TW" sz="2800" smtClean="0">
                <a:latin typeface="High Tower Text" panose="02040502050506030303" pitchFamily="18" charset="0"/>
              </a:rPr>
              <a:t>xargs fgrep word</a:t>
            </a:r>
          </a:p>
          <a:p>
            <a:pPr eaLnBrk="1" hangingPunct="1">
              <a:buFontTx/>
              <a:buNone/>
            </a:pPr>
            <a:endParaRPr lang="en-US" altLang="zh-TW" sz="2000" smtClean="0">
              <a:latin typeface="High Tower Text" panose="02040502050506030303" pitchFamily="18" charset="0"/>
            </a:endParaRPr>
          </a:p>
          <a:p>
            <a:pPr eaLnBrk="1" hangingPunct="1">
              <a:buFontTx/>
              <a:buNone/>
            </a:pPr>
            <a:endParaRPr lang="en-US" altLang="zh-TW" sz="2000" smtClean="0"/>
          </a:p>
          <a:p>
            <a:pPr eaLnBrk="1" hangingPunct="1">
              <a:buFontTx/>
              <a:buNone/>
            </a:pPr>
            <a:r>
              <a:rPr lang="en-US" altLang="zh-TW" sz="2800" smtClean="0">
                <a:solidFill>
                  <a:srgbClr val="C00000"/>
                </a:solidFill>
              </a:rPr>
              <a:t>		 </a:t>
            </a:r>
            <a:r>
              <a:rPr lang="en-US" altLang="zh-TW" sz="2800" smtClean="0">
                <a:solidFill>
                  <a:srgbClr val="C00000"/>
                </a:solidFill>
                <a:latin typeface="High Tower Text" panose="02040502050506030303" pitchFamily="18" charset="0"/>
              </a:rPr>
              <a:t>./subdir</a:t>
            </a:r>
            <a:r>
              <a:rPr lang="en-US" altLang="zh-TW" sz="2800" smtClean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800" smtClean="0">
                <a:solidFill>
                  <a:srgbClr val="C00000"/>
                </a:solidFill>
                <a:latin typeface="High Tower Text" panose="02040502050506030303" pitchFamily="18" charset="0"/>
              </a:rPr>
              <a:t>/myfile</a:t>
            </a:r>
            <a:r>
              <a:rPr lang="en-US" altLang="zh-TW" sz="2800" smtClean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14340" name="Straight Arrow Connector 5"/>
          <p:cNvCxnSpPr>
            <a:cxnSpLocks noChangeShapeType="1"/>
          </p:cNvCxnSpPr>
          <p:nvPr/>
        </p:nvCxnSpPr>
        <p:spPr bwMode="auto">
          <a:xfrm flipV="1">
            <a:off x="3886200" y="4876800"/>
            <a:ext cx="3352800" cy="99060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30188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Huh?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525963"/>
          </a:xfrm>
        </p:spPr>
        <p:txBody>
          <a:bodyPr/>
          <a:lstStyle/>
          <a:p>
            <a:pPr eaLnBrk="1" hangingPunct="1"/>
            <a:r>
              <a:rPr lang="en-US" altLang="zh-TW" smtClean="0"/>
              <a:t>No, to search for “word” you need to do something that amounts to: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   </a:t>
            </a:r>
            <a:r>
              <a:rPr lang="en-US" altLang="zh-TW" smtClean="0">
                <a:latin typeface="High Tower Text" panose="02040502050506030303" pitchFamily="18" charset="0"/>
              </a:rPr>
              <a:t>fgrep word ./subdir</a:t>
            </a:r>
            <a:r>
              <a:rPr lang="en-US" altLang="zh-TW" smtClean="0">
                <a:latin typeface="Times New Roman" panose="02020603050405020304" pitchFamily="18" charset="0"/>
              </a:rPr>
              <a:t>1</a:t>
            </a:r>
            <a:r>
              <a:rPr lang="en-US" altLang="zh-TW" smtClean="0">
                <a:latin typeface="High Tower Text" panose="02040502050506030303" pitchFamily="18" charset="0"/>
              </a:rPr>
              <a:t>/myfile</a:t>
            </a:r>
            <a:r>
              <a:rPr lang="en-US" altLang="zh-TW" smtClean="0"/>
              <a:t> </a:t>
            </a:r>
          </a:p>
          <a:p>
            <a:pPr eaLnBrk="1" hangingPunct="1">
              <a:buFontTx/>
              <a:buNone/>
            </a:pPr>
            <a:endParaRPr lang="en-US" altLang="zh-TW" smtClean="0"/>
          </a:p>
          <a:p>
            <a:pPr eaLnBrk="1" hangingPunct="1"/>
            <a:r>
              <a:rPr lang="en-US" altLang="zh-TW" smtClean="0"/>
              <a:t>And that is what xargs does: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   </a:t>
            </a:r>
            <a:r>
              <a:rPr lang="en-US" altLang="zh-TW" sz="2800" smtClean="0">
                <a:latin typeface="High Tower Text" panose="02040502050506030303" pitchFamily="18" charset="0"/>
              </a:rPr>
              <a:t>find . </a:t>
            </a:r>
            <a:r>
              <a:rPr lang="en-US" altLang="zh-TW" sz="2800" smtClean="0">
                <a:latin typeface="Times New Roman" panose="02020603050405020304" pitchFamily="18" charset="0"/>
              </a:rPr>
              <a:t>-</a:t>
            </a:r>
            <a:r>
              <a:rPr lang="en-US" altLang="zh-TW" sz="2800" smtClean="0">
                <a:latin typeface="High Tower Text" panose="02040502050506030303" pitchFamily="18" charset="0"/>
              </a:rPr>
              <a:t>name myfile</a:t>
            </a:r>
            <a:r>
              <a:rPr lang="en-US" altLang="zh-TW" sz="1200" smtClean="0">
                <a:latin typeface="High Tower Text" panose="02040502050506030303" pitchFamily="18" charset="0"/>
              </a:rPr>
              <a:t> </a:t>
            </a:r>
            <a:r>
              <a:rPr lang="en-US" altLang="zh-TW" sz="2800" smtClean="0">
                <a:latin typeface="High Tower Text" panose="02040502050506030303" pitchFamily="18" charset="0"/>
              </a:rPr>
              <a:t>|</a:t>
            </a:r>
            <a:r>
              <a:rPr lang="en-US" altLang="zh-TW" sz="1200" smtClean="0">
                <a:latin typeface="High Tower Text" panose="02040502050506030303" pitchFamily="18" charset="0"/>
              </a:rPr>
              <a:t> </a:t>
            </a:r>
            <a:r>
              <a:rPr lang="en-US" altLang="zh-TW" sz="2800" smtClean="0">
                <a:latin typeface="High Tower Text" panose="02040502050506030303" pitchFamily="18" charset="0"/>
              </a:rPr>
              <a:t>xargs </a:t>
            </a:r>
            <a:r>
              <a:rPr lang="en-US" altLang="zh-TW" sz="2800" smtClean="0">
                <a:solidFill>
                  <a:srgbClr val="C00000"/>
                </a:solidFill>
                <a:latin typeface="High Tower Text" panose="02040502050506030303" pitchFamily="18" charset="0"/>
              </a:rPr>
              <a:t>fgrep word </a:t>
            </a:r>
            <a:r>
              <a:rPr lang="en-US" altLang="zh-TW" sz="2600" smtClean="0">
                <a:solidFill>
                  <a:srgbClr val="C00000"/>
                </a:solidFill>
                <a:latin typeface="High Tower Text" panose="02040502050506030303" pitchFamily="18" charset="0"/>
              </a:rPr>
              <a:t>/subdir</a:t>
            </a:r>
            <a:r>
              <a:rPr lang="en-US" altLang="zh-TW" sz="2600" smtClean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600" smtClean="0">
                <a:solidFill>
                  <a:srgbClr val="C00000"/>
                </a:solidFill>
                <a:latin typeface="High Tower Text" panose="02040502050506030303" pitchFamily="18" charset="0"/>
              </a:rPr>
              <a:t>/myfile</a:t>
            </a:r>
            <a:r>
              <a:rPr lang="en-US" altLang="zh-TW" sz="2400" smtClean="0">
                <a:solidFill>
                  <a:srgbClr val="C00000"/>
                </a:solidFill>
              </a:rPr>
              <a:t> </a:t>
            </a:r>
            <a:endParaRPr lang="en-US" altLang="zh-TW" sz="2800" smtClean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endParaRPr lang="en-US" altLang="zh-TW" sz="2000" smtClean="0"/>
          </a:p>
          <a:p>
            <a:pPr eaLnBrk="1" hangingPunct="1">
              <a:buFontTx/>
              <a:buNone/>
            </a:pPr>
            <a:endParaRPr lang="en-US" altLang="zh-TW" sz="2000" smtClean="0"/>
          </a:p>
          <a:p>
            <a:pPr eaLnBrk="1" hangingPunct="1">
              <a:buFontTx/>
              <a:buNone/>
            </a:pPr>
            <a:r>
              <a:rPr lang="en-US" altLang="zh-TW" sz="2800" smtClean="0"/>
              <a:t>		</a:t>
            </a:r>
            <a:endParaRPr lang="en-US" altLang="zh-TW" sz="280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41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latin typeface="High Tower Text" pitchFamily="18" charset="0"/>
              </a:rPr>
              <a:t>tail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400" b="1" smtClean="0">
                <a:latin typeface="Times New Roman" pitchFamily="18" charset="0"/>
              </a:rPr>
              <a:t>5</a:t>
            </a:r>
            <a:r>
              <a:rPr lang="en-US" altLang="zh-TW" sz="2800" b="1" smtClean="0">
                <a:latin typeface="High Tower Text" pitchFamily="18" charset="0"/>
              </a:rPr>
              <a:t> tempfile</a:t>
            </a:r>
            <a:r>
              <a:rPr lang="en-US" altLang="zh-TW" sz="2400" b="1" smtClean="0">
                <a:latin typeface="Times New Roman" pitchFamily="18" charset="0"/>
              </a:rPr>
              <a:t>2 </a:t>
            </a:r>
            <a:r>
              <a:rPr lang="en-US" altLang="zh-TW" sz="2800" b="1" smtClean="0"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latin typeface="Times New Roman" pitchFamily="18" charset="0"/>
              </a:rPr>
              <a:t>3</a:t>
            </a:r>
            <a:r>
              <a:rPr lang="en-US" altLang="zh-TW" sz="2800" b="1" smtClean="0"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wc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rm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latin typeface="Times New Roman" pitchFamily="18" charset="0"/>
              </a:rPr>
              <a:t>2</a:t>
            </a:r>
            <a:endParaRPr lang="zh-TW" altLang="en-US" sz="24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head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  <a:r>
              <a:rPr lang="en-US" altLang="zh-TW" sz="2800" b="1" smtClean="0">
                <a:latin typeface="High Tower Text" pitchFamily="18" charset="0"/>
              </a:rPr>
              <a:t> tempfile</a:t>
            </a:r>
            <a:r>
              <a:rPr lang="en-US" altLang="zh-TW" sz="2400" b="1" smtClean="0">
                <a:latin typeface="Times New Roman" pitchFamily="18" charset="0"/>
              </a:rPr>
              <a:t>3 </a:t>
            </a:r>
            <a:r>
              <a:rPr lang="en-US" altLang="zh-TW" sz="2800" b="1" smtClean="0"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</a:t>
            </a:r>
            <a:endParaRPr lang="zh-TW" altLang="en-US" sz="2400" b="1" smtClean="0">
              <a:latin typeface="Times New Roman" pitchFamily="18" charset="0"/>
            </a:endParaRPr>
          </a:p>
        </p:txBody>
      </p:sp>
      <p:sp>
        <p:nvSpPr>
          <p:cNvPr id="1536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2CF9CD7-65A6-4D50-ACD4-D78D6E8B241A}" type="slidenum">
              <a:rPr lang="zh-TW" altLang="en-US" sz="1400" b="0">
                <a:latin typeface="Arial" charset="0"/>
              </a:rPr>
              <a:pPr algn="r"/>
              <a:t>6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Huh?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525963"/>
          </a:xfrm>
        </p:spPr>
        <p:txBody>
          <a:bodyPr/>
          <a:lstStyle/>
          <a:p>
            <a:pPr eaLnBrk="1" hangingPunct="1"/>
            <a:r>
              <a:rPr lang="en-US" altLang="zh-TW" smtClean="0"/>
              <a:t>No, to search for “word” you need to do something that amounts to: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   </a:t>
            </a:r>
            <a:r>
              <a:rPr lang="en-US" altLang="zh-TW" smtClean="0">
                <a:latin typeface="High Tower Text" panose="02040502050506030303" pitchFamily="18" charset="0"/>
              </a:rPr>
              <a:t>fgrep word ./subdir</a:t>
            </a:r>
            <a:r>
              <a:rPr lang="en-US" altLang="zh-TW" smtClean="0">
                <a:latin typeface="Times New Roman" panose="02020603050405020304" pitchFamily="18" charset="0"/>
              </a:rPr>
              <a:t>1</a:t>
            </a:r>
            <a:r>
              <a:rPr lang="en-US" altLang="zh-TW" smtClean="0">
                <a:latin typeface="High Tower Text" panose="02040502050506030303" pitchFamily="18" charset="0"/>
              </a:rPr>
              <a:t>/myfile</a:t>
            </a:r>
            <a:r>
              <a:rPr lang="en-US" altLang="zh-TW" smtClean="0"/>
              <a:t> </a:t>
            </a:r>
          </a:p>
          <a:p>
            <a:pPr eaLnBrk="1" hangingPunct="1">
              <a:buFontTx/>
              <a:buNone/>
            </a:pPr>
            <a:endParaRPr lang="en-US" altLang="zh-TW" smtClean="0"/>
          </a:p>
          <a:p>
            <a:pPr eaLnBrk="1" hangingPunct="1"/>
            <a:r>
              <a:rPr lang="en-US" altLang="zh-TW" smtClean="0"/>
              <a:t>And that is what xargs does:</a:t>
            </a:r>
          </a:p>
          <a:p>
            <a:pPr eaLnBrk="1" hangingPunct="1">
              <a:buFontTx/>
              <a:buNone/>
            </a:pPr>
            <a:r>
              <a:rPr lang="en-US" altLang="zh-TW" smtClean="0">
                <a:solidFill>
                  <a:schemeClr val="bg1"/>
                </a:solidFill>
              </a:rPr>
              <a:t>	   </a:t>
            </a:r>
            <a:r>
              <a:rPr lang="en-US" altLang="zh-TW" sz="2800" smtClean="0">
                <a:solidFill>
                  <a:schemeClr val="bg1"/>
                </a:solidFill>
                <a:latin typeface="High Tower Text" panose="02040502050506030303" pitchFamily="18" charset="0"/>
              </a:rPr>
              <a:t>find . </a:t>
            </a:r>
            <a:r>
              <a:rPr lang="en-US" altLang="zh-TW" sz="2800" smtClean="0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smtClean="0">
                <a:solidFill>
                  <a:schemeClr val="bg1"/>
                </a:solidFill>
                <a:latin typeface="High Tower Text" panose="02040502050506030303" pitchFamily="18" charset="0"/>
              </a:rPr>
              <a:t>name myfile</a:t>
            </a:r>
            <a:r>
              <a:rPr lang="en-US" altLang="zh-TW" sz="1200" smtClean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smtClean="0">
                <a:solidFill>
                  <a:schemeClr val="bg1"/>
                </a:solidFill>
                <a:latin typeface="High Tower Text" panose="02040502050506030303" pitchFamily="18" charset="0"/>
              </a:rPr>
              <a:t>|</a:t>
            </a:r>
            <a:r>
              <a:rPr lang="en-US" altLang="zh-TW" sz="1200" smtClean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smtClean="0">
                <a:solidFill>
                  <a:schemeClr val="bg1"/>
                </a:solidFill>
                <a:latin typeface="High Tower Text" panose="02040502050506030303" pitchFamily="18" charset="0"/>
              </a:rPr>
              <a:t>xargs </a:t>
            </a:r>
            <a:r>
              <a:rPr lang="en-US" altLang="zh-TW" sz="2800" smtClean="0">
                <a:solidFill>
                  <a:srgbClr val="C00000"/>
                </a:solidFill>
                <a:latin typeface="High Tower Text" panose="02040502050506030303" pitchFamily="18" charset="0"/>
              </a:rPr>
              <a:t>fgrep word </a:t>
            </a:r>
            <a:r>
              <a:rPr lang="en-US" altLang="zh-TW" sz="2600" smtClean="0">
                <a:solidFill>
                  <a:srgbClr val="C00000"/>
                </a:solidFill>
                <a:latin typeface="High Tower Text" panose="02040502050506030303" pitchFamily="18" charset="0"/>
              </a:rPr>
              <a:t>/subdir</a:t>
            </a:r>
            <a:r>
              <a:rPr lang="en-US" altLang="zh-TW" sz="2600" smtClean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600" smtClean="0">
                <a:solidFill>
                  <a:srgbClr val="C00000"/>
                </a:solidFill>
                <a:latin typeface="High Tower Text" panose="02040502050506030303" pitchFamily="18" charset="0"/>
              </a:rPr>
              <a:t>/myfile</a:t>
            </a:r>
            <a:r>
              <a:rPr lang="en-US" altLang="zh-TW" sz="2400" smtClean="0">
                <a:solidFill>
                  <a:srgbClr val="C00000"/>
                </a:solidFill>
              </a:rPr>
              <a:t> </a:t>
            </a:r>
            <a:endParaRPr lang="en-US" altLang="zh-TW" sz="2800" smtClean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endParaRPr lang="en-US" altLang="zh-TW" sz="2000" smtClean="0"/>
          </a:p>
          <a:p>
            <a:pPr eaLnBrk="1" hangingPunct="1">
              <a:buFontTx/>
              <a:buNone/>
            </a:pPr>
            <a:endParaRPr lang="en-US" altLang="zh-TW" sz="2000" smtClean="0"/>
          </a:p>
          <a:p>
            <a:pPr eaLnBrk="1" hangingPunct="1">
              <a:buFontTx/>
              <a:buNone/>
            </a:pPr>
            <a:r>
              <a:rPr lang="en-US" altLang="zh-TW" sz="2800" smtClean="0"/>
              <a:t>		</a:t>
            </a:r>
            <a:endParaRPr lang="en-US" altLang="zh-TW" sz="280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93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 </a:t>
            </a:r>
            <a:r>
              <a:rPr lang="en-US" altLang="zh-TW" sz="6600" b="1" smtClean="0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mtClean="0">
                <a:solidFill>
                  <a:srgbClr val="0033CC"/>
                </a:solidFill>
              </a:rPr>
              <a:t> vs the </a:t>
            </a:r>
            <a:r>
              <a:rPr lang="en-US" altLang="zh-TW" sz="5400" b="1" smtClean="0">
                <a:solidFill>
                  <a:srgbClr val="0033CC"/>
                </a:solidFill>
              </a:rPr>
              <a:t>` `</a:t>
            </a:r>
            <a:r>
              <a:rPr lang="en-US" altLang="zh-TW" smtClean="0">
                <a:solidFill>
                  <a:srgbClr val="0033CC"/>
                </a:solidFill>
              </a:rPr>
              <a:t> command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839200" cy="4525963"/>
          </a:xfrm>
        </p:spPr>
        <p:txBody>
          <a:bodyPr/>
          <a:lstStyle/>
          <a:p>
            <a:pPr eaLnBrk="1" hangingPunct="1"/>
            <a:r>
              <a:rPr lang="en-US" altLang="zh-TW" sz="3600" smtClean="0"/>
              <a:t>Compare </a:t>
            </a:r>
            <a:r>
              <a:rPr lang="en-US" altLang="zh-TW" sz="3600" smtClean="0">
                <a:solidFill>
                  <a:srgbClr val="CC3300"/>
                </a:solidFill>
              </a:rPr>
              <a:t>xargs</a:t>
            </a:r>
            <a:r>
              <a:rPr lang="en-US" altLang="zh-TW" sz="360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  % </a:t>
            </a:r>
            <a:r>
              <a:rPr lang="en-US" altLang="zh-TW" sz="3600" smtClean="0">
                <a:latin typeface="High Tower Text" panose="02040502050506030303" pitchFamily="18" charset="0"/>
              </a:rPr>
              <a:t>find . </a:t>
            </a:r>
            <a:r>
              <a:rPr lang="en-US" altLang="zh-TW" sz="3600" smtClean="0">
                <a:latin typeface="Times New Roman" panose="02020603050405020304" pitchFamily="18" charset="0"/>
              </a:rPr>
              <a:t>-</a:t>
            </a:r>
            <a:r>
              <a:rPr lang="en-US" altLang="zh-TW" sz="3600" smtClean="0">
                <a:latin typeface="High Tower Text" panose="02040502050506030303" pitchFamily="18" charset="0"/>
              </a:rPr>
              <a:t>name myfile | </a:t>
            </a:r>
            <a:r>
              <a:rPr lang="en-US" altLang="zh-TW" sz="3600" smtClean="0">
                <a:solidFill>
                  <a:srgbClr val="CC3300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3600" smtClean="0">
                <a:latin typeface="High Tower Text" panose="02040502050506030303" pitchFamily="18" charset="0"/>
              </a:rPr>
              <a:t> fgrep word  </a:t>
            </a:r>
            <a:endParaRPr lang="en-US" altLang="zh-TW" smtClean="0">
              <a:latin typeface="High Tower Text" panose="02040502050506030303" pitchFamily="18" charset="0"/>
            </a:endParaRPr>
          </a:p>
          <a:p>
            <a:pPr eaLnBrk="1" hangingPunct="1">
              <a:buFontTx/>
              <a:buNone/>
            </a:pPr>
            <a:endParaRPr lang="en-US" altLang="zh-TW" sz="2400" smtClean="0">
              <a:latin typeface="High Tower Text" panose="02040502050506030303" pitchFamily="18" charset="0"/>
            </a:endParaRPr>
          </a:p>
          <a:p>
            <a:pPr eaLnBrk="1" hangingPunct="1"/>
            <a:r>
              <a:rPr lang="en-US" altLang="zh-TW" smtClean="0"/>
              <a:t>To </a:t>
            </a:r>
            <a:r>
              <a:rPr lang="en-US" altLang="zh-TW" b="1" smtClean="0">
                <a:solidFill>
                  <a:srgbClr val="CC3300"/>
                </a:solidFill>
              </a:rPr>
              <a:t>` `</a:t>
            </a:r>
            <a:r>
              <a:rPr lang="en-US" altLang="zh-TW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   </a:t>
            </a:r>
            <a:r>
              <a:rPr lang="en-US" altLang="zh-TW" smtClean="0"/>
              <a:t>%</a:t>
            </a:r>
            <a:r>
              <a:rPr lang="en-US" altLang="zh-TW" sz="2800" smtClean="0"/>
              <a:t> </a:t>
            </a:r>
            <a:r>
              <a:rPr lang="en-US" altLang="zh-TW" sz="3600" smtClean="0">
                <a:latin typeface="High Tower Text" panose="02040502050506030303" pitchFamily="18" charset="0"/>
              </a:rPr>
              <a:t>fgrep word  </a:t>
            </a:r>
            <a:r>
              <a:rPr lang="en-US" altLang="zh-TW" sz="3600" smtClean="0">
                <a:solidFill>
                  <a:srgbClr val="CC3300"/>
                </a:solidFill>
                <a:latin typeface="High Tower Text" panose="02040502050506030303" pitchFamily="18" charset="0"/>
              </a:rPr>
              <a:t>`</a:t>
            </a:r>
            <a:r>
              <a:rPr lang="en-US" altLang="zh-TW" sz="3600" smtClean="0">
                <a:latin typeface="High Tower Text" panose="02040502050506030303" pitchFamily="18" charset="0"/>
              </a:rPr>
              <a:t>find . </a:t>
            </a:r>
            <a:r>
              <a:rPr lang="en-US" altLang="zh-TW" sz="3600" smtClean="0">
                <a:latin typeface="Times New Roman" panose="02020603050405020304" pitchFamily="18" charset="0"/>
              </a:rPr>
              <a:t>-</a:t>
            </a:r>
            <a:r>
              <a:rPr lang="en-US" altLang="zh-TW" sz="3600" smtClean="0">
                <a:latin typeface="High Tower Text" panose="02040502050506030303" pitchFamily="18" charset="0"/>
              </a:rPr>
              <a:t>name myfile</a:t>
            </a:r>
            <a:r>
              <a:rPr lang="en-US" altLang="zh-TW" sz="3600" smtClean="0">
                <a:solidFill>
                  <a:srgbClr val="CC3300"/>
                </a:solidFill>
                <a:latin typeface="High Tower Text" panose="02040502050506030303" pitchFamily="18" charset="0"/>
              </a:rPr>
              <a:t>`</a:t>
            </a:r>
            <a:endParaRPr lang="en-US" altLang="zh-TW" smtClean="0">
              <a:solidFill>
                <a:srgbClr val="CC3300"/>
              </a:solidFill>
              <a:latin typeface="High Tower Text" panose="02040502050506030303" pitchFamily="18" charset="0"/>
            </a:endParaRPr>
          </a:p>
          <a:p>
            <a:pPr eaLnBrk="1" hangingPunct="1">
              <a:buFontTx/>
              <a:buNone/>
            </a:pPr>
            <a:endParaRPr lang="en-US" altLang="zh-TW" sz="2400" smtClean="0">
              <a:latin typeface="High Tower Text" panose="02040502050506030303" pitchFamily="18" charset="0"/>
            </a:endParaRPr>
          </a:p>
        </p:txBody>
      </p:sp>
      <p:sp>
        <p:nvSpPr>
          <p:cNvPr id="1741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625D04E4-A6F2-4335-A2B1-61711E92A759}" type="slidenum">
              <a:rPr lang="zh-TW" altLang="en-US" sz="1400" b="0">
                <a:latin typeface="Arial" panose="020B0604020202020204" pitchFamily="34" charset="0"/>
              </a:rPr>
              <a:pPr algn="r" eaLnBrk="1" hangingPunct="1"/>
              <a:t>61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21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 </a:t>
            </a:r>
            <a:r>
              <a:rPr lang="en-US" altLang="zh-TW" sz="6600" b="1" smtClean="0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mtClean="0">
                <a:solidFill>
                  <a:srgbClr val="0033CC"/>
                </a:solidFill>
              </a:rPr>
              <a:t> vs the </a:t>
            </a:r>
            <a:r>
              <a:rPr lang="en-US" altLang="zh-TW" sz="5400" b="1" smtClean="0">
                <a:solidFill>
                  <a:srgbClr val="0033CC"/>
                </a:solidFill>
              </a:rPr>
              <a:t>` `</a:t>
            </a:r>
            <a:r>
              <a:rPr lang="en-US" altLang="zh-TW" smtClean="0">
                <a:solidFill>
                  <a:srgbClr val="0033CC"/>
                </a:solidFill>
              </a:rPr>
              <a:t> command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839200" cy="4525963"/>
          </a:xfrm>
        </p:spPr>
        <p:txBody>
          <a:bodyPr/>
          <a:lstStyle/>
          <a:p>
            <a:pPr eaLnBrk="1" hangingPunct="1"/>
            <a:r>
              <a:rPr lang="en-US" altLang="zh-TW" sz="3600" smtClean="0"/>
              <a:t>Compare </a:t>
            </a:r>
            <a:r>
              <a:rPr lang="en-US" altLang="zh-TW" sz="3600" smtClean="0">
                <a:solidFill>
                  <a:srgbClr val="CC3300"/>
                </a:solidFill>
              </a:rPr>
              <a:t>xargs</a:t>
            </a:r>
            <a:r>
              <a:rPr lang="en-US" altLang="zh-TW" sz="360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  % </a:t>
            </a:r>
            <a:r>
              <a:rPr lang="en-US" altLang="zh-TW" sz="3600" smtClean="0">
                <a:latin typeface="High Tower Text" panose="02040502050506030303" pitchFamily="18" charset="0"/>
              </a:rPr>
              <a:t>find . </a:t>
            </a:r>
            <a:r>
              <a:rPr lang="en-US" altLang="zh-TW" sz="3600" smtClean="0">
                <a:latin typeface="Times New Roman" panose="02020603050405020304" pitchFamily="18" charset="0"/>
              </a:rPr>
              <a:t>-</a:t>
            </a:r>
            <a:r>
              <a:rPr lang="en-US" altLang="zh-TW" sz="3600" smtClean="0">
                <a:latin typeface="High Tower Text" panose="02040502050506030303" pitchFamily="18" charset="0"/>
              </a:rPr>
              <a:t>name myfile | </a:t>
            </a:r>
            <a:r>
              <a:rPr lang="en-US" altLang="zh-TW" sz="3600" smtClean="0">
                <a:solidFill>
                  <a:srgbClr val="CC3300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3600" smtClean="0">
                <a:latin typeface="High Tower Text" panose="02040502050506030303" pitchFamily="18" charset="0"/>
              </a:rPr>
              <a:t> fgrep word  </a:t>
            </a:r>
            <a:endParaRPr lang="en-US" altLang="zh-TW" smtClean="0">
              <a:latin typeface="High Tower Text" panose="02040502050506030303" pitchFamily="18" charset="0"/>
            </a:endParaRPr>
          </a:p>
          <a:p>
            <a:pPr eaLnBrk="1" hangingPunct="1">
              <a:buFontTx/>
              <a:buNone/>
            </a:pPr>
            <a:endParaRPr lang="en-US" altLang="zh-TW" sz="2400" smtClean="0">
              <a:latin typeface="High Tower Text" panose="02040502050506030303" pitchFamily="18" charset="0"/>
            </a:endParaRPr>
          </a:p>
          <a:p>
            <a:pPr eaLnBrk="1" hangingPunct="1"/>
            <a:r>
              <a:rPr lang="en-US" altLang="zh-TW" smtClean="0"/>
              <a:t>To </a:t>
            </a:r>
            <a:r>
              <a:rPr lang="en-US" altLang="zh-TW" b="1" smtClean="0">
                <a:solidFill>
                  <a:srgbClr val="CC3300"/>
                </a:solidFill>
              </a:rPr>
              <a:t>` `</a:t>
            </a:r>
            <a:r>
              <a:rPr lang="en-US" altLang="zh-TW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   </a:t>
            </a:r>
            <a:r>
              <a:rPr lang="en-US" altLang="zh-TW" smtClean="0"/>
              <a:t>%</a:t>
            </a:r>
            <a:r>
              <a:rPr lang="en-US" altLang="zh-TW" sz="2800" smtClean="0"/>
              <a:t> </a:t>
            </a:r>
            <a:r>
              <a:rPr lang="en-US" altLang="zh-TW" sz="3600" smtClean="0">
                <a:latin typeface="High Tower Text" panose="02040502050506030303" pitchFamily="18" charset="0"/>
              </a:rPr>
              <a:t>fgrep word  </a:t>
            </a:r>
            <a:r>
              <a:rPr lang="en-US" altLang="zh-TW" sz="3600" smtClean="0">
                <a:solidFill>
                  <a:srgbClr val="CC3300"/>
                </a:solidFill>
                <a:latin typeface="High Tower Text" panose="02040502050506030303" pitchFamily="18" charset="0"/>
              </a:rPr>
              <a:t>`</a:t>
            </a:r>
            <a:r>
              <a:rPr lang="en-US" altLang="zh-TW" sz="3600" smtClean="0">
                <a:latin typeface="High Tower Text" panose="02040502050506030303" pitchFamily="18" charset="0"/>
              </a:rPr>
              <a:t>find . </a:t>
            </a:r>
            <a:r>
              <a:rPr lang="en-US" altLang="zh-TW" sz="3600" smtClean="0">
                <a:latin typeface="Times New Roman" panose="02020603050405020304" pitchFamily="18" charset="0"/>
              </a:rPr>
              <a:t>-</a:t>
            </a:r>
            <a:r>
              <a:rPr lang="en-US" altLang="zh-TW" sz="3600" smtClean="0">
                <a:latin typeface="High Tower Text" panose="02040502050506030303" pitchFamily="18" charset="0"/>
              </a:rPr>
              <a:t>name myfile</a:t>
            </a:r>
            <a:r>
              <a:rPr lang="en-US" altLang="zh-TW" sz="3600" smtClean="0">
                <a:solidFill>
                  <a:srgbClr val="CC3300"/>
                </a:solidFill>
                <a:latin typeface="High Tower Text" panose="02040502050506030303" pitchFamily="18" charset="0"/>
              </a:rPr>
              <a:t>`</a:t>
            </a:r>
            <a:endParaRPr lang="en-US" altLang="zh-TW" smtClean="0">
              <a:solidFill>
                <a:srgbClr val="CC3300"/>
              </a:solidFill>
              <a:latin typeface="High Tower Text" panose="02040502050506030303" pitchFamily="18" charset="0"/>
            </a:endParaRPr>
          </a:p>
          <a:p>
            <a:pPr eaLnBrk="1" hangingPunct="1">
              <a:buFontTx/>
              <a:buNone/>
            </a:pPr>
            <a:endParaRPr lang="en-US" altLang="zh-TW" sz="2400" smtClean="0">
              <a:latin typeface="High Tower Text" panose="02040502050506030303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ts val="1800"/>
              </a:spcBef>
            </a:pPr>
            <a:r>
              <a:rPr lang="en-US" altLang="zh-TW" sz="3600" smtClean="0">
                <a:cs typeface="Arial" panose="020B0604020202020204" pitchFamily="34" charset="0"/>
              </a:rPr>
              <a:t>One of the most common ways to use the ` ` is with the </a:t>
            </a:r>
            <a:r>
              <a:rPr lang="en-US" altLang="zh-TW" sz="5400" smtClean="0">
                <a:solidFill>
                  <a:srgbClr val="0033CC"/>
                </a:solidFill>
                <a:latin typeface="High Tower Text" panose="02040502050506030303" pitchFamily="18" charset="0"/>
              </a:rPr>
              <a:t>expr</a:t>
            </a:r>
            <a:r>
              <a:rPr lang="en-US" altLang="zh-TW" smtClean="0">
                <a:latin typeface="High Tower Text" panose="02040502050506030303" pitchFamily="18" charset="0"/>
              </a:rPr>
              <a:t> </a:t>
            </a:r>
            <a:r>
              <a:rPr lang="en-US" altLang="zh-TW" sz="3600" smtClean="0"/>
              <a:t>command </a:t>
            </a:r>
            <a:r>
              <a:rPr lang="en-US" altLang="zh-TW" sz="3600" b="1" smtClean="0">
                <a:solidFill>
                  <a:srgbClr val="0033CC"/>
                </a:solidFill>
              </a:rPr>
              <a:t>. . .</a:t>
            </a:r>
            <a:endParaRPr lang="zh-TW" altLang="en-US" b="1" smtClean="0">
              <a:solidFill>
                <a:srgbClr val="0033CC"/>
              </a:solidFill>
            </a:endParaRPr>
          </a:p>
        </p:txBody>
      </p:sp>
      <p:sp>
        <p:nvSpPr>
          <p:cNvPr id="1843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0BF7CA4A-F01D-4EB5-850D-5E01AB75947C}" type="slidenum">
              <a:rPr lang="zh-TW" altLang="en-US" sz="1400" b="0">
                <a:latin typeface="Arial" panose="020B0604020202020204" pitchFamily="34" charset="0"/>
              </a:rPr>
              <a:pPr algn="r" eaLnBrk="1" hangingPunct="1"/>
              <a:t>62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85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76188050"/>
              </p:ext>
            </p:extLst>
          </p:nvPr>
        </p:nvGraphicFramePr>
        <p:xfrm>
          <a:off x="0" y="1089023"/>
          <a:ext cx="9144000" cy="5803360"/>
        </p:xfrm>
        <a:graphic>
          <a:graphicData uri="http://schemas.openxmlformats.org/drawingml/2006/table">
            <a:tbl>
              <a:tblPr/>
              <a:tblGrid>
                <a:gridCol w="2362200"/>
                <a:gridCol w="6781800"/>
              </a:tblGrid>
              <a:tr h="724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cfd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--complement)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columns or fields from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fgrep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(--color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/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invwoeABC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Fixed string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0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7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where an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66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xmlns="" val="1815034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84842844"/>
              </p:ext>
            </p:extLst>
          </p:nvPr>
        </p:nvGraphicFramePr>
        <p:xfrm>
          <a:off x="0" y="1089023"/>
          <a:ext cx="9144000" cy="5803360"/>
        </p:xfrm>
        <a:graphic>
          <a:graphicData uri="http://schemas.openxmlformats.org/drawingml/2006/table">
            <a:tbl>
              <a:tblPr/>
              <a:tblGrid>
                <a:gridCol w="2362200"/>
                <a:gridCol w="6781800"/>
              </a:tblGrid>
              <a:tr h="724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cfd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--complement)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columns or fields from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fgrep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(--color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/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invwoeABC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Fixed string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0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7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where an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66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xmlns="" val="1626069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652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33CC"/>
                </a:solidFill>
              </a:rPr>
              <a:t>expr</a:t>
            </a:r>
            <a:endParaRPr lang="en-US" altLang="zh-TW" sz="7200" b="1" smtClean="0">
              <a:solidFill>
                <a:srgbClr val="0033CC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 smtClean="0">
                <a:solidFill>
                  <a:srgbClr val="FF0000"/>
                </a:solidFill>
                <a:latin typeface="Courier" pitchFamily="49" charset="0"/>
              </a:rPr>
              <a:t>expr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 = 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altLang="zh-TW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expr 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2`"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zh-TW" sz="1100" dirty="0" smtClean="0">
              <a:solidFill>
                <a:srgbClr val="000000"/>
              </a:solidFill>
              <a:latin typeface="Courier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</a:rPr>
              <a:t>Notes: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altLang="zh-TW" sz="2800" dirty="0" smtClean="0">
                <a:solidFill>
                  <a:srgbClr val="000000"/>
                </a:solidFill>
              </a:rPr>
              <a:t>  </a:t>
            </a:r>
            <a:r>
              <a:rPr lang="en-US" altLang="zh-TW" sz="4000" b="1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expr</a:t>
            </a:r>
            <a:r>
              <a:rPr lang="en-US" altLang="zh-TW" sz="2800" dirty="0" smtClean="0">
                <a:solidFill>
                  <a:srgbClr val="000000"/>
                </a:solidFill>
              </a:rPr>
              <a:t> is a normal command. But it </a:t>
            </a:r>
            <a:r>
              <a:rPr lang="en-US" altLang="zh-TW" sz="2800" i="1" dirty="0" smtClean="0">
                <a:solidFill>
                  <a:srgbClr val="000000"/>
                </a:solidFill>
              </a:rPr>
              <a:t>usually</a:t>
            </a:r>
            <a:r>
              <a:rPr lang="en-US" altLang="zh-TW" sz="2800" dirty="0" smtClean="0">
                <a:solidFill>
                  <a:srgbClr val="000000"/>
                </a:solidFill>
              </a:rPr>
              <a:t> gets used </a:t>
            </a:r>
            <a:br>
              <a:rPr lang="en-US" altLang="zh-TW" sz="2800" dirty="0" smtClean="0">
                <a:solidFill>
                  <a:srgbClr val="000000"/>
                </a:solidFill>
              </a:rPr>
            </a:br>
            <a:r>
              <a:rPr lang="en-US" altLang="zh-TW" sz="2800" dirty="0" smtClean="0">
                <a:solidFill>
                  <a:srgbClr val="000000"/>
                </a:solidFill>
              </a:rPr>
              <a:t>   inside of the `` operators.</a:t>
            </a:r>
          </a:p>
          <a:p>
            <a:pPr marL="0" indent="0" eaLnBrk="1" hangingPunct="1"/>
            <a:r>
              <a:rPr lang="en-US" altLang="zh-TW" sz="28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expr</a:t>
            </a:r>
            <a:r>
              <a:rPr lang="en-US" altLang="zh-TW" sz="2800" dirty="0" smtClean="0">
                <a:solidFill>
                  <a:srgbClr val="000000"/>
                </a:solidFill>
              </a:rPr>
              <a:t> is picky about spaces. 1, +, 4, /, and 2 are separate arguments, so they need spaces between.</a:t>
            </a:r>
          </a:p>
          <a:p>
            <a:pPr marL="0" indent="0" eaLnBrk="1" hangingPunct="1">
              <a:spcBef>
                <a:spcPts val="2400"/>
              </a:spcBef>
            </a:pPr>
            <a:r>
              <a:rPr lang="en-US" altLang="zh-TW" sz="28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2800" dirty="0" smtClean="0">
                <a:solidFill>
                  <a:srgbClr val="000000"/>
                </a:solidFill>
              </a:rPr>
              <a:t>Remember that * is a special character. Use \*.</a:t>
            </a:r>
            <a:endParaRPr lang="en-US" altLang="zh-TW" sz="2400" dirty="0" smtClean="0">
              <a:solidFill>
                <a:srgbClr val="000000"/>
              </a:solidFill>
              <a:latin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40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5252189"/>
              </p:ext>
            </p:extLst>
          </p:nvPr>
        </p:nvGraphicFramePr>
        <p:xfrm>
          <a:off x="0" y="1089023"/>
          <a:ext cx="9144000" cy="5803360"/>
        </p:xfrm>
        <a:graphic>
          <a:graphicData uri="http://schemas.openxmlformats.org/drawingml/2006/table">
            <a:tbl>
              <a:tblPr/>
              <a:tblGrid>
                <a:gridCol w="2362200"/>
                <a:gridCol w="6781800"/>
              </a:tblGrid>
              <a:tr h="724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cfd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--complement)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columns or fields from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fgrep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(--color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/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invwoeABC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Fixed string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0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7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where an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66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xmlns="" val="2533699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seq</a:t>
            </a:r>
            <a:endParaRPr lang="en-US" altLang="zh-TW" sz="7200" b="1" smtClean="0">
              <a:solidFill>
                <a:srgbClr val="0066CC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4800" b="1" dirty="0" err="1" smtClean="0">
                <a:solidFill>
                  <a:srgbClr val="FF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creates a sequence of numbers.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200" b="1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b="1" dirty="0" smtClean="0">
                <a:latin typeface="Times New Roman" panose="02020603050405020304" pitchFamily="18" charset="0"/>
              </a:rPr>
              <a:t>Notes: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4400" b="1" dirty="0" err="1" smtClean="0">
                <a:latin typeface="High Tower Text" panose="02040502050506030303" pitchFamily="18" charset="0"/>
              </a:rPr>
              <a:t>seq</a:t>
            </a:r>
            <a:r>
              <a:rPr lang="en-US" altLang="zh-TW" dirty="0" smtClean="0">
                <a:latin typeface="Lucida Grande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</a:rPr>
              <a:t>command is a normal command. But it usually gets used inside of the `` operators.</a:t>
            </a:r>
            <a:endParaRPr lang="en-US" altLang="zh-TW" sz="36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0066CC"/>
                </a:solidFill>
                <a:latin typeface="Times New Roman" panose="02020603050405020304" pitchFamily="18" charset="0"/>
              </a:rPr>
              <a:t>When just 1 argument is provided</a:t>
            </a:r>
            <a:r>
              <a:rPr lang="en-US" altLang="zh-TW" dirty="0" smtClean="0">
                <a:latin typeface="Times New Roman" panose="02020603050405020304" pitchFamily="18" charset="0"/>
              </a:rPr>
              <a:t>, the meaning is to count from 1 up to that value: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  %</a:t>
            </a:r>
            <a:r>
              <a:rPr lang="en-US" altLang="zh-TW" sz="3600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 err="1" smtClean="0">
                <a:solidFill>
                  <a:srgbClr val="00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zh-TW" sz="3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1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2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3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4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</a:rPr>
              <a:t>   %</a:t>
            </a:r>
            <a:endParaRPr lang="en-US" altLang="zh-TW" sz="2400" dirty="0" smtClean="0">
              <a:solidFill>
                <a:srgbClr val="000000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03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seq</a:t>
            </a:r>
            <a:endParaRPr lang="en-US" altLang="zh-TW" sz="7200" b="1" smtClean="0">
              <a:solidFill>
                <a:srgbClr val="0066CC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4800" b="1" dirty="0" err="1" smtClean="0">
                <a:solidFill>
                  <a:srgbClr val="FF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creates a sequence of numbers.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200" b="1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b="1" dirty="0" smtClean="0">
                <a:latin typeface="Times New Roman" panose="02020603050405020304" pitchFamily="18" charset="0"/>
              </a:rPr>
              <a:t>Another note: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0066CC"/>
                </a:solidFill>
                <a:latin typeface="Times New Roman" panose="02020603050405020304" pitchFamily="18" charset="0"/>
              </a:rPr>
              <a:t>When </a:t>
            </a: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dirty="0" smtClean="0">
                <a:solidFill>
                  <a:srgbClr val="0066CC"/>
                </a:solidFill>
                <a:latin typeface="Times New Roman" panose="02020603050405020304" pitchFamily="18" charset="0"/>
              </a:rPr>
              <a:t> arguments are provided</a:t>
            </a:r>
            <a:r>
              <a:rPr lang="en-US" altLang="zh-TW" dirty="0" smtClean="0">
                <a:latin typeface="Times New Roman" panose="02020603050405020304" pitchFamily="18" charset="0"/>
              </a:rPr>
              <a:t>, the meaning is to count up from the first value to the second: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   %</a:t>
            </a:r>
            <a:r>
              <a:rPr lang="en-US" altLang="zh-TW" sz="3600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 err="1" smtClean="0">
                <a:solidFill>
                  <a:srgbClr val="00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3 6</a:t>
            </a:r>
            <a:endParaRPr lang="en-US" altLang="zh-TW" sz="3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</a:rPr>
              <a:t>    %</a:t>
            </a:r>
            <a:endParaRPr lang="en-US" altLang="zh-TW" sz="2400" dirty="0" smtClean="0">
              <a:solidFill>
                <a:srgbClr val="000000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22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seq</a:t>
            </a:r>
            <a:endParaRPr lang="en-US" altLang="zh-TW" sz="7200" b="1" smtClean="0">
              <a:solidFill>
                <a:srgbClr val="0066CC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4800" b="1" dirty="0" err="1" smtClean="0">
                <a:solidFill>
                  <a:srgbClr val="FF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creates a sequence of numbers.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200" b="1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b="1" dirty="0" smtClean="0">
                <a:latin typeface="Times New Roman" panose="02020603050405020304" pitchFamily="18" charset="0"/>
              </a:rPr>
              <a:t>A final note: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0066CC"/>
                </a:solidFill>
                <a:latin typeface="Times New Roman" panose="02020603050405020304" pitchFamily="18" charset="0"/>
              </a:rPr>
              <a:t>When 3 arguments are provided</a:t>
            </a:r>
            <a:r>
              <a:rPr lang="en-US" altLang="zh-TW" dirty="0" smtClean="0">
                <a:latin typeface="Times New Roman" panose="02020603050405020304" pitchFamily="18" charset="0"/>
              </a:rPr>
              <a:t>, the meaning is to count from the first value to the third, with the second argument indicating the step size: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   %</a:t>
            </a:r>
            <a:r>
              <a:rPr lang="en-US" altLang="zh-TW" sz="3600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 err="1" smtClean="0">
                <a:solidFill>
                  <a:srgbClr val="00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-2 2</a:t>
            </a:r>
            <a:endParaRPr lang="en-US" altLang="zh-TW" sz="3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</a:rPr>
              <a:t>    %</a:t>
            </a:r>
            <a:endParaRPr lang="en-US" altLang="zh-TW" sz="2400" dirty="0" smtClean="0">
              <a:solidFill>
                <a:srgbClr val="000000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57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tail </a:t>
            </a:r>
            <a:r>
              <a:rPr lang="en-US" altLang="zh-TW" sz="280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2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latin typeface="Times New Roman" pitchFamily="18" charset="0"/>
              </a:rPr>
              <a:t>3</a:t>
            </a:r>
            <a:r>
              <a:rPr lang="en-US" altLang="zh-TW" sz="2800" b="1" smtClean="0"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 smtClean="0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 smtClean="0">
                <a:latin typeface="High Tower Text" pitchFamily="18" charset="0"/>
              </a:rPr>
              <a:t>wc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 smtClean="0">
                <a:latin typeface="High Tower Text" pitchFamily="18" charset="0"/>
              </a:rPr>
              <a:t>rm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 smtClean="0"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latin typeface="Times New Roman" pitchFamily="18" charset="0"/>
              </a:rPr>
              <a:t>2</a:t>
            </a:r>
            <a:endParaRPr lang="zh-TW" altLang="en-US" sz="24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head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  <a:r>
              <a:rPr lang="en-US" altLang="zh-TW" sz="2800" b="1" smtClean="0">
                <a:latin typeface="High Tower Text" pitchFamily="18" charset="0"/>
              </a:rPr>
              <a:t> tempfile</a:t>
            </a:r>
            <a:r>
              <a:rPr lang="en-US" altLang="zh-TW" sz="2400" b="1" smtClean="0">
                <a:latin typeface="Times New Roman" pitchFamily="18" charset="0"/>
              </a:rPr>
              <a:t>3 </a:t>
            </a:r>
            <a:r>
              <a:rPr lang="en-US" altLang="zh-TW" sz="2800" b="1" smtClean="0"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smtClean="0"/>
              <a:t>%</a:t>
            </a:r>
            <a:endParaRPr lang="zh-TW" altLang="en-US" sz="2400" b="1" smtClean="0">
              <a:latin typeface="Times New Roman" pitchFamily="18" charset="0"/>
            </a:endParaRPr>
          </a:p>
        </p:txBody>
      </p:sp>
      <p:sp>
        <p:nvSpPr>
          <p:cNvPr id="1638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71111A9-262C-403B-8C9D-CAA870C555DB}" type="slidenum">
              <a:rPr lang="zh-TW" altLang="en-US" sz="1400" b="0">
                <a:latin typeface="Arial" charset="0"/>
              </a:rPr>
              <a:pPr algn="r"/>
              <a:t>7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28808610"/>
              </p:ext>
            </p:extLst>
          </p:nvPr>
        </p:nvGraphicFramePr>
        <p:xfrm>
          <a:off x="0" y="1089023"/>
          <a:ext cx="9144000" cy="5803360"/>
        </p:xfrm>
        <a:graphic>
          <a:graphicData uri="http://schemas.openxmlformats.org/drawingml/2006/table">
            <a:tbl>
              <a:tblPr/>
              <a:tblGrid>
                <a:gridCol w="2362200"/>
                <a:gridCol w="6781800"/>
              </a:tblGrid>
              <a:tr h="724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cfd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--complement)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columns or fields from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fgrep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(--color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/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invwoeABC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Fixed string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0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7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where an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66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xmlns="" val="233421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cut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cut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columns (-c) or fields (-f) from each input line.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ther useful flags are --complement and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d.</a:t>
            </a:r>
          </a:p>
          <a:p>
            <a:pPr marL="0" indent="0" eaLnBrk="1" hangingPunct="1"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124" name="Content Placeholder 2"/>
          <p:cNvSpPr txBox="1">
            <a:spLocks/>
          </p:cNvSpPr>
          <p:nvPr/>
        </p:nvSpPr>
        <p:spPr bwMode="auto">
          <a:xfrm>
            <a:off x="228600" y="2636838"/>
            <a:ext cx="868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/>
              <a:t>%</a:t>
            </a:r>
            <a:r>
              <a:rPr lang="en-US" altLang="zh-TW" sz="2800">
                <a:latin typeface="High Tower Text" pitchFamily="18" charset="0"/>
              </a:rPr>
              <a:t> cut 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latin typeface="High Tower Text" pitchFamily="18" charset="0"/>
                <a:cs typeface="Times New Roman" pitchFamily="18" charset="0"/>
              </a:rPr>
              <a:t>c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 4-5,10  </a:t>
            </a:r>
            <a:r>
              <a:rPr lang="en-US" altLang="zh-TW" sz="2800">
                <a:latin typeface="High Tower Text" pitchFamily="18" charset="0"/>
              </a:rPr>
              <a:t>abcdefghijklmno.txt</a:t>
            </a:r>
            <a:endParaRPr lang="en-US" altLang="zh-TW" sz="28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latin typeface="High Tower Text" pitchFamily="18" charset="0"/>
              </a:rPr>
              <a:t>dej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700">
                <a:solidFill>
                  <a:schemeClr val="bg1"/>
                </a:solidFill>
              </a:rPr>
              <a:t>%</a:t>
            </a:r>
            <a:r>
              <a:rPr lang="en-US" altLang="zh-TW" sz="2700">
                <a:solidFill>
                  <a:schemeClr val="bg1"/>
                </a:solidFill>
                <a:latin typeface="High Tower Text" pitchFamily="18" charset="0"/>
              </a:rPr>
              <a:t> cut </a:t>
            </a:r>
            <a:r>
              <a:rPr lang="en-US" altLang="zh-TW" sz="27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700">
                <a:solidFill>
                  <a:schemeClr val="bg1"/>
                </a:solidFill>
                <a:latin typeface="High Tower Text" pitchFamily="18" charset="0"/>
              </a:rPr>
              <a:t>complement </a:t>
            </a:r>
            <a:r>
              <a:rPr lang="en-US" altLang="zh-TW" sz="27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>
                <a:solidFill>
                  <a:schemeClr val="bg1"/>
                </a:solidFill>
                <a:latin typeface="High Tower Text" pitchFamily="18" charset="0"/>
              </a:rPr>
              <a:t>c </a:t>
            </a:r>
            <a:r>
              <a:rPr lang="en-US" altLang="zh-TW" sz="27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4-5,10  </a:t>
            </a:r>
            <a:r>
              <a:rPr lang="en-US" altLang="zh-TW" sz="2700">
                <a:solidFill>
                  <a:schemeClr val="bg1"/>
                </a:solidFill>
                <a:latin typeface="High Tower Text" pitchFamily="18" charset="0"/>
              </a:rPr>
              <a:t>abcdefghijklmno.txt</a:t>
            </a:r>
            <a:endParaRPr lang="en-US" altLang="zh-TW" sz="27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abcfghiklmno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  <a:cs typeface="Times New Roman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6,7,8 --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complement filelist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…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 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apple banana cherry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d " "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2 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banana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1447800" y="1447800"/>
            <a:ext cx="381000" cy="13716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0353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cut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cut</a:t>
            </a:r>
            <a:r>
              <a:rPr lang="en-US" altLang="zh-TW" sz="36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columns (-c) or fields (-f) from each input line.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ther useful flags are --complement and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d.</a:t>
            </a:r>
          </a:p>
          <a:p>
            <a:pPr marL="0" indent="0" eaLnBrk="1" hangingPunct="1"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6148" name="Content Placeholder 2"/>
          <p:cNvSpPr txBox="1">
            <a:spLocks/>
          </p:cNvSpPr>
          <p:nvPr/>
        </p:nvSpPr>
        <p:spPr bwMode="auto">
          <a:xfrm>
            <a:off x="228600" y="2636838"/>
            <a:ext cx="868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>
                <a:solidFill>
                  <a:schemeClr val="bg2"/>
                </a:solidFill>
              </a:rPr>
              <a:t>%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  <a:cs typeface="Times New Roman" pitchFamily="18" charset="0"/>
              </a:rPr>
              <a:t>c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4-5,10  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abcdefghijklmno.txt</a:t>
            </a:r>
            <a:endParaRPr lang="en-US" altLang="zh-TW" sz="280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dej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700"/>
              <a:t>%</a:t>
            </a:r>
            <a:r>
              <a:rPr lang="en-US" altLang="zh-TW" sz="2700">
                <a:latin typeface="High Tower Text" pitchFamily="18" charset="0"/>
              </a:rPr>
              <a:t> cut </a:t>
            </a:r>
            <a:r>
              <a:rPr lang="en-US" altLang="zh-TW" sz="270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700">
                <a:latin typeface="High Tower Text" pitchFamily="18" charset="0"/>
              </a:rPr>
              <a:t>complement </a:t>
            </a:r>
            <a:r>
              <a:rPr lang="en-US" altLang="zh-TW" sz="270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>
                <a:latin typeface="High Tower Text" pitchFamily="18" charset="0"/>
              </a:rPr>
              <a:t>c </a:t>
            </a:r>
            <a:r>
              <a:rPr lang="en-US" altLang="zh-TW" sz="2700">
                <a:latin typeface="Times New Roman" pitchFamily="18" charset="0"/>
                <a:cs typeface="Times New Roman" pitchFamily="18" charset="0"/>
              </a:rPr>
              <a:t>4-5,10  </a:t>
            </a:r>
            <a:r>
              <a:rPr lang="en-US" altLang="zh-TW" sz="2700">
                <a:latin typeface="High Tower Text" pitchFamily="18" charset="0"/>
              </a:rPr>
              <a:t>abcdefghijklmno.txt</a:t>
            </a:r>
            <a:endParaRPr lang="en-US" altLang="zh-TW" sz="27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latin typeface="High Tower Text" pitchFamily="18" charset="0"/>
              </a:rPr>
              <a:t>abcfghiklmno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  <a:cs typeface="Times New Roman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6,7,8 --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complement filelist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…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 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apple banana cherry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d " "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2 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banana</a:t>
            </a:r>
          </a:p>
        </p:txBody>
      </p:sp>
      <p:sp>
        <p:nvSpPr>
          <p:cNvPr id="186373" name="Line 5"/>
          <p:cNvSpPr>
            <a:spLocks noChangeShapeType="1"/>
          </p:cNvSpPr>
          <p:nvPr/>
        </p:nvSpPr>
        <p:spPr bwMode="auto">
          <a:xfrm flipH="1">
            <a:off x="2209800" y="1951038"/>
            <a:ext cx="3429000" cy="163036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0718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cut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cut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columns (-c) or fields (-f) from each input line.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ther useful flags are --complement and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d.</a:t>
            </a:r>
          </a:p>
          <a:p>
            <a:pPr marL="0" indent="0" eaLnBrk="1" hangingPunct="1"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7172" name="Content Placeholder 2"/>
          <p:cNvSpPr txBox="1">
            <a:spLocks/>
          </p:cNvSpPr>
          <p:nvPr/>
        </p:nvSpPr>
        <p:spPr bwMode="auto">
          <a:xfrm>
            <a:off x="228600" y="2636838"/>
            <a:ext cx="868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>
                <a:solidFill>
                  <a:schemeClr val="bg2"/>
                </a:solidFill>
              </a:rPr>
              <a:t>%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  <a:cs typeface="Times New Roman" pitchFamily="18" charset="0"/>
              </a:rPr>
              <a:t>c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4-5,10  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abcdefghijklmno.txt</a:t>
            </a:r>
            <a:endParaRPr lang="en-US" altLang="zh-TW" sz="280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dej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700">
                <a:solidFill>
                  <a:schemeClr val="bg2"/>
                </a:solidFill>
              </a:rPr>
              <a:t>%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7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complement </a:t>
            </a:r>
            <a:r>
              <a:rPr lang="en-US" altLang="zh-TW" sz="27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c </a:t>
            </a:r>
            <a:r>
              <a:rPr lang="en-US" altLang="zh-TW" sz="27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4-5,10  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abcdefghijklmno.txt</a:t>
            </a:r>
            <a:endParaRPr lang="en-US" altLang="zh-TW" sz="270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abcfghiklmno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/>
              <a:t>%</a:t>
            </a:r>
            <a:r>
              <a:rPr lang="en-US" altLang="zh-TW" sz="2800">
                <a:latin typeface="High Tower Text" pitchFamily="18" charset="0"/>
              </a:rPr>
              <a:t> cut 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latin typeface="High Tower Text" pitchFamily="18" charset="0"/>
                <a:cs typeface="Times New Roman" pitchFamily="18" charset="0"/>
              </a:rPr>
              <a:t>f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6,7,8 --</a:t>
            </a:r>
            <a:r>
              <a:rPr lang="en-US" altLang="zh-TW" sz="2800">
                <a:latin typeface="High Tower Text" pitchFamily="18" charset="0"/>
              </a:rPr>
              <a:t>complement filelist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latin typeface="High Tower Text" pitchFamily="18" charset="0"/>
              </a:rPr>
              <a:t>…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 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apple banana cherry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d " "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2 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banana</a:t>
            </a:r>
          </a:p>
        </p:txBody>
      </p:sp>
      <p:sp>
        <p:nvSpPr>
          <p:cNvPr id="186373" name="Line 5"/>
          <p:cNvSpPr>
            <a:spLocks noChangeShapeType="1"/>
          </p:cNvSpPr>
          <p:nvPr/>
        </p:nvSpPr>
        <p:spPr bwMode="auto">
          <a:xfrm flipH="1">
            <a:off x="1447800" y="1447800"/>
            <a:ext cx="2819400" cy="28956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4671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cut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cut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columns (-c) or fields (-f) from each input line. Other useful flags are --complement and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d.</a:t>
            </a:r>
          </a:p>
          <a:p>
            <a:pPr marL="0" indent="0" eaLnBrk="1" hangingPunct="1"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8196" name="Content Placeholder 2"/>
          <p:cNvSpPr txBox="1">
            <a:spLocks/>
          </p:cNvSpPr>
          <p:nvPr/>
        </p:nvSpPr>
        <p:spPr bwMode="auto">
          <a:xfrm>
            <a:off x="228600" y="2636838"/>
            <a:ext cx="868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>
                <a:solidFill>
                  <a:schemeClr val="bg2"/>
                </a:solidFill>
              </a:rPr>
              <a:t>%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  <a:cs typeface="Times New Roman" pitchFamily="18" charset="0"/>
              </a:rPr>
              <a:t>c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4-5,10  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abcdefghijklmno.txt</a:t>
            </a:r>
            <a:endParaRPr lang="en-US" altLang="zh-TW" sz="280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dej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700">
                <a:solidFill>
                  <a:schemeClr val="bg2"/>
                </a:solidFill>
              </a:rPr>
              <a:t>%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7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complement </a:t>
            </a:r>
            <a:r>
              <a:rPr lang="en-US" altLang="zh-TW" sz="27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c </a:t>
            </a:r>
            <a:r>
              <a:rPr lang="en-US" altLang="zh-TW" sz="27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4-5,10  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abcdefghijklmno.txt</a:t>
            </a:r>
            <a:endParaRPr lang="en-US" altLang="zh-TW" sz="270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abcfghiklmno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</a:rPr>
              <a:t>%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  <a:cs typeface="Times New Roman" pitchFamily="18" charset="0"/>
              </a:rPr>
              <a:t>f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6,7,8 --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complement filelist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…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/>
              <a:t>%</a:t>
            </a:r>
            <a:r>
              <a:rPr lang="en-US" altLang="zh-TW" sz="2800">
                <a:latin typeface="High Tower Text" pitchFamily="18" charset="0"/>
              </a:rPr>
              <a:t> </a:t>
            </a: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cut</a:t>
            </a:r>
            <a:r>
              <a:rPr lang="en-US" altLang="zh-TW" sz="2800">
                <a:solidFill>
                  <a:srgbClr val="000000"/>
                </a:solidFill>
                <a:latin typeface="Times New Roman" pitchFamily="18" charset="0"/>
              </a:rPr>
              <a:t> -</a:t>
            </a: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apple banana cherry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d " "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2 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banana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962400" y="4876800"/>
            <a:ext cx="5181600" cy="1600200"/>
          </a:xfrm>
          <a:prstGeom prst="wedgeRoundRectCallout">
            <a:avLst>
              <a:gd name="adj1" fmla="val -60934"/>
              <a:gd name="adj2" fmla="val 467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b="0" dirty="0" smtClean="0"/>
              <a:t>Actually, what happened here is that the line of the file only had one field (because it had no tab characters). </a:t>
            </a:r>
            <a:endParaRPr lang="en-US" altLang="zh-TW" sz="2800" b="0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33400" y="1752600"/>
            <a:ext cx="6629400" cy="1066800"/>
          </a:xfrm>
          <a:prstGeom prst="wedgeRoundRectCallout">
            <a:avLst>
              <a:gd name="adj1" fmla="val -34002"/>
              <a:gd name="adj2" fmla="val 26590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b="0" dirty="0" smtClean="0"/>
              <a:t>But wait! I asked for field </a:t>
            </a:r>
            <a:r>
              <a:rPr lang="en-US" altLang="zh-TW" sz="2800" u="sng" dirty="0" smtClean="0"/>
              <a:t>2</a:t>
            </a:r>
            <a:r>
              <a:rPr lang="en-US" altLang="zh-TW" sz="2800" b="0" dirty="0" smtClean="0"/>
              <a:t>. If there was only one field, then shouldn’t there have been no output?  </a:t>
            </a:r>
            <a:endParaRPr lang="en-US" altLang="zh-TW" sz="2800" b="0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352800" y="3124200"/>
            <a:ext cx="5791200" cy="1447800"/>
          </a:xfrm>
          <a:prstGeom prst="wedgeRoundRectCallout">
            <a:avLst>
              <a:gd name="adj1" fmla="val -32688"/>
              <a:gd name="adj2" fmla="val -8375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b="0" dirty="0" smtClean="0"/>
              <a:t>That would have made sense, yes. But cut doesn’t make sense. If there are not enough fields, it just prints the original line.</a:t>
            </a:r>
            <a:endParaRPr lang="en-US" altLang="zh-TW" sz="2800" b="0" dirty="0"/>
          </a:p>
        </p:txBody>
      </p:sp>
    </p:spTree>
    <p:extLst>
      <p:ext uri="{BB962C8B-B14F-4D97-AF65-F5344CB8AC3E}">
        <p14:creationId xmlns:p14="http://schemas.microsoft.com/office/powerpoint/2010/main" xmlns="" val="188252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cut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cut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columns (-c) or fields (-f) from each input line.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ther useful flags are --complement and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d.</a:t>
            </a:r>
          </a:p>
          <a:p>
            <a:pPr marL="0" indent="0" eaLnBrk="1" hangingPunct="1"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9220" name="Content Placeholder 2"/>
          <p:cNvSpPr txBox="1">
            <a:spLocks/>
          </p:cNvSpPr>
          <p:nvPr/>
        </p:nvSpPr>
        <p:spPr bwMode="auto">
          <a:xfrm>
            <a:off x="228600" y="2636838"/>
            <a:ext cx="868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>
                <a:solidFill>
                  <a:schemeClr val="bg2"/>
                </a:solidFill>
              </a:rPr>
              <a:t>%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  <a:cs typeface="Times New Roman" pitchFamily="18" charset="0"/>
              </a:rPr>
              <a:t>c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4-5,10  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abcdefghijklmno.txt</a:t>
            </a:r>
            <a:endParaRPr lang="en-US" altLang="zh-TW" sz="280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dej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700">
                <a:solidFill>
                  <a:schemeClr val="bg2"/>
                </a:solidFill>
              </a:rPr>
              <a:t>%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7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complement </a:t>
            </a:r>
            <a:r>
              <a:rPr lang="en-US" altLang="zh-TW" sz="27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c </a:t>
            </a:r>
            <a:r>
              <a:rPr lang="en-US" altLang="zh-TW" sz="27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4-5,10  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abcdefghijklmno.txt</a:t>
            </a:r>
            <a:endParaRPr lang="en-US" altLang="zh-TW" sz="270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abcfghiklmno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</a:rPr>
              <a:t>%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  <a:cs typeface="Times New Roman" pitchFamily="18" charset="0"/>
              </a:rPr>
              <a:t>f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6,7,8 --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complement filelist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…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</a:rPr>
              <a:t>%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 cut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</a:rPr>
              <a:t> -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</a:rPr>
              <a:t>2 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apple banana cherry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/>
              <a:t>%</a:t>
            </a:r>
            <a:r>
              <a:rPr lang="en-US" altLang="zh-TW" sz="2800">
                <a:latin typeface="High Tower Text" pitchFamily="18" charset="0"/>
              </a:rPr>
              <a:t> </a:t>
            </a: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cut </a:t>
            </a:r>
            <a:r>
              <a:rPr lang="en-US" altLang="zh-TW" sz="280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d " " </a:t>
            </a:r>
            <a:r>
              <a:rPr lang="en-US" altLang="zh-TW" sz="280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rgbClr val="000000"/>
                </a:solidFill>
                <a:latin typeface="Times New Roman" pitchFamily="18" charset="0"/>
              </a:rPr>
              <a:t>2  </a:t>
            </a: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banana</a:t>
            </a:r>
          </a:p>
        </p:txBody>
      </p:sp>
      <p:sp>
        <p:nvSpPr>
          <p:cNvPr id="186374" name="Line 6"/>
          <p:cNvSpPr>
            <a:spLocks noChangeShapeType="1"/>
          </p:cNvSpPr>
          <p:nvPr/>
        </p:nvSpPr>
        <p:spPr bwMode="auto">
          <a:xfrm flipH="1">
            <a:off x="1524000" y="2027238"/>
            <a:ext cx="6477000" cy="399256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2195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27308473"/>
              </p:ext>
            </p:extLst>
          </p:nvPr>
        </p:nvGraphicFramePr>
        <p:xfrm>
          <a:off x="0" y="1089023"/>
          <a:ext cx="9144000" cy="5803360"/>
        </p:xfrm>
        <a:graphic>
          <a:graphicData uri="http://schemas.openxmlformats.org/drawingml/2006/table">
            <a:tbl>
              <a:tblPr/>
              <a:tblGrid>
                <a:gridCol w="2362200"/>
                <a:gridCol w="6781800"/>
              </a:tblGrid>
              <a:tr h="724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cfd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--complement)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columns or fields from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fgrep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(--color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/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invwoeABC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Fixed string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0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7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where an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66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xmlns="" val="4293290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fgrep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smtClean="0">
                <a:solidFill>
                  <a:srgbClr val="FF0000"/>
                </a:solidFill>
                <a:latin typeface="High Tower Text" pitchFamily="18" charset="0"/>
              </a:rPr>
              <a:t>fgrep</a:t>
            </a:r>
            <a:r>
              <a:rPr lang="en-US" altLang="zh-TW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mtClean="0">
                <a:solidFill>
                  <a:srgbClr val="FF0000"/>
                </a:solidFill>
                <a:latin typeface="Times New Roman" pitchFamily="18" charset="0"/>
              </a:rPr>
              <a:t>searches for a string in a file.</a:t>
            </a:r>
          </a:p>
          <a:p>
            <a:pPr marL="0" indent="0" eaLnBrk="1" hangingPunct="1">
              <a:buFontTx/>
              <a:buNone/>
            </a:pPr>
            <a:endParaRPr lang="en-US" altLang="zh-TW" sz="180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228600" y="1524000"/>
            <a:ext cx="868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400" dirty="0"/>
              <a:t>%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 err="1" smtClean="0">
                <a:latin typeface="High Tower Text" pitchFamily="18" charset="0"/>
              </a:rPr>
              <a:t>fgrep</a:t>
            </a:r>
            <a:r>
              <a:rPr lang="en-US" altLang="zh-TW" sz="2400" dirty="0" smtClean="0">
                <a:latin typeface="High Tower Text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 smtClean="0">
                <a:latin typeface="High Tower Text" pitchFamily="18" charset="0"/>
              </a:rPr>
              <a:t>color experiment </a:t>
            </a:r>
            <a:r>
              <a:rPr lang="en-US" altLang="zh-TW" sz="2400" dirty="0" err="1" smtClean="0">
                <a:latin typeface="High Tower Text" pitchFamily="18" charset="0"/>
              </a:rPr>
              <a:t>jekyll</a:t>
            </a:r>
            <a:endParaRPr lang="en-US" altLang="zh-TW" sz="2400" dirty="0">
              <a:latin typeface="High Tower Text" pitchFamily="18" charset="0"/>
            </a:endParaRPr>
          </a:p>
          <a:p>
            <a:pPr marL="342900" indent="-342900"/>
            <a:r>
              <a:rPr lang="en-US" altLang="zh-TW" sz="2400" dirty="0">
                <a:latin typeface="High Tower Text" pitchFamily="18" charset="0"/>
              </a:rPr>
              <a:t>salt being laid on glass saucers, as though for an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in</a:t>
            </a:r>
          </a:p>
          <a:p>
            <a:pPr marL="342900" indent="-342900"/>
            <a:r>
              <a:rPr lang="en-US" altLang="zh-TW" sz="2400" dirty="0">
                <a:latin typeface="High Tower Text" pitchFamily="18" charset="0"/>
              </a:rPr>
              <a:t>salt which I knew, from my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s, to be the last ingredient</a:t>
            </a:r>
          </a:p>
          <a:p>
            <a:pPr marL="342900" indent="-342900"/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had yet to be attempted; it yet remained to be seen if</a:t>
            </a:r>
          </a:p>
          <a:p>
            <a:pPr marL="342900" indent="-342900"/>
            <a:r>
              <a:rPr lang="en-US" altLang="zh-TW" sz="2400" dirty="0">
                <a:latin typeface="High Tower Text" pitchFamily="18" charset="0"/>
              </a:rPr>
              <a:t>my discovery in a more noble spirit, had I risked the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</a:p>
          <a:p>
            <a:pPr marL="342900" indent="-342900"/>
            <a:r>
              <a:rPr lang="en-US" altLang="zh-TW" sz="2400" dirty="0">
                <a:latin typeface="High Tower Text" pitchFamily="18" charset="0"/>
              </a:rPr>
              <a:t>first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, began to run low. I sent out for a fresh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dirty="0" smtClean="0"/>
              <a:t>%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276600" y="4800600"/>
            <a:ext cx="4800600" cy="1036638"/>
          </a:xfrm>
          <a:prstGeom prst="wedgeRoundRectCallout">
            <a:avLst>
              <a:gd name="adj1" fmla="val -50366"/>
              <a:gd name="adj2" fmla="val -14522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5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lines match. But some are </a:t>
            </a:r>
            <a:r>
              <a:rPr lang="en-US" altLang="zh-TW" sz="2800" dirty="0" smtClean="0"/>
              <a:t>singular and some are plural.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xmlns="" val="299486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fgrep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smtClean="0">
                <a:solidFill>
                  <a:srgbClr val="FF0000"/>
                </a:solidFill>
                <a:latin typeface="High Tower Text" pitchFamily="18" charset="0"/>
              </a:rPr>
              <a:t>fgrep</a:t>
            </a:r>
            <a:r>
              <a:rPr lang="en-US" altLang="zh-TW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mtClean="0">
                <a:solidFill>
                  <a:srgbClr val="FF0000"/>
                </a:solidFill>
                <a:latin typeface="Times New Roman" pitchFamily="18" charset="0"/>
              </a:rPr>
              <a:t>searches for a string in a file.</a:t>
            </a:r>
          </a:p>
          <a:p>
            <a:pPr marL="0" indent="0" eaLnBrk="1" hangingPunct="1">
              <a:buFontTx/>
              <a:buNone/>
            </a:pPr>
            <a:endParaRPr lang="en-US" altLang="zh-TW" sz="180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228600" y="1524000"/>
            <a:ext cx="868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400" dirty="0"/>
              <a:t>%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 err="1" smtClean="0">
                <a:latin typeface="High Tower Text" pitchFamily="18" charset="0"/>
              </a:rPr>
              <a:t>fgrep</a:t>
            </a:r>
            <a:r>
              <a:rPr lang="en-US" altLang="zh-TW" sz="2400" dirty="0" smtClean="0">
                <a:latin typeface="High Tower Text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 smtClean="0">
                <a:latin typeface="High Tower Text" pitchFamily="18" charset="0"/>
              </a:rPr>
              <a:t>color experiment </a:t>
            </a:r>
            <a:r>
              <a:rPr lang="en-US" altLang="zh-TW" sz="2400" dirty="0" err="1" smtClean="0">
                <a:latin typeface="High Tower Text" pitchFamily="18" charset="0"/>
              </a:rPr>
              <a:t>jekyll</a:t>
            </a:r>
            <a:endParaRPr lang="en-US" altLang="zh-TW" sz="2400" dirty="0">
              <a:latin typeface="High Tower Text" pitchFamily="18" charset="0"/>
            </a:endParaRPr>
          </a:p>
          <a:p>
            <a:pPr marL="342900" indent="-342900"/>
            <a:r>
              <a:rPr lang="en-US" altLang="zh-TW" sz="2400" dirty="0">
                <a:latin typeface="High Tower Text" pitchFamily="18" charset="0"/>
              </a:rPr>
              <a:t>salt being laid on glass saucers, as though for an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in</a:t>
            </a:r>
          </a:p>
          <a:p>
            <a:pPr marL="342900" indent="-342900"/>
            <a:r>
              <a:rPr lang="en-US" altLang="zh-TW" sz="2400" dirty="0">
                <a:latin typeface="High Tower Text" pitchFamily="18" charset="0"/>
              </a:rPr>
              <a:t>salt which I knew, from my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s, to be the last ingredient</a:t>
            </a:r>
          </a:p>
          <a:p>
            <a:pPr marL="342900" indent="-342900"/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had yet to be attempted; it yet remained to be seen if</a:t>
            </a:r>
          </a:p>
          <a:p>
            <a:pPr marL="342900" indent="-342900"/>
            <a:r>
              <a:rPr lang="en-US" altLang="zh-TW" sz="2400" dirty="0">
                <a:latin typeface="High Tower Text" pitchFamily="18" charset="0"/>
              </a:rPr>
              <a:t>my discovery in a more noble spirit, had I risked the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</a:p>
          <a:p>
            <a:pPr marL="342900" indent="-342900"/>
            <a:r>
              <a:rPr lang="en-US" altLang="zh-TW" sz="2400" dirty="0">
                <a:latin typeface="High Tower Text" pitchFamily="18" charset="0"/>
              </a:rPr>
              <a:t>first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, began to run low. I sent out for a fresh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dirty="0"/>
              <a:t>%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 err="1">
                <a:latin typeface="High Tower Text" pitchFamily="18" charset="0"/>
              </a:rPr>
              <a:t>fgrep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>
                <a:latin typeface="High Tower Text" pitchFamily="18" charset="0"/>
              </a:rPr>
              <a:t>color </a:t>
            </a:r>
            <a:r>
              <a:rPr lang="en-US" altLang="zh-TW" sz="2400" dirty="0" smtClean="0">
                <a:latin typeface="High Tower Text" pitchFamily="18" charset="0"/>
              </a:rPr>
              <a:t>experiments </a:t>
            </a:r>
            <a:r>
              <a:rPr lang="en-US" altLang="zh-TW" sz="2400" dirty="0" err="1">
                <a:latin typeface="High Tower Text" pitchFamily="18" charset="0"/>
              </a:rPr>
              <a:t>jekyll</a:t>
            </a:r>
            <a:endParaRPr lang="en-US" altLang="zh-TW" sz="2400" dirty="0">
              <a:latin typeface="High Tower Text" pitchFamily="18" charset="0"/>
            </a:endParaRPr>
          </a:p>
          <a:p>
            <a:pPr marL="342900" indent="-342900"/>
            <a:r>
              <a:rPr lang="en-US" altLang="zh-TW" sz="2400" dirty="0" smtClean="0">
                <a:latin typeface="High Tower Text" pitchFamily="18" charset="0"/>
              </a:rPr>
              <a:t>salt </a:t>
            </a:r>
            <a:r>
              <a:rPr lang="en-US" altLang="zh-TW" sz="2400" dirty="0">
                <a:latin typeface="High Tower Text" pitchFamily="18" charset="0"/>
              </a:rPr>
              <a:t>which I knew, from my </a:t>
            </a:r>
            <a:r>
              <a:rPr lang="en-US" altLang="zh-TW" sz="2400" dirty="0" smtClean="0">
                <a:solidFill>
                  <a:srgbClr val="FF0000"/>
                </a:solidFill>
                <a:latin typeface="High Tower Text" pitchFamily="18" charset="0"/>
              </a:rPr>
              <a:t>experiments</a:t>
            </a:r>
            <a:r>
              <a:rPr lang="en-US" altLang="zh-TW" sz="2400" dirty="0" smtClean="0">
                <a:latin typeface="High Tower Text" pitchFamily="18" charset="0"/>
              </a:rPr>
              <a:t>, </a:t>
            </a:r>
            <a:r>
              <a:rPr lang="en-US" altLang="zh-TW" sz="2400" dirty="0">
                <a:latin typeface="High Tower Text" pitchFamily="18" charset="0"/>
              </a:rPr>
              <a:t>to be the last ingredient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dirty="0" smtClean="0"/>
              <a:t>%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1524000"/>
            <a:ext cx="8534400" cy="228600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114800" y="2667000"/>
            <a:ext cx="4267200" cy="990600"/>
          </a:xfrm>
          <a:prstGeom prst="wedgeRoundRectCallout">
            <a:avLst>
              <a:gd name="adj1" fmla="val -77595"/>
              <a:gd name="adj2" fmla="val 7751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 Only </a:t>
            </a:r>
            <a:r>
              <a:rPr lang="en-US" altLang="zh-TW" sz="2800" dirty="0" smtClean="0"/>
              <a:t>1 line matches </a:t>
            </a:r>
            <a:r>
              <a:rPr lang="en-US" altLang="zh-TW" sz="2800" dirty="0"/>
              <a:t>the longer string </a:t>
            </a:r>
            <a:r>
              <a:rPr lang="en-US" altLang="zh-TW" sz="2800" dirty="0" smtClean="0"/>
              <a:t>“experiments”.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xmlns="" val="362088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fgrep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smtClean="0">
                <a:solidFill>
                  <a:srgbClr val="FF0000"/>
                </a:solidFill>
                <a:latin typeface="High Tower Text" pitchFamily="18" charset="0"/>
              </a:rPr>
              <a:t>fgrep</a:t>
            </a:r>
            <a:r>
              <a:rPr lang="en-US" altLang="zh-TW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mtClean="0">
                <a:solidFill>
                  <a:srgbClr val="FF0000"/>
                </a:solidFill>
                <a:latin typeface="Times New Roman" pitchFamily="18" charset="0"/>
              </a:rPr>
              <a:t>searches for a string in a file.</a:t>
            </a:r>
          </a:p>
          <a:p>
            <a:pPr marL="0" indent="0" eaLnBrk="1" hangingPunct="1">
              <a:buFontTx/>
              <a:buNone/>
            </a:pPr>
            <a:endParaRPr lang="en-US" altLang="zh-TW" sz="180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228600" y="1524000"/>
            <a:ext cx="868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400" dirty="0"/>
              <a:t>%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 err="1" smtClean="0">
                <a:latin typeface="High Tower Text" pitchFamily="18" charset="0"/>
              </a:rPr>
              <a:t>fgrep</a:t>
            </a:r>
            <a:r>
              <a:rPr lang="en-US" altLang="zh-TW" sz="2400" dirty="0" smtClean="0">
                <a:latin typeface="High Tower Text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 smtClean="0">
                <a:latin typeface="High Tower Text" pitchFamily="18" charset="0"/>
              </a:rPr>
              <a:t>color experiment </a:t>
            </a:r>
            <a:r>
              <a:rPr lang="en-US" altLang="zh-TW" sz="2400" dirty="0" err="1" smtClean="0">
                <a:latin typeface="High Tower Text" pitchFamily="18" charset="0"/>
              </a:rPr>
              <a:t>jekyll</a:t>
            </a:r>
            <a:endParaRPr lang="en-US" altLang="zh-TW" sz="2400" dirty="0">
              <a:latin typeface="High Tower Text" pitchFamily="18" charset="0"/>
            </a:endParaRPr>
          </a:p>
          <a:p>
            <a:pPr marL="342900" indent="-342900"/>
            <a:r>
              <a:rPr lang="en-US" altLang="zh-TW" sz="2400" dirty="0">
                <a:latin typeface="High Tower Text" pitchFamily="18" charset="0"/>
              </a:rPr>
              <a:t>salt being laid on glass saucers, as though for an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in</a:t>
            </a:r>
          </a:p>
          <a:p>
            <a:pPr marL="342900" indent="-342900"/>
            <a:r>
              <a:rPr lang="en-US" altLang="zh-TW" sz="2400" dirty="0">
                <a:latin typeface="High Tower Text" pitchFamily="18" charset="0"/>
              </a:rPr>
              <a:t>salt which I knew, from my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s, to be the last ingredient</a:t>
            </a:r>
          </a:p>
          <a:p>
            <a:pPr marL="342900" indent="-342900"/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had yet to be attempted; it yet remained to be seen if</a:t>
            </a:r>
          </a:p>
          <a:p>
            <a:pPr marL="342900" indent="-342900"/>
            <a:r>
              <a:rPr lang="en-US" altLang="zh-TW" sz="2400" dirty="0">
                <a:latin typeface="High Tower Text" pitchFamily="18" charset="0"/>
              </a:rPr>
              <a:t>my discovery in a more noble spirit, had I risked the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</a:p>
          <a:p>
            <a:pPr marL="342900" indent="-342900"/>
            <a:r>
              <a:rPr lang="en-US" altLang="zh-TW" sz="2400" dirty="0">
                <a:latin typeface="High Tower Text" pitchFamily="18" charset="0"/>
              </a:rPr>
              <a:t>first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, began to run low. I sent out for a fresh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dirty="0"/>
              <a:t>%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 err="1">
                <a:latin typeface="High Tower Text" pitchFamily="18" charset="0"/>
              </a:rPr>
              <a:t>fgrep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>
                <a:latin typeface="High Tower Text" pitchFamily="18" charset="0"/>
              </a:rPr>
              <a:t>color </a:t>
            </a:r>
            <a:r>
              <a:rPr lang="en-US" altLang="zh-TW" sz="2400" dirty="0" smtClean="0">
                <a:latin typeface="High Tower Text" pitchFamily="18" charset="0"/>
              </a:rPr>
              <a:t>experiments </a:t>
            </a:r>
            <a:r>
              <a:rPr lang="en-US" altLang="zh-TW" sz="2400" dirty="0" err="1">
                <a:latin typeface="High Tower Text" pitchFamily="18" charset="0"/>
              </a:rPr>
              <a:t>jekyll</a:t>
            </a:r>
            <a:endParaRPr lang="en-US" altLang="zh-TW" sz="2400" dirty="0">
              <a:latin typeface="High Tower Text" pitchFamily="18" charset="0"/>
            </a:endParaRPr>
          </a:p>
          <a:p>
            <a:pPr marL="342900" indent="-342900"/>
            <a:r>
              <a:rPr lang="en-US" altLang="zh-TW" sz="2400" dirty="0" smtClean="0">
                <a:latin typeface="High Tower Text" pitchFamily="18" charset="0"/>
              </a:rPr>
              <a:t>salt </a:t>
            </a:r>
            <a:r>
              <a:rPr lang="en-US" altLang="zh-TW" sz="2400" dirty="0">
                <a:latin typeface="High Tower Text" pitchFamily="18" charset="0"/>
              </a:rPr>
              <a:t>which I knew, from my </a:t>
            </a:r>
            <a:r>
              <a:rPr lang="en-US" altLang="zh-TW" sz="2400" dirty="0" smtClean="0">
                <a:solidFill>
                  <a:srgbClr val="FF0000"/>
                </a:solidFill>
                <a:latin typeface="High Tower Text" pitchFamily="18" charset="0"/>
              </a:rPr>
              <a:t>experiments</a:t>
            </a:r>
            <a:r>
              <a:rPr lang="en-US" altLang="zh-TW" sz="2400" dirty="0" smtClean="0">
                <a:latin typeface="High Tower Text" pitchFamily="18" charset="0"/>
              </a:rPr>
              <a:t>, </a:t>
            </a:r>
            <a:r>
              <a:rPr lang="en-US" altLang="zh-TW" sz="2400" dirty="0">
                <a:latin typeface="High Tower Text" pitchFamily="18" charset="0"/>
              </a:rPr>
              <a:t>to be the last ingredient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dirty="0" smtClean="0"/>
              <a:t>%</a:t>
            </a:r>
            <a:r>
              <a:rPr lang="en-US" altLang="zh-TW" sz="2400" dirty="0" smtClean="0">
                <a:latin typeface="High Tower Text" pitchFamily="18" charset="0"/>
              </a:rPr>
              <a:t> </a:t>
            </a:r>
            <a:r>
              <a:rPr lang="en-US" altLang="zh-TW" sz="2400" dirty="0" err="1">
                <a:latin typeface="High Tower Text" pitchFamily="18" charset="0"/>
              </a:rPr>
              <a:t>fgrep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>
                <a:latin typeface="High Tower Text" pitchFamily="18" charset="0"/>
              </a:rPr>
              <a:t>color </a:t>
            </a:r>
            <a:r>
              <a:rPr lang="en-US" altLang="zh-TW" sz="2400" dirty="0" smtClean="0">
                <a:latin typeface="High Tower Text" pitchFamily="18" charset="0"/>
              </a:rPr>
              <a:t>"the experiment" </a:t>
            </a:r>
            <a:r>
              <a:rPr lang="en-US" altLang="zh-TW" sz="2400" dirty="0" err="1">
                <a:latin typeface="High Tower Text" pitchFamily="18" charset="0"/>
              </a:rPr>
              <a:t>jekyll</a:t>
            </a:r>
            <a:endParaRPr lang="en-US" altLang="zh-TW" sz="2400" dirty="0">
              <a:latin typeface="High Tower Text" pitchFamily="18" charset="0"/>
            </a:endParaRPr>
          </a:p>
          <a:p>
            <a:pPr marL="342900" indent="-342900"/>
            <a:r>
              <a:rPr lang="en-US" altLang="zh-TW" sz="2400" dirty="0" smtClean="0">
                <a:latin typeface="High Tower Text" pitchFamily="18" charset="0"/>
              </a:rPr>
              <a:t>my </a:t>
            </a:r>
            <a:r>
              <a:rPr lang="en-US" altLang="zh-TW" sz="2400" dirty="0">
                <a:latin typeface="High Tower Text" pitchFamily="18" charset="0"/>
              </a:rPr>
              <a:t>discovery in a more noble spirit, had I risked </a:t>
            </a:r>
            <a:r>
              <a:rPr lang="en-US" altLang="zh-TW" sz="2400" dirty="0" smtClean="0">
                <a:solidFill>
                  <a:srgbClr val="FF0000"/>
                </a:solidFill>
                <a:latin typeface="High Tower Text" pitchFamily="18" charset="0"/>
              </a:rPr>
              <a:t>the experiment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2400" dirty="0" smtClean="0"/>
              <a:t>%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28600" y="1524000"/>
            <a:ext cx="8534400" cy="304800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048000" y="1600200"/>
            <a:ext cx="4724400" cy="2286000"/>
          </a:xfrm>
          <a:prstGeom prst="wedgeRoundRectCallout">
            <a:avLst>
              <a:gd name="adj1" fmla="val -48889"/>
              <a:gd name="adj2" fmla="val 8903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1 match for </a:t>
            </a:r>
            <a:r>
              <a:rPr lang="en-US" altLang="zh-TW" sz="2800" dirty="0" smtClean="0"/>
              <a:t>“the experiment”.</a:t>
            </a:r>
            <a:endParaRPr lang="en-US" altLang="zh-TW" sz="2800" dirty="0"/>
          </a:p>
          <a:p>
            <a:pPr algn="ctr"/>
            <a:r>
              <a:rPr lang="en-US" altLang="zh-TW" sz="2800" dirty="0"/>
              <a:t>Notice that we need the quotes ("..."), or else the multi-word string would look like separate arguments.</a:t>
            </a:r>
          </a:p>
        </p:txBody>
      </p:sp>
    </p:spTree>
    <p:extLst>
      <p:ext uri="{BB962C8B-B14F-4D97-AF65-F5344CB8AC3E}">
        <p14:creationId xmlns:p14="http://schemas.microsoft.com/office/powerpoint/2010/main" xmlns="" val="142729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135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136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137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  138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latin typeface="High Tower Text" pitchFamily="18" charset="0"/>
              </a:rPr>
              <a:t>head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  <a:r>
              <a:rPr lang="en-US" altLang="zh-TW" sz="2800" b="1" smtClean="0">
                <a:latin typeface="High Tower Text" pitchFamily="18" charset="0"/>
              </a:rPr>
              <a:t> tempfile</a:t>
            </a:r>
            <a:r>
              <a:rPr lang="en-US" altLang="zh-TW" sz="2400" b="1" smtClean="0">
                <a:latin typeface="Times New Roman" pitchFamily="18" charset="0"/>
              </a:rPr>
              <a:t>3 </a:t>
            </a:r>
            <a:r>
              <a:rPr lang="en-US" altLang="zh-TW" sz="2800" b="1" smtClean="0"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</a:t>
            </a:r>
            <a:endParaRPr lang="zh-TW" altLang="en-US" sz="2400" b="1" smtClean="0"/>
          </a:p>
        </p:txBody>
      </p:sp>
      <p:sp>
        <p:nvSpPr>
          <p:cNvPr id="1741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D96A4DF-339F-45ED-A594-58544360B0B8}" type="slidenum">
              <a:rPr lang="zh-TW" altLang="en-US" sz="1400" b="0">
                <a:latin typeface="Arial" charset="0"/>
              </a:rPr>
              <a:pPr algn="r"/>
              <a:t>8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80692227"/>
              </p:ext>
            </p:extLst>
          </p:nvPr>
        </p:nvGraphicFramePr>
        <p:xfrm>
          <a:off x="0" y="1089023"/>
          <a:ext cx="9144000" cy="5803360"/>
        </p:xfrm>
        <a:graphic>
          <a:graphicData uri="http://schemas.openxmlformats.org/drawingml/2006/table">
            <a:tbl>
              <a:tblPr/>
              <a:tblGrid>
                <a:gridCol w="2362200"/>
                <a:gridCol w="6781800"/>
              </a:tblGrid>
              <a:tr h="724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cfd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--complement)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columns or fields from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fgrep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(--color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/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invwoeABC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Fixed string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0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7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where an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66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xmlns="" val="3245330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sort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800" b="1" smtClean="0">
                <a:solidFill>
                  <a:srgbClr val="0070C0"/>
                </a:solidFill>
                <a:latin typeface="High Tower Text" panose="02040502050506030303" pitchFamily="18" charset="0"/>
              </a:rPr>
              <a:t>sort</a:t>
            </a:r>
            <a:r>
              <a:rPr lang="en-US" altLang="zh-TW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lines of a file. Some useful flags include:</a:t>
            </a:r>
          </a:p>
          <a:p>
            <a:pPr marL="0" indent="0" eaLnBrk="1" hangingPunct="1">
              <a:buFontTx/>
              <a:buNone/>
            </a:pPr>
            <a:r>
              <a:rPr lang="en-US" altLang="zh-TW" smtClean="0">
                <a:latin typeface="Times New Roman" panose="02020603050405020304" pitchFamily="18" charset="0"/>
              </a:rPr>
              <a:t>	-g   </a:t>
            </a:r>
            <a:r>
              <a:rPr lang="en-US" altLang="zh-TW" smtClean="0">
                <a:latin typeface="Times New Roman" panose="02020603050405020304" pitchFamily="18" charset="0"/>
                <a:sym typeface="Wingdings" panose="05000000000000000000" pitchFamily="2" charset="2"/>
              </a:rPr>
              <a:t> performs a numeric sort</a:t>
            </a:r>
          </a:p>
          <a:p>
            <a:pPr marL="0" indent="0" eaLnBrk="1" hangingPunct="1">
              <a:buFontTx/>
              <a:buNone/>
            </a:pPr>
            <a:r>
              <a:rPr lang="en-US" altLang="zh-TW" smtClean="0">
                <a:latin typeface="Times New Roman" panose="02020603050405020304" pitchFamily="18" charset="0"/>
                <a:sym typeface="Wingdings" panose="05000000000000000000" pitchFamily="2" charset="2"/>
              </a:rPr>
              <a:t>	-k    allows you to sort on different fields</a:t>
            </a:r>
          </a:p>
          <a:p>
            <a:pPr marL="0" indent="0" eaLnBrk="1" hangingPunct="1">
              <a:buFontTx/>
              <a:buNone/>
            </a:pPr>
            <a:r>
              <a:rPr lang="en-US" altLang="zh-TW" smtClean="0">
                <a:latin typeface="Times New Roman" panose="02020603050405020304" pitchFamily="18" charset="0"/>
                <a:sym typeface="Wingdings" panose="05000000000000000000" pitchFamily="2" charset="2"/>
              </a:rPr>
              <a:t>	-r     sort in reverse order</a:t>
            </a:r>
          </a:p>
          <a:p>
            <a:pPr marL="0" indent="0" eaLnBrk="1" hangingPunct="1">
              <a:buFontTx/>
              <a:buNone/>
            </a:pPr>
            <a:r>
              <a:rPr lang="en-US" altLang="zh-TW" smtClean="0">
                <a:latin typeface="Times New Roman" panose="02020603050405020304" pitchFamily="18" charset="0"/>
                <a:sym typeface="Wingdings" panose="05000000000000000000" pitchFamily="2" charset="2"/>
              </a:rPr>
              <a:t>	-s     keeps lines that tie in original order</a:t>
            </a:r>
          </a:p>
          <a:p>
            <a:pPr marL="0" indent="0" eaLnBrk="1" hangingPunct="1">
              <a:buFontTx/>
              <a:buNone/>
            </a:pPr>
            <a:r>
              <a:rPr lang="en-US" altLang="zh-TW" smtClean="0">
                <a:latin typeface="Times New Roman" panose="02020603050405020304" pitchFamily="18" charset="0"/>
                <a:sym typeface="Wingdings" panose="05000000000000000000" pitchFamily="2" charset="2"/>
              </a:rPr>
              <a:t>	-R    sort in random order (can be used for 		   a game)</a:t>
            </a:r>
          </a:p>
          <a:p>
            <a:pPr marL="0" indent="0" eaLnBrk="1" hangingPunct="1">
              <a:buFontTx/>
              <a:buNone/>
            </a:pPr>
            <a:endParaRPr lang="en-US" altLang="zh-TW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TW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TW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3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69020480"/>
              </p:ext>
            </p:extLst>
          </p:nvPr>
        </p:nvGraphicFramePr>
        <p:xfrm>
          <a:off x="0" y="1089023"/>
          <a:ext cx="9144000" cy="5803360"/>
        </p:xfrm>
        <a:graphic>
          <a:graphicData uri="http://schemas.openxmlformats.org/drawingml/2006/table">
            <a:tbl>
              <a:tblPr/>
              <a:tblGrid>
                <a:gridCol w="2362200"/>
                <a:gridCol w="6781800"/>
              </a:tblGrid>
              <a:tr h="724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cfd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--complement)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columns or fields from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fgrep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(--color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/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invwoeABC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Fixed string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0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7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where an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66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xmlns="" val="1460503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uniq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smtClean="0">
                <a:solidFill>
                  <a:srgbClr val="FF0000"/>
                </a:solidFill>
                <a:latin typeface="High Tower Text" pitchFamily="18" charset="0"/>
              </a:rPr>
              <a:t>uniq</a:t>
            </a:r>
            <a:r>
              <a:rPr lang="en-US" altLang="zh-TW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mtClean="0">
                <a:solidFill>
                  <a:srgbClr val="FF0000"/>
                </a:solidFill>
                <a:latin typeface="Times New Roman" pitchFamily="18" charset="0"/>
              </a:rPr>
              <a:t>only prints unique lines. This means that it erases duplicates.  A useful flag is -c, which includes a count of the duplicates.</a:t>
            </a:r>
          </a:p>
          <a:p>
            <a:pPr marL="0" indent="0" eaLnBrk="1" hangingPunct="1">
              <a:buFontTx/>
              <a:buNone/>
            </a:pPr>
            <a:endParaRPr lang="en-US" altLang="zh-TW" smtClean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mtClean="0">
                <a:latin typeface="Times New Roman" pitchFamily="18" charset="0"/>
              </a:rPr>
              <a:t>But note: it does not search the whole file for duplicates, just the preceding line.</a:t>
            </a:r>
          </a:p>
          <a:p>
            <a:pPr marL="0" indent="0" eaLnBrk="1" hangingPunct="1">
              <a:buFontTx/>
              <a:buNone/>
            </a:pPr>
            <a:r>
              <a:rPr lang="en-US" altLang="zh-TW" sz="3600" smtClean="0">
                <a:latin typeface="Times New Roman" pitchFamily="18" charset="0"/>
              </a:rPr>
              <a:t>This is why it is often </a:t>
            </a:r>
            <a:r>
              <a:rPr lang="en-US" altLang="zh-TW" sz="3600" b="1" i="1" smtClean="0">
                <a:solidFill>
                  <a:srgbClr val="00B050"/>
                </a:solidFill>
                <a:latin typeface="Times New Roman" pitchFamily="18" charset="0"/>
              </a:rPr>
              <a:t>piped from sort</a:t>
            </a:r>
            <a:r>
              <a:rPr lang="en-US" altLang="zh-TW" sz="3600" smtClean="0">
                <a:latin typeface="Times New Roman" pitchFamily="18" charset="0"/>
              </a:rPr>
              <a:t>, so that the duplicates will be adjacent.</a:t>
            </a:r>
          </a:p>
          <a:p>
            <a:pPr marL="0" indent="0" eaLnBrk="1" hangingPunct="1">
              <a:buFontTx/>
              <a:buNone/>
            </a:pPr>
            <a:endParaRPr lang="en-US" altLang="zh-TW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TW" sz="180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smtClean="0">
              <a:solidFill>
                <a:srgbClr val="000000"/>
              </a:solidFill>
              <a:latin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68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89559727"/>
              </p:ext>
            </p:extLst>
          </p:nvPr>
        </p:nvGraphicFramePr>
        <p:xfrm>
          <a:off x="0" y="1089023"/>
          <a:ext cx="9144000" cy="5803360"/>
        </p:xfrm>
        <a:graphic>
          <a:graphicData uri="http://schemas.openxmlformats.org/drawingml/2006/table">
            <a:tbl>
              <a:tblPr/>
              <a:tblGrid>
                <a:gridCol w="2362200"/>
                <a:gridCol w="6781800"/>
              </a:tblGrid>
              <a:tr h="724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cfd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--complement)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columns or fields from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fgrep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(--color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/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invwoeABC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Fixed string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0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7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where an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err="1" smtClean="0">
                <a:solidFill>
                  <a:srgbClr val="0066CC"/>
                </a:solidFill>
              </a:rPr>
              <a:t>Miscellanous</a:t>
            </a:r>
            <a:r>
              <a:rPr lang="en-US" altLang="en-US" dirty="0" smtClean="0">
                <a:solidFill>
                  <a:srgbClr val="0066CC"/>
                </a:solidFill>
              </a:rPr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xmlns="" val="1904456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0813" y="762000"/>
            <a:ext cx="8764587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which</a:t>
            </a:r>
            <a:r>
              <a:rPr lang="en-US" altLang="zh-TW" sz="360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identifies where you can find the</a:t>
            </a:r>
            <a:br>
              <a:rPr lang="en-US" altLang="zh-TW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zh-TW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		executable for the given command</a:t>
            </a:r>
          </a:p>
          <a:p>
            <a:pPr eaLnBrk="1" hangingPunct="1">
              <a:buFontTx/>
              <a:buNone/>
            </a:pPr>
            <a:endParaRPr lang="en-US" altLang="zh-TW" sz="200" dirty="0" smtClean="0">
              <a:solidFill>
                <a:srgbClr val="000000"/>
              </a:solidFill>
              <a:latin typeface="Lucida Grande" charset="0"/>
            </a:endParaRPr>
          </a:p>
          <a:p>
            <a:pPr eaLnBrk="1" hangingPunct="1">
              <a:spcBef>
                <a:spcPts val="240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Every UNIX command has an executable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Usually, these executables are stored in either </a:t>
            </a:r>
            <a:r>
              <a:rPr lang="en-US" altLang="zh-TW" sz="4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TW" sz="4000" b="1" dirty="0" err="1" smtClean="0">
                <a:solidFill>
                  <a:srgbClr val="000000"/>
                </a:solidFill>
                <a:latin typeface="High Tower Text" panose="02040502050506030303" pitchFamily="18" charset="0"/>
              </a:rPr>
              <a:t>usr</a:t>
            </a:r>
            <a:r>
              <a:rPr lang="en-US" altLang="zh-TW" sz="4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TW" sz="4000" b="1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bin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or  </a:t>
            </a:r>
            <a:r>
              <a:rPr lang="en-US" altLang="zh-TW" sz="4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TW" sz="4000" b="1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bin</a:t>
            </a:r>
            <a:endParaRPr lang="en-US" altLang="zh-TW" b="1" dirty="0" smtClean="0">
              <a:solidFill>
                <a:srgbClr val="000000"/>
              </a:solidFill>
              <a:latin typeface="High Tower Text" panose="02040502050506030303" pitchFamily="18" charset="0"/>
            </a:endParaRPr>
          </a:p>
          <a:p>
            <a:pPr eaLnBrk="1" hangingPunct="1"/>
            <a:r>
              <a:rPr lang="en-US" altLang="zh-TW" b="1" dirty="0" smtClean="0">
                <a:solidFill>
                  <a:schemeClr val="bg1"/>
                </a:solidFill>
                <a:latin typeface="High Tower Text" panose="02040502050506030303" pitchFamily="18" charset="0"/>
              </a:rPr>
              <a:t>1</a:t>
            </a: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4400" b="0">
                <a:solidFill>
                  <a:srgbClr val="0033CC"/>
                </a:solidFill>
                <a:latin typeface="Arial" panose="020B0604020202020204" pitchFamily="34" charset="0"/>
              </a:rPr>
              <a:t>The </a:t>
            </a:r>
            <a:r>
              <a:rPr lang="en-US" altLang="zh-TW" sz="4400">
                <a:solidFill>
                  <a:srgbClr val="0033CC"/>
                </a:solidFill>
                <a:latin typeface="Arial" panose="020B0604020202020204" pitchFamily="34" charset="0"/>
              </a:rPr>
              <a:t>which</a:t>
            </a:r>
            <a:r>
              <a:rPr lang="en-US" altLang="zh-TW" sz="4400" b="0">
                <a:solidFill>
                  <a:srgbClr val="0033CC"/>
                </a:solidFill>
                <a:latin typeface="Arial" panose="020B0604020202020204" pitchFamily="34" charset="0"/>
              </a:rPr>
              <a:t> command</a:t>
            </a:r>
          </a:p>
        </p:txBody>
      </p:sp>
      <p:sp>
        <p:nvSpPr>
          <p:cNvPr id="2150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F5DDE539-E0C4-4C96-9EF0-1DBCC34602EE}" type="slidenum">
              <a:rPr lang="zh-TW" altLang="en-US" sz="1400" b="0">
                <a:latin typeface="Arial" panose="020B0604020202020204" pitchFamily="34" charset="0"/>
              </a:rPr>
              <a:pPr algn="r" eaLnBrk="1" hangingPunct="1"/>
              <a:t>85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54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135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136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137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138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head </a:t>
            </a:r>
            <a:r>
              <a:rPr lang="en-US" altLang="zh-TW" sz="280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3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</a:t>
            </a:r>
            <a:endParaRPr lang="zh-TW" altLang="en-US" sz="2400" b="1" smtClean="0">
              <a:solidFill>
                <a:schemeClr val="bg1"/>
              </a:solidFill>
            </a:endParaRPr>
          </a:p>
        </p:txBody>
      </p:sp>
      <p:sp>
        <p:nvSpPr>
          <p:cNvPr id="1843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CDB7F2D-ECA2-4BEB-AAFF-952603C32BED}" type="slidenum">
              <a:rPr lang="zh-TW" altLang="en-US" sz="1400" b="0">
                <a:latin typeface="Arial" charset="0"/>
              </a:rPr>
              <a:pPr algn="r"/>
              <a:t>9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17597</TotalTime>
  <Words>5211</Words>
  <Application>Microsoft Office PowerPoint</Application>
  <PresentationFormat>如螢幕大小 (4:3)</PresentationFormat>
  <Paragraphs>1131</Paragraphs>
  <Slides>85</Slides>
  <Notes>51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85</vt:i4>
      </vt:variant>
    </vt:vector>
  </HeadingPairs>
  <TitlesOfParts>
    <vt:vector size="86" baseType="lpstr">
      <vt:lpstr>Default Design</vt:lpstr>
      <vt:lpstr>Connecting commands by redirection</vt:lpstr>
      <vt:lpstr>Connecting commands by redirection</vt:lpstr>
      <vt:lpstr>Connecting commands by redirection</vt:lpstr>
      <vt:lpstr>Connecting commands by redirection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Now, lets run that script!</vt:lpstr>
      <vt:lpstr>Now, lets run that script!</vt:lpstr>
      <vt:lpstr>Now, lets run that script!</vt:lpstr>
      <vt:lpstr>Now, lets run that script!</vt:lpstr>
      <vt:lpstr>Can we make it more general?</vt:lpstr>
      <vt:lpstr>A more-flexible version</vt:lpstr>
      <vt:lpstr>投影片 19</vt:lpstr>
      <vt:lpstr>投影片 20</vt:lpstr>
      <vt:lpstr>投影片 21</vt:lpstr>
      <vt:lpstr>投影片 22</vt:lpstr>
      <vt:lpstr>See? Here are the 11 matches:</vt:lpstr>
      <vt:lpstr>Can we avoid using that tempfile?</vt:lpstr>
      <vt:lpstr>Can we avoid using that tempfile?</vt:lpstr>
      <vt:lpstr>Can we avoid using that tempfile?</vt:lpstr>
      <vt:lpstr>Can we avoid using that tempfile?</vt:lpstr>
      <vt:lpstr>Can we avoid using that tempfile?</vt:lpstr>
      <vt:lpstr>Can we avoid using that tempfile?</vt:lpstr>
      <vt:lpstr>Pipes</vt:lpstr>
      <vt:lpstr>So how would you do it with pipes?</vt:lpstr>
      <vt:lpstr>So how would you do it with pipes?</vt:lpstr>
      <vt:lpstr>So how would you do it with pipes?</vt:lpstr>
      <vt:lpstr>Pipes</vt:lpstr>
      <vt:lpstr>Looking around the source code</vt:lpstr>
      <vt:lpstr>Remember this slide?</vt:lpstr>
      <vt:lpstr>Remember this slide?</vt:lpstr>
      <vt:lpstr>Remember this slide?</vt:lpstr>
      <vt:lpstr>Remember this slide?</vt:lpstr>
      <vt:lpstr>Remember this slide?</vt:lpstr>
      <vt:lpstr>Remember this slide?</vt:lpstr>
      <vt:lpstr>The quiz:</vt:lpstr>
      <vt:lpstr>The quiz:</vt:lpstr>
      <vt:lpstr>The question and answer:</vt:lpstr>
      <vt:lpstr>fgrep</vt:lpstr>
      <vt:lpstr>Ways to do more than one thing on one command line</vt:lpstr>
      <vt:lpstr>Ways to do more than one thing on one command line</vt:lpstr>
      <vt:lpstr>Copying piped data into a file (tee)</vt:lpstr>
      <vt:lpstr>Piping arguments (xargs)</vt:lpstr>
      <vt:lpstr>Piping arguments (xargs)</vt:lpstr>
      <vt:lpstr>Piping arguments (xargs)</vt:lpstr>
      <vt:lpstr>Piping arguments (xargs)</vt:lpstr>
      <vt:lpstr>Piping arguments (xargs)</vt:lpstr>
      <vt:lpstr>Huh?</vt:lpstr>
      <vt:lpstr>Huh?</vt:lpstr>
      <vt:lpstr>Huh?</vt:lpstr>
      <vt:lpstr>Huh?</vt:lpstr>
      <vt:lpstr>Huh?</vt:lpstr>
      <vt:lpstr>Huh?</vt:lpstr>
      <vt:lpstr>Huh?</vt:lpstr>
      <vt:lpstr> xargs vs the ` ` command</vt:lpstr>
      <vt:lpstr> xargs vs the ` ` command</vt:lpstr>
      <vt:lpstr>Miscellaneous Commands</vt:lpstr>
      <vt:lpstr>Miscellaneous Commands</vt:lpstr>
      <vt:lpstr>expr</vt:lpstr>
      <vt:lpstr>Miscellaneous Commands</vt:lpstr>
      <vt:lpstr>seq</vt:lpstr>
      <vt:lpstr>seq</vt:lpstr>
      <vt:lpstr>seq</vt:lpstr>
      <vt:lpstr>Miscellaneous Commands</vt:lpstr>
      <vt:lpstr>cut</vt:lpstr>
      <vt:lpstr>cut</vt:lpstr>
      <vt:lpstr>cut</vt:lpstr>
      <vt:lpstr>cut</vt:lpstr>
      <vt:lpstr>cut</vt:lpstr>
      <vt:lpstr>Miscellaneous Commands</vt:lpstr>
      <vt:lpstr>fgrep</vt:lpstr>
      <vt:lpstr>fgrep</vt:lpstr>
      <vt:lpstr>fgrep</vt:lpstr>
      <vt:lpstr>Miscellaneous Commands</vt:lpstr>
      <vt:lpstr>sort</vt:lpstr>
      <vt:lpstr>Miscellaneous Commands</vt:lpstr>
      <vt:lpstr>uniq</vt:lpstr>
      <vt:lpstr>Miscellanous Commands</vt:lpstr>
      <vt:lpstr>投影片 85</vt:lpstr>
    </vt:vector>
  </TitlesOfParts>
  <Company>Juliana Rew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Haga</dc:creator>
  <cp:lastModifiedBy>admin</cp:lastModifiedBy>
  <cp:revision>253</cp:revision>
  <cp:lastPrinted>2005-05-27T21:26:31Z</cp:lastPrinted>
  <dcterms:created xsi:type="dcterms:W3CDTF">2005-05-23T21:56:35Z</dcterms:created>
  <dcterms:modified xsi:type="dcterms:W3CDTF">2015-03-16T04:25:47Z</dcterms:modified>
</cp:coreProperties>
</file>