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97"/>
  </p:notesMasterIdLst>
  <p:handoutMasterIdLst>
    <p:handoutMasterId r:id="rId98"/>
  </p:handoutMasterIdLst>
  <p:sldIdLst>
    <p:sldId id="1397" r:id="rId2"/>
    <p:sldId id="1398" r:id="rId3"/>
    <p:sldId id="1399" r:id="rId4"/>
    <p:sldId id="1400" r:id="rId5"/>
    <p:sldId id="1401" r:id="rId6"/>
    <p:sldId id="1402" r:id="rId7"/>
    <p:sldId id="1403" r:id="rId8"/>
    <p:sldId id="1404" r:id="rId9"/>
    <p:sldId id="1405" r:id="rId10"/>
    <p:sldId id="1342" r:id="rId11"/>
    <p:sldId id="1343" r:id="rId12"/>
    <p:sldId id="1344" r:id="rId13"/>
    <p:sldId id="1345" r:id="rId14"/>
    <p:sldId id="1346" r:id="rId15"/>
    <p:sldId id="1355" r:id="rId16"/>
    <p:sldId id="1382" r:id="rId17"/>
    <p:sldId id="1406" r:id="rId18"/>
    <p:sldId id="1383" r:id="rId19"/>
    <p:sldId id="1384" r:id="rId20"/>
    <p:sldId id="1385" r:id="rId21"/>
    <p:sldId id="1386" r:id="rId22"/>
    <p:sldId id="1387" r:id="rId23"/>
    <p:sldId id="1388" r:id="rId24"/>
    <p:sldId id="1389" r:id="rId25"/>
    <p:sldId id="1390" r:id="rId26"/>
    <p:sldId id="1391" r:id="rId27"/>
    <p:sldId id="1392" r:id="rId28"/>
    <p:sldId id="1393" r:id="rId29"/>
    <p:sldId id="1394" r:id="rId30"/>
    <p:sldId id="1395" r:id="rId31"/>
    <p:sldId id="1396" r:id="rId32"/>
    <p:sldId id="1351" r:id="rId33"/>
    <p:sldId id="1352" r:id="rId34"/>
    <p:sldId id="1349" r:id="rId35"/>
    <p:sldId id="1353" r:id="rId36"/>
    <p:sldId id="1356" r:id="rId37"/>
    <p:sldId id="1372" r:id="rId38"/>
    <p:sldId id="1350" r:id="rId39"/>
    <p:sldId id="1299" r:id="rId40"/>
    <p:sldId id="1300" r:id="rId41"/>
    <p:sldId id="1415" r:id="rId42"/>
    <p:sldId id="1301" r:id="rId43"/>
    <p:sldId id="1412" r:id="rId44"/>
    <p:sldId id="1302" r:id="rId45"/>
    <p:sldId id="1413" r:id="rId46"/>
    <p:sldId id="1414" r:id="rId47"/>
    <p:sldId id="1304" r:id="rId48"/>
    <p:sldId id="1313" r:id="rId49"/>
    <p:sldId id="1314" r:id="rId50"/>
    <p:sldId id="1315" r:id="rId51"/>
    <p:sldId id="1316" r:id="rId52"/>
    <p:sldId id="1317" r:id="rId53"/>
    <p:sldId id="1318" r:id="rId54"/>
    <p:sldId id="1319" r:id="rId55"/>
    <p:sldId id="1320" r:id="rId56"/>
    <p:sldId id="1321" r:id="rId57"/>
    <p:sldId id="1322" r:id="rId58"/>
    <p:sldId id="1323" r:id="rId59"/>
    <p:sldId id="1324" r:id="rId60"/>
    <p:sldId id="1325" r:id="rId61"/>
    <p:sldId id="1326" r:id="rId62"/>
    <p:sldId id="1327" r:id="rId63"/>
    <p:sldId id="1328" r:id="rId64"/>
    <p:sldId id="1329" r:id="rId65"/>
    <p:sldId id="1330" r:id="rId66"/>
    <p:sldId id="1331" r:id="rId67"/>
    <p:sldId id="1332" r:id="rId68"/>
    <p:sldId id="1333" r:id="rId69"/>
    <p:sldId id="1334" r:id="rId70"/>
    <p:sldId id="1335" r:id="rId71"/>
    <p:sldId id="1336" r:id="rId72"/>
    <p:sldId id="1337" r:id="rId73"/>
    <p:sldId id="1338" r:id="rId74"/>
    <p:sldId id="1339" r:id="rId75"/>
    <p:sldId id="1340" r:id="rId76"/>
    <p:sldId id="1341" r:id="rId77"/>
    <p:sldId id="1358" r:id="rId78"/>
    <p:sldId id="1359" r:id="rId79"/>
    <p:sldId id="1360" r:id="rId80"/>
    <p:sldId id="1361" r:id="rId81"/>
    <p:sldId id="1362" r:id="rId82"/>
    <p:sldId id="1363" r:id="rId83"/>
    <p:sldId id="1364" r:id="rId84"/>
    <p:sldId id="1368" r:id="rId85"/>
    <p:sldId id="1416" r:id="rId86"/>
    <p:sldId id="1174" r:id="rId87"/>
    <p:sldId id="1373" r:id="rId88"/>
    <p:sldId id="1376" r:id="rId89"/>
    <p:sldId id="1374" r:id="rId90"/>
    <p:sldId id="1378" r:id="rId91"/>
    <p:sldId id="1380" r:id="rId92"/>
    <p:sldId id="1375" r:id="rId93"/>
    <p:sldId id="1379" r:id="rId94"/>
    <p:sldId id="1176" r:id="rId95"/>
    <p:sldId id="1177" r:id="rId9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1975D1"/>
    <a:srgbClr val="0C9B4D"/>
    <a:srgbClr val="0033CC"/>
    <a:srgbClr val="FFFFFF"/>
    <a:srgbClr val="FF9900"/>
    <a:srgbClr val="D0E9E8"/>
    <a:srgbClr val="469292"/>
    <a:srgbClr val="F27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186B6EC-1025-4E92-A366-35C675BA3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11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AF6879-313A-45BD-8C10-B40ADD1AFC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9717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9BD46281-8975-44A4-AFC4-30E6A198F771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7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9BD46281-8975-44A4-AFC4-30E6A198F771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2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72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fld id="{B4E09800-E785-4909-90D3-C0093DDD2FA2}" type="slidenum">
              <a:rPr kumimoji="0" lang="zh-TW" altLang="en-US" b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3</a:t>
            </a:fld>
            <a:endParaRPr kumimoji="0" lang="en-US" altLang="zh-TW" b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40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fld id="{39716DC4-B090-4A9D-A4BE-F3ACF40FE9F8}" type="slidenum">
              <a:rPr kumimoji="0" lang="zh-TW" altLang="en-US" b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4</a:t>
            </a:fld>
            <a:endParaRPr kumimoji="0" lang="en-US" altLang="zh-TW" b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57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fld id="{48C68B2F-16DB-4815-9D83-E83BD8828654}" type="slidenum">
              <a:rPr kumimoji="0" lang="zh-TW" altLang="en-US" b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5</a:t>
            </a:fld>
            <a:endParaRPr kumimoji="0" lang="en-US" altLang="zh-TW" b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r>
              <a:rPr lang="en-US" altLang="zh-TW" smtClean="0">
                <a:latin typeface="Arial" panose="020B0604020202020204" pitchFamily="34" charset="0"/>
              </a:rPr>
              <a:t>1 Change execution mode to executable.</a:t>
            </a:r>
          </a:p>
          <a:p>
            <a:pPr marL="228600" indent="-228600" eaLnBrk="1" hangingPunct="1">
              <a:spcBef>
                <a:spcPct val="0"/>
              </a:spcBef>
              <a:buFontTx/>
              <a:buChar char="•"/>
            </a:pPr>
            <a:r>
              <a:rPr lang="en-US" altLang="zh-TW" smtClean="0">
                <a:latin typeface="Arial" panose="020B0604020202020204" pitchFamily="34" charset="0"/>
              </a:rPr>
              <a:t>Run file as shown in slide.</a:t>
            </a:r>
          </a:p>
          <a:p>
            <a:pPr marL="228600" indent="-228600" eaLnBrk="1" hangingPunct="1">
              <a:spcBef>
                <a:spcPct val="0"/>
              </a:spcBef>
            </a:pPr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99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6E3ABA19-C010-4936-9298-E950D65ECB0E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7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6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FA42AF96-8655-4614-8028-99719EA52081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8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29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fld id="{77556C40-CE5A-4D09-B7B0-1A3CF82AD133}" type="slidenum">
              <a:rPr kumimoji="0" lang="zh-TW" altLang="en-US" b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65</a:t>
            </a:fld>
            <a:endParaRPr kumimoji="0" lang="en-US" altLang="zh-TW" b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807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Quote.html" TargetMode="Externa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 anchorCtr="1"/>
          <a:lstStyle/>
          <a:p>
            <a:pPr eaLnBrk="1" hangingPunct="1"/>
            <a:r>
              <a:rPr lang="en-US" altLang="zh-TW" sz="4000" smtClean="0">
                <a:solidFill>
                  <a:srgbClr val="0066CC"/>
                </a:solidFill>
              </a:rPr>
              <a:t>Summary of Parameters &amp; Variables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382000" cy="5943600"/>
          </a:xfrm>
        </p:spPr>
        <p:txBody>
          <a:bodyPr/>
          <a:lstStyle/>
          <a:p>
            <a:pPr marL="233363" indent="-233363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User created variables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 smtClean="0"/>
              <a:t>	</a:t>
            </a:r>
            <a:r>
              <a:rPr lang="en-US" altLang="zh-TW" sz="2200" dirty="0" smtClean="0"/>
              <a:t>$</a:t>
            </a:r>
            <a:r>
              <a:rPr lang="en-US" altLang="zh-TW" sz="2200" dirty="0" err="1" smtClean="0"/>
              <a:t>myvar</a:t>
            </a:r>
            <a:r>
              <a:rPr lang="en-US" altLang="zh-TW" sz="2200" dirty="0" smtClean="0"/>
              <a:t>, $file1, etc.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endParaRPr lang="en-US" altLang="zh-TW" sz="1600" dirty="0" smtClean="0"/>
          </a:p>
          <a:p>
            <a:pPr marL="233363" indent="-233363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Keyword shell variables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 smtClean="0"/>
              <a:t>	</a:t>
            </a:r>
            <a:r>
              <a:rPr lang="en-US" altLang="zh-TW" sz="2200" dirty="0" smtClean="0"/>
              <a:t>$PATH, $prompt, $HOME, etc.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Have special meaning to the shell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endParaRPr lang="en-US" altLang="zh-TW" sz="1600" dirty="0" smtClean="0"/>
          </a:p>
          <a:p>
            <a:pPr marL="233363" indent="-233363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Positional parameters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 smtClean="0"/>
              <a:t>	</a:t>
            </a:r>
            <a:r>
              <a:rPr lang="en-US" altLang="zh-TW" sz="2200" dirty="0" smtClean="0"/>
              <a:t>$0, $1, $2, etc.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Need to use </a:t>
            </a:r>
            <a:r>
              <a:rPr lang="en-US" altLang="zh-TW" sz="1800" b="1" dirty="0" smtClean="0"/>
              <a:t>shift</a:t>
            </a:r>
            <a:r>
              <a:rPr lang="en-US" altLang="zh-TW" sz="1800" dirty="0" smtClean="0"/>
              <a:t> if there are more than 9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endParaRPr lang="en-US" altLang="zh-TW" sz="1600" dirty="0" smtClean="0"/>
          </a:p>
          <a:p>
            <a:pPr marL="233363" indent="-233363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Special parameters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 smtClean="0"/>
              <a:t>	</a:t>
            </a:r>
            <a:r>
              <a:rPr lang="en-US" altLang="zh-TW" sz="2200" dirty="0" smtClean="0"/>
              <a:t>$* - All arguments as a single string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200" dirty="0" smtClean="0"/>
              <a:t>	$# - The number of command-line arguments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200" dirty="0" smtClean="0"/>
              <a:t>	$#X - The number of elements in array X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200" dirty="0" smtClean="0"/>
              <a:t>	$&lt; - A word typed from the keyboard (or redirected from a file) 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</a:rPr>
              <a:t>	$? - The exit status of the last command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</a:rPr>
              <a:t>	$?X-Test to see if variable X exists</a:t>
            </a:r>
          </a:p>
        </p:txBody>
      </p:sp>
      <p:sp>
        <p:nvSpPr>
          <p:cNvPr id="44036" name="AutoShape 9"/>
          <p:cNvSpPr>
            <a:spLocks noChangeArrowheads="1"/>
          </p:cNvSpPr>
          <p:nvPr/>
        </p:nvSpPr>
        <p:spPr bwMode="auto">
          <a:xfrm>
            <a:off x="6477000" y="4267200"/>
            <a:ext cx="2057400" cy="533400"/>
          </a:xfrm>
          <a:prstGeom prst="wedgeRectCallout">
            <a:avLst>
              <a:gd name="adj1" fmla="val -133009"/>
              <a:gd name="adj2" fmla="val 33940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chemeClr val="bg1"/>
                </a:solidFill>
              </a:rPr>
              <a:t>Next week.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996687" y="525137"/>
            <a:ext cx="4062666" cy="1019014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>
                <a:latin typeface="Arial" charset="0"/>
                <a:ea typeface="新細明體" charset="-120"/>
              </a:rPr>
              <a:t>R</a:t>
            </a:r>
            <a:r>
              <a:rPr lang="en-US" sz="2800" b="0" dirty="0" smtClean="0">
                <a:latin typeface="Arial" charset="0"/>
                <a:ea typeface="新細明體" charset="-120"/>
              </a:rPr>
              <a:t>emember</a:t>
            </a: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this from last week?</a:t>
            </a: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32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33CC"/>
                </a:solidFill>
              </a:rPr>
              <a:t>diff</a:t>
            </a:r>
            <a:endParaRPr lang="en-US" altLang="zh-TW" sz="7200" b="1" smtClean="0">
              <a:solidFill>
                <a:srgbClr val="0033CC"/>
              </a:solidFill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b="1" smtClean="0">
                <a:solidFill>
                  <a:srgbClr val="FF0000"/>
                </a:solidFill>
                <a:latin typeface="Courier"/>
              </a:rPr>
              <a:t>diff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anose="02020603050405020304" pitchFamily="18" charset="0"/>
              </a:rPr>
              <a:t>takes two text files and shows their differences. </a:t>
            </a:r>
            <a:endParaRPr lang="en-US" altLang="zh-TW" sz="140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flags: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-c	To display changes in context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0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-u	A slightly different way to show the changes in 		context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0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-y	Puts the files side by side, with differences 			shown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0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-q	Just print whether the files are the same or not</a:t>
            </a:r>
          </a:p>
        </p:txBody>
      </p:sp>
    </p:spTree>
    <p:extLst>
      <p:ext uri="{BB962C8B-B14F-4D97-AF65-F5344CB8AC3E}">
        <p14:creationId xmlns:p14="http://schemas.microsoft.com/office/powerpoint/2010/main" val="14085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l">
              <a:lnSpc>
                <a:spcPct val="85000"/>
              </a:lnSpc>
            </a:pPr>
            <a:r>
              <a:rPr lang="en-US" altLang="zh-TW" sz="800" smtClean="0">
                <a:solidFill>
                  <a:srgbClr val="0033CC"/>
                </a:solidFill>
              </a:rPr>
              <a:t/>
            </a:r>
            <a:br>
              <a:rPr lang="en-US" altLang="zh-TW" sz="800" smtClean="0">
                <a:solidFill>
                  <a:srgbClr val="0033CC"/>
                </a:solidFill>
              </a:rPr>
            </a:br>
            <a:r>
              <a:rPr lang="en-US" altLang="zh-TW" smtClean="0">
                <a:solidFill>
                  <a:srgbClr val="0033CC"/>
                </a:solidFill>
              </a:rPr>
              <a:t>A diff 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mtClean="0">
                <a:solidFill>
                  <a:srgbClr val="0033CC"/>
                </a:solidFill>
              </a:rPr>
              <a:t>example: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0" y="228600"/>
            <a:ext cx="2438400" cy="5105400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 altLang="zh-TW" sz="2400" i="1" dirty="0">
                <a:solidFill>
                  <a:schemeClr val="tx1"/>
                </a:solidFill>
              </a:rPr>
              <a:t>original</a:t>
            </a:r>
            <a:r>
              <a:rPr lang="en-US" altLang="zh-TW" sz="240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1 This part of the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2 document has stayed the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3 same from version to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4 version. It shouldn't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5 be shown if it doesn't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6 change. Otherwise, that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7 would not be helping to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8 compress the size of the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9 changes.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10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11 This paragraph contains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12 text that is outdated.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13 It will be deleted in the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14 near future.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15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16 It is important to spell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17 check this </a:t>
            </a:r>
            <a:r>
              <a:rPr lang="en-US" altLang="zh-TW" sz="1300" dirty="0" err="1">
                <a:solidFill>
                  <a:schemeClr val="tx1"/>
                </a:solidFill>
              </a:rPr>
              <a:t>dokument</a:t>
            </a:r>
            <a:r>
              <a:rPr lang="en-US" altLang="zh-TW" sz="1300" dirty="0">
                <a:solidFill>
                  <a:schemeClr val="tx1"/>
                </a:solidFill>
              </a:rPr>
              <a:t>. On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18 the other hand, a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19 misspelled word isn't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20 the end of the world.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21 Nothing in the rest of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22 this paragraph needs to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23 be changed. Things can </a:t>
            </a:r>
          </a:p>
          <a:p>
            <a:pPr marL="342900" indent="-342900">
              <a:defRPr/>
            </a:pPr>
            <a:r>
              <a:rPr lang="en-US" altLang="zh-TW" sz="1300" dirty="0">
                <a:solidFill>
                  <a:schemeClr val="tx1"/>
                </a:solidFill>
              </a:rPr>
              <a:t>24 be added after it. </a:t>
            </a:r>
          </a:p>
          <a:p>
            <a:pPr marL="342900" indent="-342900">
              <a:lnSpc>
                <a:spcPct val="90000"/>
              </a:lnSpc>
              <a:defRPr/>
            </a:pPr>
            <a:endParaRPr lang="en-US" altLang="zh-TW" sz="1400" i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553200" y="152400"/>
            <a:ext cx="2438400" cy="5943600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400" i="1" dirty="0">
                <a:solidFill>
                  <a:srgbClr val="000000"/>
                </a:solidFill>
              </a:rPr>
              <a:t>new</a:t>
            </a:r>
            <a:r>
              <a:rPr lang="en-US" altLang="zh-TW" sz="2400" dirty="0">
                <a:solidFill>
                  <a:srgbClr val="000000"/>
                </a:solidFill>
              </a:rPr>
              <a:t>: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1 This is an important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2 notice! It should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3 therefore be located at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4 the beginning of this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5 document!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6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7 This part of the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8 document has stayed the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9 same from version to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10 version. It shouldn't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11 be shown if it doesn't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12 change. Otherwise, that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13 would not be helping to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14 compress anything.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15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16 It is important to spell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17 check this document. On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18 the other hand, a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19 misspelled word isn't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20 the end of the world.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21 Nothing in the rest of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22 this paragraph needs to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23 be changed. Things can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24 be added after it.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25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26 This paragraph contains 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27 important new additions</a:t>
            </a:r>
          </a:p>
          <a:p>
            <a:pPr>
              <a:defRPr/>
            </a:pPr>
            <a:r>
              <a:rPr lang="en-US" altLang="zh-TW" sz="1300" dirty="0">
                <a:solidFill>
                  <a:srgbClr val="000000"/>
                </a:solidFill>
              </a:rPr>
              <a:t>28 to this document. </a:t>
            </a:r>
          </a:p>
          <a:p>
            <a:pPr>
              <a:defRPr/>
            </a:pPr>
            <a:endParaRPr lang="en-US" altLang="zh-TW" sz="1300" i="1" dirty="0">
              <a:solidFill>
                <a:schemeClr val="tx1"/>
              </a:solidFill>
            </a:endParaRPr>
          </a:p>
        </p:txBody>
      </p:sp>
      <p:sp>
        <p:nvSpPr>
          <p:cNvPr id="134149" name="Content Placeholder 5"/>
          <p:cNvSpPr>
            <a:spLocks noGrp="1"/>
          </p:cNvSpPr>
          <p:nvPr>
            <p:ph idx="1"/>
          </p:nvPr>
        </p:nvSpPr>
        <p:spPr>
          <a:xfrm>
            <a:off x="304800" y="1219200"/>
            <a:ext cx="3124200" cy="5562600"/>
          </a:xfrm>
          <a:solidFill>
            <a:schemeClr val="tx1"/>
          </a:solidFill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% diff  original  new</a:t>
            </a:r>
          </a:p>
        </p:txBody>
      </p:sp>
    </p:spTree>
    <p:extLst>
      <p:ext uri="{BB962C8B-B14F-4D97-AF65-F5344CB8AC3E}">
        <p14:creationId xmlns:p14="http://schemas.microsoft.com/office/powerpoint/2010/main" val="42804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l">
              <a:lnSpc>
                <a:spcPct val="85000"/>
              </a:lnSpc>
            </a:pPr>
            <a:r>
              <a:rPr lang="en-US" altLang="zh-TW" sz="800" smtClean="0">
                <a:solidFill>
                  <a:srgbClr val="0033CC"/>
                </a:solidFill>
              </a:rPr>
              <a:t/>
            </a:r>
            <a:br>
              <a:rPr lang="en-US" altLang="zh-TW" sz="800" smtClean="0">
                <a:solidFill>
                  <a:srgbClr val="0033CC"/>
                </a:solidFill>
              </a:rPr>
            </a:br>
            <a:r>
              <a:rPr lang="en-US" altLang="zh-TW" smtClean="0">
                <a:solidFill>
                  <a:srgbClr val="0033CC"/>
                </a:solidFill>
              </a:rPr>
              <a:t>A diff 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mtClean="0">
                <a:solidFill>
                  <a:srgbClr val="0033CC"/>
                </a:solidFill>
              </a:rPr>
              <a:t>example: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0" y="228600"/>
            <a:ext cx="2438400" cy="5105400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 altLang="zh-TW" sz="2400" i="1">
                <a:solidFill>
                  <a:schemeClr val="tx1"/>
                </a:solidFill>
              </a:rPr>
              <a:t>original</a:t>
            </a:r>
            <a:r>
              <a:rPr lang="en-US" altLang="zh-TW" sz="2400">
                <a:solidFill>
                  <a:schemeClr val="tx1"/>
                </a:solidFill>
              </a:rPr>
              <a:t>: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 This part of the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 document has stayed the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3 same from version to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4 version. It shouldn't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5 be shown if it doesn't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6 change. Otherwise, that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7 would not be helping to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8 compress the size of the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9 changes.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10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11 This paragraph contains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12 text that is outdated.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13 It will be deleted in the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14 near future.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15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16 It is important to spell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17 check this dokument. On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18 the other hand, a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19 misspelled word isn't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20 the end of the world.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21 Nothing in the rest of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22 this paragraph needs to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23 be changed. Things can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24 be added after it. </a:t>
            </a:r>
          </a:p>
          <a:p>
            <a:pPr marL="342900" indent="-342900">
              <a:lnSpc>
                <a:spcPct val="90000"/>
              </a:lnSpc>
              <a:defRPr/>
            </a:pPr>
            <a:endParaRPr lang="en-US" altLang="zh-TW" sz="1300" i="1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553200" y="152400"/>
            <a:ext cx="2438400" cy="5943600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400" i="1">
                <a:solidFill>
                  <a:srgbClr val="000000"/>
                </a:solidFill>
              </a:rPr>
              <a:t>new</a:t>
            </a:r>
            <a:r>
              <a:rPr lang="en-US" altLang="zh-TW" sz="2400">
                <a:solidFill>
                  <a:srgbClr val="000000"/>
                </a:solidFill>
              </a:rPr>
              <a:t>: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 This is an important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 notice! It should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3 therefore be located at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4 the beginning of this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5 document!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6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7 This part of the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8 document has stayed the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9 same from version to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10 version. It shouldn't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11 be shown if it doesn't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12 change. Otherwise, that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13 would not be helping to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14 compress anything.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15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16 It is important to spell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17 check this document. On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18 the other hand, a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19 misspelled word isn't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20 the end of the world.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21 Nothing in the rest of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22 this paragraph needs to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23 be changed. Things can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24 be added after it.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25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26 This paragraph contains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27 important new additions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28 to this document. </a:t>
            </a:r>
          </a:p>
          <a:p>
            <a:pPr>
              <a:lnSpc>
                <a:spcPct val="90000"/>
              </a:lnSpc>
              <a:defRPr/>
            </a:pPr>
            <a:endParaRPr lang="en-US" altLang="zh-TW" sz="1300" i="1">
              <a:solidFill>
                <a:schemeClr val="tx1"/>
              </a:solidFill>
            </a:endParaRPr>
          </a:p>
        </p:txBody>
      </p:sp>
      <p:sp>
        <p:nvSpPr>
          <p:cNvPr id="135173" name="Content Placeholder 5"/>
          <p:cNvSpPr>
            <a:spLocks noGrp="1"/>
          </p:cNvSpPr>
          <p:nvPr>
            <p:ph idx="1"/>
          </p:nvPr>
        </p:nvSpPr>
        <p:spPr>
          <a:xfrm>
            <a:off x="304800" y="1219200"/>
            <a:ext cx="3124200" cy="5562600"/>
          </a:xfrm>
          <a:solidFill>
            <a:schemeClr val="tx1"/>
          </a:solidFill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% diff  original  new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0a1,6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This is an important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notice! It should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therefore be located at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the beginning of this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document!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8,14c14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compress the size of the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changes.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This paragraph contains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text that is outdated.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It will be deleted in the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near future.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---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compress anything.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17c17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check this dokument. On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---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check this document. On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24c24,28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be added after it.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---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be added after it.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This paragraph contains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important new additions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to this document. </a:t>
            </a:r>
          </a:p>
        </p:txBody>
      </p:sp>
    </p:spTree>
    <p:extLst>
      <p:ext uri="{BB962C8B-B14F-4D97-AF65-F5344CB8AC3E}">
        <p14:creationId xmlns:p14="http://schemas.microsoft.com/office/powerpoint/2010/main" val="42640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l">
              <a:lnSpc>
                <a:spcPct val="85000"/>
              </a:lnSpc>
            </a:pPr>
            <a:r>
              <a:rPr lang="en-US" altLang="zh-TW" sz="800" smtClean="0">
                <a:solidFill>
                  <a:srgbClr val="0033CC"/>
                </a:solidFill>
              </a:rPr>
              <a:t/>
            </a:r>
            <a:br>
              <a:rPr lang="en-US" altLang="zh-TW" sz="800" smtClean="0">
                <a:solidFill>
                  <a:srgbClr val="0033CC"/>
                </a:solidFill>
              </a:rPr>
            </a:br>
            <a:r>
              <a:rPr lang="en-US" altLang="zh-TW" smtClean="0">
                <a:solidFill>
                  <a:srgbClr val="0033CC"/>
                </a:solidFill>
              </a:rPr>
              <a:t>A diff 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mtClean="0">
                <a:solidFill>
                  <a:srgbClr val="0033CC"/>
                </a:solidFill>
              </a:rPr>
              <a:t>example: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0" y="228600"/>
            <a:ext cx="2438400" cy="5105400"/>
          </a:xfrm>
          <a:prstGeom prst="rect">
            <a:avLst/>
          </a:prstGeom>
          <a:ln w="57150">
            <a:solidFill>
              <a:srgbClr val="0033CC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 altLang="zh-TW" sz="2400" i="1">
                <a:solidFill>
                  <a:schemeClr val="tx1"/>
                </a:solidFill>
              </a:rPr>
              <a:t>original</a:t>
            </a:r>
            <a:r>
              <a:rPr lang="en-US" altLang="zh-TW" sz="2400">
                <a:solidFill>
                  <a:schemeClr val="tx1"/>
                </a:solidFill>
              </a:rPr>
              <a:t>: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 This part of the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 document has stayed the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3 same from version to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4 version. It shouldn't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5 be shown if it doesn't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6 change. Otherwise, that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7 would not be helping to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8 compress the size of the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9 changes.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10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11 This paragraph contains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12 text that is outdated.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13 It will be deleted in the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14 near future.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15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16 It is important to spell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17 check this dokument. On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18 the other hand, a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19 misspelled word isn't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20 the end of the world.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21 Nothing in the rest of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22 this paragraph needs to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23 be changed. Things can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24 be added after it. </a:t>
            </a:r>
          </a:p>
          <a:p>
            <a:pPr marL="342900" indent="-342900">
              <a:lnSpc>
                <a:spcPct val="90000"/>
              </a:lnSpc>
              <a:defRPr/>
            </a:pPr>
            <a:endParaRPr lang="en-US" altLang="zh-TW" sz="1400" i="1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553200" y="152400"/>
            <a:ext cx="2438400" cy="5943600"/>
          </a:xfrm>
          <a:prstGeom prst="rect">
            <a:avLst/>
          </a:prstGeom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400" i="1">
                <a:solidFill>
                  <a:srgbClr val="000000"/>
                </a:solidFill>
              </a:rPr>
              <a:t>new</a:t>
            </a:r>
            <a:r>
              <a:rPr lang="en-US" altLang="zh-TW" sz="2400">
                <a:solidFill>
                  <a:srgbClr val="000000"/>
                </a:solidFill>
              </a:rPr>
              <a:t>: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 This is an important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 notice! It should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3 therefore be located at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4 the beginning of this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5 document!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6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7 This part of the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8 document has stayed the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9 same from version to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10 version. It shouldn't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11 be shown if it doesn't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12 change. Otherwise, that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13 would not be helping to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14 compress anything.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15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16 It is important to spell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17 check this document. On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18 the other hand, a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19 misspelled word isn't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20 the end of the world.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21 Nothing in the rest of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22 this paragraph needs to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23 be changed. Things can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24 be added after it.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25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26 This paragraph contains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27 important new additions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28 to this document. </a:t>
            </a:r>
          </a:p>
          <a:p>
            <a:pPr>
              <a:lnSpc>
                <a:spcPct val="90000"/>
              </a:lnSpc>
              <a:defRPr/>
            </a:pPr>
            <a:endParaRPr lang="en-US" altLang="zh-TW" sz="1300" i="1">
              <a:solidFill>
                <a:schemeClr val="tx1"/>
              </a:solidFill>
            </a:endParaRPr>
          </a:p>
        </p:txBody>
      </p:sp>
      <p:sp>
        <p:nvSpPr>
          <p:cNvPr id="136197" name="Content Placeholder 5"/>
          <p:cNvSpPr>
            <a:spLocks noGrp="1"/>
          </p:cNvSpPr>
          <p:nvPr>
            <p:ph idx="1"/>
          </p:nvPr>
        </p:nvSpPr>
        <p:spPr>
          <a:xfrm>
            <a:off x="304800" y="1219200"/>
            <a:ext cx="3124200" cy="5562600"/>
          </a:xfrm>
          <a:solidFill>
            <a:schemeClr val="tx1"/>
          </a:solidFill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% diff  original  new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0a1,6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This is an important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notice! It should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therefore be located at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the beginning of this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document!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8,14c14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compress the size of the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changes.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This paragraph contains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text that is outdated.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It will be deleted in the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near future.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---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compress anything.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17c17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check this dokument. On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---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check this document. On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24c24,28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be added after it.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---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be added after it.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This paragraph contains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important new additions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to this document. </a:t>
            </a:r>
          </a:p>
        </p:txBody>
      </p:sp>
      <p:sp>
        <p:nvSpPr>
          <p:cNvPr id="136198" name="Rounded Rectangle 6"/>
          <p:cNvSpPr>
            <a:spLocks noChangeArrowheads="1"/>
          </p:cNvSpPr>
          <p:nvPr/>
        </p:nvSpPr>
        <p:spPr bwMode="auto">
          <a:xfrm>
            <a:off x="342900" y="1600200"/>
            <a:ext cx="190500" cy="11430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6199" name="Rounded Rectangle 7"/>
          <p:cNvSpPr>
            <a:spLocks noChangeArrowheads="1"/>
          </p:cNvSpPr>
          <p:nvPr/>
        </p:nvSpPr>
        <p:spPr bwMode="auto">
          <a:xfrm>
            <a:off x="327025" y="5399088"/>
            <a:ext cx="222250" cy="23971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6200" name="Rounded Rectangle 8"/>
          <p:cNvSpPr>
            <a:spLocks noChangeArrowheads="1"/>
          </p:cNvSpPr>
          <p:nvPr/>
        </p:nvSpPr>
        <p:spPr bwMode="auto">
          <a:xfrm flipH="1">
            <a:off x="342900" y="5002213"/>
            <a:ext cx="190500" cy="255587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6201" name="Rounded Rectangle 9"/>
          <p:cNvSpPr>
            <a:spLocks noChangeArrowheads="1"/>
          </p:cNvSpPr>
          <p:nvPr/>
        </p:nvSpPr>
        <p:spPr bwMode="auto">
          <a:xfrm>
            <a:off x="358775" y="5791200"/>
            <a:ext cx="174625" cy="9906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6202" name="Rounded Rectangle 10"/>
          <p:cNvSpPr>
            <a:spLocks noChangeArrowheads="1"/>
          </p:cNvSpPr>
          <p:nvPr/>
        </p:nvSpPr>
        <p:spPr bwMode="auto">
          <a:xfrm>
            <a:off x="1600200" y="1219200"/>
            <a:ext cx="457200" cy="3048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6203" name="Rounded Rectangle 11"/>
          <p:cNvSpPr>
            <a:spLocks noChangeArrowheads="1"/>
          </p:cNvSpPr>
          <p:nvPr/>
        </p:nvSpPr>
        <p:spPr bwMode="auto">
          <a:xfrm>
            <a:off x="914400" y="1219200"/>
            <a:ext cx="685800" cy="3048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6204" name="Rounded Rectangle 12"/>
          <p:cNvSpPr>
            <a:spLocks noChangeArrowheads="1"/>
          </p:cNvSpPr>
          <p:nvPr/>
        </p:nvSpPr>
        <p:spPr bwMode="auto">
          <a:xfrm>
            <a:off x="342900" y="2895600"/>
            <a:ext cx="190500" cy="12954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6205" name="Rounded Rectangle 14"/>
          <p:cNvSpPr>
            <a:spLocks noChangeArrowheads="1"/>
          </p:cNvSpPr>
          <p:nvPr/>
        </p:nvSpPr>
        <p:spPr bwMode="auto">
          <a:xfrm>
            <a:off x="327025" y="4283075"/>
            <a:ext cx="222250" cy="239713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6206" name="Rounded Rectangle 15"/>
          <p:cNvSpPr>
            <a:spLocks noChangeArrowheads="1"/>
          </p:cNvSpPr>
          <p:nvPr/>
        </p:nvSpPr>
        <p:spPr bwMode="auto">
          <a:xfrm>
            <a:off x="327025" y="4713288"/>
            <a:ext cx="222250" cy="23971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l">
              <a:lnSpc>
                <a:spcPct val="85000"/>
              </a:lnSpc>
            </a:pPr>
            <a:r>
              <a:rPr lang="en-US" altLang="zh-TW" sz="800" smtClean="0">
                <a:solidFill>
                  <a:srgbClr val="0033CC"/>
                </a:solidFill>
              </a:rPr>
              <a:t/>
            </a:r>
            <a:br>
              <a:rPr lang="en-US" altLang="zh-TW" sz="800" smtClean="0">
                <a:solidFill>
                  <a:srgbClr val="0033CC"/>
                </a:solidFill>
              </a:rPr>
            </a:br>
            <a:r>
              <a:rPr lang="en-US" altLang="zh-TW" smtClean="0">
                <a:solidFill>
                  <a:srgbClr val="0033CC"/>
                </a:solidFill>
              </a:rPr>
              <a:t>A diff 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mtClean="0">
                <a:solidFill>
                  <a:srgbClr val="0033CC"/>
                </a:solidFill>
              </a:rPr>
              <a:t>example: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0" y="228600"/>
            <a:ext cx="2438400" cy="5105400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 altLang="zh-TW" sz="2400" i="1">
                <a:solidFill>
                  <a:schemeClr val="tx1"/>
                </a:solidFill>
              </a:rPr>
              <a:t>original</a:t>
            </a:r>
            <a:r>
              <a:rPr lang="en-US" altLang="zh-TW" sz="2400">
                <a:solidFill>
                  <a:schemeClr val="tx1"/>
                </a:solidFill>
              </a:rPr>
              <a:t>: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 This part of the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 document has stayed the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3 same from version to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4 version. It shouldn't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5 be shown if it doesn't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6 change. Otherwise, that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7 would not be helping to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8 compress the size of the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9 changes.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10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11 This paragraph contains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12 text that is outdated.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13 It will be deleted in the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14 near future.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15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16 It is important to spell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17 check this dokument. On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18 the other hand, a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19 misspelled word isn't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20 the end of the world.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21 Nothing in the rest of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22 this paragraph needs to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23 be changed. Things can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24 be added after it. </a:t>
            </a:r>
          </a:p>
          <a:p>
            <a:pPr marL="342900" indent="-342900">
              <a:lnSpc>
                <a:spcPct val="90000"/>
              </a:lnSpc>
              <a:defRPr/>
            </a:pPr>
            <a:endParaRPr lang="en-US" altLang="zh-TW" sz="1300" i="1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553200" y="152400"/>
            <a:ext cx="2438400" cy="5943600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400" i="1">
                <a:solidFill>
                  <a:srgbClr val="000000"/>
                </a:solidFill>
              </a:rPr>
              <a:t>new</a:t>
            </a:r>
            <a:r>
              <a:rPr lang="en-US" altLang="zh-TW" sz="2400">
                <a:solidFill>
                  <a:srgbClr val="000000"/>
                </a:solidFill>
              </a:rPr>
              <a:t>: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 This is an important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 notice! It should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3 therefore be located at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4 the beginning of this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5 document!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6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7 This part of the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8 document has stayed the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9 same from version to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10 version. It shouldn't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11 be shown if it doesn't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12 change. Otherwise, that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13 would not be helping to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14 compress anything.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15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16 It is important to spell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17 check this document. On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18 the other hand, a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19 misspelled word isn't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20 the end of the world.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21 Nothing in the rest of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22 this paragraph needs to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23 be changed. Things can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24 be added after it.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25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26 This paragraph contains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27 important new additions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28 to this document. </a:t>
            </a:r>
          </a:p>
          <a:p>
            <a:pPr>
              <a:lnSpc>
                <a:spcPct val="90000"/>
              </a:lnSpc>
              <a:defRPr/>
            </a:pPr>
            <a:endParaRPr lang="en-US" altLang="zh-TW" sz="1300" i="1">
              <a:solidFill>
                <a:schemeClr val="tx1"/>
              </a:solidFill>
            </a:endParaRPr>
          </a:p>
        </p:txBody>
      </p:sp>
      <p:sp>
        <p:nvSpPr>
          <p:cNvPr id="137221" name="Content Placeholder 5"/>
          <p:cNvSpPr>
            <a:spLocks noGrp="1"/>
          </p:cNvSpPr>
          <p:nvPr>
            <p:ph idx="1"/>
          </p:nvPr>
        </p:nvSpPr>
        <p:spPr>
          <a:xfrm>
            <a:off x="304800" y="1219200"/>
            <a:ext cx="3124200" cy="5562600"/>
          </a:xfrm>
          <a:solidFill>
            <a:schemeClr val="tx1"/>
          </a:solidFill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% diff  original  new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0a1,6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This is an important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notice! It should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therefore be located at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the beginning of this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document!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8,14c14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compress the size of the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changes.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This paragraph contains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text that is outdated.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It will be deleted in the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near future.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---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compress anything.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17c17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check this dokument. On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---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check this document. On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24c24,28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&lt; be added after it.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---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be added after it.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This paragraph contains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important new additions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bg1"/>
                </a:solidFill>
              </a:rPr>
              <a:t>&gt; to this document. </a:t>
            </a:r>
          </a:p>
        </p:txBody>
      </p:sp>
      <p:sp>
        <p:nvSpPr>
          <p:cNvPr id="137222" name="Rounded Rectangle 6"/>
          <p:cNvSpPr>
            <a:spLocks noChangeArrowheads="1"/>
          </p:cNvSpPr>
          <p:nvPr/>
        </p:nvSpPr>
        <p:spPr bwMode="auto">
          <a:xfrm>
            <a:off x="6629400" y="533400"/>
            <a:ext cx="152400" cy="12192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7223" name="Rounded Rectangle 7"/>
          <p:cNvSpPr>
            <a:spLocks noChangeArrowheads="1"/>
          </p:cNvSpPr>
          <p:nvPr/>
        </p:nvSpPr>
        <p:spPr bwMode="auto">
          <a:xfrm>
            <a:off x="338138" y="5230813"/>
            <a:ext cx="304800" cy="2286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7224" name="Rounded Rectangle 8"/>
          <p:cNvSpPr>
            <a:spLocks noChangeArrowheads="1"/>
          </p:cNvSpPr>
          <p:nvPr/>
        </p:nvSpPr>
        <p:spPr bwMode="auto">
          <a:xfrm flipH="1">
            <a:off x="6629400" y="3652838"/>
            <a:ext cx="261938" cy="26035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7225" name="Rounded Rectangle 9"/>
          <p:cNvSpPr>
            <a:spLocks noChangeArrowheads="1"/>
          </p:cNvSpPr>
          <p:nvPr/>
        </p:nvSpPr>
        <p:spPr bwMode="auto">
          <a:xfrm>
            <a:off x="636588" y="5208588"/>
            <a:ext cx="533400" cy="2286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7226" name="Rounded Rectangle 10"/>
          <p:cNvSpPr>
            <a:spLocks noChangeArrowheads="1"/>
          </p:cNvSpPr>
          <p:nvPr/>
        </p:nvSpPr>
        <p:spPr bwMode="auto">
          <a:xfrm>
            <a:off x="609600" y="1371600"/>
            <a:ext cx="228600" cy="3048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7227" name="Rounded Rectangle 11"/>
          <p:cNvSpPr>
            <a:spLocks noChangeArrowheads="1"/>
          </p:cNvSpPr>
          <p:nvPr/>
        </p:nvSpPr>
        <p:spPr bwMode="auto">
          <a:xfrm>
            <a:off x="381000" y="1371600"/>
            <a:ext cx="152400" cy="3048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7228" name="Rounded Rectangle 12"/>
          <p:cNvSpPr>
            <a:spLocks noChangeArrowheads="1"/>
          </p:cNvSpPr>
          <p:nvPr/>
        </p:nvSpPr>
        <p:spPr bwMode="auto">
          <a:xfrm>
            <a:off x="3859213" y="1997075"/>
            <a:ext cx="304800" cy="13716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7229" name="Rounded Rectangle 13"/>
          <p:cNvSpPr>
            <a:spLocks noChangeArrowheads="1"/>
          </p:cNvSpPr>
          <p:nvPr/>
        </p:nvSpPr>
        <p:spPr bwMode="auto">
          <a:xfrm>
            <a:off x="685800" y="4495800"/>
            <a:ext cx="223838" cy="239713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7230" name="Rounded Rectangle 14"/>
          <p:cNvSpPr>
            <a:spLocks noChangeArrowheads="1"/>
          </p:cNvSpPr>
          <p:nvPr/>
        </p:nvSpPr>
        <p:spPr bwMode="auto">
          <a:xfrm>
            <a:off x="381000" y="4495800"/>
            <a:ext cx="223838" cy="239713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7231" name="Rounded Rectangle 15"/>
          <p:cNvSpPr>
            <a:spLocks noChangeArrowheads="1"/>
          </p:cNvSpPr>
          <p:nvPr/>
        </p:nvSpPr>
        <p:spPr bwMode="auto">
          <a:xfrm>
            <a:off x="381000" y="2590800"/>
            <a:ext cx="381000" cy="3048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7232" name="Rounded Rectangle 16"/>
          <p:cNvSpPr>
            <a:spLocks noChangeArrowheads="1"/>
          </p:cNvSpPr>
          <p:nvPr/>
        </p:nvSpPr>
        <p:spPr bwMode="auto">
          <a:xfrm>
            <a:off x="838200" y="2590800"/>
            <a:ext cx="228600" cy="3048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7233" name="Rounded Rectangle 17"/>
          <p:cNvSpPr>
            <a:spLocks noChangeArrowheads="1"/>
          </p:cNvSpPr>
          <p:nvPr/>
        </p:nvSpPr>
        <p:spPr bwMode="auto">
          <a:xfrm>
            <a:off x="6629400" y="3048000"/>
            <a:ext cx="228600" cy="3048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7234" name="Rounded Rectangle 18"/>
          <p:cNvSpPr>
            <a:spLocks noChangeArrowheads="1"/>
          </p:cNvSpPr>
          <p:nvPr/>
        </p:nvSpPr>
        <p:spPr bwMode="auto">
          <a:xfrm>
            <a:off x="3886200" y="3749675"/>
            <a:ext cx="223838" cy="239713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7235" name="Rounded Rectangle 19"/>
          <p:cNvSpPr>
            <a:spLocks noChangeArrowheads="1"/>
          </p:cNvSpPr>
          <p:nvPr/>
        </p:nvSpPr>
        <p:spPr bwMode="auto">
          <a:xfrm flipH="1">
            <a:off x="3836988" y="5105400"/>
            <a:ext cx="304800" cy="2286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  <p:sp>
        <p:nvSpPr>
          <p:cNvPr id="137236" name="Rounded Rectangle 21"/>
          <p:cNvSpPr>
            <a:spLocks noChangeArrowheads="1"/>
          </p:cNvSpPr>
          <p:nvPr/>
        </p:nvSpPr>
        <p:spPr bwMode="auto">
          <a:xfrm flipH="1">
            <a:off x="6629400" y="5105400"/>
            <a:ext cx="228600" cy="947738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l">
              <a:lnSpc>
                <a:spcPct val="85000"/>
              </a:lnSpc>
            </a:pPr>
            <a:r>
              <a:rPr lang="en-US" altLang="zh-TW" sz="800" dirty="0" smtClean="0">
                <a:solidFill>
                  <a:srgbClr val="0033CC"/>
                </a:solidFill>
              </a:rPr>
              <a:t/>
            </a:r>
            <a:br>
              <a:rPr lang="en-US" altLang="zh-TW" sz="800" dirty="0" smtClean="0">
                <a:solidFill>
                  <a:srgbClr val="0033CC"/>
                </a:solidFill>
              </a:rPr>
            </a:br>
            <a:r>
              <a:rPr lang="en-US" altLang="zh-TW" dirty="0" smtClean="0">
                <a:solidFill>
                  <a:srgbClr val="0033CC"/>
                </a:solidFill>
              </a:rPr>
              <a:t>Here’s what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dirty="0" smtClean="0">
                <a:solidFill>
                  <a:srgbClr val="0033CC"/>
                </a:solidFill>
              </a:rPr>
              <a:t>-y does: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0" y="228600"/>
            <a:ext cx="2438400" cy="5105400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 altLang="zh-TW" sz="2400" i="1">
                <a:solidFill>
                  <a:schemeClr val="tx1"/>
                </a:solidFill>
              </a:rPr>
              <a:t>original</a:t>
            </a:r>
            <a:r>
              <a:rPr lang="en-US" altLang="zh-TW" sz="2400">
                <a:solidFill>
                  <a:schemeClr val="tx1"/>
                </a:solidFill>
              </a:rPr>
              <a:t>: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 This part of the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 document has stayed the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3 same from version to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4 version. It shouldn't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5 be shown if it doesn't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6 change. Otherwise, that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7 would not be helping to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8 compress the size of the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9 changes.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10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11 This paragraph contains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12 text that is outdated.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13 It will be deleted in the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14 near future.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15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16 It is important to spell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17 check this dokument. On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18 the other hand, a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19 misspelled word isn't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20 the end of the world.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21 Nothing in the rest of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22 this paragraph needs to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23 be changed. Things can </a:t>
            </a:r>
          </a:p>
          <a:p>
            <a:pPr marL="342900" indent="-342900">
              <a:defRPr/>
            </a:pPr>
            <a:r>
              <a:rPr lang="en-US" altLang="zh-TW" sz="1300">
                <a:solidFill>
                  <a:schemeClr val="tx1"/>
                </a:solidFill>
              </a:rPr>
              <a:t>24 be added after it. </a:t>
            </a:r>
          </a:p>
          <a:p>
            <a:pPr marL="342900" indent="-342900">
              <a:lnSpc>
                <a:spcPct val="90000"/>
              </a:lnSpc>
              <a:defRPr/>
            </a:pPr>
            <a:endParaRPr lang="en-US" altLang="zh-TW" sz="1300" i="1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553200" y="152400"/>
            <a:ext cx="2438400" cy="5943600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400" i="1">
                <a:solidFill>
                  <a:srgbClr val="000000"/>
                </a:solidFill>
              </a:rPr>
              <a:t>new</a:t>
            </a:r>
            <a:r>
              <a:rPr lang="en-US" altLang="zh-TW" sz="2400">
                <a:solidFill>
                  <a:srgbClr val="000000"/>
                </a:solidFill>
              </a:rPr>
              <a:t>: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 This is an important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 notice! It should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3 therefore be located at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4 the beginning of this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5 document!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6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7 This part of the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8 document has stayed the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9 same from version to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10 version. It shouldn't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11 be shown if it doesn't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12 change. Otherwise, that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13 would not be helping to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14 compress anything.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15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16 It is important to spell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17 check this document. On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18 the other hand, a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19 misspelled word isn't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20 the end of the world.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21 Nothing in the rest of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22 this paragraph needs to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23 be changed. Things can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24 be added after it.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25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26 This paragraph contains 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27 important new additions</a:t>
            </a:r>
          </a:p>
          <a:p>
            <a:pPr>
              <a:defRPr/>
            </a:pPr>
            <a:r>
              <a:rPr lang="en-US" altLang="zh-TW" sz="1300">
                <a:solidFill>
                  <a:srgbClr val="000000"/>
                </a:solidFill>
              </a:rPr>
              <a:t>28 to this document. </a:t>
            </a:r>
          </a:p>
          <a:p>
            <a:pPr>
              <a:lnSpc>
                <a:spcPct val="90000"/>
              </a:lnSpc>
              <a:defRPr/>
            </a:pPr>
            <a:endParaRPr lang="en-US" altLang="zh-TW" sz="1300" i="1">
              <a:solidFill>
                <a:schemeClr val="tx1"/>
              </a:solidFill>
            </a:endParaRPr>
          </a:p>
        </p:txBody>
      </p:sp>
      <p:sp>
        <p:nvSpPr>
          <p:cNvPr id="135173" name="Content Placeholder 5"/>
          <p:cNvSpPr>
            <a:spLocks noGrp="1"/>
          </p:cNvSpPr>
          <p:nvPr>
            <p:ph idx="1"/>
          </p:nvPr>
        </p:nvSpPr>
        <p:spPr>
          <a:xfrm>
            <a:off x="304800" y="1219200"/>
            <a:ext cx="4648200" cy="5562600"/>
          </a:xfrm>
          <a:solidFill>
            <a:schemeClr val="tx1"/>
          </a:solidFill>
        </p:spPr>
        <p:txBody>
          <a:bodyPr/>
          <a:lstStyle/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1200" dirty="0" smtClean="0">
                <a:solidFill>
                  <a:schemeClr val="bg1"/>
                </a:solidFill>
              </a:rPr>
              <a:t>% diff  -y original  new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		      &gt;	This is an important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		      &gt;	notice! It should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		      &gt;	therefore be located at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		      &gt;	the beginning of this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		      &gt;	document!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		      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This part of the 		This part of the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document has stayed the 		document has stayed the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same from version to 		same from version to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version. It shouldn't 		version. It shouldn't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be shown if it doesn't 		be shown if it doesn't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change. Otherwise, that 		change. Otherwise, that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would not be helping to 		would not be helping to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compress the size of the 	</a:t>
            </a:r>
            <a:r>
              <a:rPr lang="en-US" sz="1200" dirty="0" smtClean="0">
                <a:solidFill>
                  <a:schemeClr val="bg1"/>
                </a:solidFill>
              </a:rPr>
              <a:t>      </a:t>
            </a:r>
            <a:r>
              <a:rPr lang="en-US" sz="6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|	compress anything.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changes. 		</a:t>
            </a:r>
            <a:r>
              <a:rPr lang="en-US" sz="1200" dirty="0" smtClean="0">
                <a:solidFill>
                  <a:schemeClr val="bg1"/>
                </a:solidFill>
              </a:rPr>
              <a:t>      </a:t>
            </a:r>
            <a:r>
              <a:rPr lang="en-US" sz="1200" dirty="0">
                <a:solidFill>
                  <a:schemeClr val="bg1"/>
                </a:solidFill>
              </a:rPr>
              <a:t>&lt;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		</a:t>
            </a:r>
            <a:r>
              <a:rPr lang="en-US" sz="1200" dirty="0" smtClean="0">
                <a:solidFill>
                  <a:schemeClr val="bg1"/>
                </a:solidFill>
              </a:rPr>
              <a:t>      </a:t>
            </a:r>
            <a:r>
              <a:rPr lang="en-US" sz="1200" dirty="0">
                <a:solidFill>
                  <a:schemeClr val="bg1"/>
                </a:solidFill>
              </a:rPr>
              <a:t>&lt;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This paragraph contains 	</a:t>
            </a:r>
            <a:r>
              <a:rPr lang="en-US" sz="1200" dirty="0" smtClean="0">
                <a:solidFill>
                  <a:schemeClr val="bg1"/>
                </a:solidFill>
              </a:rPr>
              <a:t>      </a:t>
            </a:r>
            <a:r>
              <a:rPr lang="en-US" sz="1200" dirty="0">
                <a:solidFill>
                  <a:schemeClr val="bg1"/>
                </a:solidFill>
              </a:rPr>
              <a:t>&lt;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text that is outdated. 	</a:t>
            </a:r>
            <a:r>
              <a:rPr lang="en-US" sz="1200" dirty="0" smtClean="0">
                <a:solidFill>
                  <a:schemeClr val="bg1"/>
                </a:solidFill>
              </a:rPr>
              <a:t>      </a:t>
            </a:r>
            <a:r>
              <a:rPr lang="en-US" sz="1200" dirty="0">
                <a:solidFill>
                  <a:schemeClr val="bg1"/>
                </a:solidFill>
              </a:rPr>
              <a:t>&lt;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It will be deleted in the 	</a:t>
            </a:r>
            <a:r>
              <a:rPr lang="en-US" sz="1200" dirty="0" smtClean="0">
                <a:solidFill>
                  <a:schemeClr val="bg1"/>
                </a:solidFill>
              </a:rPr>
              <a:t>      </a:t>
            </a:r>
            <a:r>
              <a:rPr lang="en-US" sz="1200" dirty="0">
                <a:solidFill>
                  <a:schemeClr val="bg1"/>
                </a:solidFill>
              </a:rPr>
              <a:t>&lt;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near future. 		</a:t>
            </a:r>
            <a:r>
              <a:rPr lang="en-US" sz="1200" dirty="0" smtClean="0">
                <a:solidFill>
                  <a:schemeClr val="bg1"/>
                </a:solidFill>
              </a:rPr>
              <a:t>      </a:t>
            </a:r>
            <a:r>
              <a:rPr lang="en-US" sz="1200" dirty="0">
                <a:solidFill>
                  <a:schemeClr val="bg1"/>
                </a:solidFill>
              </a:rPr>
              <a:t>&lt;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It is important to spell 		It is important to spell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check this </a:t>
            </a:r>
            <a:r>
              <a:rPr lang="en-US" sz="1200" dirty="0" err="1">
                <a:solidFill>
                  <a:schemeClr val="bg1"/>
                </a:solidFill>
              </a:rPr>
              <a:t>dokument</a:t>
            </a:r>
            <a:r>
              <a:rPr lang="en-US" sz="1200" dirty="0">
                <a:solidFill>
                  <a:schemeClr val="bg1"/>
                </a:solidFill>
              </a:rPr>
              <a:t>. On 	</a:t>
            </a:r>
            <a:r>
              <a:rPr lang="en-US" sz="1200" dirty="0" smtClean="0">
                <a:solidFill>
                  <a:schemeClr val="bg1"/>
                </a:solidFill>
              </a:rPr>
              <a:t>      </a:t>
            </a:r>
            <a:r>
              <a:rPr lang="en-US" sz="6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|</a:t>
            </a:r>
            <a:r>
              <a:rPr lang="en-US" sz="1200" dirty="0">
                <a:solidFill>
                  <a:schemeClr val="bg1"/>
                </a:solidFill>
              </a:rPr>
              <a:t>	check this document. On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the other hand, a 		the other hand, a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misspelled </a:t>
            </a:r>
            <a:r>
              <a:rPr lang="en-US" sz="1200" dirty="0">
                <a:solidFill>
                  <a:schemeClr val="bg1"/>
                </a:solidFill>
              </a:rPr>
              <a:t>word isn't 		misspelled word isn't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the end of the world. 		the end of the world.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Nothing in the rest of 		Nothing in the rest of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this paragraph needs to 		this paragraph needs to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be changed. Things can 		be changed. Things can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be added after it. 		be added after it.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      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		      &gt;	This paragraph contains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		      &gt;	important new additions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		      &gt;	to this document. 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 smtClean="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 smtClean="0">
                <a:solidFill>
                  <a:srgbClr val="FF0000"/>
                </a:solidFill>
                <a:latin typeface="Times New Roman" pitchFamily="18" charset="0"/>
              </a:rPr>
              <a:t>tr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The </a:t>
            </a:r>
            <a:r>
              <a:rPr lang="en-US" altLang="zh-TW" sz="600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 command</a:t>
            </a:r>
          </a:p>
        </p:txBody>
      </p:sp>
      <p:sp>
        <p:nvSpPr>
          <p:cNvPr id="3174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E840BEA-BEA3-4AED-A819-7A46A5DE2C67}" type="slidenum">
              <a:rPr lang="zh-TW" altLang="en-US" sz="1400" b="0">
                <a:latin typeface="Arial" pitchFamily="34" charset="0"/>
              </a:rPr>
              <a:pPr algn="r"/>
              <a:t>16</a:t>
            </a:fld>
            <a:endParaRPr lang="en-US" altLang="zh-TW" sz="1400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 smtClean="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3600" dirty="0" smtClean="0">
                <a:solidFill>
                  <a:srgbClr val="B2B2B2"/>
                </a:solidFill>
                <a:latin typeface="Times New Roman" pitchFamily="18" charset="0"/>
              </a:rPr>
              <a:t>(</a:t>
            </a:r>
            <a:r>
              <a:rPr lang="en-US" altLang="zh-TW" sz="3600" u="sng" dirty="0" smtClean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 smtClean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 smtClean="0">
                <a:solidFill>
                  <a:srgbClr val="B2B2B2"/>
                </a:solidFill>
                <a:latin typeface="Times New Roman" pitchFamily="18" charset="0"/>
              </a:rPr>
              <a:t>delete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 smtClean="0">
              <a:latin typeface="Lucida Grande" charset="0"/>
            </a:endParaRPr>
          </a:p>
          <a:p>
            <a:pPr eaLnBrk="1" hangingPunct="1"/>
            <a:r>
              <a:rPr lang="en-US" altLang="zh-TW" dirty="0" smtClean="0">
                <a:latin typeface="Times New Roman" pitchFamily="18" charset="0"/>
              </a:rPr>
              <a:t>If you want to replace characters, use </a:t>
            </a:r>
            <a:r>
              <a:rPr lang="en-US" altLang="zh-TW" dirty="0" err="1" smtClean="0">
                <a:latin typeface="Times New Roman" pitchFamily="18" charset="0"/>
              </a:rPr>
              <a:t>tr</a:t>
            </a:r>
            <a:r>
              <a:rPr lang="en-US" altLang="zh-TW" dirty="0" smtClean="0">
                <a:latin typeface="Times New Roman" pitchFamily="18" charset="0"/>
              </a:rPr>
              <a:t> with two arguments: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As 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itchFamily="18" charset="0"/>
              </a:rPr>
              <a:t>tr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receives input from the input stream, it will replace any character from the 1</a:t>
            </a:r>
            <a:r>
              <a:rPr lang="en-US" altLang="zh-TW" baseline="30000" dirty="0" smtClean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set with the corresponding character at that position in the 2</a:t>
            </a:r>
            <a:r>
              <a:rPr lang="en-US" altLang="zh-TW" baseline="30000" dirty="0" smtClean="0">
                <a:solidFill>
                  <a:srgbClr val="000000"/>
                </a:solidFill>
                <a:latin typeface="Times New Roman" pitchFamily="18" charset="0"/>
              </a:rPr>
              <a:t>nd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set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TW" b="1" dirty="0" smtClean="0">
              <a:latin typeface="High Tower Text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The </a:t>
            </a:r>
            <a:r>
              <a:rPr lang="en-US" altLang="zh-TW" sz="600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 command</a:t>
            </a:r>
          </a:p>
        </p:txBody>
      </p:sp>
      <p:sp>
        <p:nvSpPr>
          <p:cNvPr id="3277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DA66387-50EC-465C-83D4-1744B72A3AF1}" type="slidenum">
              <a:rPr lang="zh-TW" altLang="en-US" sz="1400" b="0">
                <a:latin typeface="Arial" pitchFamily="34" charset="0"/>
              </a:rPr>
              <a:pPr algn="r"/>
              <a:t>17</a:t>
            </a:fld>
            <a:endParaRPr lang="en-US" altLang="zh-TW" sz="1400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 smtClean="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3600" dirty="0" smtClean="0">
                <a:solidFill>
                  <a:srgbClr val="B2B2B2"/>
                </a:solidFill>
                <a:latin typeface="Times New Roman" pitchFamily="18" charset="0"/>
              </a:rPr>
              <a:t>(</a:t>
            </a:r>
            <a:r>
              <a:rPr lang="en-US" altLang="zh-TW" sz="3600" u="sng" dirty="0" smtClean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 smtClean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 smtClean="0">
                <a:solidFill>
                  <a:srgbClr val="B2B2B2"/>
                </a:solidFill>
                <a:latin typeface="Times New Roman" pitchFamily="18" charset="0"/>
              </a:rPr>
              <a:t>delete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 smtClean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B2B2B2"/>
                </a:solidFill>
                <a:latin typeface="Times New Roman" pitchFamily="18" charset="0"/>
              </a:rPr>
              <a:t>If you want to replace characters, use </a:t>
            </a:r>
            <a:r>
              <a:rPr lang="en-US" altLang="zh-TW" dirty="0" err="1" smtClean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dirty="0" smtClean="0">
                <a:solidFill>
                  <a:srgbClr val="B2B2B2"/>
                </a:solidFill>
                <a:latin typeface="Times New Roman" pitchFamily="18" charset="0"/>
              </a:rPr>
              <a:t> with two arguments: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As 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itchFamily="18" charset="0"/>
              </a:rPr>
              <a:t>tr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receives input from the input stream, it will replace any character from the 1</a:t>
            </a:r>
            <a:r>
              <a:rPr lang="en-US" altLang="zh-TW" baseline="30000" dirty="0" smtClean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set with the corresponding character at that position in the 2</a:t>
            </a:r>
            <a:r>
              <a:rPr lang="en-US" altLang="zh-TW" baseline="30000" dirty="0" smtClean="0">
                <a:solidFill>
                  <a:srgbClr val="000000"/>
                </a:solidFill>
                <a:latin typeface="Times New Roman" pitchFamily="18" charset="0"/>
              </a:rPr>
              <a:t>nd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set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 smtClean="0">
                <a:solidFill>
                  <a:srgbClr val="000000"/>
                </a:solidFill>
                <a:latin typeface="Times New Roman" pitchFamily="18" charset="0"/>
              </a:rPr>
              <a:t>Example 1: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b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800" dirty="0" smtClean="0">
                <a:solidFill>
                  <a:srgbClr val="0033CC"/>
                </a:solidFill>
                <a:latin typeface="Times New Roman" pitchFamily="18" charset="0"/>
              </a:rPr>
              <a:t>Capitalize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 all letters from a file named “jekyll.txt”, and redirect the output to a file named “jekyll_up.txt”:</a:t>
            </a:r>
            <a:endParaRPr lang="en-US" altLang="zh-TW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2600" b="1" dirty="0" smtClean="0">
                <a:cs typeface="Arial" pitchFamily="34" charset="0"/>
              </a:rPr>
              <a:t>%</a:t>
            </a:r>
            <a:r>
              <a:rPr lang="en-US" altLang="zh-TW" b="1" dirty="0" smtClean="0">
                <a:latin typeface="High Tower Text" pitchFamily="18" charset="0"/>
              </a:rPr>
              <a:t> cat jekyll.txt | </a:t>
            </a:r>
            <a:r>
              <a:rPr lang="en-US" altLang="zh-TW" b="1" dirty="0" err="1" smtClean="0">
                <a:latin typeface="High Tower Text" pitchFamily="18" charset="0"/>
              </a:rPr>
              <a:t>tr</a:t>
            </a:r>
            <a:r>
              <a:rPr lang="en-US" altLang="zh-TW" b="1" dirty="0" smtClean="0">
                <a:latin typeface="High Tower Text" pitchFamily="18" charset="0"/>
              </a:rPr>
              <a:t> "a</a:t>
            </a:r>
            <a:r>
              <a:rPr lang="en-US" altLang="zh-TW" b="1" dirty="0" smtClean="0">
                <a:latin typeface="Times New Roman" pitchFamily="18" charset="0"/>
              </a:rPr>
              <a:t>-</a:t>
            </a:r>
            <a:r>
              <a:rPr lang="en-US" altLang="zh-TW" b="1" dirty="0" smtClean="0">
                <a:latin typeface="High Tower Text" pitchFamily="18" charset="0"/>
              </a:rPr>
              <a:t>z" "A</a:t>
            </a:r>
            <a:r>
              <a:rPr lang="en-US" altLang="zh-TW" b="1" dirty="0" smtClean="0">
                <a:latin typeface="Times New Roman" pitchFamily="18" charset="0"/>
              </a:rPr>
              <a:t>-</a:t>
            </a:r>
            <a:r>
              <a:rPr lang="en-US" altLang="zh-TW" b="1" dirty="0" smtClean="0">
                <a:latin typeface="High Tower Text" pitchFamily="18" charset="0"/>
              </a:rPr>
              <a:t>Z" </a:t>
            </a:r>
            <a:r>
              <a:rPr lang="en-US" altLang="zh-TW" sz="2800" dirty="0" smtClean="0"/>
              <a:t>&gt;</a:t>
            </a:r>
            <a:r>
              <a:rPr lang="en-US" altLang="zh-TW" b="1" dirty="0" smtClean="0">
                <a:latin typeface="High Tower Text" pitchFamily="18" charset="0"/>
              </a:rPr>
              <a:t> jekyll_up.txt</a:t>
            </a: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The </a:t>
            </a:r>
            <a:r>
              <a:rPr lang="en-US" altLang="zh-TW" sz="600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 command</a:t>
            </a:r>
          </a:p>
        </p:txBody>
      </p:sp>
      <p:sp>
        <p:nvSpPr>
          <p:cNvPr id="3277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DA66387-50EC-465C-83D4-1744B72A3AF1}" type="slidenum">
              <a:rPr lang="zh-TW" altLang="en-US" sz="1400" b="0">
                <a:latin typeface="Arial" pitchFamily="34" charset="0"/>
              </a:rPr>
              <a:pPr algn="r"/>
              <a:t>18</a:t>
            </a:fld>
            <a:endParaRPr lang="en-US" altLang="zh-TW" sz="1400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9154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 smtClean="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3600" dirty="0" smtClean="0">
                <a:solidFill>
                  <a:srgbClr val="B2B2B2"/>
                </a:solidFill>
                <a:latin typeface="Times New Roman" pitchFamily="18" charset="0"/>
              </a:rPr>
              <a:t>(</a:t>
            </a:r>
            <a:r>
              <a:rPr lang="en-US" altLang="zh-TW" sz="3600" u="sng" dirty="0" smtClean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 smtClean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 smtClean="0">
                <a:solidFill>
                  <a:srgbClr val="B2B2B2"/>
                </a:solidFill>
                <a:latin typeface="Times New Roman" pitchFamily="18" charset="0"/>
              </a:rPr>
              <a:t>delete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 smtClean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B2B2B2"/>
                </a:solidFill>
                <a:latin typeface="Times New Roman" pitchFamily="18" charset="0"/>
              </a:rPr>
              <a:t>If you want to replace characters, use </a:t>
            </a:r>
            <a:r>
              <a:rPr lang="en-US" altLang="zh-TW" dirty="0" err="1" smtClean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dirty="0" smtClean="0">
                <a:solidFill>
                  <a:srgbClr val="B2B2B2"/>
                </a:solidFill>
                <a:latin typeface="Times New Roman" pitchFamily="18" charset="0"/>
              </a:rPr>
              <a:t> with two arguments: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As 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itchFamily="18" charset="0"/>
              </a:rPr>
              <a:t>tr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receives input from the input stream, it will replace any character from the 1</a:t>
            </a:r>
            <a:r>
              <a:rPr lang="en-US" altLang="zh-TW" baseline="30000" dirty="0" smtClean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set with the corresponding character at that position in the 2</a:t>
            </a:r>
            <a:r>
              <a:rPr lang="en-US" altLang="zh-TW" baseline="30000" dirty="0" smtClean="0">
                <a:solidFill>
                  <a:srgbClr val="000000"/>
                </a:solidFill>
                <a:latin typeface="Times New Roman" pitchFamily="18" charset="0"/>
              </a:rPr>
              <a:t>nd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set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 smtClean="0">
                <a:solidFill>
                  <a:srgbClr val="000000"/>
                </a:solidFill>
                <a:latin typeface="Times New Roman" pitchFamily="18" charset="0"/>
              </a:rPr>
              <a:t>Example 2: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b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800" dirty="0" smtClean="0">
                <a:solidFill>
                  <a:srgbClr val="0033CC"/>
                </a:solidFill>
                <a:latin typeface="Times New Roman" pitchFamily="18" charset="0"/>
              </a:rPr>
              <a:t>Perform ROT13 encoding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 on “jekyll.txt”, and redirect the output to a file named “</a:t>
            </a:r>
            <a:r>
              <a:rPr lang="en-US" altLang="zh-TW" sz="2800" dirty="0" err="1" smtClean="0">
                <a:solidFill>
                  <a:srgbClr val="000000"/>
                </a:solidFill>
                <a:latin typeface="Times New Roman" pitchFamily="18" charset="0"/>
              </a:rPr>
              <a:t>jekyll.enc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”:</a:t>
            </a:r>
            <a:endParaRPr lang="en-US" altLang="zh-TW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2600" b="1" dirty="0" smtClean="0"/>
              <a:t>%</a:t>
            </a:r>
            <a:r>
              <a:rPr lang="en-US" altLang="zh-TW" b="1" dirty="0" smtClean="0">
                <a:latin typeface="High Tower Text" pitchFamily="18" charset="0"/>
              </a:rPr>
              <a:t> </a:t>
            </a:r>
            <a:r>
              <a:rPr lang="en-US" altLang="zh-TW" b="1" dirty="0" err="1" smtClean="0">
                <a:latin typeface="High Tower Text" pitchFamily="18" charset="0"/>
              </a:rPr>
              <a:t>tr</a:t>
            </a:r>
            <a:r>
              <a:rPr lang="en-US" altLang="zh-TW" sz="2800" b="1" dirty="0" smtClean="0">
                <a:latin typeface="High Tower Text" pitchFamily="18" charset="0"/>
              </a:rPr>
              <a:t> "a</a:t>
            </a:r>
            <a:r>
              <a:rPr lang="en-US" altLang="zh-TW" sz="2800" b="1" dirty="0" smtClean="0">
                <a:latin typeface="Times New Roman" pitchFamily="18" charset="0"/>
              </a:rPr>
              <a:t>-</a:t>
            </a:r>
            <a:r>
              <a:rPr lang="en-US" altLang="zh-TW" sz="2800" b="1" dirty="0" err="1" smtClean="0">
                <a:latin typeface="High Tower Text" pitchFamily="18" charset="0"/>
              </a:rPr>
              <a:t>z</a:t>
            </a:r>
            <a:r>
              <a:rPr lang="en-US" altLang="zh-TW" sz="2600" b="1" dirty="0" err="1" smtClean="0">
                <a:latin typeface="High Tower Text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</a:rPr>
              <a:t>-</a:t>
            </a:r>
            <a:r>
              <a:rPr lang="en-US" altLang="zh-TW" sz="2600" b="1" dirty="0" smtClean="0">
                <a:latin typeface="High Tower Text" pitchFamily="18" charset="0"/>
              </a:rPr>
              <a:t>Z</a:t>
            </a:r>
            <a:r>
              <a:rPr lang="en-US" altLang="zh-TW" sz="2800" b="1" dirty="0" smtClean="0">
                <a:latin typeface="High Tower Text" pitchFamily="18" charset="0"/>
              </a:rPr>
              <a:t>" "n</a:t>
            </a:r>
            <a:r>
              <a:rPr lang="en-US" altLang="zh-TW" sz="2800" b="1" dirty="0" smtClean="0">
                <a:latin typeface="Times New Roman" pitchFamily="18" charset="0"/>
              </a:rPr>
              <a:t>-</a:t>
            </a:r>
            <a:r>
              <a:rPr lang="en-US" altLang="zh-TW" sz="2800" b="1" dirty="0" err="1" smtClean="0">
                <a:latin typeface="High Tower Text" pitchFamily="18" charset="0"/>
              </a:rPr>
              <a:t>za</a:t>
            </a:r>
            <a:r>
              <a:rPr lang="en-US" altLang="zh-TW" sz="2800" b="1" dirty="0" smtClean="0">
                <a:latin typeface="Times New Roman" pitchFamily="18" charset="0"/>
              </a:rPr>
              <a:t>-</a:t>
            </a:r>
            <a:r>
              <a:rPr lang="en-US" altLang="zh-TW" sz="2800" b="1" dirty="0" err="1" smtClean="0">
                <a:latin typeface="High Tower Text" pitchFamily="18" charset="0"/>
              </a:rPr>
              <a:t>m</a:t>
            </a:r>
            <a:r>
              <a:rPr lang="en-US" altLang="zh-TW" sz="2600" b="1" dirty="0" err="1" smtClean="0">
                <a:latin typeface="High Tower Text" pitchFamily="18" charset="0"/>
              </a:rPr>
              <a:t>N</a:t>
            </a:r>
            <a:r>
              <a:rPr lang="en-US" altLang="zh-TW" sz="2800" b="1" dirty="0" smtClean="0">
                <a:latin typeface="Times New Roman" pitchFamily="18" charset="0"/>
              </a:rPr>
              <a:t>-</a:t>
            </a:r>
            <a:r>
              <a:rPr lang="en-US" altLang="zh-TW" sz="2600" b="1" dirty="0" smtClean="0">
                <a:latin typeface="High Tower Text" pitchFamily="18" charset="0"/>
              </a:rPr>
              <a:t>ZA</a:t>
            </a:r>
            <a:r>
              <a:rPr lang="en-US" altLang="zh-TW" sz="2800" b="1" dirty="0" smtClean="0">
                <a:latin typeface="Times New Roman" pitchFamily="18" charset="0"/>
              </a:rPr>
              <a:t>-</a:t>
            </a:r>
            <a:r>
              <a:rPr lang="en-US" altLang="zh-TW" sz="2600" b="1" dirty="0" smtClean="0">
                <a:latin typeface="High Tower Text" pitchFamily="18" charset="0"/>
              </a:rPr>
              <a:t>M</a:t>
            </a:r>
            <a:r>
              <a:rPr lang="en-US" altLang="zh-TW" sz="2800" b="1" dirty="0" smtClean="0">
                <a:latin typeface="High Tower Text" pitchFamily="18" charset="0"/>
              </a:rPr>
              <a:t>" </a:t>
            </a:r>
            <a:r>
              <a:rPr lang="en-US" altLang="zh-TW" sz="2400" b="1" dirty="0" smtClean="0"/>
              <a:t>&lt;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  <a:r>
              <a:rPr lang="en-US" altLang="zh-TW" b="1" dirty="0" smtClean="0">
                <a:latin typeface="High Tower Text" pitchFamily="18" charset="0"/>
              </a:rPr>
              <a:t>jekyll.txt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  <a:r>
              <a:rPr lang="en-US" altLang="zh-TW" sz="2400" b="1" dirty="0" smtClean="0"/>
              <a:t>&gt;</a:t>
            </a:r>
            <a:r>
              <a:rPr lang="en-US" altLang="zh-TW" b="1" dirty="0" err="1" smtClean="0">
                <a:latin typeface="High Tower Text" pitchFamily="18" charset="0"/>
              </a:rPr>
              <a:t>jekyll.enc</a:t>
            </a:r>
            <a:endParaRPr lang="en-US" altLang="zh-TW" b="1" dirty="0" smtClean="0">
              <a:latin typeface="High Tower Text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The </a:t>
            </a:r>
            <a:r>
              <a:rPr lang="en-US" altLang="zh-TW" sz="600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 command</a:t>
            </a:r>
          </a:p>
        </p:txBody>
      </p:sp>
      <p:sp>
        <p:nvSpPr>
          <p:cNvPr id="3379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A2C319A-A4AA-4D94-ADBA-8C17E0D9620B}" type="slidenum">
              <a:rPr lang="zh-TW" altLang="en-US" sz="1400" b="0">
                <a:latin typeface="Arial" pitchFamily="34" charset="0"/>
              </a:rPr>
              <a:pPr algn="r"/>
              <a:t>19</a:t>
            </a:fld>
            <a:endParaRPr lang="en-US" altLang="zh-TW" sz="1400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2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 anchorCtr="1"/>
          <a:lstStyle/>
          <a:p>
            <a:pPr eaLnBrk="1" hangingPunct="1"/>
            <a:r>
              <a:rPr lang="en-US" altLang="zh-TW" sz="4000" smtClean="0">
                <a:solidFill>
                  <a:srgbClr val="0066CC"/>
                </a:solidFill>
              </a:rPr>
              <a:t>Summary of Parameters &amp; Variables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382000" cy="5943600"/>
          </a:xfrm>
        </p:spPr>
        <p:txBody>
          <a:bodyPr/>
          <a:lstStyle/>
          <a:p>
            <a:pPr marL="233363" indent="-233363" eaLnBrk="1" hangingPunct="1">
              <a:lnSpc>
                <a:spcPct val="80000"/>
              </a:lnSpc>
              <a:defRPr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User created variables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altLang="zh-TW" sz="2200" dirty="0" err="1" smtClean="0">
                <a:solidFill>
                  <a:schemeClr val="bg1">
                    <a:lumMod val="65000"/>
                  </a:schemeClr>
                </a:solidFill>
              </a:rPr>
              <a:t>myvar</a:t>
            </a: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</a:rPr>
              <a:t>, $file1, etc.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endParaRPr lang="en-US" altLang="zh-TW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33363" indent="-233363" eaLnBrk="1" hangingPunct="1">
              <a:lnSpc>
                <a:spcPct val="80000"/>
              </a:lnSpc>
              <a:defRPr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Keyword shell variables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</a:rPr>
              <a:t>$PATH, $prompt, $HOME, etc.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chemeClr val="bg1">
                    <a:lumMod val="65000"/>
                  </a:schemeClr>
                </a:solidFill>
              </a:rPr>
              <a:t>Have special meaning to the shell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endParaRPr lang="en-US" altLang="zh-TW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33363" indent="-233363" eaLnBrk="1" hangingPunct="1">
              <a:lnSpc>
                <a:spcPct val="80000"/>
              </a:lnSpc>
              <a:defRPr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Positional parameters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</a:rPr>
              <a:t>$0, $1, $2, etc.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chemeClr val="bg1">
                    <a:lumMod val="65000"/>
                  </a:schemeClr>
                </a:solidFill>
              </a:rPr>
              <a:t>Need to use </a:t>
            </a:r>
            <a:r>
              <a:rPr lang="en-US" altLang="zh-TW" sz="1800" b="1" dirty="0" smtClean="0">
                <a:solidFill>
                  <a:schemeClr val="bg1">
                    <a:lumMod val="65000"/>
                  </a:schemeClr>
                </a:solidFill>
              </a:rPr>
              <a:t>shift</a:t>
            </a:r>
            <a:r>
              <a:rPr lang="en-US" altLang="zh-TW" sz="1800" dirty="0" smtClean="0">
                <a:solidFill>
                  <a:schemeClr val="bg1">
                    <a:lumMod val="65000"/>
                  </a:schemeClr>
                </a:solidFill>
              </a:rPr>
              <a:t> if there are more than 9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endParaRPr lang="en-US" altLang="zh-TW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33363" indent="-233363" eaLnBrk="1" hangingPunct="1">
              <a:lnSpc>
                <a:spcPct val="80000"/>
              </a:lnSpc>
              <a:defRPr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Special parameters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</a:rPr>
              <a:t>$* - All arguments as a single string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</a:rPr>
              <a:t>	$# - The number of command-line arguments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</a:rPr>
              <a:t>	$#X - The number of elements in array X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</a:rPr>
              <a:t>	$&lt; - A word typed from the keyboard (or redirected from a file)</a:t>
            </a:r>
            <a:r>
              <a:rPr lang="en-US" altLang="zh-TW" sz="2200" dirty="0" smtClean="0"/>
              <a:t> 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200" dirty="0" smtClean="0">
                <a:solidFill>
                  <a:srgbClr val="FF0000"/>
                </a:solidFill>
              </a:rPr>
              <a:t>	$? - The exit status of the last command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200" dirty="0" smtClean="0">
                <a:solidFill>
                  <a:srgbClr val="FF0000"/>
                </a:solidFill>
              </a:rPr>
              <a:t>	$?X-Test to see if variable X exists</a:t>
            </a:r>
          </a:p>
        </p:txBody>
      </p:sp>
      <p:sp>
        <p:nvSpPr>
          <p:cNvPr id="44036" name="AutoShape 9"/>
          <p:cNvSpPr>
            <a:spLocks noChangeArrowheads="1"/>
          </p:cNvSpPr>
          <p:nvPr/>
        </p:nvSpPr>
        <p:spPr bwMode="auto">
          <a:xfrm>
            <a:off x="6477000" y="4267200"/>
            <a:ext cx="2057400" cy="533400"/>
          </a:xfrm>
          <a:prstGeom prst="wedgeRectCallout">
            <a:avLst>
              <a:gd name="adj1" fmla="val -133009"/>
              <a:gd name="adj2" fmla="val 33940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dirty="0" smtClean="0">
                <a:solidFill>
                  <a:schemeClr val="bg1"/>
                </a:solidFill>
              </a:rPr>
              <a:t>This </a:t>
            </a:r>
            <a:r>
              <a:rPr lang="en-US" altLang="zh-TW" sz="2800" dirty="0">
                <a:solidFill>
                  <a:schemeClr val="bg1"/>
                </a:solidFill>
              </a:rPr>
              <a:t>week.</a:t>
            </a:r>
          </a:p>
        </p:txBody>
      </p:sp>
    </p:spTree>
    <p:extLst>
      <p:ext uri="{BB962C8B-B14F-4D97-AF65-F5344CB8AC3E}">
        <p14:creationId xmlns:p14="http://schemas.microsoft.com/office/powerpoint/2010/main" val="17442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smtClean="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smtClean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smtClean="0">
                <a:solidFill>
                  <a:srgbClr val="CC3300"/>
                </a:solidFill>
                <a:latin typeface="Times New Roman" pitchFamily="18" charset="0"/>
              </a:rPr>
              <a:t>replace</a:t>
            </a:r>
            <a:r>
              <a:rPr lang="en-US" altLang="zh-TW" sz="3600" smtClean="0">
                <a:solidFill>
                  <a:srgbClr val="CC3300"/>
                </a:solidFill>
                <a:latin typeface="Times New Roman" pitchFamily="18" charset="0"/>
              </a:rPr>
              <a:t> (</a:t>
            </a:r>
            <a:r>
              <a:rPr lang="en-US" altLang="zh-TW" sz="3600" u="sng" smtClean="0">
                <a:solidFill>
                  <a:srgbClr val="CC3300"/>
                </a:solidFill>
                <a:latin typeface="Times New Roman" pitchFamily="18" charset="0"/>
              </a:rPr>
              <a:t>tr</a:t>
            </a:r>
            <a:r>
              <a:rPr lang="en-US" altLang="zh-TW" sz="3600" smtClean="0">
                <a:solidFill>
                  <a:srgbClr val="CC3300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smtClean="0">
                <a:solidFill>
                  <a:srgbClr val="CC3300"/>
                </a:solidFill>
                <a:latin typeface="Times New Roman" pitchFamily="18" charset="0"/>
              </a:rPr>
              <a:t>delete</a:t>
            </a:r>
            <a:r>
              <a:rPr lang="en-US" altLang="zh-TW" sz="3600" smtClean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600" smtClean="0">
                <a:solidFill>
                  <a:srgbClr val="FF0000"/>
                </a:solidFill>
                <a:latin typeface="Times New Roman" pitchFamily="18" charset="0"/>
              </a:rPr>
              <a:t>characters</a:t>
            </a:r>
          </a:p>
          <a:p>
            <a:pPr eaLnBrk="1" hangingPunct="1">
              <a:buFontTx/>
              <a:buNone/>
            </a:pPr>
            <a:endParaRPr lang="en-US" altLang="zh-TW" sz="200" smtClean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</a:rPr>
              <a:t>If you want to delete characters, use tr with one argument and the -d flag:</a:t>
            </a:r>
          </a:p>
          <a:p>
            <a:pPr lvl="1" eaLnBrk="1" hangingPunct="1"/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</a:rPr>
              <a:t>As tr receives input from the input stream, it will delete any character from that set with the correspoding character at that position in the 2</a:t>
            </a:r>
            <a:r>
              <a:rPr lang="en-US" altLang="zh-TW" baseline="30000" smtClean="0">
                <a:solidFill>
                  <a:schemeClr val="bg1"/>
                </a:solidFill>
                <a:latin typeface="Times New Roman" pitchFamily="18" charset="0"/>
              </a:rPr>
              <a:t>nd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</a:rPr>
              <a:t> set</a:t>
            </a:r>
          </a:p>
          <a:p>
            <a:pPr eaLnBrk="1" hangingPunct="1">
              <a:buFontTx/>
              <a:buNone/>
            </a:pPr>
            <a:r>
              <a:rPr lang="en-US" altLang="zh-TW" sz="16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bg1"/>
                </a:solidFill>
                <a:latin typeface="Times New Roman" pitchFamily="18" charset="0"/>
              </a:rPr>
              <a:t>Example 2: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br>
              <a:rPr lang="en-US" altLang="zh-TW" smtClean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Perform ROT13 encoding on “alice.txt”, and redirect the output to a file named “alice.enc”:</a:t>
            </a:r>
            <a:endParaRPr lang="en-US" altLang="zh-TW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b="1" smtClean="0">
                <a:solidFill>
                  <a:schemeClr val="bg1"/>
                </a:solidFill>
                <a:latin typeface="High Tower Text" pitchFamily="18" charset="0"/>
              </a:rPr>
              <a:t>% tr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"a</a:t>
            </a: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z</a:t>
            </a:r>
            <a:r>
              <a:rPr lang="en-US" altLang="zh-TW" sz="2600" b="1" smtClean="0">
                <a:solidFill>
                  <a:schemeClr val="bg1"/>
                </a:solidFill>
                <a:latin typeface="High Tower Text" pitchFamily="18" charset="0"/>
              </a:rPr>
              <a:t>A</a:t>
            </a: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smtClean="0">
                <a:solidFill>
                  <a:schemeClr val="bg1"/>
                </a:solidFill>
                <a:latin typeface="High Tower Text" pitchFamily="18" charset="0"/>
              </a:rPr>
              <a:t>Z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" "n</a:t>
            </a: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za</a:t>
            </a: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m</a:t>
            </a:r>
            <a:r>
              <a:rPr lang="en-US" altLang="zh-TW" sz="2600" b="1" smtClean="0">
                <a:solidFill>
                  <a:schemeClr val="bg1"/>
                </a:solidFill>
                <a:latin typeface="High Tower Text" pitchFamily="18" charset="0"/>
              </a:rPr>
              <a:t>N</a:t>
            </a: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smtClean="0">
                <a:solidFill>
                  <a:schemeClr val="bg1"/>
                </a:solidFill>
                <a:latin typeface="High Tower Text" pitchFamily="18" charset="0"/>
              </a:rPr>
              <a:t>ZA</a:t>
            </a: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smtClean="0">
                <a:solidFill>
                  <a:schemeClr val="bg1"/>
                </a:solidFill>
                <a:latin typeface="High Tower Text" pitchFamily="18" charset="0"/>
              </a:rPr>
              <a:t>M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" &lt; </a:t>
            </a:r>
            <a:r>
              <a:rPr lang="en-US" altLang="zh-TW" b="1" smtClean="0">
                <a:solidFill>
                  <a:schemeClr val="bg1"/>
                </a:solidFill>
                <a:latin typeface="High Tower Text" pitchFamily="18" charset="0"/>
              </a:rPr>
              <a:t>alice.txt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&gt;</a:t>
            </a:r>
            <a:r>
              <a:rPr lang="en-US" altLang="zh-TW" b="1" smtClean="0">
                <a:solidFill>
                  <a:schemeClr val="bg1"/>
                </a:solidFill>
                <a:latin typeface="High Tower Text" pitchFamily="18" charset="0"/>
              </a:rPr>
              <a:t>alice.enc</a:t>
            </a: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The </a:t>
            </a:r>
            <a:r>
              <a:rPr lang="en-US" altLang="zh-TW" sz="600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 command</a:t>
            </a:r>
          </a:p>
        </p:txBody>
      </p:sp>
      <p:sp>
        <p:nvSpPr>
          <p:cNvPr id="3482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B3FE668-0797-4255-A136-AEAC9443B397}" type="slidenum">
              <a:rPr lang="zh-TW" altLang="en-US" sz="1400" b="0">
                <a:latin typeface="Arial" pitchFamily="34" charset="0"/>
              </a:rPr>
              <a:pPr algn="r"/>
              <a:t>20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240645" name="Oval 5"/>
          <p:cNvSpPr>
            <a:spLocks noChangeArrowheads="1"/>
          </p:cNvSpPr>
          <p:nvPr/>
        </p:nvSpPr>
        <p:spPr bwMode="auto">
          <a:xfrm>
            <a:off x="4767263" y="100965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5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smtClean="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smtClean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smtClean="0">
                <a:solidFill>
                  <a:srgbClr val="B2B2B2"/>
                </a:solidFill>
                <a:latin typeface="Times New Roman" pitchFamily="18" charset="0"/>
              </a:rPr>
              <a:t>replace</a:t>
            </a:r>
            <a:r>
              <a:rPr lang="en-US" altLang="zh-TW" sz="3600" smtClean="0">
                <a:solidFill>
                  <a:srgbClr val="B2B2B2"/>
                </a:solidFill>
                <a:latin typeface="Times New Roman" pitchFamily="18" charset="0"/>
              </a:rPr>
              <a:t> (</a:t>
            </a:r>
            <a:r>
              <a:rPr lang="en-US" altLang="zh-TW" sz="3600" u="sng" smtClean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smtClean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smtClean="0">
                <a:solidFill>
                  <a:srgbClr val="CC3300"/>
                </a:solidFill>
                <a:latin typeface="Times New Roman" pitchFamily="18" charset="0"/>
              </a:rPr>
              <a:t>delete</a:t>
            </a:r>
            <a:r>
              <a:rPr lang="en-US" altLang="zh-TW" sz="3600" smtClean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600" smtClean="0">
                <a:solidFill>
                  <a:srgbClr val="FF0000"/>
                </a:solidFill>
                <a:latin typeface="Times New Roman" pitchFamily="18" charset="0"/>
              </a:rPr>
              <a:t>characters</a:t>
            </a:r>
          </a:p>
          <a:p>
            <a:pPr eaLnBrk="1" hangingPunct="1">
              <a:buFontTx/>
              <a:buNone/>
            </a:pPr>
            <a:endParaRPr lang="en-US" altLang="zh-TW" sz="200" smtClean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</a:rPr>
              <a:t>If you want to delete characters, use tr with one argument and the -d flag:</a:t>
            </a:r>
          </a:p>
          <a:p>
            <a:pPr lvl="1" eaLnBrk="1" hangingPunct="1"/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</a:rPr>
              <a:t>As tr receives input from the input stream, it will delete any character from that set with the correspoding character at that position in the 2</a:t>
            </a:r>
            <a:r>
              <a:rPr lang="en-US" altLang="zh-TW" baseline="30000" smtClean="0">
                <a:solidFill>
                  <a:schemeClr val="bg1"/>
                </a:solidFill>
                <a:latin typeface="Times New Roman" pitchFamily="18" charset="0"/>
              </a:rPr>
              <a:t>nd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</a:rPr>
              <a:t> set</a:t>
            </a:r>
          </a:p>
          <a:p>
            <a:pPr eaLnBrk="1" hangingPunct="1">
              <a:buFontTx/>
              <a:buNone/>
            </a:pPr>
            <a:r>
              <a:rPr lang="en-US" altLang="zh-TW" sz="16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bg1"/>
                </a:solidFill>
                <a:latin typeface="Times New Roman" pitchFamily="18" charset="0"/>
              </a:rPr>
              <a:t>Example 2: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br>
              <a:rPr lang="en-US" altLang="zh-TW" smtClean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Perform ROT13 encoding on “alice.txt”, and redirect the output to a file named “alice.enc”:</a:t>
            </a:r>
            <a:endParaRPr lang="en-US" altLang="zh-TW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b="1" smtClean="0">
                <a:solidFill>
                  <a:schemeClr val="bg1"/>
                </a:solidFill>
                <a:latin typeface="High Tower Text" pitchFamily="18" charset="0"/>
              </a:rPr>
              <a:t>% tr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"a</a:t>
            </a: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z</a:t>
            </a:r>
            <a:r>
              <a:rPr lang="en-US" altLang="zh-TW" sz="2600" b="1" smtClean="0">
                <a:solidFill>
                  <a:schemeClr val="bg1"/>
                </a:solidFill>
                <a:latin typeface="High Tower Text" pitchFamily="18" charset="0"/>
              </a:rPr>
              <a:t>A</a:t>
            </a: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smtClean="0">
                <a:solidFill>
                  <a:schemeClr val="bg1"/>
                </a:solidFill>
                <a:latin typeface="High Tower Text" pitchFamily="18" charset="0"/>
              </a:rPr>
              <a:t>Z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" "n</a:t>
            </a: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za</a:t>
            </a: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m</a:t>
            </a:r>
            <a:r>
              <a:rPr lang="en-US" altLang="zh-TW" sz="2600" b="1" smtClean="0">
                <a:solidFill>
                  <a:schemeClr val="bg1"/>
                </a:solidFill>
                <a:latin typeface="High Tower Text" pitchFamily="18" charset="0"/>
              </a:rPr>
              <a:t>N</a:t>
            </a: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smtClean="0">
                <a:solidFill>
                  <a:schemeClr val="bg1"/>
                </a:solidFill>
                <a:latin typeface="High Tower Text" pitchFamily="18" charset="0"/>
              </a:rPr>
              <a:t>ZA</a:t>
            </a: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smtClean="0">
                <a:solidFill>
                  <a:schemeClr val="bg1"/>
                </a:solidFill>
                <a:latin typeface="High Tower Text" pitchFamily="18" charset="0"/>
              </a:rPr>
              <a:t>M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" &lt; </a:t>
            </a:r>
            <a:r>
              <a:rPr lang="en-US" altLang="zh-TW" b="1" smtClean="0">
                <a:solidFill>
                  <a:schemeClr val="bg1"/>
                </a:solidFill>
                <a:latin typeface="High Tower Text" pitchFamily="18" charset="0"/>
              </a:rPr>
              <a:t>alice.txt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&gt;</a:t>
            </a:r>
            <a:r>
              <a:rPr lang="en-US" altLang="zh-TW" b="1" smtClean="0">
                <a:solidFill>
                  <a:schemeClr val="bg1"/>
                </a:solidFill>
                <a:latin typeface="High Tower Text" pitchFamily="18" charset="0"/>
              </a:rPr>
              <a:t>alice.enc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The </a:t>
            </a:r>
            <a:r>
              <a:rPr lang="en-US" altLang="zh-TW" sz="600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 command</a:t>
            </a:r>
          </a:p>
        </p:txBody>
      </p:sp>
      <p:sp>
        <p:nvSpPr>
          <p:cNvPr id="3584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DB000E9-A262-42C0-A61B-7D5BE3E8C109}" type="slidenum">
              <a:rPr lang="zh-TW" altLang="en-US" sz="1400" b="0">
                <a:latin typeface="Arial" pitchFamily="34" charset="0"/>
              </a:rPr>
              <a:pPr algn="r"/>
              <a:t>21</a:t>
            </a:fld>
            <a:endParaRPr lang="en-US" altLang="zh-TW" sz="1400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8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smtClean="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smtClean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smtClean="0">
                <a:solidFill>
                  <a:srgbClr val="B2B2B2"/>
                </a:solidFill>
                <a:latin typeface="Times New Roman" pitchFamily="18" charset="0"/>
              </a:rPr>
              <a:t>replace</a:t>
            </a:r>
            <a:r>
              <a:rPr lang="en-US" altLang="zh-TW" sz="3600" smtClean="0">
                <a:solidFill>
                  <a:srgbClr val="B2B2B2"/>
                </a:solidFill>
                <a:latin typeface="Times New Roman" pitchFamily="18" charset="0"/>
              </a:rPr>
              <a:t> (</a:t>
            </a:r>
            <a:r>
              <a:rPr lang="en-US" altLang="zh-TW" sz="3600" u="sng" smtClean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smtClean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smtClean="0">
                <a:solidFill>
                  <a:srgbClr val="CC3300"/>
                </a:solidFill>
                <a:latin typeface="Times New Roman" pitchFamily="18" charset="0"/>
              </a:rPr>
              <a:t>delete</a:t>
            </a:r>
            <a:r>
              <a:rPr lang="en-US" altLang="zh-TW" sz="3600" smtClean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600" smtClean="0">
                <a:solidFill>
                  <a:srgbClr val="FF0000"/>
                </a:solidFill>
                <a:latin typeface="Times New Roman" pitchFamily="18" charset="0"/>
              </a:rPr>
              <a:t>characters</a:t>
            </a:r>
          </a:p>
          <a:p>
            <a:pPr eaLnBrk="1" hangingPunct="1">
              <a:buFontTx/>
              <a:buNone/>
            </a:pPr>
            <a:endParaRPr lang="en-US" altLang="zh-TW" sz="200" smtClean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smtClean="0">
                <a:latin typeface="Times New Roman" pitchFamily="18" charset="0"/>
              </a:rPr>
              <a:t>If you want to delete characters, use tr with one argument and the -d flag: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latin typeface="Times New Roman" pitchFamily="18" charset="0"/>
              </a:rPr>
              <a:t>As tr receives input from the input stream, it will delete any character from that set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</a:rPr>
              <a:t> with the correspoding character at that position in the 2</a:t>
            </a:r>
            <a:r>
              <a:rPr lang="en-US" altLang="zh-TW" baseline="30000" smtClean="0">
                <a:solidFill>
                  <a:schemeClr val="bg1"/>
                </a:solidFill>
                <a:latin typeface="Times New Roman" pitchFamily="18" charset="0"/>
              </a:rPr>
              <a:t>nd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</a:rPr>
              <a:t> set</a:t>
            </a:r>
          </a:p>
          <a:p>
            <a:pPr eaLnBrk="1" hangingPunct="1">
              <a:buFontTx/>
              <a:buNone/>
            </a:pPr>
            <a:r>
              <a:rPr lang="en-US" altLang="zh-TW" sz="16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bg1"/>
                </a:solidFill>
                <a:latin typeface="Times New Roman" pitchFamily="18" charset="0"/>
              </a:rPr>
              <a:t>Example 2: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br>
              <a:rPr lang="en-US" altLang="zh-TW" smtClean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Perform ROT13 encoding on “alice.txt”, and redirect the output to a file named “alice.enc”:</a:t>
            </a:r>
            <a:endParaRPr lang="en-US" altLang="zh-TW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b="1" smtClean="0">
                <a:solidFill>
                  <a:schemeClr val="bg1"/>
                </a:solidFill>
                <a:latin typeface="High Tower Text" pitchFamily="18" charset="0"/>
              </a:rPr>
              <a:t>% tr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"a</a:t>
            </a: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z</a:t>
            </a:r>
            <a:r>
              <a:rPr lang="en-US" altLang="zh-TW" sz="2600" b="1" smtClean="0">
                <a:solidFill>
                  <a:schemeClr val="bg1"/>
                </a:solidFill>
                <a:latin typeface="High Tower Text" pitchFamily="18" charset="0"/>
              </a:rPr>
              <a:t>A</a:t>
            </a: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smtClean="0">
                <a:solidFill>
                  <a:schemeClr val="bg1"/>
                </a:solidFill>
                <a:latin typeface="High Tower Text" pitchFamily="18" charset="0"/>
              </a:rPr>
              <a:t>Z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" "n</a:t>
            </a: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za</a:t>
            </a: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m</a:t>
            </a:r>
            <a:r>
              <a:rPr lang="en-US" altLang="zh-TW" sz="2600" b="1" smtClean="0">
                <a:solidFill>
                  <a:schemeClr val="bg1"/>
                </a:solidFill>
                <a:latin typeface="High Tower Text" pitchFamily="18" charset="0"/>
              </a:rPr>
              <a:t>N</a:t>
            </a: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smtClean="0">
                <a:solidFill>
                  <a:schemeClr val="bg1"/>
                </a:solidFill>
                <a:latin typeface="High Tower Text" pitchFamily="18" charset="0"/>
              </a:rPr>
              <a:t>ZA</a:t>
            </a: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smtClean="0">
                <a:solidFill>
                  <a:schemeClr val="bg1"/>
                </a:solidFill>
                <a:latin typeface="High Tower Text" pitchFamily="18" charset="0"/>
              </a:rPr>
              <a:t>M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" &lt; </a:t>
            </a:r>
            <a:r>
              <a:rPr lang="en-US" altLang="zh-TW" b="1" smtClean="0">
                <a:solidFill>
                  <a:schemeClr val="bg1"/>
                </a:solidFill>
                <a:latin typeface="High Tower Text" pitchFamily="18" charset="0"/>
              </a:rPr>
              <a:t>alice.txt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&gt;</a:t>
            </a:r>
            <a:r>
              <a:rPr lang="en-US" altLang="zh-TW" b="1" smtClean="0">
                <a:solidFill>
                  <a:schemeClr val="bg1"/>
                </a:solidFill>
                <a:latin typeface="High Tower Text" pitchFamily="18" charset="0"/>
              </a:rPr>
              <a:t>alice.enc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The </a:t>
            </a:r>
            <a:r>
              <a:rPr lang="en-US" altLang="zh-TW" sz="600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 command</a:t>
            </a:r>
          </a:p>
        </p:txBody>
      </p:sp>
      <p:sp>
        <p:nvSpPr>
          <p:cNvPr id="3686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1EB126B-7573-4DB8-AD09-24D5C3211015}" type="slidenum">
              <a:rPr lang="zh-TW" altLang="en-US" sz="1400" b="0">
                <a:latin typeface="Arial" pitchFamily="34" charset="0"/>
              </a:rPr>
              <a:pPr algn="r"/>
              <a:t>22</a:t>
            </a:fld>
            <a:endParaRPr lang="en-US" altLang="zh-TW" sz="1400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 smtClean="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 smtClean="0">
                <a:solidFill>
                  <a:srgbClr val="B2B2B2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 smtClean="0">
                <a:solidFill>
                  <a:srgbClr val="B2B2B2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 smtClean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 smtClean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 smtClean="0">
                <a:solidFill>
                  <a:srgbClr val="CC33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 smtClean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itchFamily="18" charset="0"/>
              </a:rPr>
              <a:t>characters</a:t>
            </a:r>
          </a:p>
          <a:p>
            <a:pPr eaLnBrk="1" hangingPunct="1">
              <a:buFontTx/>
              <a:buNone/>
            </a:pPr>
            <a:endParaRPr lang="en-US" altLang="zh-TW" sz="200" dirty="0" smtClean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 smtClean="0">
                <a:latin typeface="Times New Roman" pitchFamily="18" charset="0"/>
              </a:rPr>
              <a:t>If you want to delete characters, use </a:t>
            </a:r>
            <a:r>
              <a:rPr lang="en-US" altLang="zh-TW" dirty="0" err="1" smtClean="0">
                <a:latin typeface="Times New Roman" pitchFamily="18" charset="0"/>
              </a:rPr>
              <a:t>tr</a:t>
            </a:r>
            <a:r>
              <a:rPr lang="en-US" altLang="zh-TW" dirty="0" smtClean="0">
                <a:latin typeface="Times New Roman" pitchFamily="18" charset="0"/>
              </a:rPr>
              <a:t> with one argument and the -d flag: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As 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itchFamily="18" charset="0"/>
              </a:rPr>
              <a:t>tr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receives input from the input stream, it will delete any character from that set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</a:rPr>
              <a:t> with the 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itchFamily="18" charset="0"/>
              </a:rPr>
              <a:t>correspoding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</a:rPr>
              <a:t> character at that position in the 2</a:t>
            </a:r>
            <a:r>
              <a:rPr lang="en-US" altLang="zh-TW" baseline="30000" dirty="0" smtClean="0">
                <a:solidFill>
                  <a:schemeClr val="bg1"/>
                </a:solidFill>
                <a:latin typeface="Times New Roman" pitchFamily="18" charset="0"/>
              </a:rPr>
              <a:t>nd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</a:rPr>
              <a:t> set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 smtClean="0">
                <a:solidFill>
                  <a:srgbClr val="000000"/>
                </a:solidFill>
                <a:latin typeface="Times New Roman" pitchFamily="18" charset="0"/>
              </a:rPr>
              <a:t>Example 3: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b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800" dirty="0" smtClean="0">
                <a:solidFill>
                  <a:srgbClr val="0033CC"/>
                </a:solidFill>
                <a:latin typeface="Times New Roman" pitchFamily="18" charset="0"/>
              </a:rPr>
              <a:t>Delete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 all newline characters from “jekyll.txt”, and redirect the output to a file named “</a:t>
            </a:r>
            <a:r>
              <a:rPr lang="en-US" altLang="zh-TW" sz="2800" dirty="0" err="1" smtClean="0">
                <a:solidFill>
                  <a:srgbClr val="000000"/>
                </a:solidFill>
                <a:latin typeface="Times New Roman" pitchFamily="18" charset="0"/>
              </a:rPr>
              <a:t>jekyll.oneline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”:</a:t>
            </a:r>
            <a:endParaRPr lang="en-US" altLang="zh-TW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2600" b="1" dirty="0" smtClean="0"/>
              <a:t>%</a:t>
            </a:r>
            <a:r>
              <a:rPr lang="en-US" altLang="zh-TW" b="1" dirty="0" smtClean="0">
                <a:latin typeface="High Tower Text" pitchFamily="18" charset="0"/>
              </a:rPr>
              <a:t> </a:t>
            </a:r>
            <a:r>
              <a:rPr lang="en-US" altLang="zh-TW" b="1" dirty="0" err="1" smtClean="0">
                <a:latin typeface="High Tower Text" pitchFamily="18" charset="0"/>
              </a:rPr>
              <a:t>tr</a:t>
            </a:r>
            <a:r>
              <a:rPr lang="en-US" altLang="zh-TW" b="1" dirty="0" smtClean="0">
                <a:latin typeface="High Tower Text" pitchFamily="18" charset="0"/>
              </a:rPr>
              <a:t> </a:t>
            </a:r>
            <a:r>
              <a:rPr lang="en-US" altLang="zh-TW" b="1" dirty="0" smtClean="0">
                <a:latin typeface="Times New Roman" pitchFamily="18" charset="0"/>
              </a:rPr>
              <a:t>-</a:t>
            </a:r>
            <a:r>
              <a:rPr lang="en-US" altLang="zh-TW" b="1" dirty="0" smtClean="0">
                <a:latin typeface="High Tower Text" pitchFamily="18" charset="0"/>
              </a:rPr>
              <a:t>d "\n" </a:t>
            </a:r>
            <a:r>
              <a:rPr lang="en-US" altLang="zh-TW" sz="2800" b="1" dirty="0" smtClean="0"/>
              <a:t>&lt;</a:t>
            </a:r>
            <a:r>
              <a:rPr lang="en-US" altLang="zh-TW" b="1" dirty="0" smtClean="0">
                <a:latin typeface="High Tower Text" pitchFamily="18" charset="0"/>
              </a:rPr>
              <a:t> jekyll.txt </a:t>
            </a:r>
            <a:r>
              <a:rPr lang="en-US" altLang="zh-TW" sz="2800" b="1" dirty="0" smtClean="0"/>
              <a:t>&gt; </a:t>
            </a:r>
            <a:r>
              <a:rPr lang="en-US" altLang="zh-TW" b="1" dirty="0" err="1" smtClean="0">
                <a:latin typeface="High Tower Text" pitchFamily="18" charset="0"/>
              </a:rPr>
              <a:t>jekyll.oneline</a:t>
            </a:r>
            <a:endParaRPr lang="en-US" altLang="zh-TW" b="1" dirty="0" smtClean="0">
              <a:latin typeface="High Tower Text" pitchFamily="18" charset="0"/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The </a:t>
            </a:r>
            <a:r>
              <a:rPr lang="en-US" altLang="zh-TW" sz="600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 command</a:t>
            </a:r>
          </a:p>
        </p:txBody>
      </p:sp>
      <p:sp>
        <p:nvSpPr>
          <p:cNvPr id="3789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337FD0F-2DF4-4547-81FD-51D166559226}" type="slidenum">
              <a:rPr lang="zh-TW" altLang="en-US" sz="1400" b="0">
                <a:latin typeface="Arial" pitchFamily="34" charset="0"/>
              </a:rPr>
              <a:pPr algn="r"/>
              <a:t>23</a:t>
            </a:fld>
            <a:endParaRPr lang="en-US" altLang="zh-TW" sz="1400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38200"/>
            <a:ext cx="87630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5400" dirty="0" err="1" smtClean="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 smtClean="0">
                <a:solidFill>
                  <a:srgbClr val="B2B2B2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 smtClean="0">
                <a:solidFill>
                  <a:srgbClr val="B2B2B2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 smtClean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 smtClean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 smtClean="0">
                <a:solidFill>
                  <a:srgbClr val="CC33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 smtClean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itchFamily="18" charset="0"/>
              </a:rPr>
              <a:t>characters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" dirty="0" smtClean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</a:rPr>
              <a:t>The -c flag may be used with the -d flag, to delete everything </a:t>
            </a:r>
            <a:r>
              <a:rPr lang="en-US" altLang="zh-TW" i="1" dirty="0" smtClean="0">
                <a:latin typeface="Times New Roman" pitchFamily="18" charset="0"/>
              </a:rPr>
              <a:t>except</a:t>
            </a:r>
            <a:r>
              <a:rPr lang="en-US" altLang="zh-TW" dirty="0" smtClean="0">
                <a:latin typeface="Times New Roman" pitchFamily="18" charset="0"/>
              </a:rPr>
              <a:t> for the set (the “-c” stands for complement, because the set gets complemented):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As 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itchFamily="18" charset="0"/>
              </a:rPr>
              <a:t>tr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receives input from the input stream, it will delete any character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</a:rPr>
              <a:t>not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from that set</a:t>
            </a:r>
            <a:endParaRPr lang="en-US" altLang="zh-TW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Times New Roman" pitchFamily="18" charset="0"/>
              </a:rPr>
              <a:t>Example 2: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br>
              <a:rPr lang="en-US" altLang="zh-TW" dirty="0" smtClean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Perform ROT13 encoding on “alice.txt”, and redirect the output to a file named “alice.enc”:</a:t>
            </a:r>
            <a:endParaRPr lang="en-US" altLang="zh-TW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b="1" dirty="0" smtClean="0">
                <a:solidFill>
                  <a:schemeClr val="bg1"/>
                </a:solidFill>
                <a:latin typeface="High Tower Text" pitchFamily="18" charset="0"/>
              </a:rPr>
              <a:t>% </a:t>
            </a:r>
            <a:r>
              <a:rPr lang="en-US" altLang="zh-TW" b="1" dirty="0" err="1" smtClean="0">
                <a:solidFill>
                  <a:schemeClr val="bg1"/>
                </a:solidFill>
                <a:latin typeface="High Tower Text" pitchFamily="18" charset="0"/>
              </a:rPr>
              <a:t>tr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"a</a:t>
            </a:r>
            <a:r>
              <a:rPr lang="en-US" altLang="zh-TW" sz="2800" b="1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z</a:t>
            </a:r>
            <a:r>
              <a:rPr lang="en-US" altLang="zh-TW" sz="2600" b="1" dirty="0" err="1" smtClean="0">
                <a:solidFill>
                  <a:schemeClr val="bg1"/>
                </a:solidFill>
                <a:latin typeface="High Tower Text" pitchFamily="18" charset="0"/>
              </a:rPr>
              <a:t>A</a:t>
            </a:r>
            <a:r>
              <a:rPr lang="en-US" altLang="zh-TW" sz="2800" b="1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dirty="0" smtClean="0">
                <a:solidFill>
                  <a:schemeClr val="bg1"/>
                </a:solidFill>
                <a:latin typeface="High Tower Text" pitchFamily="18" charset="0"/>
              </a:rPr>
              <a:t>Z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" "n</a:t>
            </a:r>
            <a:r>
              <a:rPr lang="en-US" altLang="zh-TW" sz="2800" b="1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za</a:t>
            </a:r>
            <a:r>
              <a:rPr lang="en-US" altLang="zh-TW" sz="2800" b="1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m</a:t>
            </a:r>
            <a:r>
              <a:rPr lang="en-US" altLang="zh-TW" sz="2600" b="1" dirty="0" err="1" smtClean="0">
                <a:solidFill>
                  <a:schemeClr val="bg1"/>
                </a:solidFill>
                <a:latin typeface="High Tower Text" pitchFamily="18" charset="0"/>
              </a:rPr>
              <a:t>N</a:t>
            </a:r>
            <a:r>
              <a:rPr lang="en-US" altLang="zh-TW" sz="2800" b="1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dirty="0" smtClean="0">
                <a:solidFill>
                  <a:schemeClr val="bg1"/>
                </a:solidFill>
                <a:latin typeface="High Tower Text" pitchFamily="18" charset="0"/>
              </a:rPr>
              <a:t>ZA</a:t>
            </a:r>
            <a:r>
              <a:rPr lang="en-US" altLang="zh-TW" sz="2800" b="1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dirty="0" smtClean="0">
                <a:solidFill>
                  <a:schemeClr val="bg1"/>
                </a:solidFill>
                <a:latin typeface="High Tower Text" pitchFamily="18" charset="0"/>
              </a:rPr>
              <a:t>M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" &lt; </a:t>
            </a:r>
            <a:r>
              <a:rPr lang="en-US" altLang="zh-TW" b="1" dirty="0" smtClean="0">
                <a:solidFill>
                  <a:schemeClr val="bg1"/>
                </a:solidFill>
                <a:latin typeface="High Tower Text" pitchFamily="18" charset="0"/>
              </a:rPr>
              <a:t>alice.txt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&gt;</a:t>
            </a:r>
            <a:r>
              <a:rPr lang="en-US" altLang="zh-TW" b="1" dirty="0" smtClean="0">
                <a:solidFill>
                  <a:schemeClr val="bg1"/>
                </a:solidFill>
                <a:latin typeface="High Tower Text" pitchFamily="18" charset="0"/>
              </a:rPr>
              <a:t>alice.enc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b="1" dirty="0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The </a:t>
            </a:r>
            <a:r>
              <a:rPr lang="en-US" altLang="zh-TW" sz="600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 command</a:t>
            </a:r>
          </a:p>
        </p:txBody>
      </p:sp>
      <p:sp>
        <p:nvSpPr>
          <p:cNvPr id="3891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D84223F-6B34-4B16-B070-FF9B4F4D0A6D}" type="slidenum">
              <a:rPr lang="zh-TW" altLang="en-US" sz="1400" b="0">
                <a:latin typeface="Arial" pitchFamily="34" charset="0"/>
              </a:rPr>
              <a:pPr algn="r"/>
              <a:t>24</a:t>
            </a:fld>
            <a:endParaRPr lang="en-US" altLang="zh-TW" sz="1400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38200"/>
            <a:ext cx="87630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5400" dirty="0" err="1" smtClean="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 smtClean="0">
                <a:solidFill>
                  <a:srgbClr val="B2B2B2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 smtClean="0">
                <a:solidFill>
                  <a:srgbClr val="B2B2B2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 smtClean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 smtClean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 smtClean="0">
                <a:solidFill>
                  <a:srgbClr val="CC33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 smtClean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itchFamily="18" charset="0"/>
              </a:rPr>
              <a:t>characters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" dirty="0" smtClean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</a:rPr>
              <a:t>The -c flag may be used with the -d flag, to delete everything </a:t>
            </a:r>
            <a:r>
              <a:rPr lang="en-US" altLang="zh-TW" i="1" dirty="0" smtClean="0">
                <a:latin typeface="Times New Roman" pitchFamily="18" charset="0"/>
              </a:rPr>
              <a:t>except</a:t>
            </a:r>
            <a:r>
              <a:rPr lang="en-US" altLang="zh-TW" dirty="0" smtClean="0">
                <a:latin typeface="Times New Roman" pitchFamily="18" charset="0"/>
              </a:rPr>
              <a:t> for the set (the “-c” stands for complement, because the set gets complemented):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As 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itchFamily="18" charset="0"/>
              </a:rPr>
              <a:t>tr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receives input from the input stream, it will delete any character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</a:rPr>
              <a:t>not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from that set</a:t>
            </a:r>
            <a:endParaRPr lang="en-US" altLang="zh-TW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 smtClean="0">
                <a:latin typeface="Times New Roman" pitchFamily="18" charset="0"/>
              </a:rPr>
              <a:t>Example 4: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br>
              <a:rPr lang="en-US" altLang="zh-TW" dirty="0" smtClean="0">
                <a:latin typeface="Times New Roman" pitchFamily="18" charset="0"/>
              </a:rPr>
            </a:br>
            <a:r>
              <a:rPr lang="en-US" altLang="zh-TW" sz="2800" dirty="0" smtClean="0">
                <a:latin typeface="Times New Roman" pitchFamily="18" charset="0"/>
              </a:rPr>
              <a:t>Delete everything </a:t>
            </a:r>
            <a:r>
              <a:rPr lang="en-US" altLang="zh-TW" sz="2800" dirty="0" smtClean="0">
                <a:solidFill>
                  <a:srgbClr val="0033CC"/>
                </a:solidFill>
                <a:latin typeface="Times New Roman" pitchFamily="18" charset="0"/>
              </a:rPr>
              <a:t>except</a:t>
            </a:r>
            <a:r>
              <a:rPr lang="en-US" altLang="zh-TW" sz="2800" dirty="0" smtClean="0">
                <a:latin typeface="Times New Roman" pitchFamily="18" charset="0"/>
              </a:rPr>
              <a:t> letters, spaces, and newlines (i.e., remove punctuation &amp; numbers) from “jekyll.txt” and redirect the output to a file named “</a:t>
            </a:r>
            <a:r>
              <a:rPr lang="en-US" altLang="zh-TW" sz="2800" dirty="0" err="1" smtClean="0">
                <a:latin typeface="Times New Roman" pitchFamily="18" charset="0"/>
              </a:rPr>
              <a:t>jekyll.words</a:t>
            </a:r>
            <a:r>
              <a:rPr lang="en-US" altLang="zh-TW" sz="2800" dirty="0" smtClean="0">
                <a:latin typeface="Times New Roman" pitchFamily="18" charset="0"/>
              </a:rPr>
              <a:t>”:</a:t>
            </a:r>
            <a:endParaRPr lang="en-US" altLang="zh-TW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600" b="1" dirty="0" smtClean="0"/>
              <a:t>%</a:t>
            </a:r>
            <a:r>
              <a:rPr lang="en-US" altLang="zh-TW" b="1" dirty="0" smtClean="0">
                <a:latin typeface="High Tower Text" pitchFamily="18" charset="0"/>
              </a:rPr>
              <a:t> </a:t>
            </a:r>
            <a:r>
              <a:rPr lang="en-US" altLang="zh-TW" b="1" dirty="0" err="1" smtClean="0">
                <a:latin typeface="High Tower Text" pitchFamily="18" charset="0"/>
              </a:rPr>
              <a:t>tr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latin typeface="High Tower Text" pitchFamily="18" charset="0"/>
              </a:rPr>
              <a:t>d </a:t>
            </a:r>
            <a:r>
              <a:rPr lang="en-US" altLang="zh-TW" sz="2800" b="1" dirty="0" smtClean="0">
                <a:latin typeface="Times New Roman" pitchFamily="18" charset="0"/>
              </a:rPr>
              <a:t>-</a:t>
            </a:r>
            <a:r>
              <a:rPr lang="en-US" altLang="zh-TW" sz="2600" b="1" dirty="0" smtClean="0">
                <a:latin typeface="High Tower Text" pitchFamily="18" charset="0"/>
              </a:rPr>
              <a:t>c</a:t>
            </a:r>
            <a:r>
              <a:rPr lang="en-US" altLang="zh-TW" sz="2800" b="1" dirty="0" smtClean="0">
                <a:latin typeface="High Tower Text" pitchFamily="18" charset="0"/>
              </a:rPr>
              <a:t> "a</a:t>
            </a:r>
            <a:r>
              <a:rPr lang="en-US" altLang="zh-TW" sz="2800" b="1" dirty="0" smtClean="0">
                <a:latin typeface="Times New Roman" pitchFamily="18" charset="0"/>
              </a:rPr>
              <a:t>-</a:t>
            </a:r>
            <a:r>
              <a:rPr lang="en-US" altLang="zh-TW" sz="2800" b="1" dirty="0" err="1" smtClean="0">
                <a:latin typeface="High Tower Text" pitchFamily="18" charset="0"/>
              </a:rPr>
              <a:t>z</a:t>
            </a:r>
            <a:r>
              <a:rPr lang="en-US" altLang="zh-TW" sz="2600" b="1" dirty="0" err="1" smtClean="0">
                <a:latin typeface="High Tower Text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</a:rPr>
              <a:t>-</a:t>
            </a:r>
            <a:r>
              <a:rPr lang="en-US" altLang="zh-TW" sz="2600" b="1" dirty="0" smtClean="0">
                <a:latin typeface="High Tower Text" pitchFamily="18" charset="0"/>
              </a:rPr>
              <a:t>Z</a:t>
            </a:r>
            <a:r>
              <a:rPr lang="en-US" altLang="zh-TW" sz="2600" b="1" dirty="0" smtClean="0">
                <a:latin typeface="Bookman Old Style" pitchFamily="18" charset="0"/>
              </a:rPr>
              <a:t> </a:t>
            </a:r>
            <a:r>
              <a:rPr lang="en-US" altLang="zh-TW" sz="2600" b="1" dirty="0" smtClean="0"/>
              <a:t>\</a:t>
            </a:r>
            <a:r>
              <a:rPr lang="en-US" altLang="zh-TW" sz="2600" b="1" dirty="0" smtClean="0">
                <a:latin typeface="High Tower Text" pitchFamily="18" charset="0"/>
              </a:rPr>
              <a:t>n</a:t>
            </a:r>
            <a:r>
              <a:rPr lang="en-US" altLang="zh-TW" sz="2800" b="1" dirty="0" smtClean="0">
                <a:latin typeface="High Tower Text" pitchFamily="18" charset="0"/>
              </a:rPr>
              <a:t>" </a:t>
            </a:r>
            <a:r>
              <a:rPr lang="en-US" altLang="zh-TW" sz="2400" dirty="0" smtClean="0"/>
              <a:t>&lt;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  <a:r>
              <a:rPr lang="en-US" altLang="zh-TW" b="1" dirty="0" smtClean="0">
                <a:latin typeface="High Tower Text" pitchFamily="18" charset="0"/>
              </a:rPr>
              <a:t>jekyll.txt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  <a:r>
              <a:rPr lang="en-US" altLang="zh-TW" sz="2400" dirty="0" smtClean="0"/>
              <a:t>&gt;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  <a:r>
              <a:rPr lang="en-US" altLang="zh-TW" b="1" dirty="0" err="1" smtClean="0">
                <a:latin typeface="High Tower Text" pitchFamily="18" charset="0"/>
              </a:rPr>
              <a:t>jekyll.words</a:t>
            </a:r>
            <a:endParaRPr lang="en-US" altLang="zh-TW" b="1" dirty="0" smtClean="0">
              <a:latin typeface="High Tower Text" pitchFamily="18" charset="0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The </a:t>
            </a:r>
            <a:r>
              <a:rPr lang="en-US" altLang="zh-TW" sz="600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 command</a:t>
            </a:r>
          </a:p>
        </p:txBody>
      </p:sp>
      <p:sp>
        <p:nvSpPr>
          <p:cNvPr id="3994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CA3812F-F1C8-4976-B4E6-BABE8E002F11}" type="slidenum">
              <a:rPr lang="zh-TW" altLang="en-US" sz="1400" b="0">
                <a:latin typeface="Arial" pitchFamily="34" charset="0"/>
              </a:rPr>
              <a:pPr algn="r"/>
              <a:t>25</a:t>
            </a:fld>
            <a:endParaRPr lang="en-US" altLang="zh-TW" sz="1400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 err="1" smtClean="0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 smtClean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</a:rPr>
              <a:t>%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 smtClean="0">
                <a:solidFill>
                  <a:srgbClr val="000000"/>
                </a:solidFill>
              </a:rPr>
              <a:t>\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200" dirty="0" smtClean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The </a:t>
            </a:r>
            <a:r>
              <a:rPr lang="en-US" altLang="zh-TW" sz="600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27117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 smtClean="0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 smtClean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 smtClean="0">
                <a:solidFill>
                  <a:srgbClr val="000000"/>
                </a:solidFill>
              </a:rPr>
              <a:t>%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 smtClean="0">
                <a:solidFill>
                  <a:srgbClr val="000000"/>
                </a:solidFill>
              </a:rPr>
              <a:t>\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 smtClean="0">
                <a:solidFill>
                  <a:srgbClr val="000000"/>
                </a:solidFill>
                <a:latin typeface="Times New Roman" pitchFamily="18" charset="0"/>
              </a:rPr>
              <a:t>tr’s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 smtClean="0">
                <a:solidFill>
                  <a:srgbClr val="000000"/>
                </a:solidFill>
              </a:rPr>
              <a:t>%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 smtClean="0">
                <a:solidFill>
                  <a:srgbClr val="000000"/>
                </a:solidFill>
              </a:rPr>
              <a:t>\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 smtClean="0">
                <a:solidFill>
                  <a:srgbClr val="000000"/>
                </a:solidFill>
              </a:rPr>
              <a:t>\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 smtClean="0">
                <a:solidFill>
                  <a:srgbClr val="000000"/>
                </a:solidFill>
              </a:rPr>
              <a:t>&gt;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 smtClean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The </a:t>
            </a:r>
            <a:r>
              <a:rPr lang="en-US" altLang="zh-TW" sz="600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8417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 smtClean="0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 smtClean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 smtClean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 smtClean="0">
                <a:solidFill>
                  <a:srgbClr val="000000"/>
                </a:solidFill>
              </a:rPr>
              <a:t>%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 smtClean="0">
                <a:solidFill>
                  <a:srgbClr val="000000"/>
                </a:solidFill>
              </a:rPr>
              <a:t>\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 smtClean="0">
                <a:solidFill>
                  <a:srgbClr val="000000"/>
                </a:solidFill>
              </a:rPr>
              <a:t>\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 smtClean="0">
                <a:solidFill>
                  <a:srgbClr val="000000"/>
                </a:solidFill>
              </a:rPr>
              <a:t>&gt;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We can then identify unique words with sort and </a:t>
            </a:r>
            <a:r>
              <a:rPr lang="en-US" altLang="zh-TW" sz="2800" dirty="0" err="1" smtClean="0">
                <a:solidFill>
                  <a:srgbClr val="000000"/>
                </a:solidFill>
                <a:latin typeface="Times New Roman" pitchFamily="18" charset="0"/>
              </a:rPr>
              <a:t>uniq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 smtClean="0">
                <a:solidFill>
                  <a:srgbClr val="000000"/>
                </a:solidFill>
              </a:rPr>
              <a:t>%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cat words | sort |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uniq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</a:rPr>
              <a:t>&gt;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lexicon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endParaRPr lang="en-US" altLang="zh-TW" sz="2000" dirty="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The </a:t>
            </a:r>
            <a:r>
              <a:rPr lang="en-US" altLang="zh-TW" sz="600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25035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 smtClean="0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 smtClean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 smtClean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 smtClean="0">
                <a:solidFill>
                  <a:srgbClr val="000000"/>
                </a:solidFill>
              </a:rPr>
              <a:t>%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 smtClean="0">
                <a:solidFill>
                  <a:srgbClr val="000000"/>
                </a:solidFill>
              </a:rPr>
              <a:t>\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 smtClean="0">
                <a:solidFill>
                  <a:srgbClr val="000000"/>
                </a:solidFill>
              </a:rPr>
              <a:t>\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 smtClean="0">
                <a:solidFill>
                  <a:srgbClr val="000000"/>
                </a:solidFill>
              </a:rPr>
              <a:t>&gt;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then identify unique words with sort and </a:t>
            </a:r>
            <a:r>
              <a:rPr lang="en-US" altLang="zh-TW" sz="28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uniq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: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 smtClean="0">
                <a:solidFill>
                  <a:srgbClr val="000000"/>
                </a:solidFill>
              </a:rPr>
              <a:t>%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cat words | sort |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uniq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</a:rPr>
              <a:t>&gt;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lexicon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The problem with the line above is that words that begin sentences are capitalized. Consequently, there will be multiple entries for one word (</a:t>
            </a:r>
            <a:r>
              <a:rPr lang="en-US" altLang="zh-TW" sz="2800" i="1" dirty="0" err="1" smtClean="0">
                <a:solidFill>
                  <a:srgbClr val="000000"/>
                </a:solidFill>
                <a:latin typeface="Times New Roman" pitchFamily="18" charset="0"/>
              </a:rPr>
              <a:t>eg</a:t>
            </a:r>
            <a:r>
              <a:rPr lang="en-US" altLang="zh-TW" sz="2800" i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, “You” and “you”). The solution is to use </a:t>
            </a:r>
            <a:r>
              <a:rPr lang="en-US" altLang="zh-TW" sz="2800" dirty="0" err="1" smtClean="0">
                <a:solidFill>
                  <a:srgbClr val="000000"/>
                </a:solidFill>
                <a:latin typeface="Times New Roman" pitchFamily="18" charset="0"/>
              </a:rPr>
              <a:t>tr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 one more time: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4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400" dirty="0" smtClean="0">
                <a:solidFill>
                  <a:srgbClr val="000000"/>
                </a:solidFill>
              </a:rPr>
              <a:t>%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cat words |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"a</a:t>
            </a:r>
            <a:r>
              <a:rPr lang="en-US" altLang="zh-TW" sz="2800" dirty="0" smtClean="0">
                <a:solidFill>
                  <a:srgbClr val="000000"/>
                </a:solidFill>
              </a:rPr>
              <a:t>-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z" "A</a:t>
            </a:r>
            <a:r>
              <a:rPr lang="en-US" altLang="zh-TW" sz="2800" dirty="0" smtClean="0">
                <a:solidFill>
                  <a:srgbClr val="000000"/>
                </a:solidFill>
              </a:rPr>
              <a:t>-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Z" | sort |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uniq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</a:rPr>
              <a:t>&gt;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lexicon</a:t>
            </a:r>
            <a:endParaRPr lang="en-US" altLang="zh-TW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Lucida Grande" charset="0"/>
              </a:rPr>
              <a:t>      </a:t>
            </a: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The </a:t>
            </a:r>
            <a:r>
              <a:rPr lang="en-US" altLang="zh-TW" sz="600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 command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248400"/>
            <a:ext cx="8763000" cy="3352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cat words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tr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"a</a:t>
            </a:r>
            <a:r>
              <a:rPr lang="en-US" altLang="zh-TW" sz="28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z" "A</a:t>
            </a:r>
            <a:r>
              <a:rPr lang="en-US" altLang="zh-TW" sz="28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Z" | sort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uniq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lexicon</a:t>
            </a:r>
          </a:p>
          <a:p>
            <a:pPr>
              <a:spcBef>
                <a:spcPts val="0"/>
              </a:spcBef>
              <a:defRPr/>
            </a:pPr>
            <a:r>
              <a:rPr lang="en-US" altLang="zh-TW" sz="2000" b="0" kern="0" dirty="0">
                <a:solidFill>
                  <a:srgbClr val="000000"/>
                </a:solidFill>
                <a:latin typeface="Lucida Grande" charset="0"/>
                <a:ea typeface="+mn-ea"/>
                <a:cs typeface="+mn-cs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66535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0174 -0.389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70C0"/>
                </a:solidFill>
              </a:rPr>
              <a:t>The $? Special Parameter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10600" cy="5516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dirty="0" smtClean="0">
                <a:solidFill>
                  <a:srgbClr val="00CC00"/>
                </a:solidFill>
              </a:rPr>
              <a:t>$?</a:t>
            </a:r>
            <a:r>
              <a:rPr lang="en-US" altLang="zh-TW" dirty="0" smtClean="0"/>
              <a:t>   Checks exit status of last command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 smtClean="0"/>
              <a:t>When a process stops executing for any reason, it returns a value to its calling process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dirty="0" smtClean="0"/>
              <a:t>Remember how &amp;&amp; and || can work with this?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CC3300"/>
                </a:solidFill>
              </a:rPr>
              <a:t>zero value</a:t>
            </a:r>
            <a:r>
              <a:rPr lang="en-US" altLang="zh-TW" dirty="0" smtClean="0"/>
              <a:t> means the command </a:t>
            </a:r>
            <a:r>
              <a:rPr lang="en-US" altLang="zh-TW" dirty="0" smtClean="0">
                <a:solidFill>
                  <a:srgbClr val="CC3300"/>
                </a:solidFill>
              </a:rPr>
              <a:t>succeeded</a:t>
            </a:r>
            <a:endParaRPr lang="en-US" altLang="zh-TW" sz="1200" dirty="0" smtClean="0"/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dirty="0" smtClean="0"/>
              <a:t>You can specify the exit status of your script with the </a:t>
            </a:r>
            <a:r>
              <a:rPr lang="en-US" altLang="zh-TW" sz="3200" b="1" dirty="0" smtClean="0">
                <a:solidFill>
                  <a:srgbClr val="00CC00"/>
                </a:solidFill>
                <a:latin typeface="Times New Roman" panose="02020603050405020304" pitchFamily="18" charset="0"/>
              </a:rPr>
              <a:t>exit</a:t>
            </a:r>
            <a:r>
              <a:rPr lang="en-US" altLang="zh-TW" dirty="0" smtClean="0"/>
              <a:t> command, followed by a number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dirty="0" smtClean="0"/>
              <a:t>Otherwise, the exit status of a script is the exit status of the last command the script ran.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TW" sz="1000" dirty="0" smtClean="0"/>
          </a:p>
          <a:p>
            <a:pPr lvl="1" eaLnBrk="1" hangingPunct="1">
              <a:lnSpc>
                <a:spcPct val="80000"/>
              </a:lnSpc>
            </a:pPr>
            <a:endParaRPr lang="en-US" altLang="zh-TW" sz="1000" dirty="0" smtClean="0"/>
          </a:p>
        </p:txBody>
      </p:sp>
    </p:spTree>
    <p:extLst>
      <p:ext uri="{BB962C8B-B14F-4D97-AF65-F5344CB8AC3E}">
        <p14:creationId xmlns:p14="http://schemas.microsoft.com/office/powerpoint/2010/main" val="38513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 smtClean="0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 smtClean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 smtClean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 smtClean="0">
                <a:solidFill>
                  <a:srgbClr val="000000"/>
                </a:solidFill>
              </a:rPr>
              <a:t>%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 smtClean="0">
                <a:solidFill>
                  <a:srgbClr val="000000"/>
                </a:solidFill>
              </a:rPr>
              <a:t>\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 smtClean="0">
                <a:solidFill>
                  <a:srgbClr val="000000"/>
                </a:solidFill>
              </a:rPr>
              <a:t>\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words</a:t>
            </a:r>
            <a:endParaRPr lang="en-US" altLang="zh-TW" sz="400" dirty="0" smtClean="0">
              <a:solidFill>
                <a:schemeClr val="bg1">
                  <a:lumMod val="50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words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|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"a</a:t>
            </a:r>
            <a:r>
              <a:rPr lang="en-US" altLang="zh-TW" sz="2800" dirty="0" smtClean="0">
                <a:solidFill>
                  <a:srgbClr val="000000"/>
                </a:solidFill>
              </a:rPr>
              <a:t>-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z" "A</a:t>
            </a:r>
            <a:r>
              <a:rPr lang="en-US" altLang="zh-TW" sz="2800" dirty="0" smtClean="0">
                <a:solidFill>
                  <a:srgbClr val="000000"/>
                </a:solidFill>
              </a:rPr>
              <a:t>-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Z" | sort |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uniq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</a:rPr>
              <a:t>&gt;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lexicon</a:t>
            </a:r>
            <a:endParaRPr lang="en-US" altLang="zh-TW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20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dirty="0" smtClean="0">
                <a:solidFill>
                  <a:srgbClr val="000000"/>
                </a:solidFill>
              </a:rPr>
              <a:t>%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rgbClr val="00CC00"/>
                </a:solidFill>
                <a:latin typeface="High Tower Text" pitchFamily="18" charset="0"/>
              </a:rPr>
              <a:t>cat jekyll.txt | </a:t>
            </a:r>
            <a:r>
              <a:rPr lang="en-US" altLang="zh-TW" sz="2800" b="1" dirty="0" err="1" smtClean="0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b="1" dirty="0" smtClean="0">
                <a:solidFill>
                  <a:srgbClr val="00CC00"/>
                </a:solidFill>
                <a:latin typeface="High Tower Text" pitchFamily="18" charset="0"/>
              </a:rPr>
              <a:t> " " "</a:t>
            </a:r>
            <a:r>
              <a:rPr lang="en-US" altLang="zh-TW" sz="2800" b="1" dirty="0" smtClean="0">
                <a:solidFill>
                  <a:srgbClr val="00CC00"/>
                </a:solidFill>
              </a:rPr>
              <a:t>\</a:t>
            </a:r>
            <a:r>
              <a:rPr lang="en-US" altLang="zh-TW" sz="2800" b="1" dirty="0" smtClean="0">
                <a:solidFill>
                  <a:srgbClr val="00CC00"/>
                </a:solidFill>
                <a:latin typeface="High Tower Text" pitchFamily="18" charset="0"/>
              </a:rPr>
              <a:t>n" | </a:t>
            </a:r>
            <a:r>
              <a:rPr lang="en-US" altLang="zh-TW" sz="2800" b="1" dirty="0" err="1" smtClean="0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b="1" dirty="0" smtClean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00CC00"/>
                </a:solidFill>
                <a:latin typeface="High Tower Text" pitchFamily="18" charset="0"/>
              </a:rPr>
              <a:t>cd "a</a:t>
            </a:r>
            <a:r>
              <a:rPr lang="en-US" altLang="zh-TW" sz="2800" b="1" dirty="0" smtClean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err="1" smtClean="0">
                <a:solidFill>
                  <a:srgbClr val="00CC00"/>
                </a:solidFill>
                <a:latin typeface="High Tower Text" pitchFamily="18" charset="0"/>
              </a:rPr>
              <a:t>zA</a:t>
            </a:r>
            <a:r>
              <a:rPr lang="en-US" altLang="zh-TW" sz="2800" b="1" dirty="0" smtClean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00CC00"/>
                </a:solidFill>
                <a:latin typeface="High Tower Text" pitchFamily="18" charset="0"/>
              </a:rPr>
              <a:t>Z</a:t>
            </a:r>
            <a:r>
              <a:rPr lang="en-US" altLang="zh-TW" sz="2800" b="1" dirty="0" smtClean="0">
                <a:solidFill>
                  <a:srgbClr val="00CC00"/>
                </a:solidFill>
              </a:rPr>
              <a:t>\</a:t>
            </a:r>
            <a:r>
              <a:rPr lang="en-US" altLang="zh-TW" sz="2800" b="1" dirty="0" smtClean="0">
                <a:solidFill>
                  <a:srgbClr val="00CC00"/>
                </a:solidFill>
                <a:latin typeface="High Tower Text" pitchFamily="18" charset="0"/>
              </a:rPr>
              <a:t>n" | \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800" b="1" dirty="0" err="1" smtClean="0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b="1" dirty="0" smtClean="0">
                <a:solidFill>
                  <a:srgbClr val="00CC00"/>
                </a:solidFill>
                <a:latin typeface="High Tower Text" pitchFamily="18" charset="0"/>
              </a:rPr>
              <a:t> "a</a:t>
            </a:r>
            <a:r>
              <a:rPr lang="en-US" altLang="zh-TW" sz="2800" b="1" dirty="0" smtClean="0">
                <a:solidFill>
                  <a:srgbClr val="00CC00"/>
                </a:solidFill>
              </a:rPr>
              <a:t>-</a:t>
            </a:r>
            <a:r>
              <a:rPr lang="en-US" altLang="zh-TW" sz="2800" b="1" dirty="0" smtClean="0">
                <a:solidFill>
                  <a:srgbClr val="00CC00"/>
                </a:solidFill>
                <a:latin typeface="High Tower Text" pitchFamily="18" charset="0"/>
              </a:rPr>
              <a:t>z" "A</a:t>
            </a:r>
            <a:r>
              <a:rPr lang="en-US" altLang="zh-TW" sz="2800" b="1" dirty="0" smtClean="0">
                <a:solidFill>
                  <a:srgbClr val="00CC00"/>
                </a:solidFill>
              </a:rPr>
              <a:t>-</a:t>
            </a:r>
            <a:r>
              <a:rPr lang="en-US" altLang="zh-TW" sz="2800" b="1" dirty="0" smtClean="0">
                <a:solidFill>
                  <a:srgbClr val="00CC00"/>
                </a:solidFill>
                <a:latin typeface="High Tower Text" pitchFamily="18" charset="0"/>
              </a:rPr>
              <a:t>Z" | sort | </a:t>
            </a:r>
            <a:r>
              <a:rPr lang="en-US" altLang="zh-TW" sz="2800" b="1" dirty="0" err="1" smtClean="0">
                <a:solidFill>
                  <a:srgbClr val="00CC00"/>
                </a:solidFill>
                <a:latin typeface="High Tower Text" pitchFamily="18" charset="0"/>
              </a:rPr>
              <a:t>uniq</a:t>
            </a:r>
            <a:r>
              <a:rPr lang="en-US" altLang="zh-TW" sz="2800" b="1" dirty="0" smtClean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&gt;</a:t>
            </a:r>
            <a:r>
              <a:rPr lang="en-US" altLang="zh-TW" sz="2800" b="1" dirty="0" smtClean="0">
                <a:solidFill>
                  <a:srgbClr val="00CC00"/>
                </a:solidFill>
                <a:latin typeface="High Tower Text" pitchFamily="18" charset="0"/>
              </a:rPr>
              <a:t> lexicon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endParaRPr lang="en-US" altLang="zh-TW" sz="28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Lucida Grande" charset="0"/>
              </a:rPr>
              <a:t>      </a:t>
            </a: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The </a:t>
            </a:r>
            <a:r>
              <a:rPr lang="en-US" altLang="zh-TW" sz="600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6469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E6DE195E-0097-4444-9DE5-9C08E357E69E}" type="slidenum">
              <a:rPr kumimoji="0" lang="zh-TW" altLang="en-US" sz="1400" b="0">
                <a:latin typeface="Arial" pitchFamily="34" charset="0"/>
              </a:rPr>
              <a:pPr algn="ctr"/>
              <a:t>31</a:t>
            </a:fld>
            <a:endParaRPr kumimoji="0" lang="en-US" altLang="zh-TW" sz="1400" b="0">
              <a:latin typeface="Arial" pitchFamily="34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534400" cy="5791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3800" dirty="0" smtClean="0">
                <a:solidFill>
                  <a:srgbClr val="CC3300"/>
                </a:solidFill>
                <a:latin typeface="Times New Roman" pitchFamily="18" charset="0"/>
              </a:rPr>
              <a:t>The arguments to </a:t>
            </a:r>
            <a:r>
              <a:rPr lang="en-US" altLang="zh-TW" sz="3800" dirty="0" err="1" smtClean="0">
                <a:solidFill>
                  <a:srgbClr val="CC3300"/>
                </a:solidFill>
                <a:latin typeface="Times New Roman" pitchFamily="18" charset="0"/>
              </a:rPr>
              <a:t>tr</a:t>
            </a:r>
            <a:r>
              <a:rPr lang="en-US" altLang="zh-TW" sz="3800" dirty="0" smtClean="0">
                <a:solidFill>
                  <a:srgbClr val="CC3300"/>
                </a:solidFill>
                <a:latin typeface="Times New Roman" pitchFamily="18" charset="0"/>
              </a:rPr>
              <a:t> are a </a:t>
            </a:r>
            <a:r>
              <a:rPr lang="en-US" altLang="zh-TW" sz="3800" i="1" u="sng" dirty="0" smtClean="0">
                <a:solidFill>
                  <a:srgbClr val="CC3300"/>
                </a:solidFill>
                <a:latin typeface="Times New Roman" pitchFamily="18" charset="0"/>
              </a:rPr>
              <a:t>list</a:t>
            </a:r>
            <a:r>
              <a:rPr lang="en-US" altLang="zh-TW" sz="3800" dirty="0" smtClean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800" b="1" dirty="0" smtClean="0">
                <a:latin typeface="Times New Roman" pitchFamily="18" charset="0"/>
              </a:rPr>
              <a:t>not</a:t>
            </a:r>
            <a:r>
              <a:rPr lang="en-US" altLang="zh-TW" sz="3800" dirty="0" smtClean="0">
                <a:solidFill>
                  <a:srgbClr val="CC3300"/>
                </a:solidFill>
                <a:latin typeface="Times New Roman" pitchFamily="18" charset="0"/>
              </a:rPr>
              <a:t> a </a:t>
            </a:r>
            <a:r>
              <a:rPr lang="en-US" altLang="zh-TW" sz="3800" i="1" u="sng" dirty="0" smtClean="0">
                <a:solidFill>
                  <a:srgbClr val="CC3300"/>
                </a:solidFill>
                <a:latin typeface="Times New Roman" pitchFamily="18" charset="0"/>
              </a:rPr>
              <a:t>string</a:t>
            </a:r>
            <a:r>
              <a:rPr lang="en-US" altLang="zh-TW" sz="3800" i="1" dirty="0" smtClean="0">
                <a:solidFill>
                  <a:srgbClr val="CC3300"/>
                </a:solidFill>
                <a:latin typeface="Times New Roman" pitchFamily="18" charset="0"/>
              </a:rPr>
              <a:t>!</a:t>
            </a:r>
            <a:endParaRPr lang="en-US" altLang="zh-TW" sz="3800" dirty="0" smtClean="0">
              <a:solidFill>
                <a:srgbClr val="CC33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800" dirty="0" smtClean="0">
              <a:solidFill>
                <a:srgbClr val="CC33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200" dirty="0" smtClean="0">
                <a:solidFill>
                  <a:srgbClr val="000000"/>
                </a:solidFill>
                <a:cs typeface="Arial" pitchFamily="34" charset="0"/>
              </a:rPr>
              <a:t>%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 "</a:t>
            </a: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" "Steve"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My name </a:t>
            </a: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iS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 Steve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7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 smtClean="0">
                <a:solidFill>
                  <a:srgbClr val="000000"/>
                </a:solidFill>
                <a:cs typeface="Arial" pitchFamily="34" charset="0"/>
              </a:rPr>
              <a:t>%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 "a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z" "A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Z"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MY NAME IS STEVE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 smtClean="0">
                <a:solidFill>
                  <a:srgbClr val="000000"/>
                </a:solidFill>
                <a:cs typeface="Arial" pitchFamily="34" charset="0"/>
              </a:rPr>
              <a:t>%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d "</a:t>
            </a: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ev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My </a:t>
            </a: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nam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 is </a:t>
            </a:r>
            <a:r>
              <a:rPr lang="en-US" altLang="zh-TW" sz="2400" smtClean="0">
                <a:solidFill>
                  <a:srgbClr val="000000"/>
                </a:solidFill>
                <a:latin typeface="High Tower Text" pitchFamily="18" charset="0"/>
              </a:rPr>
              <a:t>st</a:t>
            </a:r>
            <a:endParaRPr lang="en-US" altLang="zh-TW" sz="24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 smtClean="0">
                <a:solidFill>
                  <a:srgbClr val="000000"/>
                </a:solidFill>
                <a:cs typeface="Arial" pitchFamily="34" charset="0"/>
              </a:rPr>
              <a:t>%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cd "</a:t>
            </a: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ev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eeve</a:t>
            </a:r>
            <a:endParaRPr lang="en-US" altLang="zh-TW" sz="24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 smtClean="0">
                <a:solidFill>
                  <a:srgbClr val="000000"/>
                </a:solidFill>
                <a:cs typeface="Arial" pitchFamily="34" charset="0"/>
              </a:rPr>
              <a:t>%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 echo "hi there 4 lines" | </a:t>
            </a: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 " " "\n"</a:t>
            </a:r>
            <a:endParaRPr lang="en-US" altLang="zh-TW" sz="28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hi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there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4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lines</a:t>
            </a: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The </a:t>
            </a:r>
            <a:r>
              <a:rPr lang="en-US" altLang="zh-TW" sz="6000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4400" b="0">
                <a:solidFill>
                  <a:srgbClr val="0033CC"/>
                </a:solidFill>
                <a:latin typeface="Arial" pitchFamily="34" charset="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7354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E7CEAEB-91DB-4802-9514-51EB4B838608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400" b="0"/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533400" y="2057400"/>
            <a:ext cx="8077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en-US" altLang="zh-TW" sz="4800" dirty="0" smtClean="0">
                <a:solidFill>
                  <a:schemeClr val="accent2"/>
                </a:solidFill>
              </a:rPr>
              <a:t>New Topic:</a:t>
            </a:r>
            <a:endParaRPr lang="en-US" altLang="zh-TW" sz="4800" dirty="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 smtClean="0">
                <a:solidFill>
                  <a:schemeClr val="accent2"/>
                </a:solidFill>
              </a:rPr>
              <a:t>About the “Textbook”</a:t>
            </a:r>
            <a:endParaRPr lang="en-US" altLang="zh-TW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The Website “Textbook”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600" dirty="0">
                <a:hlinkClick r:id="rId2"/>
              </a:rPr>
              <a:t>http://www.grymoire.com/Unix/</a:t>
            </a:r>
            <a:endParaRPr lang="zh-TW" altLang="zh-TW" sz="3600" dirty="0" smtClean="0">
              <a:solidFill>
                <a:srgbClr val="0033CC"/>
              </a:solidFill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FF0000"/>
                </a:solidFill>
              </a:rPr>
              <a:t>The syllabus has said that we will use web material, instead of a textbook.</a:t>
            </a:r>
          </a:p>
          <a:p>
            <a:pPr lvl="1" eaLnBrk="1" hangingPunct="1"/>
            <a:r>
              <a:rPr lang="en-US" altLang="zh-TW" dirty="0" smtClean="0"/>
              <a:t>There is a website which almost was a textbook:	</a:t>
            </a:r>
            <a:r>
              <a:rPr lang="en-US" altLang="zh-TW" sz="2800" dirty="0">
                <a:hlinkClick r:id="rId2"/>
              </a:rPr>
              <a:t>http://www.grymoire.com/Unix</a:t>
            </a:r>
            <a:r>
              <a:rPr lang="en-US" altLang="zh-TW" sz="2800" dirty="0" smtClean="0">
                <a:hlinkClick r:id="rId2"/>
              </a:rPr>
              <a:t>/</a:t>
            </a:r>
            <a:endParaRPr lang="en-US" altLang="zh-TW" dirty="0" smtClean="0"/>
          </a:p>
          <a:p>
            <a:pPr eaLnBrk="1" hangingPunct="1"/>
            <a:r>
              <a:rPr lang="en-US" altLang="zh-TW" dirty="0" smtClean="0">
                <a:solidFill>
                  <a:schemeClr val="bg1"/>
                </a:solidFill>
              </a:rPr>
              <a:t>As with many topics you study in school, one semester isn’t enough to become an expert.</a:t>
            </a:r>
          </a:p>
          <a:p>
            <a:pPr lvl="1" eaLnBrk="1" hangingPunct="1"/>
            <a:r>
              <a:rPr lang="en-US" altLang="zh-TW" dirty="0" smtClean="0">
                <a:solidFill>
                  <a:schemeClr val="bg1"/>
                </a:solidFill>
              </a:rPr>
              <a:t>So professors often skip parts of textbooks</a:t>
            </a:r>
          </a:p>
          <a:p>
            <a:pPr lvl="2" eaLnBrk="1" hangingPunct="1"/>
            <a:r>
              <a:rPr lang="en-US" altLang="zh-TW" dirty="0" smtClean="0">
                <a:solidFill>
                  <a:schemeClr val="bg1"/>
                </a:solidFill>
              </a:rPr>
              <a:t>When reading the textbook, you can skip those parts</a:t>
            </a:r>
          </a:p>
          <a:p>
            <a:pPr lvl="3" eaLnBrk="1" hangingPunct="1"/>
            <a:r>
              <a:rPr lang="en-US" altLang="zh-TW" dirty="0" smtClean="0">
                <a:solidFill>
                  <a:schemeClr val="bg1"/>
                </a:solidFill>
              </a:rPr>
              <a:t>Or you can read them if you want to be an expert.</a:t>
            </a:r>
          </a:p>
          <a:p>
            <a:pPr lvl="2" eaLnBrk="1" hangingPunct="1"/>
            <a:r>
              <a:rPr lang="en-US" altLang="zh-TW" dirty="0" smtClean="0">
                <a:solidFill>
                  <a:schemeClr val="bg1"/>
                </a:solidFill>
              </a:rPr>
              <a:t>Although the slides for most of the rest of the course are derived from the website, yet I leave out parts</a:t>
            </a:r>
          </a:p>
          <a:p>
            <a:pPr lvl="3" eaLnBrk="1" hangingPunct="1"/>
            <a:r>
              <a:rPr lang="en-US" altLang="zh-TW" dirty="0" smtClean="0">
                <a:solidFill>
                  <a:schemeClr val="bg1"/>
                </a:solidFill>
              </a:rPr>
              <a:t>The required material is only what we cover</a:t>
            </a:r>
          </a:p>
        </p:txBody>
      </p:sp>
    </p:spTree>
    <p:extLst>
      <p:ext uri="{BB962C8B-B14F-4D97-AF65-F5344CB8AC3E}">
        <p14:creationId xmlns:p14="http://schemas.microsoft.com/office/powerpoint/2010/main" val="29025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The Website “Textbook”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600" dirty="0">
                <a:hlinkClick r:id="rId2"/>
              </a:rPr>
              <a:t>http://www.grymoire.com/Unix/</a:t>
            </a:r>
            <a:endParaRPr lang="zh-TW" altLang="zh-TW" dirty="0" smtClean="0">
              <a:solidFill>
                <a:srgbClr val="0033CC"/>
              </a:solidFill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The syllabus has said that we will use web material, instead of a textbook.</a:t>
            </a:r>
          </a:p>
          <a:p>
            <a:pPr lvl="1" eaLnBrk="1" hangingPunct="1"/>
            <a:r>
              <a:rPr lang="en-US" altLang="zh-TW" dirty="0" smtClean="0"/>
              <a:t>There is a website which almost was a textbook:	</a:t>
            </a:r>
            <a:r>
              <a:rPr lang="en-US" altLang="zh-TW" sz="2800" dirty="0">
                <a:hlinkClick r:id="rId2"/>
              </a:rPr>
              <a:t>http://www.grymoire.com/Unix</a:t>
            </a:r>
            <a:r>
              <a:rPr lang="en-US" altLang="zh-TW" sz="2800" dirty="0" smtClean="0">
                <a:hlinkClick r:id="rId2"/>
              </a:rPr>
              <a:t>/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As with many topics you study in school, one semester isn’t enough to become an expert.</a:t>
            </a:r>
          </a:p>
          <a:p>
            <a:pPr lvl="1" eaLnBrk="1" hangingPunct="1"/>
            <a:r>
              <a:rPr lang="en-US" altLang="zh-TW" dirty="0" smtClean="0"/>
              <a:t>So professors often skip parts of textbooks</a:t>
            </a:r>
          </a:p>
          <a:p>
            <a:pPr lvl="2" eaLnBrk="1" hangingPunct="1"/>
            <a:r>
              <a:rPr lang="en-US" altLang="zh-TW" dirty="0" smtClean="0"/>
              <a:t>When reading the textbook, you can skip those parts</a:t>
            </a:r>
          </a:p>
          <a:p>
            <a:pPr lvl="3" eaLnBrk="1" hangingPunct="1"/>
            <a:r>
              <a:rPr lang="en-US" altLang="zh-TW" sz="2400" dirty="0" smtClean="0"/>
              <a:t>Or you can read them if you want to be an expert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>
                <a:solidFill>
                  <a:schemeClr val="bg1"/>
                </a:solidFill>
              </a:rPr>
              <a:t>Although the slides for most of the rest of the course are derived from the website, yet I leave out parts</a:t>
            </a:r>
          </a:p>
          <a:p>
            <a:pPr lvl="3" eaLnBrk="1" hangingPunct="1"/>
            <a:r>
              <a:rPr lang="en-US" altLang="zh-TW" sz="2400" dirty="0" smtClean="0">
                <a:solidFill>
                  <a:schemeClr val="bg1"/>
                </a:solidFill>
              </a:rPr>
              <a:t>The required material is only what we cover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1295400"/>
            <a:ext cx="8915400" cy="20574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The Website “Textbook”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600" dirty="0">
                <a:hlinkClick r:id="rId2"/>
              </a:rPr>
              <a:t>http://www.grymoire.com/Unix/</a:t>
            </a:r>
            <a:endParaRPr lang="zh-TW" altLang="zh-TW" dirty="0" smtClean="0">
              <a:solidFill>
                <a:srgbClr val="0033CC"/>
              </a:solidFill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The syllabus has said that we will use web material, instead of a textbook.</a:t>
            </a:r>
          </a:p>
          <a:p>
            <a:pPr lvl="1" eaLnBrk="1" hangingPunct="1"/>
            <a:r>
              <a:rPr lang="en-US" altLang="zh-TW" dirty="0" smtClean="0"/>
              <a:t>There is a website which almost was a textbook:	</a:t>
            </a:r>
            <a:r>
              <a:rPr lang="en-US" altLang="zh-TW" sz="2800" dirty="0">
                <a:hlinkClick r:id="rId2"/>
              </a:rPr>
              <a:t>http://www.grymoire.com/Unix</a:t>
            </a:r>
            <a:r>
              <a:rPr lang="en-US" altLang="zh-TW" sz="2800" dirty="0" smtClean="0">
                <a:hlinkClick r:id="rId2"/>
              </a:rPr>
              <a:t>/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As with many topics you study in school, one semester isn’t enough to become an expert.</a:t>
            </a:r>
          </a:p>
          <a:p>
            <a:pPr lvl="1" eaLnBrk="1" hangingPunct="1"/>
            <a:r>
              <a:rPr lang="en-US" altLang="zh-TW" dirty="0" smtClean="0"/>
              <a:t>So professors often skip parts of textbooks</a:t>
            </a:r>
          </a:p>
          <a:p>
            <a:pPr lvl="2" eaLnBrk="1" hangingPunct="1"/>
            <a:r>
              <a:rPr lang="en-US" altLang="zh-TW" dirty="0" smtClean="0"/>
              <a:t>When reading the textbook, you can skip those parts</a:t>
            </a:r>
          </a:p>
          <a:p>
            <a:pPr lvl="3" eaLnBrk="1" hangingPunct="1"/>
            <a:r>
              <a:rPr lang="en-US" altLang="zh-TW" sz="2400" dirty="0" smtClean="0"/>
              <a:t>Or you can read them if you want to be an expert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>
                <a:solidFill>
                  <a:srgbClr val="FF0000"/>
                </a:solidFill>
              </a:rPr>
              <a:t>Therefore, t</a:t>
            </a:r>
            <a:r>
              <a:rPr lang="en-US" altLang="zh-TW" sz="2400" dirty="0" smtClean="0">
                <a:solidFill>
                  <a:srgbClr val="FF0000"/>
                </a:solidFill>
              </a:rPr>
              <a:t>he required material is only what we cover</a:t>
            </a:r>
          </a:p>
          <a:p>
            <a:pPr lvl="3" eaLnBrk="1" hangingPunct="1"/>
            <a:r>
              <a:rPr lang="en-US" altLang="zh-TW" dirty="0" smtClean="0">
                <a:solidFill>
                  <a:srgbClr val="FF0000"/>
                </a:solidFill>
              </a:rPr>
              <a:t>But studying by only reading the slides has limitations.</a:t>
            </a:r>
          </a:p>
          <a:p>
            <a:pPr lvl="3" eaLnBrk="1" hangingPunct="1"/>
            <a:r>
              <a:rPr lang="en-US" altLang="zh-TW" dirty="0" smtClean="0">
                <a:solidFill>
                  <a:srgbClr val="FF0000"/>
                </a:solidFill>
              </a:rPr>
              <a:t>Of course, you may google alternative Chinese discussions.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1295400"/>
            <a:ext cx="8915400" cy="44196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70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solidFill>
                  <a:schemeClr val="accent6"/>
                </a:solidFill>
              </a:rPr>
              <a:t>Course Outline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Basic UNIX Commands</a:t>
            </a:r>
          </a:p>
          <a:p>
            <a:pPr lvl="1" eaLnBrk="1" hangingPunct="1"/>
            <a:r>
              <a:rPr lang="en-US" altLang="zh-TW" sz="2000" dirty="0" smtClean="0"/>
              <a:t>cd, ls, </a:t>
            </a:r>
            <a:r>
              <a:rPr lang="en-US" altLang="zh-TW" sz="2000" dirty="0" err="1" smtClean="0"/>
              <a:t>mkdir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rmdir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cp</a:t>
            </a:r>
            <a:r>
              <a:rPr lang="en-US" altLang="zh-TW" sz="2000" dirty="0" smtClean="0"/>
              <a:t>, mv, cat, less,  echo, diff, history, etc.</a:t>
            </a:r>
          </a:p>
          <a:p>
            <a:pPr eaLnBrk="1" hangingPunct="1"/>
            <a:r>
              <a:rPr lang="en-US" altLang="zh-TW" sz="2400" dirty="0" smtClean="0"/>
              <a:t>Redirection and Pipes</a:t>
            </a:r>
          </a:p>
          <a:p>
            <a:pPr eaLnBrk="1" hangingPunct="1"/>
            <a:r>
              <a:rPr lang="en-US" altLang="zh-TW" sz="2400" dirty="0" smtClean="0"/>
              <a:t>UNIX Prompt Patterns (</a:t>
            </a:r>
            <a:r>
              <a:rPr lang="en-US" altLang="zh-TW" sz="2400" i="1" dirty="0" smtClean="0"/>
              <a:t>i.e.</a:t>
            </a:r>
            <a:r>
              <a:rPr lang="en-US" altLang="zh-TW" sz="2400" dirty="0" smtClean="0"/>
              <a:t>, wildcard patterns)</a:t>
            </a:r>
            <a:endParaRPr lang="en-US" altLang="zh-TW" sz="2000" dirty="0" smtClean="0"/>
          </a:p>
          <a:p>
            <a:pPr eaLnBrk="1" hangingPunct="1"/>
            <a:r>
              <a:rPr lang="en-US" altLang="zh-TW" sz="2400" dirty="0" smtClean="0"/>
              <a:t>C Shell Programming </a:t>
            </a:r>
          </a:p>
          <a:p>
            <a:pPr eaLnBrk="1" hangingPunct="1"/>
            <a:r>
              <a:rPr lang="en-US" altLang="zh-TW" sz="2400" dirty="0" smtClean="0"/>
              <a:t>Quoting Rules</a:t>
            </a:r>
          </a:p>
          <a:p>
            <a:pPr eaLnBrk="1" hangingPunct="1"/>
            <a:r>
              <a:rPr lang="en-US" altLang="zh-TW" sz="2400" dirty="0" smtClean="0"/>
              <a:t>Regular Expression Patterns (</a:t>
            </a:r>
            <a:r>
              <a:rPr lang="en-US" altLang="zh-TW" sz="2400" dirty="0" err="1" smtClean="0"/>
              <a:t>grep</a:t>
            </a:r>
            <a:r>
              <a:rPr lang="en-US" altLang="zh-TW" sz="2400" dirty="0" smtClean="0"/>
              <a:t>)</a:t>
            </a:r>
          </a:p>
          <a:p>
            <a:pPr eaLnBrk="1" hangingPunct="1"/>
            <a:r>
              <a:rPr lang="en-US" altLang="zh-TW" sz="2400" dirty="0" smtClean="0"/>
              <a:t>Extended Regular Expression Patterns (</a:t>
            </a:r>
            <a:r>
              <a:rPr lang="en-US" altLang="zh-TW" sz="2400" dirty="0" err="1" smtClean="0"/>
              <a:t>egrep</a:t>
            </a:r>
            <a:r>
              <a:rPr lang="en-US" altLang="zh-TW" sz="2400" dirty="0" smtClean="0"/>
              <a:t>)</a:t>
            </a:r>
          </a:p>
          <a:p>
            <a:pPr eaLnBrk="1" hangingPunct="1"/>
            <a:r>
              <a:rPr lang="en-US" altLang="zh-TW" sz="2400" dirty="0" smtClean="0"/>
              <a:t>The </a:t>
            </a:r>
            <a:r>
              <a:rPr lang="en-US" altLang="zh-TW" sz="2400" dirty="0" err="1" smtClean="0"/>
              <a:t>tr</a:t>
            </a:r>
            <a:r>
              <a:rPr lang="en-US" altLang="zh-TW" sz="2400" dirty="0" smtClean="0"/>
              <a:t> Command</a:t>
            </a:r>
          </a:p>
          <a:p>
            <a:pPr eaLnBrk="1" hangingPunct="1"/>
            <a:r>
              <a:rPr lang="en-US" altLang="zh-TW" sz="2400" dirty="0" smtClean="0"/>
              <a:t>The </a:t>
            </a:r>
            <a:r>
              <a:rPr lang="en-US" altLang="zh-TW" sz="2400" dirty="0" err="1" smtClean="0"/>
              <a:t>sed</a:t>
            </a:r>
            <a:r>
              <a:rPr lang="en-US" altLang="zh-TW" sz="2400" dirty="0" smtClean="0"/>
              <a:t> Command</a:t>
            </a:r>
          </a:p>
          <a:p>
            <a:pPr eaLnBrk="1" hangingPunct="1"/>
            <a:r>
              <a:rPr lang="en-US" altLang="zh-TW" sz="2400" dirty="0" smtClean="0"/>
              <a:t>The </a:t>
            </a:r>
            <a:r>
              <a:rPr lang="en-US" altLang="zh-TW" sz="2400" dirty="0" err="1" smtClean="0"/>
              <a:t>awk</a:t>
            </a:r>
            <a:r>
              <a:rPr lang="en-US" altLang="zh-TW" sz="2400" dirty="0" smtClean="0"/>
              <a:t> Command</a:t>
            </a:r>
          </a:p>
          <a:p>
            <a:pPr eaLnBrk="1" hangingPunct="1"/>
            <a:r>
              <a:rPr lang="en-US" altLang="zh-TW" sz="2400" dirty="0" smtClean="0">
                <a:solidFill>
                  <a:schemeClr val="bg2"/>
                </a:solidFill>
              </a:rPr>
              <a:t>Optional topics that we probably don’t get to:</a:t>
            </a:r>
          </a:p>
          <a:p>
            <a:pPr lvl="1" eaLnBrk="1" hangingPunct="1"/>
            <a:r>
              <a:rPr lang="en-US" altLang="zh-TW" sz="2000" dirty="0" err="1" smtClean="0">
                <a:solidFill>
                  <a:schemeClr val="bg2"/>
                </a:solidFill>
              </a:rPr>
              <a:t>Makefiles</a:t>
            </a:r>
            <a:r>
              <a:rPr lang="en-US" altLang="zh-TW" sz="2000" dirty="0" smtClean="0">
                <a:solidFill>
                  <a:schemeClr val="bg2"/>
                </a:solidFill>
              </a:rPr>
              <a:t>,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lex</a:t>
            </a:r>
            <a:r>
              <a:rPr lang="en-US" altLang="zh-TW" sz="2000" dirty="0" smtClean="0">
                <a:solidFill>
                  <a:schemeClr val="bg2"/>
                </a:solidFill>
              </a:rPr>
              <a:t>/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yacc</a:t>
            </a:r>
            <a:r>
              <a:rPr lang="en-US" altLang="zh-TW" sz="2000" dirty="0" smtClean="0">
                <a:solidFill>
                  <a:schemeClr val="bg2"/>
                </a:solidFill>
              </a:rPr>
              <a:t>, bash syntax</a:t>
            </a:r>
            <a:endParaRPr lang="zh-TW" altLang="en-US" sz="2000" dirty="0" smtClean="0">
              <a:solidFill>
                <a:schemeClr val="bg2"/>
              </a:solidFill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996687" y="525137"/>
            <a:ext cx="4062666" cy="1019014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 smtClean="0">
                <a:latin typeface="Arial" charset="0"/>
                <a:ea typeface="新細明體" charset="-120"/>
              </a:rPr>
              <a:t>A revised slide from</a:t>
            </a:r>
            <a:r>
              <a:rPr lang="en-US" sz="2000" b="0" dirty="0" smtClean="0">
                <a:latin typeface="Arial" charset="0"/>
                <a:ea typeface="新細明體" charset="-120"/>
              </a:rPr>
              <a:t> </a:t>
            </a:r>
            <a:r>
              <a:rPr lang="en-US" sz="2800" b="0" dirty="0" smtClean="0">
                <a:latin typeface="Arial" charset="0"/>
                <a:ea typeface="新細明體" charset="-120"/>
              </a:rPr>
              <a:t>lecture</a:t>
            </a:r>
            <a:r>
              <a:rPr lang="en-US" sz="2000" b="0" dirty="0" smtClean="0">
                <a:latin typeface="Arial" charset="0"/>
                <a:ea typeface="新細明體" charset="-120"/>
              </a:rPr>
              <a:t> </a:t>
            </a:r>
            <a:r>
              <a:rPr lang="en-US" sz="2800" b="0" dirty="0" smtClean="0">
                <a:latin typeface="Arial" charset="0"/>
                <a:ea typeface="新細明體" charset="-120"/>
              </a:rPr>
              <a:t>1</a:t>
            </a:r>
            <a:r>
              <a:rPr lang="en-US" sz="2400" b="0" dirty="0" smtClean="0">
                <a:latin typeface="Arial" charset="0"/>
                <a:ea typeface="新細明體" charset="-120"/>
              </a:rPr>
              <a:t>...</a:t>
            </a:r>
            <a:endParaRPr kumimoji="1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731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solidFill>
                  <a:schemeClr val="accent6"/>
                </a:solidFill>
              </a:rPr>
              <a:t>Course Outline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Basic UNIX Commands</a:t>
            </a:r>
          </a:p>
          <a:p>
            <a:pPr lvl="1" eaLnBrk="1" hangingPunct="1"/>
            <a:r>
              <a:rPr lang="en-US" altLang="zh-TW" sz="2000" dirty="0" smtClean="0"/>
              <a:t>cd, ls, </a:t>
            </a:r>
            <a:r>
              <a:rPr lang="en-US" altLang="zh-TW" sz="2000" dirty="0" err="1" smtClean="0"/>
              <a:t>mkdir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rmdir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cp</a:t>
            </a:r>
            <a:r>
              <a:rPr lang="en-US" altLang="zh-TW" sz="2000" dirty="0" smtClean="0"/>
              <a:t>, mv, cat, less,  echo, diff, history, etc.</a:t>
            </a:r>
          </a:p>
          <a:p>
            <a:pPr eaLnBrk="1" hangingPunct="1"/>
            <a:r>
              <a:rPr lang="en-US" altLang="zh-TW" sz="2400" dirty="0" smtClean="0"/>
              <a:t>Redirection and Pipes</a:t>
            </a:r>
          </a:p>
          <a:p>
            <a:pPr eaLnBrk="1" hangingPunct="1"/>
            <a:r>
              <a:rPr lang="en-US" altLang="zh-TW" sz="2400" dirty="0" smtClean="0"/>
              <a:t>UNIX Prompt Patterns (</a:t>
            </a:r>
            <a:r>
              <a:rPr lang="en-US" altLang="zh-TW" sz="2400" i="1" dirty="0" smtClean="0"/>
              <a:t>i.e.</a:t>
            </a:r>
            <a:r>
              <a:rPr lang="en-US" altLang="zh-TW" sz="2400" dirty="0" smtClean="0"/>
              <a:t>, wildcard patterns)</a:t>
            </a:r>
            <a:endParaRPr lang="en-US" altLang="zh-TW" sz="2000" dirty="0" smtClean="0"/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C Shell Programming 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Quoting Rules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Regular Expression Patterns 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grep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Extended Regular Expression Patterns 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egrep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en-US" altLang="zh-TW" sz="2400" dirty="0" smtClean="0"/>
              <a:t>The </a:t>
            </a:r>
            <a:r>
              <a:rPr lang="en-US" altLang="zh-TW" sz="2400" dirty="0" err="1" smtClean="0"/>
              <a:t>tr</a:t>
            </a:r>
            <a:r>
              <a:rPr lang="en-US" altLang="zh-TW" sz="2400" dirty="0" smtClean="0"/>
              <a:t> Command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The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sed</a:t>
            </a:r>
            <a:r>
              <a:rPr lang="en-US" altLang="zh-TW" sz="2400" dirty="0" smtClean="0">
                <a:solidFill>
                  <a:srgbClr val="FF0000"/>
                </a:solidFill>
              </a:rPr>
              <a:t> Command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The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awk</a:t>
            </a:r>
            <a:r>
              <a:rPr lang="en-US" altLang="zh-TW" sz="2400" dirty="0" smtClean="0">
                <a:solidFill>
                  <a:srgbClr val="FF0000"/>
                </a:solidFill>
              </a:rPr>
              <a:t> Command</a:t>
            </a:r>
          </a:p>
          <a:p>
            <a:pPr eaLnBrk="1" hangingPunct="1"/>
            <a:r>
              <a:rPr lang="en-US" altLang="zh-TW" sz="2400" dirty="0" smtClean="0">
                <a:solidFill>
                  <a:schemeClr val="bg2"/>
                </a:solidFill>
              </a:rPr>
              <a:t>Optional topics that we probably don’t get to:</a:t>
            </a:r>
          </a:p>
          <a:p>
            <a:pPr lvl="1" eaLnBrk="1" hangingPunct="1"/>
            <a:r>
              <a:rPr lang="en-US" altLang="zh-TW" sz="2000" dirty="0" err="1" smtClean="0">
                <a:solidFill>
                  <a:schemeClr val="bg2"/>
                </a:solidFill>
              </a:rPr>
              <a:t>Makefiles</a:t>
            </a:r>
            <a:r>
              <a:rPr lang="en-US" altLang="zh-TW" sz="2000" dirty="0" smtClean="0">
                <a:solidFill>
                  <a:schemeClr val="bg2"/>
                </a:solidFill>
              </a:rPr>
              <a:t>,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lex</a:t>
            </a:r>
            <a:r>
              <a:rPr lang="en-US" altLang="zh-TW" sz="2000" dirty="0" smtClean="0">
                <a:solidFill>
                  <a:schemeClr val="bg2"/>
                </a:solidFill>
              </a:rPr>
              <a:t>/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yacc</a:t>
            </a:r>
            <a:r>
              <a:rPr lang="en-US" altLang="zh-TW" sz="2000" dirty="0" smtClean="0">
                <a:solidFill>
                  <a:schemeClr val="bg2"/>
                </a:solidFill>
              </a:rPr>
              <a:t>, bash syntax</a:t>
            </a:r>
            <a:endParaRPr lang="zh-TW" altLang="en-US" sz="2000" dirty="0" smtClean="0">
              <a:solidFill>
                <a:schemeClr val="bg2"/>
              </a:solidFill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996687" y="525137"/>
            <a:ext cx="4062666" cy="1019014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 smtClean="0">
                <a:latin typeface="Arial" charset="0"/>
                <a:ea typeface="新細明體" charset="-120"/>
              </a:rPr>
              <a:t>A revised slide from</a:t>
            </a:r>
            <a:r>
              <a:rPr lang="en-US" sz="2000" b="0" dirty="0" smtClean="0">
                <a:latin typeface="Arial" charset="0"/>
                <a:ea typeface="新細明體" charset="-120"/>
              </a:rPr>
              <a:t> </a:t>
            </a:r>
            <a:r>
              <a:rPr lang="en-US" sz="2800" b="0" dirty="0" smtClean="0">
                <a:latin typeface="Arial" charset="0"/>
                <a:ea typeface="新細明體" charset="-120"/>
              </a:rPr>
              <a:t>lecture</a:t>
            </a:r>
            <a:r>
              <a:rPr lang="en-US" sz="2000" b="0" dirty="0" smtClean="0">
                <a:latin typeface="Arial" charset="0"/>
                <a:ea typeface="新細明體" charset="-120"/>
              </a:rPr>
              <a:t> </a:t>
            </a:r>
            <a:r>
              <a:rPr lang="en-US" sz="2800" b="0" dirty="0" smtClean="0">
                <a:latin typeface="Arial" charset="0"/>
                <a:ea typeface="新細明體" charset="-120"/>
              </a:rPr>
              <a:t>1</a:t>
            </a:r>
            <a:r>
              <a:rPr lang="en-US" sz="2400" b="0" dirty="0" smtClean="0">
                <a:latin typeface="Arial" charset="0"/>
                <a:ea typeface="新細明體" charset="-120"/>
              </a:rPr>
              <a:t>...</a:t>
            </a:r>
            <a:endParaRPr kumimoji="1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772400" y="3118104"/>
            <a:ext cx="1371600" cy="2444497"/>
            <a:chOff x="7772400" y="3118104"/>
            <a:chExt cx="1371600" cy="2444497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7772400" y="3118104"/>
              <a:ext cx="1371600" cy="1143000"/>
            </a:xfrm>
            <a:prstGeom prst="wedgeRectCallout">
              <a:avLst>
                <a:gd name="adj1" fmla="val -337313"/>
                <a:gd name="adj2" fmla="val -4784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anose="05000000000000000000" pitchFamily="2" charset="2"/>
                <a:buNone/>
              </a:pPr>
              <a:endPara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7772400" y="3429000"/>
              <a:ext cx="1371600" cy="1204784"/>
            </a:xfrm>
            <a:prstGeom prst="wedgeRectCallout">
              <a:avLst>
                <a:gd name="adj1" fmla="val -407583"/>
                <a:gd name="adj2" fmla="val -3703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anose="05000000000000000000" pitchFamily="2" charset="2"/>
                <a:buNone/>
              </a:pPr>
              <a:endPara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7772400" y="3756454"/>
              <a:ext cx="1371600" cy="1272746"/>
            </a:xfrm>
            <a:prstGeom prst="wedgeRectCallout">
              <a:avLst>
                <a:gd name="adj1" fmla="val -198574"/>
                <a:gd name="adj2" fmla="val -2805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anose="05000000000000000000" pitchFamily="2" charset="2"/>
                <a:buNone/>
              </a:pPr>
              <a:endPara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7772400" y="4100384"/>
              <a:ext cx="1371600" cy="1233616"/>
            </a:xfrm>
            <a:prstGeom prst="wedgeRectCallout">
              <a:avLst>
                <a:gd name="adj1" fmla="val -91367"/>
                <a:gd name="adj2" fmla="val -2013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anose="05000000000000000000" pitchFamily="2" charset="2"/>
                <a:buNone/>
              </a:pPr>
              <a:endPara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7772400" y="3886200"/>
              <a:ext cx="1371600" cy="1295400"/>
            </a:xfrm>
            <a:prstGeom prst="wedgeRectCallout">
              <a:avLst>
                <a:gd name="adj1" fmla="val -358935"/>
                <a:gd name="adj2" fmla="val 61622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anose="05000000000000000000" pitchFamily="2" charset="2"/>
                <a:buNone/>
              </a:pPr>
              <a:endPara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7772400" y="4267200"/>
              <a:ext cx="1371600" cy="1295400"/>
            </a:xfrm>
            <a:prstGeom prst="wedgeRectCallout">
              <a:avLst>
                <a:gd name="adj1" fmla="val -358935"/>
                <a:gd name="adj2" fmla="val 6353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anose="05000000000000000000" pitchFamily="2" charset="2"/>
                <a:buNone/>
              </a:pPr>
              <a:endPara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7772400" y="3124201"/>
              <a:ext cx="1371600" cy="2438400"/>
            </a:xfrm>
            <a:prstGeom prst="wedgeRectCallout">
              <a:avLst>
                <a:gd name="adj1" fmla="val -46322"/>
                <a:gd name="adj2" fmla="val 11371"/>
              </a:avLst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anose="05000000000000000000" pitchFamily="2" charset="2"/>
                <a:buNone/>
              </a:pPr>
              <a:r>
                <a:rPr kumimoji="0" lang="en-US" altLang="zh-TW" sz="4000" b="0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Notice these six</a:t>
              </a:r>
              <a:endParaRPr kumimoji="0" lang="en-US" altLang="zh-TW" sz="4000" b="0" dirty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1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F1288-7323-4236-92D5-3D8CA787DFBC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9" y="-2854"/>
            <a:ext cx="9168019" cy="6858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0" y="1999317"/>
            <a:ext cx="1827847" cy="4833943"/>
            <a:chOff x="-1828800" y="2026653"/>
            <a:chExt cx="2486971" cy="4907547"/>
          </a:xfrm>
        </p:grpSpPr>
        <p:sp>
          <p:nvSpPr>
            <p:cNvPr id="5" name="Isosceles Triangle 4"/>
            <p:cNvSpPr/>
            <p:nvPr/>
          </p:nvSpPr>
          <p:spPr bwMode="auto">
            <a:xfrm rot="3792213">
              <a:off x="-414484" y="3365904"/>
              <a:ext cx="481435" cy="1524000"/>
            </a:xfrm>
            <a:prstGeom prst="triangl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Isosceles Triangle 5"/>
            <p:cNvSpPr/>
            <p:nvPr/>
          </p:nvSpPr>
          <p:spPr bwMode="auto">
            <a:xfrm rot="3131393">
              <a:off x="-47810" y="3144219"/>
              <a:ext cx="336973" cy="1074988"/>
            </a:xfrm>
            <a:prstGeom prst="triangl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" name="Isosceles Triangle 7"/>
            <p:cNvSpPr/>
            <p:nvPr/>
          </p:nvSpPr>
          <p:spPr bwMode="auto">
            <a:xfrm rot="2070120">
              <a:off x="-574056" y="2026653"/>
              <a:ext cx="372490" cy="2299440"/>
            </a:xfrm>
            <a:prstGeom prst="triangl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3732103">
              <a:off x="-52629" y="3873619"/>
              <a:ext cx="364889" cy="888758"/>
            </a:xfrm>
            <a:prstGeom prst="triangl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4" name="AutoShape 6"/>
            <p:cNvSpPr>
              <a:spLocks noChangeArrowheads="1"/>
            </p:cNvSpPr>
            <p:nvPr/>
          </p:nvSpPr>
          <p:spPr bwMode="auto">
            <a:xfrm>
              <a:off x="-1828800" y="3810000"/>
              <a:ext cx="1828801" cy="3124200"/>
            </a:xfrm>
            <a:prstGeom prst="wedgeRectCallout">
              <a:avLst>
                <a:gd name="adj1" fmla="val 74872"/>
                <a:gd name="adj2" fmla="val -9062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ts val="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None/>
              </a:pPr>
              <a:r>
                <a:rPr kumimoji="0" lang="en-US" altLang="zh-TW" sz="3600" b="0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We</a:t>
              </a:r>
              <a:br>
                <a:rPr kumimoji="0" lang="en-US" altLang="zh-TW" sz="3600" b="0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</a:br>
              <a:r>
                <a:rPr kumimoji="0" lang="en-US" altLang="zh-TW" sz="3600" b="0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won’t</a:t>
              </a:r>
            </a:p>
            <a:p>
              <a:pPr eaLnBrk="1" hangingPunct="1">
                <a:lnSpc>
                  <a:spcPct val="85000"/>
                </a:lnSpc>
                <a:spcBef>
                  <a:spcPts val="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None/>
              </a:pPr>
              <a:r>
                <a:rPr kumimoji="0" lang="en-US" altLang="zh-TW" sz="3600" b="0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have </a:t>
              </a:r>
              <a:br>
                <a:rPr kumimoji="0" lang="en-US" altLang="zh-TW" sz="3600" b="0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</a:br>
              <a:r>
                <a:rPr kumimoji="0" lang="en-US" altLang="zh-TW" sz="3600" b="0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time to get to these.</a:t>
              </a:r>
              <a:endParaRPr kumimoji="0" lang="en-US" altLang="zh-TW" sz="3600" b="0" dirty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-457906" y="3726018"/>
              <a:ext cx="472526" cy="172447"/>
            </a:xfrm>
            <a:prstGeom prst="rect">
              <a:avLst/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 rot="1994519">
              <a:off x="-880679" y="3893320"/>
              <a:ext cx="339956" cy="398856"/>
            </a:xfrm>
            <a:prstGeom prst="rect">
              <a:avLst/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 rot="1994519">
              <a:off x="-331615" y="3928810"/>
              <a:ext cx="339956" cy="400425"/>
            </a:xfrm>
            <a:prstGeom prst="rect">
              <a:avLst/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 rot="1994519">
              <a:off x="-282847" y="4235871"/>
              <a:ext cx="360472" cy="327801"/>
            </a:xfrm>
            <a:prstGeom prst="rect">
              <a:avLst/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-1154165" y="3800097"/>
              <a:ext cx="362727" cy="46415"/>
            </a:xfrm>
            <a:prstGeom prst="rect">
              <a:avLst/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5244089" y="3886200"/>
            <a:ext cx="3823711" cy="2577520"/>
          </a:xfrm>
          <a:prstGeom prst="wedgeRectCallout">
            <a:avLst>
              <a:gd name="adj1" fmla="val -105617"/>
              <a:gd name="adj2" fmla="val -6703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Notice,</a:t>
            </a:r>
            <a:r>
              <a:rPr kumimoji="0" lang="en-US" altLang="zh-TW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the</a:t>
            </a:r>
            <a:r>
              <a:rPr kumimoji="0" lang="en-US" altLang="zh-TW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textbook talks a lot about why experts use bash instead of </a:t>
            </a:r>
            <a:r>
              <a:rPr kumimoji="0" lang="en-US" altLang="zh-TW" sz="4000" b="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csh</a:t>
            </a: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  <a:endParaRPr kumimoji="0" lang="en-US" altLang="zh-TW" sz="4000" b="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3429000" y="3352800"/>
            <a:ext cx="3581400" cy="2498145"/>
          </a:xfrm>
          <a:prstGeom prst="wedgeRectCallout">
            <a:avLst>
              <a:gd name="adj1" fmla="val -90648"/>
              <a:gd name="adj2" fmla="val -6620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Let’s now look at </a:t>
            </a:r>
            <a:r>
              <a:rPr kumimoji="0" lang="en-US" altLang="zh-TW" sz="4000" b="0" dirty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(small amount) of the material from this one…</a:t>
            </a:r>
            <a:endParaRPr kumimoji="0" lang="en-US" altLang="zh-TW" sz="4000" b="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772400" y="521207"/>
            <a:ext cx="1371600" cy="2450593"/>
            <a:chOff x="7772400" y="374904"/>
            <a:chExt cx="1371600" cy="2450593"/>
          </a:xfrm>
        </p:grpSpPr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7772400" y="374904"/>
              <a:ext cx="1371600" cy="1143000"/>
            </a:xfrm>
            <a:prstGeom prst="wedgeRectCallout">
              <a:avLst>
                <a:gd name="adj1" fmla="val -428369"/>
                <a:gd name="adj2" fmla="val -29152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anose="05000000000000000000" pitchFamily="2" charset="2"/>
                <a:buNone/>
              </a:pPr>
              <a:endPara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7772400" y="691896"/>
              <a:ext cx="1371600" cy="1204784"/>
            </a:xfrm>
            <a:prstGeom prst="wedgeRectCallout">
              <a:avLst>
                <a:gd name="adj1" fmla="val -391563"/>
                <a:gd name="adj2" fmla="val -35636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anose="05000000000000000000" pitchFamily="2" charset="2"/>
                <a:buNone/>
              </a:pPr>
              <a:endPara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7772400" y="1019350"/>
              <a:ext cx="1371600" cy="1272746"/>
            </a:xfrm>
            <a:prstGeom prst="wedgeRectCallout">
              <a:avLst>
                <a:gd name="adj1" fmla="val -231006"/>
                <a:gd name="adj2" fmla="val -29025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anose="05000000000000000000" pitchFamily="2" charset="2"/>
                <a:buNone/>
              </a:pPr>
              <a:endPara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7772400" y="1363280"/>
              <a:ext cx="1371600" cy="1233616"/>
            </a:xfrm>
            <a:prstGeom prst="wedgeRectCallout">
              <a:avLst>
                <a:gd name="adj1" fmla="val -371547"/>
                <a:gd name="adj2" fmla="val -16126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anose="05000000000000000000" pitchFamily="2" charset="2"/>
                <a:buNone/>
              </a:pPr>
              <a:endPara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auto">
            <a:xfrm>
              <a:off x="7772400" y="1149096"/>
              <a:ext cx="1371600" cy="1295400"/>
            </a:xfrm>
            <a:prstGeom prst="wedgeRectCallout">
              <a:avLst>
                <a:gd name="adj1" fmla="val -468140"/>
                <a:gd name="adj2" fmla="val 5508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anose="05000000000000000000" pitchFamily="2" charset="2"/>
                <a:buNone/>
              </a:pPr>
              <a:endPara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>
              <a:off x="7772400" y="1530096"/>
              <a:ext cx="1371600" cy="1295400"/>
            </a:xfrm>
            <a:prstGeom prst="wedgeRectCallout">
              <a:avLst>
                <a:gd name="adj1" fmla="val -469746"/>
                <a:gd name="adj2" fmla="val 44452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anose="05000000000000000000" pitchFamily="2" charset="2"/>
                <a:buNone/>
              </a:pPr>
              <a:endPara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auto">
            <a:xfrm>
              <a:off x="7772400" y="387097"/>
              <a:ext cx="1371600" cy="2438400"/>
            </a:xfrm>
            <a:prstGeom prst="wedgeRectCallout">
              <a:avLst>
                <a:gd name="adj1" fmla="val -46322"/>
                <a:gd name="adj2" fmla="val 11371"/>
              </a:avLst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anose="05000000000000000000" pitchFamily="2" charset="2"/>
                <a:buNone/>
              </a:pPr>
              <a:r>
                <a:rPr kumimoji="0" lang="en-US" altLang="zh-TW" sz="4000" b="0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Notice these six</a:t>
              </a:r>
              <a:endParaRPr kumimoji="0" lang="en-US" altLang="zh-TW" sz="4000" b="0" dirty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5" name="Trapezoid 24"/>
          <p:cNvSpPr>
            <a:spLocks noChangeAspect="1"/>
          </p:cNvSpPr>
          <p:nvPr/>
        </p:nvSpPr>
        <p:spPr bwMode="auto">
          <a:xfrm rot="-2700000">
            <a:off x="-457731" y="176314"/>
            <a:ext cx="1794271" cy="526181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 smtClean="0">
                <a:latin typeface="Arial" charset="0"/>
                <a:ea typeface="新細明體" charset="-120"/>
              </a:rPr>
              <a:t>from web</a:t>
            </a:r>
          </a:p>
        </p:txBody>
      </p:sp>
    </p:spTree>
    <p:extLst>
      <p:ext uri="{BB962C8B-B14F-4D97-AF65-F5344CB8AC3E}">
        <p14:creationId xmlns:p14="http://schemas.microsoft.com/office/powerpoint/2010/main" val="274053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E7CEAEB-91DB-4802-9514-51EB4B838608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zh-TW" sz="1400" b="0"/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533400" y="2057400"/>
            <a:ext cx="8077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en-US" altLang="zh-TW" sz="4800" dirty="0" smtClean="0">
                <a:solidFill>
                  <a:schemeClr val="accent2"/>
                </a:solidFill>
              </a:rPr>
              <a:t>New topic: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 smtClean="0">
                <a:solidFill>
                  <a:schemeClr val="accent2"/>
                </a:solidFill>
              </a:rPr>
              <a:t>C-shell </a:t>
            </a:r>
            <a:r>
              <a:rPr lang="en-US" altLang="zh-TW" sz="4800" dirty="0">
                <a:solidFill>
                  <a:schemeClr val="accent2"/>
                </a:solidFill>
              </a:rPr>
              <a:t>programming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chemeClr val="accent2"/>
                </a:solidFill>
              </a:rPr>
              <a:t>(i.e., control flow)</a:t>
            </a:r>
            <a:endParaRPr lang="en-US" altLang="zh-TW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70C0"/>
                </a:solidFill>
              </a:rPr>
              <a:t>The $? Special Parameter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10600" cy="5516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A6A6A6"/>
                </a:solidFill>
              </a:rPr>
              <a:t>$?   Checks exit status of last command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A6A6A6"/>
                </a:solidFill>
              </a:rPr>
              <a:t>When a process stops executing for any reason, it returns a value to its calling process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mtClean="0">
                <a:solidFill>
                  <a:srgbClr val="A6A6A6"/>
                </a:solidFill>
              </a:rPr>
              <a:t>Remember how &amp;&amp; and || can work with this?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mtClean="0">
                <a:solidFill>
                  <a:srgbClr val="A6A6A6"/>
                </a:solidFill>
              </a:rPr>
              <a:t>A zero value means the command succeeded</a:t>
            </a:r>
            <a:endParaRPr lang="en-US" altLang="zh-TW" sz="1200" smtClean="0">
              <a:solidFill>
                <a:srgbClr val="A6A6A6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mtClean="0">
                <a:solidFill>
                  <a:srgbClr val="A6A6A6"/>
                </a:solidFill>
              </a:rPr>
              <a:t>You can specify the exit status of your script with the </a:t>
            </a:r>
            <a:r>
              <a:rPr lang="en-US" altLang="zh-TW" sz="3200" b="1" smtClean="0">
                <a:solidFill>
                  <a:srgbClr val="A6A6A6"/>
                </a:solidFill>
                <a:latin typeface="Times New Roman" panose="02020603050405020304" pitchFamily="18" charset="0"/>
              </a:rPr>
              <a:t>exit</a:t>
            </a:r>
            <a:r>
              <a:rPr lang="en-US" altLang="zh-TW" smtClean="0">
                <a:solidFill>
                  <a:srgbClr val="A6A6A6"/>
                </a:solidFill>
              </a:rPr>
              <a:t> command, followed by a number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A6A6A6"/>
                </a:solidFill>
              </a:rPr>
              <a:t>Otherwise, the exit status of a script is the exit status of the last command the script ran.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TW" sz="1000" smtClean="0"/>
          </a:p>
          <a:p>
            <a:pPr lvl="1" eaLnBrk="1" hangingPunct="1">
              <a:lnSpc>
                <a:spcPct val="80000"/>
              </a:lnSpc>
            </a:pPr>
            <a:endParaRPr lang="en-US" altLang="zh-TW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00CC00"/>
                </a:solidFill>
              </a:rPr>
              <a:t>$?X</a:t>
            </a:r>
            <a:r>
              <a:rPr lang="en-US" altLang="zh-TW" smtClean="0"/>
              <a:t> - Checks whether variable X exists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FF0000"/>
                </a:solidFill>
              </a:rPr>
              <a:t>This is a completely different special parameter!</a:t>
            </a:r>
          </a:p>
        </p:txBody>
      </p:sp>
    </p:spTree>
    <p:extLst>
      <p:ext uri="{BB962C8B-B14F-4D97-AF65-F5344CB8AC3E}">
        <p14:creationId xmlns:p14="http://schemas.microsoft.com/office/powerpoint/2010/main" val="39446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66CC"/>
                </a:solidFill>
              </a:rPr>
              <a:t>C-shell Control Flow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dirty="0" smtClean="0"/>
              <a:t>Some commands are familiar (to C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r>
              <a:rPr lang="en-US" altLang="zh-TW" sz="4000" dirty="0" smtClean="0"/>
              <a:t>programmers)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dirty="0" smtClean="0">
                <a:solidFill>
                  <a:srgbClr val="0066CC"/>
                </a:solidFill>
              </a:rPr>
              <a:t>if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dirty="0" smtClean="0">
                <a:solidFill>
                  <a:srgbClr val="0066CC"/>
                </a:solidFill>
              </a:rPr>
              <a:t>then, else, </a:t>
            </a:r>
            <a:r>
              <a:rPr lang="en-US" altLang="zh-TW" dirty="0" err="1" smtClean="0">
                <a:solidFill>
                  <a:srgbClr val="0066CC"/>
                </a:solidFill>
              </a:rPr>
              <a:t>endif</a:t>
            </a:r>
            <a:endParaRPr lang="en-US" altLang="zh-TW" dirty="0" smtClean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dirty="0" smtClean="0">
                <a:solidFill>
                  <a:srgbClr val="0066CC"/>
                </a:solidFill>
              </a:rPr>
              <a:t>switch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dirty="0">
                <a:solidFill>
                  <a:srgbClr val="0066CC"/>
                </a:solidFill>
              </a:rPr>
              <a:t>c</a:t>
            </a:r>
            <a:r>
              <a:rPr lang="en-US" altLang="zh-TW" dirty="0" smtClean="0">
                <a:solidFill>
                  <a:srgbClr val="0066CC"/>
                </a:solidFill>
              </a:rPr>
              <a:t>ase, default, </a:t>
            </a:r>
            <a:r>
              <a:rPr lang="en-US" altLang="zh-TW" dirty="0" err="1" smtClean="0">
                <a:solidFill>
                  <a:srgbClr val="0066CC"/>
                </a:solidFill>
              </a:rPr>
              <a:t>breaksw</a:t>
            </a:r>
            <a:r>
              <a:rPr lang="en-US" altLang="zh-TW" dirty="0" smtClean="0">
                <a:solidFill>
                  <a:srgbClr val="0066CC"/>
                </a:solidFill>
              </a:rPr>
              <a:t>, </a:t>
            </a:r>
            <a:r>
              <a:rPr lang="en-US" altLang="zh-TW" dirty="0" err="1" smtClean="0">
                <a:solidFill>
                  <a:srgbClr val="0066CC"/>
                </a:solidFill>
              </a:rPr>
              <a:t>endsw</a:t>
            </a:r>
            <a:endParaRPr lang="en-US" altLang="zh-TW" dirty="0" smtClean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dirty="0" smtClean="0">
                <a:solidFill>
                  <a:srgbClr val="0066CC"/>
                </a:solidFill>
              </a:rPr>
              <a:t>while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dirty="0">
                <a:solidFill>
                  <a:srgbClr val="0066CC"/>
                </a:solidFill>
              </a:rPr>
              <a:t>c</a:t>
            </a:r>
            <a:r>
              <a:rPr lang="en-US" altLang="zh-TW" dirty="0" smtClean="0">
                <a:solidFill>
                  <a:srgbClr val="0066CC"/>
                </a:solidFill>
              </a:rPr>
              <a:t>ontinue, break, end</a:t>
            </a: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endParaRPr lang="en-US" altLang="zh-TW" sz="1800" dirty="0" smtClean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dirty="0" smtClean="0"/>
              <a:t>But some are unfamiliar</a:t>
            </a:r>
            <a:r>
              <a:rPr lang="en-US" altLang="zh-TW" dirty="0" smtClean="0"/>
              <a:t> </a:t>
            </a:r>
            <a:r>
              <a:rPr lang="en-US" altLang="zh-TW" sz="4000" dirty="0" smtClean="0"/>
              <a:t>(to C)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dirty="0" err="1" smtClean="0">
                <a:solidFill>
                  <a:srgbClr val="0066CC"/>
                </a:solidFill>
              </a:rPr>
              <a:t>foreach</a:t>
            </a:r>
            <a:endParaRPr lang="en-US" altLang="zh-TW" sz="3600" dirty="0" smtClean="0">
              <a:solidFill>
                <a:srgbClr val="0066CC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dirty="0" smtClean="0">
                <a:solidFill>
                  <a:srgbClr val="0066CC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endParaRPr lang="en-US" altLang="zh-TW" sz="3600" dirty="0" smtClean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66CC"/>
                </a:solidFill>
              </a:rPr>
              <a:t>C-shell Control Flow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  <a:defRPr/>
            </a:pPr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</a:rPr>
              <a:t>Some commands are familiar (to C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  <a:defRPr/>
            </a:pPr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</a:rPr>
              <a:t>programmers)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sz="3600" dirty="0" smtClean="0">
                <a:solidFill>
                  <a:srgbClr val="1975D1"/>
                </a:solidFill>
              </a:rPr>
              <a:t>if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dirty="0">
                <a:solidFill>
                  <a:srgbClr val="1975D1"/>
                </a:solidFill>
              </a:rPr>
              <a:t>t</a:t>
            </a:r>
            <a:r>
              <a:rPr lang="en-US" altLang="zh-TW" dirty="0" smtClean="0">
                <a:solidFill>
                  <a:srgbClr val="1975D1"/>
                </a:solidFill>
              </a:rPr>
              <a:t>hen, else, </a:t>
            </a:r>
            <a:r>
              <a:rPr lang="en-US" altLang="zh-TW" dirty="0" err="1" smtClean="0">
                <a:solidFill>
                  <a:srgbClr val="1975D1"/>
                </a:solidFill>
              </a:rPr>
              <a:t>endif</a:t>
            </a:r>
            <a:endParaRPr lang="en-US" altLang="zh-TW" dirty="0" smtClean="0">
              <a:solidFill>
                <a:srgbClr val="1975D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sz="3600" dirty="0" smtClean="0">
                <a:solidFill>
                  <a:srgbClr val="A6A6A6"/>
                </a:solidFill>
              </a:rPr>
              <a:t>switch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dirty="0">
                <a:solidFill>
                  <a:srgbClr val="A6A6A6"/>
                </a:solidFill>
              </a:rPr>
              <a:t>c</a:t>
            </a:r>
            <a:r>
              <a:rPr lang="en-US" altLang="zh-TW" dirty="0" smtClean="0">
                <a:solidFill>
                  <a:srgbClr val="A6A6A6"/>
                </a:solidFill>
              </a:rPr>
              <a:t>ase, default, </a:t>
            </a:r>
            <a:r>
              <a:rPr lang="en-US" altLang="zh-TW" dirty="0" err="1" smtClean="0">
                <a:solidFill>
                  <a:srgbClr val="A6A6A6"/>
                </a:solidFill>
              </a:rPr>
              <a:t>breaksw</a:t>
            </a:r>
            <a:r>
              <a:rPr lang="en-US" altLang="zh-TW" dirty="0" smtClean="0">
                <a:solidFill>
                  <a:srgbClr val="A6A6A6"/>
                </a:solidFill>
              </a:rPr>
              <a:t>, </a:t>
            </a:r>
            <a:r>
              <a:rPr lang="en-US" altLang="zh-TW" dirty="0" err="1" smtClean="0">
                <a:solidFill>
                  <a:srgbClr val="A6A6A6"/>
                </a:solidFill>
              </a:rPr>
              <a:t>endsw</a:t>
            </a:r>
            <a:endParaRPr lang="en-US" altLang="zh-TW" dirty="0" smtClean="0">
              <a:solidFill>
                <a:srgbClr val="A6A6A6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sz="3600" dirty="0" smtClean="0">
                <a:solidFill>
                  <a:schemeClr val="bg1">
                    <a:lumMod val="65000"/>
                  </a:schemeClr>
                </a:solidFill>
              </a:rPr>
              <a:t>while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ontinue, break, end</a:t>
            </a: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  <a:defRPr/>
            </a:pPr>
            <a:endParaRPr lang="en-US" altLang="zh-TW" sz="1800" dirty="0" smtClean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  <a:defRPr/>
            </a:pPr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</a:rPr>
              <a:t>But some are unfamiliar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</a:rPr>
              <a:t>(to C)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sz="3600" dirty="0" err="1" smtClean="0">
                <a:solidFill>
                  <a:schemeClr val="bg1">
                    <a:lumMod val="65000"/>
                  </a:schemeClr>
                </a:solidFill>
              </a:rPr>
              <a:t>foreach</a:t>
            </a:r>
            <a:endParaRPr lang="en-US" altLang="zh-TW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  <a:defRPr/>
            </a:pPr>
            <a:endParaRPr lang="en-US" altLang="zh-TW" sz="3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2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70C0"/>
                </a:solidFill>
              </a:rPr>
              <a:t>if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3600" smtClean="0">
                <a:solidFill>
                  <a:srgbClr val="CC3300"/>
                </a:solidFill>
              </a:rPr>
              <a:t>Two forms: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3600" b="1" smtClean="0">
                <a:latin typeface="High Tower Text" panose="02040502050506030303" pitchFamily="18" charset="0"/>
              </a:rPr>
              <a:t>if ( </a:t>
            </a:r>
            <a:r>
              <a:rPr lang="en-US" altLang="zh-TW" sz="3600" smtClean="0">
                <a:latin typeface="High Tower Text" panose="02040502050506030303" pitchFamily="18" charset="0"/>
              </a:rPr>
              <a:t>&lt;expression&gt; </a:t>
            </a:r>
            <a:r>
              <a:rPr lang="en-US" altLang="zh-TW" sz="3600" b="1" smtClean="0">
                <a:latin typeface="High Tower Text" panose="02040502050506030303" pitchFamily="18" charset="0"/>
              </a:rPr>
              <a:t>) </a:t>
            </a:r>
            <a:r>
              <a:rPr lang="en-US" altLang="zh-TW" sz="3600" smtClean="0">
                <a:latin typeface="High Tower Text" panose="02040502050506030303" pitchFamily="18" charset="0"/>
              </a:rPr>
              <a:t>&lt;simple statement&gt;</a:t>
            </a:r>
            <a:endParaRPr lang="en-US" altLang="zh-TW" sz="3600" b="1" smtClean="0">
              <a:latin typeface="High Tower Text" panose="02040502050506030303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b="1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3600" smtClean="0">
                <a:solidFill>
                  <a:srgbClr val="CC3300"/>
                </a:solidFill>
              </a:rPr>
              <a:t>And: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sz="3600" b="1" smtClean="0">
                <a:latin typeface="High Tower Text" panose="02040502050506030303" pitchFamily="18" charset="0"/>
              </a:rPr>
              <a:t>if ( </a:t>
            </a:r>
            <a:r>
              <a:rPr lang="en-US" altLang="zh-TW" sz="3600" smtClean="0">
                <a:latin typeface="High Tower Text" panose="02040502050506030303" pitchFamily="18" charset="0"/>
              </a:rPr>
              <a:t>&lt;expression&gt; </a:t>
            </a:r>
            <a:r>
              <a:rPr lang="en-US" altLang="zh-TW" sz="3600" b="1" smtClean="0">
                <a:latin typeface="High Tower Text" panose="02040502050506030303" pitchFamily="18" charset="0"/>
              </a:rPr>
              <a:t>) then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3600" smtClean="0">
                <a:latin typeface="High Tower Text" panose="02040502050506030303" pitchFamily="18" charset="0"/>
              </a:rPr>
              <a:t>	&lt;statements&gt;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3600" b="1" smtClean="0">
                <a:latin typeface="High Tower Text" panose="02040502050506030303" pitchFamily="18" charset="0"/>
              </a:rPr>
              <a:t>else if ( </a:t>
            </a:r>
            <a:r>
              <a:rPr lang="en-US" altLang="zh-TW" sz="3600" smtClean="0">
                <a:latin typeface="High Tower Text" panose="02040502050506030303" pitchFamily="18" charset="0"/>
              </a:rPr>
              <a:t>&lt;another</a:t>
            </a:r>
            <a:r>
              <a:rPr lang="en-US" altLang="zh-TW" sz="3600" smtClean="0">
                <a:latin typeface="Times New Roman" panose="02020603050405020304" pitchFamily="18" charset="0"/>
              </a:rPr>
              <a:t>-</a:t>
            </a:r>
            <a:r>
              <a:rPr lang="en-US" altLang="zh-TW" sz="3600" smtClean="0">
                <a:latin typeface="High Tower Text" panose="02040502050506030303" pitchFamily="18" charset="0"/>
              </a:rPr>
              <a:t>expression&gt; </a:t>
            </a:r>
            <a:r>
              <a:rPr lang="en-US" altLang="zh-TW" sz="3600" b="1" smtClean="0">
                <a:latin typeface="High Tower Text" panose="02040502050506030303" pitchFamily="18" charset="0"/>
              </a:rPr>
              <a:t>) then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3600" smtClean="0">
                <a:latin typeface="High Tower Text" panose="02040502050506030303" pitchFamily="18" charset="0"/>
              </a:rPr>
              <a:t>	&lt;statements&gt;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3600" b="1" smtClean="0">
                <a:latin typeface="High Tower Text" panose="02040502050506030303" pitchFamily="18" charset="0"/>
              </a:rPr>
              <a:t>else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3600" smtClean="0">
                <a:latin typeface="High Tower Text" panose="02040502050506030303" pitchFamily="18" charset="0"/>
              </a:rPr>
              <a:t>	&lt;statements&gt;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3600" b="1" smtClean="0">
                <a:latin typeface="High Tower Text" panose="02040502050506030303" pitchFamily="18" charset="0"/>
              </a:rPr>
              <a:t>endif</a:t>
            </a:r>
          </a:p>
        </p:txBody>
      </p:sp>
      <p:sp>
        <p:nvSpPr>
          <p:cNvPr id="89092" name="Slide Number Placeholder 4"/>
          <p:cNvSpPr txBox="1">
            <a:spLocks noGrp="1"/>
          </p:cNvSpPr>
          <p:nvPr/>
        </p:nvSpPr>
        <p:spPr bwMode="auto">
          <a:xfrm>
            <a:off x="8458200" y="6381750"/>
            <a:ext cx="609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9BAC060-1DD2-4DB1-9F00-07A1765F4FA5}" type="slidenum">
              <a:rPr lang="zh-TW" altLang="en-US" sz="1400" b="0"/>
              <a:pPr algn="ctr"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zh-TW" sz="1400" b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14400" y="1524000"/>
            <a:ext cx="8229600" cy="4724400"/>
            <a:chOff x="576" y="960"/>
            <a:chExt cx="5184" cy="2976"/>
          </a:xfrm>
        </p:grpSpPr>
        <p:sp>
          <p:nvSpPr>
            <p:cNvPr id="89094" name="Line 9"/>
            <p:cNvSpPr>
              <a:spLocks noChangeShapeType="1"/>
            </p:cNvSpPr>
            <p:nvPr/>
          </p:nvSpPr>
          <p:spPr bwMode="auto">
            <a:xfrm flipH="1" flipV="1">
              <a:off x="2496" y="1200"/>
              <a:ext cx="1152" cy="91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095" name="Line 11"/>
            <p:cNvSpPr>
              <a:spLocks noChangeShapeType="1"/>
            </p:cNvSpPr>
            <p:nvPr/>
          </p:nvSpPr>
          <p:spPr bwMode="auto">
            <a:xfrm flipH="1" flipV="1">
              <a:off x="2352" y="1200"/>
              <a:ext cx="1344" cy="105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096" name="Line 12"/>
            <p:cNvSpPr>
              <a:spLocks noChangeShapeType="1"/>
            </p:cNvSpPr>
            <p:nvPr/>
          </p:nvSpPr>
          <p:spPr bwMode="auto">
            <a:xfrm flipH="1" flipV="1">
              <a:off x="768" y="1248"/>
              <a:ext cx="2976" cy="100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097" name="Line 13"/>
            <p:cNvSpPr>
              <a:spLocks noChangeShapeType="1"/>
            </p:cNvSpPr>
            <p:nvPr/>
          </p:nvSpPr>
          <p:spPr bwMode="auto">
            <a:xfrm flipH="1" flipV="1">
              <a:off x="576" y="1248"/>
              <a:ext cx="3264" cy="110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098" name="Line 14"/>
            <p:cNvSpPr>
              <a:spLocks noChangeShapeType="1"/>
            </p:cNvSpPr>
            <p:nvPr/>
          </p:nvSpPr>
          <p:spPr bwMode="auto">
            <a:xfrm flipH="1" flipV="1">
              <a:off x="2496" y="2160"/>
              <a:ext cx="1440" cy="2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099" name="Line 15"/>
            <p:cNvSpPr>
              <a:spLocks noChangeShapeType="1"/>
            </p:cNvSpPr>
            <p:nvPr/>
          </p:nvSpPr>
          <p:spPr bwMode="auto">
            <a:xfrm flipH="1" flipV="1">
              <a:off x="2304" y="2208"/>
              <a:ext cx="1440" cy="2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0" name="Line 16"/>
            <p:cNvSpPr>
              <a:spLocks noChangeShapeType="1"/>
            </p:cNvSpPr>
            <p:nvPr/>
          </p:nvSpPr>
          <p:spPr bwMode="auto">
            <a:xfrm flipH="1" flipV="1">
              <a:off x="720" y="2160"/>
              <a:ext cx="3072" cy="33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1" name="Line 17"/>
            <p:cNvSpPr>
              <a:spLocks noChangeShapeType="1"/>
            </p:cNvSpPr>
            <p:nvPr/>
          </p:nvSpPr>
          <p:spPr bwMode="auto">
            <a:xfrm flipH="1" flipV="1">
              <a:off x="576" y="2208"/>
              <a:ext cx="3072" cy="33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2" name="Line 18"/>
            <p:cNvSpPr>
              <a:spLocks noChangeShapeType="1"/>
            </p:cNvSpPr>
            <p:nvPr/>
          </p:nvSpPr>
          <p:spPr bwMode="auto">
            <a:xfrm flipH="1">
              <a:off x="1296" y="2592"/>
              <a:ext cx="2448" cy="1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3" name="Line 19"/>
            <p:cNvSpPr>
              <a:spLocks noChangeShapeType="1"/>
            </p:cNvSpPr>
            <p:nvPr/>
          </p:nvSpPr>
          <p:spPr bwMode="auto">
            <a:xfrm flipH="1">
              <a:off x="1056" y="2688"/>
              <a:ext cx="2592" cy="9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4" name="Line 20"/>
            <p:cNvSpPr>
              <a:spLocks noChangeShapeType="1"/>
            </p:cNvSpPr>
            <p:nvPr/>
          </p:nvSpPr>
          <p:spPr bwMode="auto">
            <a:xfrm flipH="1">
              <a:off x="816" y="2784"/>
              <a:ext cx="2736" cy="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5" name="Rectangular Callout 4"/>
            <p:cNvSpPr>
              <a:spLocks noChangeArrowheads="1"/>
            </p:cNvSpPr>
            <p:nvPr/>
          </p:nvSpPr>
          <p:spPr bwMode="auto">
            <a:xfrm>
              <a:off x="3504" y="960"/>
              <a:ext cx="2256" cy="2976"/>
            </a:xfrm>
            <a:prstGeom prst="wedgeRectCallout">
              <a:avLst>
                <a:gd name="adj1" fmla="val -17051"/>
                <a:gd name="adj2" fmla="val -5009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 b="0"/>
                <a:t>Some of these spaces are </a:t>
              </a:r>
              <a:r>
                <a:rPr lang="en-US" altLang="zh-TW" sz="2800" b="0">
                  <a:solidFill>
                    <a:srgbClr val="C00000"/>
                  </a:solidFill>
                </a:rPr>
                <a:t>necessary.  </a:t>
              </a:r>
              <a:r>
                <a:rPr lang="en-US" altLang="zh-TW" sz="2800" b="0"/>
                <a:t>csh is intensely picky about missing spaces.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 b="0"/>
                <a:t>When in doubt:   ADD SPACES!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 b="0"/>
                <a:t>When you get an error message, try fixing it by: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 b="0"/>
                <a:t>ADDING SPACES!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36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ChangeArrowheads="1"/>
          </p:cNvSpPr>
          <p:nvPr/>
        </p:nvSpPr>
        <p:spPr bwMode="auto">
          <a:xfrm>
            <a:off x="939800" y="1625600"/>
            <a:ext cx="7950200" cy="4749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 Narrow" panose="020B0606020202030204" pitchFamily="34" charset="0"/>
            </a:endParaRPr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791200"/>
          </a:xfrm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!</a:t>
            </a:r>
            <a:r>
              <a:rPr lang="en-US" altLang="zh-TW" sz="2400" dirty="0" smtClean="0"/>
              <a:t>		       </a:t>
            </a:r>
            <a:r>
              <a:rPr lang="en-US" altLang="zh-TW" sz="1800" dirty="0" smtClean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Negate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	   - Works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just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as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it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does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in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conditionals.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!=</a:t>
            </a:r>
            <a:r>
              <a:rPr lang="en-US" altLang="zh-TW" sz="2400" dirty="0" smtClean="0"/>
              <a:t>		       </a:t>
            </a:r>
            <a:r>
              <a:rPr lang="en-US" altLang="zh-TW" sz="18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Not Equal</a:t>
            </a:r>
            <a:r>
              <a:rPr lang="en-US" altLang="zh-TW" sz="2400" dirty="0" smtClean="0"/>
              <a:t> - Works</a:t>
            </a:r>
            <a:r>
              <a:rPr lang="en-US" altLang="zh-TW" sz="2000" dirty="0" smtClean="0"/>
              <a:t> </a:t>
            </a:r>
            <a:r>
              <a:rPr lang="en-US" altLang="zh-TW" sz="2400" dirty="0"/>
              <a:t>just</a:t>
            </a:r>
            <a:r>
              <a:rPr lang="en-US" altLang="zh-TW" sz="2000" dirty="0"/>
              <a:t> </a:t>
            </a:r>
            <a:r>
              <a:rPr lang="en-US" altLang="zh-TW" sz="2400" dirty="0"/>
              <a:t>as</a:t>
            </a:r>
            <a:r>
              <a:rPr lang="en-US" altLang="zh-TW" sz="2000" dirty="0"/>
              <a:t> </a:t>
            </a:r>
            <a:r>
              <a:rPr lang="en-US" altLang="zh-TW" sz="2400" dirty="0"/>
              <a:t>it</a:t>
            </a:r>
            <a:r>
              <a:rPr lang="en-US" altLang="zh-TW" sz="2000" dirty="0"/>
              <a:t> </a:t>
            </a:r>
            <a:r>
              <a:rPr lang="en-US" altLang="zh-TW" sz="2400" dirty="0"/>
              <a:t>does</a:t>
            </a:r>
            <a:r>
              <a:rPr lang="en-US" altLang="zh-TW" sz="2000" dirty="0"/>
              <a:t> </a:t>
            </a:r>
            <a:r>
              <a:rPr lang="en-US" altLang="zh-TW" sz="2400" dirty="0"/>
              <a:t>in</a:t>
            </a:r>
            <a:r>
              <a:rPr lang="en-US" altLang="zh-TW" sz="2000" dirty="0"/>
              <a:t> </a:t>
            </a:r>
            <a:r>
              <a:rPr lang="en-US" altLang="zh-TW" sz="2400" dirty="0"/>
              <a:t>C</a:t>
            </a:r>
            <a:r>
              <a:rPr lang="en-US" altLang="zh-TW" sz="2000" dirty="0"/>
              <a:t> </a:t>
            </a:r>
            <a:r>
              <a:rPr lang="en-US" altLang="zh-TW" sz="2400" dirty="0" smtClean="0"/>
              <a:t>conditionals.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==</a:t>
            </a:r>
            <a:r>
              <a:rPr lang="en-US" altLang="zh-TW" sz="2400" dirty="0" smtClean="0"/>
              <a:t>	       </a:t>
            </a:r>
            <a:r>
              <a:rPr lang="en-US" altLang="zh-TW" sz="1800" dirty="0" smtClean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Equal</a:t>
            </a:r>
            <a:r>
              <a:rPr lang="en-US" altLang="zh-TW" sz="2400" dirty="0"/>
              <a:t>	</a:t>
            </a:r>
            <a:r>
              <a:rPr lang="en-US" altLang="zh-TW" sz="2400" dirty="0" smtClean="0"/>
              <a:t>   - Works</a:t>
            </a:r>
            <a:r>
              <a:rPr lang="en-US" altLang="zh-TW" sz="2000" dirty="0" smtClean="0"/>
              <a:t> </a:t>
            </a:r>
            <a:r>
              <a:rPr lang="en-US" altLang="zh-TW" sz="2400" dirty="0"/>
              <a:t>just</a:t>
            </a:r>
            <a:r>
              <a:rPr lang="en-US" altLang="zh-TW" sz="2000" dirty="0"/>
              <a:t> </a:t>
            </a:r>
            <a:r>
              <a:rPr lang="en-US" altLang="zh-TW" sz="2400" dirty="0"/>
              <a:t>as</a:t>
            </a:r>
            <a:r>
              <a:rPr lang="en-US" altLang="zh-TW" sz="2000" dirty="0"/>
              <a:t> </a:t>
            </a:r>
            <a:r>
              <a:rPr lang="en-US" altLang="zh-TW" sz="2400" dirty="0"/>
              <a:t>it</a:t>
            </a:r>
            <a:r>
              <a:rPr lang="en-US" altLang="zh-TW" sz="2000" dirty="0"/>
              <a:t> </a:t>
            </a:r>
            <a:r>
              <a:rPr lang="en-US" altLang="zh-TW" sz="2400" dirty="0"/>
              <a:t>does</a:t>
            </a:r>
            <a:r>
              <a:rPr lang="en-US" altLang="zh-TW" sz="2000" dirty="0"/>
              <a:t> </a:t>
            </a:r>
            <a:r>
              <a:rPr lang="en-US" altLang="zh-TW" sz="2400" dirty="0"/>
              <a:t>in</a:t>
            </a:r>
            <a:r>
              <a:rPr lang="en-US" altLang="zh-TW" sz="2000" dirty="0"/>
              <a:t> </a:t>
            </a:r>
            <a:r>
              <a:rPr lang="en-US" altLang="zh-TW" sz="2400" dirty="0"/>
              <a:t>C</a:t>
            </a:r>
            <a:r>
              <a:rPr lang="en-US" altLang="zh-TW" sz="2000" dirty="0"/>
              <a:t> </a:t>
            </a:r>
            <a:r>
              <a:rPr lang="en-US" altLang="zh-TW" sz="2400" dirty="0" smtClean="0"/>
              <a:t>conditionals.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&gt;</a:t>
            </a:r>
            <a:r>
              <a:rPr lang="en-US" altLang="zh-TW" sz="1800" dirty="0" smtClean="0"/>
              <a:t>,</a:t>
            </a:r>
            <a:r>
              <a:rPr lang="en-US" altLang="zh-TW" sz="1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&lt;</a:t>
            </a:r>
            <a:r>
              <a:rPr lang="en-US" altLang="zh-TW" sz="1800" dirty="0" smtClean="0"/>
              <a:t>,</a:t>
            </a:r>
            <a:r>
              <a:rPr lang="en-US" altLang="zh-TW" sz="1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&lt;=</a:t>
            </a:r>
            <a:r>
              <a:rPr lang="en-US" altLang="zh-TW" sz="1800" dirty="0" smtClean="0"/>
              <a:t>,</a:t>
            </a:r>
            <a:r>
              <a:rPr lang="en-US" altLang="zh-TW" sz="1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&gt;=</a:t>
            </a:r>
            <a:r>
              <a:rPr lang="en-US" altLang="zh-TW" sz="2400" dirty="0" smtClean="0"/>
              <a:t> </a:t>
            </a:r>
            <a:r>
              <a:rPr lang="en-US" altLang="zh-TW" sz="18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Relational</a:t>
            </a:r>
            <a:r>
              <a:rPr lang="en-US" altLang="zh-TW" sz="2400" dirty="0" smtClean="0"/>
              <a:t> - Work</a:t>
            </a:r>
            <a:r>
              <a:rPr lang="en-US" altLang="zh-TW" sz="2000" dirty="0" smtClean="0"/>
              <a:t> </a:t>
            </a:r>
            <a:r>
              <a:rPr lang="en-US" altLang="zh-TW" sz="2400" dirty="0"/>
              <a:t>just as </a:t>
            </a:r>
            <a:r>
              <a:rPr lang="en-US" altLang="zh-TW" sz="2400" dirty="0" smtClean="0"/>
              <a:t>they do </a:t>
            </a:r>
            <a:r>
              <a:rPr lang="en-US" altLang="zh-TW" sz="2400" dirty="0"/>
              <a:t>in</a:t>
            </a:r>
            <a:r>
              <a:rPr lang="en-US" altLang="zh-TW" sz="2000" dirty="0"/>
              <a:t> </a:t>
            </a:r>
            <a:r>
              <a:rPr lang="en-US" altLang="zh-TW" sz="2400" dirty="0"/>
              <a:t>C</a:t>
            </a:r>
            <a:r>
              <a:rPr lang="en-US" altLang="zh-TW" sz="2000" dirty="0"/>
              <a:t> </a:t>
            </a:r>
            <a:r>
              <a:rPr lang="en-US" altLang="zh-TW" sz="2400" dirty="0" smtClean="0"/>
              <a:t>conditionals.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=~   	       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Pattern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Match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he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variable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goes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on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the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left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hand		 	sided and the pattern on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the right-hand side.)</a:t>
            </a:r>
            <a:b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		The pattern format is similar to the wildcard 			patterns we have used before, but the “[]” and 			“[^]” operators behave oddly. Usually you 			should just use asterisks (*) and question 			marks (?) in the pattern.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!~   	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     Pattern Not Match (If the left-hand side does 			not match the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pattern, the condition is true.)</a:t>
            </a:r>
          </a:p>
        </p:txBody>
      </p:sp>
      <p:sp>
        <p:nvSpPr>
          <p:cNvPr id="90116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 smtClean="0">
                <a:solidFill>
                  <a:srgbClr val="0070C0"/>
                </a:solidFill>
              </a:rPr>
              <a:t>Conditional </a:t>
            </a:r>
            <a:r>
              <a:rPr lang="en-US" altLang="zh-TW" sz="4800" dirty="0">
                <a:solidFill>
                  <a:srgbClr val="0070C0"/>
                </a:solidFill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2687576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ChangeArrowheads="1"/>
          </p:cNvSpPr>
          <p:nvPr/>
        </p:nvSpPr>
        <p:spPr bwMode="auto">
          <a:xfrm>
            <a:off x="939800" y="1625600"/>
            <a:ext cx="7950200" cy="4749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 Narrow" panose="020B0606020202030204" pitchFamily="34" charset="0"/>
            </a:endParaRPr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791200"/>
          </a:xfrm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!		       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Negate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	   - Works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!=		       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Not Equal - Works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==	       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Equal	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  - Works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&lt;=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&gt;= 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Relational - Work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 as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they do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=~</a:t>
            </a:r>
            <a:r>
              <a:rPr lang="en-US" altLang="zh-TW" sz="2400" dirty="0" smtClean="0"/>
              <a:t>   	       </a:t>
            </a:r>
            <a:r>
              <a:rPr lang="en-US" altLang="zh-TW" sz="1800" dirty="0" smtClean="0"/>
              <a:t> </a:t>
            </a:r>
            <a:r>
              <a:rPr lang="en-US" altLang="zh-TW" sz="2400" dirty="0" smtClean="0">
                <a:solidFill>
                  <a:srgbClr val="0033CC"/>
                </a:solidFill>
              </a:rPr>
              <a:t>Pattern</a:t>
            </a:r>
            <a:r>
              <a:rPr lang="en-US" altLang="zh-TW" sz="2000" dirty="0" smtClean="0">
                <a:solidFill>
                  <a:srgbClr val="0033CC"/>
                </a:solidFill>
              </a:rPr>
              <a:t> </a:t>
            </a:r>
            <a:r>
              <a:rPr lang="en-US" altLang="zh-TW" sz="2400" dirty="0" smtClean="0">
                <a:solidFill>
                  <a:srgbClr val="0033CC"/>
                </a:solidFill>
              </a:rPr>
              <a:t>Match</a:t>
            </a:r>
            <a:r>
              <a:rPr lang="en-US" altLang="zh-TW" sz="2400" dirty="0" smtClean="0"/>
              <a:t> (</a:t>
            </a:r>
            <a:r>
              <a:rPr lang="en-US" altLang="zh-TW" sz="2400" dirty="0"/>
              <a:t>T</a:t>
            </a:r>
            <a:r>
              <a:rPr lang="en-US" altLang="zh-TW" sz="2400" dirty="0" smtClean="0"/>
              <a:t>he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variable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goes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on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the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left</a:t>
            </a:r>
            <a:r>
              <a:rPr lang="en-US" altLang="zh-TW" sz="2000" dirty="0" smtClean="0"/>
              <a:t>-</a:t>
            </a:r>
            <a:r>
              <a:rPr lang="en-US" altLang="zh-TW" sz="2400" dirty="0" smtClean="0"/>
              <a:t>hand		 	sided and the pattern on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the right-hand side.)</a:t>
            </a:r>
            <a:br>
              <a:rPr lang="en-US" altLang="zh-TW" sz="2400" dirty="0" smtClean="0"/>
            </a:br>
            <a:r>
              <a:rPr lang="en-US" altLang="zh-TW" sz="2400" dirty="0" smtClean="0"/>
              <a:t> 		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The pattern format is similar to the wildcard 			patterns we have used before, but the “[]” and 			“[^]” operators behave oddly. Usually you 			should just use asterisks (*) and question 			marks (?) in the pattern.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!~</a:t>
            </a:r>
            <a:r>
              <a:rPr lang="en-US" altLang="zh-TW" sz="2400" dirty="0" smtClean="0"/>
              <a:t>   	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      </a:t>
            </a:r>
            <a:r>
              <a:rPr lang="en-US" altLang="zh-TW" sz="2400" dirty="0" smtClean="0">
                <a:solidFill>
                  <a:srgbClr val="0033CC"/>
                </a:solidFill>
              </a:rPr>
              <a:t>Pattern Not Match</a:t>
            </a:r>
            <a:r>
              <a:rPr lang="en-US" altLang="zh-TW" sz="2400" dirty="0" smtClean="0"/>
              <a:t> (If the left-hand side does 			not match the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pattern, the condition is true.)</a:t>
            </a:r>
          </a:p>
        </p:txBody>
      </p:sp>
      <p:sp>
        <p:nvSpPr>
          <p:cNvPr id="90116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 smtClean="0">
                <a:solidFill>
                  <a:srgbClr val="0070C0"/>
                </a:solidFill>
              </a:rPr>
              <a:t>Conditional </a:t>
            </a:r>
            <a:r>
              <a:rPr lang="en-US" altLang="zh-TW" sz="4800" dirty="0">
                <a:solidFill>
                  <a:srgbClr val="0070C0"/>
                </a:solidFill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4213937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ChangeArrowheads="1"/>
          </p:cNvSpPr>
          <p:nvPr/>
        </p:nvSpPr>
        <p:spPr bwMode="auto">
          <a:xfrm>
            <a:off x="939800" y="1625600"/>
            <a:ext cx="7950200" cy="4749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 Narrow" panose="020B0606020202030204" pitchFamily="34" charset="0"/>
            </a:endParaRPr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791200"/>
          </a:xfrm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!		       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Negate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	   - Works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!=		       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Not Equal - Works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==	       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Equal	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  - Works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&lt;=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&gt;= 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Relational - Work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 as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they do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=~</a:t>
            </a:r>
            <a:r>
              <a:rPr lang="en-US" altLang="zh-TW" sz="2400" dirty="0" smtClean="0"/>
              <a:t>   	       </a:t>
            </a:r>
            <a:r>
              <a:rPr lang="en-US" altLang="zh-TW" sz="1800" dirty="0" smtClean="0"/>
              <a:t> </a:t>
            </a:r>
            <a:r>
              <a:rPr lang="en-US" altLang="zh-TW" sz="2400" dirty="0" smtClean="0">
                <a:solidFill>
                  <a:srgbClr val="0033CC"/>
                </a:solidFill>
              </a:rPr>
              <a:t>Pattern</a:t>
            </a:r>
            <a:r>
              <a:rPr lang="en-US" altLang="zh-TW" sz="2000" dirty="0" smtClean="0">
                <a:solidFill>
                  <a:srgbClr val="0033CC"/>
                </a:solidFill>
              </a:rPr>
              <a:t> </a:t>
            </a:r>
            <a:r>
              <a:rPr lang="en-US" altLang="zh-TW" sz="2400" dirty="0" smtClean="0">
                <a:solidFill>
                  <a:srgbClr val="0033CC"/>
                </a:solidFill>
              </a:rPr>
              <a:t>Match</a:t>
            </a:r>
            <a:r>
              <a:rPr lang="en-US" altLang="zh-TW" sz="2400" dirty="0" smtClean="0"/>
              <a:t> (</a:t>
            </a:r>
            <a:r>
              <a:rPr lang="en-US" altLang="zh-TW" sz="2400" dirty="0"/>
              <a:t>T</a:t>
            </a:r>
            <a:r>
              <a:rPr lang="en-US" altLang="zh-TW" sz="2400" dirty="0" smtClean="0"/>
              <a:t>he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variable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goes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on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the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left</a:t>
            </a:r>
            <a:r>
              <a:rPr lang="en-US" altLang="zh-TW" sz="2000" dirty="0" smtClean="0"/>
              <a:t>-</a:t>
            </a:r>
            <a:r>
              <a:rPr lang="en-US" altLang="zh-TW" sz="2400" dirty="0" smtClean="0"/>
              <a:t>hand		 	sided and the pattern on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the right-hand side.)</a:t>
            </a:r>
            <a:br>
              <a:rPr lang="en-US" altLang="zh-TW" sz="2400" dirty="0" smtClean="0"/>
            </a:br>
            <a:r>
              <a:rPr lang="en-US" altLang="zh-TW" sz="2400" dirty="0" smtClean="0"/>
              <a:t> 		</a:t>
            </a:r>
            <a:r>
              <a:rPr lang="en-US" altLang="zh-TW" sz="2400" dirty="0" smtClean="0">
                <a:solidFill>
                  <a:srgbClr val="0C9B4D"/>
                </a:solidFill>
              </a:rPr>
              <a:t>The pattern format is similar to the wildcard 			patterns we have used before, but the “[]” and 			“[^]” operators behave oddly.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Usually you 			should just use asterisks (*) and question 			marks (?) in the pattern.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!~</a:t>
            </a:r>
            <a:r>
              <a:rPr lang="en-US" altLang="zh-TW" sz="2400" dirty="0" smtClean="0"/>
              <a:t>   	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      </a:t>
            </a:r>
            <a:r>
              <a:rPr lang="en-US" altLang="zh-TW" sz="2400" dirty="0" smtClean="0">
                <a:solidFill>
                  <a:srgbClr val="0033CC"/>
                </a:solidFill>
              </a:rPr>
              <a:t>Pattern Not Match</a:t>
            </a:r>
            <a:r>
              <a:rPr lang="en-US" altLang="zh-TW" sz="2400" dirty="0" smtClean="0"/>
              <a:t> (If the left-hand side does 			not match the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pattern, the condition is true.)</a:t>
            </a:r>
          </a:p>
        </p:txBody>
      </p:sp>
      <p:sp>
        <p:nvSpPr>
          <p:cNvPr id="90116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 smtClean="0">
                <a:solidFill>
                  <a:srgbClr val="0070C0"/>
                </a:solidFill>
              </a:rPr>
              <a:t>Conditional </a:t>
            </a:r>
            <a:r>
              <a:rPr lang="en-US" altLang="zh-TW" sz="4800" dirty="0">
                <a:solidFill>
                  <a:srgbClr val="0070C0"/>
                </a:solidFill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4107128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ChangeArrowheads="1"/>
          </p:cNvSpPr>
          <p:nvPr/>
        </p:nvSpPr>
        <p:spPr bwMode="auto">
          <a:xfrm>
            <a:off x="939800" y="1625600"/>
            <a:ext cx="7950200" cy="4749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 Narrow" panose="020B0606020202030204" pitchFamily="34" charset="0"/>
            </a:endParaRPr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791200"/>
          </a:xfrm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!		       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Negate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	   - Works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!=		       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Not Equal - Works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==	       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Equal	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  - Works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&lt;=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&gt;= 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Relational - Work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 as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they do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=~</a:t>
            </a:r>
            <a:r>
              <a:rPr lang="en-US" altLang="zh-TW" sz="2400" dirty="0" smtClean="0"/>
              <a:t>   	       </a:t>
            </a:r>
            <a:r>
              <a:rPr lang="en-US" altLang="zh-TW" sz="1800" dirty="0" smtClean="0"/>
              <a:t> </a:t>
            </a:r>
            <a:r>
              <a:rPr lang="en-US" altLang="zh-TW" sz="2400" dirty="0" smtClean="0">
                <a:solidFill>
                  <a:srgbClr val="0033CC"/>
                </a:solidFill>
              </a:rPr>
              <a:t>Pattern</a:t>
            </a:r>
            <a:r>
              <a:rPr lang="en-US" altLang="zh-TW" sz="2000" dirty="0" smtClean="0">
                <a:solidFill>
                  <a:srgbClr val="0033CC"/>
                </a:solidFill>
              </a:rPr>
              <a:t> </a:t>
            </a:r>
            <a:r>
              <a:rPr lang="en-US" altLang="zh-TW" sz="2400" dirty="0" smtClean="0">
                <a:solidFill>
                  <a:srgbClr val="0033CC"/>
                </a:solidFill>
              </a:rPr>
              <a:t>Match</a:t>
            </a:r>
            <a:r>
              <a:rPr lang="en-US" altLang="zh-TW" sz="2400" dirty="0" smtClean="0"/>
              <a:t> (</a:t>
            </a:r>
            <a:r>
              <a:rPr lang="en-US" altLang="zh-TW" sz="2400" dirty="0"/>
              <a:t>T</a:t>
            </a:r>
            <a:r>
              <a:rPr lang="en-US" altLang="zh-TW" sz="2400" dirty="0" smtClean="0"/>
              <a:t>he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variable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goes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on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the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left</a:t>
            </a:r>
            <a:r>
              <a:rPr lang="en-US" altLang="zh-TW" sz="2000" dirty="0" smtClean="0"/>
              <a:t>-</a:t>
            </a:r>
            <a:r>
              <a:rPr lang="en-US" altLang="zh-TW" sz="2400" dirty="0" smtClean="0"/>
              <a:t>hand		 	sided and the pattern on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the right-hand side.)</a:t>
            </a:r>
            <a:br>
              <a:rPr lang="en-US" altLang="zh-TW" sz="2400" dirty="0" smtClean="0"/>
            </a:br>
            <a:r>
              <a:rPr lang="en-US" altLang="zh-TW" sz="2400" dirty="0" smtClean="0"/>
              <a:t> 		</a:t>
            </a:r>
            <a:r>
              <a:rPr lang="en-US" altLang="zh-TW" sz="2400" dirty="0" smtClean="0">
                <a:solidFill>
                  <a:srgbClr val="0C9B4D"/>
                </a:solidFill>
              </a:rPr>
              <a:t>The pattern format is similar to the wildcard 			patterns we have used before, but the “[]” and 			“[^]” operators behave oddly.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Usually you 			should just use asterisks (*) and question 			marks (?) in the pattern.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!~</a:t>
            </a:r>
            <a:r>
              <a:rPr lang="en-US" altLang="zh-TW" sz="2400" dirty="0" smtClean="0"/>
              <a:t>   	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      </a:t>
            </a:r>
            <a:r>
              <a:rPr lang="en-US" altLang="zh-TW" sz="2400" dirty="0" smtClean="0">
                <a:solidFill>
                  <a:srgbClr val="0033CC"/>
                </a:solidFill>
              </a:rPr>
              <a:t>Pattern Not Match</a:t>
            </a:r>
            <a:r>
              <a:rPr lang="en-US" altLang="zh-TW" sz="2400" dirty="0" smtClean="0"/>
              <a:t> (If the left-hand side does 			not match the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pattern, the condition is true.)</a:t>
            </a:r>
          </a:p>
        </p:txBody>
      </p:sp>
      <p:sp>
        <p:nvSpPr>
          <p:cNvPr id="90116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 smtClean="0">
                <a:solidFill>
                  <a:srgbClr val="0070C0"/>
                </a:solidFill>
              </a:rPr>
              <a:t>Conditional </a:t>
            </a:r>
            <a:r>
              <a:rPr lang="en-US" altLang="zh-TW" sz="4800" dirty="0">
                <a:solidFill>
                  <a:srgbClr val="0070C0"/>
                </a:solidFill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3069568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525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endParaRPr lang="zh-TW" altLang="en-US" sz="200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Using the </a:t>
            </a:r>
            <a:r>
              <a:rPr lang="en-US" altLang="zh-TW" sz="2800" b="1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if </a:t>
            </a: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command, filenames can be tested for the following: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60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if ( -d filename )	#  true if filename is a directory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if ( -e filename )	#  true if filename exists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if ( -f filename )	#  true if filename is a plain file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if ( -o filename )	#  true if you own filename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if ( -r filename )	#  true if filename is readable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if ( -w filename )	#  true if filename is writable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if ( -x filename )	#  true if filename is executable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if ( -z filename )	#  true if filename is empty</a:t>
            </a:r>
            <a:r>
              <a:rPr lang="en-US" altLang="zh-TW" sz="20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solidFill>
                  <a:srgbClr val="0070C0"/>
                </a:solidFill>
              </a:rPr>
              <a:t>Csh</a:t>
            </a:r>
            <a:r>
              <a:rPr lang="en-US" altLang="zh-TW" dirty="0" smtClean="0">
                <a:solidFill>
                  <a:srgbClr val="0070C0"/>
                </a:solidFill>
              </a:rPr>
              <a:t> Conditional File Tests</a:t>
            </a:r>
          </a:p>
        </p:txBody>
      </p:sp>
    </p:spTree>
    <p:extLst>
      <p:ext uri="{BB962C8B-B14F-4D97-AF65-F5344CB8AC3E}">
        <p14:creationId xmlns:p14="http://schemas.microsoft.com/office/powerpoint/2010/main" val="1241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66CC"/>
                </a:solidFill>
              </a:rPr>
              <a:t>C-shell Control Flow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  <a:defRPr/>
            </a:pPr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</a:rPr>
              <a:t>Some commands are familiar (to C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  <a:defRPr/>
            </a:pPr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</a:rPr>
              <a:t>programmers)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sz="3600" dirty="0" smtClean="0">
                <a:solidFill>
                  <a:schemeClr val="bg1">
                    <a:lumMod val="65000"/>
                  </a:schemeClr>
                </a:solidFill>
              </a:rPr>
              <a:t>if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hen, else,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endif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sz="3600" dirty="0" smtClean="0">
                <a:solidFill>
                  <a:srgbClr val="0066CC"/>
                </a:solidFill>
              </a:rPr>
              <a:t>switch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dirty="0">
                <a:solidFill>
                  <a:srgbClr val="0066CC"/>
                </a:solidFill>
              </a:rPr>
              <a:t>c</a:t>
            </a:r>
            <a:r>
              <a:rPr lang="en-US" altLang="zh-TW" dirty="0" smtClean="0">
                <a:solidFill>
                  <a:srgbClr val="0066CC"/>
                </a:solidFill>
              </a:rPr>
              <a:t>ase, default, </a:t>
            </a:r>
            <a:r>
              <a:rPr lang="en-US" altLang="zh-TW" dirty="0" err="1" smtClean="0">
                <a:solidFill>
                  <a:srgbClr val="0066CC"/>
                </a:solidFill>
              </a:rPr>
              <a:t>breaksw</a:t>
            </a:r>
            <a:r>
              <a:rPr lang="en-US" altLang="zh-TW" dirty="0" smtClean="0">
                <a:solidFill>
                  <a:srgbClr val="0066CC"/>
                </a:solidFill>
              </a:rPr>
              <a:t>, </a:t>
            </a:r>
            <a:r>
              <a:rPr lang="en-US" altLang="zh-TW" dirty="0" err="1" smtClean="0">
                <a:solidFill>
                  <a:srgbClr val="0066CC"/>
                </a:solidFill>
              </a:rPr>
              <a:t>endsw</a:t>
            </a:r>
            <a:endParaRPr lang="en-US" altLang="zh-TW" dirty="0" smtClean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sz="3600" dirty="0" smtClean="0">
                <a:solidFill>
                  <a:schemeClr val="bg1">
                    <a:lumMod val="65000"/>
                  </a:schemeClr>
                </a:solidFill>
              </a:rPr>
              <a:t>while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ontinue, break, end</a:t>
            </a: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  <a:defRPr/>
            </a:pPr>
            <a:endParaRPr lang="en-US" altLang="zh-TW" sz="1800" dirty="0" smtClean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  <a:defRPr/>
            </a:pPr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</a:rPr>
              <a:t>But some are unfamiliar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</a:rPr>
              <a:t>(to C)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sz="3600" dirty="0" err="1" smtClean="0">
                <a:solidFill>
                  <a:schemeClr val="bg1">
                    <a:lumMod val="65000"/>
                  </a:schemeClr>
                </a:solidFill>
              </a:rPr>
              <a:t>foreach</a:t>
            </a:r>
            <a:endParaRPr lang="en-US" altLang="zh-TW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  <a:defRPr/>
            </a:pPr>
            <a:endParaRPr lang="en-US" altLang="zh-TW" sz="3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70C0"/>
                </a:solidFill>
              </a:rPr>
              <a:t>switch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dirty="0" smtClean="0">
                <a:latin typeface="High Tower Text" panose="02040502050506030303" pitchFamily="18" charset="0"/>
              </a:rPr>
              <a:t>switch ( </a:t>
            </a:r>
            <a:r>
              <a:rPr lang="en-US" altLang="zh-TW" dirty="0" smtClean="0">
                <a:latin typeface="High Tower Text" panose="02040502050506030303" pitchFamily="18" charset="0"/>
              </a:rPr>
              <a:t>string </a:t>
            </a:r>
            <a:r>
              <a:rPr lang="en-US" altLang="zh-TW" b="1" dirty="0" smtClean="0">
                <a:latin typeface="High Tower Text" panose="02040502050506030303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dirty="0" smtClean="0">
                <a:latin typeface="High Tower Text" panose="02040502050506030303" pitchFamily="18" charset="0"/>
              </a:rPr>
              <a:t>	case &lt;</a:t>
            </a:r>
            <a:r>
              <a:rPr lang="en-US" altLang="zh-TW" dirty="0" smtClean="0">
                <a:latin typeface="High Tower Text" panose="02040502050506030303" pitchFamily="18" charset="0"/>
              </a:rPr>
              <a:t>pattern</a:t>
            </a:r>
            <a:r>
              <a:rPr lang="en-US" altLang="zh-TW" sz="2400" b="1" dirty="0" smtClean="0">
                <a:latin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High Tower Text" panose="02040502050506030303" pitchFamily="18" charset="0"/>
              </a:rPr>
              <a:t>&gt;</a:t>
            </a:r>
            <a:r>
              <a:rPr lang="en-US" altLang="zh-TW" b="1" dirty="0" smtClean="0">
                <a:latin typeface="High Tower Text" panose="02040502050506030303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dirty="0" smtClean="0">
                <a:latin typeface="High Tower Text" panose="02040502050506030303" pitchFamily="18" charset="0"/>
              </a:rPr>
              <a:t>		&lt;statements&gt;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dirty="0" smtClean="0">
                <a:latin typeface="High Tower Text" panose="02040502050506030303" pitchFamily="18" charset="0"/>
              </a:rPr>
              <a:t>		</a:t>
            </a:r>
            <a:r>
              <a:rPr lang="en-US" altLang="zh-TW" b="1" dirty="0" err="1" smtClean="0">
                <a:latin typeface="High Tower Text" panose="02040502050506030303" pitchFamily="18" charset="0"/>
              </a:rPr>
              <a:t>breaksw</a:t>
            </a:r>
            <a:endParaRPr lang="en-US" altLang="zh-TW" b="1" dirty="0" smtClean="0"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dirty="0" smtClean="0">
                <a:latin typeface="High Tower Text" panose="02040502050506030303" pitchFamily="18" charset="0"/>
              </a:rPr>
              <a:t>case &lt;</a:t>
            </a:r>
            <a:r>
              <a:rPr lang="en-US" altLang="zh-TW" dirty="0" smtClean="0">
                <a:latin typeface="High Tower Text" panose="02040502050506030303" pitchFamily="18" charset="0"/>
              </a:rPr>
              <a:t>pattern</a:t>
            </a:r>
            <a:r>
              <a:rPr lang="en-US" altLang="zh-TW" sz="2400" b="1" dirty="0" smtClean="0">
                <a:latin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High Tower Text" panose="02040502050506030303" pitchFamily="18" charset="0"/>
              </a:rPr>
              <a:t>&gt;</a:t>
            </a:r>
            <a:r>
              <a:rPr lang="en-US" altLang="zh-TW" b="1" dirty="0" smtClean="0">
                <a:latin typeface="High Tower Text" panose="02040502050506030303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dirty="0" smtClean="0">
                <a:latin typeface="High Tower Text" panose="02040502050506030303" pitchFamily="18" charset="0"/>
              </a:rPr>
              <a:t>		&lt;statements&gt;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dirty="0" smtClean="0">
                <a:latin typeface="High Tower Text" panose="02040502050506030303" pitchFamily="18" charset="0"/>
              </a:rPr>
              <a:t>		</a:t>
            </a:r>
            <a:r>
              <a:rPr lang="en-US" altLang="zh-TW" b="1" dirty="0" err="1" smtClean="0">
                <a:latin typeface="High Tower Text" panose="02040502050506030303" pitchFamily="18" charset="0"/>
              </a:rPr>
              <a:t>breaksw</a:t>
            </a:r>
            <a:endParaRPr lang="en-US" altLang="zh-TW" b="1" dirty="0" smtClean="0"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dirty="0" smtClean="0">
                <a:latin typeface="High Tower Text" panose="02040502050506030303" pitchFamily="18" charset="0"/>
              </a:rPr>
              <a:t>	...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dirty="0" smtClean="0">
                <a:latin typeface="High Tower Text" panose="02040502050506030303" pitchFamily="18" charset="0"/>
              </a:rPr>
              <a:t>	default: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dirty="0" smtClean="0">
                <a:latin typeface="High Tower Text" panose="02040502050506030303" pitchFamily="18" charset="0"/>
              </a:rPr>
              <a:t>		&lt;statements&gt;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dirty="0" smtClean="0">
                <a:latin typeface="High Tower Text" panose="02040502050506030303" pitchFamily="18" charset="0"/>
              </a:rPr>
              <a:t>		</a:t>
            </a:r>
            <a:r>
              <a:rPr lang="en-US" altLang="zh-TW" b="1" dirty="0" err="1" smtClean="0">
                <a:latin typeface="High Tower Text" panose="02040502050506030303" pitchFamily="18" charset="0"/>
              </a:rPr>
              <a:t>breaksw</a:t>
            </a:r>
            <a:endParaRPr lang="en-US" altLang="zh-TW" b="1" dirty="0" smtClean="0"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dirty="0" err="1" smtClean="0">
                <a:latin typeface="High Tower Text" panose="02040502050506030303" pitchFamily="18" charset="0"/>
              </a:rPr>
              <a:t>endsw</a:t>
            </a:r>
            <a:endParaRPr lang="en-US" altLang="zh-TW" b="1" dirty="0" smtClean="0">
              <a:latin typeface="High Tower Text" panose="02040502050506030303" pitchFamily="18" charset="0"/>
            </a:endParaRPr>
          </a:p>
        </p:txBody>
      </p:sp>
      <p:sp>
        <p:nvSpPr>
          <p:cNvPr id="102404" name="Slide Number Placeholder 4"/>
          <p:cNvSpPr txBox="1">
            <a:spLocks noGrp="1"/>
          </p:cNvSpPr>
          <p:nvPr/>
        </p:nvSpPr>
        <p:spPr bwMode="auto">
          <a:xfrm>
            <a:off x="8458200" y="6381750"/>
            <a:ext cx="609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A198BF8-7218-4FD1-BFEF-52E1EEAF2B67}" type="slidenum">
              <a:rPr lang="zh-TW" altLang="en-US" sz="1400" b="0"/>
              <a:pPr algn="ctr"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zh-TW" sz="1400" b="0"/>
          </a:p>
        </p:txBody>
      </p:sp>
      <p:sp>
        <p:nvSpPr>
          <p:cNvPr id="98309" name="AutoShape 6"/>
          <p:cNvSpPr>
            <a:spLocks noChangeArrowheads="1"/>
          </p:cNvSpPr>
          <p:nvPr/>
        </p:nvSpPr>
        <p:spPr bwMode="auto">
          <a:xfrm>
            <a:off x="4876801" y="3377453"/>
            <a:ext cx="3657600" cy="3175748"/>
          </a:xfrm>
          <a:prstGeom prst="wedgeRectCallout">
            <a:avLst>
              <a:gd name="adj1" fmla="val -137576"/>
              <a:gd name="adj2" fmla="val -914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For some stupid reason, each case statement needs   to </a:t>
            </a:r>
            <a:r>
              <a:rPr kumimoji="0" lang="en-US" altLang="zh-TW" sz="4000" b="0" dirty="0">
                <a:solidFill>
                  <a:schemeClr val="tx2"/>
                </a:solidFill>
                <a:latin typeface="Arial Narrow" panose="020B0606020202030204" pitchFamily="34" charset="0"/>
              </a:rPr>
              <a:t>be on </a:t>
            </a: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an </a:t>
            </a:r>
            <a:r>
              <a:rPr kumimoji="0" lang="en-US" altLang="zh-TW" sz="4000" i="1" u="sng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individual line</a:t>
            </a: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  <a:endParaRPr kumimoji="0" lang="en-US" altLang="zh-TW" sz="4000" b="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638800" y="228600"/>
            <a:ext cx="3429000" cy="2590800"/>
          </a:xfrm>
          <a:prstGeom prst="wedgeRectCallout">
            <a:avLst>
              <a:gd name="adj1" fmla="val -119408"/>
              <a:gd name="adj2" fmla="val 1679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chemeClr val="tx2"/>
                </a:solidFill>
                <a:latin typeface="Arial Narrow" panose="020B0606020202030204" pitchFamily="34" charset="0"/>
              </a:rPr>
              <a:t>The patterns may contain wildcard </a:t>
            </a: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characters (It’s similar to “=~”).</a:t>
            </a:r>
            <a:endParaRPr kumimoji="0" lang="en-US" altLang="zh-TW" sz="4000" b="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8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4343400" y="239713"/>
            <a:ext cx="3962400" cy="661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b="0" dirty="0"/>
              <a:t>% echo </a:t>
            </a:r>
            <a:r>
              <a:rPr lang="en-US" altLang="zh-TW" sz="2000" b="0" dirty="0">
                <a:solidFill>
                  <a:srgbClr val="000000"/>
                </a:solidFill>
              </a:rPr>
              <a:t>"</a:t>
            </a:r>
            <a:r>
              <a:rPr lang="en-US" altLang="zh-TW" sz="2000" b="0" dirty="0"/>
              <a:t>hello world</a:t>
            </a:r>
            <a:r>
              <a:rPr lang="en-US" altLang="zh-TW" sz="2000" b="0" dirty="0">
                <a:solidFill>
                  <a:srgbClr val="000000"/>
                </a:solidFill>
              </a:rPr>
              <a:t>"</a:t>
            </a:r>
            <a:r>
              <a:rPr lang="en-US" altLang="zh-TW" sz="2000" b="0" dirty="0"/>
              <a:t> &amp;&amp; echo $?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 dirty="0"/>
              <a:t>hello world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 dirty="0"/>
              <a:t>0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b="0" dirty="0" smtClean="0"/>
              <a:t>% echo </a:t>
            </a:r>
            <a:r>
              <a:rPr lang="en-US" altLang="zh-TW" sz="2000" b="0" dirty="0"/>
              <a:t>$?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 dirty="0"/>
              <a:t>0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b="0" dirty="0"/>
              <a:t>% cat argumentative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 dirty="0"/>
              <a:t># this program uses the first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 dirty="0"/>
              <a:t># argument as an exit code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 dirty="0"/>
              <a:t>exit $1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 dirty="0"/>
              <a:t>% ./argumentative 5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 dirty="0"/>
              <a:t>% echo $?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 dirty="0"/>
              <a:t>5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 dirty="0"/>
              <a:t>% echo $?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 dirty="0"/>
              <a:t>0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 dirty="0"/>
              <a:t>% ./argumentative 5 || echo $?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 dirty="0"/>
              <a:t>5</a:t>
            </a:r>
          </a:p>
          <a:p>
            <a:pPr>
              <a:lnSpc>
                <a:spcPct val="80000"/>
              </a:lnSpc>
              <a:spcBef>
                <a:spcPct val="35000"/>
              </a:spcBef>
              <a:buFontTx/>
              <a:buNone/>
            </a:pPr>
            <a:r>
              <a:rPr lang="en-US" altLang="zh-TW" sz="2000" b="0" dirty="0"/>
              <a:t>% ./argumentative 5 &amp;&amp; echo $?</a:t>
            </a:r>
          </a:p>
          <a:p>
            <a:pPr>
              <a:lnSpc>
                <a:spcPct val="80000"/>
              </a:lnSpc>
              <a:spcBef>
                <a:spcPct val="55000"/>
              </a:spcBef>
              <a:buFontTx/>
              <a:buNone/>
            </a:pPr>
            <a:r>
              <a:rPr lang="en-US" altLang="zh-TW" sz="2000" b="0" dirty="0"/>
              <a:t>% ./argumentative 0 || echo $?</a:t>
            </a:r>
          </a:p>
          <a:p>
            <a:pPr>
              <a:lnSpc>
                <a:spcPct val="80000"/>
              </a:lnSpc>
              <a:spcBef>
                <a:spcPct val="55000"/>
              </a:spcBef>
              <a:buFontTx/>
              <a:buNone/>
            </a:pPr>
            <a:r>
              <a:rPr lang="en-US" altLang="zh-TW" sz="2000" b="0" dirty="0"/>
              <a:t>% ./argumentative 0 &amp;&amp; echo $?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 dirty="0"/>
              <a:t>0</a:t>
            </a:r>
          </a:p>
          <a:p>
            <a:pPr>
              <a:lnSpc>
                <a:spcPct val="80000"/>
              </a:lnSpc>
              <a:spcBef>
                <a:spcPct val="35000"/>
              </a:spcBef>
              <a:buFontTx/>
              <a:buNone/>
            </a:pPr>
            <a:r>
              <a:rPr lang="en-US" altLang="zh-TW" sz="2000" b="0" dirty="0"/>
              <a:t>%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8600"/>
            <a:ext cx="4572000" cy="662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dirty="0" smtClean="0"/>
              <a:t>% ls </a:t>
            </a:r>
            <a:r>
              <a:rPr lang="en-US" altLang="zh-TW" sz="2000" dirty="0" err="1" smtClean="0"/>
              <a:t>dgvhdvgv</a:t>
            </a:r>
            <a:endParaRPr lang="en-US" altLang="zh-TW" sz="20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err="1" smtClean="0"/>
              <a:t>dgvhdvgv</a:t>
            </a:r>
            <a:r>
              <a:rPr lang="en-US" altLang="zh-TW" sz="2000" dirty="0" smtClean="0"/>
              <a:t> : No such file or directory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dirty="0" smtClean="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/>
              <a:t>2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dirty="0" smtClean="0"/>
              <a:t>% eco </a:t>
            </a:r>
            <a:r>
              <a:rPr lang="en-US" altLang="zh-TW" sz="2000" dirty="0" smtClean="0">
                <a:solidFill>
                  <a:srgbClr val="000000"/>
                </a:solidFill>
              </a:rPr>
              <a:t>"</a:t>
            </a:r>
            <a:r>
              <a:rPr lang="en-US" altLang="zh-TW" sz="2000" dirty="0" smtClean="0"/>
              <a:t>hello world</a:t>
            </a:r>
            <a:r>
              <a:rPr lang="en-US" altLang="zh-TW" sz="2000" dirty="0" smtClean="0">
                <a:solidFill>
                  <a:srgbClr val="000000"/>
                </a:solidFill>
              </a:rPr>
              <a:t>"</a:t>
            </a:r>
            <a:endParaRPr lang="en-US" altLang="zh-TW" sz="20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/>
              <a:t>Eco: Command not found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Tx/>
              <a:buNone/>
            </a:pPr>
            <a:r>
              <a:rPr lang="en-US" altLang="zh-TW" sz="2000" dirty="0" smtClean="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/>
              <a:t>1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dirty="0" smtClean="0"/>
              <a:t>% echo </a:t>
            </a:r>
            <a:r>
              <a:rPr lang="en-US" altLang="zh-TW" sz="2000" dirty="0" smtClean="0">
                <a:solidFill>
                  <a:srgbClr val="000000"/>
                </a:solidFill>
              </a:rPr>
              <a:t>"</a:t>
            </a:r>
            <a:r>
              <a:rPr lang="en-US" altLang="zh-TW" sz="2000" dirty="0" smtClean="0"/>
              <a:t>hello world</a:t>
            </a:r>
            <a:r>
              <a:rPr lang="en-US" altLang="zh-TW" sz="2000" dirty="0" smtClean="0">
                <a:solidFill>
                  <a:srgbClr val="000000"/>
                </a:solidFill>
              </a:rPr>
              <a:t>"</a:t>
            </a:r>
            <a:endParaRPr lang="en-US" altLang="zh-TW" sz="20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/>
              <a:t>hello world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dirty="0" smtClean="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/>
              <a:t>0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dirty="0" smtClean="0"/>
              <a:t>% echo </a:t>
            </a:r>
            <a:r>
              <a:rPr lang="en-US" altLang="zh-TW" sz="2000" dirty="0" smtClean="0">
                <a:solidFill>
                  <a:srgbClr val="000000"/>
                </a:solidFill>
              </a:rPr>
              <a:t>"</a:t>
            </a:r>
            <a:r>
              <a:rPr lang="en-US" altLang="zh-TW" sz="2000" dirty="0" smtClean="0"/>
              <a:t>hello world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/>
              <a:t>Unmatched </a:t>
            </a:r>
            <a:r>
              <a:rPr lang="en-US" altLang="zh-TW" sz="2000" dirty="0" smtClean="0">
                <a:solidFill>
                  <a:srgbClr val="000000"/>
                </a:solidFill>
              </a:rPr>
              <a:t>"</a:t>
            </a:r>
            <a:r>
              <a:rPr lang="en-US" altLang="zh-TW" sz="2000" dirty="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dirty="0" smtClean="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/>
              <a:t>1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dirty="0" smtClean="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/>
              <a:t>0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dirty="0" smtClean="0"/>
              <a:t>% echo </a:t>
            </a:r>
            <a:r>
              <a:rPr lang="en-US" altLang="zh-TW" sz="2000" dirty="0" smtClean="0">
                <a:solidFill>
                  <a:srgbClr val="000000"/>
                </a:solidFill>
              </a:rPr>
              <a:t>"</a:t>
            </a:r>
            <a:r>
              <a:rPr lang="en-US" altLang="zh-TW" sz="2000" dirty="0" smtClean="0"/>
              <a:t>hello world</a:t>
            </a:r>
            <a:r>
              <a:rPr lang="en-US" altLang="zh-TW" sz="2000" dirty="0" smtClean="0">
                <a:solidFill>
                  <a:srgbClr val="000000"/>
                </a:solidFill>
              </a:rPr>
              <a:t>"</a:t>
            </a:r>
            <a:r>
              <a:rPr lang="en-US" altLang="zh-TW" sz="2000" dirty="0" smtClean="0"/>
              <a:t> ||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/>
              <a:t>hello world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dirty="0" smtClean="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/>
              <a:t>0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76200" y="6345238"/>
            <a:ext cx="3810000" cy="512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76200" y="5791200"/>
            <a:ext cx="3810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76200" y="5208588"/>
            <a:ext cx="3810000" cy="1039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76200" y="4648200"/>
            <a:ext cx="3810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76200" y="3429000"/>
            <a:ext cx="38100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76200" y="2286000"/>
            <a:ext cx="38100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4419600" y="6096000"/>
            <a:ext cx="3810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4419600" y="5867400"/>
            <a:ext cx="3810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4419600" y="5448300"/>
            <a:ext cx="3810000" cy="80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4419600" y="4710113"/>
            <a:ext cx="3810000" cy="1157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4419600" y="4079875"/>
            <a:ext cx="3810000" cy="1177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4419600" y="3481388"/>
            <a:ext cx="3810000" cy="1014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4419600" y="1371600"/>
            <a:ext cx="38100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4419600" y="533400"/>
            <a:ext cx="3810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4419600" y="228600"/>
            <a:ext cx="3810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1800">
              <a:latin typeface="Arial Narrow" panose="020B0606020202030204" pitchFamily="34" charset="0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76200" y="1122363"/>
            <a:ext cx="3810000" cy="1620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</p:spTree>
    <p:extLst>
      <p:ext uri="{BB962C8B-B14F-4D97-AF65-F5344CB8AC3E}">
        <p14:creationId xmlns:p14="http://schemas.microsoft.com/office/powerpoint/2010/main" val="17892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3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30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30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20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20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20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20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10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30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30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30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20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20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20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" dur="20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20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1" grpId="0" animBg="1"/>
      <p:bldP spid="59402" grpId="0" animBg="1"/>
      <p:bldP spid="59403" grpId="0" animBg="1"/>
      <p:bldP spid="59404" grpId="0" animBg="1"/>
      <p:bldP spid="59405" grpId="0" animBg="1"/>
      <p:bldP spid="59406" grpId="0" animBg="1"/>
      <p:bldP spid="59409" grpId="0" animBg="1"/>
      <p:bldP spid="59410" grpId="0" animBg="1"/>
      <p:bldP spid="59411" grpId="0" animBg="1"/>
      <p:bldP spid="59415" grpId="0" animBg="1"/>
      <p:bldP spid="59412" grpId="0" animBg="1"/>
      <p:bldP spid="59413" grpId="0" animBg="1"/>
      <p:bldP spid="59414" grpId="0" animBg="1"/>
      <p:bldP spid="59408" grpId="0" animBg="1"/>
      <p:bldP spid="59416" grpId="0" animBg="1"/>
      <p:bldP spid="5939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66CC"/>
                </a:solidFill>
              </a:rPr>
              <a:t>C-shell Control Flow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  <a:defRPr/>
            </a:pPr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</a:rPr>
              <a:t>Some commands are familiar (to C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  <a:defRPr/>
            </a:pPr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</a:rPr>
              <a:t>programmers)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sz="3600" dirty="0" smtClean="0">
                <a:solidFill>
                  <a:schemeClr val="bg1">
                    <a:lumMod val="65000"/>
                  </a:schemeClr>
                </a:solidFill>
              </a:rPr>
              <a:t>if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hen, else,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endif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sz="3600" dirty="0" smtClean="0">
                <a:solidFill>
                  <a:schemeClr val="bg1">
                    <a:lumMod val="65000"/>
                  </a:schemeClr>
                </a:solidFill>
              </a:rPr>
              <a:t>switch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case, default,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breaksw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endsw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sz="3600" dirty="0" smtClean="0">
                <a:solidFill>
                  <a:srgbClr val="0066CC"/>
                </a:solidFill>
              </a:rPr>
              <a:t>while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dirty="0" smtClean="0">
                <a:solidFill>
                  <a:srgbClr val="0066CC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  <a:defRPr/>
            </a:pPr>
            <a:endParaRPr lang="en-US" altLang="zh-TW" sz="1800" dirty="0" smtClean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  <a:defRPr/>
            </a:pPr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</a:rPr>
              <a:t>But some are unfamiliar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</a:rPr>
              <a:t>(to C)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sz="3600" dirty="0" err="1" smtClean="0">
                <a:solidFill>
                  <a:schemeClr val="bg1">
                    <a:lumMod val="65000"/>
                  </a:schemeClr>
                </a:solidFill>
              </a:rPr>
              <a:t>foreach</a:t>
            </a:r>
            <a:endParaRPr lang="en-US" altLang="zh-TW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  <a:defRPr/>
            </a:pPr>
            <a:endParaRPr lang="en-US" altLang="zh-TW" sz="3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800" b="1" smtClean="0">
                <a:solidFill>
                  <a:srgbClr val="0066CC"/>
                </a:solidFill>
                <a:ea typeface="SimSun" panose="02010600030101010101" pitchFamily="2" charset="-122"/>
              </a:rPr>
              <a:t>while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9154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The while loop:</a:t>
            </a:r>
          </a:p>
          <a:p>
            <a:pPr>
              <a:buFontTx/>
              <a:buNone/>
            </a:pPr>
            <a:endParaRPr lang="en-US" altLang="zh-CN" sz="1000" smtClean="0">
              <a:ea typeface="SimSun" panose="02010600030101010101" pitchFamily="2" charset="-122"/>
            </a:endParaRPr>
          </a:p>
          <a:p>
            <a:pPr lvl="1">
              <a:spcBef>
                <a:spcPct val="0"/>
              </a:spcBef>
              <a:buFont typeface="Monotype Sorts"/>
              <a:buNone/>
            </a:pPr>
            <a:r>
              <a:rPr lang="en-US" altLang="zh-CN" sz="3600" smtClean="0">
                <a:latin typeface="High Tower Text" panose="02040502050506030303" pitchFamily="18" charset="0"/>
                <a:ea typeface="SimSun" panose="02010600030101010101" pitchFamily="2" charset="-122"/>
              </a:rPr>
              <a:t>while ( condition )</a:t>
            </a:r>
          </a:p>
          <a:p>
            <a:pPr lvl="1">
              <a:spcBef>
                <a:spcPct val="0"/>
              </a:spcBef>
              <a:buFont typeface="Monotype Sorts"/>
              <a:buNone/>
            </a:pPr>
            <a:r>
              <a:rPr lang="en-US" altLang="zh-CN" sz="3600" smtClean="0">
                <a:latin typeface="High Tower Text" panose="02040502050506030303" pitchFamily="18" charset="0"/>
                <a:ea typeface="SimSun" panose="02010600030101010101" pitchFamily="2" charset="-122"/>
              </a:rPr>
              <a:t>	command(s)</a:t>
            </a:r>
          </a:p>
          <a:p>
            <a:pPr lvl="1">
              <a:spcBef>
                <a:spcPct val="0"/>
              </a:spcBef>
              <a:buFont typeface="Monotype Sorts"/>
              <a:buNone/>
            </a:pPr>
            <a:r>
              <a:rPr lang="en-US" altLang="zh-CN" sz="3600" smtClean="0">
                <a:latin typeface="High Tower Text" panose="02040502050506030303" pitchFamily="18" charset="0"/>
                <a:ea typeface="SimSun" panose="02010600030101010101" pitchFamily="2" charset="-122"/>
              </a:rPr>
              <a:t>end</a:t>
            </a:r>
          </a:p>
          <a:p>
            <a:pPr lvl="1">
              <a:buFont typeface="Monotype Sorts"/>
              <a:buNone/>
            </a:pPr>
            <a:endParaRPr lang="en-US" altLang="zh-CN" sz="1800" smtClean="0">
              <a:latin typeface="High Tower Text" panose="02040502050506030303" pitchFamily="18" charset="0"/>
              <a:ea typeface="SimSun" panose="02010600030101010101" pitchFamily="2" charset="-122"/>
            </a:endParaRPr>
          </a:p>
        </p:txBody>
      </p:sp>
      <p:sp>
        <p:nvSpPr>
          <p:cNvPr id="104452" name="Slide Number Placeholder 4"/>
          <p:cNvSpPr txBox="1">
            <a:spLocks noGrp="1"/>
          </p:cNvSpPr>
          <p:nvPr/>
        </p:nvSpPr>
        <p:spPr bwMode="auto">
          <a:xfrm>
            <a:off x="8458200" y="6381750"/>
            <a:ext cx="609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6AFBFA31-A48C-4392-B0BC-A0C8F88B8A3D}" type="slidenum">
              <a:rPr lang="zh-TW" altLang="en-US" sz="1400" b="0"/>
              <a:pPr algn="ctr"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1439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800" b="1" smtClean="0">
                <a:solidFill>
                  <a:srgbClr val="0066CC"/>
                </a:solidFill>
                <a:ea typeface="SimSun" panose="02010600030101010101" pitchFamily="2" charset="-122"/>
              </a:rPr>
              <a:t>while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9154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The while loop:</a:t>
            </a:r>
          </a:p>
          <a:p>
            <a:pPr>
              <a:buFontTx/>
              <a:buNone/>
            </a:pPr>
            <a:endParaRPr lang="en-US" altLang="zh-CN" sz="1000" smtClean="0">
              <a:ea typeface="SimSun" panose="02010600030101010101" pitchFamily="2" charset="-122"/>
            </a:endParaRPr>
          </a:p>
          <a:p>
            <a:pPr lvl="1">
              <a:spcBef>
                <a:spcPct val="0"/>
              </a:spcBef>
              <a:buFont typeface="Monotype Sorts"/>
              <a:buNone/>
            </a:pPr>
            <a:r>
              <a:rPr lang="en-US" altLang="zh-CN" sz="3600" smtClean="0">
                <a:latin typeface="High Tower Text" panose="02040502050506030303" pitchFamily="18" charset="0"/>
                <a:ea typeface="SimSun" panose="02010600030101010101" pitchFamily="2" charset="-122"/>
              </a:rPr>
              <a:t>while ( condition )</a:t>
            </a:r>
          </a:p>
          <a:p>
            <a:pPr lvl="1">
              <a:spcBef>
                <a:spcPct val="0"/>
              </a:spcBef>
              <a:buFont typeface="Monotype Sorts"/>
              <a:buNone/>
            </a:pPr>
            <a:r>
              <a:rPr lang="en-US" altLang="zh-CN" sz="3600" smtClean="0">
                <a:latin typeface="High Tower Text" panose="02040502050506030303" pitchFamily="18" charset="0"/>
                <a:ea typeface="SimSun" panose="02010600030101010101" pitchFamily="2" charset="-122"/>
              </a:rPr>
              <a:t>	command(s)</a:t>
            </a:r>
          </a:p>
          <a:p>
            <a:pPr lvl="1">
              <a:spcBef>
                <a:spcPct val="0"/>
              </a:spcBef>
              <a:buFont typeface="Monotype Sorts"/>
              <a:buNone/>
            </a:pPr>
            <a:r>
              <a:rPr lang="en-US" altLang="zh-CN" sz="3600" smtClean="0">
                <a:latin typeface="High Tower Text" panose="02040502050506030303" pitchFamily="18" charset="0"/>
                <a:ea typeface="SimSun" panose="02010600030101010101" pitchFamily="2" charset="-122"/>
              </a:rPr>
              <a:t>end</a:t>
            </a:r>
          </a:p>
          <a:p>
            <a:pPr lvl="1">
              <a:buFont typeface="Monotype Sorts"/>
              <a:buNone/>
            </a:pPr>
            <a:endParaRPr lang="en-US" altLang="zh-CN" sz="1800" smtClean="0">
              <a:latin typeface="High Tower Text" panose="02040502050506030303" pitchFamily="18" charset="0"/>
              <a:ea typeface="SimSun" panose="02010600030101010101" pitchFamily="2" charset="-122"/>
            </a:endParaRPr>
          </a:p>
        </p:txBody>
      </p:sp>
      <p:sp>
        <p:nvSpPr>
          <p:cNvPr id="105476" name="Slide Number Placeholder 4"/>
          <p:cNvSpPr txBox="1">
            <a:spLocks noGrp="1"/>
          </p:cNvSpPr>
          <p:nvPr/>
        </p:nvSpPr>
        <p:spPr bwMode="auto">
          <a:xfrm>
            <a:off x="8458200" y="6381750"/>
            <a:ext cx="609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BA87603-9F98-4E9F-B4EE-53763AE6D37F}" type="slidenum">
              <a:rPr lang="zh-TW" altLang="en-US" sz="1400" b="0"/>
              <a:pPr algn="ctr"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9653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800" b="1" smtClean="0">
                <a:solidFill>
                  <a:srgbClr val="0066CC"/>
                </a:solidFill>
                <a:ea typeface="SimSun" panose="02010600030101010101" pitchFamily="2" charset="-122"/>
              </a:rPr>
              <a:t>while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25563"/>
            <a:ext cx="89154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smtClean="0">
                <a:ea typeface="SimSun" panose="02010600030101010101" pitchFamily="2" charset="-122"/>
              </a:rPr>
              <a:t>Here is a way to get the behavior of a for-loop:</a:t>
            </a:r>
          </a:p>
          <a:p>
            <a:pPr>
              <a:buFontTx/>
              <a:buNone/>
            </a:pPr>
            <a:endParaRPr lang="en-US" altLang="zh-CN" sz="900" smtClean="0"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#!/bin/tcsh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@ i = </a:t>
            </a:r>
            <a: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while (`expr </a:t>
            </a:r>
            <a: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  <a:t>$</a:t>
            </a: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i </a:t>
            </a:r>
            <a: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  <a:t>&lt; 3</a:t>
            </a: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`)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	echo </a:t>
            </a:r>
            <a: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  <a:t>-</a:t>
            </a: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n </a:t>
            </a:r>
            <a: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  <a:t>$</a:t>
            </a: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i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	@ i++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end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endParaRPr lang="en-US" altLang="zh-CN" sz="2400" smtClean="0">
              <a:latin typeface="High Tower Text" panose="02040502050506030303" pitchFamily="18" charset="0"/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800" smtClean="0">
                <a:ea typeface="SimSun" panose="02010600030101010101" pitchFamily="2" charset="-122"/>
              </a:rPr>
              <a:t>Output: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800" smtClean="0">
                <a:ea typeface="SimSun" panose="02010600030101010101" pitchFamily="2" charset="-122"/>
              </a:rPr>
              <a:t>		</a:t>
            </a:r>
            <a:r>
              <a:rPr lang="en-US" altLang="zh-CN" smtClean="0">
                <a:latin typeface="Times New Roman" panose="02020603050405020304" pitchFamily="18" charset="0"/>
                <a:ea typeface="SimSun" panose="02010600030101010101" pitchFamily="2" charset="-122"/>
              </a:rPr>
              <a:t>0 1 2</a:t>
            </a:r>
          </a:p>
        </p:txBody>
      </p:sp>
      <p:sp>
        <p:nvSpPr>
          <p:cNvPr id="106500" name="Slide Number Placeholder 4"/>
          <p:cNvSpPr txBox="1">
            <a:spLocks noGrp="1"/>
          </p:cNvSpPr>
          <p:nvPr/>
        </p:nvSpPr>
        <p:spPr bwMode="auto">
          <a:xfrm>
            <a:off x="8458200" y="6381750"/>
            <a:ext cx="609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BBB79C4-BFBE-45C5-91B8-D6A48173E40C}" type="slidenum">
              <a:rPr lang="zh-TW" altLang="en-US" sz="1400" b="0"/>
              <a:pPr algn="ctr"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448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800" b="1" smtClean="0">
                <a:solidFill>
                  <a:srgbClr val="0066CC"/>
                </a:solidFill>
                <a:ea typeface="SimSun" panose="02010600030101010101" pitchFamily="2" charset="-122"/>
              </a:rPr>
              <a:t>while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25563"/>
            <a:ext cx="89154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smtClean="0">
                <a:ea typeface="SimSun" panose="02010600030101010101" pitchFamily="2" charset="-122"/>
              </a:rPr>
              <a:t>Here is a way to get the behavior of a for-loop</a:t>
            </a:r>
          </a:p>
          <a:p>
            <a:pPr>
              <a:buFontTx/>
              <a:buNone/>
            </a:pPr>
            <a:endParaRPr lang="en-US" altLang="zh-CN" sz="900" smtClean="0"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#!/bin/tcsh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@ i = </a:t>
            </a:r>
            <a: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while (`expr </a:t>
            </a:r>
            <a: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  <a:t>$</a:t>
            </a: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i </a:t>
            </a:r>
            <a: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  <a:t>&lt; 3</a:t>
            </a: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`)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	echo </a:t>
            </a:r>
            <a: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  <a:t>-</a:t>
            </a: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n </a:t>
            </a:r>
            <a: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  <a:t>$</a:t>
            </a: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i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	@ i++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end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endParaRPr lang="en-US" altLang="zh-CN" sz="2400" smtClean="0">
              <a:latin typeface="High Tower Text" panose="02040502050506030303" pitchFamily="18" charset="0"/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800" smtClean="0">
                <a:ea typeface="SimSun" panose="02010600030101010101" pitchFamily="2" charset="-122"/>
              </a:rPr>
              <a:t>Output: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800" smtClean="0">
                <a:ea typeface="SimSun" panose="02010600030101010101" pitchFamily="2" charset="-122"/>
              </a:rPr>
              <a:t>		</a:t>
            </a:r>
            <a:r>
              <a:rPr lang="en-US" altLang="zh-CN" smtClean="0">
                <a:latin typeface="Times New Roman" panose="02020603050405020304" pitchFamily="18" charset="0"/>
                <a:ea typeface="SimSun" panose="02010600030101010101" pitchFamily="2" charset="-122"/>
              </a:rPr>
              <a:t>0 1 2</a:t>
            </a:r>
          </a:p>
        </p:txBody>
      </p:sp>
      <p:sp>
        <p:nvSpPr>
          <p:cNvPr id="107524" name="Slide Number Placeholder 4"/>
          <p:cNvSpPr txBox="1">
            <a:spLocks noGrp="1"/>
          </p:cNvSpPr>
          <p:nvPr/>
        </p:nvSpPr>
        <p:spPr bwMode="auto">
          <a:xfrm>
            <a:off x="8458200" y="6381750"/>
            <a:ext cx="609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6D2F6715-98E7-4AA9-8B10-CD145120A0BD}" type="slidenum">
              <a:rPr lang="zh-TW" altLang="en-US" sz="1400" b="0"/>
              <a:pPr algn="ctr"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zh-TW" sz="1400" b="0"/>
          </a:p>
        </p:txBody>
      </p:sp>
      <p:sp>
        <p:nvSpPr>
          <p:cNvPr id="107525" name="Rounded Rectangle 4"/>
          <p:cNvSpPr>
            <a:spLocks noChangeArrowheads="1"/>
          </p:cNvSpPr>
          <p:nvPr/>
        </p:nvSpPr>
        <p:spPr bwMode="auto">
          <a:xfrm>
            <a:off x="4419600" y="1447800"/>
            <a:ext cx="4648200" cy="2895600"/>
          </a:xfrm>
          <a:prstGeom prst="roundRect">
            <a:avLst>
              <a:gd name="adj" fmla="val 88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Here, we are using a while loop to get the behavior of the familiar C for loop: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33CC"/>
                </a:solidFill>
                <a:latin typeface="Courier"/>
              </a:rPr>
              <a:t>  </a:t>
            </a:r>
            <a:r>
              <a:rPr lang="en-US" altLang="zh-TW" sz="2800">
                <a:solidFill>
                  <a:srgbClr val="0066CC"/>
                </a:solidFill>
                <a:latin typeface="Times New Roman" panose="02020603050405020304" pitchFamily="18" charset="0"/>
              </a:rPr>
              <a:t>for (i=0; i&lt;3;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66CC"/>
                </a:solidFill>
                <a:latin typeface="Times New Roman" panose="02020603050405020304" pitchFamily="18" charset="0"/>
              </a:rPr>
              <a:t>    	 printf(</a:t>
            </a:r>
            <a:r>
              <a:rPr lang="en-US" altLang="zh-TW" sz="2800" b="0">
                <a:solidFill>
                  <a:srgbClr val="0066CC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TW" sz="2800">
                <a:solidFill>
                  <a:srgbClr val="0066CC"/>
                </a:solidFill>
                <a:latin typeface="Times New Roman" panose="02020603050405020304" pitchFamily="18" charset="0"/>
              </a:rPr>
              <a:t>%d</a:t>
            </a:r>
            <a:r>
              <a:rPr lang="en-US" altLang="zh-TW" sz="2800" b="0">
                <a:solidFill>
                  <a:srgbClr val="0066CC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TW" sz="2800">
                <a:solidFill>
                  <a:srgbClr val="0066CC"/>
                </a:solidFill>
                <a:latin typeface="Times New Roman" panose="02020603050405020304" pitchFamily="18" charset="0"/>
              </a:rPr>
              <a:t>,i);</a:t>
            </a:r>
            <a:r>
              <a:rPr lang="en-US" altLang="zh-TW" sz="2800">
                <a:solidFill>
                  <a:srgbClr val="0033CC"/>
                </a:solidFill>
                <a:latin typeface="Courier"/>
              </a:rPr>
              <a:t> </a:t>
            </a:r>
          </a:p>
        </p:txBody>
      </p:sp>
      <p:sp>
        <p:nvSpPr>
          <p:cNvPr id="159750" name="Rounded Rectangular Callout 3"/>
          <p:cNvSpPr>
            <a:spLocks noChangeArrowheads="1"/>
          </p:cNvSpPr>
          <p:nvPr/>
        </p:nvSpPr>
        <p:spPr bwMode="auto">
          <a:xfrm>
            <a:off x="457200" y="2590800"/>
            <a:ext cx="1447800" cy="457200"/>
          </a:xfrm>
          <a:prstGeom prst="wedgeRoundRectCallout">
            <a:avLst>
              <a:gd name="adj1" fmla="val 300000"/>
              <a:gd name="adj2" fmla="val 111806"/>
              <a:gd name="adj3" fmla="val 16667"/>
            </a:avLst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 Narrow" panose="020B0606020202030204" pitchFamily="34" charset="0"/>
            </a:endParaRPr>
          </a:p>
        </p:txBody>
      </p:sp>
      <p:sp>
        <p:nvSpPr>
          <p:cNvPr id="159751" name="Rounded Rectangular Callout 5"/>
          <p:cNvSpPr>
            <a:spLocks noChangeArrowheads="1"/>
          </p:cNvSpPr>
          <p:nvPr/>
        </p:nvSpPr>
        <p:spPr bwMode="auto">
          <a:xfrm>
            <a:off x="1600200" y="3124200"/>
            <a:ext cx="2590800" cy="457200"/>
          </a:xfrm>
          <a:prstGeom prst="wedgeRoundRectCallout">
            <a:avLst>
              <a:gd name="adj1" fmla="val 131065"/>
              <a:gd name="adj2" fmla="val 17708"/>
              <a:gd name="adj3" fmla="val 16667"/>
            </a:avLst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 Narrow" panose="020B0606020202030204" pitchFamily="34" charset="0"/>
            </a:endParaRPr>
          </a:p>
        </p:txBody>
      </p:sp>
      <p:sp>
        <p:nvSpPr>
          <p:cNvPr id="159752" name="Rounded Rectangular Callout 6"/>
          <p:cNvSpPr>
            <a:spLocks noChangeArrowheads="1"/>
          </p:cNvSpPr>
          <p:nvPr/>
        </p:nvSpPr>
        <p:spPr bwMode="auto">
          <a:xfrm>
            <a:off x="762000" y="4191000"/>
            <a:ext cx="1219200" cy="457200"/>
          </a:xfrm>
          <a:prstGeom prst="wedgeRoundRectCallout">
            <a:avLst>
              <a:gd name="adj1" fmla="val 458593"/>
              <a:gd name="adj2" fmla="val -196181"/>
              <a:gd name="adj3" fmla="val 16667"/>
            </a:avLst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 Narrow" panose="020B0606020202030204" pitchFamily="34" charset="0"/>
            </a:endParaRPr>
          </a:p>
        </p:txBody>
      </p:sp>
      <p:sp>
        <p:nvSpPr>
          <p:cNvPr id="159753" name="Rounded Rectangular Callout 7"/>
          <p:cNvSpPr>
            <a:spLocks noChangeArrowheads="1"/>
          </p:cNvSpPr>
          <p:nvPr/>
        </p:nvSpPr>
        <p:spPr bwMode="auto">
          <a:xfrm>
            <a:off x="762000" y="3657600"/>
            <a:ext cx="1828800" cy="457200"/>
          </a:xfrm>
          <a:prstGeom prst="wedgeRoundRectCallout">
            <a:avLst>
              <a:gd name="adj1" fmla="val 207292"/>
              <a:gd name="adj2" fmla="val -5903"/>
              <a:gd name="adj3" fmla="val 16667"/>
            </a:avLst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5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  <p:bldP spid="159751" grpId="0" animBg="1"/>
      <p:bldP spid="159752" grpId="0" animBg="1"/>
      <p:bldP spid="15975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66CC"/>
                </a:solidFill>
              </a:rPr>
              <a:t>C-shell Control Flow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  <a:defRPr/>
            </a:pPr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</a:rPr>
              <a:t>Some commands are familiar (to C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  <a:defRPr/>
            </a:pPr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</a:rPr>
              <a:t>programmers)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sz="3600" dirty="0" smtClean="0">
                <a:solidFill>
                  <a:schemeClr val="bg1">
                    <a:lumMod val="65000"/>
                  </a:schemeClr>
                </a:solidFill>
              </a:rPr>
              <a:t>if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hen, else,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endif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sz="3600" dirty="0" smtClean="0">
                <a:solidFill>
                  <a:schemeClr val="bg1">
                    <a:lumMod val="65000"/>
                  </a:schemeClr>
                </a:solidFill>
              </a:rPr>
              <a:t>switch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case, default,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breaksw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endsw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sz="3600" dirty="0" smtClean="0">
                <a:solidFill>
                  <a:schemeClr val="bg1">
                    <a:lumMod val="65000"/>
                  </a:schemeClr>
                </a:solidFill>
              </a:rPr>
              <a:t>while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  <a:defRPr/>
            </a:pPr>
            <a:endParaRPr lang="en-US" altLang="zh-TW" sz="1800" dirty="0" smtClean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  <a:defRPr/>
            </a:pPr>
            <a:r>
              <a:rPr lang="en-US" altLang="zh-TW" sz="4000" dirty="0" smtClean="0"/>
              <a:t>But some are unfamiliar</a:t>
            </a:r>
            <a:r>
              <a:rPr lang="en-US" altLang="zh-TW" dirty="0" smtClean="0"/>
              <a:t> </a:t>
            </a:r>
            <a:r>
              <a:rPr lang="en-US" altLang="zh-TW" sz="4000" dirty="0" smtClean="0"/>
              <a:t>(to C)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sz="3600" b="1" dirty="0" err="1" smtClean="0">
                <a:solidFill>
                  <a:srgbClr val="FF0000"/>
                </a:solidFill>
              </a:rPr>
              <a:t>foreach</a:t>
            </a:r>
            <a:endParaRPr lang="en-US" altLang="zh-TW" sz="36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  <a:defRPr/>
            </a:pPr>
            <a:r>
              <a:rPr lang="en-US" altLang="zh-TW" dirty="0" smtClean="0"/>
              <a:t>continue, break,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  <a:defRPr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222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800" b="1" smtClean="0">
                <a:solidFill>
                  <a:srgbClr val="0066CC"/>
                </a:solidFill>
                <a:ea typeface="SimSun" panose="02010600030101010101" pitchFamily="2" charset="-122"/>
              </a:rPr>
              <a:t>foreach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5563"/>
            <a:ext cx="86106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smtClean="0">
                <a:ea typeface="SimSun" panose="02010600030101010101" pitchFamily="2" charset="-122"/>
              </a:rPr>
              <a:t>The foreach loop:</a:t>
            </a:r>
          </a:p>
          <a:p>
            <a:pPr>
              <a:buFontTx/>
              <a:buNone/>
            </a:pPr>
            <a:endParaRPr lang="en-US" altLang="zh-CN" sz="900" smtClean="0">
              <a:ea typeface="SimSun" panose="02010600030101010101" pitchFamily="2" charset="-122"/>
            </a:endParaRPr>
          </a:p>
          <a:p>
            <a:pPr lvl="1">
              <a:buFont typeface="Monotype Sorts"/>
              <a:buNone/>
            </a:pP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foreach var ( arrayVariable OR wordlist )</a:t>
            </a:r>
          </a:p>
          <a:p>
            <a:pPr lvl="1">
              <a:buFont typeface="Monotype Sorts"/>
              <a:buNone/>
            </a:pP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	command(s)</a:t>
            </a:r>
          </a:p>
          <a:p>
            <a:pPr lvl="1">
              <a:buFont typeface="Monotype Sorts"/>
              <a:buNone/>
            </a:pP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end</a:t>
            </a:r>
          </a:p>
          <a:p>
            <a:pPr lvl="1">
              <a:buFont typeface="Monotype Sorts"/>
              <a:buNone/>
            </a:pPr>
            <a:endParaRPr lang="en-US" altLang="zh-CN" sz="3200" smtClean="0">
              <a:latin typeface="High Tower Text" panose="02040502050506030303" pitchFamily="18" charset="0"/>
              <a:ea typeface="SimSun" panose="02010600030101010101" pitchFamily="2" charset="-122"/>
            </a:endParaRPr>
          </a:p>
        </p:txBody>
      </p:sp>
      <p:sp>
        <p:nvSpPr>
          <p:cNvPr id="10957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0DF1856-E3AA-4F7A-9951-222613E78720}" type="slidenum">
              <a:rPr lang="zh-TW" altLang="en-US" sz="1400" smtClean="0"/>
              <a:pPr algn="ctr">
                <a:spcBef>
                  <a:spcPct val="0"/>
                </a:spcBef>
                <a:buFontTx/>
                <a:buNone/>
              </a:pPr>
              <a:t>56</a:t>
            </a:fld>
            <a:endParaRPr lang="en-US" altLang="zh-TW" sz="1400" smtClean="0"/>
          </a:p>
        </p:txBody>
      </p:sp>
    </p:spTree>
    <p:extLst>
      <p:ext uri="{BB962C8B-B14F-4D97-AF65-F5344CB8AC3E}">
        <p14:creationId xmlns:p14="http://schemas.microsoft.com/office/powerpoint/2010/main" val="6095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800" b="1" smtClean="0">
                <a:solidFill>
                  <a:srgbClr val="0066CC"/>
                </a:solidFill>
                <a:ea typeface="SimSun" panose="02010600030101010101" pitchFamily="2" charset="-122"/>
              </a:rPr>
              <a:t>foreach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5563"/>
            <a:ext cx="8610600" cy="52276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smtClean="0">
                <a:ea typeface="SimSun" panose="02010600030101010101" pitchFamily="2" charset="-122"/>
              </a:rPr>
              <a:t>Example of the foreach loop:</a:t>
            </a:r>
          </a:p>
          <a:p>
            <a:pPr>
              <a:buFontTx/>
              <a:buNone/>
            </a:pPr>
            <a:endParaRPr lang="en-US" altLang="zh-CN" sz="900" smtClean="0"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  <a:t>#</a:t>
            </a: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!/bin/tcsh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foreach person (Bob Susan Joe)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	echo Hello </a:t>
            </a:r>
            <a: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  <a:t>$</a:t>
            </a: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person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anose="02040502050506030303" pitchFamily="18" charset="0"/>
                <a:ea typeface="SimSun" panose="02010600030101010101" pitchFamily="2" charset="-122"/>
              </a:rPr>
              <a:t>end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endParaRPr lang="en-US" altLang="zh-CN" sz="2000" smtClean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800" smtClean="0">
                <a:ea typeface="SimSun" panose="02010600030101010101" pitchFamily="2" charset="-122"/>
              </a:rPr>
              <a:t>Output: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mtClean="0">
                <a:latin typeface="High Tower Text" panose="02040502050506030303" pitchFamily="18" charset="0"/>
                <a:ea typeface="SimSun" panose="02010600030101010101" pitchFamily="2" charset="-122"/>
              </a:rPr>
              <a:t>		Hello Bob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mtClean="0">
                <a:latin typeface="High Tower Text" panose="02040502050506030303" pitchFamily="18" charset="0"/>
                <a:ea typeface="SimSun" panose="02010600030101010101" pitchFamily="2" charset="-122"/>
              </a:rPr>
              <a:t>		Hello Susan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mtClean="0">
                <a:latin typeface="High Tower Text" panose="02040502050506030303" pitchFamily="18" charset="0"/>
                <a:ea typeface="SimSun" panose="02010600030101010101" pitchFamily="2" charset="-122"/>
              </a:rPr>
              <a:t>		Hello Joe</a:t>
            </a:r>
          </a:p>
        </p:txBody>
      </p:sp>
      <p:sp>
        <p:nvSpPr>
          <p:cNvPr id="11059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2663B5B-8F03-4C6E-893D-2E204F42866B}" type="slidenum">
              <a:rPr lang="zh-TW" altLang="en-US" sz="1400" smtClean="0"/>
              <a:pPr algn="ctr">
                <a:spcBef>
                  <a:spcPct val="0"/>
                </a:spcBef>
                <a:buFontTx/>
                <a:buNone/>
              </a:pPr>
              <a:t>57</a:t>
            </a:fld>
            <a:endParaRPr lang="en-US" altLang="zh-TW" sz="1400" smtClean="0"/>
          </a:p>
        </p:txBody>
      </p:sp>
    </p:spTree>
    <p:extLst>
      <p:ext uri="{BB962C8B-B14F-4D97-AF65-F5344CB8AC3E}">
        <p14:creationId xmlns:p14="http://schemas.microsoft.com/office/powerpoint/2010/main" val="6636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If you want to run a command once for each of a set of filenames:</a:t>
            </a:r>
            <a:endParaRPr lang="en-US" altLang="zh-TW" sz="12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foreach filenname (file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mtClean="0">
                <a:latin typeface="High Tower Text" panose="02040502050506030303" pitchFamily="18" charset="0"/>
              </a:rPr>
              <a:t> file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mtClean="0">
                <a:latin typeface="High Tower Text" panose="02040502050506030303" pitchFamily="18" charset="0"/>
              </a:rPr>
              <a:t> file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mtClean="0">
                <a:latin typeface="High Tower Text" panose="02040502050506030303" pitchFamily="18" charset="0"/>
              </a:rPr>
              <a:t> file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mtClean="0">
                <a:latin typeface="High Tower Text" panose="02040502050506030303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   cat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mtClean="0">
                <a:latin typeface="High Tower Text" panose="02040502050506030303" pitchFamily="18" charset="0"/>
              </a:rPr>
              <a:t>filename | wc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</a:pPr>
            <a:endParaRPr lang="en-US" altLang="zh-TW" sz="900" smtClean="0">
              <a:latin typeface="High Tower Text" panose="02040502050506030303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foreach file(*)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   echo There is a file named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mtClean="0">
                <a:latin typeface="High Tower Text" panose="02040502050506030303" pitchFamily="18" charset="0"/>
              </a:rPr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900" smtClean="0">
              <a:latin typeface="High Tower Text" panose="02040502050506030303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foreach fn (f*[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1-4</a:t>
            </a:r>
            <a:r>
              <a:rPr lang="en-US" altLang="zh-TW" smtClean="0">
                <a:latin typeface="High Tower Text" panose="02040502050506030303" pitchFamily="18" charset="0"/>
              </a:rPr>
              <a:t>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   cat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mtClean="0">
                <a:latin typeface="High Tower Text" panose="02040502050506030303" pitchFamily="18" charset="0"/>
              </a:rPr>
              <a:t>fn | fgrep Hello | wc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mtClean="0">
                <a:latin typeface="High Tower Text" panose="02040502050506030303" pitchFamily="18" charset="0"/>
              </a:rPr>
              <a:t>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800" smtClean="0"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800" i="1" smtClean="0"/>
          </a:p>
          <a:p>
            <a:pPr eaLnBrk="1" hangingPunct="1"/>
            <a:endParaRPr lang="en-US" altLang="zh-TW" sz="2800" smtClean="0"/>
          </a:p>
        </p:txBody>
      </p:sp>
      <p:sp>
        <p:nvSpPr>
          <p:cNvPr id="1116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E817879-4570-45D9-A156-2DE9A144C8D4}" type="slidenum">
              <a:rPr lang="zh-TW" altLang="en-US" sz="1400" smtClean="0"/>
              <a:pPr algn="ctr">
                <a:spcBef>
                  <a:spcPct val="0"/>
                </a:spcBef>
                <a:buFontTx/>
                <a:buNone/>
              </a:pPr>
              <a:t>58</a:t>
            </a:fld>
            <a:endParaRPr lang="en-US" altLang="zh-TW" sz="1400" smtClean="0"/>
          </a:p>
        </p:txBody>
      </p:sp>
      <p:sp>
        <p:nvSpPr>
          <p:cNvPr id="111620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anose="02010600030101010101" pitchFamily="2" charset="-122"/>
              </a:rPr>
              <a:t>foreach</a:t>
            </a:r>
          </a:p>
        </p:txBody>
      </p:sp>
    </p:spTree>
    <p:extLst>
      <p:ext uri="{BB962C8B-B14F-4D97-AF65-F5344CB8AC3E}">
        <p14:creationId xmlns:p14="http://schemas.microsoft.com/office/powerpoint/2010/main" val="4183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If you want to do a traditional  loop of numbers, use </a:t>
            </a:r>
            <a:r>
              <a:rPr lang="en-US" altLang="zh-TW" sz="4000" smtClean="0">
                <a:latin typeface="High Tower Text" panose="02040502050506030303" pitchFamily="18" charset="0"/>
              </a:rPr>
              <a:t>seq</a:t>
            </a:r>
            <a:r>
              <a:rPr lang="en-US" altLang="zh-TW" sz="2800" smtClean="0"/>
              <a:t>:</a:t>
            </a:r>
          </a:p>
          <a:p>
            <a:pPr eaLnBrk="1" hangingPunct="1"/>
            <a:endParaRPr lang="en-US" altLang="zh-TW" sz="1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foreach i ( `seq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10 10 100</a:t>
            </a:r>
            <a:r>
              <a:rPr lang="en-US" altLang="zh-TW" smtClean="0">
                <a:latin typeface="High Tower Text" panose="02040502050506030303" pitchFamily="18" charset="0"/>
              </a:rPr>
              <a:t>`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    echo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             echo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mtClean="0">
                <a:latin typeface="High Tower Text" panose="02040502050506030303" pitchFamily="18" charset="0"/>
              </a:rPr>
              <a:t>i +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mtClean="0">
                <a:latin typeface="High Tower Text" panose="02040502050506030303" pitchFamily="18" charset="0"/>
              </a:rPr>
              <a:t> = `expr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mtClean="0">
                <a:latin typeface="High Tower Text" panose="02040502050506030303" pitchFamily="18" charset="0"/>
              </a:rPr>
              <a:t>i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r>
              <a:rPr lang="en-US" altLang="zh-TW" smtClean="0">
                <a:latin typeface="High Tower Text" panose="02040502050506030303" pitchFamily="18" charset="0"/>
              </a:rPr>
              <a:t>`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             echo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smtClean="0">
              <a:latin typeface="High Tower Text" panose="02040502050506030303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foreach i ( `seq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$#</a:t>
            </a:r>
            <a:r>
              <a:rPr lang="en-US" altLang="zh-TW" smtClean="0">
                <a:latin typeface="High Tower Text" panose="02040502050506030303" pitchFamily="18" charset="0"/>
              </a:rPr>
              <a:t>`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             echo Parameter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mtClean="0">
                <a:latin typeface="High Tower Text" panose="02040502050506030303" pitchFamily="18" charset="0"/>
              </a:rPr>
              <a:t>i is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mtClean="0">
                <a:latin typeface="High Tower Text" panose="02040502050506030303" pitchFamily="18" charset="0"/>
              </a:rPr>
              <a:t>argv[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mtClean="0">
                <a:latin typeface="High Tower Text" panose="02040502050506030303" pitchFamily="18" charset="0"/>
              </a:rPr>
              <a:t>i] 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mtClean="0">
              <a:latin typeface="High Tower Text" panose="02040502050506030303" pitchFamily="18" charset="0"/>
            </a:endParaRPr>
          </a:p>
        </p:txBody>
      </p:sp>
      <p:sp>
        <p:nvSpPr>
          <p:cNvPr id="11264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2BB209D-6EE7-4FF8-A245-4F4074E165BB}" type="slidenum">
              <a:rPr lang="zh-TW" altLang="en-US" sz="1400" smtClean="0"/>
              <a:pPr algn="ctr">
                <a:spcBef>
                  <a:spcPct val="0"/>
                </a:spcBef>
                <a:buFontTx/>
                <a:buNone/>
              </a:pPr>
              <a:t>59</a:t>
            </a:fld>
            <a:endParaRPr lang="en-US" altLang="zh-TW" sz="1400" smtClean="0"/>
          </a:p>
        </p:txBody>
      </p:sp>
      <p:sp>
        <p:nvSpPr>
          <p:cNvPr id="112644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anose="02010600030101010101" pitchFamily="2" charset="-122"/>
              </a:rPr>
              <a:t>foreach</a:t>
            </a:r>
          </a:p>
        </p:txBody>
      </p:sp>
    </p:spTree>
    <p:extLst>
      <p:ext uri="{BB962C8B-B14F-4D97-AF65-F5344CB8AC3E}">
        <p14:creationId xmlns:p14="http://schemas.microsoft.com/office/powerpoint/2010/main" val="4529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0"/>
              <a:t>% set x = 3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% echo $?x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1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/>
              <a:t>% echo $?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0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/>
              <a:t>% echo $?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0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/>
              <a:t>% echo </a:t>
            </a:r>
            <a:r>
              <a:rPr lang="en-US" altLang="zh-TW" sz="2000" b="0">
                <a:solidFill>
                  <a:srgbClr val="000000"/>
                </a:solidFill>
              </a:rPr>
              <a:t>$x</a:t>
            </a:r>
            <a:endParaRPr lang="en-US" altLang="zh-TW" sz="2000" b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3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/>
              <a:t>% echo </a:t>
            </a:r>
            <a:r>
              <a:rPr lang="en-US" altLang="zh-TW" sz="2000" b="0">
                <a:solidFill>
                  <a:srgbClr val="000000"/>
                </a:solidFill>
              </a:rPr>
              <a:t>$?</a:t>
            </a:r>
            <a:endParaRPr lang="en-US" altLang="zh-TW" sz="2000" b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0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/>
              <a:t>% echo $?x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1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b="0"/>
              <a:t>% echo $y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y: undefined variable.</a:t>
            </a:r>
          </a:p>
          <a:p>
            <a:pPr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altLang="zh-TW" sz="2000" b="0"/>
              <a:t>% echo $?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1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/>
              <a:t>% echo $?y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0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/>
              <a:t>% set y = 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% echo $?y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1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76200" y="6415088"/>
            <a:ext cx="3810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76200" y="5556250"/>
            <a:ext cx="3810000" cy="1301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76200" y="4876800"/>
            <a:ext cx="3810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4191000" y="0"/>
            <a:ext cx="4572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0"/>
              <a:t>% echo $y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0"/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0"/>
              <a:t>% unset 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0"/>
              <a:t>% echo $?y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0"/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0"/>
              <a:t>% echo $y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0"/>
              <a:t>Y: Undefined variable.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2000" b="0"/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76200" y="4225925"/>
            <a:ext cx="3810000" cy="1108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76200" y="3575050"/>
            <a:ext cx="3810000" cy="1073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76200" y="2992438"/>
            <a:ext cx="3810000" cy="1046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76200" y="2312988"/>
            <a:ext cx="3810000" cy="1116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76200" y="1752600"/>
            <a:ext cx="3810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76200" y="1143000"/>
            <a:ext cx="3810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76200" y="533400"/>
            <a:ext cx="3810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4191000" y="1905000"/>
            <a:ext cx="3810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165909" name="Rectangle 21"/>
          <p:cNvSpPr>
            <a:spLocks noChangeArrowheads="1"/>
          </p:cNvSpPr>
          <p:nvPr/>
        </p:nvSpPr>
        <p:spPr bwMode="auto">
          <a:xfrm>
            <a:off x="4191000" y="1316038"/>
            <a:ext cx="3810000" cy="969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165907" name="Rectangle 19"/>
          <p:cNvSpPr>
            <a:spLocks noChangeArrowheads="1"/>
          </p:cNvSpPr>
          <p:nvPr/>
        </p:nvSpPr>
        <p:spPr bwMode="auto">
          <a:xfrm>
            <a:off x="4191000" y="381000"/>
            <a:ext cx="38100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anose="020B0606020202030204" pitchFamily="34" charset="0"/>
              </a:rPr>
              <a:t>       ?</a:t>
            </a:r>
          </a:p>
        </p:txBody>
      </p:sp>
      <p:sp>
        <p:nvSpPr>
          <p:cNvPr id="165908" name="Rectangle 20"/>
          <p:cNvSpPr>
            <a:spLocks noChangeArrowheads="1"/>
          </p:cNvSpPr>
          <p:nvPr/>
        </p:nvSpPr>
        <p:spPr bwMode="auto">
          <a:xfrm>
            <a:off x="4191000" y="76200"/>
            <a:ext cx="3810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02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30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30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30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20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20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20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20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20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20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10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10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10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10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10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1" grpId="0" animBg="1"/>
      <p:bldP spid="165902" grpId="0" animBg="1"/>
      <p:bldP spid="165903" grpId="0" animBg="1"/>
      <p:bldP spid="165894" grpId="0" animBg="1"/>
      <p:bldP spid="165895" grpId="0" animBg="1"/>
      <p:bldP spid="165896" grpId="0" animBg="1"/>
      <p:bldP spid="165897" grpId="0" animBg="1"/>
      <p:bldP spid="165898" grpId="0" animBg="1"/>
      <p:bldP spid="165899" grpId="0" animBg="1"/>
      <p:bldP spid="165900" grpId="0" animBg="1"/>
      <p:bldP spid="165905" grpId="0" animBg="1"/>
      <p:bldP spid="165909" grpId="0" animBg="1"/>
      <p:bldP spid="165907" grpId="0" animBg="1"/>
      <p:bldP spid="16590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If you want to loop through an array: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set Z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mtClean="0">
                <a:latin typeface="High Tower Text" panose="02040502050506030303" pitchFamily="18" charset="0"/>
              </a:rPr>
              <a:t> ( A B C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foreach fn (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mtClean="0">
                <a:latin typeface="High Tower Text" panose="02040502050506030303" pitchFamily="18" charset="0"/>
              </a:rPr>
              <a:t>Z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   cat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mtClean="0">
                <a:latin typeface="High Tower Text" panose="02040502050506030303" pitchFamily="18" charset="0"/>
              </a:rPr>
              <a:t>fn | cut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mtClean="0">
                <a:latin typeface="High Tower Text" panose="02040502050506030303" pitchFamily="18" charset="0"/>
              </a:rPr>
              <a:t>c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smtClean="0">
              <a:latin typeface="High Tower Text" panose="02040502050506030303" pitchFamily="18" charset="0"/>
            </a:endParaRPr>
          </a:p>
          <a:p>
            <a:pPr eaLnBrk="1" hangingPunct="1"/>
            <a:r>
              <a:rPr lang="en-US" altLang="zh-TW" sz="2800" smtClean="0"/>
              <a:t>But $* is an array, so this is also legal:</a:t>
            </a:r>
            <a:endParaRPr lang="en-US" altLang="zh-TW" sz="12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          @ i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mtClean="0">
                <a:latin typeface="High Tower Text" panose="02040502050506030303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foreach par (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mtClean="0">
                <a:latin typeface="High Tower Text" panose="02040502050506030303" pitchFamily="18" charset="0"/>
              </a:rPr>
              <a:t>*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             @ i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mtClean="0">
                <a:latin typeface="High Tower Text" panose="02040502050506030303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mtClean="0">
                <a:latin typeface="High Tower Text" panose="02040502050506030303" pitchFamily="18" charset="0"/>
              </a:rPr>
              <a:t>i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mtClean="0">
                <a:latin typeface="High Tower Text" panose="02040502050506030303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  	          echo Parameter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mtClean="0">
                <a:latin typeface="High Tower Text" panose="02040502050506030303" pitchFamily="18" charset="0"/>
              </a:rPr>
              <a:t>i is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mtClean="0">
                <a:latin typeface="High Tower Text" panose="02040502050506030303" pitchFamily="18" charset="0"/>
              </a:rPr>
              <a:t>par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High Tower Text" panose="02040502050506030303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smtClean="0"/>
          </a:p>
        </p:txBody>
      </p:sp>
      <p:sp>
        <p:nvSpPr>
          <p:cNvPr id="11366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4C37DC6-8669-463A-A358-5EE2029021A4}" type="slidenum">
              <a:rPr lang="zh-TW" altLang="en-US" sz="1400" smtClean="0"/>
              <a:pPr algn="ctr">
                <a:spcBef>
                  <a:spcPct val="0"/>
                </a:spcBef>
                <a:buFontTx/>
                <a:buNone/>
              </a:pPr>
              <a:t>60</a:t>
            </a:fld>
            <a:endParaRPr lang="en-US" altLang="zh-TW" sz="1400" smtClean="0"/>
          </a:p>
        </p:txBody>
      </p:sp>
      <p:sp>
        <p:nvSpPr>
          <p:cNvPr id="113668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anose="02010600030101010101" pitchFamily="2" charset="-122"/>
              </a:rPr>
              <a:t>foreach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562600" y="2286000"/>
            <a:ext cx="3429000" cy="2590800"/>
          </a:xfrm>
          <a:prstGeom prst="wedgeRectCallout">
            <a:avLst>
              <a:gd name="adj1" fmla="val -86079"/>
              <a:gd name="adj2" fmla="val 65801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>
                <a:solidFill>
                  <a:schemeClr val="tx2"/>
                </a:solidFill>
                <a:latin typeface="Arial Narrow" panose="020B0606020202030204" pitchFamily="34" charset="0"/>
              </a:rPr>
              <a:t>This has the same output as the program on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45510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TW" sz="4400" smtClean="0"/>
              <a:t>Now, let’s work through an example, line by line…</a:t>
            </a:r>
          </a:p>
        </p:txBody>
      </p:sp>
    </p:spTree>
    <p:extLst>
      <p:ext uri="{BB962C8B-B14F-4D97-AF65-F5344CB8AC3E}">
        <p14:creationId xmlns:p14="http://schemas.microsoft.com/office/powerpoint/2010/main" val="15115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763000" cy="6248400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#!/bin/</a:t>
            </a:r>
            <a:r>
              <a:rPr lang="en-US" altLang="zh-TW" sz="2400" dirty="0" err="1" smtClean="0">
                <a:latin typeface="Courier"/>
              </a:rPr>
              <a:t>csh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err="1" smtClean="0">
                <a:latin typeface="Courier"/>
              </a:rPr>
              <a:t>foreach</a:t>
            </a:r>
            <a:r>
              <a:rPr lang="en-US" altLang="zh-TW" sz="2400" dirty="0" smtClean="0">
                <a:latin typeface="Courier"/>
              </a:rPr>
              <a:t> name ($</a:t>
            </a:r>
            <a:r>
              <a:rPr lang="en-US" altLang="zh-TW" sz="2400" dirty="0" err="1" smtClean="0">
                <a:latin typeface="Courier"/>
              </a:rPr>
              <a:t>argv</a:t>
            </a:r>
            <a:r>
              <a:rPr lang="en-US" altLang="zh-TW" sz="2400" dirty="0" smtClean="0">
                <a:latin typeface="Courier"/>
              </a:rPr>
              <a:t>)   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if ( -f $name ) then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file $name (y/n/q)?</a:t>
            </a:r>
            <a:r>
              <a:rPr lang="en-US" altLang="zh-TW" sz="1800" dirty="0" smtClean="0">
                <a:latin typeface="Courier"/>
              </a:rPr>
              <a:t> </a:t>
            </a:r>
            <a:r>
              <a:rPr lang="en-US" altLang="zh-TW" sz="2400" dirty="0" smtClean="0">
                <a:latin typeface="Courier"/>
              </a:rPr>
              <a:t>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else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entire directory"\     		    "$name (y/n/q)? 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endif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set 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= $&lt;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switch ( $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n: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q: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exit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y: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dirty="0" err="1" smtClean="0">
                <a:latin typeface="Courier"/>
              </a:rPr>
              <a:t>rm</a:t>
            </a:r>
            <a:r>
              <a:rPr lang="en-US" altLang="zh-TW" sz="2400" dirty="0" smtClean="0">
                <a:latin typeface="Courier"/>
              </a:rPr>
              <a:t> -r $name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endsw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end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3472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648200" y="685800"/>
            <a:ext cx="762000" cy="152400"/>
          </a:xfrm>
          <a:prstGeom prst="rect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763000" cy="6248400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#!/bin/</a:t>
            </a:r>
            <a:r>
              <a:rPr lang="en-US" altLang="zh-TW" sz="2400" b="1" u="sng" dirty="0" err="1" smtClean="0">
                <a:solidFill>
                  <a:srgbClr val="FF0000"/>
                </a:solidFill>
                <a:latin typeface="Courier"/>
              </a:rPr>
              <a:t>csh</a:t>
            </a:r>
            <a:r>
              <a:rPr lang="en-US" altLang="zh-TW" sz="2400" b="1" dirty="0" smtClean="0"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#it is a C-shell script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err="1" smtClean="0">
                <a:latin typeface="Courier"/>
              </a:rPr>
              <a:t>foreach</a:t>
            </a:r>
            <a:r>
              <a:rPr lang="en-US" altLang="zh-TW" sz="2400" dirty="0" smtClean="0">
                <a:latin typeface="Courier"/>
              </a:rPr>
              <a:t> name ($</a:t>
            </a:r>
            <a:r>
              <a:rPr lang="en-US" altLang="zh-TW" sz="2400" dirty="0" err="1" smtClean="0">
                <a:latin typeface="Courier"/>
              </a:rPr>
              <a:t>argv</a:t>
            </a:r>
            <a:r>
              <a:rPr lang="en-US" altLang="zh-TW" sz="2400" dirty="0" smtClean="0">
                <a:latin typeface="Courier"/>
              </a:rPr>
              <a:t>)   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if ( -f $name ) then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file $name (y/n/q)?</a:t>
            </a:r>
            <a:r>
              <a:rPr lang="en-US" altLang="zh-TW" sz="1800" dirty="0" smtClean="0">
                <a:latin typeface="Courier"/>
              </a:rPr>
              <a:t> </a:t>
            </a:r>
            <a:r>
              <a:rPr lang="en-US" altLang="zh-TW" sz="2400" dirty="0" smtClean="0">
                <a:latin typeface="Courier"/>
              </a:rPr>
              <a:t>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else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entire directory"\     		    "$name (y/n/q)? 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endif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set 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= $&lt;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switch ( $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n: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q: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exit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y: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dirty="0" err="1" smtClean="0">
                <a:latin typeface="Courier"/>
              </a:rPr>
              <a:t>rm</a:t>
            </a:r>
            <a:r>
              <a:rPr lang="en-US" altLang="zh-TW" sz="2400" dirty="0" smtClean="0">
                <a:latin typeface="Courier"/>
              </a:rPr>
              <a:t> -r $name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endsw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end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2597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763000" cy="6248400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#!/bin/</a:t>
            </a:r>
            <a:r>
              <a:rPr lang="en-US" altLang="zh-TW" sz="2400" dirty="0" err="1" smtClean="0">
                <a:latin typeface="Courier"/>
              </a:rPr>
              <a:t>csh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err="1" smtClean="0">
                <a:latin typeface="Courier"/>
              </a:rPr>
              <a:t>foreach</a:t>
            </a:r>
            <a:r>
              <a:rPr lang="en-US" altLang="zh-TW" sz="2400" dirty="0" smtClean="0">
                <a:latin typeface="Courier"/>
              </a:rPr>
              <a:t> name (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$</a:t>
            </a:r>
            <a:r>
              <a:rPr lang="en-US" altLang="zh-TW" sz="2400" b="1" u="sng" dirty="0" err="1" smtClean="0">
                <a:solidFill>
                  <a:srgbClr val="FF0000"/>
                </a:solidFill>
                <a:latin typeface="Courier"/>
              </a:rPr>
              <a:t>argv</a:t>
            </a:r>
            <a:r>
              <a:rPr lang="en-US" altLang="zh-TW" sz="2400" dirty="0" smtClean="0">
                <a:latin typeface="Courier"/>
              </a:rPr>
              <a:t>)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loop through arguments</a:t>
            </a:r>
            <a:r>
              <a:rPr lang="en-US" altLang="zh-TW" sz="2400" dirty="0" smtClean="0">
                <a:latin typeface="Courier"/>
              </a:rPr>
              <a:t> 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if ( -f $name ) then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file $name (y/n/q)?</a:t>
            </a:r>
            <a:r>
              <a:rPr lang="en-US" altLang="zh-TW" sz="1800" dirty="0" smtClean="0">
                <a:latin typeface="Courier"/>
              </a:rPr>
              <a:t> </a:t>
            </a:r>
            <a:r>
              <a:rPr lang="en-US" altLang="zh-TW" sz="2400" dirty="0" smtClean="0">
                <a:latin typeface="Courier"/>
              </a:rPr>
              <a:t>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else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entire directory"\     		    "$name (y/n/q)? 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endif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set 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= $&lt;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switch ( $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n: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q: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exit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y: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dirty="0" err="1" smtClean="0">
                <a:latin typeface="Courier"/>
              </a:rPr>
              <a:t>rm</a:t>
            </a:r>
            <a:r>
              <a:rPr lang="en-US" altLang="zh-TW" sz="2400" dirty="0" smtClean="0">
                <a:latin typeface="Courier"/>
              </a:rPr>
              <a:t> -r $name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endsw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end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6134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763000" cy="6248400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#!/bin/</a:t>
            </a:r>
            <a:r>
              <a:rPr lang="en-US" altLang="zh-TW" sz="2400" dirty="0" err="1" smtClean="0">
                <a:latin typeface="Courier"/>
              </a:rPr>
              <a:t>csh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err="1" smtClean="0">
                <a:latin typeface="Courier"/>
              </a:rPr>
              <a:t>foreach</a:t>
            </a:r>
            <a:r>
              <a:rPr lang="en-US" altLang="zh-TW" sz="2400" dirty="0" smtClean="0">
                <a:latin typeface="Courier"/>
              </a:rPr>
              <a:t> name ($</a:t>
            </a:r>
            <a:r>
              <a:rPr lang="en-US" altLang="zh-TW" sz="2400" dirty="0" err="1" smtClean="0">
                <a:latin typeface="Courier"/>
              </a:rPr>
              <a:t>argv</a:t>
            </a:r>
            <a:r>
              <a:rPr lang="en-US" altLang="zh-TW" sz="2400" dirty="0" smtClean="0">
                <a:latin typeface="Courier"/>
              </a:rPr>
              <a:t>)   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if ( 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-f $name</a:t>
            </a:r>
            <a:r>
              <a:rPr lang="en-US" altLang="zh-TW" sz="2400" dirty="0" smtClean="0">
                <a:latin typeface="Courier"/>
              </a:rPr>
              <a:t> ) then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test for if it is a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rgbClr val="009644"/>
                </a:solidFill>
                <a:latin typeface="Courier"/>
              </a:rPr>
              <a:t>                 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file (</a:t>
            </a:r>
            <a:r>
              <a:rPr lang="en-US" altLang="zh-TW" sz="2400" b="1" dirty="0" err="1" smtClean="0">
                <a:solidFill>
                  <a:srgbClr val="009644"/>
                </a:solidFill>
                <a:latin typeface="Courier"/>
              </a:rPr>
              <a:t>ie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, not a directory)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file $name (y/n/q)?</a:t>
            </a:r>
            <a:r>
              <a:rPr lang="en-US" altLang="zh-TW" sz="1800" dirty="0" smtClean="0">
                <a:latin typeface="Courier"/>
              </a:rPr>
              <a:t> </a:t>
            </a:r>
            <a:r>
              <a:rPr lang="en-US" altLang="zh-TW" sz="2400" dirty="0" smtClean="0">
                <a:latin typeface="Courier"/>
              </a:rPr>
              <a:t>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else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entire directory"\     		    "$name (y/n/q)? 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endif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set 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= $&lt;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switch ( $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n: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q: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exit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y: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dirty="0" err="1" smtClean="0">
                <a:latin typeface="Courier"/>
              </a:rPr>
              <a:t>rm</a:t>
            </a:r>
            <a:r>
              <a:rPr lang="en-US" altLang="zh-TW" sz="2400" dirty="0" smtClean="0">
                <a:latin typeface="Courier"/>
              </a:rPr>
              <a:t> -r $name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endsw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end</a:t>
            </a:r>
            <a:endParaRPr lang="en-US" altLang="zh-TW" sz="24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304800"/>
            <a:ext cx="8610600" cy="6477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4400" b="0" kern="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Remember this?</a:t>
            </a:r>
            <a:endParaRPr lang="zh-TW" altLang="en-US" sz="2400" b="0" kern="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1400" b="0" kern="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b="0" kern="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Using the </a:t>
            </a:r>
            <a:r>
              <a:rPr lang="en-US" altLang="zh-TW" sz="2800" kern="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if </a:t>
            </a:r>
            <a:r>
              <a:rPr lang="en-US" altLang="zh-TW" sz="2800" b="0" kern="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command, filenames can be tested for the following: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1600" b="0" kern="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b="0" kern="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if ( -d filename )	#  true if filename is a directory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b="0" kern="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if ( -e filename )	#  true if filename exists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b="0" kern="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if ( -f filename )	#  true if filename is a plain file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b="0" kern="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if ( -o filename )	#  true if you own filename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b="0" kern="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if ( -r filename )	#  true if filename is readable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b="0" kern="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if ( -w filename )	#  true if filename is writable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b="0" kern="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if ( -x filename )	#  true if filename is executable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b="0" kern="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if ( -z filename )	#  true if filename is empty</a:t>
            </a:r>
            <a:r>
              <a:rPr lang="en-US" altLang="zh-TW" sz="2000" b="0" kern="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313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763000" cy="6248400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#!/bin/</a:t>
            </a:r>
            <a:r>
              <a:rPr lang="en-US" altLang="zh-TW" sz="2400" dirty="0" err="1" smtClean="0">
                <a:latin typeface="Courier"/>
              </a:rPr>
              <a:t>csh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err="1" smtClean="0">
                <a:latin typeface="Courier"/>
              </a:rPr>
              <a:t>foreach</a:t>
            </a:r>
            <a:r>
              <a:rPr lang="en-US" altLang="zh-TW" sz="2400" dirty="0" smtClean="0">
                <a:latin typeface="Courier"/>
              </a:rPr>
              <a:t> name ($</a:t>
            </a:r>
            <a:r>
              <a:rPr lang="en-US" altLang="zh-TW" sz="2400" dirty="0" err="1" smtClean="0">
                <a:latin typeface="Courier"/>
              </a:rPr>
              <a:t>argv</a:t>
            </a:r>
            <a:r>
              <a:rPr lang="en-US" altLang="zh-TW" sz="2400" dirty="0" smtClean="0">
                <a:latin typeface="Courier"/>
              </a:rPr>
              <a:t>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if ( -f $name ) 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then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need the word “then” 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		  # because we want to use an “</a:t>
            </a:r>
            <a:r>
              <a:rPr lang="en-US" altLang="zh-TW" sz="2400" b="1" dirty="0" smtClean="0">
                <a:solidFill>
                  <a:srgbClr val="0070C0"/>
                </a:solidFill>
                <a:latin typeface="Courier"/>
              </a:rPr>
              <a:t>else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”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file $name (y/n/q)?</a:t>
            </a:r>
            <a:r>
              <a:rPr lang="en-US" altLang="zh-TW" sz="1800" dirty="0" smtClean="0">
                <a:latin typeface="Courier"/>
              </a:rPr>
              <a:t> </a:t>
            </a:r>
            <a:r>
              <a:rPr lang="en-US" altLang="zh-TW" sz="2400" dirty="0" smtClean="0">
                <a:latin typeface="Courier"/>
              </a:rPr>
              <a:t>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b="1" u="sng" dirty="0" smtClean="0">
                <a:solidFill>
                  <a:srgbClr val="0070C0"/>
                </a:solidFill>
                <a:latin typeface="Courier"/>
              </a:rPr>
              <a:t>else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entire directory"\     		    "$name (y/n/q)? 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b="1" u="sng" dirty="0" err="1" smtClean="0">
                <a:solidFill>
                  <a:srgbClr val="0070C0"/>
                </a:solidFill>
                <a:latin typeface="Courier"/>
              </a:rPr>
              <a:t>endif</a:t>
            </a:r>
            <a:endParaRPr lang="en-US" altLang="zh-TW" sz="2400" b="1" u="sng" dirty="0" smtClean="0">
              <a:solidFill>
                <a:srgbClr val="0070C0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set 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= $&lt;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switch ( $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n: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q: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exit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y: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dirty="0" err="1" smtClean="0">
                <a:latin typeface="Courier"/>
              </a:rPr>
              <a:t>rm</a:t>
            </a:r>
            <a:r>
              <a:rPr lang="en-US" altLang="zh-TW" sz="2400" dirty="0" smtClean="0">
                <a:latin typeface="Courier"/>
              </a:rPr>
              <a:t> -r $name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endsw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end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5298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763000" cy="6248400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#!/bin/</a:t>
            </a:r>
            <a:r>
              <a:rPr lang="en-US" altLang="zh-TW" sz="2400" dirty="0" err="1" smtClean="0">
                <a:latin typeface="Courier"/>
              </a:rPr>
              <a:t>csh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err="1" smtClean="0">
                <a:latin typeface="Courier"/>
              </a:rPr>
              <a:t>foreach</a:t>
            </a:r>
            <a:r>
              <a:rPr lang="en-US" altLang="zh-TW" sz="2400" dirty="0" smtClean="0">
                <a:latin typeface="Courier"/>
              </a:rPr>
              <a:t> name ($</a:t>
            </a:r>
            <a:r>
              <a:rPr lang="en-US" altLang="zh-TW" sz="2400" dirty="0" err="1" smtClean="0">
                <a:latin typeface="Courier"/>
              </a:rPr>
              <a:t>argv</a:t>
            </a:r>
            <a:r>
              <a:rPr lang="en-US" altLang="zh-TW" sz="2400" dirty="0" smtClean="0">
                <a:latin typeface="Courier"/>
              </a:rPr>
              <a:t>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if ( -f $name ) then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-n</a:t>
            </a:r>
            <a:r>
              <a:rPr lang="en-US" altLang="zh-TW" sz="2400" dirty="0" smtClean="0">
                <a:latin typeface="Courier"/>
              </a:rPr>
              <a:t> "delete the file $name (y/n/q)?</a:t>
            </a:r>
            <a:r>
              <a:rPr lang="en-US" altLang="zh-TW" sz="1800" dirty="0" smtClean="0">
                <a:latin typeface="Courier"/>
              </a:rPr>
              <a:t> </a:t>
            </a:r>
            <a:r>
              <a:rPr lang="en-US" altLang="zh-TW" sz="2400" dirty="0" smtClean="0">
                <a:latin typeface="Courier"/>
              </a:rPr>
              <a:t>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  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the –n allows your typed answer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rgbClr val="009644"/>
                </a:solidFill>
                <a:latin typeface="Courier"/>
              </a:rPr>
              <a:t>           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to be on the same line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else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-n</a:t>
            </a:r>
            <a:r>
              <a:rPr lang="en-US" altLang="zh-TW" sz="2400" dirty="0" smtClean="0">
                <a:latin typeface="Courier"/>
              </a:rPr>
              <a:t> "delete the entire directory"\     		    "$name (y/n/q)? 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endif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set 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= $&lt;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switch ( $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n: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q: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exit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y: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dirty="0" err="1" smtClean="0">
                <a:latin typeface="Courier"/>
              </a:rPr>
              <a:t>rm</a:t>
            </a:r>
            <a:r>
              <a:rPr lang="en-US" altLang="zh-TW" sz="2400" dirty="0" smtClean="0">
                <a:latin typeface="Courier"/>
              </a:rPr>
              <a:t> -r $name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endsw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end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5014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763000" cy="6248400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#!/bin/</a:t>
            </a:r>
            <a:r>
              <a:rPr lang="en-US" altLang="zh-TW" sz="2400" dirty="0" err="1" smtClean="0">
                <a:latin typeface="Courier"/>
              </a:rPr>
              <a:t>csh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err="1" smtClean="0">
                <a:latin typeface="Courier"/>
              </a:rPr>
              <a:t>foreach</a:t>
            </a:r>
            <a:r>
              <a:rPr lang="en-US" altLang="zh-TW" sz="2400" dirty="0" smtClean="0">
                <a:latin typeface="Courier"/>
              </a:rPr>
              <a:t> name ($</a:t>
            </a:r>
            <a:r>
              <a:rPr lang="en-US" altLang="zh-TW" sz="2400" dirty="0" err="1" smtClean="0">
                <a:latin typeface="Courier"/>
              </a:rPr>
              <a:t>argv</a:t>
            </a:r>
            <a:r>
              <a:rPr lang="en-US" altLang="zh-TW" sz="2400" dirty="0" smtClean="0">
                <a:latin typeface="Courier"/>
              </a:rPr>
              <a:t>) 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if ( -f $name ) then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file $name (y/n/q)?</a:t>
            </a:r>
            <a:r>
              <a:rPr lang="en-US" altLang="zh-TW" sz="1800" dirty="0" smtClean="0">
                <a:latin typeface="Courier"/>
              </a:rPr>
              <a:t> </a:t>
            </a:r>
            <a:r>
              <a:rPr lang="en-US" altLang="zh-TW" sz="2400" dirty="0" smtClean="0">
                <a:latin typeface="Courier"/>
              </a:rPr>
              <a:t>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else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entire directory"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\</a:t>
            </a:r>
            <a:r>
              <a:rPr lang="en-US" altLang="zh-TW" sz="2400" dirty="0" smtClean="0">
                <a:latin typeface="Courier"/>
              </a:rPr>
              <a:t>     		    "$name (y/n/q)? "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The \ symbol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                           # allows you to go 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                           # onto another line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endif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set 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= $&lt;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switch ( $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n: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q: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exit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y: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dirty="0" err="1" smtClean="0">
                <a:latin typeface="Courier"/>
              </a:rPr>
              <a:t>rm</a:t>
            </a:r>
            <a:r>
              <a:rPr lang="en-US" altLang="zh-TW" sz="2400" dirty="0" smtClean="0">
                <a:latin typeface="Courier"/>
              </a:rPr>
              <a:t> -r $name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endsw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end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5342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763000" cy="6248400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#!/bin/</a:t>
            </a:r>
            <a:r>
              <a:rPr lang="en-US" altLang="zh-TW" sz="2400" dirty="0" err="1" smtClean="0">
                <a:latin typeface="Courier"/>
              </a:rPr>
              <a:t>csh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err="1" smtClean="0">
                <a:latin typeface="Courier"/>
              </a:rPr>
              <a:t>foreach</a:t>
            </a:r>
            <a:r>
              <a:rPr lang="en-US" altLang="zh-TW" sz="2400" dirty="0" smtClean="0">
                <a:latin typeface="Courier"/>
              </a:rPr>
              <a:t> name ($</a:t>
            </a:r>
            <a:r>
              <a:rPr lang="en-US" altLang="zh-TW" sz="2400" dirty="0" err="1" smtClean="0">
                <a:latin typeface="Courier"/>
              </a:rPr>
              <a:t>argv</a:t>
            </a:r>
            <a:r>
              <a:rPr lang="en-US" altLang="zh-TW" sz="2400" dirty="0" smtClean="0">
                <a:latin typeface="Courier"/>
              </a:rPr>
              <a:t>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if ( -f $name ) then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file $name (y/n/q)?</a:t>
            </a:r>
            <a:r>
              <a:rPr lang="en-US" altLang="zh-TW" sz="1800" dirty="0" smtClean="0">
                <a:latin typeface="Courier"/>
              </a:rPr>
              <a:t> </a:t>
            </a:r>
            <a:r>
              <a:rPr lang="en-US" altLang="zh-TW" sz="2400" dirty="0" smtClean="0">
                <a:latin typeface="Courier"/>
              </a:rPr>
              <a:t>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else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entire directory"\     		    "$name (y/n/q)? 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endif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set 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= 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$&lt;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   # This symbol indicates to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switch ( $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)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take input from keyboard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n: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q: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exit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y: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dirty="0" err="1" smtClean="0">
                <a:latin typeface="Courier"/>
              </a:rPr>
              <a:t>rm</a:t>
            </a:r>
            <a:r>
              <a:rPr lang="en-US" altLang="zh-TW" sz="2400" dirty="0" smtClean="0">
                <a:latin typeface="Courier"/>
              </a:rPr>
              <a:t> -r $name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endsw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end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5289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 anchorCtr="1"/>
          <a:lstStyle/>
          <a:p>
            <a:pPr eaLnBrk="1" hangingPunct="1"/>
            <a:r>
              <a:rPr lang="en-US" altLang="zh-TW" sz="4000" smtClean="0">
                <a:solidFill>
                  <a:srgbClr val="0066CC"/>
                </a:solidFill>
              </a:rPr>
              <a:t>Summary of Parameters &amp; Variables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382000" cy="5943600"/>
          </a:xfrm>
        </p:spPr>
        <p:txBody>
          <a:bodyPr/>
          <a:lstStyle/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 smtClean="0"/>
              <a:t>User created variables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200" dirty="0" smtClean="0"/>
              <a:t>$</a:t>
            </a:r>
            <a:r>
              <a:rPr lang="en-US" altLang="zh-TW" sz="2200" dirty="0" err="1" smtClean="0"/>
              <a:t>myvar</a:t>
            </a:r>
            <a:r>
              <a:rPr lang="en-US" altLang="zh-TW" sz="2200" dirty="0" smtClean="0"/>
              <a:t>, $file1, etc.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endParaRPr lang="en-US" altLang="zh-TW" sz="1600" dirty="0" smtClean="0"/>
          </a:p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 smtClean="0"/>
              <a:t>Keyword shell variables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200" dirty="0" smtClean="0"/>
              <a:t>$PATH, $prompt, $HOME,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Have special meaning to the shell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endParaRPr lang="en-US" altLang="zh-TW" sz="1600" dirty="0" smtClean="0"/>
          </a:p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 smtClean="0"/>
              <a:t>Positional parameters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200" dirty="0" smtClean="0"/>
              <a:t>$0, $1, $2,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Need to use </a:t>
            </a:r>
            <a:r>
              <a:rPr lang="en-US" altLang="zh-TW" sz="1800" b="1" dirty="0" smtClean="0"/>
              <a:t>shift</a:t>
            </a:r>
            <a:r>
              <a:rPr lang="en-US" altLang="zh-TW" sz="1800" dirty="0" smtClean="0"/>
              <a:t> if there are more than 9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endParaRPr lang="en-US" altLang="zh-TW" sz="1600" dirty="0" smtClean="0"/>
          </a:p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 smtClean="0"/>
              <a:t>Special parameters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200" dirty="0" smtClean="0"/>
              <a:t>$* - All arguments as a single string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 smtClean="0"/>
              <a:t>	$# - The number of command-line arguments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 smtClean="0"/>
              <a:t>	$#X - The number of elements in array X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 smtClean="0"/>
              <a:t>	$&lt; - A word typed from the keyboard (or redirected from a file) 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 smtClean="0"/>
              <a:t>	$? - The exit status of the last command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 smtClean="0"/>
              <a:t>	$?X-Test to see if variable X exists</a:t>
            </a:r>
          </a:p>
        </p:txBody>
      </p:sp>
    </p:spTree>
    <p:extLst>
      <p:ext uri="{BB962C8B-B14F-4D97-AF65-F5344CB8AC3E}">
        <p14:creationId xmlns:p14="http://schemas.microsoft.com/office/powerpoint/2010/main" val="4897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763000" cy="6248400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#!/bin/</a:t>
            </a:r>
            <a:r>
              <a:rPr lang="en-US" altLang="zh-TW" sz="2400" dirty="0" err="1" smtClean="0">
                <a:latin typeface="Courier"/>
              </a:rPr>
              <a:t>csh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err="1" smtClean="0">
                <a:latin typeface="Courier"/>
              </a:rPr>
              <a:t>foreach</a:t>
            </a:r>
            <a:r>
              <a:rPr lang="en-US" altLang="zh-TW" sz="2400" dirty="0" smtClean="0">
                <a:latin typeface="Courier"/>
              </a:rPr>
              <a:t> name ($</a:t>
            </a:r>
            <a:r>
              <a:rPr lang="en-US" altLang="zh-TW" sz="2400" dirty="0" err="1" smtClean="0">
                <a:latin typeface="Courier"/>
              </a:rPr>
              <a:t>argv</a:t>
            </a:r>
            <a:r>
              <a:rPr lang="en-US" altLang="zh-TW" sz="2400" dirty="0" smtClean="0">
                <a:latin typeface="Courier"/>
              </a:rPr>
              <a:t>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if ( -f $name ) then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file $name (y/n/q)?</a:t>
            </a:r>
            <a:r>
              <a:rPr lang="en-US" altLang="zh-TW" sz="1800" dirty="0" smtClean="0">
                <a:latin typeface="Courier"/>
              </a:rPr>
              <a:t> </a:t>
            </a:r>
            <a:r>
              <a:rPr lang="en-US" altLang="zh-TW" sz="2400" dirty="0" smtClean="0">
                <a:latin typeface="Courier"/>
              </a:rPr>
              <a:t>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else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entire directory"\     		    "$name (y/n/q)? 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endif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set 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= $&lt;</a:t>
            </a:r>
            <a:endParaRPr lang="en-US" altLang="zh-TW" sz="2400" b="1" dirty="0" smtClean="0">
              <a:solidFill>
                <a:srgbClr val="009644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switch ( 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$</a:t>
            </a:r>
            <a:r>
              <a:rPr lang="en-US" altLang="zh-TW" sz="2400" b="1" u="sng" dirty="0" err="1" smtClean="0">
                <a:solidFill>
                  <a:srgbClr val="FF0000"/>
                </a:solidFill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)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the string is compared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</a:t>
            </a:r>
            <a:r>
              <a:rPr lang="en-US" altLang="zh-TW" sz="2400" b="1" u="sng" dirty="0" smtClean="0">
                <a:solidFill>
                  <a:srgbClr val="0070C0"/>
                </a:solidFill>
                <a:latin typeface="Courier"/>
              </a:rPr>
              <a:t>n</a:t>
            </a:r>
            <a:r>
              <a:rPr lang="en-US" altLang="zh-TW" sz="2400" dirty="0" smtClean="0">
                <a:latin typeface="Courier"/>
              </a:rPr>
              <a:t>:    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to each </a:t>
            </a:r>
            <a:r>
              <a:rPr lang="en-US" altLang="zh-TW" sz="2400" b="1" dirty="0" smtClean="0">
                <a:solidFill>
                  <a:srgbClr val="0070C0"/>
                </a:solidFill>
                <a:latin typeface="Courier"/>
              </a:rPr>
              <a:t>wildcard pattern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until a match is found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</a:t>
            </a:r>
            <a:r>
              <a:rPr lang="en-US" altLang="zh-TW" sz="2400" b="1" u="sng" dirty="0" smtClean="0">
                <a:solidFill>
                  <a:srgbClr val="0070C0"/>
                </a:solidFill>
                <a:latin typeface="Courier"/>
              </a:rPr>
              <a:t>q</a:t>
            </a:r>
            <a:r>
              <a:rPr lang="en-US" altLang="zh-TW" sz="2400" dirty="0" smtClean="0">
                <a:latin typeface="Courier"/>
              </a:rPr>
              <a:t>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exit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</a:t>
            </a:r>
            <a:r>
              <a:rPr lang="en-US" altLang="zh-TW" sz="2400" b="1" u="sng" dirty="0" smtClean="0">
                <a:solidFill>
                  <a:srgbClr val="0070C0"/>
                </a:solidFill>
                <a:latin typeface="Courier"/>
              </a:rPr>
              <a:t>y</a:t>
            </a:r>
            <a:r>
              <a:rPr lang="en-US" altLang="zh-TW" sz="2400" dirty="0" smtClean="0">
                <a:latin typeface="Courier"/>
              </a:rPr>
              <a:t>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dirty="0" err="1" smtClean="0">
                <a:latin typeface="Courier"/>
              </a:rPr>
              <a:t>rm</a:t>
            </a:r>
            <a:r>
              <a:rPr lang="en-US" altLang="zh-TW" sz="2400" dirty="0" smtClean="0">
                <a:latin typeface="Courier"/>
              </a:rPr>
              <a:t> -r $name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endsw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end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5896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763000" cy="6248400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#!/bin/</a:t>
            </a:r>
            <a:r>
              <a:rPr lang="en-US" altLang="zh-TW" sz="2400" dirty="0" err="1" smtClean="0">
                <a:latin typeface="Courier"/>
              </a:rPr>
              <a:t>csh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err="1" smtClean="0">
                <a:latin typeface="Courier"/>
              </a:rPr>
              <a:t>foreach</a:t>
            </a:r>
            <a:r>
              <a:rPr lang="en-US" altLang="zh-TW" sz="2400" dirty="0" smtClean="0">
                <a:latin typeface="Courier"/>
              </a:rPr>
              <a:t> name ($</a:t>
            </a:r>
            <a:r>
              <a:rPr lang="en-US" altLang="zh-TW" sz="2400" dirty="0" err="1" smtClean="0">
                <a:latin typeface="Courier"/>
              </a:rPr>
              <a:t>argv</a:t>
            </a:r>
            <a:r>
              <a:rPr lang="en-US" altLang="zh-TW" sz="2400" dirty="0" smtClean="0">
                <a:latin typeface="Courier"/>
              </a:rPr>
              <a:t>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if ( -f $name ) then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file $name (y/n/q)?</a:t>
            </a:r>
            <a:r>
              <a:rPr lang="en-US" altLang="zh-TW" sz="1800" dirty="0" smtClean="0">
                <a:latin typeface="Courier"/>
              </a:rPr>
              <a:t> </a:t>
            </a:r>
            <a:r>
              <a:rPr lang="en-US" altLang="zh-TW" sz="2400" dirty="0" smtClean="0">
                <a:latin typeface="Courier"/>
              </a:rPr>
              <a:t>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else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entire directory"\     		    "$name (y/n/q)? 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endif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set 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= $&lt;</a:t>
            </a:r>
            <a:endParaRPr lang="en-US" altLang="zh-TW" sz="2400" b="1" dirty="0" smtClean="0">
              <a:solidFill>
                <a:srgbClr val="009644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switch ( $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)</a:t>
            </a:r>
            <a:endParaRPr lang="en-US" altLang="zh-TW" sz="2400" b="1" dirty="0" smtClean="0">
              <a:solidFill>
                <a:srgbClr val="009644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case n:</a:t>
            </a:r>
            <a:r>
              <a:rPr lang="en-US" altLang="zh-TW" sz="2400" dirty="0" smtClean="0">
                <a:latin typeface="Courier"/>
              </a:rPr>
              <a:t>    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Each case must be on its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own line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case q: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exit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case y: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dirty="0" err="1" smtClean="0">
                <a:latin typeface="Courier"/>
              </a:rPr>
              <a:t>rm</a:t>
            </a:r>
            <a:r>
              <a:rPr lang="en-US" altLang="zh-TW" sz="2400" dirty="0" smtClean="0">
                <a:latin typeface="Courier"/>
              </a:rPr>
              <a:t> -r $name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endsw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end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4932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763000" cy="6248400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#!/bin/</a:t>
            </a:r>
            <a:r>
              <a:rPr lang="en-US" altLang="zh-TW" sz="2400" dirty="0" err="1" smtClean="0">
                <a:latin typeface="Courier"/>
              </a:rPr>
              <a:t>csh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1" u="sng" dirty="0" err="1" smtClean="0">
                <a:solidFill>
                  <a:srgbClr val="0070C0"/>
                </a:solidFill>
                <a:latin typeface="Courier"/>
              </a:rPr>
              <a:t>foreach</a:t>
            </a:r>
            <a:r>
              <a:rPr lang="en-US" altLang="zh-TW" sz="2400" dirty="0" smtClean="0">
                <a:latin typeface="Courier"/>
              </a:rPr>
              <a:t> name ($</a:t>
            </a:r>
            <a:r>
              <a:rPr lang="en-US" altLang="zh-TW" sz="2400" dirty="0" err="1" smtClean="0">
                <a:latin typeface="Courier"/>
              </a:rPr>
              <a:t>argv</a:t>
            </a:r>
            <a:r>
              <a:rPr lang="en-US" altLang="zh-TW" sz="2400" dirty="0" smtClean="0">
                <a:latin typeface="Courier"/>
              </a:rPr>
              <a:t>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if ( -f $name ) then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file $name (y/n/q)?</a:t>
            </a:r>
            <a:r>
              <a:rPr lang="en-US" altLang="zh-TW" sz="1800" dirty="0" smtClean="0">
                <a:latin typeface="Courier"/>
              </a:rPr>
              <a:t> </a:t>
            </a:r>
            <a:r>
              <a:rPr lang="en-US" altLang="zh-TW" sz="2400" dirty="0" smtClean="0">
                <a:latin typeface="Courier"/>
              </a:rPr>
              <a:t>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else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entire directory"\     		    "$name (y/n/q)? 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endif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set 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= $&lt;</a:t>
            </a:r>
            <a:endParaRPr lang="en-US" altLang="zh-TW" sz="2400" b="1" dirty="0" smtClean="0">
              <a:solidFill>
                <a:srgbClr val="009644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switch ( $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n:</a:t>
            </a:r>
            <a:endParaRPr lang="en-US" altLang="zh-TW" sz="2400" b="1" dirty="0" smtClean="0">
              <a:solidFill>
                <a:srgbClr val="009644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continue</a:t>
            </a:r>
            <a:r>
              <a:rPr lang="en-US" altLang="zh-TW" sz="2400" dirty="0" smtClean="0"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just like in C, a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q:    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takes you to the </a:t>
            </a:r>
            <a:r>
              <a:rPr lang="en-US" altLang="zh-TW" sz="2400" b="1" dirty="0" smtClean="0">
                <a:solidFill>
                  <a:srgbClr val="0070C0"/>
                </a:solidFill>
                <a:latin typeface="Courier"/>
              </a:rPr>
              <a:t>loop top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exit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y: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dirty="0" err="1" smtClean="0">
                <a:latin typeface="Courier"/>
              </a:rPr>
              <a:t>rm</a:t>
            </a:r>
            <a:r>
              <a:rPr lang="en-US" altLang="zh-TW" sz="2400" dirty="0" smtClean="0">
                <a:latin typeface="Courier"/>
              </a:rPr>
              <a:t> -r $name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endsw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end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4427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763000" cy="6248400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1" u="sng" dirty="0" smtClean="0">
                <a:solidFill>
                  <a:srgbClr val="0070C0"/>
                </a:solidFill>
                <a:latin typeface="Courier"/>
              </a:rPr>
              <a:t>#!/bin/</a:t>
            </a:r>
            <a:r>
              <a:rPr lang="en-US" altLang="zh-TW" sz="2400" b="1" u="sng" dirty="0" err="1" smtClean="0">
                <a:solidFill>
                  <a:srgbClr val="0070C0"/>
                </a:solidFill>
                <a:latin typeface="Courier"/>
              </a:rPr>
              <a:t>csh</a:t>
            </a:r>
            <a:endParaRPr lang="en-US" altLang="zh-TW" sz="2400" b="1" u="sng" dirty="0" smtClean="0">
              <a:solidFill>
                <a:srgbClr val="0070C0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err="1" smtClean="0">
                <a:latin typeface="Courier"/>
              </a:rPr>
              <a:t>foreach</a:t>
            </a:r>
            <a:r>
              <a:rPr lang="en-US" altLang="zh-TW" sz="2400" dirty="0" smtClean="0">
                <a:latin typeface="Courier"/>
              </a:rPr>
              <a:t> name ($</a:t>
            </a:r>
            <a:r>
              <a:rPr lang="en-US" altLang="zh-TW" sz="2400" dirty="0" err="1" smtClean="0">
                <a:latin typeface="Courier"/>
              </a:rPr>
              <a:t>argv</a:t>
            </a:r>
            <a:r>
              <a:rPr lang="en-US" altLang="zh-TW" sz="2400" dirty="0" smtClean="0">
                <a:latin typeface="Courier"/>
              </a:rPr>
              <a:t>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if ( -f $name ) then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file $name (y/n/q)?</a:t>
            </a:r>
            <a:r>
              <a:rPr lang="en-US" altLang="zh-TW" sz="1800" dirty="0" smtClean="0">
                <a:latin typeface="Courier"/>
              </a:rPr>
              <a:t> </a:t>
            </a:r>
            <a:r>
              <a:rPr lang="en-US" altLang="zh-TW" sz="2400" dirty="0" smtClean="0">
                <a:latin typeface="Courier"/>
              </a:rPr>
              <a:t>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else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entire directory"\     		    "$name (y/n/q)? 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endif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set 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= $&lt;</a:t>
            </a:r>
            <a:endParaRPr lang="en-US" altLang="zh-TW" sz="2400" b="1" dirty="0" smtClean="0">
              <a:solidFill>
                <a:srgbClr val="009644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switch ( $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n:</a:t>
            </a:r>
            <a:endParaRPr lang="en-US" altLang="zh-TW" sz="2400" b="1" dirty="0" smtClean="0">
              <a:solidFill>
                <a:srgbClr val="009644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q:</a:t>
            </a:r>
            <a:endParaRPr lang="en-US" altLang="zh-TW" sz="2400" b="1" dirty="0" smtClean="0">
              <a:solidFill>
                <a:srgbClr val="009644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exit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“exit” ends the </a:t>
            </a:r>
            <a:r>
              <a:rPr lang="en-US" altLang="zh-TW" sz="2400" b="1" dirty="0" smtClean="0">
                <a:solidFill>
                  <a:srgbClr val="0070C0"/>
                </a:solidFill>
                <a:latin typeface="Courier"/>
              </a:rPr>
              <a:t>script 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 smtClean="0">
                <a:solidFill>
                  <a:srgbClr val="0070C0"/>
                </a:solidFill>
                <a:latin typeface="Courier"/>
              </a:rPr>
              <a:t>      	    </a:t>
            </a:r>
            <a:r>
              <a:rPr lang="en-US" altLang="zh-TW" sz="2400" b="1" dirty="0" smtClean="0">
                <a:solidFill>
                  <a:srgbClr val="0C9B4D"/>
                </a:solidFill>
                <a:latin typeface="Courier"/>
              </a:rPr>
              <a:t># No argument means</a:t>
            </a:r>
            <a:r>
              <a:rPr lang="en-US" altLang="zh-TW" sz="2400" b="1" dirty="0">
                <a:solidFill>
                  <a:srgbClr val="0C9B4D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C9B4D"/>
                </a:solidFill>
                <a:latin typeface="Courier"/>
              </a:rPr>
              <a:t>$? </a:t>
            </a:r>
            <a:r>
              <a:rPr lang="en-US" altLang="zh-TW" sz="2400" b="1" dirty="0">
                <a:solidFill>
                  <a:srgbClr val="0C9B4D"/>
                </a:solidFill>
                <a:latin typeface="Courier"/>
              </a:rPr>
              <a:t>w</a:t>
            </a:r>
            <a:r>
              <a:rPr lang="en-US" altLang="zh-TW" sz="2400" b="1" dirty="0" smtClean="0">
                <a:solidFill>
                  <a:srgbClr val="0C9B4D"/>
                </a:solidFill>
                <a:latin typeface="Courier"/>
              </a:rPr>
              <a:t>ill be 0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y: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dirty="0" err="1" smtClean="0">
                <a:latin typeface="Courier"/>
              </a:rPr>
              <a:t>rm</a:t>
            </a:r>
            <a:r>
              <a:rPr lang="en-US" altLang="zh-TW" sz="2400" dirty="0" smtClean="0">
                <a:latin typeface="Courier"/>
              </a:rPr>
              <a:t> -r $name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endsw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end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101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763000" cy="6248400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#!/bin/</a:t>
            </a:r>
            <a:r>
              <a:rPr lang="en-US" altLang="zh-TW" sz="2400" dirty="0" err="1" smtClean="0">
                <a:latin typeface="Courier"/>
              </a:rPr>
              <a:t>csh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err="1" smtClean="0">
                <a:latin typeface="Courier"/>
              </a:rPr>
              <a:t>foreach</a:t>
            </a:r>
            <a:r>
              <a:rPr lang="en-US" altLang="zh-TW" sz="2400" dirty="0" smtClean="0">
                <a:latin typeface="Courier"/>
              </a:rPr>
              <a:t> name ($</a:t>
            </a:r>
            <a:r>
              <a:rPr lang="en-US" altLang="zh-TW" sz="2400" dirty="0" err="1" smtClean="0">
                <a:latin typeface="Courier"/>
              </a:rPr>
              <a:t>argv</a:t>
            </a:r>
            <a:r>
              <a:rPr lang="en-US" altLang="zh-TW" sz="2400" dirty="0" smtClean="0">
                <a:latin typeface="Courier"/>
              </a:rPr>
              <a:t>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if ( -f $name ) then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file $name (y/n/q)?</a:t>
            </a:r>
            <a:r>
              <a:rPr lang="en-US" altLang="zh-TW" sz="1800" dirty="0" smtClean="0">
                <a:latin typeface="Courier"/>
              </a:rPr>
              <a:t> </a:t>
            </a:r>
            <a:r>
              <a:rPr lang="en-US" altLang="zh-TW" sz="2400" dirty="0" smtClean="0">
                <a:latin typeface="Courier"/>
              </a:rPr>
              <a:t>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else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entire directory"\     		    "$name (y/n/q)? 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endif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set 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= $&lt;</a:t>
            </a:r>
            <a:endParaRPr lang="en-US" altLang="zh-TW" sz="2400" b="1" dirty="0" smtClean="0">
              <a:solidFill>
                <a:srgbClr val="009644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switch ( $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n:</a:t>
            </a:r>
            <a:endParaRPr lang="en-US" altLang="zh-TW" sz="2400" b="1" dirty="0" smtClean="0">
              <a:solidFill>
                <a:srgbClr val="009644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continue</a:t>
            </a:r>
            <a:r>
              <a:rPr lang="en-US" altLang="zh-TW" sz="2400" dirty="0" smtClean="0"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Just</a:t>
            </a:r>
            <a:r>
              <a:rPr lang="en-US" altLang="zh-TW" sz="20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like</a:t>
            </a:r>
            <a:r>
              <a:rPr lang="en-US" altLang="zh-TW" sz="20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in</a:t>
            </a:r>
            <a:r>
              <a:rPr lang="en-US" altLang="zh-TW" sz="20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C,</a:t>
            </a:r>
            <a:r>
              <a:rPr lang="en-US" altLang="zh-TW" sz="16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if</a:t>
            </a:r>
            <a:r>
              <a:rPr lang="en-US" altLang="zh-TW" sz="20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you</a:t>
            </a:r>
            <a:r>
              <a:rPr lang="en-US" altLang="zh-TW" sz="20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don’t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q:    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break the flow then you’ll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exit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"/>
              </a:rPr>
              <a:t>    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spill into the next case. 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      </a:t>
            </a:r>
            <a:r>
              <a:rPr lang="en-US" altLang="zh-TW" sz="2400" dirty="0" smtClean="0">
                <a:latin typeface="Courier"/>
              </a:rPr>
              <a:t>case y:    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</a:t>
            </a:r>
            <a:r>
              <a:rPr lang="en-US" altLang="zh-TW" sz="14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(But</a:t>
            </a:r>
            <a:r>
              <a:rPr lang="en-US" altLang="zh-TW" sz="16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continue</a:t>
            </a:r>
            <a:r>
              <a:rPr lang="en-US" altLang="zh-TW" sz="12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&amp;</a:t>
            </a:r>
            <a:r>
              <a:rPr lang="en-US" altLang="zh-TW" sz="12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exit</a:t>
            </a:r>
            <a:r>
              <a:rPr lang="en-US" altLang="zh-TW" sz="16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do</a:t>
            </a:r>
            <a:r>
              <a:rPr lang="en-US" altLang="zh-TW" sz="16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break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dirty="0" err="1" smtClean="0">
                <a:latin typeface="Courier"/>
              </a:rPr>
              <a:t>rm</a:t>
            </a:r>
            <a:r>
              <a:rPr lang="en-US" altLang="zh-TW" sz="2400" dirty="0" smtClean="0">
                <a:latin typeface="Courier"/>
              </a:rPr>
              <a:t> -r $name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 flow, just as well as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   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</a:t>
            </a:r>
            <a:r>
              <a:rPr lang="en-US" altLang="zh-TW" sz="16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the</a:t>
            </a:r>
            <a:r>
              <a:rPr lang="en-US" altLang="zh-TW" sz="16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more</a:t>
            </a:r>
            <a:r>
              <a:rPr lang="en-US" altLang="zh-TW" sz="2000" b="1" dirty="0" smtClean="0">
                <a:solidFill>
                  <a:srgbClr val="009644"/>
                </a:solidFill>
                <a:latin typeface="Courier"/>
              </a:rPr>
              <a:t>-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common</a:t>
            </a:r>
            <a:r>
              <a:rPr lang="en-US" altLang="zh-TW" sz="16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err="1" smtClean="0">
                <a:solidFill>
                  <a:srgbClr val="009644"/>
                </a:solidFill>
                <a:latin typeface="Courier"/>
              </a:rPr>
              <a:t>breaksw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.)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endsw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end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5038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763000" cy="6248400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#!/bin/</a:t>
            </a:r>
            <a:r>
              <a:rPr lang="en-US" altLang="zh-TW" sz="2400" dirty="0" err="1" smtClean="0">
                <a:latin typeface="Courier"/>
              </a:rPr>
              <a:t>csh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err="1" smtClean="0">
                <a:latin typeface="Courier"/>
              </a:rPr>
              <a:t>foreach</a:t>
            </a:r>
            <a:r>
              <a:rPr lang="en-US" altLang="zh-TW" sz="2400" dirty="0" smtClean="0">
                <a:latin typeface="Courier"/>
              </a:rPr>
              <a:t> name ($</a:t>
            </a:r>
            <a:r>
              <a:rPr lang="en-US" altLang="zh-TW" sz="2400" dirty="0" err="1" smtClean="0">
                <a:latin typeface="Courier"/>
              </a:rPr>
              <a:t>argv</a:t>
            </a:r>
            <a:r>
              <a:rPr lang="en-US" altLang="zh-TW" sz="2400" dirty="0" smtClean="0">
                <a:latin typeface="Courier"/>
              </a:rPr>
              <a:t>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if ( -f $name ) then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file $name (y/n/q)?</a:t>
            </a:r>
            <a:r>
              <a:rPr lang="en-US" altLang="zh-TW" sz="1800" dirty="0" smtClean="0">
                <a:latin typeface="Courier"/>
              </a:rPr>
              <a:t> </a:t>
            </a:r>
            <a:r>
              <a:rPr lang="en-US" altLang="zh-TW" sz="2400" dirty="0" smtClean="0">
                <a:latin typeface="Courier"/>
              </a:rPr>
              <a:t>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else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entire directory"\     		    "$name (y/n/q)? 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endif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set 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= $&lt;</a:t>
            </a:r>
            <a:endParaRPr lang="en-US" altLang="zh-TW" sz="2400" b="1" dirty="0" smtClean="0">
              <a:solidFill>
                <a:srgbClr val="009644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switch ( $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n:</a:t>
            </a:r>
            <a:endParaRPr lang="en-US" altLang="zh-TW" sz="2400" b="1" dirty="0" smtClean="0">
              <a:solidFill>
                <a:srgbClr val="009644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q:</a:t>
            </a:r>
            <a:endParaRPr lang="en-US" altLang="zh-TW" sz="2400" b="1" dirty="0" smtClean="0">
              <a:solidFill>
                <a:srgbClr val="009644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exit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y: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b="1" u="sng" dirty="0" err="1" smtClean="0">
                <a:solidFill>
                  <a:srgbClr val="FF0000"/>
                </a:solidFill>
                <a:latin typeface="Courier"/>
              </a:rPr>
              <a:t>rm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 -r $name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</a:t>
            </a:r>
            <a:r>
              <a:rPr lang="en-US" altLang="zh-TW" sz="20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Actually remove the file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   </a:t>
            </a:r>
            <a:r>
              <a:rPr lang="en-US" altLang="zh-TW" sz="2000" dirty="0" smtClean="0"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</a:t>
            </a:r>
            <a:r>
              <a:rPr lang="en-US" altLang="zh-TW" sz="20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or directory.(The -r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dirty="0" err="1" smtClean="0">
                <a:latin typeface="Courier"/>
              </a:rPr>
              <a:t>endsw</a:t>
            </a:r>
            <a:r>
              <a:rPr lang="en-US" altLang="zh-TW" sz="2400" dirty="0" smtClean="0">
                <a:latin typeface="Courier"/>
              </a:rPr>
              <a:t>            </a:t>
            </a:r>
            <a:r>
              <a:rPr lang="en-US" altLang="zh-TW" sz="2000" dirty="0" smtClean="0"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</a:t>
            </a:r>
            <a:r>
              <a:rPr lang="en-US" altLang="zh-TW" sz="20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is unimportant if $name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end                 </a:t>
            </a:r>
            <a:r>
              <a:rPr lang="en-US" altLang="zh-TW" sz="2000" dirty="0" smtClean="0"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</a:t>
            </a:r>
            <a:r>
              <a:rPr lang="en-US" altLang="zh-TW" sz="20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is a file, but it is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           </a:t>
            </a:r>
            <a:r>
              <a:rPr lang="en-US" altLang="zh-TW" sz="2000" dirty="0" smtClean="0"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#</a:t>
            </a:r>
            <a:r>
              <a:rPr lang="en-US" altLang="zh-TW" sz="2000" b="1" dirty="0" smtClean="0">
                <a:solidFill>
                  <a:srgbClr val="009644"/>
                </a:solidFill>
                <a:latin typeface="Courier"/>
              </a:rPr>
              <a:t> 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needed for directories.)</a:t>
            </a:r>
            <a:endParaRPr lang="en-US" altLang="zh-TW" sz="2400" b="1" dirty="0" smtClean="0">
              <a:solidFill>
                <a:srgbClr val="009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763000" cy="6248400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#!/bin/</a:t>
            </a:r>
            <a:r>
              <a:rPr lang="en-US" altLang="zh-TW" sz="2400" dirty="0" err="1" smtClean="0">
                <a:latin typeface="Courier"/>
              </a:rPr>
              <a:t>csh</a:t>
            </a:r>
            <a:endParaRPr lang="en-US" altLang="zh-TW" sz="2400" dirty="0" smtClean="0"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1" u="sng" dirty="0" err="1" smtClean="0">
                <a:solidFill>
                  <a:srgbClr val="0070C0"/>
                </a:solidFill>
                <a:latin typeface="Courier"/>
              </a:rPr>
              <a:t>foreach</a:t>
            </a:r>
            <a:r>
              <a:rPr lang="en-US" altLang="zh-TW" sz="2400" dirty="0" smtClean="0">
                <a:latin typeface="Courier"/>
              </a:rPr>
              <a:t> name ($</a:t>
            </a:r>
            <a:r>
              <a:rPr lang="en-US" altLang="zh-TW" sz="2400" dirty="0" err="1" smtClean="0">
                <a:latin typeface="Courier"/>
              </a:rPr>
              <a:t>argv</a:t>
            </a:r>
            <a:r>
              <a:rPr lang="en-US" altLang="zh-TW" sz="2400" dirty="0" smtClean="0">
                <a:latin typeface="Courier"/>
              </a:rPr>
              <a:t>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b="1" u="sng" dirty="0" smtClean="0">
                <a:solidFill>
                  <a:srgbClr val="0070C0"/>
                </a:solidFill>
                <a:latin typeface="Courier"/>
              </a:rPr>
              <a:t>if</a:t>
            </a:r>
            <a:r>
              <a:rPr lang="en-US" altLang="zh-TW" sz="2400" dirty="0" smtClean="0">
                <a:latin typeface="Courier"/>
              </a:rPr>
              <a:t> ( -f $name ) then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file $name (y/n/q)?</a:t>
            </a:r>
            <a:r>
              <a:rPr lang="en-US" altLang="zh-TW" sz="1800" dirty="0" smtClean="0">
                <a:latin typeface="Courier"/>
              </a:rPr>
              <a:t> </a:t>
            </a:r>
            <a:r>
              <a:rPr lang="en-US" altLang="zh-TW" sz="2400" dirty="0" smtClean="0">
                <a:latin typeface="Courier"/>
              </a:rPr>
              <a:t>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else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echo -n "delete the entire directory"\     		    "$name (y/n/q)? "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b="1" u="sng" dirty="0" err="1" smtClean="0">
                <a:solidFill>
                  <a:srgbClr val="FF0000"/>
                </a:solidFill>
                <a:latin typeface="Courier"/>
              </a:rPr>
              <a:t>endif</a:t>
            </a:r>
            <a:endParaRPr lang="en-US" altLang="zh-TW" sz="2400" b="1" u="sng" dirty="0" smtClean="0">
              <a:solidFill>
                <a:srgbClr val="FF0000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set 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= $&lt;</a:t>
            </a:r>
            <a:endParaRPr lang="en-US" altLang="zh-TW" sz="2400" b="1" dirty="0" smtClean="0">
              <a:solidFill>
                <a:srgbClr val="009644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b="1" u="sng" dirty="0" smtClean="0">
                <a:solidFill>
                  <a:srgbClr val="0070C0"/>
                </a:solidFill>
                <a:latin typeface="Courier"/>
              </a:rPr>
              <a:t>switch</a:t>
            </a:r>
            <a:r>
              <a:rPr lang="en-US" altLang="zh-TW" sz="2400" dirty="0" smtClean="0">
                <a:latin typeface="Courier"/>
              </a:rPr>
              <a:t> ( $</a:t>
            </a:r>
            <a:r>
              <a:rPr lang="en-US" altLang="zh-TW" sz="2400" dirty="0" err="1" smtClean="0">
                <a:latin typeface="Courier"/>
              </a:rPr>
              <a:t>ans</a:t>
            </a:r>
            <a:r>
              <a:rPr lang="en-US" altLang="zh-TW" sz="2400" dirty="0" smtClean="0">
                <a:latin typeface="Courier"/>
              </a:rPr>
              <a:t> )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n:</a:t>
            </a:r>
            <a:endParaRPr lang="en-US" altLang="zh-TW" sz="2400" b="1" dirty="0" smtClean="0">
              <a:solidFill>
                <a:srgbClr val="009644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q:</a:t>
            </a:r>
            <a:endParaRPr lang="en-US" altLang="zh-TW" sz="2400" b="1" dirty="0" smtClean="0">
              <a:solidFill>
                <a:srgbClr val="009644"/>
              </a:solidFill>
              <a:latin typeface="Courier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exit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case y: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</a:t>
            </a:r>
            <a:r>
              <a:rPr lang="en-US" altLang="zh-TW" sz="2400" dirty="0" err="1" smtClean="0">
                <a:latin typeface="Courier"/>
              </a:rPr>
              <a:t>rm</a:t>
            </a:r>
            <a:r>
              <a:rPr lang="en-US" altLang="zh-TW" sz="2400" dirty="0" smtClean="0">
                <a:latin typeface="Courier"/>
              </a:rPr>
              <a:t> -r $name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      continue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"/>
              </a:rPr>
              <a:t>   </a:t>
            </a:r>
            <a:r>
              <a:rPr lang="en-US" altLang="zh-TW" sz="2400" b="1" u="sng" dirty="0" err="1" smtClean="0">
                <a:solidFill>
                  <a:srgbClr val="FF0000"/>
                </a:solidFill>
                <a:latin typeface="Courier"/>
              </a:rPr>
              <a:t>endsw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 # Notice that each of these control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1" u="sng" dirty="0" smtClean="0">
                <a:solidFill>
                  <a:srgbClr val="FF0000"/>
                </a:solidFill>
                <a:latin typeface="Courier"/>
              </a:rPr>
              <a:t>end</a:t>
            </a:r>
            <a:r>
              <a:rPr lang="en-US" altLang="zh-TW" sz="2400" b="1" dirty="0" smtClean="0">
                <a:solidFill>
                  <a:srgbClr val="009644"/>
                </a:solidFill>
                <a:latin typeface="Courier"/>
              </a:rPr>
              <a:t>      # flow structures ends differently</a:t>
            </a:r>
            <a:endParaRPr lang="en-US" altLang="zh-TW" sz="2400" b="1" dirty="0" smtClean="0">
              <a:solidFill>
                <a:srgbClr val="009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525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endParaRPr lang="zh-TW" altLang="en-US" sz="200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Using the </a:t>
            </a:r>
            <a:r>
              <a:rPr lang="en-US" altLang="zh-TW" sz="2800" b="1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if </a:t>
            </a: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command, filenames can be tested for the following: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60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if ( -d filename )	#  true if filename is a directory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if ( -e filename )	#  true if filename exists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if ( -f filename )	#  true if filename is a plain file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if ( -o filename )	#  true if you own filename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if ( -r filename )	#  true if filename is readable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if ( -w filename )	#  true if filename is writable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if ( -x filename )	#  true if filename is executable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if ( -z filename )	#  true if filename is empty</a:t>
            </a:r>
            <a:r>
              <a:rPr lang="en-US" altLang="zh-TW" sz="20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solidFill>
                  <a:srgbClr val="0070C0"/>
                </a:solidFill>
              </a:rPr>
              <a:t>Csh</a:t>
            </a:r>
            <a:r>
              <a:rPr lang="en-US" altLang="zh-TW" dirty="0" smtClean="0">
                <a:solidFill>
                  <a:srgbClr val="0070C0"/>
                </a:solidFill>
              </a:rPr>
              <a:t> Conditional File Tests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710854" y="439844"/>
            <a:ext cx="3071903" cy="77050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 smtClean="0">
                <a:latin typeface="Arial" charset="0"/>
                <a:ea typeface="新細明體" charset="-120"/>
              </a:rPr>
              <a:t>Recall</a:t>
            </a:r>
            <a:br>
              <a:rPr lang="en-US" sz="2800" b="0" dirty="0" smtClean="0">
                <a:latin typeface="Arial" charset="0"/>
                <a:ea typeface="新細明體" charset="-120"/>
              </a:rPr>
            </a:br>
            <a:r>
              <a:rPr lang="en-US" sz="2800" b="0" dirty="0" smtClean="0">
                <a:latin typeface="Arial" charset="0"/>
                <a:ea typeface="新細明體" charset="-120"/>
              </a:rPr>
              <a:t> slide #27</a:t>
            </a:r>
            <a:endParaRPr kumimoji="1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1143000"/>
            <a:ext cx="7162800" cy="4648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6000" b="0" dirty="0"/>
              <a:t>Before moving on, there is a confusing hazard in C-shell conditional statements…</a:t>
            </a:r>
          </a:p>
        </p:txBody>
      </p:sp>
    </p:spTree>
    <p:extLst>
      <p:ext uri="{BB962C8B-B14F-4D97-AF65-F5344CB8AC3E}">
        <p14:creationId xmlns:p14="http://schemas.microsoft.com/office/powerpoint/2010/main" val="6101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sz="2400" smtClean="0"/>
              <a:t>Suppose you want to write a script that accepts a "-r" option, as an input argument. Well then, the following line will not work:</a:t>
            </a:r>
          </a:p>
          <a:p>
            <a:pPr>
              <a:buFontTx/>
              <a:buNone/>
            </a:pPr>
            <a:r>
              <a:rPr lang="en-US" altLang="zh-TW" sz="2400" smtClean="0"/>
              <a:t>		if ( $argv[1] == -r ) echo "The -r flag was given."</a:t>
            </a:r>
            <a:br>
              <a:rPr lang="en-US" altLang="zh-TW" sz="2400" smtClean="0"/>
            </a:br>
            <a:endParaRPr lang="en-US" altLang="zh-TW" sz="2400" smtClean="0"/>
          </a:p>
          <a:p>
            <a:r>
              <a:rPr lang="en-US" altLang="zh-TW" sz="2400" smtClean="0">
                <a:solidFill>
                  <a:schemeClr val="bg1"/>
                </a:solidFill>
              </a:rPr>
              <a:t>If the first argument is "-r" then this is evaluated as:</a:t>
            </a:r>
          </a:p>
          <a:p>
            <a:pPr>
              <a:buFontTx/>
              <a:buNone/>
            </a:pPr>
            <a:r>
              <a:rPr lang="en-US" altLang="zh-TW" sz="2400" smtClean="0">
                <a:solidFill>
                  <a:schemeClr val="bg1"/>
                </a:solidFill>
              </a:rPr>
              <a:t>		if ( -r =~ -r ) echo "The -r flag was given." </a:t>
            </a:r>
            <a:br>
              <a:rPr lang="en-US" altLang="zh-TW" sz="2400" smtClean="0">
                <a:solidFill>
                  <a:schemeClr val="bg1"/>
                </a:solidFill>
              </a:rPr>
            </a:br>
            <a:endParaRPr lang="en-US" altLang="zh-TW" sz="2400" smtClean="0">
              <a:solidFill>
                <a:schemeClr val="bg1"/>
              </a:solidFill>
            </a:endParaRPr>
          </a:p>
          <a:p>
            <a:r>
              <a:rPr lang="en-US" altLang="zh-TW" sz="2400" smtClean="0">
                <a:solidFill>
                  <a:schemeClr val="bg1"/>
                </a:solidFill>
              </a:rPr>
              <a:t>The C shell thinks you meant to use a file operator, and so it tests the file named "=~" to see if it is readable. Then it sees the next operator, which is again a "-r," but in this case there is no filename afterwards. This generates a syntax error. The solution is to place a dummy character before both strings:</a:t>
            </a:r>
          </a:p>
          <a:p>
            <a:pPr>
              <a:buFontTx/>
              <a:buNone/>
            </a:pPr>
            <a:r>
              <a:rPr lang="en-US" altLang="zh-TW" sz="2400" smtClean="0">
                <a:solidFill>
                  <a:schemeClr val="bg1"/>
                </a:solidFill>
              </a:rPr>
              <a:t>		if ( X$argv[1] =~ X-r ) echo found it</a:t>
            </a:r>
            <a:endParaRPr lang="zh-TW" altLang="en-US" sz="2400" smtClean="0">
              <a:solidFill>
                <a:schemeClr val="bg1"/>
              </a:solidFill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>
                <a:solidFill>
                  <a:srgbClr val="0070C0"/>
                </a:solidFill>
              </a:rPr>
              <a:t>Conditional Expressions</a:t>
            </a:r>
            <a:br>
              <a:rPr lang="en-US" altLang="zh-TW" sz="4800">
                <a:solidFill>
                  <a:srgbClr val="0070C0"/>
                </a:solidFill>
              </a:rPr>
            </a:br>
            <a:r>
              <a:rPr lang="en-US" altLang="zh-TW" sz="4400">
                <a:solidFill>
                  <a:srgbClr val="FF0000"/>
                </a:solidFill>
              </a:rPr>
              <a:t>a tricky expression to test</a:t>
            </a:r>
            <a:endParaRPr lang="en-US" altLang="zh-TW" sz="4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sz="2400" dirty="0" smtClean="0">
                <a:solidFill>
                  <a:srgbClr val="7F7F7F"/>
                </a:solidFill>
              </a:rPr>
              <a:t>Suppose you want to write a script that accepts a "-r" option, as an input argument. Well then, the following line will not work:</a:t>
            </a:r>
          </a:p>
          <a:p>
            <a:pPr>
              <a:buFontTx/>
              <a:buNone/>
            </a:pPr>
            <a:r>
              <a:rPr lang="en-US" altLang="zh-TW" sz="2400" dirty="0" smtClean="0"/>
              <a:t>		if (</a:t>
            </a:r>
            <a:r>
              <a:rPr lang="en-US" altLang="zh-TW" sz="1400" dirty="0" smtClean="0"/>
              <a:t> 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$</a:t>
            </a:r>
            <a:r>
              <a:rPr lang="en-US" altLang="zh-TW" sz="2400" b="1" dirty="0" err="1" smtClean="0">
                <a:solidFill>
                  <a:srgbClr val="00CC00"/>
                </a:solidFill>
              </a:rPr>
              <a:t>argv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[1]</a:t>
            </a:r>
            <a:r>
              <a:rPr lang="en-US" altLang="zh-TW" sz="2400" dirty="0" smtClean="0"/>
              <a:t> </a:t>
            </a:r>
            <a:r>
              <a:rPr lang="en-US" altLang="zh-TW" sz="2300" dirty="0" smtClean="0"/>
              <a:t>==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-r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) echo "The -r flag was given."</a:t>
            </a:r>
            <a:br>
              <a:rPr lang="en-US" altLang="zh-TW" sz="2400" dirty="0" smtClean="0"/>
            </a:br>
            <a:endParaRPr lang="en-US" altLang="zh-TW" sz="2400" dirty="0" smtClean="0"/>
          </a:p>
          <a:p>
            <a:r>
              <a:rPr lang="en-US" altLang="zh-TW" sz="2400" dirty="0" smtClean="0"/>
              <a:t>If the first argument is "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-r</a:t>
            </a:r>
            <a:r>
              <a:rPr lang="en-US" altLang="zh-TW" sz="2400" dirty="0" smtClean="0"/>
              <a:t>" then this is evaluated as:</a:t>
            </a:r>
          </a:p>
          <a:p>
            <a:pPr>
              <a:buFontTx/>
              <a:buNone/>
            </a:pPr>
            <a:r>
              <a:rPr lang="en-US" altLang="zh-TW" sz="2400" dirty="0" smtClean="0"/>
              <a:t>		if ( 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-r</a:t>
            </a:r>
            <a:r>
              <a:rPr lang="en-US" altLang="zh-TW" sz="2400" dirty="0" smtClean="0"/>
              <a:t> == -r ) echo "The -r flag was given." </a:t>
            </a:r>
            <a:br>
              <a:rPr lang="en-US" altLang="zh-TW" sz="2400" dirty="0" smtClean="0"/>
            </a:br>
            <a:endParaRPr lang="en-US" altLang="zh-TW" sz="2400" dirty="0" smtClean="0"/>
          </a:p>
          <a:p>
            <a:r>
              <a:rPr lang="en-US" altLang="zh-TW" sz="2400" dirty="0" smtClean="0"/>
              <a:t>The C-shell thinks you meant to use a</a:t>
            </a:r>
            <a:r>
              <a:rPr lang="en-US" altLang="zh-TW" sz="2400" b="1" i="1" dirty="0" smtClean="0">
                <a:solidFill>
                  <a:srgbClr val="00B0F0"/>
                </a:solidFill>
              </a:rPr>
              <a:t> file operator</a:t>
            </a:r>
            <a:r>
              <a:rPr lang="en-US" altLang="zh-TW" sz="2400" dirty="0" smtClean="0">
                <a:solidFill>
                  <a:schemeClr val="bg1"/>
                </a:solidFill>
              </a:rPr>
              <a:t>, and so it tests the file named "=~" to see if it is readable. Then it sees the next operator, which is again a "-r," but in this case there is no filename afterwards. This generates a syntax error. The solution is to place a dummy character before both strings: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		if (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X$argv</a:t>
            </a:r>
            <a:r>
              <a:rPr lang="en-US" altLang="zh-TW" sz="2400" dirty="0" smtClean="0">
                <a:solidFill>
                  <a:schemeClr val="bg1"/>
                </a:solidFill>
              </a:rPr>
              <a:t>[1] =~ X-r ) echo found it</a:t>
            </a:r>
            <a:endParaRPr lang="zh-TW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>
                <a:solidFill>
                  <a:srgbClr val="0070C0"/>
                </a:solidFill>
              </a:rPr>
              <a:t>Conditional Expressions</a:t>
            </a:r>
            <a:br>
              <a:rPr lang="en-US" altLang="zh-TW" sz="4800">
                <a:solidFill>
                  <a:srgbClr val="0070C0"/>
                </a:solidFill>
              </a:rPr>
            </a:br>
            <a:r>
              <a:rPr lang="en-US" altLang="zh-TW" sz="4400">
                <a:solidFill>
                  <a:srgbClr val="FF0000"/>
                </a:solidFill>
              </a:rPr>
              <a:t>a tricky expression to test</a:t>
            </a:r>
            <a:endParaRPr lang="en-US" altLang="zh-TW" sz="4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 anchorCtr="1"/>
          <a:lstStyle/>
          <a:p>
            <a:pPr eaLnBrk="1" hangingPunct="1"/>
            <a:r>
              <a:rPr lang="en-US" altLang="zh-TW" sz="4000" smtClean="0">
                <a:solidFill>
                  <a:srgbClr val="0066CC"/>
                </a:solidFill>
              </a:rPr>
              <a:t>Summary of Parameters &amp; Variables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382000" cy="5943600"/>
          </a:xfrm>
        </p:spPr>
        <p:txBody>
          <a:bodyPr/>
          <a:lstStyle/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 smtClean="0"/>
              <a:t>User created variables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200" dirty="0" smtClean="0"/>
              <a:t>$</a:t>
            </a:r>
            <a:r>
              <a:rPr lang="en-US" altLang="zh-TW" sz="2200" dirty="0" err="1" smtClean="0"/>
              <a:t>myvar</a:t>
            </a:r>
            <a:r>
              <a:rPr lang="en-US" altLang="zh-TW" sz="2200" dirty="0" smtClean="0"/>
              <a:t>, $file1, etc.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endParaRPr lang="en-US" altLang="zh-TW" sz="1600" dirty="0" smtClean="0"/>
          </a:p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 smtClean="0"/>
              <a:t>Keyword shell variables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200" dirty="0" smtClean="0"/>
              <a:t>$PATH, $prompt, $HOME,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Have special meaning to the shell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endParaRPr lang="en-US" altLang="zh-TW" sz="1600" dirty="0" smtClean="0"/>
          </a:p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 smtClean="0"/>
              <a:t>Positional parameters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200" dirty="0" smtClean="0"/>
              <a:t>$0, $1, $2,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Need to use </a:t>
            </a:r>
            <a:r>
              <a:rPr lang="en-US" altLang="zh-TW" sz="1800" b="1" dirty="0" smtClean="0"/>
              <a:t>shift</a:t>
            </a:r>
            <a:r>
              <a:rPr lang="en-US" altLang="zh-TW" sz="1800" dirty="0" smtClean="0"/>
              <a:t> if there are more than 9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endParaRPr lang="en-US" altLang="zh-TW" sz="1600" dirty="0" smtClean="0"/>
          </a:p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 smtClean="0"/>
              <a:t>Special parameters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200" dirty="0" smtClean="0"/>
              <a:t>$* - All arguments as a single string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 smtClean="0"/>
              <a:t>	$# - The number of command-line arguments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 smtClean="0"/>
              <a:t>	$#X - The number of elements in array X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 smtClean="0"/>
              <a:t>	$&lt; - A word typed from the keyboard (or redirected from a file) 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 smtClean="0"/>
              <a:t>	$? - The exit status of the last command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 smtClean="0"/>
              <a:t>	</a:t>
            </a:r>
            <a:r>
              <a:rPr lang="en-US" altLang="zh-TW" sz="2200" dirty="0" smtClean="0">
                <a:solidFill>
                  <a:srgbClr val="FF0000"/>
                </a:solidFill>
              </a:rPr>
              <a:t>$?X-Test to see if variable X exists</a:t>
            </a:r>
          </a:p>
        </p:txBody>
      </p:sp>
      <p:sp>
        <p:nvSpPr>
          <p:cNvPr id="84996" name="AutoShape 9"/>
          <p:cNvSpPr>
            <a:spLocks noChangeArrowheads="1"/>
          </p:cNvSpPr>
          <p:nvPr/>
        </p:nvSpPr>
        <p:spPr bwMode="auto">
          <a:xfrm>
            <a:off x="6248400" y="5562600"/>
            <a:ext cx="2895600" cy="1371600"/>
          </a:xfrm>
          <a:prstGeom prst="wedgeRectCallout">
            <a:avLst>
              <a:gd name="adj1" fmla="val -94623"/>
              <a:gd name="adj2" fmla="val 2066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bg1"/>
                </a:solidFill>
                <a:latin typeface="Arial Narrow" panose="020B0606020202030204" pitchFamily="34" charset="0"/>
              </a:rPr>
              <a:t>This test can be used for making boolean variables</a:t>
            </a:r>
          </a:p>
        </p:txBody>
      </p:sp>
    </p:spTree>
    <p:extLst>
      <p:ext uri="{BB962C8B-B14F-4D97-AF65-F5344CB8AC3E}">
        <p14:creationId xmlns:p14="http://schemas.microsoft.com/office/powerpoint/2010/main" val="38292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sz="2400" dirty="0" smtClean="0">
                <a:solidFill>
                  <a:srgbClr val="7F7F7F"/>
                </a:solidFill>
              </a:rPr>
              <a:t>Suppose you want to write a script that accepts a "-r" option, as an input argument. Well then, the following line will not work:</a:t>
            </a:r>
          </a:p>
          <a:p>
            <a:pPr>
              <a:buFontTx/>
              <a:buNone/>
            </a:pPr>
            <a:r>
              <a:rPr lang="en-US" altLang="zh-TW" sz="2400" dirty="0" smtClean="0"/>
              <a:t>		if (</a:t>
            </a:r>
            <a:r>
              <a:rPr lang="en-US" altLang="zh-TW" sz="1400" dirty="0" smtClean="0"/>
              <a:t> 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$</a:t>
            </a:r>
            <a:r>
              <a:rPr lang="en-US" altLang="zh-TW" sz="2400" b="1" dirty="0" err="1" smtClean="0">
                <a:solidFill>
                  <a:srgbClr val="00CC00"/>
                </a:solidFill>
              </a:rPr>
              <a:t>argv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[1]</a:t>
            </a:r>
            <a:r>
              <a:rPr lang="en-US" altLang="zh-TW" sz="2400" dirty="0" smtClean="0"/>
              <a:t> </a:t>
            </a:r>
            <a:r>
              <a:rPr lang="en-US" altLang="zh-TW" sz="2300" dirty="0" smtClean="0"/>
              <a:t>==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-r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) echo "The -r flag was given."</a:t>
            </a:r>
            <a:br>
              <a:rPr lang="en-US" altLang="zh-TW" sz="2400" dirty="0" smtClean="0"/>
            </a:br>
            <a:endParaRPr lang="en-US" altLang="zh-TW" sz="2400" dirty="0" smtClean="0"/>
          </a:p>
          <a:p>
            <a:r>
              <a:rPr lang="en-US" altLang="zh-TW" sz="2400" dirty="0" smtClean="0"/>
              <a:t>If the first argument is "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-r</a:t>
            </a:r>
            <a:r>
              <a:rPr lang="en-US" altLang="zh-TW" sz="2400" dirty="0" smtClean="0"/>
              <a:t>" then this is evaluated as:</a:t>
            </a:r>
          </a:p>
          <a:p>
            <a:pPr>
              <a:buFontTx/>
              <a:buNone/>
            </a:pPr>
            <a:r>
              <a:rPr lang="en-US" altLang="zh-TW" sz="2400" dirty="0" smtClean="0"/>
              <a:t>		if ( 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-r</a:t>
            </a:r>
            <a:r>
              <a:rPr lang="en-US" altLang="zh-TW" sz="2400" dirty="0" smtClean="0"/>
              <a:t> == -r ) echo "The -r flag was given." </a:t>
            </a:r>
            <a:br>
              <a:rPr lang="en-US" altLang="zh-TW" sz="2400" dirty="0" smtClean="0"/>
            </a:br>
            <a:endParaRPr lang="en-US" altLang="zh-TW" sz="2400" dirty="0" smtClean="0"/>
          </a:p>
          <a:p>
            <a:r>
              <a:rPr lang="en-US" altLang="zh-TW" sz="2400" dirty="0" smtClean="0"/>
              <a:t>The C-shell thinks you meant to use a</a:t>
            </a:r>
            <a:r>
              <a:rPr lang="en-US" altLang="zh-TW" sz="2400" b="1" i="1" dirty="0" smtClean="0">
                <a:solidFill>
                  <a:srgbClr val="00B0F0"/>
                </a:solidFill>
              </a:rPr>
              <a:t> file operator</a:t>
            </a:r>
            <a:r>
              <a:rPr lang="en-US" altLang="zh-TW" sz="2400" dirty="0" smtClean="0">
                <a:solidFill>
                  <a:schemeClr val="bg1"/>
                </a:solidFill>
              </a:rPr>
              <a:t>, and so it tests the file named "=~" to see if it is readable. Then it sees the next operator, which is again a "-r," but in this case there is no filename afterwards. This generates a syntax error. The solution is to place a dummy character before both strings: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		if (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X$argv</a:t>
            </a:r>
            <a:r>
              <a:rPr lang="en-US" altLang="zh-TW" sz="2400" dirty="0" smtClean="0">
                <a:solidFill>
                  <a:schemeClr val="bg1"/>
                </a:solidFill>
              </a:rPr>
              <a:t>[1] =~ X-r ) echo found it</a:t>
            </a:r>
            <a:endParaRPr lang="zh-TW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>
                <a:solidFill>
                  <a:srgbClr val="0070C0"/>
                </a:solidFill>
              </a:rPr>
              <a:t>Conditional Expressions</a:t>
            </a:r>
            <a:br>
              <a:rPr lang="en-US" altLang="zh-TW" sz="4800">
                <a:solidFill>
                  <a:srgbClr val="0070C0"/>
                </a:solidFill>
              </a:rPr>
            </a:br>
            <a:r>
              <a:rPr lang="en-US" altLang="zh-TW" sz="4400">
                <a:solidFill>
                  <a:srgbClr val="FF0000"/>
                </a:solidFill>
              </a:rPr>
              <a:t>a tricky expression to test</a:t>
            </a:r>
            <a:endParaRPr lang="en-US" altLang="zh-TW" sz="4800">
              <a:solidFill>
                <a:srgbClr val="FF0000"/>
              </a:solidFill>
            </a:endParaRPr>
          </a:p>
        </p:txBody>
      </p:sp>
      <p:cxnSp>
        <p:nvCxnSpPr>
          <p:cNvPr id="96260" name="Straight Arrow Connector 4"/>
          <p:cNvCxnSpPr>
            <a:cxnSpLocks noChangeShapeType="1"/>
          </p:cNvCxnSpPr>
          <p:nvPr/>
        </p:nvCxnSpPr>
        <p:spPr bwMode="auto">
          <a:xfrm flipH="1" flipV="1">
            <a:off x="1600200" y="4038600"/>
            <a:ext cx="4419600" cy="533400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61" name="Straight Arrow Connector 7"/>
          <p:cNvCxnSpPr>
            <a:cxnSpLocks noChangeShapeType="1"/>
          </p:cNvCxnSpPr>
          <p:nvPr/>
        </p:nvCxnSpPr>
        <p:spPr bwMode="auto">
          <a:xfrm>
            <a:off x="2057400" y="2819400"/>
            <a:ext cx="1600200" cy="533400"/>
          </a:xfrm>
          <a:prstGeom prst="straightConnector1">
            <a:avLst/>
          </a:prstGeom>
          <a:noFill/>
          <a:ln w="28575" algn="ctr">
            <a:solidFill>
              <a:srgbClr val="00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62" name="Straight Arrow Connector 10"/>
          <p:cNvCxnSpPr>
            <a:cxnSpLocks noChangeShapeType="1"/>
          </p:cNvCxnSpPr>
          <p:nvPr/>
        </p:nvCxnSpPr>
        <p:spPr bwMode="auto">
          <a:xfrm flipH="1">
            <a:off x="1600200" y="3581400"/>
            <a:ext cx="1905000" cy="152400"/>
          </a:xfrm>
          <a:prstGeom prst="straightConnector1">
            <a:avLst/>
          </a:prstGeom>
          <a:noFill/>
          <a:ln w="28575" algn="ctr">
            <a:solidFill>
              <a:srgbClr val="00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308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sz="2400" dirty="0" smtClean="0">
                <a:solidFill>
                  <a:srgbClr val="7F7F7F"/>
                </a:solidFill>
              </a:rPr>
              <a:t>Suppose you want to write a script that accepts a "-r" option, as an input argument. Well then, the following line will not work:</a:t>
            </a:r>
          </a:p>
          <a:p>
            <a:pPr>
              <a:buFontTx/>
              <a:buNone/>
            </a:pPr>
            <a:r>
              <a:rPr lang="en-US" altLang="zh-TW" sz="2400" dirty="0" smtClean="0"/>
              <a:t>		if (</a:t>
            </a:r>
            <a:r>
              <a:rPr lang="en-US" altLang="zh-TW" sz="1400" dirty="0" smtClean="0"/>
              <a:t> 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$</a:t>
            </a:r>
            <a:r>
              <a:rPr lang="en-US" altLang="zh-TW" sz="2400" b="1" dirty="0" err="1" smtClean="0">
                <a:solidFill>
                  <a:srgbClr val="00CC00"/>
                </a:solidFill>
              </a:rPr>
              <a:t>argv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[1]</a:t>
            </a:r>
            <a:r>
              <a:rPr lang="en-US" altLang="zh-TW" sz="2400" dirty="0" smtClean="0"/>
              <a:t> </a:t>
            </a:r>
            <a:r>
              <a:rPr lang="en-US" altLang="zh-TW" sz="2300" dirty="0" smtClean="0"/>
              <a:t>==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-r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) echo "The -r flag was given."</a:t>
            </a:r>
            <a:br>
              <a:rPr lang="en-US" altLang="zh-TW" sz="2400" dirty="0" smtClean="0"/>
            </a:br>
            <a:endParaRPr lang="en-US" altLang="zh-TW" sz="2400" dirty="0" smtClean="0"/>
          </a:p>
          <a:p>
            <a:r>
              <a:rPr lang="en-US" altLang="zh-TW" sz="2400" dirty="0" smtClean="0"/>
              <a:t>If the first argument is "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-r</a:t>
            </a:r>
            <a:r>
              <a:rPr lang="en-US" altLang="zh-TW" sz="2400" dirty="0" smtClean="0"/>
              <a:t>" then this is evaluated as:</a:t>
            </a:r>
          </a:p>
          <a:p>
            <a:pPr>
              <a:buFontTx/>
              <a:buNone/>
            </a:pPr>
            <a:r>
              <a:rPr lang="en-US" altLang="zh-TW" sz="2400" dirty="0" smtClean="0"/>
              <a:t>		if ( 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-r</a:t>
            </a:r>
            <a:r>
              <a:rPr lang="en-US" altLang="zh-TW" sz="2400" dirty="0" smtClean="0"/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==</a:t>
            </a:r>
            <a:r>
              <a:rPr lang="en-US" altLang="zh-TW" sz="2400" dirty="0" smtClean="0"/>
              <a:t> -r ) echo "The -r flag was given." </a:t>
            </a:r>
            <a:br>
              <a:rPr lang="en-US" altLang="zh-TW" sz="2400" dirty="0" smtClean="0"/>
            </a:br>
            <a:endParaRPr lang="en-US" altLang="zh-TW" sz="2400" dirty="0" smtClean="0"/>
          </a:p>
          <a:p>
            <a:r>
              <a:rPr lang="en-US" altLang="zh-TW" sz="2400" dirty="0" smtClean="0"/>
              <a:t>The C-shell thinks you meant to use a</a:t>
            </a:r>
            <a:r>
              <a:rPr lang="en-US" altLang="zh-TW" sz="2400" b="1" i="1" dirty="0" smtClean="0">
                <a:solidFill>
                  <a:srgbClr val="00B0F0"/>
                </a:solidFill>
              </a:rPr>
              <a:t> </a:t>
            </a:r>
            <a:r>
              <a:rPr lang="en-US" altLang="zh-TW" sz="2400" dirty="0" smtClean="0"/>
              <a:t>file operator, and so it tests the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file </a:t>
            </a:r>
            <a:r>
              <a:rPr lang="en-US" altLang="zh-TW" sz="2400" b="1" i="1" u="sng" dirty="0" smtClean="0">
                <a:solidFill>
                  <a:srgbClr val="FF0000"/>
                </a:solidFill>
              </a:rPr>
              <a:t>named</a:t>
            </a:r>
            <a:r>
              <a:rPr lang="en-US" altLang="zh-TW" sz="2400" dirty="0" smtClean="0"/>
              <a:t> "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==</a:t>
            </a:r>
            <a:r>
              <a:rPr lang="en-US" altLang="zh-TW" sz="2400" dirty="0" smtClean="0"/>
              <a:t>" to see if it is 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readable</a:t>
            </a:r>
            <a:r>
              <a:rPr lang="en-US" altLang="zh-TW" sz="2400" dirty="0" smtClean="0"/>
              <a:t>.</a:t>
            </a:r>
            <a:r>
              <a:rPr lang="en-US" altLang="zh-TW" sz="2400" dirty="0" smtClean="0">
                <a:solidFill>
                  <a:schemeClr val="bg1"/>
                </a:solidFill>
              </a:rPr>
              <a:t> Then it sees the next operator, which is again a "-r," but in this case there is no filename afterwards. This generates a syntax error. The solution is to place a dummy character before both strings: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		if (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X$argv</a:t>
            </a:r>
            <a:r>
              <a:rPr lang="en-US" altLang="zh-TW" sz="2400" dirty="0" smtClean="0">
                <a:solidFill>
                  <a:schemeClr val="bg1"/>
                </a:solidFill>
              </a:rPr>
              <a:t>[1] =~ X-r ) echo found it</a:t>
            </a:r>
            <a:endParaRPr lang="zh-TW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>
                <a:solidFill>
                  <a:srgbClr val="0070C0"/>
                </a:solidFill>
              </a:rPr>
              <a:t>Conditional Expressions</a:t>
            </a:r>
            <a:br>
              <a:rPr lang="en-US" altLang="zh-TW" sz="4800">
                <a:solidFill>
                  <a:srgbClr val="0070C0"/>
                </a:solidFill>
              </a:rPr>
            </a:br>
            <a:r>
              <a:rPr lang="en-US" altLang="zh-TW" sz="4400">
                <a:solidFill>
                  <a:srgbClr val="FF0000"/>
                </a:solidFill>
              </a:rPr>
              <a:t>a tricky expression to test</a:t>
            </a:r>
            <a:endParaRPr lang="en-US" altLang="zh-TW" sz="4800">
              <a:solidFill>
                <a:srgbClr val="FF0000"/>
              </a:solidFill>
            </a:endParaRPr>
          </a:p>
        </p:txBody>
      </p:sp>
      <p:cxnSp>
        <p:nvCxnSpPr>
          <p:cNvPr id="97284" name="Straight Arrow Connector 4"/>
          <p:cNvCxnSpPr>
            <a:cxnSpLocks noChangeShapeType="1"/>
          </p:cNvCxnSpPr>
          <p:nvPr/>
        </p:nvCxnSpPr>
        <p:spPr bwMode="auto">
          <a:xfrm flipH="1" flipV="1">
            <a:off x="1600200" y="4038600"/>
            <a:ext cx="4343400" cy="914400"/>
          </a:xfrm>
          <a:prstGeom prst="straightConnector1">
            <a:avLst/>
          </a:prstGeom>
          <a:noFill/>
          <a:ln w="28575" algn="ctr">
            <a:solidFill>
              <a:srgbClr val="00CC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85" name="Straight Arrow Connector 6"/>
          <p:cNvCxnSpPr>
            <a:cxnSpLocks noChangeShapeType="1"/>
          </p:cNvCxnSpPr>
          <p:nvPr/>
        </p:nvCxnSpPr>
        <p:spPr bwMode="auto">
          <a:xfrm>
            <a:off x="1905000" y="4038600"/>
            <a:ext cx="1524000" cy="8382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1752600" y="5486400"/>
            <a:ext cx="7315200" cy="1295400"/>
          </a:xfrm>
          <a:prstGeom prst="wedgeRectCallout">
            <a:avLst>
              <a:gd name="adj1" fmla="val -34588"/>
              <a:gd name="adj2" fmla="val -7095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  <a:latin typeface="Arial Narrow" panose="020B0606020202030204" pitchFamily="34" charset="0"/>
              </a:rPr>
              <a:t>Needless to say, your directory probably does not contain any file with such a weird name as ==.  But, </a:t>
            </a:r>
            <a:r>
              <a:rPr lang="en-US" altLang="zh-TW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technically, </a:t>
            </a:r>
            <a:r>
              <a:rPr lang="en-US" altLang="zh-TW" sz="2400" dirty="0">
                <a:solidFill>
                  <a:schemeClr val="bg1"/>
                </a:solidFill>
                <a:latin typeface="Arial Narrow" panose="020B0606020202030204" pitchFamily="34" charset="0"/>
              </a:rPr>
              <a:t>it is legal in UNIX to name a file with such a name.</a:t>
            </a:r>
          </a:p>
        </p:txBody>
      </p:sp>
    </p:spTree>
    <p:extLst>
      <p:ext uri="{BB962C8B-B14F-4D97-AF65-F5344CB8AC3E}">
        <p14:creationId xmlns:p14="http://schemas.microsoft.com/office/powerpoint/2010/main" val="141758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sz="2400" dirty="0" smtClean="0">
                <a:solidFill>
                  <a:srgbClr val="7F7F7F"/>
                </a:solidFill>
              </a:rPr>
              <a:t>Suppose you want to write a script that accepts a "-r" option, as an input argument. Well then, the following line will not work:</a:t>
            </a:r>
          </a:p>
          <a:p>
            <a:pPr>
              <a:buFontTx/>
              <a:buNone/>
            </a:pPr>
            <a:r>
              <a:rPr lang="en-US" altLang="zh-TW" sz="2400" dirty="0" smtClean="0"/>
              <a:t>		if (</a:t>
            </a:r>
            <a:r>
              <a:rPr lang="en-US" altLang="zh-TW" sz="1400" dirty="0" smtClean="0"/>
              <a:t> 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$</a:t>
            </a:r>
            <a:r>
              <a:rPr lang="en-US" altLang="zh-TW" sz="2400" b="1" dirty="0" err="1" smtClean="0">
                <a:solidFill>
                  <a:srgbClr val="00CC00"/>
                </a:solidFill>
              </a:rPr>
              <a:t>argv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[1]</a:t>
            </a:r>
            <a:r>
              <a:rPr lang="en-US" altLang="zh-TW" sz="2400" dirty="0" smtClean="0"/>
              <a:t> </a:t>
            </a:r>
            <a:r>
              <a:rPr lang="en-US" altLang="zh-TW" sz="2300" dirty="0" smtClean="0"/>
              <a:t>==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-r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) echo "The -r flag was given."</a:t>
            </a:r>
            <a:br>
              <a:rPr lang="en-US" altLang="zh-TW" sz="2400" dirty="0" smtClean="0"/>
            </a:br>
            <a:endParaRPr lang="en-US" altLang="zh-TW" sz="2400" dirty="0" smtClean="0"/>
          </a:p>
          <a:p>
            <a:r>
              <a:rPr lang="en-US" altLang="zh-TW" sz="2400" dirty="0" smtClean="0"/>
              <a:t>If the first argument is "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-r</a:t>
            </a:r>
            <a:r>
              <a:rPr lang="en-US" altLang="zh-TW" sz="2400" dirty="0" smtClean="0"/>
              <a:t>" then this is evaluated as:</a:t>
            </a:r>
          </a:p>
          <a:p>
            <a:pPr>
              <a:buFontTx/>
              <a:buNone/>
            </a:pPr>
            <a:r>
              <a:rPr lang="en-US" altLang="zh-TW" sz="2400" dirty="0" smtClean="0"/>
              <a:t>		if ( 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-r</a:t>
            </a:r>
            <a:r>
              <a:rPr lang="en-US" altLang="zh-TW" sz="2400" dirty="0" smtClean="0"/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==</a:t>
            </a:r>
            <a:r>
              <a:rPr lang="en-US" altLang="zh-TW" sz="2400" dirty="0" smtClean="0"/>
              <a:t> </a:t>
            </a:r>
            <a:r>
              <a:rPr lang="en-US" altLang="zh-TW" sz="2400" b="1" dirty="0" smtClean="0">
                <a:solidFill>
                  <a:srgbClr val="CC3399"/>
                </a:solidFill>
              </a:rPr>
              <a:t>-r</a:t>
            </a:r>
            <a:r>
              <a:rPr lang="en-US" altLang="zh-TW" sz="2400" dirty="0" smtClean="0"/>
              <a:t> ) echo "The -r flag was given." </a:t>
            </a:r>
            <a:br>
              <a:rPr lang="en-US" altLang="zh-TW" sz="2400" dirty="0" smtClean="0"/>
            </a:br>
            <a:endParaRPr lang="en-US" altLang="zh-TW" sz="2400" dirty="0" smtClean="0"/>
          </a:p>
          <a:p>
            <a:r>
              <a:rPr lang="en-US" altLang="zh-TW" sz="2400" dirty="0" smtClean="0"/>
              <a:t>The C-shell thinks you meant to use a</a:t>
            </a:r>
            <a:r>
              <a:rPr lang="en-US" altLang="zh-TW" sz="2400" b="1" i="1" dirty="0" smtClean="0">
                <a:solidFill>
                  <a:srgbClr val="00B0F0"/>
                </a:solidFill>
              </a:rPr>
              <a:t> </a:t>
            </a:r>
            <a:r>
              <a:rPr lang="en-US" altLang="zh-TW" sz="2400" dirty="0" smtClean="0"/>
              <a:t>file operator, and so it tests the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file </a:t>
            </a:r>
            <a:r>
              <a:rPr lang="en-US" altLang="zh-TW" sz="2400" b="1" i="1" u="sng" dirty="0" smtClean="0">
                <a:solidFill>
                  <a:srgbClr val="FF0000"/>
                </a:solidFill>
              </a:rPr>
              <a:t>named</a:t>
            </a:r>
            <a:r>
              <a:rPr lang="en-US" altLang="zh-TW" sz="2400" dirty="0" smtClean="0"/>
              <a:t> "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==</a:t>
            </a:r>
            <a:r>
              <a:rPr lang="en-US" altLang="zh-TW" sz="2400" dirty="0" smtClean="0"/>
              <a:t>" to see if it is 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readable</a:t>
            </a:r>
            <a:r>
              <a:rPr lang="en-US" altLang="zh-TW" sz="2400" dirty="0" smtClean="0"/>
              <a:t>. Then it sees the next operator, which is again a "</a:t>
            </a:r>
            <a:r>
              <a:rPr lang="en-US" altLang="zh-TW" sz="2400" b="1" dirty="0" smtClean="0">
                <a:solidFill>
                  <a:srgbClr val="CC3399"/>
                </a:solidFill>
              </a:rPr>
              <a:t>-r</a:t>
            </a:r>
            <a:r>
              <a:rPr lang="en-US" altLang="zh-TW" sz="2400" dirty="0" smtClean="0"/>
              <a:t>," but in this case there is </a:t>
            </a:r>
            <a:r>
              <a:rPr lang="en-US" altLang="zh-TW" sz="2400" b="1" dirty="0" smtClean="0">
                <a:solidFill>
                  <a:srgbClr val="FF9933"/>
                </a:solidFill>
              </a:rPr>
              <a:t>no filename afterwards</a:t>
            </a:r>
            <a:r>
              <a:rPr lang="en-US" altLang="zh-TW" sz="2400" dirty="0" smtClean="0"/>
              <a:t>.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smtClean="0"/>
              <a:t>This generates a syntax error. </a:t>
            </a:r>
            <a:r>
              <a:rPr lang="en-US" altLang="zh-TW" sz="2400" dirty="0" smtClean="0">
                <a:solidFill>
                  <a:schemeClr val="bg1"/>
                </a:solidFill>
              </a:rPr>
              <a:t>The solution is to place a dummy character before both strings: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		if (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X$argv</a:t>
            </a:r>
            <a:r>
              <a:rPr lang="en-US" altLang="zh-TW" sz="2400" dirty="0" smtClean="0">
                <a:solidFill>
                  <a:schemeClr val="bg1"/>
                </a:solidFill>
              </a:rPr>
              <a:t>[1] =~ X-r ) echo found it</a:t>
            </a:r>
            <a:endParaRPr lang="zh-TW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>
                <a:solidFill>
                  <a:srgbClr val="0070C0"/>
                </a:solidFill>
              </a:rPr>
              <a:t>Conditional Expressions</a:t>
            </a:r>
            <a:br>
              <a:rPr lang="en-US" altLang="zh-TW" sz="4800">
                <a:solidFill>
                  <a:srgbClr val="0070C0"/>
                </a:solidFill>
              </a:rPr>
            </a:br>
            <a:r>
              <a:rPr lang="en-US" altLang="zh-TW" sz="4400">
                <a:solidFill>
                  <a:srgbClr val="FF0000"/>
                </a:solidFill>
              </a:rPr>
              <a:t>a tricky expression to test</a:t>
            </a:r>
            <a:endParaRPr lang="en-US" altLang="zh-TW" sz="4800">
              <a:solidFill>
                <a:srgbClr val="FF0000"/>
              </a:solidFill>
            </a:endParaRPr>
          </a:p>
        </p:txBody>
      </p:sp>
      <p:cxnSp>
        <p:nvCxnSpPr>
          <p:cNvPr id="98308" name="Straight Arrow Connector 4"/>
          <p:cNvCxnSpPr>
            <a:cxnSpLocks noChangeShapeType="1"/>
          </p:cNvCxnSpPr>
          <p:nvPr/>
        </p:nvCxnSpPr>
        <p:spPr bwMode="auto">
          <a:xfrm>
            <a:off x="2438400" y="3962400"/>
            <a:ext cx="304800" cy="1676400"/>
          </a:xfrm>
          <a:prstGeom prst="straightConnector1">
            <a:avLst/>
          </a:prstGeom>
          <a:noFill/>
          <a:ln w="38100" algn="ctr">
            <a:solidFill>
              <a:srgbClr val="FF9933"/>
            </a:solidFill>
            <a:round/>
            <a:headEnd type="arrow" w="med" len="med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09" name="Straight Arrow Connector 6"/>
          <p:cNvCxnSpPr>
            <a:cxnSpLocks noChangeShapeType="1"/>
          </p:cNvCxnSpPr>
          <p:nvPr/>
        </p:nvCxnSpPr>
        <p:spPr bwMode="auto">
          <a:xfrm flipH="1" flipV="1">
            <a:off x="2209800" y="4038600"/>
            <a:ext cx="3124200" cy="1219200"/>
          </a:xfrm>
          <a:prstGeom prst="straightConnector1">
            <a:avLst/>
          </a:prstGeom>
          <a:noFill/>
          <a:ln w="38100" algn="ctr">
            <a:solidFill>
              <a:srgbClr val="CC3399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348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sz="2400" dirty="0" smtClean="0">
                <a:solidFill>
                  <a:srgbClr val="7F7F7F"/>
                </a:solidFill>
              </a:rPr>
              <a:t>Suppose you want to write a script that accepts a "-r" option, as an input argument. Well then, the following line will not work: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rgbClr val="7F7F7F"/>
                </a:solidFill>
              </a:rPr>
              <a:t>		if (</a:t>
            </a:r>
            <a:r>
              <a:rPr lang="en-US" altLang="zh-TW" sz="1400" dirty="0" smtClean="0">
                <a:solidFill>
                  <a:srgbClr val="7F7F7F"/>
                </a:solidFill>
              </a:rPr>
              <a:t> </a:t>
            </a:r>
            <a:r>
              <a:rPr lang="en-US" altLang="zh-TW" sz="2400" b="1" dirty="0" smtClean="0">
                <a:solidFill>
                  <a:srgbClr val="7F7F7F"/>
                </a:solidFill>
              </a:rPr>
              <a:t>$</a:t>
            </a:r>
            <a:r>
              <a:rPr lang="en-US" altLang="zh-TW" sz="2400" b="1" dirty="0" err="1" smtClean="0">
                <a:solidFill>
                  <a:srgbClr val="7F7F7F"/>
                </a:solidFill>
              </a:rPr>
              <a:t>argv</a:t>
            </a:r>
            <a:r>
              <a:rPr lang="en-US" altLang="zh-TW" sz="2400" b="1" dirty="0" smtClean="0">
                <a:solidFill>
                  <a:srgbClr val="7F7F7F"/>
                </a:solidFill>
              </a:rPr>
              <a:t>[1]</a:t>
            </a:r>
            <a:r>
              <a:rPr lang="en-US" altLang="zh-TW" sz="2400" dirty="0" smtClean="0">
                <a:solidFill>
                  <a:srgbClr val="7F7F7F"/>
                </a:solidFill>
              </a:rPr>
              <a:t> </a:t>
            </a:r>
            <a:r>
              <a:rPr lang="en-US" altLang="zh-TW" sz="2300" dirty="0" smtClean="0">
                <a:solidFill>
                  <a:srgbClr val="7F7F7F"/>
                </a:solidFill>
              </a:rPr>
              <a:t>==</a:t>
            </a:r>
            <a:r>
              <a:rPr lang="en-US" altLang="zh-TW" sz="2000" dirty="0" smtClean="0">
                <a:solidFill>
                  <a:srgbClr val="7F7F7F"/>
                </a:solidFill>
              </a:rPr>
              <a:t> </a:t>
            </a:r>
            <a:r>
              <a:rPr lang="en-US" altLang="zh-TW" sz="2400" dirty="0" smtClean="0">
                <a:solidFill>
                  <a:srgbClr val="7F7F7F"/>
                </a:solidFill>
              </a:rPr>
              <a:t>-r</a:t>
            </a:r>
            <a:r>
              <a:rPr lang="en-US" altLang="zh-TW" sz="2000" dirty="0" smtClean="0">
                <a:solidFill>
                  <a:srgbClr val="7F7F7F"/>
                </a:solidFill>
              </a:rPr>
              <a:t> </a:t>
            </a:r>
            <a:r>
              <a:rPr lang="en-US" altLang="zh-TW" sz="2400" dirty="0" smtClean="0">
                <a:solidFill>
                  <a:srgbClr val="7F7F7F"/>
                </a:solidFill>
              </a:rPr>
              <a:t>) echo "The -r flag was given."</a:t>
            </a:r>
            <a:br>
              <a:rPr lang="en-US" altLang="zh-TW" sz="2400" dirty="0" smtClean="0">
                <a:solidFill>
                  <a:srgbClr val="7F7F7F"/>
                </a:solidFill>
              </a:rPr>
            </a:br>
            <a:endParaRPr lang="en-US" altLang="zh-TW" sz="2400" dirty="0" smtClean="0">
              <a:solidFill>
                <a:srgbClr val="7F7F7F"/>
              </a:solidFill>
            </a:endParaRPr>
          </a:p>
          <a:p>
            <a:r>
              <a:rPr lang="en-US" altLang="zh-TW" sz="2400" dirty="0" smtClean="0">
                <a:solidFill>
                  <a:srgbClr val="7F7F7F"/>
                </a:solidFill>
              </a:rPr>
              <a:t>If the first argument is "</a:t>
            </a:r>
            <a:r>
              <a:rPr lang="en-US" altLang="zh-TW" sz="2400" b="1" dirty="0" smtClean="0">
                <a:solidFill>
                  <a:srgbClr val="7F7F7F"/>
                </a:solidFill>
              </a:rPr>
              <a:t>-r</a:t>
            </a:r>
            <a:r>
              <a:rPr lang="en-US" altLang="zh-TW" sz="2400" dirty="0" smtClean="0">
                <a:solidFill>
                  <a:srgbClr val="7F7F7F"/>
                </a:solidFill>
              </a:rPr>
              <a:t>" then this is evaluated as: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rgbClr val="7F7F7F"/>
                </a:solidFill>
              </a:rPr>
              <a:t>		if ( </a:t>
            </a:r>
            <a:r>
              <a:rPr lang="en-US" altLang="zh-TW" sz="2400" b="1" dirty="0" smtClean="0">
                <a:solidFill>
                  <a:srgbClr val="00CC00"/>
                </a:solidFill>
              </a:rPr>
              <a:t>-r</a:t>
            </a:r>
            <a:r>
              <a:rPr lang="en-US" altLang="zh-TW" sz="2400" dirty="0" smtClean="0">
                <a:solidFill>
                  <a:srgbClr val="CC3399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==</a:t>
            </a:r>
            <a:r>
              <a:rPr lang="en-US" altLang="zh-TW" sz="2400" dirty="0" smtClean="0">
                <a:solidFill>
                  <a:srgbClr val="CC3399"/>
                </a:solidFill>
              </a:rPr>
              <a:t> </a:t>
            </a:r>
            <a:r>
              <a:rPr lang="en-US" altLang="zh-TW" sz="2400" b="1" dirty="0" smtClean="0">
                <a:solidFill>
                  <a:srgbClr val="CC3399"/>
                </a:solidFill>
              </a:rPr>
              <a:t>-r</a:t>
            </a:r>
            <a:r>
              <a:rPr lang="en-US" altLang="zh-TW" sz="2400" dirty="0" smtClean="0">
                <a:solidFill>
                  <a:srgbClr val="7F7F7F"/>
                </a:solidFill>
              </a:rPr>
              <a:t> ) echo "The -r flag was given." </a:t>
            </a:r>
            <a:br>
              <a:rPr lang="en-US" altLang="zh-TW" sz="2400" dirty="0" smtClean="0">
                <a:solidFill>
                  <a:srgbClr val="7F7F7F"/>
                </a:solidFill>
              </a:rPr>
            </a:br>
            <a:endParaRPr lang="en-US" altLang="zh-TW" sz="2400" dirty="0" smtClean="0">
              <a:solidFill>
                <a:srgbClr val="7F7F7F"/>
              </a:solidFill>
            </a:endParaRPr>
          </a:p>
          <a:p>
            <a:r>
              <a:rPr lang="en-US" altLang="zh-TW" sz="2400" dirty="0" smtClean="0">
                <a:solidFill>
                  <a:srgbClr val="7F7F7F"/>
                </a:solidFill>
              </a:rPr>
              <a:t>The C-shell thinks you meant to use a</a:t>
            </a:r>
            <a:r>
              <a:rPr lang="en-US" altLang="zh-TW" sz="2400" b="1" i="1" dirty="0" smtClean="0">
                <a:solidFill>
                  <a:srgbClr val="7F7F7F"/>
                </a:solidFill>
              </a:rPr>
              <a:t> </a:t>
            </a:r>
            <a:r>
              <a:rPr lang="en-US" altLang="zh-TW" sz="2400" dirty="0" smtClean="0">
                <a:solidFill>
                  <a:srgbClr val="7F7F7F"/>
                </a:solidFill>
              </a:rPr>
              <a:t>file operator, and so it tests the </a:t>
            </a:r>
            <a:r>
              <a:rPr lang="en-US" altLang="zh-TW" sz="2400" b="1" dirty="0" smtClean="0">
                <a:solidFill>
                  <a:srgbClr val="7F7F7F"/>
                </a:solidFill>
              </a:rPr>
              <a:t>file </a:t>
            </a:r>
            <a:r>
              <a:rPr lang="en-US" altLang="zh-TW" sz="2400" b="1" i="1" u="sng" dirty="0" smtClean="0">
                <a:solidFill>
                  <a:srgbClr val="7F7F7F"/>
                </a:solidFill>
              </a:rPr>
              <a:t>named</a:t>
            </a:r>
            <a:r>
              <a:rPr lang="en-US" altLang="zh-TW" sz="2400" dirty="0" smtClean="0">
                <a:solidFill>
                  <a:srgbClr val="7F7F7F"/>
                </a:solidFill>
              </a:rPr>
              <a:t> "</a:t>
            </a:r>
            <a:r>
              <a:rPr lang="en-US" altLang="zh-TW" sz="2400" b="1" dirty="0" smtClean="0">
                <a:solidFill>
                  <a:srgbClr val="7F7F7F"/>
                </a:solidFill>
              </a:rPr>
              <a:t>=~</a:t>
            </a:r>
            <a:r>
              <a:rPr lang="en-US" altLang="zh-TW" sz="2400" dirty="0" smtClean="0">
                <a:solidFill>
                  <a:srgbClr val="7F7F7F"/>
                </a:solidFill>
              </a:rPr>
              <a:t>" to see if it is </a:t>
            </a:r>
            <a:r>
              <a:rPr lang="en-US" altLang="zh-TW" sz="2400" b="1" dirty="0" smtClean="0">
                <a:solidFill>
                  <a:srgbClr val="7F7F7F"/>
                </a:solidFill>
              </a:rPr>
              <a:t>readable</a:t>
            </a:r>
            <a:r>
              <a:rPr lang="en-US" altLang="zh-TW" sz="2400" dirty="0" smtClean="0">
                <a:solidFill>
                  <a:srgbClr val="7F7F7F"/>
                </a:solidFill>
              </a:rPr>
              <a:t>. Then it sees the next operator, which is again a "</a:t>
            </a:r>
            <a:r>
              <a:rPr lang="en-US" altLang="zh-TW" sz="2400" b="1" dirty="0" smtClean="0">
                <a:solidFill>
                  <a:srgbClr val="7F7F7F"/>
                </a:solidFill>
              </a:rPr>
              <a:t>-r</a:t>
            </a:r>
            <a:r>
              <a:rPr lang="en-US" altLang="zh-TW" sz="2400" dirty="0" smtClean="0">
                <a:solidFill>
                  <a:srgbClr val="7F7F7F"/>
                </a:solidFill>
              </a:rPr>
              <a:t>," but in this case there is </a:t>
            </a:r>
            <a:r>
              <a:rPr lang="en-US" altLang="zh-TW" sz="2400" b="1" dirty="0" smtClean="0">
                <a:solidFill>
                  <a:srgbClr val="7F7F7F"/>
                </a:solidFill>
              </a:rPr>
              <a:t>no filename afterwards</a:t>
            </a:r>
            <a:r>
              <a:rPr lang="en-US" altLang="zh-TW" sz="2400" dirty="0" smtClean="0">
                <a:solidFill>
                  <a:srgbClr val="7F7F7F"/>
                </a:solidFill>
              </a:rPr>
              <a:t>. This generates a syntax error.</a:t>
            </a:r>
            <a:r>
              <a:rPr lang="en-US" altLang="zh-TW" sz="2400" dirty="0" smtClean="0"/>
              <a:t> The solution is to place a “</a:t>
            </a:r>
            <a:r>
              <a:rPr lang="en-US" altLang="zh-TW" sz="2400" b="1" dirty="0" smtClean="0">
                <a:solidFill>
                  <a:srgbClr val="0033CC"/>
                </a:solidFill>
              </a:rPr>
              <a:t>dummy</a:t>
            </a:r>
            <a:r>
              <a:rPr lang="en-US" altLang="zh-TW" sz="2400" dirty="0" smtClean="0"/>
              <a:t>” character before both strings:</a:t>
            </a:r>
          </a:p>
          <a:p>
            <a:pPr>
              <a:buFontTx/>
              <a:buNone/>
            </a:pPr>
            <a:r>
              <a:rPr lang="en-US" altLang="zh-TW" sz="2400" dirty="0" smtClean="0"/>
              <a:t>		if ( </a:t>
            </a:r>
            <a:r>
              <a:rPr lang="en-US" altLang="zh-TW" sz="2400" b="1" dirty="0" err="1" smtClean="0">
                <a:solidFill>
                  <a:srgbClr val="0033CC"/>
                </a:solidFill>
              </a:rPr>
              <a:t>X</a:t>
            </a:r>
            <a:r>
              <a:rPr lang="en-US" altLang="zh-TW" sz="2400" dirty="0" err="1" smtClean="0"/>
              <a:t>$argv</a:t>
            </a:r>
            <a:r>
              <a:rPr lang="en-US" altLang="zh-TW" sz="2400" dirty="0" smtClean="0"/>
              <a:t>[1] == </a:t>
            </a:r>
            <a:r>
              <a:rPr lang="en-US" altLang="zh-TW" sz="2400" b="1" dirty="0" smtClean="0">
                <a:solidFill>
                  <a:srgbClr val="0033CC"/>
                </a:solidFill>
              </a:rPr>
              <a:t>X</a:t>
            </a:r>
            <a:r>
              <a:rPr lang="en-US" altLang="zh-TW" sz="2400" dirty="0" smtClean="0"/>
              <a:t>-r ) echo "The -r flag was given."</a:t>
            </a:r>
            <a:endParaRPr lang="zh-TW" altLang="en-US" sz="2400" dirty="0" smtClean="0"/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>
                <a:solidFill>
                  <a:srgbClr val="0070C0"/>
                </a:solidFill>
              </a:rPr>
              <a:t>Conditional Expressions</a:t>
            </a:r>
            <a:br>
              <a:rPr lang="en-US" altLang="zh-TW" sz="4800">
                <a:solidFill>
                  <a:srgbClr val="0070C0"/>
                </a:solidFill>
              </a:rPr>
            </a:br>
            <a:r>
              <a:rPr lang="en-US" altLang="zh-TW" sz="4400">
                <a:solidFill>
                  <a:srgbClr val="FF0000"/>
                </a:solidFill>
              </a:rPr>
              <a:t>a tricky expression to test</a:t>
            </a:r>
            <a:endParaRPr lang="en-US" altLang="zh-TW" sz="4800">
              <a:solidFill>
                <a:srgbClr val="FF0000"/>
              </a:solidFill>
            </a:endParaRPr>
          </a:p>
        </p:txBody>
      </p:sp>
      <p:cxnSp>
        <p:nvCxnSpPr>
          <p:cNvPr id="99332" name="Straight Arrow Connector 4"/>
          <p:cNvCxnSpPr>
            <a:cxnSpLocks noChangeShapeType="1"/>
          </p:cNvCxnSpPr>
          <p:nvPr/>
        </p:nvCxnSpPr>
        <p:spPr bwMode="auto">
          <a:xfrm flipV="1">
            <a:off x="3429000" y="6324600"/>
            <a:ext cx="381000" cy="152400"/>
          </a:xfrm>
          <a:prstGeom prst="straightConnector1">
            <a:avLst/>
          </a:prstGeom>
          <a:noFill/>
          <a:ln w="38100" algn="ctr">
            <a:solidFill>
              <a:srgbClr val="0033CC"/>
            </a:solidFill>
            <a:round/>
            <a:headEnd type="arrow" w="med" len="med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33" name="Straight Arrow Connector 6"/>
          <p:cNvCxnSpPr>
            <a:cxnSpLocks noChangeShapeType="1"/>
          </p:cNvCxnSpPr>
          <p:nvPr/>
        </p:nvCxnSpPr>
        <p:spPr bwMode="auto">
          <a:xfrm flipH="1">
            <a:off x="1600200" y="6248400"/>
            <a:ext cx="2133600" cy="152400"/>
          </a:xfrm>
          <a:prstGeom prst="straightConnector1">
            <a:avLst/>
          </a:prstGeom>
          <a:noFill/>
          <a:ln w="38100" algn="ctr">
            <a:solidFill>
              <a:srgbClr val="0033CC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304800" y="4114800"/>
            <a:ext cx="8763000" cy="1524000"/>
          </a:xfrm>
          <a:prstGeom prst="wedgeRectCallout">
            <a:avLst>
              <a:gd name="adj1" fmla="val -10856"/>
              <a:gd name="adj2" fmla="val 75171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This time, if the first argument is “-r”, then the command evaluates as: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if  ( X-r == X-r ) echo "The -r flag was given"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Consequently, the command now </a:t>
            </a:r>
            <a:r>
              <a:rPr lang="en-US" altLang="zh-TW" sz="2400" i="1" dirty="0">
                <a:solidFill>
                  <a:schemeClr val="bg1"/>
                </a:solidFill>
                <a:latin typeface="Arial Narrow" panose="020B0606020202030204" pitchFamily="34" charset="0"/>
              </a:rPr>
              <a:t>works</a:t>
            </a:r>
            <a:r>
              <a:rPr lang="en-US" altLang="zh-TW" sz="2400" dirty="0">
                <a:latin typeface="Arial Narrow" panose="020B0606020202030204" pitchFamily="34" charset="0"/>
              </a:rPr>
              <a:t>, because, indeed, the X-r string </a:t>
            </a:r>
            <a:r>
              <a:rPr lang="en-US" altLang="zh-TW" sz="2400" i="1" dirty="0">
                <a:solidFill>
                  <a:schemeClr val="bg1"/>
                </a:solidFill>
                <a:latin typeface="Arial Narrow" panose="020B0606020202030204" pitchFamily="34" charset="0"/>
              </a:rPr>
              <a:t>does </a:t>
            </a:r>
            <a:r>
              <a:rPr lang="en-US" altLang="zh-TW" sz="2400" dirty="0">
                <a:latin typeface="Arial Narrow" panose="020B0606020202030204" pitchFamily="34" charset="0"/>
              </a:rPr>
              <a:t>equal itself.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3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內容版面配置區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defRPr/>
            </a:pPr>
            <a:r>
              <a:rPr lang="en-US" altLang="zh-TW" sz="2400" dirty="0" smtClean="0"/>
              <a:t>Suppose you want to write a C-shell script that recognizes whether the second command-line parameter begins with "-e”. It then prints that argument, but only if it begins with “-e”.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 smtClean="0"/>
              <a:t>% ./</a:t>
            </a:r>
            <a:r>
              <a:rPr lang="en-US" altLang="zh-TW" sz="2400" dirty="0" err="1" smtClean="0"/>
              <a:t>prog</a:t>
            </a:r>
            <a:r>
              <a:rPr lang="en-US" altLang="zh-TW" sz="2400" dirty="0" smtClean="0"/>
              <a:t> 1 2 3 4</a:t>
            </a:r>
          </a:p>
          <a:p>
            <a:pPr marL="0" indent="0"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-e </a:t>
            </a:r>
            <a:r>
              <a:rPr lang="en-US" altLang="zh-TW" sz="2400" dirty="0" err="1" smtClean="0"/>
              <a:t>e</a:t>
            </a:r>
            <a:r>
              <a:rPr lang="en-US" altLang="zh-TW" sz="2400" dirty="0" smtClean="0"/>
              <a:t> 2 </a:t>
            </a:r>
            <a:r>
              <a:rPr lang="en-US" altLang="zh-TW" sz="2400" dirty="0"/>
              <a:t>3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 smtClean="0"/>
              <a:t>% ./</a:t>
            </a:r>
            <a:r>
              <a:rPr lang="en-US" altLang="zh-TW" sz="2400" dirty="0" err="1" smtClean="0"/>
              <a:t>prog</a:t>
            </a:r>
            <a:r>
              <a:rPr lang="en-US" altLang="zh-TW" sz="2400" dirty="0" smtClean="0"/>
              <a:t> 1 -e 2 3</a:t>
            </a:r>
          </a:p>
          <a:p>
            <a:pPr>
              <a:buFontTx/>
              <a:buNone/>
              <a:defRPr/>
            </a:pPr>
            <a:r>
              <a:rPr lang="en-US" altLang="zh-TW" sz="2400" dirty="0" smtClean="0"/>
              <a:t>-e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 smtClean="0"/>
              <a:t>% ./</a:t>
            </a:r>
            <a:r>
              <a:rPr lang="en-US" altLang="zh-TW" sz="2400" dirty="0" err="1" smtClean="0"/>
              <a:t>prog</a:t>
            </a:r>
            <a:r>
              <a:rPr lang="en-US" altLang="zh-TW" sz="2400" dirty="0" smtClean="0"/>
              <a:t> 1 -</a:t>
            </a:r>
            <a:r>
              <a:rPr lang="en-US" altLang="zh-TW" sz="2400" dirty="0" err="1" smtClean="0"/>
              <a:t>exyz</a:t>
            </a:r>
            <a:r>
              <a:rPr lang="en-US" altLang="zh-TW" sz="2400" dirty="0" smtClean="0"/>
              <a:t> </a:t>
            </a:r>
          </a:p>
          <a:p>
            <a:pPr>
              <a:buFontTx/>
              <a:buNone/>
              <a:defRPr/>
            </a:pPr>
            <a:r>
              <a:rPr lang="en-US" altLang="zh-TW" sz="2400" dirty="0" smtClean="0"/>
              <a:t>-</a:t>
            </a:r>
            <a:r>
              <a:rPr lang="en-US" altLang="zh-TW" sz="2400" dirty="0" err="1" smtClean="0"/>
              <a:t>exyz</a:t>
            </a:r>
            <a:endParaRPr lang="en-US" altLang="zh-TW" sz="2400" dirty="0" smtClean="0"/>
          </a:p>
          <a:p>
            <a:pPr>
              <a:buFontTx/>
              <a:buNone/>
              <a:defRPr/>
            </a:pPr>
            <a:r>
              <a:rPr lang="en-US" altLang="zh-TW" sz="2400" dirty="0" smtClean="0"/>
              <a:t>% cat answer</a:t>
            </a:r>
          </a:p>
          <a:p>
            <a:pPr>
              <a:buFontTx/>
              <a:buNone/>
              <a:defRPr/>
            </a:pPr>
            <a:r>
              <a:rPr lang="en-US" altLang="zh-TW" sz="2400" dirty="0" smtClean="0"/>
              <a:t>#!/</a:t>
            </a:r>
            <a:r>
              <a:rPr lang="en-US" altLang="zh-TW" sz="2400" dirty="0" err="1" smtClean="0"/>
              <a:t>usr</a:t>
            </a:r>
            <a:r>
              <a:rPr lang="en-US" altLang="zh-TW" sz="2400" dirty="0" smtClean="0"/>
              <a:t>/bin/</a:t>
            </a:r>
            <a:r>
              <a:rPr lang="en-US" altLang="zh-TW" sz="2400" dirty="0" err="1" smtClean="0"/>
              <a:t>tcsh</a:t>
            </a:r>
            <a:endParaRPr lang="en-US" altLang="zh-TW" sz="2400" dirty="0" smtClean="0"/>
          </a:p>
          <a:p>
            <a:pPr>
              <a:buFontTx/>
              <a:buNone/>
              <a:defRPr/>
            </a:pPr>
            <a:r>
              <a:rPr lang="en-US" altLang="zh-TW" sz="2400" dirty="0" smtClean="0"/>
              <a:t>if ( $2 =~ "e*" ) echo $2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%</a:t>
            </a:r>
            <a:endParaRPr lang="zh-TW" altLang="en-US" sz="2400" dirty="0" smtClean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b="0" dirty="0" smtClean="0">
                <a:solidFill>
                  <a:schemeClr val="accent2"/>
                </a:solidFill>
              </a:rPr>
              <a:t>Almost Was a Quiz:</a:t>
            </a:r>
            <a:endParaRPr lang="en-US" altLang="zh-TW" sz="48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2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 smtClean="0"/>
              <a:t>Suppose you want to write a C-shell script that recognizes whether the second command-line parameter begins with "-e”. It then prints that argument, but only if it begins with “-e”.</a:t>
            </a:r>
          </a:p>
          <a:p>
            <a:pPr>
              <a:defRPr/>
            </a:pPr>
            <a:endParaRPr lang="en-US" altLang="zh-TW" sz="2400" dirty="0" smtClean="0"/>
          </a:p>
          <a:p>
            <a:pPr marL="0" indent="0">
              <a:buFontTx/>
              <a:buNone/>
              <a:defRPr/>
            </a:pPr>
            <a:r>
              <a:rPr lang="en-US" altLang="zh-TW" sz="2400" dirty="0" smtClean="0"/>
              <a:t>% ./</a:t>
            </a:r>
            <a:r>
              <a:rPr lang="en-US" altLang="zh-TW" sz="2400" dirty="0" err="1" smtClean="0"/>
              <a:t>prog</a:t>
            </a:r>
            <a:r>
              <a:rPr lang="en-US" altLang="zh-TW" sz="2400" dirty="0" smtClean="0"/>
              <a:t> 1 2 3 4</a:t>
            </a:r>
          </a:p>
          <a:p>
            <a:pPr marL="0" indent="0"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-e </a:t>
            </a:r>
            <a:r>
              <a:rPr lang="en-US" altLang="zh-TW" sz="2400" dirty="0" err="1" smtClean="0"/>
              <a:t>e</a:t>
            </a:r>
            <a:r>
              <a:rPr lang="en-US" altLang="zh-TW" sz="2400" dirty="0" smtClean="0"/>
              <a:t> 2 </a:t>
            </a:r>
            <a:r>
              <a:rPr lang="en-US" altLang="zh-TW" sz="2400" dirty="0"/>
              <a:t>3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 smtClean="0"/>
              <a:t>% ./</a:t>
            </a:r>
            <a:r>
              <a:rPr lang="en-US" altLang="zh-TW" sz="2400" dirty="0" err="1" smtClean="0"/>
              <a:t>prog</a:t>
            </a:r>
            <a:r>
              <a:rPr lang="en-US" altLang="zh-TW" sz="2400" dirty="0" smtClean="0"/>
              <a:t> 1 -e 2 3</a:t>
            </a:r>
          </a:p>
          <a:p>
            <a:pPr>
              <a:buFontTx/>
              <a:buNone/>
              <a:defRPr/>
            </a:pPr>
            <a:r>
              <a:rPr lang="en-US" altLang="zh-TW" sz="2400" dirty="0" smtClean="0"/>
              <a:t>-e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 smtClean="0"/>
              <a:t>% ./</a:t>
            </a:r>
            <a:r>
              <a:rPr lang="en-US" altLang="zh-TW" sz="2400" dirty="0" err="1" smtClean="0"/>
              <a:t>prog</a:t>
            </a:r>
            <a:r>
              <a:rPr lang="en-US" altLang="zh-TW" sz="2400" dirty="0" smtClean="0"/>
              <a:t> 1 -</a:t>
            </a:r>
            <a:r>
              <a:rPr lang="en-US" altLang="zh-TW" sz="2400" dirty="0" err="1" smtClean="0"/>
              <a:t>exyz</a:t>
            </a:r>
            <a:r>
              <a:rPr lang="en-US" altLang="zh-TW" sz="2400" dirty="0" smtClean="0"/>
              <a:t> </a:t>
            </a:r>
          </a:p>
          <a:p>
            <a:pPr>
              <a:buFontTx/>
              <a:buNone/>
              <a:defRPr/>
            </a:pPr>
            <a:r>
              <a:rPr lang="en-US" altLang="zh-TW" sz="2400" dirty="0" smtClean="0"/>
              <a:t>-</a:t>
            </a:r>
            <a:r>
              <a:rPr lang="en-US" altLang="zh-TW" sz="2400" dirty="0" err="1" smtClean="0"/>
              <a:t>exyz</a:t>
            </a:r>
            <a:endParaRPr lang="en-US" altLang="zh-TW" sz="2400" dirty="0" smtClean="0"/>
          </a:p>
          <a:p>
            <a:pPr>
              <a:buFontTx/>
              <a:buNone/>
              <a:defRPr/>
            </a:pPr>
            <a:r>
              <a:rPr lang="en-US" altLang="zh-TW" sz="2400" dirty="0" smtClean="0"/>
              <a:t>%		</a:t>
            </a:r>
            <a:endParaRPr lang="zh-TW" altLang="en-US" sz="2400" dirty="0" smtClean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Q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590800" y="1600200"/>
            <a:ext cx="3581400" cy="1524000"/>
          </a:xfrm>
          <a:prstGeom prst="wedgeRectCallout">
            <a:avLst>
              <a:gd name="adj1" fmla="val -59710"/>
              <a:gd name="adj2" fmla="val -1136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Now, let’s look at this one…</a:t>
            </a:r>
            <a:endParaRPr kumimoji="0" lang="en-US" altLang="zh-TW" sz="4000" b="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New topic: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dirty="0" smtClean="0">
                <a:solidFill>
                  <a:srgbClr val="0033CC"/>
                </a:solidFill>
              </a:rPr>
              <a:t>UNIX Shell Quoting</a:t>
            </a:r>
          </a:p>
        </p:txBody>
      </p:sp>
      <p:sp>
        <p:nvSpPr>
          <p:cNvPr id="48131" name="Subtitle 2"/>
          <p:cNvSpPr>
            <a:spLocks noGrp="1"/>
          </p:cNvSpPr>
          <p:nvPr>
            <p:ph type="subTitle" idx="4294967295"/>
          </p:nvPr>
        </p:nvSpPr>
        <p:spPr>
          <a:xfrm>
            <a:off x="609600" y="3886200"/>
            <a:ext cx="80010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zh-TW" sz="2500" smtClean="0"/>
              <a:t>( Based on </a:t>
            </a:r>
            <a:r>
              <a:rPr lang="en-US" altLang="zh-TW" sz="2500" smtClean="0">
                <a:hlinkClick r:id="rId2"/>
              </a:rPr>
              <a:t>http://www.grymoire.com/Unix/Quote.html</a:t>
            </a:r>
            <a:r>
              <a:rPr lang="en-US" altLang="zh-TW" sz="2500" smtClean="0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Why is quoting a problem?</a:t>
            </a:r>
            <a:endParaRPr lang="zh-TW" altLang="zh-TW" smtClean="0">
              <a:solidFill>
                <a:srgbClr val="0033CC"/>
              </a:solidFill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839200" cy="5257800"/>
          </a:xfrm>
        </p:spPr>
        <p:txBody>
          <a:bodyPr/>
          <a:lstStyle/>
          <a:p>
            <a:pPr eaLnBrk="1" hangingPunct="1"/>
            <a:r>
              <a:rPr lang="en-US" altLang="zh-TW" sz="3100" dirty="0" smtClean="0"/>
              <a:t>Command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arguments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may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use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special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symbols</a:t>
            </a:r>
          </a:p>
          <a:p>
            <a:pPr eaLnBrk="1" hangingPunct="1"/>
            <a:r>
              <a:rPr lang="en-US" altLang="zh-TW" sz="3100" dirty="0" smtClean="0"/>
              <a:t>But the UNIX shell also uses special symbols</a:t>
            </a:r>
          </a:p>
        </p:txBody>
      </p:sp>
    </p:spTree>
    <p:extLst>
      <p:ext uri="{BB962C8B-B14F-4D97-AF65-F5344CB8AC3E}">
        <p14:creationId xmlns:p14="http://schemas.microsoft.com/office/powerpoint/2010/main" val="16626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20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3800" y="2971800"/>
            <a:ext cx="20574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33800" y="2971800"/>
            <a:ext cx="2057400" cy="533400"/>
            <a:chOff x="3733800" y="2971800"/>
            <a:chExt cx="2057400" cy="533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Why is quoting a problem?</a:t>
            </a:r>
            <a:endParaRPr lang="zh-TW" altLang="zh-TW" smtClean="0">
              <a:solidFill>
                <a:srgbClr val="0033CC"/>
              </a:solidFill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839200" cy="5257800"/>
          </a:xfrm>
        </p:spPr>
        <p:txBody>
          <a:bodyPr/>
          <a:lstStyle/>
          <a:p>
            <a:pPr eaLnBrk="1" hangingPunct="1"/>
            <a:r>
              <a:rPr lang="en-US" altLang="zh-TW" sz="3100" dirty="0" smtClean="0"/>
              <a:t>Command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arguments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may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use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special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symbols</a:t>
            </a:r>
          </a:p>
          <a:p>
            <a:pPr eaLnBrk="1" hangingPunct="1"/>
            <a:r>
              <a:rPr lang="en-US" altLang="zh-TW" sz="3100" dirty="0" smtClean="0"/>
              <a:t>But the UNIX shell also uses special symbols</a:t>
            </a:r>
          </a:p>
          <a:p>
            <a:pPr eaLnBrk="1" hangingPunct="1"/>
            <a:r>
              <a:rPr lang="en-US" altLang="zh-TW" sz="3100" dirty="0" smtClean="0">
                <a:solidFill>
                  <a:srgbClr val="0033CC"/>
                </a:solidFill>
              </a:rPr>
              <a:t>For example, compare: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% echo "(</a:t>
            </a:r>
            <a:r>
              <a:rPr lang="en-US" altLang="zh-TW" dirty="0" err="1" smtClean="0">
                <a:solidFill>
                  <a:schemeClr val="bg1"/>
                </a:solidFill>
              </a:rPr>
              <a:t>x,y</a:t>
            </a:r>
            <a:r>
              <a:rPr lang="en-US" altLang="zh-TW" dirty="0" smtClean="0">
                <a:solidFill>
                  <a:schemeClr val="bg1"/>
                </a:solidFill>
              </a:rPr>
              <a:t>)"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rgbClr val="0033CC"/>
                </a:solidFill>
              </a:rPr>
              <a:t>   vs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% echo (</a:t>
            </a:r>
            <a:r>
              <a:rPr lang="en-US" altLang="zh-TW" dirty="0" err="1" smtClean="0">
                <a:solidFill>
                  <a:schemeClr val="bg1"/>
                </a:solidFill>
              </a:rPr>
              <a:t>x,y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0" y="4648200"/>
            <a:ext cx="3048000" cy="2209800"/>
          </a:xfrm>
          <a:prstGeom prst="wedgeRectCallout">
            <a:avLst>
              <a:gd name="adj1" fmla="val 32066"/>
              <a:gd name="adj2" fmla="val -10306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3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Correct. </a:t>
            </a:r>
            <a:r>
              <a:rPr kumimoji="0" lang="en-US" altLang="zh-TW" sz="3600" b="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Csh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passes the argument</a:t>
            </a: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kumimoji="0" lang="en-US" altLang="zh-TW" sz="4000" b="0" u="sng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as-is</a:t>
            </a: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  <a:endParaRPr kumimoji="0" lang="en-US" altLang="zh-TW" sz="4000" b="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876800" y="3924300"/>
            <a:ext cx="4267200" cy="2933700"/>
          </a:xfrm>
          <a:prstGeom prst="wedgeRectCallout">
            <a:avLst>
              <a:gd name="adj1" fmla="val -38377"/>
              <a:gd name="adj2" fmla="val -6689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Incorrect. </a:t>
            </a:r>
            <a:r>
              <a:rPr kumimoji="0" lang="en-US" altLang="zh-TW" sz="2600" b="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Csh</a:t>
            </a:r>
            <a:r>
              <a:rPr kumimoji="0" lang="en-US" altLang="zh-TW" sz="2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can’t understand the purpose of the parentheses.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Are they an </a:t>
            </a:r>
            <a:r>
              <a:rPr kumimoji="0" lang="en-US" altLang="zh-TW" sz="26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array</a:t>
            </a:r>
            <a:r>
              <a:rPr kumimoji="0" lang="en-US" altLang="zh-TW" sz="2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or the invoking of a </a:t>
            </a:r>
            <a:r>
              <a:rPr kumimoji="0" lang="en-US" altLang="zh-TW" sz="26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subshell</a:t>
            </a:r>
            <a:r>
              <a:rPr kumimoji="0" lang="en-US" altLang="zh-TW" sz="2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(i.e., like in alias #1 of your HW.)? Well, whatever you meant, they don’t make sense in the context, so </a:t>
            </a:r>
            <a:r>
              <a:rPr kumimoji="0" lang="en-US" altLang="zh-TW" sz="2600" b="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csh</a:t>
            </a:r>
            <a:r>
              <a:rPr kumimoji="0" lang="en-US" altLang="zh-TW" sz="2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gives an error.</a:t>
            </a:r>
            <a:endParaRPr kumimoji="0" lang="en-US" altLang="zh-TW" sz="2600" b="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733800" y="2971800"/>
            <a:ext cx="20574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33800" y="2971800"/>
            <a:ext cx="2057400" cy="533400"/>
            <a:chOff x="3733800" y="2971800"/>
            <a:chExt cx="2057400" cy="533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tangle 1"/>
          <p:cNvSpPr/>
          <p:nvPr/>
        </p:nvSpPr>
        <p:spPr bwMode="auto">
          <a:xfrm>
            <a:off x="7620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Why is quoting a problem?</a:t>
            </a:r>
            <a:endParaRPr lang="zh-TW" altLang="zh-TW" smtClean="0">
              <a:solidFill>
                <a:srgbClr val="0033CC"/>
              </a:solidFill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839200" cy="5257800"/>
          </a:xfrm>
        </p:spPr>
        <p:txBody>
          <a:bodyPr/>
          <a:lstStyle/>
          <a:p>
            <a:pPr eaLnBrk="1" hangingPunct="1"/>
            <a:r>
              <a:rPr lang="en-US" altLang="zh-TW" sz="3100" dirty="0" smtClean="0"/>
              <a:t>Command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arguments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may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use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special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symbols</a:t>
            </a:r>
          </a:p>
          <a:p>
            <a:pPr eaLnBrk="1" hangingPunct="1"/>
            <a:r>
              <a:rPr lang="en-US" altLang="zh-TW" sz="3100" dirty="0" smtClean="0"/>
              <a:t>But the UNIX shell also uses special symbols</a:t>
            </a:r>
          </a:p>
          <a:p>
            <a:pPr eaLnBrk="1" hangingPunct="1"/>
            <a:r>
              <a:rPr lang="en-US" altLang="zh-TW" sz="3100" dirty="0" smtClean="0">
                <a:solidFill>
                  <a:srgbClr val="0033CC"/>
                </a:solidFill>
              </a:rPr>
              <a:t>For example, compare: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echo "(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)"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rgbClr val="0033CC"/>
                </a:solidFill>
              </a:rPr>
              <a:t>   vs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echo 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% expr 5 "*" 6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2000" dirty="0" smtClean="0">
                <a:solidFill>
                  <a:srgbClr val="0033CC"/>
                </a:solidFill>
              </a:rPr>
              <a:t> vs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% </a:t>
            </a:r>
            <a:r>
              <a:rPr lang="en-US" altLang="zh-TW" dirty="0">
                <a:solidFill>
                  <a:schemeClr val="bg1"/>
                </a:solidFill>
              </a:rPr>
              <a:t>expr 5 </a:t>
            </a:r>
            <a:r>
              <a:rPr lang="en-US" altLang="zh-TW" dirty="0" smtClean="0">
                <a:solidFill>
                  <a:schemeClr val="bg1"/>
                </a:solidFill>
              </a:rPr>
              <a:t>* 6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0" y="4648200"/>
            <a:ext cx="3048000" cy="2209800"/>
          </a:xfrm>
          <a:prstGeom prst="wedgeRectCallout">
            <a:avLst>
              <a:gd name="adj1" fmla="val 31521"/>
              <a:gd name="adj2" fmla="val -8977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3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Correct. </a:t>
            </a:r>
            <a:r>
              <a:rPr kumimoji="0" lang="en-US" altLang="zh-TW" sz="3600" b="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Csh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passes the </a:t>
            </a:r>
            <a:r>
              <a:rPr kumimoji="0" lang="en-US" altLang="zh-TW" sz="3600" b="0" u="sng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three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arguments</a:t>
            </a: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kumimoji="0" lang="en-US" altLang="zh-TW" sz="4000" b="0" u="sng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as-is</a:t>
            </a: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  <a:endParaRPr kumimoji="0" lang="en-US" altLang="zh-TW" sz="4000" b="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791200" y="990600"/>
            <a:ext cx="3352800" cy="5867400"/>
          </a:xfrm>
          <a:prstGeom prst="wedgeRectCallout">
            <a:avLst>
              <a:gd name="adj1" fmla="val -72576"/>
              <a:gd name="adj2" fmla="val 63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Incorrect. </a:t>
            </a:r>
            <a:r>
              <a:rPr kumimoji="0" lang="en-US" altLang="zh-TW" sz="2600" b="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Csh</a:t>
            </a:r>
            <a:r>
              <a:rPr kumimoji="0" lang="en-US" altLang="zh-TW" sz="2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expands the * before passing to expr. This can: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• </a:t>
            </a:r>
            <a:r>
              <a:rPr kumimoji="0" lang="en-US" altLang="zh-TW" sz="24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Cause expr crash due to</a:t>
            </a:r>
            <a:br>
              <a:rPr kumimoji="0" lang="en-US" altLang="zh-TW" sz="24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</a:br>
            <a:r>
              <a:rPr kumimoji="0" lang="en-US" altLang="zh-TW" sz="24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 bad inputs.</a:t>
            </a: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(This is, by far,</a:t>
            </a:r>
            <a:b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</a:br>
            <a:r>
              <a:rPr kumimoji="0" lang="en-US" altLang="zh-TW" sz="2400" b="0" dirty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 the most likely outcome.)</a:t>
            </a:r>
          </a:p>
          <a:p>
            <a:pPr>
              <a:buClr>
                <a:schemeClr val="accent1"/>
              </a:buClr>
              <a:buSzPct val="85000"/>
              <a:buNone/>
            </a:pPr>
            <a:r>
              <a:rPr kumimoji="0" lang="en-US" altLang="zh-TW" sz="2400" b="0" dirty="0">
                <a:solidFill>
                  <a:schemeClr val="tx2"/>
                </a:solidFill>
                <a:latin typeface="Arial Narrow" panose="020B0606020202030204" pitchFamily="34" charset="0"/>
              </a:rPr>
              <a:t>• </a:t>
            </a:r>
            <a:r>
              <a:rPr kumimoji="0" lang="en-US" altLang="zh-TW" sz="24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Produce the correct </a:t>
            </a:r>
            <a:br>
              <a:rPr kumimoji="0" lang="en-US" altLang="zh-TW" sz="24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</a:br>
            <a:r>
              <a:rPr kumimoji="0" lang="en-US" altLang="zh-TW" sz="24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answer of “30”</a:t>
            </a: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(but only if, </a:t>
            </a:r>
            <a:b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</a:b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 by wild chance, the current </a:t>
            </a:r>
            <a:b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</a:b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 directory contains just 1 file, </a:t>
            </a:r>
            <a:b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</a:b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 and that file is named “*”).</a:t>
            </a:r>
            <a:endParaRPr kumimoji="0" lang="en-US" altLang="zh-TW" sz="2400" b="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>
              <a:buClr>
                <a:schemeClr val="accent1"/>
              </a:buClr>
              <a:buSzPct val="85000"/>
              <a:buNone/>
            </a:pPr>
            <a:r>
              <a:rPr kumimoji="0" lang="en-US" altLang="zh-TW" sz="2400" b="0" dirty="0">
                <a:solidFill>
                  <a:schemeClr val="tx2"/>
                </a:solidFill>
                <a:latin typeface="Arial Narrow" panose="020B0606020202030204" pitchFamily="34" charset="0"/>
              </a:rPr>
              <a:t>• </a:t>
            </a:r>
            <a: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</a:rPr>
              <a:t>Produce </a:t>
            </a:r>
            <a:r>
              <a:rPr kumimoji="0" lang="en-US" altLang="zh-TW" sz="24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the </a:t>
            </a:r>
            <a: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</a:rPr>
              <a:t>answer of </a:t>
            </a:r>
            <a:r>
              <a:rPr kumimoji="0" lang="en-US" altLang="zh-TW" sz="24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“11”</a:t>
            </a: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b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</a:b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 (if the </a:t>
            </a:r>
            <a:r>
              <a:rPr kumimoji="0" lang="en-US" altLang="zh-TW" sz="2400" b="0" dirty="0">
                <a:solidFill>
                  <a:schemeClr val="tx2"/>
                </a:solidFill>
                <a:latin typeface="Arial Narrow" panose="020B0606020202030204" pitchFamily="34" charset="0"/>
              </a:rPr>
              <a:t>directory contains </a:t>
            </a: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/>
            </a:r>
            <a:b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</a:b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 just </a:t>
            </a:r>
            <a:r>
              <a:rPr kumimoji="0" lang="en-US" altLang="zh-TW" sz="2400" b="0" dirty="0">
                <a:solidFill>
                  <a:schemeClr val="tx2"/>
                </a:solidFill>
                <a:latin typeface="Arial Narrow" panose="020B0606020202030204" pitchFamily="34" charset="0"/>
              </a:rPr>
              <a:t>1 file</a:t>
            </a: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, </a:t>
            </a:r>
            <a:r>
              <a:rPr kumimoji="0" lang="en-US" altLang="zh-TW" sz="2400" b="0" dirty="0">
                <a:solidFill>
                  <a:schemeClr val="tx2"/>
                </a:solidFill>
                <a:latin typeface="Arial Narrow" panose="020B0606020202030204" pitchFamily="34" charset="0"/>
              </a:rPr>
              <a:t>named </a:t>
            </a: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“+”).</a:t>
            </a:r>
            <a:endParaRPr kumimoji="0" lang="en-US" altLang="zh-TW" sz="2400" b="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400" b="0" dirty="0">
                <a:solidFill>
                  <a:schemeClr val="tx2"/>
                </a:solidFill>
                <a:latin typeface="Arial Narrow" panose="020B0606020202030204" pitchFamily="34" charset="0"/>
              </a:rPr>
              <a:t>• </a:t>
            </a:r>
            <a:r>
              <a:rPr kumimoji="0" lang="en-US" altLang="zh-TW" sz="24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Etc.</a:t>
            </a:r>
            <a:endParaRPr kumimoji="0" lang="en-US" altLang="zh-TW" sz="2400" b="0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endParaRPr kumimoji="0" lang="en-US" altLang="zh-TW" sz="2600" b="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9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E7CEAEB-91DB-4802-9514-51EB4B838608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 b="0"/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533400" y="2057400"/>
            <a:ext cx="8077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en-US" altLang="zh-TW" sz="4800" dirty="0" smtClean="0">
                <a:solidFill>
                  <a:schemeClr val="accent2"/>
                </a:solidFill>
              </a:rPr>
              <a:t>New Topic:</a:t>
            </a:r>
            <a:endParaRPr lang="en-US" altLang="zh-TW" sz="4000" dirty="0">
              <a:solidFill>
                <a:schemeClr val="accent2"/>
              </a:solidFill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TW" sz="4000" dirty="0" smtClean="0">
                <a:solidFill>
                  <a:schemeClr val="accent2"/>
                </a:solidFill>
              </a:rPr>
              <a:t>Two more UNIX commands:</a:t>
            </a:r>
          </a:p>
          <a:p>
            <a:pPr algn="ctr">
              <a:spcBef>
                <a:spcPct val="0"/>
              </a:spcBef>
              <a:buNone/>
            </a:pPr>
            <a:endParaRPr lang="en-US" altLang="zh-TW" sz="1100" dirty="0" smtClean="0">
              <a:solidFill>
                <a:schemeClr val="accent2"/>
              </a:solidFill>
            </a:endParaRPr>
          </a:p>
          <a:p>
            <a:pPr marL="571500" indent="-571500" algn="ctr">
              <a:spcBef>
                <a:spcPct val="0"/>
              </a:spcBef>
            </a:pPr>
            <a:r>
              <a:rPr lang="en-US" altLang="zh-TW" sz="600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diff</a:t>
            </a:r>
            <a:endParaRPr lang="en-US" altLang="zh-TW" sz="4000" dirty="0" smtClean="0">
              <a:solidFill>
                <a:srgbClr val="FF0000"/>
              </a:solidFill>
            </a:endParaRPr>
          </a:p>
          <a:p>
            <a:pPr marL="571500" indent="-571500" algn="ctr">
              <a:lnSpc>
                <a:spcPct val="70000"/>
              </a:lnSpc>
              <a:spcBef>
                <a:spcPct val="0"/>
              </a:spcBef>
            </a:pPr>
            <a:r>
              <a:rPr lang="en-US" altLang="zh-TW" sz="6000" dirty="0" err="1" smtClean="0">
                <a:solidFill>
                  <a:srgbClr val="FF0000"/>
                </a:solidFill>
                <a:latin typeface="High Tower Text" panose="02040502050506030303" pitchFamily="18" charset="0"/>
              </a:rPr>
              <a:t>tr</a:t>
            </a:r>
            <a:r>
              <a:rPr lang="en-US" altLang="zh-TW" sz="6000" dirty="0" smtClean="0">
                <a:solidFill>
                  <a:schemeClr val="accent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6000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.</a:t>
            </a:r>
            <a:endParaRPr lang="en-US" altLang="zh-TW" sz="48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20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3800" y="2971800"/>
            <a:ext cx="20574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532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Why is quoting a problem?</a:t>
            </a:r>
            <a:endParaRPr lang="zh-TW" altLang="zh-TW" smtClean="0">
              <a:solidFill>
                <a:srgbClr val="0033CC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33800" y="2971800"/>
            <a:ext cx="2057400" cy="1066800"/>
            <a:chOff x="3733800" y="2971800"/>
            <a:chExt cx="2057400" cy="533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6553200" y="2971800"/>
            <a:ext cx="2322576" cy="1066800"/>
            <a:chOff x="3733800" y="2971800"/>
            <a:chExt cx="2057400" cy="5334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839200" cy="5257800"/>
          </a:xfrm>
        </p:spPr>
        <p:txBody>
          <a:bodyPr/>
          <a:lstStyle/>
          <a:p>
            <a:pPr eaLnBrk="1" hangingPunct="1"/>
            <a:r>
              <a:rPr lang="en-US" altLang="zh-TW" sz="3100" dirty="0" smtClean="0"/>
              <a:t>Command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arguments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may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use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special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symbols</a:t>
            </a:r>
          </a:p>
          <a:p>
            <a:pPr eaLnBrk="1" hangingPunct="1"/>
            <a:r>
              <a:rPr lang="en-US" altLang="zh-TW" sz="3100" dirty="0" smtClean="0"/>
              <a:t>But the UNIX shell also uses special symbols</a:t>
            </a:r>
          </a:p>
          <a:p>
            <a:pPr eaLnBrk="1" hangingPunct="1"/>
            <a:r>
              <a:rPr lang="en-US" altLang="zh-TW" sz="3100" dirty="0" smtClean="0">
                <a:solidFill>
                  <a:srgbClr val="0033CC"/>
                </a:solidFill>
              </a:rPr>
              <a:t>For example, compare: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echo "(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)"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rgbClr val="0033CC"/>
                </a:solidFill>
              </a:rPr>
              <a:t>   vs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echo 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% expr 5 "*" 6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2000" dirty="0" smtClean="0">
                <a:solidFill>
                  <a:srgbClr val="0033CC"/>
                </a:solidFill>
              </a:rPr>
              <a:t> vs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% expr 5 * 6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rgbClr val="0033CC"/>
                </a:solidFill>
              </a:rPr>
              <a:t>  vs 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% </a:t>
            </a:r>
            <a:r>
              <a:rPr lang="en-US" altLang="zh-TW" dirty="0">
                <a:solidFill>
                  <a:schemeClr val="bg1"/>
                </a:solidFill>
              </a:rPr>
              <a:t>expr </a:t>
            </a:r>
            <a:r>
              <a:rPr lang="en-US" altLang="zh-TW" dirty="0" smtClean="0">
                <a:solidFill>
                  <a:schemeClr val="bg1"/>
                </a:solidFill>
              </a:rPr>
              <a:t>"5 </a:t>
            </a:r>
            <a:r>
              <a:rPr lang="en-US" altLang="zh-TW" dirty="0">
                <a:solidFill>
                  <a:schemeClr val="bg1"/>
                </a:solidFill>
              </a:rPr>
              <a:t>* </a:t>
            </a:r>
            <a:r>
              <a:rPr lang="en-US" altLang="zh-TW" dirty="0" smtClean="0">
                <a:solidFill>
                  <a:schemeClr val="bg1"/>
                </a:solidFill>
              </a:rPr>
              <a:t>6"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0" y="4648200"/>
            <a:ext cx="3048000" cy="2209800"/>
          </a:xfrm>
          <a:prstGeom prst="wedgeRectCallout">
            <a:avLst>
              <a:gd name="adj1" fmla="val 31521"/>
              <a:gd name="adj2" fmla="val -8977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3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Correct. </a:t>
            </a:r>
            <a:r>
              <a:rPr kumimoji="0" lang="en-US" altLang="zh-TW" sz="3600" b="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Csh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passes the </a:t>
            </a:r>
            <a:r>
              <a:rPr kumimoji="0" lang="en-US" altLang="zh-TW" sz="3600" b="0" u="sng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three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arguments</a:t>
            </a: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kumimoji="0" lang="en-US" altLang="zh-TW" sz="4000" b="0" u="sng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as-is</a:t>
            </a: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  <a:endParaRPr kumimoji="0" lang="en-US" altLang="zh-TW" sz="4000" b="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895600" y="3733800"/>
            <a:ext cx="3886200" cy="3124200"/>
          </a:xfrm>
          <a:prstGeom prst="wedgeRectCallout">
            <a:avLst>
              <a:gd name="adj1" fmla="val 75554"/>
              <a:gd name="adj2" fmla="val -49101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3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But there is another (incorrect) thing to try. </a:t>
            </a:r>
            <a:r>
              <a:rPr kumimoji="0" lang="en-US" altLang="zh-TW" sz="3600" b="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Csh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now passes the </a:t>
            </a:r>
            <a:r>
              <a:rPr kumimoji="0" lang="en-US" altLang="zh-TW" sz="3600" u="sng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one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argument</a:t>
            </a: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kumimoji="0" lang="en-US" altLang="zh-TW" sz="4000" b="0" u="sng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as-is</a:t>
            </a: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expr just prints 5 * 6 </a:t>
            </a:r>
            <a:endParaRPr kumimoji="0" lang="en-US" altLang="zh-TW" sz="4000" b="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791200" y="990600"/>
            <a:ext cx="3352800" cy="5867400"/>
          </a:xfrm>
          <a:prstGeom prst="wedgeRectCallout">
            <a:avLst>
              <a:gd name="adj1" fmla="val -72576"/>
              <a:gd name="adj2" fmla="val 63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Incorrect. </a:t>
            </a:r>
            <a:r>
              <a:rPr kumimoji="0" lang="en-US" altLang="zh-TW" sz="2600" b="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Csh</a:t>
            </a:r>
            <a:r>
              <a:rPr kumimoji="0" lang="en-US" altLang="zh-TW" sz="2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expands the * before passing to expr. This can: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• </a:t>
            </a:r>
            <a:r>
              <a:rPr kumimoji="0" lang="en-US" altLang="zh-TW" sz="24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Cause expr crash due to </a:t>
            </a:r>
            <a:br>
              <a:rPr kumimoji="0" lang="en-US" altLang="zh-TW" sz="24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</a:br>
            <a:r>
              <a:rPr kumimoji="0" lang="en-US" altLang="zh-TW" sz="24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 bad inputs.</a:t>
            </a: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(This is, by far,</a:t>
            </a:r>
            <a:b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</a:br>
            <a:r>
              <a:rPr kumimoji="0" lang="en-US" altLang="zh-TW" sz="2400" b="0" dirty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 the most likely outcome.)</a:t>
            </a:r>
          </a:p>
          <a:p>
            <a:pPr>
              <a:buClr>
                <a:schemeClr val="accent1"/>
              </a:buClr>
              <a:buSzPct val="85000"/>
              <a:buNone/>
            </a:pPr>
            <a:r>
              <a:rPr kumimoji="0" lang="en-US" altLang="zh-TW" sz="2400" b="0" dirty="0">
                <a:solidFill>
                  <a:schemeClr val="tx2"/>
                </a:solidFill>
                <a:latin typeface="Arial Narrow" panose="020B0606020202030204" pitchFamily="34" charset="0"/>
              </a:rPr>
              <a:t>• </a:t>
            </a:r>
            <a:r>
              <a:rPr kumimoji="0" lang="en-US" altLang="zh-TW" sz="24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Produce the correct </a:t>
            </a:r>
            <a:br>
              <a:rPr kumimoji="0" lang="en-US" altLang="zh-TW" sz="24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</a:br>
            <a:r>
              <a:rPr kumimoji="0" lang="en-US" altLang="zh-TW" sz="24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answer of “30”</a:t>
            </a: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(but only if, </a:t>
            </a:r>
            <a:b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</a:b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 by wild chance, the current </a:t>
            </a:r>
            <a:b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</a:b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 directory contains just 1 file, </a:t>
            </a:r>
            <a:b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</a:b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 and that file is named “*”).</a:t>
            </a:r>
            <a:endParaRPr kumimoji="0" lang="en-US" altLang="zh-TW" sz="2400" b="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>
              <a:buClr>
                <a:schemeClr val="accent1"/>
              </a:buClr>
              <a:buSzPct val="85000"/>
              <a:buNone/>
            </a:pPr>
            <a:r>
              <a:rPr kumimoji="0" lang="en-US" altLang="zh-TW" sz="2400" b="0" dirty="0">
                <a:solidFill>
                  <a:schemeClr val="tx2"/>
                </a:solidFill>
                <a:latin typeface="Arial Narrow" panose="020B0606020202030204" pitchFamily="34" charset="0"/>
              </a:rPr>
              <a:t>• </a:t>
            </a:r>
            <a: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</a:rPr>
              <a:t>Produce </a:t>
            </a:r>
            <a:r>
              <a:rPr kumimoji="0" lang="en-US" altLang="zh-TW" sz="24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the </a:t>
            </a:r>
            <a: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</a:rPr>
              <a:t>answer of </a:t>
            </a:r>
            <a:r>
              <a:rPr kumimoji="0" lang="en-US" altLang="zh-TW" sz="24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“11”</a:t>
            </a: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b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</a:b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 (if the </a:t>
            </a:r>
            <a:r>
              <a:rPr kumimoji="0" lang="en-US" altLang="zh-TW" sz="2400" b="0" dirty="0">
                <a:solidFill>
                  <a:schemeClr val="tx2"/>
                </a:solidFill>
                <a:latin typeface="Arial Narrow" panose="020B0606020202030204" pitchFamily="34" charset="0"/>
              </a:rPr>
              <a:t>directory contains </a:t>
            </a: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/>
            </a:r>
            <a:b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</a:b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 just </a:t>
            </a:r>
            <a:r>
              <a:rPr kumimoji="0" lang="en-US" altLang="zh-TW" sz="2400" b="0" dirty="0">
                <a:solidFill>
                  <a:schemeClr val="tx2"/>
                </a:solidFill>
                <a:latin typeface="Arial Narrow" panose="020B0606020202030204" pitchFamily="34" charset="0"/>
              </a:rPr>
              <a:t>1 file</a:t>
            </a: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, </a:t>
            </a:r>
            <a:r>
              <a:rPr kumimoji="0" lang="en-US" altLang="zh-TW" sz="2400" b="0" dirty="0">
                <a:solidFill>
                  <a:schemeClr val="tx2"/>
                </a:solidFill>
                <a:latin typeface="Arial Narrow" panose="020B0606020202030204" pitchFamily="34" charset="0"/>
              </a:rPr>
              <a:t>named </a:t>
            </a:r>
            <a:r>
              <a:rPr kumimoji="0" lang="en-US" altLang="zh-TW" sz="24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“+”).</a:t>
            </a:r>
            <a:endParaRPr kumimoji="0" lang="en-US" altLang="zh-TW" sz="2400" b="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400" b="0" dirty="0">
                <a:solidFill>
                  <a:schemeClr val="tx2"/>
                </a:solidFill>
                <a:latin typeface="Arial Narrow" panose="020B0606020202030204" pitchFamily="34" charset="0"/>
              </a:rPr>
              <a:t>• </a:t>
            </a:r>
            <a:r>
              <a:rPr kumimoji="0" lang="en-US" altLang="zh-TW" sz="2400" b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Etc.</a:t>
            </a:r>
            <a:endParaRPr kumimoji="0" lang="en-US" altLang="zh-TW" sz="2400" b="0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6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endParaRPr kumimoji="0" lang="en-US" altLang="zh-TW" sz="2600" b="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9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4" grpId="0" animBg="1"/>
      <p:bldP spid="14" grpId="1" animBg="1"/>
      <p:bldP spid="12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20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3800" y="2971800"/>
            <a:ext cx="20574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532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Why is quoting a problem?</a:t>
            </a:r>
            <a:endParaRPr lang="zh-TW" altLang="zh-TW" smtClean="0">
              <a:solidFill>
                <a:srgbClr val="00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33800" y="2971800"/>
            <a:ext cx="2057400" cy="1066800"/>
            <a:chOff x="3733800" y="2971800"/>
            <a:chExt cx="2057400" cy="533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553200" y="2971800"/>
            <a:ext cx="2322576" cy="1066800"/>
            <a:chOff x="3733800" y="2971800"/>
            <a:chExt cx="2057400" cy="533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839200" cy="5562600"/>
          </a:xfrm>
        </p:spPr>
        <p:txBody>
          <a:bodyPr/>
          <a:lstStyle/>
          <a:p>
            <a:pPr eaLnBrk="1" hangingPunct="1"/>
            <a:r>
              <a:rPr lang="en-US" altLang="zh-TW" sz="3100" dirty="0" smtClean="0"/>
              <a:t>Command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arguments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may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use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special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symbols</a:t>
            </a:r>
          </a:p>
          <a:p>
            <a:pPr eaLnBrk="1" hangingPunct="1"/>
            <a:r>
              <a:rPr lang="en-US" altLang="zh-TW" sz="3100" dirty="0" smtClean="0"/>
              <a:t>But the UNIX shell also uses special symbols</a:t>
            </a:r>
          </a:p>
          <a:p>
            <a:pPr eaLnBrk="1" hangingPunct="1"/>
            <a:r>
              <a:rPr lang="en-US" altLang="zh-TW" sz="3100" dirty="0" smtClean="0">
                <a:solidFill>
                  <a:srgbClr val="0033CC"/>
                </a:solidFill>
              </a:rPr>
              <a:t>For example, compare: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echo "(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)"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rgbClr val="0033CC"/>
                </a:solidFill>
              </a:rPr>
              <a:t>   vs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echo 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expr 5 "*" 6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2000" dirty="0" smtClean="0">
                <a:solidFill>
                  <a:srgbClr val="0033CC"/>
                </a:solidFill>
              </a:rPr>
              <a:t> vs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expr 5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* 6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rgbClr val="0033CC"/>
                </a:solidFill>
              </a:rPr>
              <a:t>  vs 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%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expr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"5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6"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/>
                </a:solidFill>
              </a:rPr>
              <a:t>% </a:t>
            </a:r>
            <a:r>
              <a:rPr lang="en-US" altLang="zh-TW" dirty="0" err="1" smtClean="0">
                <a:solidFill>
                  <a:schemeClr val="bg1"/>
                </a:solidFill>
              </a:rPr>
              <a:t>grep</a:t>
            </a:r>
            <a:r>
              <a:rPr lang="en-US" altLang="zh-TW" dirty="0" smtClean="0">
                <a:solidFill>
                  <a:schemeClr val="bg1"/>
                </a:solidFill>
              </a:rPr>
              <a:t> "a*b"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US" altLang="zh-TW" sz="2000" dirty="0" smtClean="0">
                <a:solidFill>
                  <a:srgbClr val="0033CC"/>
                </a:solidFill>
              </a:rPr>
              <a:t> </a:t>
            </a:r>
            <a:r>
              <a:rPr lang="en-US" altLang="zh-TW" sz="2000" dirty="0">
                <a:solidFill>
                  <a:srgbClr val="0033CC"/>
                </a:solidFill>
              </a:rPr>
              <a:t>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% </a:t>
            </a:r>
            <a:r>
              <a:rPr lang="en-US" altLang="zh-TW" dirty="0" err="1" smtClean="0">
                <a:solidFill>
                  <a:schemeClr val="bg1"/>
                </a:solidFill>
              </a:rPr>
              <a:t>grep</a:t>
            </a:r>
            <a:r>
              <a:rPr lang="en-US" altLang="zh-TW" dirty="0" smtClean="0">
                <a:solidFill>
                  <a:schemeClr val="bg1"/>
                </a:solidFill>
              </a:rPr>
              <a:t> a*b</a:t>
            </a:r>
          </a:p>
        </p:txBody>
      </p:sp>
    </p:spTree>
    <p:extLst>
      <p:ext uri="{BB962C8B-B14F-4D97-AF65-F5344CB8AC3E}">
        <p14:creationId xmlns:p14="http://schemas.microsoft.com/office/powerpoint/2010/main" val="774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20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3800" y="2971800"/>
            <a:ext cx="20574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532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Why is quoting a problem?</a:t>
            </a:r>
            <a:endParaRPr lang="zh-TW" altLang="zh-TW" smtClean="0">
              <a:solidFill>
                <a:srgbClr val="00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33800" y="2971800"/>
            <a:ext cx="2057400" cy="1066800"/>
            <a:chOff x="3733800" y="2971800"/>
            <a:chExt cx="2057400" cy="533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553200" y="2971800"/>
            <a:ext cx="2322576" cy="1066800"/>
            <a:chOff x="3733800" y="2971800"/>
            <a:chExt cx="2057400" cy="533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839200" cy="5562600"/>
          </a:xfrm>
        </p:spPr>
        <p:txBody>
          <a:bodyPr/>
          <a:lstStyle/>
          <a:p>
            <a:pPr eaLnBrk="1" hangingPunct="1"/>
            <a:r>
              <a:rPr lang="en-US" altLang="zh-TW" sz="3100" dirty="0" smtClean="0"/>
              <a:t>Command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arguments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may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use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special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symbols</a:t>
            </a:r>
          </a:p>
          <a:p>
            <a:pPr eaLnBrk="1" hangingPunct="1"/>
            <a:r>
              <a:rPr lang="en-US" altLang="zh-TW" sz="3100" dirty="0" smtClean="0"/>
              <a:t>But the UNIX shell also uses special symbols</a:t>
            </a:r>
          </a:p>
          <a:p>
            <a:pPr eaLnBrk="1" hangingPunct="1"/>
            <a:r>
              <a:rPr lang="en-US" altLang="zh-TW" sz="3100" dirty="0" smtClean="0">
                <a:solidFill>
                  <a:srgbClr val="0033CC"/>
                </a:solidFill>
              </a:rPr>
              <a:t>For example, compare: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echo "(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)"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rgbClr val="0033CC"/>
                </a:solidFill>
              </a:rPr>
              <a:t>   vs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echo 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expr 5 "*" 6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2000" dirty="0" smtClean="0">
                <a:solidFill>
                  <a:srgbClr val="0033CC"/>
                </a:solidFill>
              </a:rPr>
              <a:t> vs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expr 5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* 6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rgbClr val="0033CC"/>
                </a:solidFill>
              </a:rPr>
              <a:t>  vs 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%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expr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"5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6"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/>
                </a:solidFill>
              </a:rPr>
              <a:t>% </a:t>
            </a:r>
            <a:r>
              <a:rPr lang="en-US" altLang="zh-TW" dirty="0" err="1" smtClean="0">
                <a:solidFill>
                  <a:schemeClr val="bg1"/>
                </a:solidFill>
              </a:rPr>
              <a:t>grep</a:t>
            </a:r>
            <a:r>
              <a:rPr lang="en-US" altLang="zh-TW" dirty="0" smtClean="0">
                <a:solidFill>
                  <a:schemeClr val="bg1"/>
                </a:solidFill>
              </a:rPr>
              <a:t> "a*b"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US" altLang="zh-TW" sz="2000" dirty="0" smtClean="0">
                <a:solidFill>
                  <a:srgbClr val="0033CC"/>
                </a:solidFill>
              </a:rPr>
              <a:t> </a:t>
            </a:r>
            <a:r>
              <a:rPr lang="en-US" altLang="zh-TW" sz="2000" dirty="0">
                <a:solidFill>
                  <a:srgbClr val="0033CC"/>
                </a:solidFill>
              </a:rPr>
              <a:t>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% </a:t>
            </a:r>
            <a:r>
              <a:rPr lang="en-US" altLang="zh-TW" dirty="0" err="1" smtClean="0">
                <a:solidFill>
                  <a:schemeClr val="bg1"/>
                </a:solidFill>
              </a:rPr>
              <a:t>grep</a:t>
            </a:r>
            <a:r>
              <a:rPr lang="en-US" altLang="zh-TW" dirty="0" smtClean="0">
                <a:solidFill>
                  <a:schemeClr val="bg1"/>
                </a:solidFill>
              </a:rPr>
              <a:t> a*b</a:t>
            </a:r>
          </a:p>
          <a:p>
            <a:pPr marL="457200" lvl="1" indent="0" eaLnBrk="1" hangingPunct="1">
              <a:buNone/>
            </a:pPr>
            <a:r>
              <a:rPr lang="en-US" altLang="zh-TW" b="1" dirty="0" err="1" smtClean="0"/>
              <a:t>grep</a:t>
            </a:r>
            <a:r>
              <a:rPr lang="en-US" altLang="zh-TW" b="1" dirty="0" smtClean="0"/>
              <a:t> is a topic for next week.</a:t>
            </a:r>
          </a:p>
          <a:p>
            <a:pPr marL="457200" lvl="1" indent="0" eaLnBrk="1" hangingPunct="1">
              <a:buNone/>
            </a:pPr>
            <a:r>
              <a:rPr lang="en-US" altLang="zh-TW" sz="2600" dirty="0" smtClean="0"/>
              <a:t>The argument passed to </a:t>
            </a:r>
            <a:r>
              <a:rPr lang="en-US" altLang="zh-TW" sz="2600" dirty="0" err="1" smtClean="0"/>
              <a:t>grep</a:t>
            </a:r>
            <a:r>
              <a:rPr lang="en-US" altLang="zh-TW" sz="2600" dirty="0" smtClean="0"/>
              <a:t> in the example above is a </a:t>
            </a:r>
            <a:r>
              <a:rPr lang="en-US" altLang="zh-TW" b="1" dirty="0" smtClean="0">
                <a:solidFill>
                  <a:srgbClr val="FF0000"/>
                </a:solidFill>
              </a:rPr>
              <a:t>regular expression</a:t>
            </a:r>
            <a:r>
              <a:rPr lang="en-US" altLang="zh-TW" sz="2600" dirty="0" smtClean="0"/>
              <a:t>.</a:t>
            </a:r>
            <a:br>
              <a:rPr lang="en-US" altLang="zh-TW" sz="2600" dirty="0" smtClean="0"/>
            </a:br>
            <a:r>
              <a:rPr lang="en-US" altLang="zh-TW" sz="2600" dirty="0" smtClean="0"/>
              <a:t>You won’t learn regular expressions until next week.</a:t>
            </a:r>
            <a:br>
              <a:rPr lang="en-US" altLang="zh-TW" sz="2600" dirty="0" smtClean="0"/>
            </a:br>
            <a:r>
              <a:rPr lang="en-US" altLang="zh-TW" sz="2600" dirty="0" smtClean="0"/>
              <a:t>The point is: regular expressions use special symbols.</a:t>
            </a:r>
          </a:p>
        </p:txBody>
      </p:sp>
    </p:spTree>
    <p:extLst>
      <p:ext uri="{BB962C8B-B14F-4D97-AF65-F5344CB8AC3E}">
        <p14:creationId xmlns:p14="http://schemas.microsoft.com/office/powerpoint/2010/main" val="21770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20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3800" y="2971800"/>
            <a:ext cx="20574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532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Why is quoting a problem?</a:t>
            </a:r>
            <a:endParaRPr lang="zh-TW" altLang="zh-TW" smtClean="0">
              <a:solidFill>
                <a:srgbClr val="00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33800" y="2971800"/>
            <a:ext cx="2057400" cy="1524000"/>
            <a:chOff x="3733800" y="2971800"/>
            <a:chExt cx="2057400" cy="533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553200" y="2971800"/>
            <a:ext cx="2322576" cy="1524000"/>
            <a:chOff x="3733800" y="2971800"/>
            <a:chExt cx="2057400" cy="533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839200" cy="5562600"/>
          </a:xfrm>
        </p:spPr>
        <p:txBody>
          <a:bodyPr/>
          <a:lstStyle/>
          <a:p>
            <a:pPr eaLnBrk="1" hangingPunct="1"/>
            <a:r>
              <a:rPr lang="en-US" altLang="zh-TW" sz="3100" dirty="0" smtClean="0"/>
              <a:t>Command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arguments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may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use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special</a:t>
            </a:r>
            <a:r>
              <a:rPr lang="en-US" altLang="zh-TW" sz="2800" dirty="0" smtClean="0"/>
              <a:t> </a:t>
            </a:r>
            <a:r>
              <a:rPr lang="en-US" altLang="zh-TW" sz="3100" dirty="0" smtClean="0"/>
              <a:t>symbols</a:t>
            </a:r>
          </a:p>
          <a:p>
            <a:pPr eaLnBrk="1" hangingPunct="1"/>
            <a:r>
              <a:rPr lang="en-US" altLang="zh-TW" sz="3100" dirty="0" smtClean="0"/>
              <a:t>But the UNIX shell also uses special symbols</a:t>
            </a:r>
          </a:p>
          <a:p>
            <a:pPr eaLnBrk="1" hangingPunct="1"/>
            <a:r>
              <a:rPr lang="en-US" altLang="zh-TW" sz="3100" dirty="0" smtClean="0">
                <a:solidFill>
                  <a:srgbClr val="0033CC"/>
                </a:solidFill>
              </a:rPr>
              <a:t>For example, compare: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echo "(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)"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rgbClr val="0033CC"/>
                </a:solidFill>
              </a:rPr>
              <a:t>   vs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echo 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expr 5 "*" 6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2000" dirty="0" smtClean="0">
                <a:solidFill>
                  <a:srgbClr val="0033CC"/>
                </a:solidFill>
              </a:rPr>
              <a:t> vs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expr 5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* 6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rgbClr val="0033CC"/>
                </a:solidFill>
              </a:rPr>
              <a:t>  vs 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%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expr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"5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6"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rgbClr val="A6A6A6"/>
                </a:solidFill>
              </a:rPr>
              <a:t>% </a:t>
            </a:r>
            <a:r>
              <a:rPr lang="en-US" altLang="zh-TW" dirty="0" err="1" smtClean="0">
                <a:solidFill>
                  <a:srgbClr val="A6A6A6"/>
                </a:solidFill>
              </a:rPr>
              <a:t>grep</a:t>
            </a:r>
            <a:r>
              <a:rPr lang="en-US" altLang="zh-TW" dirty="0" smtClean="0">
                <a:solidFill>
                  <a:srgbClr val="A6A6A6"/>
                </a:solidFill>
              </a:rPr>
              <a:t> "a*b"</a:t>
            </a:r>
            <a:r>
              <a:rPr lang="en-US" altLang="zh-TW" sz="2400" dirty="0" smtClean="0">
                <a:solidFill>
                  <a:srgbClr val="A6A6A6"/>
                </a:solidFill>
              </a:rPr>
              <a:t>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US" altLang="zh-TW" sz="2000" dirty="0" smtClean="0">
                <a:solidFill>
                  <a:srgbClr val="0033CC"/>
                </a:solidFill>
              </a:rPr>
              <a:t> </a:t>
            </a:r>
            <a:r>
              <a:rPr lang="en-US" altLang="zh-TW" sz="2000" dirty="0">
                <a:solidFill>
                  <a:srgbClr val="0033CC"/>
                </a:solidFill>
              </a:rPr>
              <a:t>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rgbClr val="A6A6A6"/>
                </a:solidFill>
              </a:rPr>
              <a:t>% </a:t>
            </a:r>
            <a:r>
              <a:rPr lang="en-US" altLang="zh-TW" dirty="0" err="1" smtClean="0">
                <a:solidFill>
                  <a:srgbClr val="A6A6A6"/>
                </a:solidFill>
              </a:rPr>
              <a:t>grep</a:t>
            </a:r>
            <a:r>
              <a:rPr lang="en-US" altLang="zh-TW" dirty="0" smtClean="0">
                <a:solidFill>
                  <a:srgbClr val="A6A6A6"/>
                </a:solidFill>
              </a:rPr>
              <a:t> a*b</a:t>
            </a:r>
          </a:p>
        </p:txBody>
      </p:sp>
    </p:spTree>
    <p:extLst>
      <p:ext uri="{BB962C8B-B14F-4D97-AF65-F5344CB8AC3E}">
        <p14:creationId xmlns:p14="http://schemas.microsoft.com/office/powerpoint/2010/main" val="32049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"/>
            <a:ext cx="76200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4000" smtClean="0">
                <a:solidFill>
                  <a:srgbClr val="0033CC"/>
                </a:solidFill>
              </a:rPr>
              <a:t>Resolving the conflicting meanings of special symbols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152400" y="1371600"/>
            <a:ext cx="8839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000" dirty="0" smtClean="0"/>
              <a:t>When you include an odd symbol within a command’s arguments, will the shell: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600" dirty="0" smtClean="0"/>
              <a:t>Do something special with the character?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600" dirty="0" smtClean="0"/>
              <a:t>Or pass it unchanged to the program? </a:t>
            </a:r>
            <a:br>
              <a:rPr lang="en-US" altLang="zh-TW" sz="2600" dirty="0" smtClean="0"/>
            </a:br>
            <a:endParaRPr lang="en-US" altLang="zh-TW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3000" dirty="0" smtClean="0"/>
              <a:t>The "$" character is a good example: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600" dirty="0" smtClean="0"/>
              <a:t>It could be the beginning of a shell variable name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600" dirty="0" smtClean="0"/>
              <a:t>It could be part of a regular expression</a:t>
            </a:r>
            <a:br>
              <a:rPr lang="en-US" altLang="zh-TW" sz="2600" dirty="0" smtClean="0"/>
            </a:br>
            <a:endParaRPr lang="en-US" altLang="zh-TW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3000" dirty="0" smtClean="0"/>
              <a:t>If you need a regular expression, you must know: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600" dirty="0" smtClean="0"/>
              <a:t>1. Are any symbols in the expression also shell symbols?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600" dirty="0" smtClean="0"/>
              <a:t>2. The right way to quote such symbols, so as to pass them to the command without modifying by the shell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OK, so how do we quote them?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We have three special shell symbols to do choose from: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>
              <a:buFontTx/>
              <a:buNone/>
            </a:pPr>
            <a:r>
              <a:rPr lang="en-US" altLang="zh-TW" sz="2800" dirty="0" smtClean="0"/>
              <a:t>	Notes: </a:t>
            </a:r>
            <a:br>
              <a:rPr lang="en-US" altLang="zh-TW" sz="2800" dirty="0" smtClean="0"/>
            </a:br>
            <a:r>
              <a:rPr lang="en-US" altLang="zh-TW" sz="2800" dirty="0" smtClean="0"/>
              <a:t>The ` symbol is different from the </a:t>
            </a:r>
            <a:r>
              <a:rPr lang="en-US" altLang="zh-TW" sz="2800" b="1" dirty="0" smtClean="0">
                <a:latin typeface="Arial Narrow" pitchFamily="34" charset="0"/>
              </a:rPr>
              <a:t>'</a:t>
            </a:r>
            <a:r>
              <a:rPr lang="en-US" altLang="zh-TW" sz="2800" dirty="0" smtClean="0"/>
              <a:t> symbol.    </a:t>
            </a:r>
            <a:br>
              <a:rPr lang="en-US" altLang="zh-TW" sz="2800" dirty="0" smtClean="0"/>
            </a:br>
            <a:r>
              <a:rPr lang="en-US" altLang="zh-TW" sz="2800" dirty="0" smtClean="0"/>
              <a:t>The ` symbol is not used for quoting.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895600"/>
          <a:ext cx="6324600" cy="1033464"/>
        </p:xfrm>
        <a:graphic>
          <a:graphicData uri="http://schemas.openxmlformats.org/drawingml/2006/table">
            <a:tbl>
              <a:tblPr/>
              <a:tblGrid>
                <a:gridCol w="1169988"/>
                <a:gridCol w="5154612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"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  Weak quotes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'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  Strong quotes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\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  Single character quote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29141</TotalTime>
  <Words>6056</Words>
  <Application>Microsoft Office PowerPoint</Application>
  <PresentationFormat>如螢幕大小 (4:3)</PresentationFormat>
  <Paragraphs>1567</Paragraphs>
  <Slides>95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95</vt:i4>
      </vt:variant>
    </vt:vector>
  </HeadingPairs>
  <TitlesOfParts>
    <vt:vector size="109" baseType="lpstr">
      <vt:lpstr>Courier</vt:lpstr>
      <vt:lpstr>Lucida Grande</vt:lpstr>
      <vt:lpstr>Monotype Sorts</vt:lpstr>
      <vt:lpstr>ＭＳ Ｐゴシック</vt:lpstr>
      <vt:lpstr>SimSun</vt:lpstr>
      <vt:lpstr>新細明體</vt:lpstr>
      <vt:lpstr>Arial</vt:lpstr>
      <vt:lpstr>Arial Narrow</vt:lpstr>
      <vt:lpstr>Arial Rounded MT Bold</vt:lpstr>
      <vt:lpstr>Bookman Old Style</vt:lpstr>
      <vt:lpstr>High Tower Text</vt:lpstr>
      <vt:lpstr>Times New Roman</vt:lpstr>
      <vt:lpstr>Wingdings</vt:lpstr>
      <vt:lpstr>Default Design</vt:lpstr>
      <vt:lpstr>Summary of Parameters &amp; Variables</vt:lpstr>
      <vt:lpstr>Summary of Parameters &amp; Variables</vt:lpstr>
      <vt:lpstr>The $? Special Parameter</vt:lpstr>
      <vt:lpstr>The $? Special Parameter</vt:lpstr>
      <vt:lpstr>PowerPoint 簡報</vt:lpstr>
      <vt:lpstr>PowerPoint 簡報</vt:lpstr>
      <vt:lpstr>Summary of Parameters &amp; Variables</vt:lpstr>
      <vt:lpstr>Summary of Parameters &amp; Variables</vt:lpstr>
      <vt:lpstr>PowerPoint 簡報</vt:lpstr>
      <vt:lpstr>diff</vt:lpstr>
      <vt:lpstr> A diff  example:</vt:lpstr>
      <vt:lpstr> A diff  example:</vt:lpstr>
      <vt:lpstr> A diff  example:</vt:lpstr>
      <vt:lpstr> A diff  example:</vt:lpstr>
      <vt:lpstr> Here’s what -y does: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Website “Textbook” http://www.grymoire.com/Unix/</vt:lpstr>
      <vt:lpstr>The Website “Textbook” http://www.grymoire.com/Unix/</vt:lpstr>
      <vt:lpstr>The Website “Textbook” http://www.grymoire.com/Unix/</vt:lpstr>
      <vt:lpstr>Course Outline</vt:lpstr>
      <vt:lpstr>Course Outline</vt:lpstr>
      <vt:lpstr>PowerPoint 簡報</vt:lpstr>
      <vt:lpstr>PowerPoint 簡報</vt:lpstr>
      <vt:lpstr>C-shell Control Flow</vt:lpstr>
      <vt:lpstr>C-shell Control Flow</vt:lpstr>
      <vt:lpstr>if</vt:lpstr>
      <vt:lpstr>PowerPoint 簡報</vt:lpstr>
      <vt:lpstr>PowerPoint 簡報</vt:lpstr>
      <vt:lpstr>PowerPoint 簡報</vt:lpstr>
      <vt:lpstr>PowerPoint 簡報</vt:lpstr>
      <vt:lpstr>Csh Conditional File Tests</vt:lpstr>
      <vt:lpstr>C-shell Control Flow</vt:lpstr>
      <vt:lpstr>switch</vt:lpstr>
      <vt:lpstr>C-shell Control Flow</vt:lpstr>
      <vt:lpstr>while</vt:lpstr>
      <vt:lpstr>while</vt:lpstr>
      <vt:lpstr>while</vt:lpstr>
      <vt:lpstr>while</vt:lpstr>
      <vt:lpstr>C-shell Control Flow</vt:lpstr>
      <vt:lpstr>foreach</vt:lpstr>
      <vt:lpstr>foreach</vt:lpstr>
      <vt:lpstr>PowerPoint 簡報</vt:lpstr>
      <vt:lpstr>PowerPoint 簡報</vt:lpstr>
      <vt:lpstr>PowerPoint 簡報</vt:lpstr>
      <vt:lpstr>PowerPoint 簡報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  <vt:lpstr>Csh Conditional File Tests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New topic: UNIX Shell Quoting</vt:lpstr>
      <vt:lpstr>Why is quoting a problem?</vt:lpstr>
      <vt:lpstr>Why is quoting a problem?</vt:lpstr>
      <vt:lpstr>Why is quoting a problem?</vt:lpstr>
      <vt:lpstr>Why is quoting a problem?</vt:lpstr>
      <vt:lpstr>Why is quoting a problem?</vt:lpstr>
      <vt:lpstr>Why is quoting a problem?</vt:lpstr>
      <vt:lpstr>Why is quoting a problem?</vt:lpstr>
      <vt:lpstr>Resolving the conflicting meanings of special symbols</vt:lpstr>
      <vt:lpstr>OK, so how do we quote them?</vt:lpstr>
    </vt:vector>
  </TitlesOfParts>
  <Company>Juliana Rew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Rew</dc:creator>
  <cp:lastModifiedBy>Huang</cp:lastModifiedBy>
  <cp:revision>346</cp:revision>
  <cp:lastPrinted>2005-05-27T21:26:31Z</cp:lastPrinted>
  <dcterms:created xsi:type="dcterms:W3CDTF">2005-05-23T21:56:35Z</dcterms:created>
  <dcterms:modified xsi:type="dcterms:W3CDTF">2015-06-21T08:44:49Z</dcterms:modified>
</cp:coreProperties>
</file>